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charts/chart1.xml" ContentType="application/vnd.openxmlformats-officedocument.drawingml.chart+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notesMasterIdLst>
    <p:notesMasterId r:id="rId57"/>
  </p:notesMasterIdLst>
  <p:handoutMasterIdLst>
    <p:handoutMasterId r:id="rId58"/>
  </p:handoutMasterIdLst>
  <p:sldIdLst>
    <p:sldId id="256" r:id="rId2"/>
    <p:sldId id="306" r:id="rId3"/>
    <p:sldId id="349" r:id="rId4"/>
    <p:sldId id="316" r:id="rId5"/>
    <p:sldId id="317" r:id="rId6"/>
    <p:sldId id="270" r:id="rId7"/>
    <p:sldId id="321" r:id="rId8"/>
    <p:sldId id="299" r:id="rId9"/>
    <p:sldId id="300" r:id="rId10"/>
    <p:sldId id="307" r:id="rId11"/>
    <p:sldId id="278" r:id="rId12"/>
    <p:sldId id="322" r:id="rId13"/>
    <p:sldId id="330" r:id="rId14"/>
    <p:sldId id="348" r:id="rId15"/>
    <p:sldId id="331" r:id="rId16"/>
    <p:sldId id="283" r:id="rId17"/>
    <p:sldId id="334" r:id="rId18"/>
    <p:sldId id="343" r:id="rId19"/>
    <p:sldId id="337" r:id="rId20"/>
    <p:sldId id="324" r:id="rId21"/>
    <p:sldId id="336" r:id="rId22"/>
    <p:sldId id="340" r:id="rId23"/>
    <p:sldId id="328" r:id="rId24"/>
    <p:sldId id="341" r:id="rId25"/>
    <p:sldId id="302" r:id="rId26"/>
    <p:sldId id="292" r:id="rId27"/>
    <p:sldId id="350" r:id="rId28"/>
    <p:sldId id="327" r:id="rId29"/>
    <p:sldId id="332" r:id="rId30"/>
    <p:sldId id="326" r:id="rId31"/>
    <p:sldId id="342" r:id="rId32"/>
    <p:sldId id="333" r:id="rId33"/>
    <p:sldId id="258" r:id="rId34"/>
    <p:sldId id="335" r:id="rId35"/>
    <p:sldId id="338" r:id="rId36"/>
    <p:sldId id="351" r:id="rId37"/>
    <p:sldId id="345" r:id="rId38"/>
    <p:sldId id="296" r:id="rId39"/>
    <p:sldId id="282" r:id="rId40"/>
    <p:sldId id="303" r:id="rId41"/>
    <p:sldId id="304" r:id="rId42"/>
    <p:sldId id="305" r:id="rId43"/>
    <p:sldId id="323" r:id="rId44"/>
    <p:sldId id="295" r:id="rId45"/>
    <p:sldId id="352" r:id="rId46"/>
    <p:sldId id="298" r:id="rId47"/>
    <p:sldId id="319" r:id="rId48"/>
    <p:sldId id="273" r:id="rId49"/>
    <p:sldId id="313" r:id="rId50"/>
    <p:sldId id="314" r:id="rId51"/>
    <p:sldId id="339" r:id="rId52"/>
    <p:sldId id="325" r:id="rId53"/>
    <p:sldId id="346" r:id="rId54"/>
    <p:sldId id="347" r:id="rId55"/>
    <p:sldId id="310" r:id="rId5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7CE84F3-28C3-443E-9E96-99CF82512B78}" styleName="Σκούρο στυλ 1 - Έμφαση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434" autoAdjust="0"/>
  </p:normalViewPr>
  <p:slideViewPr>
    <p:cSldViewPr>
      <p:cViewPr varScale="1">
        <p:scale>
          <a:sx n="65" d="100"/>
          <a:sy n="65" d="100"/>
        </p:scale>
        <p:origin x="-1416" y="-102"/>
      </p:cViewPr>
      <p:guideLst>
        <p:guide orient="horz" pos="2160"/>
        <p:guide pos="2880"/>
      </p:guideLst>
    </p:cSldViewPr>
  </p:slideViewPr>
  <p:outlineViewPr>
    <p:cViewPr>
      <p:scale>
        <a:sx n="33" d="100"/>
        <a:sy n="33" d="100"/>
      </p:scale>
      <p:origin x="0" y="-5958"/>
    </p:cViewPr>
  </p:outlineViewPr>
  <p:notesTextViewPr>
    <p:cViewPr>
      <p:scale>
        <a:sx n="100" d="100"/>
        <a:sy n="100" d="100"/>
      </p:scale>
      <p:origin x="0" y="0"/>
    </p:cViewPr>
  </p:notesTextViewPr>
  <p:sorterViewPr>
    <p:cViewPr>
      <p:scale>
        <a:sx n="102" d="100"/>
        <a:sy n="102" d="100"/>
      </p:scale>
      <p:origin x="0" y="-15270"/>
    </p:cViewPr>
  </p:sorterViewPr>
  <p:notesViewPr>
    <p:cSldViewPr>
      <p:cViewPr varScale="1">
        <p:scale>
          <a:sx n="52" d="100"/>
          <a:sy n="52" d="100"/>
        </p:scale>
        <p:origin x="1932" y="9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YNTONISMOS4.SYNTONISMOS-4\Desktop\&#928;&#945;&#960;&#945;&#952;&#949;&#956;&#949;&#955;&#942;&#962;%20Y&#928;&#933;&#932;_2017\&#917;&#954;&#960;&#945;&#943;&#948;&#949;&#965;&#963;&#951;%20&#933;&#928;&#933;&#932;_2017\&#931;&#964;&#945;&#964;&#953;&#963;&#964;&#953;&#954;&#940;%20&#923;&#949;&#954;&#954;&#940;&#954;&#959;&#962;20160101-20170215_statistic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style val="20"/>
  <c:chart>
    <c:title>
      <c:tx>
        <c:rich>
          <a:bodyPr/>
          <a:lstStyle/>
          <a:p>
            <a:pPr>
              <a:defRPr/>
            </a:pPr>
            <a:r>
              <a:rPr lang="el-GR"/>
              <a:t> </a:t>
            </a:r>
            <a:r>
              <a:rPr lang="en-US"/>
              <a:t>                                                                           </a:t>
            </a:r>
            <a:endParaRPr lang="el-GR"/>
          </a:p>
        </c:rich>
      </c:tx>
    </c:title>
    <c:view3D>
      <c:rotX val="30"/>
      <c:perspective val="30"/>
    </c:view3D>
    <c:plotArea>
      <c:layout>
        <c:manualLayout>
          <c:layoutTarget val="inner"/>
          <c:xMode val="edge"/>
          <c:yMode val="edge"/>
          <c:x val="1.7168397329696643E-2"/>
          <c:y val="0"/>
          <c:w val="0.96250688585876631"/>
          <c:h val="1"/>
        </c:manualLayout>
      </c:layout>
      <c:pie3DChart>
        <c:varyColors val="1"/>
        <c:ser>
          <c:idx val="0"/>
          <c:order val="0"/>
          <c:explosion val="25"/>
          <c:dLbls>
            <c:dLbl>
              <c:idx val="0"/>
              <c:tx>
                <c:rich>
                  <a:bodyPr/>
                  <a:lstStyle/>
                  <a:p>
                    <a:r>
                      <a:rPr lang="en-US" dirty="0" smtClean="0">
                        <a:solidFill>
                          <a:schemeClr val="tx1"/>
                        </a:solidFill>
                      </a:rPr>
                      <a:t>Unaccompanied</a:t>
                    </a:r>
                    <a:r>
                      <a:rPr lang="en-US" baseline="0" dirty="0" smtClean="0">
                        <a:solidFill>
                          <a:schemeClr val="tx1"/>
                        </a:solidFill>
                      </a:rPr>
                      <a:t> minors</a:t>
                    </a:r>
                    <a:r>
                      <a:rPr lang="en-US" dirty="0">
                        <a:solidFill>
                          <a:schemeClr val="tx1"/>
                        </a:solidFill>
                      </a:rPr>
                      <a:t>
30%</a:t>
                    </a:r>
                  </a:p>
                </c:rich>
              </c:tx>
              <c:dLblPos val="outEnd"/>
              <c:showCatName val="1"/>
              <c:showPercent val="1"/>
              <c:extLst>
                <c:ext xmlns:c15="http://schemas.microsoft.com/office/drawing/2012/chart" uri="{CE6537A1-D6FC-4f65-9D91-7224C49458BB}"/>
              </c:extLst>
            </c:dLbl>
            <c:dLbl>
              <c:idx val="1"/>
              <c:tx>
                <c:rich>
                  <a:bodyPr/>
                  <a:lstStyle/>
                  <a:p>
                    <a:r>
                      <a:rPr lang="en-US" dirty="0" smtClean="0">
                        <a:solidFill>
                          <a:schemeClr val="tx1"/>
                        </a:solidFill>
                      </a:rPr>
                      <a:t>Disabled</a:t>
                    </a:r>
                    <a:r>
                      <a:rPr lang="en-US" dirty="0">
                        <a:solidFill>
                          <a:schemeClr val="tx1"/>
                        </a:solidFill>
                      </a:rPr>
                      <a:t>
10%</a:t>
                    </a:r>
                  </a:p>
                </c:rich>
              </c:tx>
              <c:dLblPos val="outEnd"/>
              <c:showCatName val="1"/>
              <c:showPercent val="1"/>
              <c:extLst>
                <c:ext xmlns:c15="http://schemas.microsoft.com/office/drawing/2012/chart" uri="{CE6537A1-D6FC-4f65-9D91-7224C49458BB}"/>
              </c:extLst>
            </c:dLbl>
            <c:dLbl>
              <c:idx val="2"/>
              <c:tx>
                <c:rich>
                  <a:bodyPr/>
                  <a:lstStyle/>
                  <a:p>
                    <a:r>
                      <a:rPr lang="en-US" dirty="0" smtClean="0">
                        <a:solidFill>
                          <a:schemeClr val="tx1"/>
                        </a:solidFill>
                      </a:rPr>
                      <a:t>Elders </a:t>
                    </a:r>
                    <a:r>
                      <a:rPr lang="en-US" dirty="0">
                        <a:solidFill>
                          <a:schemeClr val="tx1"/>
                        </a:solidFill>
                      </a:rPr>
                      <a:t>
2%</a:t>
                    </a:r>
                  </a:p>
                </c:rich>
              </c:tx>
              <c:dLblPos val="outEnd"/>
              <c:showCatName val="1"/>
              <c:showPercent val="1"/>
              <c:extLst>
                <c:ext xmlns:c15="http://schemas.microsoft.com/office/drawing/2012/chart" uri="{CE6537A1-D6FC-4f65-9D91-7224C49458BB}"/>
              </c:extLst>
            </c:dLbl>
            <c:dLbl>
              <c:idx val="3"/>
              <c:tx>
                <c:rich>
                  <a:bodyPr/>
                  <a:lstStyle/>
                  <a:p>
                    <a:r>
                      <a:rPr lang="en-US" dirty="0" smtClean="0">
                        <a:solidFill>
                          <a:schemeClr val="tx1"/>
                        </a:solidFill>
                      </a:rPr>
                      <a:t>Pregnant women  </a:t>
                    </a:r>
                    <a:r>
                      <a:rPr lang="en-US" dirty="0">
                        <a:solidFill>
                          <a:schemeClr val="tx1"/>
                        </a:solidFill>
                      </a:rPr>
                      <a:t>
8%</a:t>
                    </a:r>
                  </a:p>
                </c:rich>
              </c:tx>
              <c:dLblPos val="outEnd"/>
              <c:showCatName val="1"/>
              <c:showPercent val="1"/>
              <c:extLst>
                <c:ext xmlns:c15="http://schemas.microsoft.com/office/drawing/2012/chart" uri="{CE6537A1-D6FC-4f65-9D91-7224C49458BB}"/>
              </c:extLst>
            </c:dLbl>
            <c:dLbl>
              <c:idx val="4"/>
              <c:tx>
                <c:rich>
                  <a:bodyPr/>
                  <a:lstStyle/>
                  <a:p>
                    <a:r>
                      <a:rPr lang="en-US" dirty="0" smtClean="0">
                        <a:solidFill>
                          <a:schemeClr val="tx1"/>
                        </a:solidFill>
                      </a:rPr>
                      <a:t>Single parents with minor children</a:t>
                    </a:r>
                    <a:r>
                      <a:rPr lang="en-US" dirty="0">
                        <a:solidFill>
                          <a:schemeClr val="tx1"/>
                        </a:solidFill>
                      </a:rPr>
                      <a:t>
32%</a:t>
                    </a:r>
                  </a:p>
                </c:rich>
              </c:tx>
              <c:dLblPos val="outEnd"/>
              <c:showCatName val="1"/>
              <c:showPercent val="1"/>
              <c:extLst>
                <c:ext xmlns:c15="http://schemas.microsoft.com/office/drawing/2012/chart" uri="{CE6537A1-D6FC-4f65-9D91-7224C49458BB}"/>
              </c:extLst>
            </c:dLbl>
            <c:dLbl>
              <c:idx val="5"/>
              <c:tx>
                <c:rich>
                  <a:bodyPr/>
                  <a:lstStyle/>
                  <a:p>
                    <a:r>
                      <a:rPr lang="en-US" dirty="0" smtClean="0">
                        <a:solidFill>
                          <a:schemeClr val="tx1"/>
                        </a:solidFill>
                      </a:rPr>
                      <a:t>Victims of physical violence  </a:t>
                    </a:r>
                    <a:r>
                      <a:rPr lang="en-US" dirty="0">
                        <a:solidFill>
                          <a:schemeClr val="tx1"/>
                        </a:solidFill>
                      </a:rPr>
                      <a:t>
18%</a:t>
                    </a:r>
                  </a:p>
                </c:rich>
              </c:tx>
              <c:dLblPos val="outEnd"/>
              <c:showCatName val="1"/>
              <c:showPercent val="1"/>
              <c:extLst>
                <c:ext xmlns:c15="http://schemas.microsoft.com/office/drawing/2012/chart" uri="{CE6537A1-D6FC-4f65-9D91-7224C49458BB}"/>
              </c:extLst>
            </c:dLbl>
            <c:dLbl>
              <c:idx val="6"/>
              <c:tx>
                <c:rich>
                  <a:bodyPr/>
                  <a:lstStyle/>
                  <a:p>
                    <a:r>
                      <a:rPr lang="en-US" dirty="0" smtClean="0">
                        <a:solidFill>
                          <a:schemeClr val="tx1"/>
                        </a:solidFill>
                      </a:rPr>
                      <a:t>Victims of trafficking</a:t>
                    </a:r>
                    <a:r>
                      <a:rPr lang="en-US" dirty="0">
                        <a:solidFill>
                          <a:schemeClr val="tx1"/>
                        </a:solidFill>
                      </a:rPr>
                      <a:t>
0%</a:t>
                    </a:r>
                  </a:p>
                </c:rich>
              </c:tx>
              <c:dLblPos val="outEnd"/>
              <c:showCatName val="1"/>
              <c:showPercent val="1"/>
              <c:extLst>
                <c:ext xmlns:c15="http://schemas.microsoft.com/office/drawing/2012/chart" uri="{CE6537A1-D6FC-4f65-9D91-7224C49458BB}"/>
              </c:extLst>
            </c:dLbl>
            <c:spPr>
              <a:noFill/>
              <a:ln>
                <a:noFill/>
              </a:ln>
              <a:effectLst/>
            </c:spPr>
            <c:txPr>
              <a:bodyPr/>
              <a:lstStyle/>
              <a:p>
                <a:pPr>
                  <a:defRPr>
                    <a:solidFill>
                      <a:schemeClr val="tx1"/>
                    </a:solidFill>
                  </a:defRPr>
                </a:pPr>
                <a:endParaRPr lang="el-GR"/>
              </a:p>
            </c:txPr>
            <c:dLblPos val="outEnd"/>
            <c:showCatName val="1"/>
            <c:showPercent val="1"/>
            <c:showLeaderLines val="1"/>
            <c:extLst xmlns:c16r2="http://schemas.microsoft.com/office/drawing/2015/06/chart">
              <c:ext xmlns:c15="http://schemas.microsoft.com/office/drawing/2012/chart" uri="{CE6537A1-D6FC-4f65-9D91-7224C49458BB}"/>
            </c:extLst>
          </c:dLbls>
          <c:cat>
            <c:strRef>
              <c:f>Φύλλο1!$A$253:$A$259</c:f>
              <c:strCache>
                <c:ptCount val="7"/>
                <c:pt idx="0">
                  <c:v>Ασυνόδευτοι ανήλικοι</c:v>
                </c:pt>
                <c:pt idx="1">
                  <c:v>ΑΜΕΑ</c:v>
                </c:pt>
                <c:pt idx="2">
                  <c:v>Ηλικιωμένοι (&gt;=65 ετών)</c:v>
                </c:pt>
                <c:pt idx="3">
                  <c:v>Έγκυες / Σε λοχεία</c:v>
                </c:pt>
                <c:pt idx="4">
                  <c:v>Μονογονεϊκές Οικογένειες</c:v>
                </c:pt>
                <c:pt idx="5">
                  <c:v>Θύματα σωματικής κακοποίησης</c:v>
                </c:pt>
                <c:pt idx="6">
                  <c:v>Θύματα εμπορίας ανθρώπων</c:v>
                </c:pt>
              </c:strCache>
            </c:strRef>
          </c:cat>
          <c:val>
            <c:numRef>
              <c:f>Φύλλο1!$B$253:$B$259</c:f>
              <c:numCache>
                <c:formatCode>General</c:formatCode>
                <c:ptCount val="7"/>
                <c:pt idx="0">
                  <c:v>1974</c:v>
                </c:pt>
                <c:pt idx="1">
                  <c:v>632</c:v>
                </c:pt>
                <c:pt idx="2">
                  <c:v>162</c:v>
                </c:pt>
                <c:pt idx="3">
                  <c:v>522</c:v>
                </c:pt>
                <c:pt idx="4">
                  <c:v>2075</c:v>
                </c:pt>
                <c:pt idx="5">
                  <c:v>1189</c:v>
                </c:pt>
                <c:pt idx="6">
                  <c:v>6</c:v>
                </c:pt>
              </c:numCache>
            </c:numRef>
          </c:val>
          <c:extLst xmlns:c16r2="http://schemas.microsoft.com/office/drawing/2015/06/chart">
            <c:ext xmlns:c16="http://schemas.microsoft.com/office/drawing/2014/chart" uri="{C3380CC4-5D6E-409C-BE32-E72D297353CC}">
              <c16:uniqueId val="{00000001-E54E-4426-A4E5-E3985FE415D1}"/>
            </c:ext>
          </c:extLst>
        </c:ser>
        <c:dLbls>
          <c:showPercent val="1"/>
        </c:dLbls>
      </c:pie3DChart>
    </c:plotArea>
    <c:plotVisOnly val="1"/>
    <c:dispBlanksAs val="zero"/>
  </c:chart>
  <c:txPr>
    <a:bodyPr/>
    <a:lstStyle/>
    <a:p>
      <a:pPr>
        <a:defRPr sz="1800">
          <a:solidFill>
            <a:schemeClr val="tx1"/>
          </a:solidFill>
        </a:defRPr>
      </a:pPr>
      <a:endParaRPr lang="el-GR"/>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D2C515-06C6-4CF8-B352-30058F00768F}" type="doc">
      <dgm:prSet loTypeId="urn:microsoft.com/office/officeart/2005/8/layout/default#1" loCatId="list" qsTypeId="urn:microsoft.com/office/officeart/2005/8/quickstyle/simple1" qsCatId="simple" csTypeId="urn:microsoft.com/office/officeart/2005/8/colors/colorful1#1" csCatId="colorful" phldr="1"/>
      <dgm:spPr/>
      <dgm:t>
        <a:bodyPr/>
        <a:lstStyle/>
        <a:p>
          <a:endParaRPr lang="el-GR"/>
        </a:p>
      </dgm:t>
    </dgm:pt>
    <dgm:pt modelId="{466D6F3B-542E-4BBF-B633-647EF93BA9BD}">
      <dgm:prSet phldrT="[Κείμενο]"/>
      <dgm:spPr>
        <a:solidFill>
          <a:schemeClr val="accent4"/>
        </a:solidFill>
      </dgm:spPr>
      <dgm:t>
        <a:bodyPr/>
        <a:lstStyle/>
        <a:p>
          <a:r>
            <a:rPr lang="en-US" b="1" dirty="0" smtClean="0"/>
            <a:t>1. ORGANIZATIONAL OUTSPREAD</a:t>
          </a:r>
          <a:endParaRPr lang="el-GR" b="1" dirty="0" smtClean="0"/>
        </a:p>
      </dgm:t>
    </dgm:pt>
    <dgm:pt modelId="{3B09A138-8145-4CF8-AFB2-C11FCEAE709C}" type="parTrans" cxnId="{69448273-C09B-4332-95E0-6FB5DF515A6C}">
      <dgm:prSet/>
      <dgm:spPr/>
      <dgm:t>
        <a:bodyPr/>
        <a:lstStyle/>
        <a:p>
          <a:endParaRPr lang="el-GR"/>
        </a:p>
      </dgm:t>
    </dgm:pt>
    <dgm:pt modelId="{9B6C4C08-3CD6-4134-95D1-C13CE1E987DD}" type="sibTrans" cxnId="{69448273-C09B-4332-95E0-6FB5DF515A6C}">
      <dgm:prSet/>
      <dgm:spPr/>
      <dgm:t>
        <a:bodyPr/>
        <a:lstStyle/>
        <a:p>
          <a:endParaRPr lang="el-GR"/>
        </a:p>
      </dgm:t>
    </dgm:pt>
    <dgm:pt modelId="{9ABC1BCF-76E3-4271-9CE4-7EBC47E6B3C3}">
      <dgm:prSet phldrT="[Κείμενο]"/>
      <dgm:spPr/>
      <dgm:t>
        <a:bodyPr/>
        <a:lstStyle/>
        <a:p>
          <a:r>
            <a:rPr lang="en-US" b="1" dirty="0" smtClean="0"/>
            <a:t>2. LACK OF COORDINATION AND SEGMENTATION OF RESPONSIBILITIES</a:t>
          </a:r>
          <a:endParaRPr lang="el-GR" b="1" dirty="0" smtClean="0"/>
        </a:p>
      </dgm:t>
    </dgm:pt>
    <dgm:pt modelId="{E15FBE75-54C4-465F-A035-DA9307CAA9F0}" type="parTrans" cxnId="{D2B1301C-573C-4C72-A624-F8153CC1A538}">
      <dgm:prSet/>
      <dgm:spPr/>
      <dgm:t>
        <a:bodyPr/>
        <a:lstStyle/>
        <a:p>
          <a:endParaRPr lang="el-GR"/>
        </a:p>
      </dgm:t>
    </dgm:pt>
    <dgm:pt modelId="{DDA11878-5438-4CCC-BF97-E3F073A6C310}" type="sibTrans" cxnId="{D2B1301C-573C-4C72-A624-F8153CC1A538}">
      <dgm:prSet/>
      <dgm:spPr/>
      <dgm:t>
        <a:bodyPr/>
        <a:lstStyle/>
        <a:p>
          <a:endParaRPr lang="el-GR"/>
        </a:p>
      </dgm:t>
    </dgm:pt>
    <dgm:pt modelId="{7B52F6D0-FD05-4393-AFD7-D8C50580D616}">
      <dgm:prSet phldrT="[Κείμενο]"/>
      <dgm:spPr>
        <a:solidFill>
          <a:schemeClr val="accent6"/>
        </a:solidFill>
      </dgm:spPr>
      <dgm:t>
        <a:bodyPr/>
        <a:lstStyle/>
        <a:p>
          <a:r>
            <a:rPr lang="en-US" b="1" dirty="0" smtClean="0"/>
            <a:t>3. ABSENCE OF STRATEGIC VISION IN PUBLIC ADMINISTRATION</a:t>
          </a:r>
          <a:endParaRPr lang="el-GR" b="1" dirty="0" smtClean="0"/>
        </a:p>
      </dgm:t>
    </dgm:pt>
    <dgm:pt modelId="{24F1A0DC-1195-41E5-B79F-1775ED6B2EFE}" type="parTrans" cxnId="{B1B71C42-DD7E-4BD9-87F6-488F2C80F851}">
      <dgm:prSet/>
      <dgm:spPr/>
      <dgm:t>
        <a:bodyPr/>
        <a:lstStyle/>
        <a:p>
          <a:endParaRPr lang="el-GR"/>
        </a:p>
      </dgm:t>
    </dgm:pt>
    <dgm:pt modelId="{912A2864-00CD-4F19-A68A-8F923712A6C1}" type="sibTrans" cxnId="{B1B71C42-DD7E-4BD9-87F6-488F2C80F851}">
      <dgm:prSet/>
      <dgm:spPr/>
      <dgm:t>
        <a:bodyPr/>
        <a:lstStyle/>
        <a:p>
          <a:endParaRPr lang="el-GR"/>
        </a:p>
      </dgm:t>
    </dgm:pt>
    <dgm:pt modelId="{9C32DB83-F832-4291-89E6-77CC25998807}">
      <dgm:prSet phldrT="[Κείμενο]"/>
      <dgm:spPr/>
      <dgm:t>
        <a:bodyPr/>
        <a:lstStyle/>
        <a:p>
          <a:r>
            <a:rPr lang="en-US" b="1" dirty="0" smtClean="0"/>
            <a:t>4. LEGISLATIVE PRODUCTION CULTURE AND NOT EVIDENCE-BASED POLICY MAKING</a:t>
          </a:r>
          <a:endParaRPr lang="el-GR" b="1" dirty="0" smtClean="0"/>
        </a:p>
      </dgm:t>
    </dgm:pt>
    <dgm:pt modelId="{CAB78497-9595-4AD3-972F-9BF566551FC2}" type="parTrans" cxnId="{01ECCDA6-027A-447A-A542-1FE5E07FC4BA}">
      <dgm:prSet/>
      <dgm:spPr/>
      <dgm:t>
        <a:bodyPr/>
        <a:lstStyle/>
        <a:p>
          <a:endParaRPr lang="el-GR"/>
        </a:p>
      </dgm:t>
    </dgm:pt>
    <dgm:pt modelId="{CB6D160C-E402-4DB9-A786-56B74B3EA6C8}" type="sibTrans" cxnId="{01ECCDA6-027A-447A-A542-1FE5E07FC4BA}">
      <dgm:prSet/>
      <dgm:spPr/>
      <dgm:t>
        <a:bodyPr/>
        <a:lstStyle/>
        <a:p>
          <a:endParaRPr lang="el-GR"/>
        </a:p>
      </dgm:t>
    </dgm:pt>
    <dgm:pt modelId="{D92156A6-BE90-4CEC-A27D-067CEE8DEFEF}">
      <dgm:prSet phldrT="[Κείμενο]"/>
      <dgm:spPr>
        <a:solidFill>
          <a:schemeClr val="accent2"/>
        </a:solidFill>
      </dgm:spPr>
      <dgm:t>
        <a:bodyPr/>
        <a:lstStyle/>
        <a:p>
          <a:r>
            <a:rPr lang="en-US" b="1" dirty="0" smtClean="0"/>
            <a:t>5. HUMAN RESOURCES MANAGEMENT PROBLEMS</a:t>
          </a:r>
          <a:endParaRPr lang="el-GR" dirty="0"/>
        </a:p>
      </dgm:t>
    </dgm:pt>
    <dgm:pt modelId="{D01EF7EC-FB62-4D92-800C-CD82F8E15301}" type="parTrans" cxnId="{51A4B5CC-70C0-4B78-9278-ADCFB4E04788}">
      <dgm:prSet/>
      <dgm:spPr/>
      <dgm:t>
        <a:bodyPr/>
        <a:lstStyle/>
        <a:p>
          <a:endParaRPr lang="el-GR"/>
        </a:p>
      </dgm:t>
    </dgm:pt>
    <dgm:pt modelId="{E65D9CEA-1EA8-4666-9E7B-7983136461C3}" type="sibTrans" cxnId="{51A4B5CC-70C0-4B78-9278-ADCFB4E04788}">
      <dgm:prSet/>
      <dgm:spPr/>
      <dgm:t>
        <a:bodyPr/>
        <a:lstStyle/>
        <a:p>
          <a:endParaRPr lang="el-GR"/>
        </a:p>
      </dgm:t>
    </dgm:pt>
    <dgm:pt modelId="{DE732940-459A-4A41-A0D2-943FECCBCEDD}" type="pres">
      <dgm:prSet presAssocID="{EDD2C515-06C6-4CF8-B352-30058F00768F}" presName="diagram" presStyleCnt="0">
        <dgm:presLayoutVars>
          <dgm:dir/>
          <dgm:resizeHandles val="exact"/>
        </dgm:presLayoutVars>
      </dgm:prSet>
      <dgm:spPr/>
      <dgm:t>
        <a:bodyPr/>
        <a:lstStyle/>
        <a:p>
          <a:endParaRPr lang="el-GR"/>
        </a:p>
      </dgm:t>
    </dgm:pt>
    <dgm:pt modelId="{1E6BA395-0CF1-4C81-A549-47804E954CA6}" type="pres">
      <dgm:prSet presAssocID="{466D6F3B-542E-4BBF-B633-647EF93BA9BD}" presName="node" presStyleLbl="node1" presStyleIdx="0" presStyleCnt="5" custLinFactNeighborX="3265" custLinFactNeighborY="1134">
        <dgm:presLayoutVars>
          <dgm:bulletEnabled val="1"/>
        </dgm:presLayoutVars>
      </dgm:prSet>
      <dgm:spPr/>
      <dgm:t>
        <a:bodyPr/>
        <a:lstStyle/>
        <a:p>
          <a:endParaRPr lang="el-GR"/>
        </a:p>
      </dgm:t>
    </dgm:pt>
    <dgm:pt modelId="{0BC36DB9-2CD4-4439-9929-958A49F2B83A}" type="pres">
      <dgm:prSet presAssocID="{9B6C4C08-3CD6-4134-95D1-C13CE1E987DD}" presName="sibTrans" presStyleCnt="0"/>
      <dgm:spPr/>
    </dgm:pt>
    <dgm:pt modelId="{28001C31-E628-467E-B2F7-A61AC7F5DB1B}" type="pres">
      <dgm:prSet presAssocID="{9ABC1BCF-76E3-4271-9CE4-7EBC47E6B3C3}" presName="node" presStyleLbl="node1" presStyleIdx="1" presStyleCnt="5">
        <dgm:presLayoutVars>
          <dgm:bulletEnabled val="1"/>
        </dgm:presLayoutVars>
      </dgm:prSet>
      <dgm:spPr/>
      <dgm:t>
        <a:bodyPr/>
        <a:lstStyle/>
        <a:p>
          <a:endParaRPr lang="el-GR"/>
        </a:p>
      </dgm:t>
    </dgm:pt>
    <dgm:pt modelId="{6D6CBF8F-9BDF-4D1D-B250-86CD1DEBF40C}" type="pres">
      <dgm:prSet presAssocID="{DDA11878-5438-4CCC-BF97-E3F073A6C310}" presName="sibTrans" presStyleCnt="0"/>
      <dgm:spPr/>
    </dgm:pt>
    <dgm:pt modelId="{1696720A-C5DA-46E5-A812-047593EF76F5}" type="pres">
      <dgm:prSet presAssocID="{7B52F6D0-FD05-4393-AFD7-D8C50580D616}" presName="node" presStyleLbl="node1" presStyleIdx="2" presStyleCnt="5" custLinFactNeighborX="-4490" custLinFactNeighborY="1134">
        <dgm:presLayoutVars>
          <dgm:bulletEnabled val="1"/>
        </dgm:presLayoutVars>
      </dgm:prSet>
      <dgm:spPr/>
      <dgm:t>
        <a:bodyPr/>
        <a:lstStyle/>
        <a:p>
          <a:endParaRPr lang="el-GR"/>
        </a:p>
      </dgm:t>
    </dgm:pt>
    <dgm:pt modelId="{60FE6599-D33E-4DAB-A8A6-13AB0F4A35BA}" type="pres">
      <dgm:prSet presAssocID="{912A2864-00CD-4F19-A68A-8F923712A6C1}" presName="sibTrans" presStyleCnt="0"/>
      <dgm:spPr/>
    </dgm:pt>
    <dgm:pt modelId="{277843E5-F447-425E-A41F-C5E25D2329E0}" type="pres">
      <dgm:prSet presAssocID="{9C32DB83-F832-4291-89E6-77CC25998807}" presName="node" presStyleLbl="node1" presStyleIdx="3" presStyleCnt="5">
        <dgm:presLayoutVars>
          <dgm:bulletEnabled val="1"/>
        </dgm:presLayoutVars>
      </dgm:prSet>
      <dgm:spPr/>
      <dgm:t>
        <a:bodyPr/>
        <a:lstStyle/>
        <a:p>
          <a:endParaRPr lang="el-GR"/>
        </a:p>
      </dgm:t>
    </dgm:pt>
    <dgm:pt modelId="{02F3346D-DB13-4710-8AB6-3C433E81879E}" type="pres">
      <dgm:prSet presAssocID="{CB6D160C-E402-4DB9-A786-56B74B3EA6C8}" presName="sibTrans" presStyleCnt="0"/>
      <dgm:spPr/>
    </dgm:pt>
    <dgm:pt modelId="{4673D95B-F374-414E-9260-F4F6E7F8DA0A}" type="pres">
      <dgm:prSet presAssocID="{D92156A6-BE90-4CEC-A27D-067CEE8DEFEF}" presName="node" presStyleLbl="node1" presStyleIdx="4" presStyleCnt="5">
        <dgm:presLayoutVars>
          <dgm:bulletEnabled val="1"/>
        </dgm:presLayoutVars>
      </dgm:prSet>
      <dgm:spPr/>
      <dgm:t>
        <a:bodyPr/>
        <a:lstStyle/>
        <a:p>
          <a:endParaRPr lang="el-GR"/>
        </a:p>
      </dgm:t>
    </dgm:pt>
  </dgm:ptLst>
  <dgm:cxnLst>
    <dgm:cxn modelId="{B20BD366-0652-4ABE-9F52-F5BF453F427C}" type="presOf" srcId="{EDD2C515-06C6-4CF8-B352-30058F00768F}" destId="{DE732940-459A-4A41-A0D2-943FECCBCEDD}" srcOrd="0" destOrd="0" presId="urn:microsoft.com/office/officeart/2005/8/layout/default#1"/>
    <dgm:cxn modelId="{D2B1301C-573C-4C72-A624-F8153CC1A538}" srcId="{EDD2C515-06C6-4CF8-B352-30058F00768F}" destId="{9ABC1BCF-76E3-4271-9CE4-7EBC47E6B3C3}" srcOrd="1" destOrd="0" parTransId="{E15FBE75-54C4-465F-A035-DA9307CAA9F0}" sibTransId="{DDA11878-5438-4CCC-BF97-E3F073A6C310}"/>
    <dgm:cxn modelId="{01ECCDA6-027A-447A-A542-1FE5E07FC4BA}" srcId="{EDD2C515-06C6-4CF8-B352-30058F00768F}" destId="{9C32DB83-F832-4291-89E6-77CC25998807}" srcOrd="3" destOrd="0" parTransId="{CAB78497-9595-4AD3-972F-9BF566551FC2}" sibTransId="{CB6D160C-E402-4DB9-A786-56B74B3EA6C8}"/>
    <dgm:cxn modelId="{3FF1C597-5843-4EF6-8482-8843FC09AB57}" type="presOf" srcId="{466D6F3B-542E-4BBF-B633-647EF93BA9BD}" destId="{1E6BA395-0CF1-4C81-A549-47804E954CA6}" srcOrd="0" destOrd="0" presId="urn:microsoft.com/office/officeart/2005/8/layout/default#1"/>
    <dgm:cxn modelId="{A50AC7D0-ABCF-4D2C-81EC-2765B9C8AF55}" type="presOf" srcId="{D92156A6-BE90-4CEC-A27D-067CEE8DEFEF}" destId="{4673D95B-F374-414E-9260-F4F6E7F8DA0A}" srcOrd="0" destOrd="0" presId="urn:microsoft.com/office/officeart/2005/8/layout/default#1"/>
    <dgm:cxn modelId="{ECF84622-DC39-4225-A1F1-2B8B20155DA4}" type="presOf" srcId="{7B52F6D0-FD05-4393-AFD7-D8C50580D616}" destId="{1696720A-C5DA-46E5-A812-047593EF76F5}" srcOrd="0" destOrd="0" presId="urn:microsoft.com/office/officeart/2005/8/layout/default#1"/>
    <dgm:cxn modelId="{51A4B5CC-70C0-4B78-9278-ADCFB4E04788}" srcId="{EDD2C515-06C6-4CF8-B352-30058F00768F}" destId="{D92156A6-BE90-4CEC-A27D-067CEE8DEFEF}" srcOrd="4" destOrd="0" parTransId="{D01EF7EC-FB62-4D92-800C-CD82F8E15301}" sibTransId="{E65D9CEA-1EA8-4666-9E7B-7983136461C3}"/>
    <dgm:cxn modelId="{19D09370-BDAF-43E0-89B0-24378CEC55BF}" type="presOf" srcId="{9C32DB83-F832-4291-89E6-77CC25998807}" destId="{277843E5-F447-425E-A41F-C5E25D2329E0}" srcOrd="0" destOrd="0" presId="urn:microsoft.com/office/officeart/2005/8/layout/default#1"/>
    <dgm:cxn modelId="{69448273-C09B-4332-95E0-6FB5DF515A6C}" srcId="{EDD2C515-06C6-4CF8-B352-30058F00768F}" destId="{466D6F3B-542E-4BBF-B633-647EF93BA9BD}" srcOrd="0" destOrd="0" parTransId="{3B09A138-8145-4CF8-AFB2-C11FCEAE709C}" sibTransId="{9B6C4C08-3CD6-4134-95D1-C13CE1E987DD}"/>
    <dgm:cxn modelId="{B1B71C42-DD7E-4BD9-87F6-488F2C80F851}" srcId="{EDD2C515-06C6-4CF8-B352-30058F00768F}" destId="{7B52F6D0-FD05-4393-AFD7-D8C50580D616}" srcOrd="2" destOrd="0" parTransId="{24F1A0DC-1195-41E5-B79F-1775ED6B2EFE}" sibTransId="{912A2864-00CD-4F19-A68A-8F923712A6C1}"/>
    <dgm:cxn modelId="{CC6203B2-2CA4-4F11-B3B6-81073D053B64}" type="presOf" srcId="{9ABC1BCF-76E3-4271-9CE4-7EBC47E6B3C3}" destId="{28001C31-E628-467E-B2F7-A61AC7F5DB1B}" srcOrd="0" destOrd="0" presId="urn:microsoft.com/office/officeart/2005/8/layout/default#1"/>
    <dgm:cxn modelId="{7E52E8DB-5BE0-477D-AA5D-7576CA1B34EA}" type="presParOf" srcId="{DE732940-459A-4A41-A0D2-943FECCBCEDD}" destId="{1E6BA395-0CF1-4C81-A549-47804E954CA6}" srcOrd="0" destOrd="0" presId="urn:microsoft.com/office/officeart/2005/8/layout/default#1"/>
    <dgm:cxn modelId="{BF337E1D-53FB-4FEC-8253-79F9533B042C}" type="presParOf" srcId="{DE732940-459A-4A41-A0D2-943FECCBCEDD}" destId="{0BC36DB9-2CD4-4439-9929-958A49F2B83A}" srcOrd="1" destOrd="0" presId="urn:microsoft.com/office/officeart/2005/8/layout/default#1"/>
    <dgm:cxn modelId="{F3138261-978C-4492-8494-C8EDC0A6D8BF}" type="presParOf" srcId="{DE732940-459A-4A41-A0D2-943FECCBCEDD}" destId="{28001C31-E628-467E-B2F7-A61AC7F5DB1B}" srcOrd="2" destOrd="0" presId="urn:microsoft.com/office/officeart/2005/8/layout/default#1"/>
    <dgm:cxn modelId="{534DD0C0-FF8C-4996-98D9-4F7697EB8BD3}" type="presParOf" srcId="{DE732940-459A-4A41-A0D2-943FECCBCEDD}" destId="{6D6CBF8F-9BDF-4D1D-B250-86CD1DEBF40C}" srcOrd="3" destOrd="0" presId="urn:microsoft.com/office/officeart/2005/8/layout/default#1"/>
    <dgm:cxn modelId="{F7A1DD39-4B9F-4007-BE7D-8E644DFECE57}" type="presParOf" srcId="{DE732940-459A-4A41-A0D2-943FECCBCEDD}" destId="{1696720A-C5DA-46E5-A812-047593EF76F5}" srcOrd="4" destOrd="0" presId="urn:microsoft.com/office/officeart/2005/8/layout/default#1"/>
    <dgm:cxn modelId="{DA119E17-FB46-47AA-955A-394846648938}" type="presParOf" srcId="{DE732940-459A-4A41-A0D2-943FECCBCEDD}" destId="{60FE6599-D33E-4DAB-A8A6-13AB0F4A35BA}" srcOrd="5" destOrd="0" presId="urn:microsoft.com/office/officeart/2005/8/layout/default#1"/>
    <dgm:cxn modelId="{8501DB74-1D73-481E-8B81-3D93F163AACF}" type="presParOf" srcId="{DE732940-459A-4A41-A0D2-943FECCBCEDD}" destId="{277843E5-F447-425E-A41F-C5E25D2329E0}" srcOrd="6" destOrd="0" presId="urn:microsoft.com/office/officeart/2005/8/layout/default#1"/>
    <dgm:cxn modelId="{9B11E389-977F-483C-B0A2-B0CA9EBFB809}" type="presParOf" srcId="{DE732940-459A-4A41-A0D2-943FECCBCEDD}" destId="{02F3346D-DB13-4710-8AB6-3C433E81879E}" srcOrd="7" destOrd="0" presId="urn:microsoft.com/office/officeart/2005/8/layout/default#1"/>
    <dgm:cxn modelId="{37F90BA7-FC29-4554-96BD-2E5294B4FDBE}" type="presParOf" srcId="{DE732940-459A-4A41-A0D2-943FECCBCEDD}" destId="{4673D95B-F374-414E-9260-F4F6E7F8DA0A}" srcOrd="8" destOrd="0" presId="urn:microsoft.com/office/officeart/2005/8/layout/defaul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550B71-EB5B-47E3-9B55-FD90AD734093}" type="doc">
      <dgm:prSet loTypeId="urn:microsoft.com/office/officeart/2005/8/layout/venn1" loCatId="relationship" qsTypeId="urn:microsoft.com/office/officeart/2005/8/quickstyle/simple1" qsCatId="simple" csTypeId="urn:microsoft.com/office/officeart/2005/8/colors/accent1_2" csCatId="accent1" phldr="1"/>
      <dgm:spPr/>
    </dgm:pt>
    <dgm:pt modelId="{29ADAC5B-6CDC-444D-B250-4A005A4E431E}">
      <dgm:prSet phldrT="[Κείμενο]"/>
      <dgm:spPr/>
      <dgm:t>
        <a:bodyPr/>
        <a:lstStyle/>
        <a:p>
          <a:r>
            <a:rPr lang="en-US" dirty="0" smtClean="0"/>
            <a:t>Coordination = harmonization and interconnection of activities to achieve results. </a:t>
          </a:r>
          <a:endParaRPr lang="el-GR" dirty="0"/>
        </a:p>
      </dgm:t>
    </dgm:pt>
    <dgm:pt modelId="{A93E4E23-E01F-4730-9A7A-DD18BFAED900}" type="parTrans" cxnId="{F3EC69D9-16FB-458E-9280-2798983E8E88}">
      <dgm:prSet/>
      <dgm:spPr/>
      <dgm:t>
        <a:bodyPr/>
        <a:lstStyle/>
        <a:p>
          <a:endParaRPr lang="el-GR"/>
        </a:p>
      </dgm:t>
    </dgm:pt>
    <dgm:pt modelId="{BA32596C-8975-49D8-866B-6869C2627972}" type="sibTrans" cxnId="{F3EC69D9-16FB-458E-9280-2798983E8E88}">
      <dgm:prSet/>
      <dgm:spPr/>
      <dgm:t>
        <a:bodyPr/>
        <a:lstStyle/>
        <a:p>
          <a:endParaRPr lang="el-GR"/>
        </a:p>
      </dgm:t>
    </dgm:pt>
    <dgm:pt modelId="{3996DDB2-28AA-4DE5-A3AF-C4B32214FA02}">
      <dgm:prSet phldrT="[Κείμενο]"/>
      <dgm:spPr/>
      <dgm:t>
        <a:bodyPr/>
        <a:lstStyle/>
        <a:p>
          <a:r>
            <a:rPr lang="en-US" dirty="0" smtClean="0"/>
            <a:t>It requires rational identification and allocation of public policy work. </a:t>
          </a:r>
          <a:endParaRPr lang="el-GR" dirty="0"/>
        </a:p>
      </dgm:t>
    </dgm:pt>
    <dgm:pt modelId="{A22BEE63-A3D1-43C5-BB1C-1366BDF7108B}" type="parTrans" cxnId="{9045BA7A-3373-4746-A8A7-0EE5F5A6BD74}">
      <dgm:prSet/>
      <dgm:spPr/>
      <dgm:t>
        <a:bodyPr/>
        <a:lstStyle/>
        <a:p>
          <a:endParaRPr lang="el-GR"/>
        </a:p>
      </dgm:t>
    </dgm:pt>
    <dgm:pt modelId="{D5A70A66-67F1-438C-A317-95AE5501C84E}" type="sibTrans" cxnId="{9045BA7A-3373-4746-A8A7-0EE5F5A6BD74}">
      <dgm:prSet/>
      <dgm:spPr/>
      <dgm:t>
        <a:bodyPr/>
        <a:lstStyle/>
        <a:p>
          <a:endParaRPr lang="el-GR"/>
        </a:p>
      </dgm:t>
    </dgm:pt>
    <dgm:pt modelId="{46633D74-9AE4-4241-AB09-CD4FFC85CDBB}">
      <dgm:prSet phldrT="[Κείμενο]"/>
      <dgm:spPr/>
      <dgm:t>
        <a:bodyPr/>
        <a:lstStyle/>
        <a:p>
          <a:r>
            <a:rPr lang="en-US" dirty="0" smtClean="0"/>
            <a:t>The greater the specialization, the more indefinable the boundaries of competences and powers and hence the need for coordination.</a:t>
          </a:r>
          <a:endParaRPr lang="el-GR" dirty="0"/>
        </a:p>
      </dgm:t>
    </dgm:pt>
    <dgm:pt modelId="{622C4102-B4E3-4553-8086-D5B0A6B9580D}" type="parTrans" cxnId="{D5536F82-AFB7-4D15-9793-F213F119FD2F}">
      <dgm:prSet/>
      <dgm:spPr/>
      <dgm:t>
        <a:bodyPr/>
        <a:lstStyle/>
        <a:p>
          <a:endParaRPr lang="el-GR"/>
        </a:p>
      </dgm:t>
    </dgm:pt>
    <dgm:pt modelId="{8290108C-A093-4BEF-879A-93812155A3F2}" type="sibTrans" cxnId="{D5536F82-AFB7-4D15-9793-F213F119FD2F}">
      <dgm:prSet/>
      <dgm:spPr/>
      <dgm:t>
        <a:bodyPr/>
        <a:lstStyle/>
        <a:p>
          <a:endParaRPr lang="el-GR"/>
        </a:p>
      </dgm:t>
    </dgm:pt>
    <dgm:pt modelId="{2EE9CA6A-B66D-4850-9769-D655A50A6845}" type="pres">
      <dgm:prSet presAssocID="{C0550B71-EB5B-47E3-9B55-FD90AD734093}" presName="compositeShape" presStyleCnt="0">
        <dgm:presLayoutVars>
          <dgm:chMax val="7"/>
          <dgm:dir/>
          <dgm:resizeHandles val="exact"/>
        </dgm:presLayoutVars>
      </dgm:prSet>
      <dgm:spPr/>
    </dgm:pt>
    <dgm:pt modelId="{B2109993-33D6-4AAC-B454-B71362F3B1C0}" type="pres">
      <dgm:prSet presAssocID="{29ADAC5B-6CDC-444D-B250-4A005A4E431E}" presName="circ1" presStyleLbl="vennNode1" presStyleIdx="0" presStyleCnt="3"/>
      <dgm:spPr/>
      <dgm:t>
        <a:bodyPr/>
        <a:lstStyle/>
        <a:p>
          <a:endParaRPr lang="el-GR"/>
        </a:p>
      </dgm:t>
    </dgm:pt>
    <dgm:pt modelId="{6A38808F-AB95-4707-9F40-7A80B4AD77DF}" type="pres">
      <dgm:prSet presAssocID="{29ADAC5B-6CDC-444D-B250-4A005A4E431E}" presName="circ1Tx" presStyleLbl="revTx" presStyleIdx="0" presStyleCnt="0">
        <dgm:presLayoutVars>
          <dgm:chMax val="0"/>
          <dgm:chPref val="0"/>
          <dgm:bulletEnabled val="1"/>
        </dgm:presLayoutVars>
      </dgm:prSet>
      <dgm:spPr/>
      <dgm:t>
        <a:bodyPr/>
        <a:lstStyle/>
        <a:p>
          <a:endParaRPr lang="el-GR"/>
        </a:p>
      </dgm:t>
    </dgm:pt>
    <dgm:pt modelId="{0B044106-23A3-4AEF-A52B-0F8CD1C87C23}" type="pres">
      <dgm:prSet presAssocID="{3996DDB2-28AA-4DE5-A3AF-C4B32214FA02}" presName="circ2" presStyleLbl="vennNode1" presStyleIdx="1" presStyleCnt="3"/>
      <dgm:spPr/>
      <dgm:t>
        <a:bodyPr/>
        <a:lstStyle/>
        <a:p>
          <a:endParaRPr lang="el-GR"/>
        </a:p>
      </dgm:t>
    </dgm:pt>
    <dgm:pt modelId="{8E767E1B-511C-44A2-AB10-BCE870AC9A5B}" type="pres">
      <dgm:prSet presAssocID="{3996DDB2-28AA-4DE5-A3AF-C4B32214FA02}" presName="circ2Tx" presStyleLbl="revTx" presStyleIdx="0" presStyleCnt="0">
        <dgm:presLayoutVars>
          <dgm:chMax val="0"/>
          <dgm:chPref val="0"/>
          <dgm:bulletEnabled val="1"/>
        </dgm:presLayoutVars>
      </dgm:prSet>
      <dgm:spPr/>
      <dgm:t>
        <a:bodyPr/>
        <a:lstStyle/>
        <a:p>
          <a:endParaRPr lang="el-GR"/>
        </a:p>
      </dgm:t>
    </dgm:pt>
    <dgm:pt modelId="{883FD13E-FE2A-41C6-A4A2-3C21287E269A}" type="pres">
      <dgm:prSet presAssocID="{46633D74-9AE4-4241-AB09-CD4FFC85CDBB}" presName="circ3" presStyleLbl="vennNode1" presStyleIdx="2" presStyleCnt="3"/>
      <dgm:spPr/>
      <dgm:t>
        <a:bodyPr/>
        <a:lstStyle/>
        <a:p>
          <a:endParaRPr lang="el-GR"/>
        </a:p>
      </dgm:t>
    </dgm:pt>
    <dgm:pt modelId="{76721BC0-D203-4CE6-8F57-D9CF599DAC4F}" type="pres">
      <dgm:prSet presAssocID="{46633D74-9AE4-4241-AB09-CD4FFC85CDBB}" presName="circ3Tx" presStyleLbl="revTx" presStyleIdx="0" presStyleCnt="0">
        <dgm:presLayoutVars>
          <dgm:chMax val="0"/>
          <dgm:chPref val="0"/>
          <dgm:bulletEnabled val="1"/>
        </dgm:presLayoutVars>
      </dgm:prSet>
      <dgm:spPr/>
      <dgm:t>
        <a:bodyPr/>
        <a:lstStyle/>
        <a:p>
          <a:endParaRPr lang="el-GR"/>
        </a:p>
      </dgm:t>
    </dgm:pt>
  </dgm:ptLst>
  <dgm:cxnLst>
    <dgm:cxn modelId="{250271BE-2E3D-48AF-B482-03B5C7E94667}" type="presOf" srcId="{C0550B71-EB5B-47E3-9B55-FD90AD734093}" destId="{2EE9CA6A-B66D-4850-9769-D655A50A6845}" srcOrd="0" destOrd="0" presId="urn:microsoft.com/office/officeart/2005/8/layout/venn1"/>
    <dgm:cxn modelId="{E2F9E6C4-BD63-4F9E-B09B-E9D703D152A3}" type="presOf" srcId="{46633D74-9AE4-4241-AB09-CD4FFC85CDBB}" destId="{76721BC0-D203-4CE6-8F57-D9CF599DAC4F}" srcOrd="1" destOrd="0" presId="urn:microsoft.com/office/officeart/2005/8/layout/venn1"/>
    <dgm:cxn modelId="{20F9EA85-38A7-4776-8F9C-67AF11C00ED0}" type="presOf" srcId="{3996DDB2-28AA-4DE5-A3AF-C4B32214FA02}" destId="{0B044106-23A3-4AEF-A52B-0F8CD1C87C23}" srcOrd="0" destOrd="0" presId="urn:microsoft.com/office/officeart/2005/8/layout/venn1"/>
    <dgm:cxn modelId="{29D669B4-2FFA-435F-B2D1-9A6F257BF4F3}" type="presOf" srcId="{3996DDB2-28AA-4DE5-A3AF-C4B32214FA02}" destId="{8E767E1B-511C-44A2-AB10-BCE870AC9A5B}" srcOrd="1" destOrd="0" presId="urn:microsoft.com/office/officeart/2005/8/layout/venn1"/>
    <dgm:cxn modelId="{9045BA7A-3373-4746-A8A7-0EE5F5A6BD74}" srcId="{C0550B71-EB5B-47E3-9B55-FD90AD734093}" destId="{3996DDB2-28AA-4DE5-A3AF-C4B32214FA02}" srcOrd="1" destOrd="0" parTransId="{A22BEE63-A3D1-43C5-BB1C-1366BDF7108B}" sibTransId="{D5A70A66-67F1-438C-A317-95AE5501C84E}"/>
    <dgm:cxn modelId="{1AE7F42B-2616-477A-A25D-5514E4D2AF60}" type="presOf" srcId="{46633D74-9AE4-4241-AB09-CD4FFC85CDBB}" destId="{883FD13E-FE2A-41C6-A4A2-3C21287E269A}" srcOrd="0" destOrd="0" presId="urn:microsoft.com/office/officeart/2005/8/layout/venn1"/>
    <dgm:cxn modelId="{D5536F82-AFB7-4D15-9793-F213F119FD2F}" srcId="{C0550B71-EB5B-47E3-9B55-FD90AD734093}" destId="{46633D74-9AE4-4241-AB09-CD4FFC85CDBB}" srcOrd="2" destOrd="0" parTransId="{622C4102-B4E3-4553-8086-D5B0A6B9580D}" sibTransId="{8290108C-A093-4BEF-879A-93812155A3F2}"/>
    <dgm:cxn modelId="{F3EC69D9-16FB-458E-9280-2798983E8E88}" srcId="{C0550B71-EB5B-47E3-9B55-FD90AD734093}" destId="{29ADAC5B-6CDC-444D-B250-4A005A4E431E}" srcOrd="0" destOrd="0" parTransId="{A93E4E23-E01F-4730-9A7A-DD18BFAED900}" sibTransId="{BA32596C-8975-49D8-866B-6869C2627972}"/>
    <dgm:cxn modelId="{33BE1936-E59D-4700-8DF8-D3B7CFBA97AC}" type="presOf" srcId="{29ADAC5B-6CDC-444D-B250-4A005A4E431E}" destId="{6A38808F-AB95-4707-9F40-7A80B4AD77DF}" srcOrd="1" destOrd="0" presId="urn:microsoft.com/office/officeart/2005/8/layout/venn1"/>
    <dgm:cxn modelId="{D1F23C5E-0D6E-42A8-8265-D819A241294D}" type="presOf" srcId="{29ADAC5B-6CDC-444D-B250-4A005A4E431E}" destId="{B2109993-33D6-4AAC-B454-B71362F3B1C0}" srcOrd="0" destOrd="0" presId="urn:microsoft.com/office/officeart/2005/8/layout/venn1"/>
    <dgm:cxn modelId="{AAD0BC82-9715-4FAA-92B7-A5B877283D78}" type="presParOf" srcId="{2EE9CA6A-B66D-4850-9769-D655A50A6845}" destId="{B2109993-33D6-4AAC-B454-B71362F3B1C0}" srcOrd="0" destOrd="0" presId="urn:microsoft.com/office/officeart/2005/8/layout/venn1"/>
    <dgm:cxn modelId="{85A3172A-28CD-4526-9DBD-4E2E26469EBF}" type="presParOf" srcId="{2EE9CA6A-B66D-4850-9769-D655A50A6845}" destId="{6A38808F-AB95-4707-9F40-7A80B4AD77DF}" srcOrd="1" destOrd="0" presId="urn:microsoft.com/office/officeart/2005/8/layout/venn1"/>
    <dgm:cxn modelId="{AB434CC6-D740-4E98-B4F5-C5351CC9ED24}" type="presParOf" srcId="{2EE9CA6A-B66D-4850-9769-D655A50A6845}" destId="{0B044106-23A3-4AEF-A52B-0F8CD1C87C23}" srcOrd="2" destOrd="0" presId="urn:microsoft.com/office/officeart/2005/8/layout/venn1"/>
    <dgm:cxn modelId="{44593C6C-5B59-401A-9D70-F20235277FE5}" type="presParOf" srcId="{2EE9CA6A-B66D-4850-9769-D655A50A6845}" destId="{8E767E1B-511C-44A2-AB10-BCE870AC9A5B}" srcOrd="3" destOrd="0" presId="urn:microsoft.com/office/officeart/2005/8/layout/venn1"/>
    <dgm:cxn modelId="{8C5F860C-3C41-4A10-B282-D83FF1A6DB63}" type="presParOf" srcId="{2EE9CA6A-B66D-4850-9769-D655A50A6845}" destId="{883FD13E-FE2A-41C6-A4A2-3C21287E269A}" srcOrd="4" destOrd="0" presId="urn:microsoft.com/office/officeart/2005/8/layout/venn1"/>
    <dgm:cxn modelId="{1C4F1819-2526-4420-9B2E-3EAB4276218E}" type="presParOf" srcId="{2EE9CA6A-B66D-4850-9769-D655A50A6845}" destId="{76721BC0-D203-4CE6-8F57-D9CF599DAC4F}" srcOrd="5" destOrd="0" presId="urn:microsoft.com/office/officeart/2005/8/layout/venn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004AF6-680F-45C6-9D84-3E394976780D}" type="doc">
      <dgm:prSet loTypeId="urn:microsoft.com/office/officeart/2005/8/layout/pyramid2" loCatId="pyramid" qsTypeId="urn:microsoft.com/office/officeart/2005/8/quickstyle/simple1" qsCatId="simple" csTypeId="urn:microsoft.com/office/officeart/2005/8/colors/accent6_4" csCatId="accent6" phldr="1"/>
      <dgm:spPr/>
    </dgm:pt>
    <dgm:pt modelId="{AB1586A5-81DA-4440-A78B-2BC16C4B9F83}">
      <dgm:prSet custT="1"/>
      <dgm:spPr>
        <a:solidFill>
          <a:schemeClr val="accent5">
            <a:alpha val="90000"/>
          </a:schemeClr>
        </a:solidFill>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latin typeface="Calibri" panose="020F0502020204030204" pitchFamily="34" charset="0"/>
            </a:rPr>
            <a:t>-Prime Minister</a:t>
          </a:r>
        </a:p>
        <a:p>
          <a:pPr marL="0" marR="0" indent="0" algn="l" defTabSz="914400" eaLnBrk="1" fontAlgn="auto" latinLnBrk="0" hangingPunct="1">
            <a:lnSpc>
              <a:spcPct val="100000"/>
            </a:lnSpc>
            <a:spcBef>
              <a:spcPts val="0"/>
            </a:spcBef>
            <a:spcAft>
              <a:spcPts val="0"/>
            </a:spcAft>
            <a:buClrTx/>
            <a:buSzTx/>
            <a:buFontTx/>
            <a:buNone/>
            <a:tabLst/>
            <a:defRPr/>
          </a:pPr>
          <a:r>
            <a:rPr lang="en-US" b="0" dirty="0" smtClean="0">
              <a:solidFill>
                <a:schemeClr val="tx1"/>
              </a:solidFill>
              <a:latin typeface="Calibri" panose="020F0502020204030204" pitchFamily="34" charset="0"/>
            </a:rPr>
            <a:t>-National Security Governmental Council -Ministry of Migration &amp; Asylum/General Secretariat for Coordination of Stakeholders (??)</a:t>
          </a:r>
          <a:endParaRPr lang="el-GR" sz="1400" dirty="0">
            <a:solidFill>
              <a:schemeClr val="tx1"/>
            </a:solidFill>
            <a:latin typeface="Calibri" panose="020F0502020204030204" pitchFamily="34" charset="0"/>
          </a:endParaRPr>
        </a:p>
      </dgm:t>
    </dgm:pt>
    <dgm:pt modelId="{AC7DBCEE-0A91-4955-A66E-5368BAD6433D}" type="parTrans" cxnId="{364E8AC3-3930-462E-9EEC-565A5E2DA24D}">
      <dgm:prSet/>
      <dgm:spPr/>
      <dgm:t>
        <a:bodyPr/>
        <a:lstStyle/>
        <a:p>
          <a:endParaRPr lang="el-GR">
            <a:solidFill>
              <a:schemeClr val="bg1"/>
            </a:solidFill>
            <a:latin typeface="Calibri" panose="020F0502020204030204" pitchFamily="34" charset="0"/>
          </a:endParaRPr>
        </a:p>
      </dgm:t>
    </dgm:pt>
    <dgm:pt modelId="{A20363FD-DC9A-43F1-8311-756961A532FB}" type="sibTrans" cxnId="{364E8AC3-3930-462E-9EEC-565A5E2DA24D}">
      <dgm:prSet/>
      <dgm:spPr/>
      <dgm:t>
        <a:bodyPr/>
        <a:lstStyle/>
        <a:p>
          <a:endParaRPr lang="el-GR">
            <a:solidFill>
              <a:schemeClr val="bg1"/>
            </a:solidFill>
            <a:latin typeface="Calibri" panose="020F0502020204030204" pitchFamily="34" charset="0"/>
          </a:endParaRPr>
        </a:p>
      </dgm:t>
    </dgm:pt>
    <dgm:pt modelId="{122E5331-10AF-4FED-B1DC-BE186BDEEA94}">
      <dgm:prSet phldrT="[Κείμενο]" custT="1"/>
      <dgm:spPr>
        <a:solidFill>
          <a:schemeClr val="accent1"/>
        </a:solidFill>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US" sz="1300" b="1" dirty="0" smtClean="0">
              <a:solidFill>
                <a:schemeClr val="bg2"/>
              </a:solidFill>
              <a:latin typeface="Calibri" panose="020F0502020204030204" pitchFamily="34" charset="0"/>
            </a:rPr>
            <a:t>First Reception / Identification Centers, Pre -departure Centers,  First Reception &amp; identification Service, Hellenic Center for Disease Control &amp; Prevention, Healthcare Services, National  Centre for Social Solidarity, Coast Guard, Hellenic Police, Fire Service, Site Managers, Open Accommodation  Sites – Hotels Apartments, NGOs</a:t>
          </a:r>
        </a:p>
      </dgm:t>
    </dgm:pt>
    <dgm:pt modelId="{10DADD82-1F6B-4CB9-A7E7-36742CB37FF0}" type="parTrans" cxnId="{3A1E160B-36C9-409A-91D9-30197CDB8BB3}">
      <dgm:prSet/>
      <dgm:spPr/>
      <dgm:t>
        <a:bodyPr/>
        <a:lstStyle/>
        <a:p>
          <a:endParaRPr lang="el-GR">
            <a:solidFill>
              <a:schemeClr val="bg1"/>
            </a:solidFill>
            <a:latin typeface="Calibri" panose="020F0502020204030204" pitchFamily="34" charset="0"/>
          </a:endParaRPr>
        </a:p>
      </dgm:t>
    </dgm:pt>
    <dgm:pt modelId="{45E0B772-A544-4CB0-8E72-1CA008332F32}" type="sibTrans" cxnId="{3A1E160B-36C9-409A-91D9-30197CDB8BB3}">
      <dgm:prSet/>
      <dgm:spPr/>
      <dgm:t>
        <a:bodyPr/>
        <a:lstStyle/>
        <a:p>
          <a:endParaRPr lang="el-GR">
            <a:solidFill>
              <a:schemeClr val="bg1"/>
            </a:solidFill>
            <a:latin typeface="Calibri" panose="020F0502020204030204" pitchFamily="34" charset="0"/>
          </a:endParaRPr>
        </a:p>
      </dgm:t>
    </dgm:pt>
    <dgm:pt modelId="{C31E3D0C-D740-4D83-81A7-E4D0F7ED3ADC}">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300" b="1" dirty="0" smtClean="0">
              <a:solidFill>
                <a:schemeClr val="bg1"/>
              </a:solidFill>
              <a:latin typeface="Calibri" panose="020F0502020204030204" pitchFamily="34" charset="0"/>
            </a:rPr>
            <a:t>Practically all Ministries</a:t>
          </a:r>
          <a:endParaRPr lang="el-GR" sz="1300" b="1" dirty="0">
            <a:solidFill>
              <a:schemeClr val="bg1"/>
            </a:solidFill>
            <a:latin typeface="Calibri" panose="020F0502020204030204" pitchFamily="34" charset="0"/>
          </a:endParaRPr>
        </a:p>
      </dgm:t>
    </dgm:pt>
    <dgm:pt modelId="{4D5D94BF-5058-41AE-96E3-B38E828159CD}" type="parTrans" cxnId="{D4CFD6A5-D86F-4634-805B-AB6D19A42E34}">
      <dgm:prSet/>
      <dgm:spPr/>
      <dgm:t>
        <a:bodyPr/>
        <a:lstStyle/>
        <a:p>
          <a:endParaRPr lang="en-US"/>
        </a:p>
      </dgm:t>
    </dgm:pt>
    <dgm:pt modelId="{F3339F31-F218-4F8E-82CE-25673028B819}" type="sibTrans" cxnId="{D4CFD6A5-D86F-4634-805B-AB6D19A42E34}">
      <dgm:prSet/>
      <dgm:spPr/>
      <dgm:t>
        <a:bodyPr/>
        <a:lstStyle/>
        <a:p>
          <a:endParaRPr lang="en-US"/>
        </a:p>
      </dgm:t>
    </dgm:pt>
    <dgm:pt modelId="{571CC282-3D41-4865-81C5-6AD5976B234E}" type="pres">
      <dgm:prSet presAssocID="{7E004AF6-680F-45C6-9D84-3E394976780D}" presName="compositeShape" presStyleCnt="0">
        <dgm:presLayoutVars>
          <dgm:dir/>
          <dgm:resizeHandles/>
        </dgm:presLayoutVars>
      </dgm:prSet>
      <dgm:spPr/>
    </dgm:pt>
    <dgm:pt modelId="{14ED0DE3-2BE4-4BC4-A93D-357110A89398}" type="pres">
      <dgm:prSet presAssocID="{7E004AF6-680F-45C6-9D84-3E394976780D}" presName="pyramid" presStyleLbl="node1" presStyleIdx="0" presStyleCnt="1" custScaleX="115013"/>
      <dgm:spPr>
        <a:solidFill>
          <a:schemeClr val="accent3"/>
        </a:solidFill>
      </dgm:spPr>
    </dgm:pt>
    <dgm:pt modelId="{AAFBA524-9A9D-4E2F-89E9-8A391DA2734F}" type="pres">
      <dgm:prSet presAssocID="{7E004AF6-680F-45C6-9D84-3E394976780D}" presName="theList" presStyleCnt="0"/>
      <dgm:spPr/>
    </dgm:pt>
    <dgm:pt modelId="{04B4E4E5-399E-4707-AD9B-8D7DD8737848}" type="pres">
      <dgm:prSet presAssocID="{AB1586A5-81DA-4440-A78B-2BC16C4B9F83}" presName="aNode" presStyleLbl="fgAcc1" presStyleIdx="0" presStyleCnt="3">
        <dgm:presLayoutVars>
          <dgm:bulletEnabled val="1"/>
        </dgm:presLayoutVars>
      </dgm:prSet>
      <dgm:spPr/>
      <dgm:t>
        <a:bodyPr/>
        <a:lstStyle/>
        <a:p>
          <a:endParaRPr lang="en-US"/>
        </a:p>
      </dgm:t>
    </dgm:pt>
    <dgm:pt modelId="{C590CFCF-D6C2-4310-AFE0-C3D84698B51E}" type="pres">
      <dgm:prSet presAssocID="{AB1586A5-81DA-4440-A78B-2BC16C4B9F83}" presName="aSpace" presStyleCnt="0"/>
      <dgm:spPr/>
    </dgm:pt>
    <dgm:pt modelId="{95D5B1BA-58F3-4169-8568-3735CCABEC6F}" type="pres">
      <dgm:prSet presAssocID="{C31E3D0C-D740-4D83-81A7-E4D0F7ED3ADC}" presName="aNode" presStyleLbl="fgAcc1" presStyleIdx="1" presStyleCnt="3">
        <dgm:presLayoutVars>
          <dgm:bulletEnabled val="1"/>
        </dgm:presLayoutVars>
      </dgm:prSet>
      <dgm:spPr/>
      <dgm:t>
        <a:bodyPr/>
        <a:lstStyle/>
        <a:p>
          <a:endParaRPr lang="en-US"/>
        </a:p>
      </dgm:t>
    </dgm:pt>
    <dgm:pt modelId="{0AAB8713-FC52-4F89-B12E-C1D555AA822D}" type="pres">
      <dgm:prSet presAssocID="{C31E3D0C-D740-4D83-81A7-E4D0F7ED3ADC}" presName="aSpace" presStyleCnt="0"/>
      <dgm:spPr/>
    </dgm:pt>
    <dgm:pt modelId="{FA9245AC-4D78-48E1-94F4-8C80756A938C}" type="pres">
      <dgm:prSet presAssocID="{122E5331-10AF-4FED-B1DC-BE186BDEEA94}" presName="aNode" presStyleLbl="fgAcc1" presStyleIdx="2" presStyleCnt="3">
        <dgm:presLayoutVars>
          <dgm:bulletEnabled val="1"/>
        </dgm:presLayoutVars>
      </dgm:prSet>
      <dgm:spPr/>
      <dgm:t>
        <a:bodyPr/>
        <a:lstStyle/>
        <a:p>
          <a:endParaRPr lang="en-US"/>
        </a:p>
      </dgm:t>
    </dgm:pt>
    <dgm:pt modelId="{BD495220-48D5-4150-9B10-C20A87B5C639}" type="pres">
      <dgm:prSet presAssocID="{122E5331-10AF-4FED-B1DC-BE186BDEEA94}" presName="aSpace" presStyleCnt="0"/>
      <dgm:spPr/>
    </dgm:pt>
  </dgm:ptLst>
  <dgm:cxnLst>
    <dgm:cxn modelId="{3A1E160B-36C9-409A-91D9-30197CDB8BB3}" srcId="{7E004AF6-680F-45C6-9D84-3E394976780D}" destId="{122E5331-10AF-4FED-B1DC-BE186BDEEA94}" srcOrd="2" destOrd="0" parTransId="{10DADD82-1F6B-4CB9-A7E7-36742CB37FF0}" sibTransId="{45E0B772-A544-4CB0-8E72-1CA008332F32}"/>
    <dgm:cxn modelId="{364E8AC3-3930-462E-9EEC-565A5E2DA24D}" srcId="{7E004AF6-680F-45C6-9D84-3E394976780D}" destId="{AB1586A5-81DA-4440-A78B-2BC16C4B9F83}" srcOrd="0" destOrd="0" parTransId="{AC7DBCEE-0A91-4955-A66E-5368BAD6433D}" sibTransId="{A20363FD-DC9A-43F1-8311-756961A532FB}"/>
    <dgm:cxn modelId="{B7E0DA6A-01DC-4417-A2E0-63D2BD596136}" type="presOf" srcId="{7E004AF6-680F-45C6-9D84-3E394976780D}" destId="{571CC282-3D41-4865-81C5-6AD5976B234E}" srcOrd="0" destOrd="0" presId="urn:microsoft.com/office/officeart/2005/8/layout/pyramid2"/>
    <dgm:cxn modelId="{4E97D073-4632-47AF-8381-009B5D6169BB}" type="presOf" srcId="{122E5331-10AF-4FED-B1DC-BE186BDEEA94}" destId="{FA9245AC-4D78-48E1-94F4-8C80756A938C}" srcOrd="0" destOrd="0" presId="urn:microsoft.com/office/officeart/2005/8/layout/pyramid2"/>
    <dgm:cxn modelId="{8FE2BD9E-50A7-4C4E-A3DB-997F717C1D99}" type="presOf" srcId="{AB1586A5-81DA-4440-A78B-2BC16C4B9F83}" destId="{04B4E4E5-399E-4707-AD9B-8D7DD8737848}" srcOrd="0" destOrd="0" presId="urn:microsoft.com/office/officeart/2005/8/layout/pyramid2"/>
    <dgm:cxn modelId="{D4CFD6A5-D86F-4634-805B-AB6D19A42E34}" srcId="{7E004AF6-680F-45C6-9D84-3E394976780D}" destId="{C31E3D0C-D740-4D83-81A7-E4D0F7ED3ADC}" srcOrd="1" destOrd="0" parTransId="{4D5D94BF-5058-41AE-96E3-B38E828159CD}" sibTransId="{F3339F31-F218-4F8E-82CE-25673028B819}"/>
    <dgm:cxn modelId="{32EF1220-42B8-438C-B28D-AEC3FA774BBA}" type="presOf" srcId="{C31E3D0C-D740-4D83-81A7-E4D0F7ED3ADC}" destId="{95D5B1BA-58F3-4169-8568-3735CCABEC6F}" srcOrd="0" destOrd="0" presId="urn:microsoft.com/office/officeart/2005/8/layout/pyramid2"/>
    <dgm:cxn modelId="{66CF2493-A7B2-44D8-9E09-EE55132B6832}" type="presParOf" srcId="{571CC282-3D41-4865-81C5-6AD5976B234E}" destId="{14ED0DE3-2BE4-4BC4-A93D-357110A89398}" srcOrd="0" destOrd="0" presId="urn:microsoft.com/office/officeart/2005/8/layout/pyramid2"/>
    <dgm:cxn modelId="{F8E95FA9-80AD-4E71-91EB-BAF19117FDE7}" type="presParOf" srcId="{571CC282-3D41-4865-81C5-6AD5976B234E}" destId="{AAFBA524-9A9D-4E2F-89E9-8A391DA2734F}" srcOrd="1" destOrd="0" presId="urn:microsoft.com/office/officeart/2005/8/layout/pyramid2"/>
    <dgm:cxn modelId="{B0247317-04DE-4060-B5CF-80F0F56F2917}" type="presParOf" srcId="{AAFBA524-9A9D-4E2F-89E9-8A391DA2734F}" destId="{04B4E4E5-399E-4707-AD9B-8D7DD8737848}" srcOrd="0" destOrd="0" presId="urn:microsoft.com/office/officeart/2005/8/layout/pyramid2"/>
    <dgm:cxn modelId="{2A6D557E-04B4-46A6-8A84-5D611E58CEC8}" type="presParOf" srcId="{AAFBA524-9A9D-4E2F-89E9-8A391DA2734F}" destId="{C590CFCF-D6C2-4310-AFE0-C3D84698B51E}" srcOrd="1" destOrd="0" presId="urn:microsoft.com/office/officeart/2005/8/layout/pyramid2"/>
    <dgm:cxn modelId="{1D2F252A-8ADF-4843-A9FE-1AEB84AEB06B}" type="presParOf" srcId="{AAFBA524-9A9D-4E2F-89E9-8A391DA2734F}" destId="{95D5B1BA-58F3-4169-8568-3735CCABEC6F}" srcOrd="2" destOrd="0" presId="urn:microsoft.com/office/officeart/2005/8/layout/pyramid2"/>
    <dgm:cxn modelId="{C94E05BC-C5DF-4C3F-84C2-F4B49096A86E}" type="presParOf" srcId="{AAFBA524-9A9D-4E2F-89E9-8A391DA2734F}" destId="{0AAB8713-FC52-4F89-B12E-C1D555AA822D}" srcOrd="3" destOrd="0" presId="urn:microsoft.com/office/officeart/2005/8/layout/pyramid2"/>
    <dgm:cxn modelId="{ECAE5F82-C0D8-468F-84D4-8DE7F1D25809}" type="presParOf" srcId="{AAFBA524-9A9D-4E2F-89E9-8A391DA2734F}" destId="{FA9245AC-4D78-48E1-94F4-8C80756A938C}" srcOrd="4" destOrd="0" presId="urn:microsoft.com/office/officeart/2005/8/layout/pyramid2"/>
    <dgm:cxn modelId="{C76A3B1B-BF36-4922-8C55-8A6BC89C2888}" type="presParOf" srcId="{AAFBA524-9A9D-4E2F-89E9-8A391DA2734F}" destId="{BD495220-48D5-4150-9B10-C20A87B5C639}" srcOrd="5" destOrd="0" presId="urn:microsoft.com/office/officeart/2005/8/layout/pyramid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128BF8-33BB-48B9-84EB-8549359EC572}" type="doc">
      <dgm:prSet loTypeId="urn:microsoft.com/office/officeart/2005/8/layout/cycle4#1" loCatId="cycle" qsTypeId="urn:microsoft.com/office/officeart/2005/8/quickstyle/simple3" qsCatId="simple" csTypeId="urn:microsoft.com/office/officeart/2005/8/colors/accent1_2" csCatId="accent1" phldr="1"/>
      <dgm:spPr/>
      <dgm:t>
        <a:bodyPr/>
        <a:lstStyle/>
        <a:p>
          <a:endParaRPr lang="el-GR"/>
        </a:p>
      </dgm:t>
    </dgm:pt>
    <dgm:pt modelId="{BE7D733C-521C-4B9C-9296-F61AD2D5AB91}">
      <dgm:prSet phldrT="[Κείμενο]" custT="1"/>
      <dgm:spPr>
        <a:solidFill>
          <a:schemeClr val="accent6">
            <a:lumMod val="40000"/>
            <a:lumOff val="60000"/>
          </a:schemeClr>
        </a:solidFill>
      </dgm:spPr>
      <dgm:t>
        <a:bodyPr/>
        <a:lstStyle/>
        <a:p>
          <a:pPr algn="l"/>
          <a:r>
            <a:rPr lang="en-US" sz="1100" spc="-1" dirty="0" smtClean="0">
              <a:solidFill>
                <a:srgbClr val="000000"/>
              </a:solidFill>
              <a:uFill>
                <a:solidFill>
                  <a:srgbClr val="FFFFFF"/>
                </a:solidFill>
              </a:uFill>
              <a:latin typeface="+mn-lt"/>
              <a:ea typeface="Arial"/>
            </a:rPr>
            <a:t>New Ministry</a:t>
          </a:r>
        </a:p>
        <a:p>
          <a:pPr algn="l"/>
          <a:r>
            <a:rPr lang="en-US" sz="1100" spc="-1" dirty="0" smtClean="0">
              <a:solidFill>
                <a:srgbClr val="000000"/>
              </a:solidFill>
              <a:uFill>
                <a:solidFill>
                  <a:srgbClr val="FFFFFF"/>
                </a:solidFill>
              </a:uFill>
              <a:latin typeface="+mn-lt"/>
              <a:ea typeface="Arial"/>
            </a:rPr>
            <a:t>Healthy financial situation</a:t>
          </a:r>
        </a:p>
        <a:p>
          <a:pPr algn="l"/>
          <a:r>
            <a:rPr lang="en-US" sz="1100" spc="-1" dirty="0" smtClean="0">
              <a:solidFill>
                <a:srgbClr val="000000"/>
              </a:solidFill>
              <a:uFill>
                <a:solidFill>
                  <a:srgbClr val="FFFFFF"/>
                </a:solidFill>
              </a:uFill>
              <a:latin typeface="+mn-lt"/>
              <a:ea typeface="Arial"/>
            </a:rPr>
            <a:t>Skilled personnel with high level of commitment</a:t>
          </a:r>
        </a:p>
        <a:p>
          <a:pPr algn="l"/>
          <a:endParaRPr lang="en-US" sz="1100" spc="-1" dirty="0" smtClean="0">
            <a:solidFill>
              <a:srgbClr val="000000"/>
            </a:solidFill>
            <a:uFill>
              <a:solidFill>
                <a:srgbClr val="FFFFFF"/>
              </a:solidFill>
            </a:uFill>
            <a:latin typeface="+mn-lt"/>
            <a:ea typeface="Arial"/>
          </a:endParaRPr>
        </a:p>
        <a:p>
          <a:pPr algn="l"/>
          <a:endParaRPr lang="el-GR" sz="1100" dirty="0">
            <a:latin typeface="+mn-lt"/>
          </a:endParaRPr>
        </a:p>
      </dgm:t>
    </dgm:pt>
    <dgm:pt modelId="{B4D2B4AB-56C5-4DC3-8CB5-9DDA417D32F7}" type="parTrans" cxnId="{C2B7A01B-93A8-4C39-998E-88570864BCFA}">
      <dgm:prSet/>
      <dgm:spPr/>
      <dgm:t>
        <a:bodyPr/>
        <a:lstStyle/>
        <a:p>
          <a:endParaRPr lang="el-GR"/>
        </a:p>
      </dgm:t>
    </dgm:pt>
    <dgm:pt modelId="{0C383272-9EE4-4F66-B0B5-6380C1AEFDC1}" type="sibTrans" cxnId="{C2B7A01B-93A8-4C39-998E-88570864BCFA}">
      <dgm:prSet/>
      <dgm:spPr/>
      <dgm:t>
        <a:bodyPr/>
        <a:lstStyle/>
        <a:p>
          <a:endParaRPr lang="el-GR"/>
        </a:p>
      </dgm:t>
    </dgm:pt>
    <dgm:pt modelId="{A764C61D-F13E-4DB0-A4E1-FD6892A931B7}">
      <dgm:prSet phldrT="[Κείμενο]" custT="1"/>
      <dgm:spPr/>
      <dgm:t>
        <a:bodyPr/>
        <a:lstStyle/>
        <a:p>
          <a:pPr algn="ctr"/>
          <a:r>
            <a:rPr lang="en-US" sz="1200" dirty="0" smtClean="0"/>
            <a:t>STRENGTHS</a:t>
          </a:r>
          <a:endParaRPr lang="el-GR" sz="1200" dirty="0"/>
        </a:p>
      </dgm:t>
    </dgm:pt>
    <dgm:pt modelId="{B1B80F36-EC47-4180-A23D-39515261095F}" type="parTrans" cxnId="{77B71F4F-95C5-4626-ADB6-E3D5506F1A5A}">
      <dgm:prSet/>
      <dgm:spPr/>
      <dgm:t>
        <a:bodyPr/>
        <a:lstStyle/>
        <a:p>
          <a:endParaRPr lang="el-GR"/>
        </a:p>
      </dgm:t>
    </dgm:pt>
    <dgm:pt modelId="{B7D070DF-9F79-4306-8859-117F90EED7C9}" type="sibTrans" cxnId="{77B71F4F-95C5-4626-ADB6-E3D5506F1A5A}">
      <dgm:prSet/>
      <dgm:spPr/>
      <dgm:t>
        <a:bodyPr/>
        <a:lstStyle/>
        <a:p>
          <a:endParaRPr lang="el-GR"/>
        </a:p>
      </dgm:t>
    </dgm:pt>
    <dgm:pt modelId="{F975DEFF-BB10-469D-A886-0EB8644534DF}">
      <dgm:prSet phldrT="[Κείμενο]" custT="1"/>
      <dgm:spPr>
        <a:solidFill>
          <a:schemeClr val="accent6">
            <a:lumMod val="40000"/>
            <a:lumOff val="60000"/>
          </a:schemeClr>
        </a:solidFill>
      </dgm:spPr>
      <dgm:t>
        <a:bodyPr anchor="b"/>
        <a:lstStyle/>
        <a:p>
          <a:pPr algn="l">
            <a:lnSpc>
              <a:spcPct val="100000"/>
            </a:lnSpc>
            <a:spcAft>
              <a:spcPts val="0"/>
            </a:spcAft>
          </a:pPr>
          <a:r>
            <a:rPr lang="en-US" sz="1100" b="0" strike="noStrike" spc="-1" dirty="0" smtClean="0">
              <a:solidFill>
                <a:srgbClr val="000000"/>
              </a:solidFill>
              <a:uFill>
                <a:solidFill>
                  <a:srgbClr val="FFFFFF"/>
                </a:solidFill>
              </a:uFill>
              <a:latin typeface="+mn-lt"/>
              <a:ea typeface="Arial"/>
            </a:rPr>
            <a:t>New Ministry</a:t>
          </a:r>
          <a:endParaRPr lang="el-GR" sz="1100" b="0" strike="noStrike" spc="-1" dirty="0" smtClean="0">
            <a:solidFill>
              <a:srgbClr val="000000"/>
            </a:solidFill>
            <a:uFill>
              <a:solidFill>
                <a:srgbClr val="FFFFFF"/>
              </a:solidFill>
            </a:uFill>
            <a:latin typeface="+mn-lt"/>
          </a:endParaRPr>
        </a:p>
        <a:p>
          <a:pPr algn="l">
            <a:lnSpc>
              <a:spcPct val="90000"/>
            </a:lnSpc>
            <a:spcAft>
              <a:spcPct val="35000"/>
            </a:spcAft>
          </a:pPr>
          <a:r>
            <a:rPr lang="en-US" sz="1100" spc="-1" dirty="0" smtClean="0">
              <a:solidFill>
                <a:srgbClr val="000000"/>
              </a:solidFill>
              <a:uFill>
                <a:solidFill>
                  <a:srgbClr val="FFFFFF"/>
                </a:solidFill>
              </a:uFill>
              <a:latin typeface="+mn-lt"/>
              <a:ea typeface="Arial"/>
            </a:rPr>
            <a:t>Contracted employees</a:t>
          </a:r>
        </a:p>
        <a:p>
          <a:pPr algn="l">
            <a:lnSpc>
              <a:spcPct val="90000"/>
            </a:lnSpc>
            <a:spcAft>
              <a:spcPct val="35000"/>
            </a:spcAft>
          </a:pPr>
          <a:r>
            <a:rPr lang="en-US" sz="1100" b="0" strike="noStrike" spc="-1" dirty="0" smtClean="0">
              <a:solidFill>
                <a:srgbClr val="000000"/>
              </a:solidFill>
              <a:uFill>
                <a:solidFill>
                  <a:srgbClr val="FFFFFF"/>
                </a:solidFill>
              </a:uFill>
              <a:latin typeface="+mn-lt"/>
              <a:ea typeface="Arial"/>
            </a:rPr>
            <a:t>Difficult working conditions</a:t>
          </a:r>
          <a:endParaRPr lang="el-GR" sz="1100" b="0" strike="noStrike" spc="-1" dirty="0" smtClean="0">
            <a:solidFill>
              <a:srgbClr val="000000"/>
            </a:solidFill>
            <a:uFill>
              <a:solidFill>
                <a:srgbClr val="FFFFFF"/>
              </a:solidFill>
            </a:uFill>
            <a:latin typeface="+mn-lt"/>
          </a:endParaRPr>
        </a:p>
        <a:p>
          <a:pPr algn="l">
            <a:lnSpc>
              <a:spcPct val="90000"/>
            </a:lnSpc>
            <a:spcAft>
              <a:spcPct val="35000"/>
            </a:spcAft>
          </a:pPr>
          <a:r>
            <a:rPr lang="en-US" sz="1100" spc="-1" dirty="0" smtClean="0">
              <a:solidFill>
                <a:srgbClr val="000000"/>
              </a:solidFill>
              <a:uFill>
                <a:solidFill>
                  <a:srgbClr val="FFFFFF"/>
                </a:solidFill>
              </a:uFill>
              <a:latin typeface="+mn-lt"/>
              <a:ea typeface="Arial"/>
            </a:rPr>
            <a:t>Bureaucratic delays</a:t>
          </a:r>
        </a:p>
        <a:p>
          <a:pPr algn="l">
            <a:lnSpc>
              <a:spcPct val="90000"/>
            </a:lnSpc>
            <a:spcAft>
              <a:spcPct val="35000"/>
            </a:spcAft>
          </a:pPr>
          <a:r>
            <a:rPr lang="en-US" sz="1100" spc="-1" dirty="0" smtClean="0">
              <a:solidFill>
                <a:srgbClr val="000000"/>
              </a:solidFill>
              <a:uFill>
                <a:solidFill>
                  <a:srgbClr val="FFFFFF"/>
                </a:solidFill>
              </a:uFill>
              <a:latin typeface="+mn-lt"/>
              <a:ea typeface="Arial"/>
            </a:rPr>
            <a:t>Asylum claims pending at second-degree examination – slow process</a:t>
          </a:r>
        </a:p>
        <a:p>
          <a:pPr algn="l">
            <a:lnSpc>
              <a:spcPct val="90000"/>
            </a:lnSpc>
            <a:spcAft>
              <a:spcPct val="35000"/>
            </a:spcAft>
          </a:pPr>
          <a:r>
            <a:rPr lang="en-US" sz="1100" spc="-1" dirty="0" smtClean="0">
              <a:solidFill>
                <a:srgbClr val="000000"/>
              </a:solidFill>
              <a:uFill>
                <a:solidFill>
                  <a:srgbClr val="FFFFFF"/>
                </a:solidFill>
              </a:uFill>
              <a:latin typeface="+mn-lt"/>
            </a:rPr>
            <a:t>Lack of control and evaluation</a:t>
          </a:r>
          <a:endParaRPr lang="el-GR" sz="1100" b="0" strike="noStrike" spc="-1" dirty="0" smtClean="0">
            <a:solidFill>
              <a:srgbClr val="000000"/>
            </a:solidFill>
            <a:uFill>
              <a:solidFill>
                <a:srgbClr val="FFFFFF"/>
              </a:solidFill>
            </a:uFill>
            <a:latin typeface="+mn-lt"/>
          </a:endParaRPr>
        </a:p>
        <a:p>
          <a:pPr algn="l">
            <a:lnSpc>
              <a:spcPct val="90000"/>
            </a:lnSpc>
            <a:spcAft>
              <a:spcPct val="35000"/>
            </a:spcAft>
          </a:pPr>
          <a:r>
            <a:rPr lang="en-US" sz="1100" spc="-1" dirty="0" smtClean="0">
              <a:solidFill>
                <a:srgbClr val="000000"/>
              </a:solidFill>
              <a:uFill>
                <a:solidFill>
                  <a:srgbClr val="FFFFFF"/>
                </a:solidFill>
              </a:uFill>
              <a:latin typeface="+mn-lt"/>
            </a:rPr>
            <a:t>Low budget</a:t>
          </a:r>
          <a:endParaRPr lang="el-GR" sz="1100" dirty="0">
            <a:latin typeface="+mn-lt"/>
          </a:endParaRPr>
        </a:p>
      </dgm:t>
    </dgm:pt>
    <dgm:pt modelId="{61A8684D-F360-40BB-B5DE-25D17BDE8C4D}" type="parTrans" cxnId="{C280E89D-CC28-4185-9E59-328E4AE6166F}">
      <dgm:prSet/>
      <dgm:spPr/>
      <dgm:t>
        <a:bodyPr/>
        <a:lstStyle/>
        <a:p>
          <a:endParaRPr lang="el-GR"/>
        </a:p>
      </dgm:t>
    </dgm:pt>
    <dgm:pt modelId="{87942E01-F120-40B8-802D-B1C0013A0616}" type="sibTrans" cxnId="{C280E89D-CC28-4185-9E59-328E4AE6166F}">
      <dgm:prSet/>
      <dgm:spPr/>
      <dgm:t>
        <a:bodyPr/>
        <a:lstStyle/>
        <a:p>
          <a:endParaRPr lang="el-GR"/>
        </a:p>
      </dgm:t>
    </dgm:pt>
    <dgm:pt modelId="{150D203C-7025-4FA2-BC0C-9117FED4D546}">
      <dgm:prSet phldrT="[Κείμενο]" custT="1"/>
      <dgm:spPr/>
      <dgm:t>
        <a:bodyPr/>
        <a:lstStyle/>
        <a:p>
          <a:pPr algn="ctr"/>
          <a:r>
            <a:rPr lang="en-US" sz="1200" dirty="0" smtClean="0"/>
            <a:t>WEAKNESSES</a:t>
          </a:r>
          <a:endParaRPr lang="el-GR" sz="1200" dirty="0"/>
        </a:p>
      </dgm:t>
    </dgm:pt>
    <dgm:pt modelId="{F7F84D3F-FD1D-4F5B-9C2E-B61A75FD6C0D}" type="parTrans" cxnId="{AC06AF4A-1974-494D-8AA0-4A9C9B874DE1}">
      <dgm:prSet/>
      <dgm:spPr/>
      <dgm:t>
        <a:bodyPr/>
        <a:lstStyle/>
        <a:p>
          <a:endParaRPr lang="el-GR"/>
        </a:p>
      </dgm:t>
    </dgm:pt>
    <dgm:pt modelId="{36239086-776C-46F2-94EB-4A4A9B0E01AD}" type="sibTrans" cxnId="{AC06AF4A-1974-494D-8AA0-4A9C9B874DE1}">
      <dgm:prSet/>
      <dgm:spPr/>
      <dgm:t>
        <a:bodyPr/>
        <a:lstStyle/>
        <a:p>
          <a:endParaRPr lang="el-GR"/>
        </a:p>
      </dgm:t>
    </dgm:pt>
    <dgm:pt modelId="{ECFC833B-6E53-4E0B-AF09-2C55BB371DD0}">
      <dgm:prSet phldrT="[Κείμενο]" custT="1"/>
      <dgm:spPr/>
      <dgm:t>
        <a:bodyPr/>
        <a:lstStyle/>
        <a:p>
          <a:pPr algn="l">
            <a:lnSpc>
              <a:spcPct val="100000"/>
            </a:lnSpc>
            <a:spcAft>
              <a:spcPts val="0"/>
            </a:spcAft>
          </a:pPr>
          <a:endParaRPr lang="en-US" sz="1100" spc="-1" dirty="0" smtClean="0">
            <a:solidFill>
              <a:srgbClr val="000000"/>
            </a:solidFill>
            <a:uFill>
              <a:solidFill>
                <a:srgbClr val="FFFFFF"/>
              </a:solidFill>
            </a:uFill>
            <a:latin typeface="+mn-lt"/>
            <a:ea typeface="Arial"/>
          </a:endParaRPr>
        </a:p>
        <a:p>
          <a:pPr algn="l">
            <a:lnSpc>
              <a:spcPct val="100000"/>
            </a:lnSpc>
            <a:spcAft>
              <a:spcPts val="0"/>
            </a:spcAft>
          </a:pPr>
          <a:endParaRPr lang="en-US" sz="1100" spc="-1" dirty="0" smtClean="0">
            <a:solidFill>
              <a:srgbClr val="000000"/>
            </a:solidFill>
            <a:uFill>
              <a:solidFill>
                <a:srgbClr val="FFFFFF"/>
              </a:solidFill>
            </a:uFill>
            <a:latin typeface="+mn-lt"/>
            <a:ea typeface="Arial"/>
          </a:endParaRPr>
        </a:p>
        <a:p>
          <a:pPr algn="l">
            <a:lnSpc>
              <a:spcPct val="100000"/>
            </a:lnSpc>
            <a:spcAft>
              <a:spcPts val="0"/>
            </a:spcAft>
          </a:pPr>
          <a:r>
            <a:rPr lang="en-US" sz="1100" spc="-1" dirty="0" smtClean="0">
              <a:solidFill>
                <a:srgbClr val="000000"/>
              </a:solidFill>
              <a:uFill>
                <a:solidFill>
                  <a:srgbClr val="FFFFFF"/>
                </a:solidFill>
              </a:uFill>
              <a:latin typeface="+mn-lt"/>
              <a:ea typeface="Arial"/>
            </a:rPr>
            <a:t>Asylum applications mounted to 66.969 in 2018 and 58.642 in 2017, reaching unprecedented heights in comparison to 13.187 in 2015.</a:t>
          </a:r>
        </a:p>
        <a:p>
          <a:pPr algn="l">
            <a:lnSpc>
              <a:spcPct val="100000"/>
            </a:lnSpc>
            <a:spcAft>
              <a:spcPts val="0"/>
            </a:spcAft>
          </a:pPr>
          <a:r>
            <a:rPr lang="en-US" sz="1100" spc="-1" dirty="0" smtClean="0">
              <a:solidFill>
                <a:srgbClr val="000000"/>
              </a:solidFill>
              <a:uFill>
                <a:solidFill>
                  <a:srgbClr val="FFFFFF"/>
                </a:solidFill>
              </a:uFill>
              <a:latin typeface="+mn-lt"/>
              <a:ea typeface="Arial"/>
            </a:rPr>
            <a:t>Low GDP</a:t>
          </a:r>
        </a:p>
        <a:p>
          <a:pPr algn="l">
            <a:lnSpc>
              <a:spcPct val="100000"/>
            </a:lnSpc>
            <a:spcAft>
              <a:spcPts val="0"/>
            </a:spcAft>
          </a:pPr>
          <a:r>
            <a:rPr lang="en-US" sz="1100" spc="-1" dirty="0" smtClean="0">
              <a:solidFill>
                <a:srgbClr val="000000"/>
              </a:solidFill>
              <a:uFill>
                <a:solidFill>
                  <a:srgbClr val="FFFFFF"/>
                </a:solidFill>
              </a:uFill>
              <a:latin typeface="+mn-lt"/>
              <a:ea typeface="Arial"/>
            </a:rPr>
            <a:t>Terrorist attacks-security issues</a:t>
          </a:r>
        </a:p>
        <a:p>
          <a:pPr algn="l">
            <a:lnSpc>
              <a:spcPct val="100000"/>
            </a:lnSpc>
            <a:spcAft>
              <a:spcPts val="0"/>
            </a:spcAft>
          </a:pPr>
          <a:r>
            <a:rPr lang="en-US" sz="1100" b="0" strike="noStrike" spc="-1" dirty="0" smtClean="0">
              <a:solidFill>
                <a:srgbClr val="000000"/>
              </a:solidFill>
              <a:uFill>
                <a:solidFill>
                  <a:srgbClr val="FFFFFF"/>
                </a:solidFill>
              </a:uFill>
              <a:latin typeface="+mn-lt"/>
              <a:ea typeface="Arial"/>
            </a:rPr>
            <a:t>Demographic problem</a:t>
          </a:r>
          <a:endParaRPr lang="el-GR" sz="1100" b="0" strike="noStrike" spc="-1" dirty="0" smtClean="0">
            <a:solidFill>
              <a:srgbClr val="000000"/>
            </a:solidFill>
            <a:uFill>
              <a:solidFill>
                <a:srgbClr val="FFFFFF"/>
              </a:solidFill>
            </a:uFill>
            <a:latin typeface="+mn-lt"/>
          </a:endParaRPr>
        </a:p>
        <a:p>
          <a:pPr algn="l">
            <a:lnSpc>
              <a:spcPct val="100000"/>
            </a:lnSpc>
            <a:spcAft>
              <a:spcPts val="0"/>
            </a:spcAft>
          </a:pPr>
          <a:r>
            <a:rPr lang="en-US" sz="1100" spc="-1" dirty="0" smtClean="0">
              <a:solidFill>
                <a:srgbClr val="000000"/>
              </a:solidFill>
              <a:uFill>
                <a:solidFill>
                  <a:srgbClr val="FFFFFF"/>
                </a:solidFill>
              </a:uFill>
              <a:latin typeface="+mn-lt"/>
              <a:ea typeface="Arial"/>
            </a:rPr>
            <a:t>Pressure on the Public Health System</a:t>
          </a:r>
          <a:endParaRPr lang="el-GR" sz="1100" dirty="0">
            <a:latin typeface="+mn-lt"/>
          </a:endParaRPr>
        </a:p>
      </dgm:t>
    </dgm:pt>
    <dgm:pt modelId="{66690C8E-6E5B-44BD-B907-A0472830BABA}" type="parTrans" cxnId="{5D774456-3F91-4D93-A661-CEC1A55248B3}">
      <dgm:prSet/>
      <dgm:spPr/>
      <dgm:t>
        <a:bodyPr/>
        <a:lstStyle/>
        <a:p>
          <a:endParaRPr lang="el-GR"/>
        </a:p>
      </dgm:t>
    </dgm:pt>
    <dgm:pt modelId="{4E4C97D7-DCB7-4530-B1C2-CECC837F573D}" type="sibTrans" cxnId="{5D774456-3F91-4D93-A661-CEC1A55248B3}">
      <dgm:prSet/>
      <dgm:spPr/>
      <dgm:t>
        <a:bodyPr/>
        <a:lstStyle/>
        <a:p>
          <a:endParaRPr lang="el-GR"/>
        </a:p>
      </dgm:t>
    </dgm:pt>
    <dgm:pt modelId="{9A06715E-E357-4BFF-828D-00A31F537ED5}">
      <dgm:prSet phldrT="[Κείμενο]" custT="1"/>
      <dgm:spPr/>
      <dgm:t>
        <a:bodyPr/>
        <a:lstStyle/>
        <a:p>
          <a:pPr algn="ctr"/>
          <a:r>
            <a:rPr lang="en-US" sz="1200" dirty="0" smtClean="0"/>
            <a:t>THREATS</a:t>
          </a:r>
          <a:endParaRPr lang="el-GR" sz="1200" dirty="0"/>
        </a:p>
      </dgm:t>
    </dgm:pt>
    <dgm:pt modelId="{53652217-70BF-4C4C-BC2C-559AC5E8ED22}" type="parTrans" cxnId="{6F26BB81-8482-4245-845A-1EA0DF7F383D}">
      <dgm:prSet/>
      <dgm:spPr/>
      <dgm:t>
        <a:bodyPr/>
        <a:lstStyle/>
        <a:p>
          <a:endParaRPr lang="el-GR"/>
        </a:p>
      </dgm:t>
    </dgm:pt>
    <dgm:pt modelId="{88235FFC-E71C-43B5-9670-DD8E7B9BC180}" type="sibTrans" cxnId="{6F26BB81-8482-4245-845A-1EA0DF7F383D}">
      <dgm:prSet/>
      <dgm:spPr/>
      <dgm:t>
        <a:bodyPr/>
        <a:lstStyle/>
        <a:p>
          <a:endParaRPr lang="el-GR"/>
        </a:p>
      </dgm:t>
    </dgm:pt>
    <dgm:pt modelId="{5AF14E18-76AA-4441-A99B-BB3D237A8A1C}">
      <dgm:prSet phldrT="[Κείμενο]" custT="1"/>
      <dgm:spPr/>
      <dgm:t>
        <a:bodyPr/>
        <a:lstStyle/>
        <a:p>
          <a:pPr algn="l"/>
          <a:endParaRPr lang="en-US" sz="1100" b="0" strike="noStrike" spc="-1" dirty="0" smtClean="0">
            <a:solidFill>
              <a:srgbClr val="000000"/>
            </a:solidFill>
            <a:uFill>
              <a:solidFill>
                <a:srgbClr val="FFFFFF"/>
              </a:solidFill>
            </a:uFill>
            <a:latin typeface="+mn-lt"/>
            <a:ea typeface="Arial"/>
          </a:endParaRPr>
        </a:p>
        <a:p>
          <a:pPr algn="l"/>
          <a:endParaRPr lang="en-US" sz="1100" b="0" strike="noStrike" spc="-1" dirty="0" smtClean="0">
            <a:solidFill>
              <a:srgbClr val="000000"/>
            </a:solidFill>
            <a:uFill>
              <a:solidFill>
                <a:srgbClr val="FFFFFF"/>
              </a:solidFill>
            </a:uFill>
            <a:latin typeface="+mn-lt"/>
            <a:ea typeface="Arial"/>
          </a:endParaRPr>
        </a:p>
        <a:p>
          <a:pPr algn="l"/>
          <a:r>
            <a:rPr lang="en-US" sz="1100" b="0" strike="noStrike" spc="-1" dirty="0" smtClean="0">
              <a:solidFill>
                <a:srgbClr val="000000"/>
              </a:solidFill>
              <a:uFill>
                <a:solidFill>
                  <a:srgbClr val="FFFFFF"/>
                </a:solidFill>
              </a:uFill>
              <a:latin typeface="+mn-lt"/>
              <a:ea typeface="Arial"/>
            </a:rPr>
            <a:t>EU Funding</a:t>
          </a:r>
          <a:endParaRPr lang="el-GR" sz="1100" b="0" strike="noStrike" spc="-1" dirty="0" smtClean="0">
            <a:solidFill>
              <a:srgbClr val="000000"/>
            </a:solidFill>
            <a:uFill>
              <a:solidFill>
                <a:srgbClr val="FFFFFF"/>
              </a:solidFill>
            </a:uFill>
            <a:latin typeface="+mn-lt"/>
          </a:endParaRPr>
        </a:p>
        <a:p>
          <a:pPr algn="l"/>
          <a:r>
            <a:rPr lang="en-US" sz="1100" spc="-1" dirty="0" smtClean="0">
              <a:solidFill>
                <a:srgbClr val="000000"/>
              </a:solidFill>
              <a:uFill>
                <a:solidFill>
                  <a:srgbClr val="FFFFFF"/>
                </a:solidFill>
              </a:uFill>
              <a:latin typeface="+mn-lt"/>
              <a:ea typeface="Arial"/>
            </a:rPr>
            <a:t>Creating new infrastructures and new collaborations </a:t>
          </a:r>
          <a:r>
            <a:rPr lang="el-GR" sz="1100" b="0" strike="noStrike" spc="-1" dirty="0" smtClean="0">
              <a:solidFill>
                <a:srgbClr val="000000"/>
              </a:solidFill>
              <a:uFill>
                <a:solidFill>
                  <a:srgbClr val="FFFFFF"/>
                </a:solidFill>
              </a:uFill>
              <a:latin typeface="+mn-lt"/>
              <a:ea typeface="Arial"/>
            </a:rPr>
            <a:t>(</a:t>
          </a:r>
          <a:r>
            <a:rPr lang="en-US" sz="1100" b="0" strike="noStrike" spc="-1" dirty="0" smtClean="0">
              <a:solidFill>
                <a:srgbClr val="000000"/>
              </a:solidFill>
              <a:uFill>
                <a:solidFill>
                  <a:srgbClr val="FFFFFF"/>
                </a:solidFill>
              </a:uFill>
              <a:latin typeface="+mn-lt"/>
              <a:ea typeface="Arial"/>
            </a:rPr>
            <a:t>NGOs</a:t>
          </a:r>
          <a:r>
            <a:rPr lang="el-GR" sz="1100" b="0" strike="noStrike" spc="-1" dirty="0" smtClean="0">
              <a:solidFill>
                <a:srgbClr val="000000"/>
              </a:solidFill>
              <a:uFill>
                <a:solidFill>
                  <a:srgbClr val="FFFFFF"/>
                </a:solidFill>
              </a:uFill>
              <a:latin typeface="+mn-lt"/>
              <a:ea typeface="Arial"/>
            </a:rPr>
            <a:t>, FRONTEX </a:t>
          </a:r>
          <a:r>
            <a:rPr lang="en-US" sz="1100" spc="-1" dirty="0" err="1" smtClean="0">
              <a:solidFill>
                <a:srgbClr val="000000"/>
              </a:solidFill>
              <a:uFill>
                <a:solidFill>
                  <a:srgbClr val="FFFFFF"/>
                </a:solidFill>
              </a:uFill>
              <a:latin typeface="+mn-lt"/>
              <a:ea typeface="Arial"/>
            </a:rPr>
            <a:t>etc</a:t>
          </a:r>
          <a:r>
            <a:rPr lang="el-GR" sz="1100" b="0" strike="noStrike" spc="-1" dirty="0" smtClean="0">
              <a:solidFill>
                <a:srgbClr val="000000"/>
              </a:solidFill>
              <a:uFill>
                <a:solidFill>
                  <a:srgbClr val="FFFFFF"/>
                </a:solidFill>
              </a:uFill>
              <a:latin typeface="+mn-lt"/>
              <a:ea typeface="Arial"/>
            </a:rPr>
            <a:t>)</a:t>
          </a:r>
          <a:endParaRPr lang="el-GR" sz="1100" b="0" strike="noStrike" spc="-1" dirty="0" smtClean="0">
            <a:solidFill>
              <a:srgbClr val="000000"/>
            </a:solidFill>
            <a:uFill>
              <a:solidFill>
                <a:srgbClr val="FFFFFF"/>
              </a:solidFill>
            </a:uFill>
            <a:latin typeface="+mn-lt"/>
          </a:endParaRPr>
        </a:p>
        <a:p>
          <a:pPr algn="l"/>
          <a:r>
            <a:rPr lang="en-US" sz="1100" spc="-1" dirty="0" smtClean="0">
              <a:solidFill>
                <a:srgbClr val="000000"/>
              </a:solidFill>
              <a:uFill>
                <a:solidFill>
                  <a:srgbClr val="FFFFFF"/>
                </a:solidFill>
              </a:uFill>
              <a:latin typeface="+mn-lt"/>
              <a:ea typeface="Arial"/>
            </a:rPr>
            <a:t>Immigrants - refugees as a partial solution to the social insurance and demographic problem</a:t>
          </a:r>
          <a:endParaRPr lang="el-GR" sz="1100" dirty="0">
            <a:latin typeface="+mn-lt"/>
          </a:endParaRPr>
        </a:p>
      </dgm:t>
    </dgm:pt>
    <dgm:pt modelId="{8995909F-AC49-4115-9E50-B40CA6798EE4}" type="parTrans" cxnId="{1365F3C6-946F-4C44-8A00-DC9EC9C750FD}">
      <dgm:prSet/>
      <dgm:spPr/>
      <dgm:t>
        <a:bodyPr/>
        <a:lstStyle/>
        <a:p>
          <a:endParaRPr lang="el-GR"/>
        </a:p>
      </dgm:t>
    </dgm:pt>
    <dgm:pt modelId="{8C0CF68D-8BBF-4348-BB12-7B967BEECE0A}" type="sibTrans" cxnId="{1365F3C6-946F-4C44-8A00-DC9EC9C750FD}">
      <dgm:prSet/>
      <dgm:spPr/>
      <dgm:t>
        <a:bodyPr/>
        <a:lstStyle/>
        <a:p>
          <a:endParaRPr lang="el-GR"/>
        </a:p>
      </dgm:t>
    </dgm:pt>
    <dgm:pt modelId="{5093C2C3-0AA3-436D-A369-3FE59EDD11D2}">
      <dgm:prSet phldrT="[Κείμενο]" custT="1"/>
      <dgm:spPr/>
      <dgm:t>
        <a:bodyPr/>
        <a:lstStyle/>
        <a:p>
          <a:pPr algn="ctr"/>
          <a:r>
            <a:rPr lang="en-US" sz="1200" dirty="0" smtClean="0"/>
            <a:t>OPPORTUNITIES</a:t>
          </a:r>
          <a:endParaRPr lang="el-GR" sz="1200" dirty="0"/>
        </a:p>
      </dgm:t>
    </dgm:pt>
    <dgm:pt modelId="{2AE6FD27-4A7C-4ED7-96FF-CF3F448416EA}" type="parTrans" cxnId="{F5C85AA6-001F-4775-9BE7-57F7DE123AF8}">
      <dgm:prSet/>
      <dgm:spPr/>
      <dgm:t>
        <a:bodyPr/>
        <a:lstStyle/>
        <a:p>
          <a:endParaRPr lang="el-GR"/>
        </a:p>
      </dgm:t>
    </dgm:pt>
    <dgm:pt modelId="{AA61538C-F8E2-46D6-A1FE-C22886A7A967}" type="sibTrans" cxnId="{F5C85AA6-001F-4775-9BE7-57F7DE123AF8}">
      <dgm:prSet/>
      <dgm:spPr/>
      <dgm:t>
        <a:bodyPr/>
        <a:lstStyle/>
        <a:p>
          <a:endParaRPr lang="el-GR"/>
        </a:p>
      </dgm:t>
    </dgm:pt>
    <dgm:pt modelId="{F8BC1DDE-D8A7-44DD-B181-E94CAB1C0FD8}" type="pres">
      <dgm:prSet presAssocID="{8A128BF8-33BB-48B9-84EB-8549359EC572}" presName="cycleMatrixDiagram" presStyleCnt="0">
        <dgm:presLayoutVars>
          <dgm:chMax val="1"/>
          <dgm:dir/>
          <dgm:animLvl val="lvl"/>
          <dgm:resizeHandles val="exact"/>
        </dgm:presLayoutVars>
      </dgm:prSet>
      <dgm:spPr/>
      <dgm:t>
        <a:bodyPr/>
        <a:lstStyle/>
        <a:p>
          <a:endParaRPr lang="en-US"/>
        </a:p>
      </dgm:t>
    </dgm:pt>
    <dgm:pt modelId="{B1F86937-3C4F-4422-9632-210CD66F4EC6}" type="pres">
      <dgm:prSet presAssocID="{8A128BF8-33BB-48B9-84EB-8549359EC572}" presName="children" presStyleCnt="0"/>
      <dgm:spPr/>
    </dgm:pt>
    <dgm:pt modelId="{96DC987C-8834-4918-A4B6-5A42FD11179F}" type="pres">
      <dgm:prSet presAssocID="{8A128BF8-33BB-48B9-84EB-8549359EC572}" presName="child1group" presStyleCnt="0"/>
      <dgm:spPr/>
    </dgm:pt>
    <dgm:pt modelId="{94B84BE5-A1B0-492F-9B6D-96CD8E3DF67B}" type="pres">
      <dgm:prSet presAssocID="{8A128BF8-33BB-48B9-84EB-8549359EC572}" presName="child1" presStyleLbl="bgAcc1" presStyleIdx="0" presStyleCnt="4" custScaleX="78106" custScaleY="73811"/>
      <dgm:spPr/>
      <dgm:t>
        <a:bodyPr/>
        <a:lstStyle/>
        <a:p>
          <a:endParaRPr lang="en-US"/>
        </a:p>
      </dgm:t>
    </dgm:pt>
    <dgm:pt modelId="{7452EB13-9F9D-4D50-900C-C581983C1935}" type="pres">
      <dgm:prSet presAssocID="{8A128BF8-33BB-48B9-84EB-8549359EC572}" presName="child1Text" presStyleLbl="bgAcc1" presStyleIdx="0" presStyleCnt="4">
        <dgm:presLayoutVars>
          <dgm:bulletEnabled val="1"/>
        </dgm:presLayoutVars>
      </dgm:prSet>
      <dgm:spPr/>
      <dgm:t>
        <a:bodyPr/>
        <a:lstStyle/>
        <a:p>
          <a:endParaRPr lang="en-US"/>
        </a:p>
      </dgm:t>
    </dgm:pt>
    <dgm:pt modelId="{33546C71-5EA2-4B7C-9708-8AA3184666E4}" type="pres">
      <dgm:prSet presAssocID="{8A128BF8-33BB-48B9-84EB-8549359EC572}" presName="child2group" presStyleCnt="0"/>
      <dgm:spPr/>
    </dgm:pt>
    <dgm:pt modelId="{3B9F687D-6BC1-4BE4-977F-64696D2AE21C}" type="pres">
      <dgm:prSet presAssocID="{8A128BF8-33BB-48B9-84EB-8549359EC572}" presName="child2" presStyleLbl="bgAcc1" presStyleIdx="1" presStyleCnt="4" custScaleX="78106" custScaleY="73811"/>
      <dgm:spPr/>
      <dgm:t>
        <a:bodyPr/>
        <a:lstStyle/>
        <a:p>
          <a:endParaRPr lang="en-US"/>
        </a:p>
      </dgm:t>
    </dgm:pt>
    <dgm:pt modelId="{22BA9CDB-75D1-4B24-8A81-EA09F2244182}" type="pres">
      <dgm:prSet presAssocID="{8A128BF8-33BB-48B9-84EB-8549359EC572}" presName="child2Text" presStyleLbl="bgAcc1" presStyleIdx="1" presStyleCnt="4">
        <dgm:presLayoutVars>
          <dgm:bulletEnabled val="1"/>
        </dgm:presLayoutVars>
      </dgm:prSet>
      <dgm:spPr/>
      <dgm:t>
        <a:bodyPr/>
        <a:lstStyle/>
        <a:p>
          <a:endParaRPr lang="en-US"/>
        </a:p>
      </dgm:t>
    </dgm:pt>
    <dgm:pt modelId="{9096347C-37C9-4E94-802F-0E44721FF20C}" type="pres">
      <dgm:prSet presAssocID="{8A128BF8-33BB-48B9-84EB-8549359EC572}" presName="child3group" presStyleCnt="0"/>
      <dgm:spPr/>
    </dgm:pt>
    <dgm:pt modelId="{6AF35065-0EF5-4BE7-86DA-28F6BDEE6609}" type="pres">
      <dgm:prSet presAssocID="{8A128BF8-33BB-48B9-84EB-8549359EC572}" presName="child3" presStyleLbl="bgAcc1" presStyleIdx="2" presStyleCnt="4" custScaleX="78106" custScaleY="73811" custLinFactNeighborX="10499"/>
      <dgm:spPr/>
      <dgm:t>
        <a:bodyPr/>
        <a:lstStyle/>
        <a:p>
          <a:endParaRPr lang="en-US"/>
        </a:p>
      </dgm:t>
    </dgm:pt>
    <dgm:pt modelId="{BFC69E15-38D6-445D-8512-D435DAD35CE6}" type="pres">
      <dgm:prSet presAssocID="{8A128BF8-33BB-48B9-84EB-8549359EC572}" presName="child3Text" presStyleLbl="bgAcc1" presStyleIdx="2" presStyleCnt="4">
        <dgm:presLayoutVars>
          <dgm:bulletEnabled val="1"/>
        </dgm:presLayoutVars>
      </dgm:prSet>
      <dgm:spPr/>
      <dgm:t>
        <a:bodyPr/>
        <a:lstStyle/>
        <a:p>
          <a:endParaRPr lang="en-US"/>
        </a:p>
      </dgm:t>
    </dgm:pt>
    <dgm:pt modelId="{7A396189-79DB-428A-8145-B7A5FAD8AF1A}" type="pres">
      <dgm:prSet presAssocID="{8A128BF8-33BB-48B9-84EB-8549359EC572}" presName="child4group" presStyleCnt="0"/>
      <dgm:spPr/>
    </dgm:pt>
    <dgm:pt modelId="{1AEC1D07-9AB3-47E8-9B33-A974C4537DA4}" type="pres">
      <dgm:prSet presAssocID="{8A128BF8-33BB-48B9-84EB-8549359EC572}" presName="child4" presStyleLbl="bgAcc1" presStyleIdx="3" presStyleCnt="4" custScaleX="78106" custScaleY="73811"/>
      <dgm:spPr/>
      <dgm:t>
        <a:bodyPr/>
        <a:lstStyle/>
        <a:p>
          <a:endParaRPr lang="en-US"/>
        </a:p>
      </dgm:t>
    </dgm:pt>
    <dgm:pt modelId="{73A9784D-83FD-4F51-8340-7D34CC63B035}" type="pres">
      <dgm:prSet presAssocID="{8A128BF8-33BB-48B9-84EB-8549359EC572}" presName="child4Text" presStyleLbl="bgAcc1" presStyleIdx="3" presStyleCnt="4">
        <dgm:presLayoutVars>
          <dgm:bulletEnabled val="1"/>
        </dgm:presLayoutVars>
      </dgm:prSet>
      <dgm:spPr/>
      <dgm:t>
        <a:bodyPr/>
        <a:lstStyle/>
        <a:p>
          <a:endParaRPr lang="en-US"/>
        </a:p>
      </dgm:t>
    </dgm:pt>
    <dgm:pt modelId="{2C35FB57-43C2-4613-B82E-A2DF8F9CD83E}" type="pres">
      <dgm:prSet presAssocID="{8A128BF8-33BB-48B9-84EB-8549359EC572}" presName="childPlaceholder" presStyleCnt="0"/>
      <dgm:spPr/>
    </dgm:pt>
    <dgm:pt modelId="{2EB6620A-56BE-438F-A75F-DF89B437EFB2}" type="pres">
      <dgm:prSet presAssocID="{8A128BF8-33BB-48B9-84EB-8549359EC572}" presName="circle" presStyleCnt="0"/>
      <dgm:spPr/>
    </dgm:pt>
    <dgm:pt modelId="{160B6A0A-7375-4838-94B8-75B42D9F8E8C}" type="pres">
      <dgm:prSet presAssocID="{8A128BF8-33BB-48B9-84EB-8549359EC572}" presName="quadrant1" presStyleLbl="node1" presStyleIdx="0" presStyleCnt="4" custLinFactNeighborX="1383">
        <dgm:presLayoutVars>
          <dgm:chMax val="1"/>
          <dgm:bulletEnabled val="1"/>
        </dgm:presLayoutVars>
      </dgm:prSet>
      <dgm:spPr/>
      <dgm:t>
        <a:bodyPr/>
        <a:lstStyle/>
        <a:p>
          <a:endParaRPr lang="el-GR"/>
        </a:p>
      </dgm:t>
    </dgm:pt>
    <dgm:pt modelId="{78EA186E-785E-4EBA-89CE-B4098423207A}" type="pres">
      <dgm:prSet presAssocID="{8A128BF8-33BB-48B9-84EB-8549359EC572}" presName="quadrant2" presStyleLbl="node1" presStyleIdx="1" presStyleCnt="4" custLinFactNeighborX="1383">
        <dgm:presLayoutVars>
          <dgm:chMax val="1"/>
          <dgm:bulletEnabled val="1"/>
        </dgm:presLayoutVars>
      </dgm:prSet>
      <dgm:spPr/>
      <dgm:t>
        <a:bodyPr/>
        <a:lstStyle/>
        <a:p>
          <a:endParaRPr lang="el-GR"/>
        </a:p>
      </dgm:t>
    </dgm:pt>
    <dgm:pt modelId="{2D585A6D-4754-48A1-BAC9-FE16CD676CF9}" type="pres">
      <dgm:prSet presAssocID="{8A128BF8-33BB-48B9-84EB-8549359EC572}" presName="quadrant3" presStyleLbl="node1" presStyleIdx="2" presStyleCnt="4" custLinFactNeighborX="1383" custLinFactNeighborY="337">
        <dgm:presLayoutVars>
          <dgm:chMax val="1"/>
          <dgm:bulletEnabled val="1"/>
        </dgm:presLayoutVars>
      </dgm:prSet>
      <dgm:spPr/>
      <dgm:t>
        <a:bodyPr/>
        <a:lstStyle/>
        <a:p>
          <a:endParaRPr lang="el-GR"/>
        </a:p>
      </dgm:t>
    </dgm:pt>
    <dgm:pt modelId="{2FDF799E-A9B5-4D8E-9EF4-2682FD2D5DC9}" type="pres">
      <dgm:prSet presAssocID="{8A128BF8-33BB-48B9-84EB-8549359EC572}" presName="quadrant4" presStyleLbl="node1" presStyleIdx="3" presStyleCnt="4" custLinFactNeighborX="1383">
        <dgm:presLayoutVars>
          <dgm:chMax val="1"/>
          <dgm:bulletEnabled val="1"/>
        </dgm:presLayoutVars>
      </dgm:prSet>
      <dgm:spPr/>
      <dgm:t>
        <a:bodyPr/>
        <a:lstStyle/>
        <a:p>
          <a:endParaRPr lang="el-GR"/>
        </a:p>
      </dgm:t>
    </dgm:pt>
    <dgm:pt modelId="{1CB85633-E158-432C-A089-702A51F1AC8D}" type="pres">
      <dgm:prSet presAssocID="{8A128BF8-33BB-48B9-84EB-8549359EC572}" presName="quadrantPlaceholder" presStyleCnt="0"/>
      <dgm:spPr/>
    </dgm:pt>
    <dgm:pt modelId="{C788B7FB-8E72-4903-9E55-4C820570C44E}" type="pres">
      <dgm:prSet presAssocID="{8A128BF8-33BB-48B9-84EB-8549359EC572}" presName="center1" presStyleLbl="fgShp" presStyleIdx="0" presStyleCnt="2" custAng="5400000" custScaleX="61586" custLinFactY="-193414" custLinFactNeighborX="2112" custLinFactNeighborY="-200000"/>
      <dgm:spPr>
        <a:prstGeom prst="rightArrow">
          <a:avLst/>
        </a:prstGeom>
      </dgm:spPr>
    </dgm:pt>
    <dgm:pt modelId="{5EBBAEE0-990E-4864-BAAD-8314759FFEE6}" type="pres">
      <dgm:prSet presAssocID="{8A128BF8-33BB-48B9-84EB-8549359EC572}" presName="center2" presStyleLbl="fgShp" presStyleIdx="1" presStyleCnt="2" custAng="10800000" custScaleX="61886" custScaleY="63097" custLinFactY="172933" custLinFactNeighborX="2112" custLinFactNeighborY="200000"/>
      <dgm:spPr>
        <a:prstGeom prst="upArrow">
          <a:avLst/>
        </a:prstGeom>
      </dgm:spPr>
    </dgm:pt>
  </dgm:ptLst>
  <dgm:cxnLst>
    <dgm:cxn modelId="{A675B7AD-F2EB-4997-99D7-7AA1F6E6E238}" type="presOf" srcId="{5093C2C3-0AA3-436D-A369-3FE59EDD11D2}" destId="{1AEC1D07-9AB3-47E8-9B33-A974C4537DA4}" srcOrd="0" destOrd="0" presId="urn:microsoft.com/office/officeart/2005/8/layout/cycle4#1"/>
    <dgm:cxn modelId="{03E71B74-7377-48EA-A1E2-7A5631266B29}" type="presOf" srcId="{9A06715E-E357-4BFF-828D-00A31F537ED5}" destId="{6AF35065-0EF5-4BE7-86DA-28F6BDEE6609}" srcOrd="0" destOrd="0" presId="urn:microsoft.com/office/officeart/2005/8/layout/cycle4#1"/>
    <dgm:cxn modelId="{9C3E8E38-4643-42F9-98F9-1C39B341E142}" type="presOf" srcId="{BE7D733C-521C-4B9C-9296-F61AD2D5AB91}" destId="{160B6A0A-7375-4838-94B8-75B42D9F8E8C}" srcOrd="0" destOrd="0" presId="urn:microsoft.com/office/officeart/2005/8/layout/cycle4#1"/>
    <dgm:cxn modelId="{5D774456-3F91-4D93-A661-CEC1A55248B3}" srcId="{8A128BF8-33BB-48B9-84EB-8549359EC572}" destId="{ECFC833B-6E53-4E0B-AF09-2C55BB371DD0}" srcOrd="2" destOrd="0" parTransId="{66690C8E-6E5B-44BD-B907-A0472830BABA}" sibTransId="{4E4C97D7-DCB7-4530-B1C2-CECC837F573D}"/>
    <dgm:cxn modelId="{AC06AF4A-1974-494D-8AA0-4A9C9B874DE1}" srcId="{F975DEFF-BB10-469D-A886-0EB8644534DF}" destId="{150D203C-7025-4FA2-BC0C-9117FED4D546}" srcOrd="0" destOrd="0" parTransId="{F7F84D3F-FD1D-4F5B-9C2E-B61A75FD6C0D}" sibTransId="{36239086-776C-46F2-94EB-4A4A9B0E01AD}"/>
    <dgm:cxn modelId="{77B71F4F-95C5-4626-ADB6-E3D5506F1A5A}" srcId="{BE7D733C-521C-4B9C-9296-F61AD2D5AB91}" destId="{A764C61D-F13E-4DB0-A4E1-FD6892A931B7}" srcOrd="0" destOrd="0" parTransId="{B1B80F36-EC47-4180-A23D-39515261095F}" sibTransId="{B7D070DF-9F79-4306-8859-117F90EED7C9}"/>
    <dgm:cxn modelId="{C280E89D-CC28-4185-9E59-328E4AE6166F}" srcId="{8A128BF8-33BB-48B9-84EB-8549359EC572}" destId="{F975DEFF-BB10-469D-A886-0EB8644534DF}" srcOrd="1" destOrd="0" parTransId="{61A8684D-F360-40BB-B5DE-25D17BDE8C4D}" sibTransId="{87942E01-F120-40B8-802D-B1C0013A0616}"/>
    <dgm:cxn modelId="{11BFF5D1-BC86-4C04-8807-B0E2B019D003}" type="presOf" srcId="{ECFC833B-6E53-4E0B-AF09-2C55BB371DD0}" destId="{2D585A6D-4754-48A1-BAC9-FE16CD676CF9}" srcOrd="0" destOrd="0" presId="urn:microsoft.com/office/officeart/2005/8/layout/cycle4#1"/>
    <dgm:cxn modelId="{F5C85AA6-001F-4775-9BE7-57F7DE123AF8}" srcId="{5AF14E18-76AA-4441-A99B-BB3D237A8A1C}" destId="{5093C2C3-0AA3-436D-A369-3FE59EDD11D2}" srcOrd="0" destOrd="0" parTransId="{2AE6FD27-4A7C-4ED7-96FF-CF3F448416EA}" sibTransId="{AA61538C-F8E2-46D6-A1FE-C22886A7A967}"/>
    <dgm:cxn modelId="{5495E047-DDC8-409D-9ED8-19235719AB19}" type="presOf" srcId="{A764C61D-F13E-4DB0-A4E1-FD6892A931B7}" destId="{7452EB13-9F9D-4D50-900C-C581983C1935}" srcOrd="1" destOrd="0" presId="urn:microsoft.com/office/officeart/2005/8/layout/cycle4#1"/>
    <dgm:cxn modelId="{6F5BB931-1757-4B2F-8FD6-98876DF800CC}" type="presOf" srcId="{150D203C-7025-4FA2-BC0C-9117FED4D546}" destId="{22BA9CDB-75D1-4B24-8A81-EA09F2244182}" srcOrd="1" destOrd="0" presId="urn:microsoft.com/office/officeart/2005/8/layout/cycle4#1"/>
    <dgm:cxn modelId="{B511BA2E-0DAF-410F-B64C-58A63CC71180}" type="presOf" srcId="{150D203C-7025-4FA2-BC0C-9117FED4D546}" destId="{3B9F687D-6BC1-4BE4-977F-64696D2AE21C}" srcOrd="0" destOrd="0" presId="urn:microsoft.com/office/officeart/2005/8/layout/cycle4#1"/>
    <dgm:cxn modelId="{74AB1346-8967-44D4-A1B4-A8B0C04016C1}" type="presOf" srcId="{5093C2C3-0AA3-436D-A369-3FE59EDD11D2}" destId="{73A9784D-83FD-4F51-8340-7D34CC63B035}" srcOrd="1" destOrd="0" presId="urn:microsoft.com/office/officeart/2005/8/layout/cycle4#1"/>
    <dgm:cxn modelId="{C2B7A01B-93A8-4C39-998E-88570864BCFA}" srcId="{8A128BF8-33BB-48B9-84EB-8549359EC572}" destId="{BE7D733C-521C-4B9C-9296-F61AD2D5AB91}" srcOrd="0" destOrd="0" parTransId="{B4D2B4AB-56C5-4DC3-8CB5-9DDA417D32F7}" sibTransId="{0C383272-9EE4-4F66-B0B5-6380C1AEFDC1}"/>
    <dgm:cxn modelId="{30484875-B703-4F85-B4D8-B163894D521C}" type="presOf" srcId="{8A128BF8-33BB-48B9-84EB-8549359EC572}" destId="{F8BC1DDE-D8A7-44DD-B181-E94CAB1C0FD8}" srcOrd="0" destOrd="0" presId="urn:microsoft.com/office/officeart/2005/8/layout/cycle4#1"/>
    <dgm:cxn modelId="{365BF6EB-F397-4BE3-80FA-F36F9A638F3C}" type="presOf" srcId="{F975DEFF-BB10-469D-A886-0EB8644534DF}" destId="{78EA186E-785E-4EBA-89CE-B4098423207A}" srcOrd="0" destOrd="0" presId="urn:microsoft.com/office/officeart/2005/8/layout/cycle4#1"/>
    <dgm:cxn modelId="{6F26BB81-8482-4245-845A-1EA0DF7F383D}" srcId="{ECFC833B-6E53-4E0B-AF09-2C55BB371DD0}" destId="{9A06715E-E357-4BFF-828D-00A31F537ED5}" srcOrd="0" destOrd="0" parTransId="{53652217-70BF-4C4C-BC2C-559AC5E8ED22}" sibTransId="{88235FFC-E71C-43B5-9670-DD8E7B9BC180}"/>
    <dgm:cxn modelId="{BB0918CD-C340-4F69-AA53-C114AE5D9F8F}" type="presOf" srcId="{9A06715E-E357-4BFF-828D-00A31F537ED5}" destId="{BFC69E15-38D6-445D-8512-D435DAD35CE6}" srcOrd="1" destOrd="0" presId="urn:microsoft.com/office/officeart/2005/8/layout/cycle4#1"/>
    <dgm:cxn modelId="{1365F3C6-946F-4C44-8A00-DC9EC9C750FD}" srcId="{8A128BF8-33BB-48B9-84EB-8549359EC572}" destId="{5AF14E18-76AA-4441-A99B-BB3D237A8A1C}" srcOrd="3" destOrd="0" parTransId="{8995909F-AC49-4115-9E50-B40CA6798EE4}" sibTransId="{8C0CF68D-8BBF-4348-BB12-7B967BEECE0A}"/>
    <dgm:cxn modelId="{00BED873-AC47-4ABB-9475-DD7C8379DA25}" type="presOf" srcId="{A764C61D-F13E-4DB0-A4E1-FD6892A931B7}" destId="{94B84BE5-A1B0-492F-9B6D-96CD8E3DF67B}" srcOrd="0" destOrd="0" presId="urn:microsoft.com/office/officeart/2005/8/layout/cycle4#1"/>
    <dgm:cxn modelId="{5717E340-D2FC-4A59-9927-CBF0152E9EC0}" type="presOf" srcId="{5AF14E18-76AA-4441-A99B-BB3D237A8A1C}" destId="{2FDF799E-A9B5-4D8E-9EF4-2682FD2D5DC9}" srcOrd="0" destOrd="0" presId="urn:microsoft.com/office/officeart/2005/8/layout/cycle4#1"/>
    <dgm:cxn modelId="{09C455D9-ECEE-4454-970A-47E303A7E689}" type="presParOf" srcId="{F8BC1DDE-D8A7-44DD-B181-E94CAB1C0FD8}" destId="{B1F86937-3C4F-4422-9632-210CD66F4EC6}" srcOrd="0" destOrd="0" presId="urn:microsoft.com/office/officeart/2005/8/layout/cycle4#1"/>
    <dgm:cxn modelId="{562E2E4D-D260-42C1-B8A3-BA96F9DFE4AA}" type="presParOf" srcId="{B1F86937-3C4F-4422-9632-210CD66F4EC6}" destId="{96DC987C-8834-4918-A4B6-5A42FD11179F}" srcOrd="0" destOrd="0" presId="urn:microsoft.com/office/officeart/2005/8/layout/cycle4#1"/>
    <dgm:cxn modelId="{773E2EAA-E3CC-49F0-871A-501376A35600}" type="presParOf" srcId="{96DC987C-8834-4918-A4B6-5A42FD11179F}" destId="{94B84BE5-A1B0-492F-9B6D-96CD8E3DF67B}" srcOrd="0" destOrd="0" presId="urn:microsoft.com/office/officeart/2005/8/layout/cycle4#1"/>
    <dgm:cxn modelId="{156142F4-EBFD-402A-B13A-C22A34208288}" type="presParOf" srcId="{96DC987C-8834-4918-A4B6-5A42FD11179F}" destId="{7452EB13-9F9D-4D50-900C-C581983C1935}" srcOrd="1" destOrd="0" presId="urn:microsoft.com/office/officeart/2005/8/layout/cycle4#1"/>
    <dgm:cxn modelId="{C0337D5F-C74F-4BFD-95F6-A02F606C3E09}" type="presParOf" srcId="{B1F86937-3C4F-4422-9632-210CD66F4EC6}" destId="{33546C71-5EA2-4B7C-9708-8AA3184666E4}" srcOrd="1" destOrd="0" presId="urn:microsoft.com/office/officeart/2005/8/layout/cycle4#1"/>
    <dgm:cxn modelId="{2162A747-20BF-4F1F-B306-2B6CEA8C161F}" type="presParOf" srcId="{33546C71-5EA2-4B7C-9708-8AA3184666E4}" destId="{3B9F687D-6BC1-4BE4-977F-64696D2AE21C}" srcOrd="0" destOrd="0" presId="urn:microsoft.com/office/officeart/2005/8/layout/cycle4#1"/>
    <dgm:cxn modelId="{6D26A915-AD47-4F2F-9430-E03D5FA962B0}" type="presParOf" srcId="{33546C71-5EA2-4B7C-9708-8AA3184666E4}" destId="{22BA9CDB-75D1-4B24-8A81-EA09F2244182}" srcOrd="1" destOrd="0" presId="urn:microsoft.com/office/officeart/2005/8/layout/cycle4#1"/>
    <dgm:cxn modelId="{D783D262-F5F1-4917-AC3F-1E4807915348}" type="presParOf" srcId="{B1F86937-3C4F-4422-9632-210CD66F4EC6}" destId="{9096347C-37C9-4E94-802F-0E44721FF20C}" srcOrd="2" destOrd="0" presId="urn:microsoft.com/office/officeart/2005/8/layout/cycle4#1"/>
    <dgm:cxn modelId="{61BB8804-9034-4303-B925-23FBD10A3789}" type="presParOf" srcId="{9096347C-37C9-4E94-802F-0E44721FF20C}" destId="{6AF35065-0EF5-4BE7-86DA-28F6BDEE6609}" srcOrd="0" destOrd="0" presId="urn:microsoft.com/office/officeart/2005/8/layout/cycle4#1"/>
    <dgm:cxn modelId="{03D1284A-CDEF-4B29-9E88-DD7CB66D5DE7}" type="presParOf" srcId="{9096347C-37C9-4E94-802F-0E44721FF20C}" destId="{BFC69E15-38D6-445D-8512-D435DAD35CE6}" srcOrd="1" destOrd="0" presId="urn:microsoft.com/office/officeart/2005/8/layout/cycle4#1"/>
    <dgm:cxn modelId="{DEE4FE4C-0EC4-4191-9440-EE304A81F38D}" type="presParOf" srcId="{B1F86937-3C4F-4422-9632-210CD66F4EC6}" destId="{7A396189-79DB-428A-8145-B7A5FAD8AF1A}" srcOrd="3" destOrd="0" presId="urn:microsoft.com/office/officeart/2005/8/layout/cycle4#1"/>
    <dgm:cxn modelId="{65932596-9436-4336-9678-EB72BEC3512A}" type="presParOf" srcId="{7A396189-79DB-428A-8145-B7A5FAD8AF1A}" destId="{1AEC1D07-9AB3-47E8-9B33-A974C4537DA4}" srcOrd="0" destOrd="0" presId="urn:microsoft.com/office/officeart/2005/8/layout/cycle4#1"/>
    <dgm:cxn modelId="{11CA1AC6-36A5-4A17-9DB0-59E1218641EA}" type="presParOf" srcId="{7A396189-79DB-428A-8145-B7A5FAD8AF1A}" destId="{73A9784D-83FD-4F51-8340-7D34CC63B035}" srcOrd="1" destOrd="0" presId="urn:microsoft.com/office/officeart/2005/8/layout/cycle4#1"/>
    <dgm:cxn modelId="{F17108F8-2237-4E15-B15E-07CCFB30E3C4}" type="presParOf" srcId="{B1F86937-3C4F-4422-9632-210CD66F4EC6}" destId="{2C35FB57-43C2-4613-B82E-A2DF8F9CD83E}" srcOrd="4" destOrd="0" presId="urn:microsoft.com/office/officeart/2005/8/layout/cycle4#1"/>
    <dgm:cxn modelId="{AE80D516-A6C1-4EE8-BA9F-91A95F4C939C}" type="presParOf" srcId="{F8BC1DDE-D8A7-44DD-B181-E94CAB1C0FD8}" destId="{2EB6620A-56BE-438F-A75F-DF89B437EFB2}" srcOrd="1" destOrd="0" presId="urn:microsoft.com/office/officeart/2005/8/layout/cycle4#1"/>
    <dgm:cxn modelId="{D7032D83-73F8-4E87-8281-AFE0C5F42D10}" type="presParOf" srcId="{2EB6620A-56BE-438F-A75F-DF89B437EFB2}" destId="{160B6A0A-7375-4838-94B8-75B42D9F8E8C}" srcOrd="0" destOrd="0" presId="urn:microsoft.com/office/officeart/2005/8/layout/cycle4#1"/>
    <dgm:cxn modelId="{0730830C-BA08-4C7B-8792-9FFEBB56139B}" type="presParOf" srcId="{2EB6620A-56BE-438F-A75F-DF89B437EFB2}" destId="{78EA186E-785E-4EBA-89CE-B4098423207A}" srcOrd="1" destOrd="0" presId="urn:microsoft.com/office/officeart/2005/8/layout/cycle4#1"/>
    <dgm:cxn modelId="{64469B34-28E8-4267-BA0C-013DCAB60A8E}" type="presParOf" srcId="{2EB6620A-56BE-438F-A75F-DF89B437EFB2}" destId="{2D585A6D-4754-48A1-BAC9-FE16CD676CF9}" srcOrd="2" destOrd="0" presId="urn:microsoft.com/office/officeart/2005/8/layout/cycle4#1"/>
    <dgm:cxn modelId="{895891B0-B0DA-41CD-9631-D025605F45F7}" type="presParOf" srcId="{2EB6620A-56BE-438F-A75F-DF89B437EFB2}" destId="{2FDF799E-A9B5-4D8E-9EF4-2682FD2D5DC9}" srcOrd="3" destOrd="0" presId="urn:microsoft.com/office/officeart/2005/8/layout/cycle4#1"/>
    <dgm:cxn modelId="{19F75955-A505-41B9-B97A-AACEBF032A0D}" type="presParOf" srcId="{2EB6620A-56BE-438F-A75F-DF89B437EFB2}" destId="{1CB85633-E158-432C-A089-702A51F1AC8D}" srcOrd="4" destOrd="0" presId="urn:microsoft.com/office/officeart/2005/8/layout/cycle4#1"/>
    <dgm:cxn modelId="{5CF3670D-A4A2-48A2-9B96-3C102E7BEAD0}" type="presParOf" srcId="{F8BC1DDE-D8A7-44DD-B181-E94CAB1C0FD8}" destId="{C788B7FB-8E72-4903-9E55-4C820570C44E}" srcOrd="2" destOrd="0" presId="urn:microsoft.com/office/officeart/2005/8/layout/cycle4#1"/>
    <dgm:cxn modelId="{9A9E2006-503F-4786-AFA9-0319743030ED}" type="presParOf" srcId="{F8BC1DDE-D8A7-44DD-B181-E94CAB1C0FD8}" destId="{5EBBAEE0-990E-4864-BAAD-8314759FFEE6}" srcOrd="3" destOrd="0" presId="urn:microsoft.com/office/officeart/2005/8/layout/cycle4#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E84981F-130D-4045-8321-DDAC06121353}" type="doc">
      <dgm:prSet loTypeId="urn:microsoft.com/office/officeart/2005/8/layout/hList1" loCatId="list" qsTypeId="urn:microsoft.com/office/officeart/2005/8/quickstyle/3d5" qsCatId="3D" csTypeId="urn:microsoft.com/office/officeart/2005/8/colors/accent1_5" csCatId="accent1" phldr="1"/>
      <dgm:spPr/>
      <dgm:t>
        <a:bodyPr/>
        <a:lstStyle/>
        <a:p>
          <a:endParaRPr lang="el-GR"/>
        </a:p>
      </dgm:t>
    </dgm:pt>
    <dgm:pt modelId="{8E1004D3-B8A0-489C-8693-1D658284D4ED}">
      <dgm:prSet phldrT="[Κείμενο]" custT="1"/>
      <dgm:spPr/>
      <dgm:t>
        <a:bodyPr/>
        <a:lstStyle/>
        <a:p>
          <a:r>
            <a:rPr lang="en-US" sz="1200" smtClean="0">
              <a:latin typeface="Calibri" panose="020F0502020204030204" pitchFamily="34" charset="0"/>
            </a:rPr>
            <a:t>Political</a:t>
          </a:r>
          <a:endParaRPr lang="el-GR" sz="1200" dirty="0">
            <a:latin typeface="Calibri" panose="020F0502020204030204" pitchFamily="34" charset="0"/>
          </a:endParaRPr>
        </a:p>
      </dgm:t>
    </dgm:pt>
    <dgm:pt modelId="{E73769A1-431F-4E5F-968D-56E180AF69A5}" type="parTrans" cxnId="{43E43B05-0118-4717-80A4-E1E8F8F01523}">
      <dgm:prSet/>
      <dgm:spPr/>
      <dgm:t>
        <a:bodyPr/>
        <a:lstStyle/>
        <a:p>
          <a:endParaRPr lang="el-GR" sz="1200">
            <a:solidFill>
              <a:schemeClr val="tx1"/>
            </a:solidFill>
            <a:latin typeface="Calibri" panose="020F0502020204030204" pitchFamily="34" charset="0"/>
          </a:endParaRPr>
        </a:p>
      </dgm:t>
    </dgm:pt>
    <dgm:pt modelId="{8E91C0BE-0449-4A68-AA9E-75A5E03A6F91}" type="sibTrans" cxnId="{43E43B05-0118-4717-80A4-E1E8F8F01523}">
      <dgm:prSet/>
      <dgm:spPr/>
      <dgm:t>
        <a:bodyPr/>
        <a:lstStyle/>
        <a:p>
          <a:endParaRPr lang="el-GR" sz="1200">
            <a:solidFill>
              <a:schemeClr val="tx1"/>
            </a:solidFill>
            <a:latin typeface="Calibri" panose="020F0502020204030204" pitchFamily="34" charset="0"/>
          </a:endParaRPr>
        </a:p>
      </dgm:t>
    </dgm:pt>
    <dgm:pt modelId="{EFACF3BF-1096-4E8E-86D7-E8A629F61D1E}">
      <dgm:prSet phldrT="[Κείμενο]" custT="1"/>
      <dgm:spPr/>
      <dgm:t>
        <a:bodyPr/>
        <a:lstStyle/>
        <a:p>
          <a:r>
            <a:rPr lang="en-US" sz="1200" dirty="0" smtClean="0">
              <a:latin typeface="Calibri" panose="020F0502020204030204" pitchFamily="34" charset="0"/>
            </a:rPr>
            <a:t>EU-Turkey Statement</a:t>
          </a:r>
          <a:endParaRPr lang="el-GR" sz="1200" dirty="0">
            <a:latin typeface="Calibri" panose="020F0502020204030204" pitchFamily="34" charset="0"/>
          </a:endParaRPr>
        </a:p>
      </dgm:t>
    </dgm:pt>
    <dgm:pt modelId="{9D2252FF-0642-43EE-AE10-0F5A350B00B3}" type="parTrans" cxnId="{034BF891-7AF3-4EBF-B629-D9590E05E969}">
      <dgm:prSet/>
      <dgm:spPr/>
      <dgm:t>
        <a:bodyPr/>
        <a:lstStyle/>
        <a:p>
          <a:endParaRPr lang="el-GR" sz="1200">
            <a:solidFill>
              <a:schemeClr val="tx1"/>
            </a:solidFill>
            <a:latin typeface="Calibri" panose="020F0502020204030204" pitchFamily="34" charset="0"/>
          </a:endParaRPr>
        </a:p>
      </dgm:t>
    </dgm:pt>
    <dgm:pt modelId="{F3327428-247B-44C0-A75C-8F14C69895C4}" type="sibTrans" cxnId="{034BF891-7AF3-4EBF-B629-D9590E05E969}">
      <dgm:prSet/>
      <dgm:spPr/>
      <dgm:t>
        <a:bodyPr/>
        <a:lstStyle/>
        <a:p>
          <a:endParaRPr lang="el-GR" sz="1200">
            <a:solidFill>
              <a:schemeClr val="tx1"/>
            </a:solidFill>
            <a:latin typeface="Calibri" panose="020F0502020204030204" pitchFamily="34" charset="0"/>
          </a:endParaRPr>
        </a:p>
      </dgm:t>
    </dgm:pt>
    <dgm:pt modelId="{7334D1ED-7CA4-42D4-9A15-E0AA41C6DA42}">
      <dgm:prSet phldrT="[Κείμενο]" custT="1"/>
      <dgm:spPr/>
      <dgm:t>
        <a:bodyPr/>
        <a:lstStyle/>
        <a:p>
          <a:r>
            <a:rPr lang="en-US" sz="1200" smtClean="0">
              <a:latin typeface="Calibri" panose="020F0502020204030204" pitchFamily="34" charset="0"/>
            </a:rPr>
            <a:t>Political challenges among EU Member States </a:t>
          </a:r>
          <a:endParaRPr lang="el-GR" sz="1200" dirty="0">
            <a:latin typeface="Calibri" panose="020F0502020204030204" pitchFamily="34" charset="0"/>
          </a:endParaRPr>
        </a:p>
      </dgm:t>
    </dgm:pt>
    <dgm:pt modelId="{5CE57311-5123-44DE-8F76-A1BB9A5AB4F7}" type="parTrans" cxnId="{52F253F7-1C31-46A8-9C5E-255D17E78D0D}">
      <dgm:prSet/>
      <dgm:spPr/>
      <dgm:t>
        <a:bodyPr/>
        <a:lstStyle/>
        <a:p>
          <a:endParaRPr lang="el-GR" sz="1200">
            <a:solidFill>
              <a:schemeClr val="tx1"/>
            </a:solidFill>
            <a:latin typeface="Calibri" panose="020F0502020204030204" pitchFamily="34" charset="0"/>
          </a:endParaRPr>
        </a:p>
      </dgm:t>
    </dgm:pt>
    <dgm:pt modelId="{B2AA9DE5-A197-478A-BC7A-43A1D2459D49}" type="sibTrans" cxnId="{52F253F7-1C31-46A8-9C5E-255D17E78D0D}">
      <dgm:prSet/>
      <dgm:spPr/>
      <dgm:t>
        <a:bodyPr/>
        <a:lstStyle/>
        <a:p>
          <a:endParaRPr lang="el-GR" sz="1200">
            <a:solidFill>
              <a:schemeClr val="tx1"/>
            </a:solidFill>
            <a:latin typeface="Calibri" panose="020F0502020204030204" pitchFamily="34" charset="0"/>
          </a:endParaRPr>
        </a:p>
      </dgm:t>
    </dgm:pt>
    <dgm:pt modelId="{37032CE3-356D-43C1-A546-CC309BE8D4D4}">
      <dgm:prSet phldrT="[Κείμενο]" custT="1"/>
      <dgm:spPr/>
      <dgm:t>
        <a:bodyPr/>
        <a:lstStyle/>
        <a:p>
          <a:r>
            <a:rPr lang="en-US" sz="1200" b="0" i="0" smtClean="0">
              <a:latin typeface="Calibri" panose="020F0502020204030204" pitchFamily="34" charset="0"/>
            </a:rPr>
            <a:t>Wars, terrorism and conflicts</a:t>
          </a:r>
          <a:endParaRPr lang="el-GR" sz="1200" dirty="0">
            <a:latin typeface="Calibri" panose="020F0502020204030204" pitchFamily="34" charset="0"/>
          </a:endParaRPr>
        </a:p>
      </dgm:t>
    </dgm:pt>
    <dgm:pt modelId="{62BF839C-56D9-4D7E-90E4-A30B3999C334}" type="parTrans" cxnId="{BD1475BC-BD78-4952-9A25-B2FDC8B8F284}">
      <dgm:prSet/>
      <dgm:spPr/>
      <dgm:t>
        <a:bodyPr/>
        <a:lstStyle/>
        <a:p>
          <a:endParaRPr lang="el-GR" sz="1200">
            <a:solidFill>
              <a:schemeClr val="tx1"/>
            </a:solidFill>
            <a:latin typeface="Calibri" panose="020F0502020204030204" pitchFamily="34" charset="0"/>
          </a:endParaRPr>
        </a:p>
      </dgm:t>
    </dgm:pt>
    <dgm:pt modelId="{95769B12-25C6-4CFD-A6D2-D02CC4E57D5D}" type="sibTrans" cxnId="{BD1475BC-BD78-4952-9A25-B2FDC8B8F284}">
      <dgm:prSet/>
      <dgm:spPr/>
      <dgm:t>
        <a:bodyPr/>
        <a:lstStyle/>
        <a:p>
          <a:endParaRPr lang="el-GR" sz="1200">
            <a:solidFill>
              <a:schemeClr val="tx1"/>
            </a:solidFill>
            <a:latin typeface="Calibri" panose="020F0502020204030204" pitchFamily="34" charset="0"/>
          </a:endParaRPr>
        </a:p>
      </dgm:t>
    </dgm:pt>
    <dgm:pt modelId="{BF228703-3C12-4446-A435-ABEA30EEB93C}">
      <dgm:prSet phldrT="[Κείμενο]" custT="1"/>
      <dgm:spPr/>
      <dgm:t>
        <a:bodyPr/>
        <a:lstStyle/>
        <a:p>
          <a:r>
            <a:rPr lang="en-US" sz="1200" smtClean="0">
              <a:latin typeface="Calibri" panose="020F0502020204030204" pitchFamily="34" charset="0"/>
            </a:rPr>
            <a:t>Economical</a:t>
          </a:r>
          <a:endParaRPr lang="el-GR" sz="1200" dirty="0">
            <a:latin typeface="Calibri" panose="020F0502020204030204" pitchFamily="34" charset="0"/>
          </a:endParaRPr>
        </a:p>
      </dgm:t>
    </dgm:pt>
    <dgm:pt modelId="{623D4BA8-4AB4-426F-9A33-10633F21495C}" type="parTrans" cxnId="{AE9DFDCF-B8DB-4EBF-A365-04BDEAF5357B}">
      <dgm:prSet/>
      <dgm:spPr/>
      <dgm:t>
        <a:bodyPr/>
        <a:lstStyle/>
        <a:p>
          <a:endParaRPr lang="el-GR" sz="1200">
            <a:solidFill>
              <a:schemeClr val="tx1"/>
            </a:solidFill>
            <a:latin typeface="Calibri" panose="020F0502020204030204" pitchFamily="34" charset="0"/>
          </a:endParaRPr>
        </a:p>
      </dgm:t>
    </dgm:pt>
    <dgm:pt modelId="{7A54C542-E3ED-41D8-B7B2-E600932C374A}" type="sibTrans" cxnId="{AE9DFDCF-B8DB-4EBF-A365-04BDEAF5357B}">
      <dgm:prSet/>
      <dgm:spPr/>
      <dgm:t>
        <a:bodyPr/>
        <a:lstStyle/>
        <a:p>
          <a:endParaRPr lang="el-GR" sz="1200">
            <a:solidFill>
              <a:schemeClr val="tx1"/>
            </a:solidFill>
            <a:latin typeface="Calibri" panose="020F0502020204030204" pitchFamily="34" charset="0"/>
          </a:endParaRPr>
        </a:p>
      </dgm:t>
    </dgm:pt>
    <dgm:pt modelId="{E2329EFC-2CA7-4ADD-8E30-C528F59EF16D}">
      <dgm:prSet phldrT="[Κείμενο]" custT="1"/>
      <dgm:spPr/>
      <dgm:t>
        <a:bodyPr/>
        <a:lstStyle/>
        <a:p>
          <a:r>
            <a:rPr lang="en-US" sz="1200" smtClean="0">
              <a:latin typeface="Calibri" panose="020F0502020204030204" pitchFamily="34" charset="0"/>
            </a:rPr>
            <a:t>Economical Greek crisis</a:t>
          </a:r>
          <a:endParaRPr lang="el-GR" sz="1200" dirty="0">
            <a:latin typeface="Calibri" panose="020F0502020204030204" pitchFamily="34" charset="0"/>
          </a:endParaRPr>
        </a:p>
      </dgm:t>
    </dgm:pt>
    <dgm:pt modelId="{BA57EDAB-E4D4-4CB2-8F97-B73BE8959F48}" type="parTrans" cxnId="{4CC27EEF-2379-497B-A2A0-7B9A43C273BB}">
      <dgm:prSet/>
      <dgm:spPr/>
      <dgm:t>
        <a:bodyPr/>
        <a:lstStyle/>
        <a:p>
          <a:endParaRPr lang="el-GR" sz="1200">
            <a:solidFill>
              <a:schemeClr val="tx1"/>
            </a:solidFill>
            <a:latin typeface="Calibri" panose="020F0502020204030204" pitchFamily="34" charset="0"/>
          </a:endParaRPr>
        </a:p>
      </dgm:t>
    </dgm:pt>
    <dgm:pt modelId="{2D0AFDC7-B436-4C49-AB8B-AF014A2A0D5F}" type="sibTrans" cxnId="{4CC27EEF-2379-497B-A2A0-7B9A43C273BB}">
      <dgm:prSet/>
      <dgm:spPr/>
      <dgm:t>
        <a:bodyPr/>
        <a:lstStyle/>
        <a:p>
          <a:endParaRPr lang="el-GR" sz="1200">
            <a:solidFill>
              <a:schemeClr val="tx1"/>
            </a:solidFill>
            <a:latin typeface="Calibri" panose="020F0502020204030204" pitchFamily="34" charset="0"/>
          </a:endParaRPr>
        </a:p>
      </dgm:t>
    </dgm:pt>
    <dgm:pt modelId="{4A8C7BF4-5565-484B-B4B5-05943C256094}">
      <dgm:prSet phldrT="[Κείμενο]" custT="1"/>
      <dgm:spPr/>
      <dgm:t>
        <a:bodyPr/>
        <a:lstStyle/>
        <a:p>
          <a:r>
            <a:rPr lang="en-US" sz="1200" smtClean="0">
              <a:latin typeface="Calibri" panose="020F0502020204030204" pitchFamily="34" charset="0"/>
            </a:rPr>
            <a:t>Effect on tourism</a:t>
          </a:r>
          <a:endParaRPr lang="el-GR" sz="1200" dirty="0">
            <a:latin typeface="Calibri" panose="020F0502020204030204" pitchFamily="34" charset="0"/>
          </a:endParaRPr>
        </a:p>
      </dgm:t>
    </dgm:pt>
    <dgm:pt modelId="{AD828C7B-B4C3-4C80-BC70-779DBD186F0E}" type="parTrans" cxnId="{E1A87254-2CAF-439E-AEC2-6BF1F9E792E5}">
      <dgm:prSet/>
      <dgm:spPr/>
      <dgm:t>
        <a:bodyPr/>
        <a:lstStyle/>
        <a:p>
          <a:endParaRPr lang="el-GR" sz="1200">
            <a:solidFill>
              <a:schemeClr val="tx1"/>
            </a:solidFill>
            <a:latin typeface="Calibri" panose="020F0502020204030204" pitchFamily="34" charset="0"/>
          </a:endParaRPr>
        </a:p>
      </dgm:t>
    </dgm:pt>
    <dgm:pt modelId="{A2DC22E3-9A24-47C0-82C9-00A213F0ACE3}" type="sibTrans" cxnId="{E1A87254-2CAF-439E-AEC2-6BF1F9E792E5}">
      <dgm:prSet/>
      <dgm:spPr/>
      <dgm:t>
        <a:bodyPr/>
        <a:lstStyle/>
        <a:p>
          <a:endParaRPr lang="el-GR" sz="1200">
            <a:solidFill>
              <a:schemeClr val="tx1"/>
            </a:solidFill>
            <a:latin typeface="Calibri" panose="020F0502020204030204" pitchFamily="34" charset="0"/>
          </a:endParaRPr>
        </a:p>
      </dgm:t>
    </dgm:pt>
    <dgm:pt modelId="{6AE6CD6E-A58B-4777-BB90-CD77D9EDCCE6}">
      <dgm:prSet phldrT="[Κείμενο]" custT="1"/>
      <dgm:spPr/>
      <dgm:t>
        <a:bodyPr/>
        <a:lstStyle/>
        <a:p>
          <a:r>
            <a:rPr lang="en-US" sz="1200" smtClean="0">
              <a:latin typeface="Calibri" panose="020F0502020204030204" pitchFamily="34" charset="0"/>
            </a:rPr>
            <a:t>Local economy</a:t>
          </a:r>
          <a:endParaRPr lang="el-GR" sz="1200" dirty="0">
            <a:latin typeface="Calibri" panose="020F0502020204030204" pitchFamily="34" charset="0"/>
          </a:endParaRPr>
        </a:p>
      </dgm:t>
    </dgm:pt>
    <dgm:pt modelId="{A5BFAAAF-BD36-46DF-849B-1055D322C0D1}" type="parTrans" cxnId="{D4CF7C3B-1FFE-4EF2-92F7-70F045AC26E5}">
      <dgm:prSet/>
      <dgm:spPr/>
      <dgm:t>
        <a:bodyPr/>
        <a:lstStyle/>
        <a:p>
          <a:endParaRPr lang="el-GR" sz="1200">
            <a:solidFill>
              <a:schemeClr val="tx1"/>
            </a:solidFill>
            <a:latin typeface="Calibri" panose="020F0502020204030204" pitchFamily="34" charset="0"/>
          </a:endParaRPr>
        </a:p>
      </dgm:t>
    </dgm:pt>
    <dgm:pt modelId="{E6708186-6F4D-4735-977C-CC9D75C1E6D7}" type="sibTrans" cxnId="{D4CF7C3B-1FFE-4EF2-92F7-70F045AC26E5}">
      <dgm:prSet/>
      <dgm:spPr/>
      <dgm:t>
        <a:bodyPr/>
        <a:lstStyle/>
        <a:p>
          <a:endParaRPr lang="el-GR" sz="1200">
            <a:solidFill>
              <a:schemeClr val="tx1"/>
            </a:solidFill>
            <a:latin typeface="Calibri" panose="020F0502020204030204" pitchFamily="34" charset="0"/>
          </a:endParaRPr>
        </a:p>
      </dgm:t>
    </dgm:pt>
    <dgm:pt modelId="{AB2ABED1-B47E-4AB6-95A3-B5E92A138450}">
      <dgm:prSet phldrT="[Κείμενο]" custT="1"/>
      <dgm:spPr/>
      <dgm:t>
        <a:bodyPr/>
        <a:lstStyle/>
        <a:p>
          <a:r>
            <a:rPr lang="en-US" sz="1200" smtClean="0">
              <a:latin typeface="Calibri" panose="020F0502020204030204" pitchFamily="34" charset="0"/>
            </a:rPr>
            <a:t>European Financial Assistance</a:t>
          </a:r>
          <a:endParaRPr lang="el-GR" sz="1200" dirty="0">
            <a:latin typeface="Calibri" panose="020F0502020204030204" pitchFamily="34" charset="0"/>
          </a:endParaRPr>
        </a:p>
      </dgm:t>
    </dgm:pt>
    <dgm:pt modelId="{B20D2D8C-BF67-4CB3-AA62-9A6A4AD7B19C}" type="parTrans" cxnId="{04EBBF33-AF95-42CC-8EED-B4AEFB33622B}">
      <dgm:prSet/>
      <dgm:spPr/>
      <dgm:t>
        <a:bodyPr/>
        <a:lstStyle/>
        <a:p>
          <a:endParaRPr lang="el-GR" sz="1200">
            <a:solidFill>
              <a:schemeClr val="tx1"/>
            </a:solidFill>
            <a:latin typeface="Calibri" panose="020F0502020204030204" pitchFamily="34" charset="0"/>
          </a:endParaRPr>
        </a:p>
      </dgm:t>
    </dgm:pt>
    <dgm:pt modelId="{B60673BD-C005-4CF0-961A-AF9D5196ADBD}" type="sibTrans" cxnId="{04EBBF33-AF95-42CC-8EED-B4AEFB33622B}">
      <dgm:prSet/>
      <dgm:spPr/>
      <dgm:t>
        <a:bodyPr/>
        <a:lstStyle/>
        <a:p>
          <a:endParaRPr lang="el-GR" sz="1200">
            <a:solidFill>
              <a:schemeClr val="tx1"/>
            </a:solidFill>
            <a:latin typeface="Calibri" panose="020F0502020204030204" pitchFamily="34" charset="0"/>
          </a:endParaRPr>
        </a:p>
      </dgm:t>
    </dgm:pt>
    <dgm:pt modelId="{7D35F73A-B3B2-4AB8-9B56-E28580418219}">
      <dgm:prSet custT="1"/>
      <dgm:spPr/>
      <dgm:t>
        <a:bodyPr/>
        <a:lstStyle/>
        <a:p>
          <a:r>
            <a:rPr lang="en-US" sz="1200" smtClean="0">
              <a:latin typeface="Calibri" panose="020F0502020204030204" pitchFamily="34" charset="0"/>
            </a:rPr>
            <a:t>Social- cultural</a:t>
          </a:r>
          <a:endParaRPr lang="el-GR" sz="1200" dirty="0">
            <a:latin typeface="Calibri" panose="020F0502020204030204" pitchFamily="34" charset="0"/>
          </a:endParaRPr>
        </a:p>
      </dgm:t>
    </dgm:pt>
    <dgm:pt modelId="{9DAB991B-F385-4D64-9226-2A64367D5BAB}" type="parTrans" cxnId="{BA0548B4-3665-4F34-868B-7BEB7F27AD89}">
      <dgm:prSet/>
      <dgm:spPr/>
      <dgm:t>
        <a:bodyPr/>
        <a:lstStyle/>
        <a:p>
          <a:endParaRPr lang="el-GR" sz="1200">
            <a:solidFill>
              <a:schemeClr val="tx1"/>
            </a:solidFill>
            <a:latin typeface="Calibri" panose="020F0502020204030204" pitchFamily="34" charset="0"/>
          </a:endParaRPr>
        </a:p>
      </dgm:t>
    </dgm:pt>
    <dgm:pt modelId="{3E33D015-5FC3-4142-9148-CCFDB81B84AB}" type="sibTrans" cxnId="{BA0548B4-3665-4F34-868B-7BEB7F27AD89}">
      <dgm:prSet/>
      <dgm:spPr/>
      <dgm:t>
        <a:bodyPr/>
        <a:lstStyle/>
        <a:p>
          <a:endParaRPr lang="el-GR" sz="1200">
            <a:solidFill>
              <a:schemeClr val="tx1"/>
            </a:solidFill>
            <a:latin typeface="Calibri" panose="020F0502020204030204" pitchFamily="34" charset="0"/>
          </a:endParaRPr>
        </a:p>
      </dgm:t>
    </dgm:pt>
    <dgm:pt modelId="{03C2186A-EC7F-49A0-BEBD-9340D6B93744}">
      <dgm:prSet custT="1"/>
      <dgm:spPr/>
      <dgm:t>
        <a:bodyPr/>
        <a:lstStyle/>
        <a:p>
          <a:r>
            <a:rPr lang="en-US" sz="1200" smtClean="0">
              <a:latin typeface="Calibri" panose="020F0502020204030204" pitchFamily="34" charset="0"/>
            </a:rPr>
            <a:t>Technological</a:t>
          </a:r>
          <a:endParaRPr lang="el-GR" sz="1200" dirty="0">
            <a:latin typeface="Calibri" panose="020F0502020204030204" pitchFamily="34" charset="0"/>
          </a:endParaRPr>
        </a:p>
      </dgm:t>
    </dgm:pt>
    <dgm:pt modelId="{BEC5187A-C7D7-4FF8-B7C6-822A1BF7F62F}" type="parTrans" cxnId="{B7CD94C4-2FB2-40A1-B3B3-2EBC1600F9A4}">
      <dgm:prSet/>
      <dgm:spPr/>
      <dgm:t>
        <a:bodyPr/>
        <a:lstStyle/>
        <a:p>
          <a:endParaRPr lang="el-GR" sz="1200">
            <a:solidFill>
              <a:schemeClr val="tx1"/>
            </a:solidFill>
            <a:latin typeface="Calibri" panose="020F0502020204030204" pitchFamily="34" charset="0"/>
          </a:endParaRPr>
        </a:p>
      </dgm:t>
    </dgm:pt>
    <dgm:pt modelId="{749A5113-34BB-4F59-8A34-0BEF7AFC47B6}" type="sibTrans" cxnId="{B7CD94C4-2FB2-40A1-B3B3-2EBC1600F9A4}">
      <dgm:prSet/>
      <dgm:spPr/>
      <dgm:t>
        <a:bodyPr/>
        <a:lstStyle/>
        <a:p>
          <a:endParaRPr lang="el-GR" sz="1200">
            <a:solidFill>
              <a:schemeClr val="tx1"/>
            </a:solidFill>
            <a:latin typeface="Calibri" panose="020F0502020204030204" pitchFamily="34" charset="0"/>
          </a:endParaRPr>
        </a:p>
      </dgm:t>
    </dgm:pt>
    <dgm:pt modelId="{5F7ECD02-328B-4001-82B3-048276FD8330}">
      <dgm:prSet custT="1"/>
      <dgm:spPr/>
      <dgm:t>
        <a:bodyPr/>
        <a:lstStyle/>
        <a:p>
          <a:r>
            <a:rPr lang="en-US" sz="1200" smtClean="0">
              <a:latin typeface="Calibri" panose="020F0502020204030204" pitchFamily="34" charset="0"/>
            </a:rPr>
            <a:t>Legal</a:t>
          </a:r>
          <a:endParaRPr lang="el-GR" sz="1200" dirty="0">
            <a:latin typeface="Calibri" panose="020F0502020204030204" pitchFamily="34" charset="0"/>
          </a:endParaRPr>
        </a:p>
      </dgm:t>
    </dgm:pt>
    <dgm:pt modelId="{6375694B-E760-49C1-AE00-DBEC422FC651}" type="parTrans" cxnId="{8895D318-E385-443D-973C-88A39D8AEBB8}">
      <dgm:prSet/>
      <dgm:spPr/>
      <dgm:t>
        <a:bodyPr/>
        <a:lstStyle/>
        <a:p>
          <a:endParaRPr lang="el-GR" sz="1200">
            <a:solidFill>
              <a:schemeClr val="tx1"/>
            </a:solidFill>
            <a:latin typeface="Calibri" panose="020F0502020204030204" pitchFamily="34" charset="0"/>
          </a:endParaRPr>
        </a:p>
      </dgm:t>
    </dgm:pt>
    <dgm:pt modelId="{48F0C004-11C8-4970-AC8F-1D1AD63FDEB6}" type="sibTrans" cxnId="{8895D318-E385-443D-973C-88A39D8AEBB8}">
      <dgm:prSet/>
      <dgm:spPr/>
      <dgm:t>
        <a:bodyPr/>
        <a:lstStyle/>
        <a:p>
          <a:endParaRPr lang="el-GR" sz="1200">
            <a:solidFill>
              <a:schemeClr val="tx1"/>
            </a:solidFill>
            <a:latin typeface="Calibri" panose="020F0502020204030204" pitchFamily="34" charset="0"/>
          </a:endParaRPr>
        </a:p>
      </dgm:t>
    </dgm:pt>
    <dgm:pt modelId="{50F206AC-7A16-4CB2-A4E7-B13924F9DEA3}">
      <dgm:prSet phldrT="[Κείμενο]" custT="1"/>
      <dgm:spPr/>
      <dgm:t>
        <a:bodyPr/>
        <a:lstStyle/>
        <a:p>
          <a:r>
            <a:rPr lang="en-US" sz="1200" smtClean="0">
              <a:latin typeface="Calibri" panose="020F0502020204030204" pitchFamily="34" charset="0"/>
            </a:rPr>
            <a:t>Government policies</a:t>
          </a:r>
          <a:endParaRPr lang="el-GR" sz="1200" dirty="0">
            <a:latin typeface="Calibri" panose="020F0502020204030204" pitchFamily="34" charset="0"/>
          </a:endParaRPr>
        </a:p>
      </dgm:t>
    </dgm:pt>
    <dgm:pt modelId="{2C209097-28AC-40A5-A7EE-BF3F3A80CF79}" type="parTrans" cxnId="{3FF78FC9-BC58-42E6-8384-517EB6694988}">
      <dgm:prSet/>
      <dgm:spPr/>
      <dgm:t>
        <a:bodyPr/>
        <a:lstStyle/>
        <a:p>
          <a:endParaRPr lang="el-GR" sz="1200">
            <a:solidFill>
              <a:schemeClr val="tx1"/>
            </a:solidFill>
            <a:latin typeface="Calibri" panose="020F0502020204030204" pitchFamily="34" charset="0"/>
          </a:endParaRPr>
        </a:p>
      </dgm:t>
    </dgm:pt>
    <dgm:pt modelId="{D96C01D4-7591-4C14-80AE-DF77BA5A80F6}" type="sibTrans" cxnId="{3FF78FC9-BC58-42E6-8384-517EB6694988}">
      <dgm:prSet/>
      <dgm:spPr/>
      <dgm:t>
        <a:bodyPr/>
        <a:lstStyle/>
        <a:p>
          <a:endParaRPr lang="el-GR" sz="1200">
            <a:solidFill>
              <a:schemeClr val="tx1"/>
            </a:solidFill>
            <a:latin typeface="Calibri" panose="020F0502020204030204" pitchFamily="34" charset="0"/>
          </a:endParaRPr>
        </a:p>
      </dgm:t>
    </dgm:pt>
    <dgm:pt modelId="{6D09200D-2387-4E43-A133-EEB13B7A8967}">
      <dgm:prSet phldrT="[Κείμενο]" custT="1"/>
      <dgm:spPr/>
      <dgm:t>
        <a:bodyPr/>
        <a:lstStyle/>
        <a:p>
          <a:r>
            <a:rPr lang="en-US" sz="1200" b="0" i="0" smtClean="0">
              <a:latin typeface="Calibri" panose="020F0502020204030204" pitchFamily="34" charset="0"/>
            </a:rPr>
            <a:t>Bureaucracy </a:t>
          </a:r>
          <a:endParaRPr lang="el-GR" sz="1200" dirty="0">
            <a:latin typeface="Calibri" panose="020F0502020204030204" pitchFamily="34" charset="0"/>
          </a:endParaRPr>
        </a:p>
      </dgm:t>
    </dgm:pt>
    <dgm:pt modelId="{87B74B6A-29C8-43E6-8923-6FF6C6303D73}" type="parTrans" cxnId="{19934C53-7CD7-404C-A487-225529C037B1}">
      <dgm:prSet/>
      <dgm:spPr/>
      <dgm:t>
        <a:bodyPr/>
        <a:lstStyle/>
        <a:p>
          <a:endParaRPr lang="el-GR" sz="1200">
            <a:solidFill>
              <a:schemeClr val="tx1"/>
            </a:solidFill>
            <a:latin typeface="Calibri" panose="020F0502020204030204" pitchFamily="34" charset="0"/>
          </a:endParaRPr>
        </a:p>
      </dgm:t>
    </dgm:pt>
    <dgm:pt modelId="{7603D292-F9C5-4BC2-B781-B657B49F9507}" type="sibTrans" cxnId="{19934C53-7CD7-404C-A487-225529C037B1}">
      <dgm:prSet/>
      <dgm:spPr/>
      <dgm:t>
        <a:bodyPr/>
        <a:lstStyle/>
        <a:p>
          <a:endParaRPr lang="el-GR" sz="1200">
            <a:solidFill>
              <a:schemeClr val="tx1"/>
            </a:solidFill>
            <a:latin typeface="Calibri" panose="020F0502020204030204" pitchFamily="34" charset="0"/>
          </a:endParaRPr>
        </a:p>
      </dgm:t>
    </dgm:pt>
    <dgm:pt modelId="{217A0493-DF5B-4ADF-A62A-DA21DABA87C0}">
      <dgm:prSet custT="1"/>
      <dgm:spPr/>
      <dgm:t>
        <a:bodyPr/>
        <a:lstStyle/>
        <a:p>
          <a:r>
            <a:rPr lang="en-US" sz="1200" b="0" strike="noStrike" spc="-1" smtClean="0">
              <a:uFill>
                <a:solidFill>
                  <a:srgbClr val="FFFFFF"/>
                </a:solidFill>
              </a:uFill>
              <a:latin typeface="Calibri" panose="020F0502020204030204" pitchFamily="34" charset="0"/>
              <a:ea typeface="Arial"/>
            </a:rPr>
            <a:t>Law 4375/2016 (for Asylum Service, Appeal Authority)</a:t>
          </a:r>
          <a:endParaRPr lang="el-GR" sz="1200" dirty="0">
            <a:latin typeface="Calibri" panose="020F0502020204030204" pitchFamily="34" charset="0"/>
          </a:endParaRPr>
        </a:p>
      </dgm:t>
    </dgm:pt>
    <dgm:pt modelId="{4398C3D5-1287-4A7E-A160-28A4C504EF0B}" type="parTrans" cxnId="{F57B02A8-1186-44BC-9222-43032B8F820E}">
      <dgm:prSet/>
      <dgm:spPr/>
      <dgm:t>
        <a:bodyPr/>
        <a:lstStyle/>
        <a:p>
          <a:endParaRPr lang="el-GR" sz="1200">
            <a:solidFill>
              <a:schemeClr val="tx1"/>
            </a:solidFill>
            <a:latin typeface="Calibri" panose="020F0502020204030204" pitchFamily="34" charset="0"/>
          </a:endParaRPr>
        </a:p>
      </dgm:t>
    </dgm:pt>
    <dgm:pt modelId="{63EBF410-986F-4BEA-8FE2-9AB01D3995E0}" type="sibTrans" cxnId="{F57B02A8-1186-44BC-9222-43032B8F820E}">
      <dgm:prSet/>
      <dgm:spPr/>
      <dgm:t>
        <a:bodyPr/>
        <a:lstStyle/>
        <a:p>
          <a:endParaRPr lang="el-GR" sz="1200">
            <a:solidFill>
              <a:schemeClr val="tx1"/>
            </a:solidFill>
            <a:latin typeface="Calibri" panose="020F0502020204030204" pitchFamily="34" charset="0"/>
          </a:endParaRPr>
        </a:p>
      </dgm:t>
    </dgm:pt>
    <dgm:pt modelId="{AE9C27B2-092C-4AC5-B8EC-D65869FFA882}">
      <dgm:prSet custT="1"/>
      <dgm:spPr/>
      <dgm:t>
        <a:bodyPr/>
        <a:lstStyle/>
        <a:p>
          <a:r>
            <a:rPr lang="en-US" sz="1200" b="0" strike="noStrike" spc="-1" smtClean="0">
              <a:uFill>
                <a:solidFill>
                  <a:srgbClr val="FFFFFF"/>
                </a:solidFill>
              </a:uFill>
              <a:latin typeface="Calibri" panose="020F0502020204030204" pitchFamily="34" charset="0"/>
              <a:ea typeface="Arial"/>
            </a:rPr>
            <a:t>Geneva Convention 1951 on Refugee Status</a:t>
          </a:r>
          <a:endParaRPr lang="el-GR" sz="1200" dirty="0">
            <a:latin typeface="Calibri" panose="020F0502020204030204" pitchFamily="34" charset="0"/>
          </a:endParaRPr>
        </a:p>
      </dgm:t>
    </dgm:pt>
    <dgm:pt modelId="{C8BF19B1-79C5-4A27-8821-CE519901F930}" type="parTrans" cxnId="{C06133DB-6153-4C72-8577-0370078F85DC}">
      <dgm:prSet/>
      <dgm:spPr/>
      <dgm:t>
        <a:bodyPr/>
        <a:lstStyle/>
        <a:p>
          <a:endParaRPr lang="el-GR" sz="1200">
            <a:solidFill>
              <a:schemeClr val="tx1"/>
            </a:solidFill>
            <a:latin typeface="Calibri" panose="020F0502020204030204" pitchFamily="34" charset="0"/>
          </a:endParaRPr>
        </a:p>
      </dgm:t>
    </dgm:pt>
    <dgm:pt modelId="{74EB9149-620C-4A97-97EB-72C153C82084}" type="sibTrans" cxnId="{C06133DB-6153-4C72-8577-0370078F85DC}">
      <dgm:prSet/>
      <dgm:spPr/>
      <dgm:t>
        <a:bodyPr/>
        <a:lstStyle/>
        <a:p>
          <a:endParaRPr lang="el-GR" sz="1200">
            <a:solidFill>
              <a:schemeClr val="tx1"/>
            </a:solidFill>
            <a:latin typeface="Calibri" panose="020F0502020204030204" pitchFamily="34" charset="0"/>
          </a:endParaRPr>
        </a:p>
      </dgm:t>
    </dgm:pt>
    <dgm:pt modelId="{DF7C29D9-1CC6-4F2A-9C2B-7ACB0E6F6992}">
      <dgm:prSet custT="1"/>
      <dgm:spPr/>
      <dgm:t>
        <a:bodyPr/>
        <a:lstStyle/>
        <a:p>
          <a:r>
            <a:rPr lang="en-US" sz="1200" b="0" strike="noStrike" spc="-1" smtClean="0">
              <a:uFill>
                <a:solidFill>
                  <a:srgbClr val="FFFFFF"/>
                </a:solidFill>
              </a:uFill>
              <a:latin typeface="Calibri" panose="020F0502020204030204" pitchFamily="34" charset="0"/>
              <a:ea typeface="Arial"/>
            </a:rPr>
            <a:t>International conventions</a:t>
          </a:r>
          <a:endParaRPr lang="el-GR" sz="1200" dirty="0">
            <a:latin typeface="Calibri" panose="020F0502020204030204" pitchFamily="34" charset="0"/>
          </a:endParaRPr>
        </a:p>
      </dgm:t>
    </dgm:pt>
    <dgm:pt modelId="{201313A7-CF0E-44E1-9B32-63D7E00CCE85}" type="parTrans" cxnId="{D8247924-17A9-4CB7-B782-2F576641A634}">
      <dgm:prSet/>
      <dgm:spPr/>
      <dgm:t>
        <a:bodyPr/>
        <a:lstStyle/>
        <a:p>
          <a:endParaRPr lang="el-GR" sz="1200">
            <a:solidFill>
              <a:schemeClr val="tx1"/>
            </a:solidFill>
            <a:latin typeface="Calibri" panose="020F0502020204030204" pitchFamily="34" charset="0"/>
          </a:endParaRPr>
        </a:p>
      </dgm:t>
    </dgm:pt>
    <dgm:pt modelId="{B4B599D0-1973-42A4-9C7B-99A295BE486D}" type="sibTrans" cxnId="{D8247924-17A9-4CB7-B782-2F576641A634}">
      <dgm:prSet/>
      <dgm:spPr/>
      <dgm:t>
        <a:bodyPr/>
        <a:lstStyle/>
        <a:p>
          <a:endParaRPr lang="el-GR" sz="1200">
            <a:solidFill>
              <a:schemeClr val="tx1"/>
            </a:solidFill>
            <a:latin typeface="Calibri" panose="020F0502020204030204" pitchFamily="34" charset="0"/>
          </a:endParaRPr>
        </a:p>
      </dgm:t>
    </dgm:pt>
    <dgm:pt modelId="{1B090BD7-2645-453D-88D7-04442552AE1F}">
      <dgm:prSet custT="1"/>
      <dgm:spPr/>
      <dgm:t>
        <a:bodyPr/>
        <a:lstStyle/>
        <a:p>
          <a:r>
            <a:rPr lang="en-US" sz="1200" smtClean="0">
              <a:latin typeface="Calibri" panose="020F0502020204030204" pitchFamily="34" charset="0"/>
            </a:rPr>
            <a:t>Unemployment</a:t>
          </a:r>
          <a:endParaRPr lang="el-GR" sz="1200" dirty="0">
            <a:latin typeface="Calibri" panose="020F0502020204030204" pitchFamily="34" charset="0"/>
          </a:endParaRPr>
        </a:p>
      </dgm:t>
    </dgm:pt>
    <dgm:pt modelId="{D31D7069-8FC2-4857-99F0-E29D173D32D1}" type="parTrans" cxnId="{B99C0909-64B2-4949-AB4B-C624C96E6304}">
      <dgm:prSet/>
      <dgm:spPr/>
      <dgm:t>
        <a:bodyPr/>
        <a:lstStyle/>
        <a:p>
          <a:endParaRPr lang="el-GR" sz="1200">
            <a:solidFill>
              <a:schemeClr val="tx1"/>
            </a:solidFill>
            <a:latin typeface="Calibri" panose="020F0502020204030204" pitchFamily="34" charset="0"/>
          </a:endParaRPr>
        </a:p>
      </dgm:t>
    </dgm:pt>
    <dgm:pt modelId="{1B17BD9E-6683-4058-A426-CD2BDAE8E975}" type="sibTrans" cxnId="{B99C0909-64B2-4949-AB4B-C624C96E6304}">
      <dgm:prSet/>
      <dgm:spPr/>
      <dgm:t>
        <a:bodyPr/>
        <a:lstStyle/>
        <a:p>
          <a:endParaRPr lang="el-GR" sz="1200">
            <a:solidFill>
              <a:schemeClr val="tx1"/>
            </a:solidFill>
            <a:latin typeface="Calibri" panose="020F0502020204030204" pitchFamily="34" charset="0"/>
          </a:endParaRPr>
        </a:p>
      </dgm:t>
    </dgm:pt>
    <dgm:pt modelId="{4D3C45AF-26BB-4E63-9EAA-D9C9FF2F4847}">
      <dgm:prSet custT="1"/>
      <dgm:spPr/>
      <dgm:t>
        <a:bodyPr/>
        <a:lstStyle/>
        <a:p>
          <a:r>
            <a:rPr lang="en-US" sz="1200" b="0" i="0" smtClean="0">
              <a:latin typeface="Calibri" panose="020F0502020204030204" pitchFamily="34" charset="0"/>
            </a:rPr>
            <a:t>Emerging technologies</a:t>
          </a:r>
          <a:endParaRPr lang="el-GR" sz="1200" dirty="0">
            <a:latin typeface="Calibri" panose="020F0502020204030204" pitchFamily="34" charset="0"/>
          </a:endParaRPr>
        </a:p>
      </dgm:t>
    </dgm:pt>
    <dgm:pt modelId="{0BEAED7A-E782-49F1-9234-F5BD3D77A3FE}" type="parTrans" cxnId="{F7CFD531-8C45-4354-A498-B4ED48C69BA5}">
      <dgm:prSet/>
      <dgm:spPr/>
      <dgm:t>
        <a:bodyPr/>
        <a:lstStyle/>
        <a:p>
          <a:endParaRPr lang="el-GR" sz="1200">
            <a:solidFill>
              <a:schemeClr val="tx1"/>
            </a:solidFill>
            <a:latin typeface="Calibri" panose="020F0502020204030204" pitchFamily="34" charset="0"/>
          </a:endParaRPr>
        </a:p>
      </dgm:t>
    </dgm:pt>
    <dgm:pt modelId="{12AE8C18-5F82-417C-B6EA-1C1A50012718}" type="sibTrans" cxnId="{F7CFD531-8C45-4354-A498-B4ED48C69BA5}">
      <dgm:prSet/>
      <dgm:spPr/>
      <dgm:t>
        <a:bodyPr/>
        <a:lstStyle/>
        <a:p>
          <a:endParaRPr lang="el-GR" sz="1200">
            <a:solidFill>
              <a:schemeClr val="tx1"/>
            </a:solidFill>
            <a:latin typeface="Calibri" panose="020F0502020204030204" pitchFamily="34" charset="0"/>
          </a:endParaRPr>
        </a:p>
      </dgm:t>
    </dgm:pt>
    <dgm:pt modelId="{ACF15C74-0A18-480F-9964-E452C0E04280}">
      <dgm:prSet custT="1"/>
      <dgm:spPr/>
      <dgm:t>
        <a:bodyPr/>
        <a:lstStyle/>
        <a:p>
          <a:r>
            <a:rPr lang="en-US" sz="1200" smtClean="0">
              <a:latin typeface="Calibri" panose="020F0502020204030204" pitchFamily="34" charset="0"/>
            </a:rPr>
            <a:t>Demographic problem</a:t>
          </a:r>
          <a:endParaRPr lang="el-GR" sz="1200" dirty="0">
            <a:latin typeface="Calibri" panose="020F0502020204030204" pitchFamily="34" charset="0"/>
          </a:endParaRPr>
        </a:p>
      </dgm:t>
    </dgm:pt>
    <dgm:pt modelId="{8B8682E7-6D45-42A5-A69F-CCDB85D8B86F}" type="parTrans" cxnId="{AB60D742-F1BF-43E1-B5ED-4558290DA1EE}">
      <dgm:prSet/>
      <dgm:spPr/>
      <dgm:t>
        <a:bodyPr/>
        <a:lstStyle/>
        <a:p>
          <a:endParaRPr lang="el-GR" sz="1200">
            <a:solidFill>
              <a:schemeClr val="tx1"/>
            </a:solidFill>
            <a:latin typeface="Calibri" panose="020F0502020204030204" pitchFamily="34" charset="0"/>
          </a:endParaRPr>
        </a:p>
      </dgm:t>
    </dgm:pt>
    <dgm:pt modelId="{E8E89720-6C52-4302-B910-40E86BA31C38}" type="sibTrans" cxnId="{AB60D742-F1BF-43E1-B5ED-4558290DA1EE}">
      <dgm:prSet/>
      <dgm:spPr/>
      <dgm:t>
        <a:bodyPr/>
        <a:lstStyle/>
        <a:p>
          <a:endParaRPr lang="el-GR" sz="1200">
            <a:solidFill>
              <a:schemeClr val="tx1"/>
            </a:solidFill>
            <a:latin typeface="Calibri" panose="020F0502020204030204" pitchFamily="34" charset="0"/>
          </a:endParaRPr>
        </a:p>
      </dgm:t>
    </dgm:pt>
    <dgm:pt modelId="{05C6B0C6-08FB-4E02-B147-DC12E9838A43}">
      <dgm:prSet custT="1"/>
      <dgm:spPr/>
      <dgm:t>
        <a:bodyPr/>
        <a:lstStyle/>
        <a:p>
          <a:r>
            <a:rPr lang="en-US" sz="1200" smtClean="0">
              <a:latin typeface="Calibri" panose="020F0502020204030204" pitchFamily="34" charset="0"/>
            </a:rPr>
            <a:t>Prevalence of racist perceptions</a:t>
          </a:r>
          <a:endParaRPr lang="el-GR" sz="1200" dirty="0">
            <a:latin typeface="Calibri" panose="020F0502020204030204" pitchFamily="34" charset="0"/>
          </a:endParaRPr>
        </a:p>
      </dgm:t>
    </dgm:pt>
    <dgm:pt modelId="{630E27F0-1169-4E68-94E0-E0CC1E42F5D0}" type="parTrans" cxnId="{1E88B424-E29F-44A0-9823-70290A096603}">
      <dgm:prSet/>
      <dgm:spPr/>
      <dgm:t>
        <a:bodyPr/>
        <a:lstStyle/>
        <a:p>
          <a:endParaRPr lang="el-GR" sz="1200">
            <a:solidFill>
              <a:schemeClr val="tx1"/>
            </a:solidFill>
            <a:latin typeface="Calibri" panose="020F0502020204030204" pitchFamily="34" charset="0"/>
          </a:endParaRPr>
        </a:p>
      </dgm:t>
    </dgm:pt>
    <dgm:pt modelId="{36DC39F7-9D51-45F9-8141-F67EEEA23754}" type="sibTrans" cxnId="{1E88B424-E29F-44A0-9823-70290A096603}">
      <dgm:prSet/>
      <dgm:spPr/>
      <dgm:t>
        <a:bodyPr/>
        <a:lstStyle/>
        <a:p>
          <a:endParaRPr lang="el-GR" sz="1200">
            <a:solidFill>
              <a:schemeClr val="tx1"/>
            </a:solidFill>
            <a:latin typeface="Calibri" panose="020F0502020204030204" pitchFamily="34" charset="0"/>
          </a:endParaRPr>
        </a:p>
      </dgm:t>
    </dgm:pt>
    <dgm:pt modelId="{C949757A-D301-4CE4-A868-37B0F563D845}">
      <dgm:prSet custT="1"/>
      <dgm:spPr/>
      <dgm:t>
        <a:bodyPr/>
        <a:lstStyle/>
        <a:p>
          <a:r>
            <a:rPr lang="en-US" sz="1200" smtClean="0">
              <a:latin typeface="Calibri" panose="020F0502020204030204" pitchFamily="34" charset="0"/>
            </a:rPr>
            <a:t>Xenophobia</a:t>
          </a:r>
          <a:endParaRPr lang="el-GR" sz="1200" dirty="0">
            <a:latin typeface="Calibri" panose="020F0502020204030204" pitchFamily="34" charset="0"/>
          </a:endParaRPr>
        </a:p>
      </dgm:t>
    </dgm:pt>
    <dgm:pt modelId="{C3FD1F3F-30D7-4204-AD46-38F4D1A78014}" type="parTrans" cxnId="{E1DAE710-F4DA-449C-A53A-8A5F8C8D1964}">
      <dgm:prSet/>
      <dgm:spPr/>
      <dgm:t>
        <a:bodyPr/>
        <a:lstStyle/>
        <a:p>
          <a:endParaRPr lang="el-GR" sz="1200">
            <a:solidFill>
              <a:schemeClr val="tx1"/>
            </a:solidFill>
            <a:latin typeface="Calibri" panose="020F0502020204030204" pitchFamily="34" charset="0"/>
          </a:endParaRPr>
        </a:p>
      </dgm:t>
    </dgm:pt>
    <dgm:pt modelId="{FF39D099-AB04-4D64-80F1-EAF093810D26}" type="sibTrans" cxnId="{E1DAE710-F4DA-449C-A53A-8A5F8C8D1964}">
      <dgm:prSet/>
      <dgm:spPr/>
      <dgm:t>
        <a:bodyPr/>
        <a:lstStyle/>
        <a:p>
          <a:endParaRPr lang="el-GR" sz="1200">
            <a:solidFill>
              <a:schemeClr val="tx1"/>
            </a:solidFill>
            <a:latin typeface="Calibri" panose="020F0502020204030204" pitchFamily="34" charset="0"/>
          </a:endParaRPr>
        </a:p>
      </dgm:t>
    </dgm:pt>
    <dgm:pt modelId="{E2DD2423-40CC-4E09-B16E-6CB11B68E7CA}">
      <dgm:prSet custT="1"/>
      <dgm:spPr/>
      <dgm:t>
        <a:bodyPr/>
        <a:lstStyle/>
        <a:p>
          <a:r>
            <a:rPr lang="en-US" sz="1200" smtClean="0">
              <a:latin typeface="Calibri" panose="020F0502020204030204" pitchFamily="34" charset="0"/>
            </a:rPr>
            <a:t>Reactions, fear of crime</a:t>
          </a:r>
          <a:endParaRPr lang="el-GR" sz="1200" dirty="0">
            <a:latin typeface="Calibri" panose="020F0502020204030204" pitchFamily="34" charset="0"/>
          </a:endParaRPr>
        </a:p>
      </dgm:t>
    </dgm:pt>
    <dgm:pt modelId="{BBB938B3-2C64-4D42-9EDA-E76CD198C12C}" type="parTrans" cxnId="{5EC79221-C895-4361-8E4A-3090C443C668}">
      <dgm:prSet/>
      <dgm:spPr/>
      <dgm:t>
        <a:bodyPr/>
        <a:lstStyle/>
        <a:p>
          <a:endParaRPr lang="el-GR" sz="1200">
            <a:solidFill>
              <a:schemeClr val="tx1"/>
            </a:solidFill>
            <a:latin typeface="Calibri" panose="020F0502020204030204" pitchFamily="34" charset="0"/>
          </a:endParaRPr>
        </a:p>
      </dgm:t>
    </dgm:pt>
    <dgm:pt modelId="{CE8656CD-99BC-406E-A022-82D11EF5381A}" type="sibTrans" cxnId="{5EC79221-C895-4361-8E4A-3090C443C668}">
      <dgm:prSet/>
      <dgm:spPr/>
      <dgm:t>
        <a:bodyPr/>
        <a:lstStyle/>
        <a:p>
          <a:endParaRPr lang="el-GR" sz="1200">
            <a:solidFill>
              <a:schemeClr val="tx1"/>
            </a:solidFill>
            <a:latin typeface="Calibri" panose="020F0502020204030204" pitchFamily="34" charset="0"/>
          </a:endParaRPr>
        </a:p>
      </dgm:t>
    </dgm:pt>
    <dgm:pt modelId="{CAAECFDA-5D7E-4187-91C9-9E0B9AF704DE}">
      <dgm:prSet custT="1"/>
      <dgm:spPr/>
      <dgm:t>
        <a:bodyPr/>
        <a:lstStyle/>
        <a:p>
          <a:r>
            <a:rPr lang="en-US" sz="1200" smtClean="0">
              <a:latin typeface="Calibri" panose="020F0502020204030204" pitchFamily="34" charset="0"/>
            </a:rPr>
            <a:t>Public health</a:t>
          </a:r>
          <a:endParaRPr lang="el-GR" sz="1200" dirty="0">
            <a:latin typeface="Calibri" panose="020F0502020204030204" pitchFamily="34" charset="0"/>
          </a:endParaRPr>
        </a:p>
      </dgm:t>
    </dgm:pt>
    <dgm:pt modelId="{6C5EE326-826D-4CFF-A3FB-3FAEB72C840C}" type="parTrans" cxnId="{9BB9C742-E3AA-48E1-893B-EFEDD9EEC135}">
      <dgm:prSet/>
      <dgm:spPr/>
      <dgm:t>
        <a:bodyPr/>
        <a:lstStyle/>
        <a:p>
          <a:endParaRPr lang="el-GR" sz="1200">
            <a:solidFill>
              <a:schemeClr val="tx1"/>
            </a:solidFill>
            <a:latin typeface="Calibri" panose="020F0502020204030204" pitchFamily="34" charset="0"/>
          </a:endParaRPr>
        </a:p>
      </dgm:t>
    </dgm:pt>
    <dgm:pt modelId="{D09191B0-9FE4-437B-BB8E-6FDAF6BCDD9A}" type="sibTrans" cxnId="{9BB9C742-E3AA-48E1-893B-EFEDD9EEC135}">
      <dgm:prSet/>
      <dgm:spPr/>
      <dgm:t>
        <a:bodyPr/>
        <a:lstStyle/>
        <a:p>
          <a:endParaRPr lang="el-GR" sz="1200">
            <a:solidFill>
              <a:schemeClr val="tx1"/>
            </a:solidFill>
            <a:latin typeface="Calibri" panose="020F0502020204030204" pitchFamily="34" charset="0"/>
          </a:endParaRPr>
        </a:p>
      </dgm:t>
    </dgm:pt>
    <dgm:pt modelId="{F32A2192-B508-4935-BDC2-C5D86D3945AF}">
      <dgm:prSet custT="1"/>
      <dgm:spPr/>
      <dgm:t>
        <a:bodyPr/>
        <a:lstStyle/>
        <a:p>
          <a:r>
            <a:rPr lang="en-US" sz="1200" smtClean="0">
              <a:latin typeface="Calibri" panose="020F0502020204030204" pitchFamily="34" charset="0"/>
            </a:rPr>
            <a:t>Speaking language</a:t>
          </a:r>
          <a:endParaRPr lang="el-GR" sz="1200" dirty="0">
            <a:latin typeface="Calibri" panose="020F0502020204030204" pitchFamily="34" charset="0"/>
          </a:endParaRPr>
        </a:p>
      </dgm:t>
    </dgm:pt>
    <dgm:pt modelId="{ED3239C1-654E-437E-BA86-EF0E69842EA0}" type="parTrans" cxnId="{14D71783-9FD0-4A3F-BC21-524734C7A7E6}">
      <dgm:prSet/>
      <dgm:spPr/>
      <dgm:t>
        <a:bodyPr/>
        <a:lstStyle/>
        <a:p>
          <a:endParaRPr lang="el-GR" sz="1200">
            <a:solidFill>
              <a:schemeClr val="tx1"/>
            </a:solidFill>
            <a:latin typeface="Calibri" panose="020F0502020204030204" pitchFamily="34" charset="0"/>
          </a:endParaRPr>
        </a:p>
      </dgm:t>
    </dgm:pt>
    <dgm:pt modelId="{8BE38DAC-07D2-4505-A3CE-D2301EA7B7DE}" type="sibTrans" cxnId="{14D71783-9FD0-4A3F-BC21-524734C7A7E6}">
      <dgm:prSet/>
      <dgm:spPr/>
      <dgm:t>
        <a:bodyPr/>
        <a:lstStyle/>
        <a:p>
          <a:endParaRPr lang="el-GR" sz="1200">
            <a:solidFill>
              <a:schemeClr val="tx1"/>
            </a:solidFill>
            <a:latin typeface="Calibri" panose="020F0502020204030204" pitchFamily="34" charset="0"/>
          </a:endParaRPr>
        </a:p>
      </dgm:t>
    </dgm:pt>
    <dgm:pt modelId="{60BDE31D-3FEA-4C9B-89E4-790CE5BF2DCC}">
      <dgm:prSet custT="1"/>
      <dgm:spPr/>
      <dgm:t>
        <a:bodyPr/>
        <a:lstStyle/>
        <a:p>
          <a:r>
            <a:rPr lang="en-US" sz="1200" smtClean="0">
              <a:latin typeface="Calibri" panose="020F0502020204030204" pitchFamily="34" charset="0"/>
            </a:rPr>
            <a:t>Religion</a:t>
          </a:r>
          <a:endParaRPr lang="el-GR" sz="1200" dirty="0">
            <a:latin typeface="Calibri" panose="020F0502020204030204" pitchFamily="34" charset="0"/>
          </a:endParaRPr>
        </a:p>
      </dgm:t>
    </dgm:pt>
    <dgm:pt modelId="{559A40AD-18B7-49D7-AD79-5C11D23A055C}" type="parTrans" cxnId="{C5A8BC2E-59D3-42D9-9276-21CF0F94B575}">
      <dgm:prSet/>
      <dgm:spPr/>
      <dgm:t>
        <a:bodyPr/>
        <a:lstStyle/>
        <a:p>
          <a:endParaRPr lang="el-GR" sz="1200">
            <a:solidFill>
              <a:schemeClr val="tx1"/>
            </a:solidFill>
            <a:latin typeface="Calibri" panose="020F0502020204030204" pitchFamily="34" charset="0"/>
          </a:endParaRPr>
        </a:p>
      </dgm:t>
    </dgm:pt>
    <dgm:pt modelId="{369561BF-2154-4B78-90F8-3B3B48BED9F1}" type="sibTrans" cxnId="{C5A8BC2E-59D3-42D9-9276-21CF0F94B575}">
      <dgm:prSet/>
      <dgm:spPr/>
      <dgm:t>
        <a:bodyPr/>
        <a:lstStyle/>
        <a:p>
          <a:endParaRPr lang="el-GR" sz="1200">
            <a:solidFill>
              <a:schemeClr val="tx1"/>
            </a:solidFill>
            <a:latin typeface="Calibri" panose="020F0502020204030204" pitchFamily="34" charset="0"/>
          </a:endParaRPr>
        </a:p>
      </dgm:t>
    </dgm:pt>
    <dgm:pt modelId="{D62AC8AF-4F07-4F95-A54E-97877C3EB94F}">
      <dgm:prSet custT="1"/>
      <dgm:spPr/>
      <dgm:t>
        <a:bodyPr/>
        <a:lstStyle/>
        <a:p>
          <a:r>
            <a:rPr lang="en-US" sz="1200" smtClean="0">
              <a:latin typeface="Calibri" panose="020F0502020204030204" pitchFamily="34" charset="0"/>
            </a:rPr>
            <a:t>Non- Standard </a:t>
          </a:r>
          <a:r>
            <a:rPr lang="en-US" sz="1200" b="0" strike="noStrike" spc="-1" smtClean="0">
              <a:uFill>
                <a:solidFill>
                  <a:srgbClr val="FFFFFF"/>
                </a:solidFill>
              </a:uFill>
              <a:latin typeface="Calibri" panose="020F0502020204030204" pitchFamily="34" charset="0"/>
              <a:ea typeface="Arial"/>
            </a:rPr>
            <a:t>way of recording migrants / refugees / asylum applications</a:t>
          </a:r>
          <a:endParaRPr lang="el-GR" sz="1200" dirty="0">
            <a:latin typeface="Calibri" panose="020F0502020204030204" pitchFamily="34" charset="0"/>
          </a:endParaRPr>
        </a:p>
      </dgm:t>
    </dgm:pt>
    <dgm:pt modelId="{A1D46397-5209-4256-B7BA-A028055009A9}" type="parTrans" cxnId="{A010599E-CF4D-43CB-9A6F-24B4FC49D6A9}">
      <dgm:prSet/>
      <dgm:spPr/>
      <dgm:t>
        <a:bodyPr/>
        <a:lstStyle/>
        <a:p>
          <a:endParaRPr lang="el-GR" sz="1200">
            <a:solidFill>
              <a:schemeClr val="tx1"/>
            </a:solidFill>
            <a:latin typeface="Calibri" panose="020F0502020204030204" pitchFamily="34" charset="0"/>
          </a:endParaRPr>
        </a:p>
      </dgm:t>
    </dgm:pt>
    <dgm:pt modelId="{6A45A648-E686-417E-8BAA-82F108564053}" type="sibTrans" cxnId="{A010599E-CF4D-43CB-9A6F-24B4FC49D6A9}">
      <dgm:prSet/>
      <dgm:spPr/>
      <dgm:t>
        <a:bodyPr/>
        <a:lstStyle/>
        <a:p>
          <a:endParaRPr lang="el-GR" sz="1200">
            <a:solidFill>
              <a:schemeClr val="tx1"/>
            </a:solidFill>
            <a:latin typeface="Calibri" panose="020F0502020204030204" pitchFamily="34" charset="0"/>
          </a:endParaRPr>
        </a:p>
      </dgm:t>
    </dgm:pt>
    <dgm:pt modelId="{69182CAA-4BB9-48EE-8D00-B6BA2A799D84}">
      <dgm:prSet custT="1"/>
      <dgm:spPr/>
      <dgm:t>
        <a:bodyPr/>
        <a:lstStyle/>
        <a:p>
          <a:r>
            <a:rPr lang="en-US" sz="1200" b="0" strike="noStrike" spc="-1" smtClean="0">
              <a:uFill>
                <a:solidFill>
                  <a:srgbClr val="FFFFFF"/>
                </a:solidFill>
              </a:uFill>
              <a:latin typeface="Calibri" panose="020F0502020204030204" pitchFamily="34" charset="0"/>
              <a:ea typeface="Arial"/>
            </a:rPr>
            <a:t>Increased IT Service Needs</a:t>
          </a:r>
          <a:endParaRPr lang="el-GR" sz="1200" dirty="0">
            <a:latin typeface="Calibri" panose="020F0502020204030204" pitchFamily="34" charset="0"/>
          </a:endParaRPr>
        </a:p>
      </dgm:t>
    </dgm:pt>
    <dgm:pt modelId="{F8ECA347-E5FE-44F0-ACCE-044FA42B2C96}" type="parTrans" cxnId="{99E9A82E-5509-43E1-99E4-226C8C0A57AB}">
      <dgm:prSet/>
      <dgm:spPr/>
      <dgm:t>
        <a:bodyPr/>
        <a:lstStyle/>
        <a:p>
          <a:endParaRPr lang="el-GR" sz="1200">
            <a:solidFill>
              <a:schemeClr val="tx1"/>
            </a:solidFill>
            <a:latin typeface="Calibri" panose="020F0502020204030204" pitchFamily="34" charset="0"/>
          </a:endParaRPr>
        </a:p>
      </dgm:t>
    </dgm:pt>
    <dgm:pt modelId="{B45C80EE-7756-4407-A86A-4F4027658702}" type="sibTrans" cxnId="{99E9A82E-5509-43E1-99E4-226C8C0A57AB}">
      <dgm:prSet/>
      <dgm:spPr/>
      <dgm:t>
        <a:bodyPr/>
        <a:lstStyle/>
        <a:p>
          <a:endParaRPr lang="el-GR" sz="1200">
            <a:solidFill>
              <a:schemeClr val="tx1"/>
            </a:solidFill>
            <a:latin typeface="Calibri" panose="020F0502020204030204" pitchFamily="34" charset="0"/>
          </a:endParaRPr>
        </a:p>
      </dgm:t>
    </dgm:pt>
    <dgm:pt modelId="{25C3F445-E274-4258-99B7-CF08277934BB}">
      <dgm:prSet custT="1"/>
      <dgm:spPr/>
      <dgm:t>
        <a:bodyPr/>
        <a:lstStyle/>
        <a:p>
          <a:r>
            <a:rPr lang="en-US" sz="1200" smtClean="0">
              <a:latin typeface="Calibri" panose="020F0502020204030204" pitchFamily="34" charset="0"/>
            </a:rPr>
            <a:t>Environmental</a:t>
          </a:r>
          <a:endParaRPr lang="el-GR" sz="1200" dirty="0">
            <a:latin typeface="Calibri" panose="020F0502020204030204" pitchFamily="34" charset="0"/>
          </a:endParaRPr>
        </a:p>
      </dgm:t>
    </dgm:pt>
    <dgm:pt modelId="{FE74F30A-E752-4775-8C5D-2C3E8EBE7FFE}" type="parTrans" cxnId="{37AE32C7-976E-46EE-A3BD-F7CEF3BFCF48}">
      <dgm:prSet/>
      <dgm:spPr/>
      <dgm:t>
        <a:bodyPr/>
        <a:lstStyle/>
        <a:p>
          <a:endParaRPr lang="el-GR" sz="1200">
            <a:solidFill>
              <a:schemeClr val="tx1"/>
            </a:solidFill>
            <a:latin typeface="Calibri" panose="020F0502020204030204" pitchFamily="34" charset="0"/>
          </a:endParaRPr>
        </a:p>
      </dgm:t>
    </dgm:pt>
    <dgm:pt modelId="{EE6658FE-C270-460A-88CD-8B1F81A99459}" type="sibTrans" cxnId="{37AE32C7-976E-46EE-A3BD-F7CEF3BFCF48}">
      <dgm:prSet/>
      <dgm:spPr/>
      <dgm:t>
        <a:bodyPr/>
        <a:lstStyle/>
        <a:p>
          <a:endParaRPr lang="el-GR" sz="1200">
            <a:solidFill>
              <a:schemeClr val="tx1"/>
            </a:solidFill>
            <a:latin typeface="Calibri" panose="020F0502020204030204" pitchFamily="34" charset="0"/>
          </a:endParaRPr>
        </a:p>
      </dgm:t>
    </dgm:pt>
    <dgm:pt modelId="{ECD8334F-F10E-4481-89C3-AFD2A341EBB3}">
      <dgm:prSet custT="1"/>
      <dgm:spPr/>
      <dgm:t>
        <a:bodyPr/>
        <a:lstStyle/>
        <a:p>
          <a:r>
            <a:rPr lang="en-US" sz="1200" b="0" strike="noStrike" spc="-1" smtClean="0">
              <a:uFill>
                <a:solidFill>
                  <a:srgbClr val="FFFFFF"/>
                </a:solidFill>
              </a:uFill>
              <a:latin typeface="Calibri" panose="020F0502020204030204" pitchFamily="34" charset="0"/>
              <a:ea typeface="Arial"/>
            </a:rPr>
            <a:t>Climate change</a:t>
          </a:r>
          <a:endParaRPr lang="el-GR" sz="1200" dirty="0">
            <a:latin typeface="Calibri" panose="020F0502020204030204" pitchFamily="34" charset="0"/>
          </a:endParaRPr>
        </a:p>
      </dgm:t>
    </dgm:pt>
    <dgm:pt modelId="{F7E3C64F-94D9-493E-95F6-5B3665FE9182}" type="parTrans" cxnId="{98A62174-A589-468E-88F6-2FAED2C52DFA}">
      <dgm:prSet/>
      <dgm:spPr/>
      <dgm:t>
        <a:bodyPr/>
        <a:lstStyle/>
        <a:p>
          <a:endParaRPr lang="el-GR" sz="1200">
            <a:solidFill>
              <a:schemeClr val="tx1"/>
            </a:solidFill>
            <a:latin typeface="Calibri" panose="020F0502020204030204" pitchFamily="34" charset="0"/>
          </a:endParaRPr>
        </a:p>
      </dgm:t>
    </dgm:pt>
    <dgm:pt modelId="{CA590E41-7851-4327-AE29-50D78CECD245}" type="sibTrans" cxnId="{98A62174-A589-468E-88F6-2FAED2C52DFA}">
      <dgm:prSet/>
      <dgm:spPr/>
      <dgm:t>
        <a:bodyPr/>
        <a:lstStyle/>
        <a:p>
          <a:endParaRPr lang="el-GR" sz="1200">
            <a:solidFill>
              <a:schemeClr val="tx1"/>
            </a:solidFill>
            <a:latin typeface="Calibri" panose="020F0502020204030204" pitchFamily="34" charset="0"/>
          </a:endParaRPr>
        </a:p>
      </dgm:t>
    </dgm:pt>
    <dgm:pt modelId="{39E3E76A-0130-4B9C-B494-726AD0BC182A}">
      <dgm:prSet custT="1"/>
      <dgm:spPr/>
      <dgm:t>
        <a:bodyPr/>
        <a:lstStyle/>
        <a:p>
          <a:r>
            <a:rPr lang="en-US" sz="1200" b="0" strike="noStrike" spc="-1" smtClean="0">
              <a:uFill>
                <a:solidFill>
                  <a:srgbClr val="FFFFFF"/>
                </a:solidFill>
              </a:uFill>
              <a:latin typeface="Calibri" panose="020F0502020204030204" pitchFamily="34" charset="0"/>
              <a:ea typeface="Arial"/>
            </a:rPr>
            <a:t>Aquifer depletion</a:t>
          </a:r>
          <a:endParaRPr lang="el-GR" sz="1200" dirty="0">
            <a:latin typeface="Calibri" panose="020F0502020204030204" pitchFamily="34" charset="0"/>
          </a:endParaRPr>
        </a:p>
      </dgm:t>
    </dgm:pt>
    <dgm:pt modelId="{7FABA1D9-76AD-4786-80BC-715D521011C8}" type="parTrans" cxnId="{ABC0F5D7-A167-45CB-827D-D9C66E8327BF}">
      <dgm:prSet/>
      <dgm:spPr/>
      <dgm:t>
        <a:bodyPr/>
        <a:lstStyle/>
        <a:p>
          <a:endParaRPr lang="el-GR" sz="1200">
            <a:solidFill>
              <a:schemeClr val="tx1"/>
            </a:solidFill>
            <a:latin typeface="Calibri" panose="020F0502020204030204" pitchFamily="34" charset="0"/>
          </a:endParaRPr>
        </a:p>
      </dgm:t>
    </dgm:pt>
    <dgm:pt modelId="{17757E8C-50EA-4443-AF3C-2E28DE4DAEC5}" type="sibTrans" cxnId="{ABC0F5D7-A167-45CB-827D-D9C66E8327BF}">
      <dgm:prSet/>
      <dgm:spPr/>
      <dgm:t>
        <a:bodyPr/>
        <a:lstStyle/>
        <a:p>
          <a:endParaRPr lang="el-GR" sz="1200">
            <a:solidFill>
              <a:schemeClr val="tx1"/>
            </a:solidFill>
            <a:latin typeface="Calibri" panose="020F0502020204030204" pitchFamily="34" charset="0"/>
          </a:endParaRPr>
        </a:p>
      </dgm:t>
    </dgm:pt>
    <dgm:pt modelId="{89586CA3-6A1E-455E-AD80-1DA6CCB1B8E7}">
      <dgm:prSet custT="1"/>
      <dgm:spPr/>
      <dgm:t>
        <a:bodyPr/>
        <a:lstStyle/>
        <a:p>
          <a:r>
            <a:rPr lang="en-US" sz="1200" b="0" strike="noStrike" spc="-1" smtClean="0">
              <a:uFill>
                <a:solidFill>
                  <a:srgbClr val="FFFFFF"/>
                </a:solidFill>
              </a:uFill>
              <a:latin typeface="Calibri" panose="020F0502020204030204" pitchFamily="34" charset="0"/>
              <a:ea typeface="Arial"/>
            </a:rPr>
            <a:t>Probability of increasing migration flows for environmental reasons</a:t>
          </a:r>
          <a:endParaRPr lang="el-GR" sz="1200" dirty="0">
            <a:latin typeface="Calibri" panose="020F0502020204030204" pitchFamily="34" charset="0"/>
          </a:endParaRPr>
        </a:p>
      </dgm:t>
    </dgm:pt>
    <dgm:pt modelId="{CDEE3A36-1670-4158-AEA9-CC6486263FD0}" type="parTrans" cxnId="{0428BFC2-C824-425B-800E-3F96EF1954CC}">
      <dgm:prSet/>
      <dgm:spPr/>
      <dgm:t>
        <a:bodyPr/>
        <a:lstStyle/>
        <a:p>
          <a:endParaRPr lang="el-GR" sz="1200">
            <a:solidFill>
              <a:schemeClr val="tx1"/>
            </a:solidFill>
            <a:latin typeface="Calibri" panose="020F0502020204030204" pitchFamily="34" charset="0"/>
          </a:endParaRPr>
        </a:p>
      </dgm:t>
    </dgm:pt>
    <dgm:pt modelId="{3D9F12E7-3AD5-48D5-80A3-CF4928F650CD}" type="sibTrans" cxnId="{0428BFC2-C824-425B-800E-3F96EF1954CC}">
      <dgm:prSet/>
      <dgm:spPr/>
      <dgm:t>
        <a:bodyPr/>
        <a:lstStyle/>
        <a:p>
          <a:endParaRPr lang="el-GR" sz="1200">
            <a:solidFill>
              <a:schemeClr val="tx1"/>
            </a:solidFill>
            <a:latin typeface="Calibri" panose="020F0502020204030204" pitchFamily="34" charset="0"/>
          </a:endParaRPr>
        </a:p>
      </dgm:t>
    </dgm:pt>
    <dgm:pt modelId="{6DCB1E28-2141-4A36-BA3E-5E1AB88EE6B4}" type="pres">
      <dgm:prSet presAssocID="{AE84981F-130D-4045-8321-DDAC06121353}" presName="Name0" presStyleCnt="0">
        <dgm:presLayoutVars>
          <dgm:dir/>
          <dgm:animLvl val="lvl"/>
          <dgm:resizeHandles val="exact"/>
        </dgm:presLayoutVars>
      </dgm:prSet>
      <dgm:spPr/>
      <dgm:t>
        <a:bodyPr/>
        <a:lstStyle/>
        <a:p>
          <a:endParaRPr lang="en-US"/>
        </a:p>
      </dgm:t>
    </dgm:pt>
    <dgm:pt modelId="{588B337C-C2B7-4995-BB91-309A9137614F}" type="pres">
      <dgm:prSet presAssocID="{8E1004D3-B8A0-489C-8693-1D658284D4ED}" presName="composite" presStyleCnt="0"/>
      <dgm:spPr/>
      <dgm:t>
        <a:bodyPr/>
        <a:lstStyle/>
        <a:p>
          <a:endParaRPr lang="en-US"/>
        </a:p>
      </dgm:t>
    </dgm:pt>
    <dgm:pt modelId="{93D6D8CC-0AD7-4F29-A558-507EAF8097C5}" type="pres">
      <dgm:prSet presAssocID="{8E1004D3-B8A0-489C-8693-1D658284D4ED}" presName="parTx" presStyleLbl="alignNode1" presStyleIdx="0" presStyleCnt="6">
        <dgm:presLayoutVars>
          <dgm:chMax val="0"/>
          <dgm:chPref val="0"/>
          <dgm:bulletEnabled val="1"/>
        </dgm:presLayoutVars>
      </dgm:prSet>
      <dgm:spPr/>
      <dgm:t>
        <a:bodyPr/>
        <a:lstStyle/>
        <a:p>
          <a:endParaRPr lang="en-US"/>
        </a:p>
      </dgm:t>
    </dgm:pt>
    <dgm:pt modelId="{54770AED-74C3-4E4C-AB6D-7BD94D1D7856}" type="pres">
      <dgm:prSet presAssocID="{8E1004D3-B8A0-489C-8693-1D658284D4ED}" presName="desTx" presStyleLbl="alignAccFollowNode1" presStyleIdx="0" presStyleCnt="6">
        <dgm:presLayoutVars>
          <dgm:bulletEnabled val="1"/>
        </dgm:presLayoutVars>
      </dgm:prSet>
      <dgm:spPr/>
      <dgm:t>
        <a:bodyPr/>
        <a:lstStyle/>
        <a:p>
          <a:endParaRPr lang="en-US"/>
        </a:p>
      </dgm:t>
    </dgm:pt>
    <dgm:pt modelId="{16F67840-B78F-48D9-B43E-4C99D43E9372}" type="pres">
      <dgm:prSet presAssocID="{8E91C0BE-0449-4A68-AA9E-75A5E03A6F91}" presName="space" presStyleCnt="0"/>
      <dgm:spPr/>
      <dgm:t>
        <a:bodyPr/>
        <a:lstStyle/>
        <a:p>
          <a:endParaRPr lang="en-US"/>
        </a:p>
      </dgm:t>
    </dgm:pt>
    <dgm:pt modelId="{A33AD025-A20D-470C-B072-233BE3F654D4}" type="pres">
      <dgm:prSet presAssocID="{BF228703-3C12-4446-A435-ABEA30EEB93C}" presName="composite" presStyleCnt="0"/>
      <dgm:spPr/>
      <dgm:t>
        <a:bodyPr/>
        <a:lstStyle/>
        <a:p>
          <a:endParaRPr lang="en-US"/>
        </a:p>
      </dgm:t>
    </dgm:pt>
    <dgm:pt modelId="{DF71C4E8-FE40-43EF-9451-A49638A5C845}" type="pres">
      <dgm:prSet presAssocID="{BF228703-3C12-4446-A435-ABEA30EEB93C}" presName="parTx" presStyleLbl="alignNode1" presStyleIdx="1" presStyleCnt="6">
        <dgm:presLayoutVars>
          <dgm:chMax val="0"/>
          <dgm:chPref val="0"/>
          <dgm:bulletEnabled val="1"/>
        </dgm:presLayoutVars>
      </dgm:prSet>
      <dgm:spPr/>
      <dgm:t>
        <a:bodyPr/>
        <a:lstStyle/>
        <a:p>
          <a:endParaRPr lang="en-US"/>
        </a:p>
      </dgm:t>
    </dgm:pt>
    <dgm:pt modelId="{D5D40099-0AC1-49D2-8FF2-DD6CE6F694F0}" type="pres">
      <dgm:prSet presAssocID="{BF228703-3C12-4446-A435-ABEA30EEB93C}" presName="desTx" presStyleLbl="alignAccFollowNode1" presStyleIdx="1" presStyleCnt="6">
        <dgm:presLayoutVars>
          <dgm:bulletEnabled val="1"/>
        </dgm:presLayoutVars>
      </dgm:prSet>
      <dgm:spPr/>
      <dgm:t>
        <a:bodyPr/>
        <a:lstStyle/>
        <a:p>
          <a:endParaRPr lang="en-US"/>
        </a:p>
      </dgm:t>
    </dgm:pt>
    <dgm:pt modelId="{24402339-8292-4884-A382-E6ADEFFEB9B6}" type="pres">
      <dgm:prSet presAssocID="{7A54C542-E3ED-41D8-B7B2-E600932C374A}" presName="space" presStyleCnt="0"/>
      <dgm:spPr/>
      <dgm:t>
        <a:bodyPr/>
        <a:lstStyle/>
        <a:p>
          <a:endParaRPr lang="en-US"/>
        </a:p>
      </dgm:t>
    </dgm:pt>
    <dgm:pt modelId="{C416B7EF-41DC-4737-9BFC-82A060A85DA9}" type="pres">
      <dgm:prSet presAssocID="{7D35F73A-B3B2-4AB8-9B56-E28580418219}" presName="composite" presStyleCnt="0"/>
      <dgm:spPr/>
      <dgm:t>
        <a:bodyPr/>
        <a:lstStyle/>
        <a:p>
          <a:endParaRPr lang="en-US"/>
        </a:p>
      </dgm:t>
    </dgm:pt>
    <dgm:pt modelId="{F522FA78-7369-4237-85FF-E55414E48E72}" type="pres">
      <dgm:prSet presAssocID="{7D35F73A-B3B2-4AB8-9B56-E28580418219}" presName="parTx" presStyleLbl="alignNode1" presStyleIdx="2" presStyleCnt="6">
        <dgm:presLayoutVars>
          <dgm:chMax val="0"/>
          <dgm:chPref val="0"/>
          <dgm:bulletEnabled val="1"/>
        </dgm:presLayoutVars>
      </dgm:prSet>
      <dgm:spPr/>
      <dgm:t>
        <a:bodyPr/>
        <a:lstStyle/>
        <a:p>
          <a:endParaRPr lang="en-US"/>
        </a:p>
      </dgm:t>
    </dgm:pt>
    <dgm:pt modelId="{EBE56226-5E5C-4061-850A-79E00CDAE4F6}" type="pres">
      <dgm:prSet presAssocID="{7D35F73A-B3B2-4AB8-9B56-E28580418219}" presName="desTx" presStyleLbl="alignAccFollowNode1" presStyleIdx="2" presStyleCnt="6">
        <dgm:presLayoutVars>
          <dgm:bulletEnabled val="1"/>
        </dgm:presLayoutVars>
      </dgm:prSet>
      <dgm:spPr/>
      <dgm:t>
        <a:bodyPr/>
        <a:lstStyle/>
        <a:p>
          <a:endParaRPr lang="en-US"/>
        </a:p>
      </dgm:t>
    </dgm:pt>
    <dgm:pt modelId="{EA6500ED-3856-43D5-B156-D11919774C64}" type="pres">
      <dgm:prSet presAssocID="{3E33D015-5FC3-4142-9148-CCFDB81B84AB}" presName="space" presStyleCnt="0"/>
      <dgm:spPr/>
      <dgm:t>
        <a:bodyPr/>
        <a:lstStyle/>
        <a:p>
          <a:endParaRPr lang="en-US"/>
        </a:p>
      </dgm:t>
    </dgm:pt>
    <dgm:pt modelId="{333D7EE0-62C7-4280-8562-714547F40E9C}" type="pres">
      <dgm:prSet presAssocID="{03C2186A-EC7F-49A0-BEBD-9340D6B93744}" presName="composite" presStyleCnt="0"/>
      <dgm:spPr/>
      <dgm:t>
        <a:bodyPr/>
        <a:lstStyle/>
        <a:p>
          <a:endParaRPr lang="en-US"/>
        </a:p>
      </dgm:t>
    </dgm:pt>
    <dgm:pt modelId="{FC3C1F42-9FBB-48DF-9069-0FEA95E426C5}" type="pres">
      <dgm:prSet presAssocID="{03C2186A-EC7F-49A0-BEBD-9340D6B93744}" presName="parTx" presStyleLbl="alignNode1" presStyleIdx="3" presStyleCnt="6">
        <dgm:presLayoutVars>
          <dgm:chMax val="0"/>
          <dgm:chPref val="0"/>
          <dgm:bulletEnabled val="1"/>
        </dgm:presLayoutVars>
      </dgm:prSet>
      <dgm:spPr/>
      <dgm:t>
        <a:bodyPr/>
        <a:lstStyle/>
        <a:p>
          <a:endParaRPr lang="en-US"/>
        </a:p>
      </dgm:t>
    </dgm:pt>
    <dgm:pt modelId="{5F7F9E1D-23D1-4375-AF3E-609729199564}" type="pres">
      <dgm:prSet presAssocID="{03C2186A-EC7F-49A0-BEBD-9340D6B93744}" presName="desTx" presStyleLbl="alignAccFollowNode1" presStyleIdx="3" presStyleCnt="6">
        <dgm:presLayoutVars>
          <dgm:bulletEnabled val="1"/>
        </dgm:presLayoutVars>
      </dgm:prSet>
      <dgm:spPr/>
      <dgm:t>
        <a:bodyPr/>
        <a:lstStyle/>
        <a:p>
          <a:endParaRPr lang="en-US"/>
        </a:p>
      </dgm:t>
    </dgm:pt>
    <dgm:pt modelId="{559177C9-DD51-4175-BA5B-FCDEAFB12708}" type="pres">
      <dgm:prSet presAssocID="{749A5113-34BB-4F59-8A34-0BEF7AFC47B6}" presName="space" presStyleCnt="0"/>
      <dgm:spPr/>
      <dgm:t>
        <a:bodyPr/>
        <a:lstStyle/>
        <a:p>
          <a:endParaRPr lang="en-US"/>
        </a:p>
      </dgm:t>
    </dgm:pt>
    <dgm:pt modelId="{3FF18161-E036-49BF-8942-288F722CB8E5}" type="pres">
      <dgm:prSet presAssocID="{25C3F445-E274-4258-99B7-CF08277934BB}" presName="composite" presStyleCnt="0"/>
      <dgm:spPr/>
      <dgm:t>
        <a:bodyPr/>
        <a:lstStyle/>
        <a:p>
          <a:endParaRPr lang="en-US"/>
        </a:p>
      </dgm:t>
    </dgm:pt>
    <dgm:pt modelId="{C6DE4138-B718-4180-B572-5220C181E4BD}" type="pres">
      <dgm:prSet presAssocID="{25C3F445-E274-4258-99B7-CF08277934BB}" presName="parTx" presStyleLbl="alignNode1" presStyleIdx="4" presStyleCnt="6">
        <dgm:presLayoutVars>
          <dgm:chMax val="0"/>
          <dgm:chPref val="0"/>
          <dgm:bulletEnabled val="1"/>
        </dgm:presLayoutVars>
      </dgm:prSet>
      <dgm:spPr/>
      <dgm:t>
        <a:bodyPr/>
        <a:lstStyle/>
        <a:p>
          <a:endParaRPr lang="en-US"/>
        </a:p>
      </dgm:t>
    </dgm:pt>
    <dgm:pt modelId="{29E3C49C-62B7-4A12-B114-F11B10B6A5C2}" type="pres">
      <dgm:prSet presAssocID="{25C3F445-E274-4258-99B7-CF08277934BB}" presName="desTx" presStyleLbl="alignAccFollowNode1" presStyleIdx="4" presStyleCnt="6">
        <dgm:presLayoutVars>
          <dgm:bulletEnabled val="1"/>
        </dgm:presLayoutVars>
      </dgm:prSet>
      <dgm:spPr/>
      <dgm:t>
        <a:bodyPr/>
        <a:lstStyle/>
        <a:p>
          <a:endParaRPr lang="en-US"/>
        </a:p>
      </dgm:t>
    </dgm:pt>
    <dgm:pt modelId="{AD459D7B-B704-400C-B53C-56E8BADA0AC4}" type="pres">
      <dgm:prSet presAssocID="{EE6658FE-C270-460A-88CD-8B1F81A99459}" presName="space" presStyleCnt="0"/>
      <dgm:spPr/>
      <dgm:t>
        <a:bodyPr/>
        <a:lstStyle/>
        <a:p>
          <a:endParaRPr lang="en-US"/>
        </a:p>
      </dgm:t>
    </dgm:pt>
    <dgm:pt modelId="{6F59ABFD-B320-413D-AA98-F8AE3DC4671C}" type="pres">
      <dgm:prSet presAssocID="{5F7ECD02-328B-4001-82B3-048276FD8330}" presName="composite" presStyleCnt="0"/>
      <dgm:spPr/>
      <dgm:t>
        <a:bodyPr/>
        <a:lstStyle/>
        <a:p>
          <a:endParaRPr lang="en-US"/>
        </a:p>
      </dgm:t>
    </dgm:pt>
    <dgm:pt modelId="{3176B54F-B3C6-4887-AEA3-2F3B92CE54C4}" type="pres">
      <dgm:prSet presAssocID="{5F7ECD02-328B-4001-82B3-048276FD8330}" presName="parTx" presStyleLbl="alignNode1" presStyleIdx="5" presStyleCnt="6">
        <dgm:presLayoutVars>
          <dgm:chMax val="0"/>
          <dgm:chPref val="0"/>
          <dgm:bulletEnabled val="1"/>
        </dgm:presLayoutVars>
      </dgm:prSet>
      <dgm:spPr/>
      <dgm:t>
        <a:bodyPr/>
        <a:lstStyle/>
        <a:p>
          <a:endParaRPr lang="en-US"/>
        </a:p>
      </dgm:t>
    </dgm:pt>
    <dgm:pt modelId="{C3E6B5F2-3F89-4FD4-9AEC-AA683AB38094}" type="pres">
      <dgm:prSet presAssocID="{5F7ECD02-328B-4001-82B3-048276FD8330}" presName="desTx" presStyleLbl="alignAccFollowNode1" presStyleIdx="5" presStyleCnt="6">
        <dgm:presLayoutVars>
          <dgm:bulletEnabled val="1"/>
        </dgm:presLayoutVars>
      </dgm:prSet>
      <dgm:spPr/>
      <dgm:t>
        <a:bodyPr/>
        <a:lstStyle/>
        <a:p>
          <a:endParaRPr lang="en-US"/>
        </a:p>
      </dgm:t>
    </dgm:pt>
  </dgm:ptLst>
  <dgm:cxnLst>
    <dgm:cxn modelId="{CE82149C-E61E-4E41-ADBB-256E2491D734}" type="presOf" srcId="{ECD8334F-F10E-4481-89C3-AFD2A341EBB3}" destId="{29E3C49C-62B7-4A12-B114-F11B10B6A5C2}" srcOrd="0" destOrd="0" presId="urn:microsoft.com/office/officeart/2005/8/layout/hList1"/>
    <dgm:cxn modelId="{B99C0909-64B2-4949-AB4B-C624C96E6304}" srcId="{7D35F73A-B3B2-4AB8-9B56-E28580418219}" destId="{1B090BD7-2645-453D-88D7-04442552AE1F}" srcOrd="0" destOrd="0" parTransId="{D31D7069-8FC2-4857-99F0-E29D173D32D1}" sibTransId="{1B17BD9E-6683-4058-A426-CD2BDAE8E975}"/>
    <dgm:cxn modelId="{14D71783-9FD0-4A3F-BC21-524734C7A7E6}" srcId="{7D35F73A-B3B2-4AB8-9B56-E28580418219}" destId="{F32A2192-B508-4935-BDC2-C5D86D3945AF}" srcOrd="6" destOrd="0" parTransId="{ED3239C1-654E-437E-BA86-EF0E69842EA0}" sibTransId="{8BE38DAC-07D2-4505-A3CE-D2301EA7B7DE}"/>
    <dgm:cxn modelId="{B72E5728-AB30-4CDC-8B71-0EED1B3EC822}" type="presOf" srcId="{6D09200D-2387-4E43-A133-EEB13B7A8967}" destId="{54770AED-74C3-4E4C-AB6D-7BD94D1D7856}" srcOrd="0" destOrd="3" presId="urn:microsoft.com/office/officeart/2005/8/layout/hList1"/>
    <dgm:cxn modelId="{E1A87254-2CAF-439E-AEC2-6BF1F9E792E5}" srcId="{BF228703-3C12-4446-A435-ABEA30EEB93C}" destId="{4A8C7BF4-5565-484B-B4B5-05943C256094}" srcOrd="1" destOrd="0" parTransId="{AD828C7B-B4C3-4C80-BC70-779DBD186F0E}" sibTransId="{A2DC22E3-9A24-47C0-82C9-00A213F0ACE3}"/>
    <dgm:cxn modelId="{41D8D244-FC3E-4F61-943D-0B0B1ED3163C}" type="presOf" srcId="{E2329EFC-2CA7-4ADD-8E30-C528F59EF16D}" destId="{D5D40099-0AC1-49D2-8FF2-DD6CE6F694F0}" srcOrd="0" destOrd="0" presId="urn:microsoft.com/office/officeart/2005/8/layout/hList1"/>
    <dgm:cxn modelId="{BA0548B4-3665-4F34-868B-7BEB7F27AD89}" srcId="{AE84981F-130D-4045-8321-DDAC06121353}" destId="{7D35F73A-B3B2-4AB8-9B56-E28580418219}" srcOrd="2" destOrd="0" parTransId="{9DAB991B-F385-4D64-9226-2A64367D5BAB}" sibTransId="{3E33D015-5FC3-4142-9148-CCFDB81B84AB}"/>
    <dgm:cxn modelId="{98A62174-A589-468E-88F6-2FAED2C52DFA}" srcId="{25C3F445-E274-4258-99B7-CF08277934BB}" destId="{ECD8334F-F10E-4481-89C3-AFD2A341EBB3}" srcOrd="0" destOrd="0" parTransId="{F7E3C64F-94D9-493E-95F6-5B3665FE9182}" sibTransId="{CA590E41-7851-4327-AE29-50D78CECD245}"/>
    <dgm:cxn modelId="{D8247924-17A9-4CB7-B782-2F576641A634}" srcId="{5F7ECD02-328B-4001-82B3-048276FD8330}" destId="{DF7C29D9-1CC6-4F2A-9C2B-7ACB0E6F6992}" srcOrd="1" destOrd="0" parTransId="{201313A7-CF0E-44E1-9B32-63D7E00CCE85}" sibTransId="{B4B599D0-1973-42A4-9C7B-99A295BE486D}"/>
    <dgm:cxn modelId="{75CEE4C8-C89B-499A-8125-6064389C8639}" type="presOf" srcId="{4D3C45AF-26BB-4E63-9EAA-D9C9FF2F4847}" destId="{5F7F9E1D-23D1-4375-AF3E-609729199564}" srcOrd="0" destOrd="0" presId="urn:microsoft.com/office/officeart/2005/8/layout/hList1"/>
    <dgm:cxn modelId="{5B712A11-5355-4AFC-B017-7E972A655D10}" type="presOf" srcId="{C949757A-D301-4CE4-A868-37B0F563D845}" destId="{EBE56226-5E5C-4061-850A-79E00CDAE4F6}" srcOrd="0" destOrd="3" presId="urn:microsoft.com/office/officeart/2005/8/layout/hList1"/>
    <dgm:cxn modelId="{034BF891-7AF3-4EBF-B629-D9590E05E969}" srcId="{8E1004D3-B8A0-489C-8693-1D658284D4ED}" destId="{EFACF3BF-1096-4E8E-86D7-E8A629F61D1E}" srcOrd="0" destOrd="0" parTransId="{9D2252FF-0642-43EE-AE10-0F5A350B00B3}" sibTransId="{F3327428-247B-44C0-A75C-8F14C69895C4}"/>
    <dgm:cxn modelId="{3FF78FC9-BC58-42E6-8384-517EB6694988}" srcId="{8E1004D3-B8A0-489C-8693-1D658284D4ED}" destId="{50F206AC-7A16-4CB2-A4E7-B13924F9DEA3}" srcOrd="1" destOrd="0" parTransId="{2C209097-28AC-40A5-A7EE-BF3F3A80CF79}" sibTransId="{D96C01D4-7591-4C14-80AE-DF77BA5A80F6}"/>
    <dgm:cxn modelId="{DE351059-5214-46FA-B0CC-0152D65B93FE}" type="presOf" srcId="{37032CE3-356D-43C1-A546-CC309BE8D4D4}" destId="{54770AED-74C3-4E4C-AB6D-7BD94D1D7856}" srcOrd="0" destOrd="4" presId="urn:microsoft.com/office/officeart/2005/8/layout/hList1"/>
    <dgm:cxn modelId="{0428BFC2-C824-425B-800E-3F96EF1954CC}" srcId="{25C3F445-E274-4258-99B7-CF08277934BB}" destId="{89586CA3-6A1E-455E-AD80-1DA6CCB1B8E7}" srcOrd="2" destOrd="0" parTransId="{CDEE3A36-1670-4158-AEA9-CC6486263FD0}" sibTransId="{3D9F12E7-3AD5-48D5-80A3-CF4928F650CD}"/>
    <dgm:cxn modelId="{4CC27EEF-2379-497B-A2A0-7B9A43C273BB}" srcId="{BF228703-3C12-4446-A435-ABEA30EEB93C}" destId="{E2329EFC-2CA7-4ADD-8E30-C528F59EF16D}" srcOrd="0" destOrd="0" parTransId="{BA57EDAB-E4D4-4CB2-8F97-B73BE8959F48}" sibTransId="{2D0AFDC7-B436-4C49-AB8B-AF014A2A0D5F}"/>
    <dgm:cxn modelId="{C5A8BC2E-59D3-42D9-9276-21CF0F94B575}" srcId="{7D35F73A-B3B2-4AB8-9B56-E28580418219}" destId="{60BDE31D-3FEA-4C9B-89E4-790CE5BF2DCC}" srcOrd="7" destOrd="0" parTransId="{559A40AD-18B7-49D7-AD79-5C11D23A055C}" sibTransId="{369561BF-2154-4B78-90F8-3B3B48BED9F1}"/>
    <dgm:cxn modelId="{86FE8559-5AF0-4307-83CA-A2E83BD0DE08}" type="presOf" srcId="{AE84981F-130D-4045-8321-DDAC06121353}" destId="{6DCB1E28-2141-4A36-BA3E-5E1AB88EE6B4}" srcOrd="0" destOrd="0" presId="urn:microsoft.com/office/officeart/2005/8/layout/hList1"/>
    <dgm:cxn modelId="{F7CFD531-8C45-4354-A498-B4ED48C69BA5}" srcId="{03C2186A-EC7F-49A0-BEBD-9340D6B93744}" destId="{4D3C45AF-26BB-4E63-9EAA-D9C9FF2F4847}" srcOrd="0" destOrd="0" parTransId="{0BEAED7A-E782-49F1-9234-F5BD3D77A3FE}" sibTransId="{12AE8C18-5F82-417C-B6EA-1C1A50012718}"/>
    <dgm:cxn modelId="{708C65B2-038A-4DE8-8512-815F62CF8288}" type="presOf" srcId="{5F7ECD02-328B-4001-82B3-048276FD8330}" destId="{3176B54F-B3C6-4887-AEA3-2F3B92CE54C4}" srcOrd="0" destOrd="0" presId="urn:microsoft.com/office/officeart/2005/8/layout/hList1"/>
    <dgm:cxn modelId="{B7773227-B46C-4065-94D3-AEF6ACFAA2A3}" type="presOf" srcId="{39E3E76A-0130-4B9C-B494-726AD0BC182A}" destId="{29E3C49C-62B7-4A12-B114-F11B10B6A5C2}" srcOrd="0" destOrd="1" presId="urn:microsoft.com/office/officeart/2005/8/layout/hList1"/>
    <dgm:cxn modelId="{BD1475BC-BD78-4952-9A25-B2FDC8B8F284}" srcId="{8E1004D3-B8A0-489C-8693-1D658284D4ED}" destId="{37032CE3-356D-43C1-A546-CC309BE8D4D4}" srcOrd="4" destOrd="0" parTransId="{62BF839C-56D9-4D7E-90E4-A30B3999C334}" sibTransId="{95769B12-25C6-4CFD-A6D2-D02CC4E57D5D}"/>
    <dgm:cxn modelId="{04EBBF33-AF95-42CC-8EED-B4AEFB33622B}" srcId="{BF228703-3C12-4446-A435-ABEA30EEB93C}" destId="{AB2ABED1-B47E-4AB6-95A3-B5E92A138450}" srcOrd="3" destOrd="0" parTransId="{B20D2D8C-BF67-4CB3-AA62-9A6A4AD7B19C}" sibTransId="{B60673BD-C005-4CF0-961A-AF9D5196ADBD}"/>
    <dgm:cxn modelId="{5E135017-3E2E-4216-97A5-4BA7329737B6}" type="presOf" srcId="{CAAECFDA-5D7E-4187-91C9-9E0B9AF704DE}" destId="{EBE56226-5E5C-4061-850A-79E00CDAE4F6}" srcOrd="0" destOrd="5" presId="urn:microsoft.com/office/officeart/2005/8/layout/hList1"/>
    <dgm:cxn modelId="{B6D77FB6-F41B-482C-BFA0-33219BC18C27}" type="presOf" srcId="{D62AC8AF-4F07-4F95-A54E-97877C3EB94F}" destId="{5F7F9E1D-23D1-4375-AF3E-609729199564}" srcOrd="0" destOrd="1" presId="urn:microsoft.com/office/officeart/2005/8/layout/hList1"/>
    <dgm:cxn modelId="{671FD3CA-AEBC-436B-8436-5F8139ECE134}" type="presOf" srcId="{217A0493-DF5B-4ADF-A62A-DA21DABA87C0}" destId="{C3E6B5F2-3F89-4FD4-9AEC-AA683AB38094}" srcOrd="0" destOrd="2" presId="urn:microsoft.com/office/officeart/2005/8/layout/hList1"/>
    <dgm:cxn modelId="{FFC13365-7CF3-474F-8DBE-AC24AA81B52B}" type="presOf" srcId="{8E1004D3-B8A0-489C-8693-1D658284D4ED}" destId="{93D6D8CC-0AD7-4F29-A558-507EAF8097C5}" srcOrd="0" destOrd="0" presId="urn:microsoft.com/office/officeart/2005/8/layout/hList1"/>
    <dgm:cxn modelId="{8895D318-E385-443D-973C-88A39D8AEBB8}" srcId="{AE84981F-130D-4045-8321-DDAC06121353}" destId="{5F7ECD02-328B-4001-82B3-048276FD8330}" srcOrd="5" destOrd="0" parTransId="{6375694B-E760-49C1-AE00-DBEC422FC651}" sibTransId="{48F0C004-11C8-4970-AC8F-1D1AD63FDEB6}"/>
    <dgm:cxn modelId="{1037E8A6-A487-4C89-9B42-921635167DE7}" type="presOf" srcId="{ACF15C74-0A18-480F-9964-E452C0E04280}" destId="{EBE56226-5E5C-4061-850A-79E00CDAE4F6}" srcOrd="0" destOrd="1" presId="urn:microsoft.com/office/officeart/2005/8/layout/hList1"/>
    <dgm:cxn modelId="{C56BEB5E-E2B2-4621-8415-1BB71EBC22A9}" type="presOf" srcId="{05C6B0C6-08FB-4E02-B147-DC12E9838A43}" destId="{EBE56226-5E5C-4061-850A-79E00CDAE4F6}" srcOrd="0" destOrd="2" presId="urn:microsoft.com/office/officeart/2005/8/layout/hList1"/>
    <dgm:cxn modelId="{43E43B05-0118-4717-80A4-E1E8F8F01523}" srcId="{AE84981F-130D-4045-8321-DDAC06121353}" destId="{8E1004D3-B8A0-489C-8693-1D658284D4ED}" srcOrd="0" destOrd="0" parTransId="{E73769A1-431F-4E5F-968D-56E180AF69A5}" sibTransId="{8E91C0BE-0449-4A68-AA9E-75A5E03A6F91}"/>
    <dgm:cxn modelId="{E836F640-E21A-4B97-8F96-4F27DF665B1F}" type="presOf" srcId="{AB2ABED1-B47E-4AB6-95A3-B5E92A138450}" destId="{D5D40099-0AC1-49D2-8FF2-DD6CE6F694F0}" srcOrd="0" destOrd="3" presId="urn:microsoft.com/office/officeart/2005/8/layout/hList1"/>
    <dgm:cxn modelId="{000FDB6B-650F-4EF5-9C41-629E0FC26E69}" type="presOf" srcId="{4A8C7BF4-5565-484B-B4B5-05943C256094}" destId="{D5D40099-0AC1-49D2-8FF2-DD6CE6F694F0}" srcOrd="0" destOrd="1" presId="urn:microsoft.com/office/officeart/2005/8/layout/hList1"/>
    <dgm:cxn modelId="{583A374D-DB2E-4F8F-8041-FC75FC79036F}" type="presOf" srcId="{50F206AC-7A16-4CB2-A4E7-B13924F9DEA3}" destId="{54770AED-74C3-4E4C-AB6D-7BD94D1D7856}" srcOrd="0" destOrd="1" presId="urn:microsoft.com/office/officeart/2005/8/layout/hList1"/>
    <dgm:cxn modelId="{3CDFBAC3-F55A-4C5A-8F00-D25D2A0A4D96}" type="presOf" srcId="{25C3F445-E274-4258-99B7-CF08277934BB}" destId="{C6DE4138-B718-4180-B572-5220C181E4BD}" srcOrd="0" destOrd="0" presId="urn:microsoft.com/office/officeart/2005/8/layout/hList1"/>
    <dgm:cxn modelId="{E1DAE710-F4DA-449C-A53A-8A5F8C8D1964}" srcId="{7D35F73A-B3B2-4AB8-9B56-E28580418219}" destId="{C949757A-D301-4CE4-A868-37B0F563D845}" srcOrd="3" destOrd="0" parTransId="{C3FD1F3F-30D7-4204-AD46-38F4D1A78014}" sibTransId="{FF39D099-AB04-4D64-80F1-EAF093810D26}"/>
    <dgm:cxn modelId="{CCEB6D78-728C-4289-ADB4-FCF5CAD5E3F1}" type="presOf" srcId="{1B090BD7-2645-453D-88D7-04442552AE1F}" destId="{EBE56226-5E5C-4061-850A-79E00CDAE4F6}" srcOrd="0" destOrd="0" presId="urn:microsoft.com/office/officeart/2005/8/layout/hList1"/>
    <dgm:cxn modelId="{9A9B7801-E09F-478E-A9C5-593454FE2359}" type="presOf" srcId="{03C2186A-EC7F-49A0-BEBD-9340D6B93744}" destId="{FC3C1F42-9FBB-48DF-9069-0FEA95E426C5}" srcOrd="0" destOrd="0" presId="urn:microsoft.com/office/officeart/2005/8/layout/hList1"/>
    <dgm:cxn modelId="{2D78AD03-5E65-43BC-92A1-471A286D9919}" type="presOf" srcId="{E2DD2423-40CC-4E09-B16E-6CB11B68E7CA}" destId="{EBE56226-5E5C-4061-850A-79E00CDAE4F6}" srcOrd="0" destOrd="4" presId="urn:microsoft.com/office/officeart/2005/8/layout/hList1"/>
    <dgm:cxn modelId="{F88ACD83-7D87-4EA2-A1FC-5AF9476338BF}" type="presOf" srcId="{EFACF3BF-1096-4E8E-86D7-E8A629F61D1E}" destId="{54770AED-74C3-4E4C-AB6D-7BD94D1D7856}" srcOrd="0" destOrd="0" presId="urn:microsoft.com/office/officeart/2005/8/layout/hList1"/>
    <dgm:cxn modelId="{4B64DBF4-6AD4-43EA-ABFB-C76E9B99E569}" type="presOf" srcId="{69182CAA-4BB9-48EE-8D00-B6BA2A799D84}" destId="{5F7F9E1D-23D1-4375-AF3E-609729199564}" srcOrd="0" destOrd="2" presId="urn:microsoft.com/office/officeart/2005/8/layout/hList1"/>
    <dgm:cxn modelId="{9BB9C742-E3AA-48E1-893B-EFEDD9EEC135}" srcId="{7D35F73A-B3B2-4AB8-9B56-E28580418219}" destId="{CAAECFDA-5D7E-4187-91C9-9E0B9AF704DE}" srcOrd="5" destOrd="0" parTransId="{6C5EE326-826D-4CFF-A3FB-3FAEB72C840C}" sibTransId="{D09191B0-9FE4-437B-BB8E-6FDAF6BCDD9A}"/>
    <dgm:cxn modelId="{19934C53-7CD7-404C-A487-225529C037B1}" srcId="{8E1004D3-B8A0-489C-8693-1D658284D4ED}" destId="{6D09200D-2387-4E43-A133-EEB13B7A8967}" srcOrd="3" destOrd="0" parTransId="{87B74B6A-29C8-43E6-8923-6FF6C6303D73}" sibTransId="{7603D292-F9C5-4BC2-B781-B657B49F9507}"/>
    <dgm:cxn modelId="{1E88B424-E29F-44A0-9823-70290A096603}" srcId="{7D35F73A-B3B2-4AB8-9B56-E28580418219}" destId="{05C6B0C6-08FB-4E02-B147-DC12E9838A43}" srcOrd="2" destOrd="0" parTransId="{630E27F0-1169-4E68-94E0-E0CC1E42F5D0}" sibTransId="{36DC39F7-9D51-45F9-8141-F67EEEA23754}"/>
    <dgm:cxn modelId="{B7CD94C4-2FB2-40A1-B3B3-2EBC1600F9A4}" srcId="{AE84981F-130D-4045-8321-DDAC06121353}" destId="{03C2186A-EC7F-49A0-BEBD-9340D6B93744}" srcOrd="3" destOrd="0" parTransId="{BEC5187A-C7D7-4FF8-B7C6-822A1BF7F62F}" sibTransId="{749A5113-34BB-4F59-8A34-0BEF7AFC47B6}"/>
    <dgm:cxn modelId="{67239DE7-9017-4961-8409-BF21A34F9E05}" type="presOf" srcId="{89586CA3-6A1E-455E-AD80-1DA6CCB1B8E7}" destId="{29E3C49C-62B7-4A12-B114-F11B10B6A5C2}" srcOrd="0" destOrd="2" presId="urn:microsoft.com/office/officeart/2005/8/layout/hList1"/>
    <dgm:cxn modelId="{8B7A445D-F6A3-4D93-A761-6EF65DBECE18}" type="presOf" srcId="{BF228703-3C12-4446-A435-ABEA30EEB93C}" destId="{DF71C4E8-FE40-43EF-9451-A49638A5C845}" srcOrd="0" destOrd="0" presId="urn:microsoft.com/office/officeart/2005/8/layout/hList1"/>
    <dgm:cxn modelId="{AB60D742-F1BF-43E1-B5ED-4558290DA1EE}" srcId="{7D35F73A-B3B2-4AB8-9B56-E28580418219}" destId="{ACF15C74-0A18-480F-9964-E452C0E04280}" srcOrd="1" destOrd="0" parTransId="{8B8682E7-6D45-42A5-A69F-CCDB85D8B86F}" sibTransId="{E8E89720-6C52-4302-B910-40E86BA31C38}"/>
    <dgm:cxn modelId="{4C4242B1-9AFE-4018-B74A-852A2A8BE7DB}" type="presOf" srcId="{AE9C27B2-092C-4AC5-B8EC-D65869FFA882}" destId="{C3E6B5F2-3F89-4FD4-9AEC-AA683AB38094}" srcOrd="0" destOrd="0" presId="urn:microsoft.com/office/officeart/2005/8/layout/hList1"/>
    <dgm:cxn modelId="{AE9DFDCF-B8DB-4EBF-A365-04BDEAF5357B}" srcId="{AE84981F-130D-4045-8321-DDAC06121353}" destId="{BF228703-3C12-4446-A435-ABEA30EEB93C}" srcOrd="1" destOrd="0" parTransId="{623D4BA8-4AB4-426F-9A33-10633F21495C}" sibTransId="{7A54C542-E3ED-41D8-B7B2-E600932C374A}"/>
    <dgm:cxn modelId="{ABC0F5D7-A167-45CB-827D-D9C66E8327BF}" srcId="{25C3F445-E274-4258-99B7-CF08277934BB}" destId="{39E3E76A-0130-4B9C-B494-726AD0BC182A}" srcOrd="1" destOrd="0" parTransId="{7FABA1D9-76AD-4786-80BC-715D521011C8}" sibTransId="{17757E8C-50EA-4443-AF3C-2E28DE4DAEC5}"/>
    <dgm:cxn modelId="{B7D39790-3A4B-4BA8-AC22-311D3A815498}" type="presOf" srcId="{F32A2192-B508-4935-BDC2-C5D86D3945AF}" destId="{EBE56226-5E5C-4061-850A-79E00CDAE4F6}" srcOrd="0" destOrd="6" presId="urn:microsoft.com/office/officeart/2005/8/layout/hList1"/>
    <dgm:cxn modelId="{99E9A82E-5509-43E1-99E4-226C8C0A57AB}" srcId="{03C2186A-EC7F-49A0-BEBD-9340D6B93744}" destId="{69182CAA-4BB9-48EE-8D00-B6BA2A799D84}" srcOrd="2" destOrd="0" parTransId="{F8ECA347-E5FE-44F0-ACCE-044FA42B2C96}" sibTransId="{B45C80EE-7756-4407-A86A-4F4027658702}"/>
    <dgm:cxn modelId="{FE3A7E8B-2722-45A4-A763-779957D61C39}" type="presOf" srcId="{7334D1ED-7CA4-42D4-9A15-E0AA41C6DA42}" destId="{54770AED-74C3-4E4C-AB6D-7BD94D1D7856}" srcOrd="0" destOrd="2" presId="urn:microsoft.com/office/officeart/2005/8/layout/hList1"/>
    <dgm:cxn modelId="{57F3325C-C51E-44BE-8D1E-779B2D0FB2AE}" type="presOf" srcId="{DF7C29D9-1CC6-4F2A-9C2B-7ACB0E6F6992}" destId="{C3E6B5F2-3F89-4FD4-9AEC-AA683AB38094}" srcOrd="0" destOrd="1" presId="urn:microsoft.com/office/officeart/2005/8/layout/hList1"/>
    <dgm:cxn modelId="{F57B02A8-1186-44BC-9222-43032B8F820E}" srcId="{5F7ECD02-328B-4001-82B3-048276FD8330}" destId="{217A0493-DF5B-4ADF-A62A-DA21DABA87C0}" srcOrd="2" destOrd="0" parTransId="{4398C3D5-1287-4A7E-A160-28A4C504EF0B}" sibTransId="{63EBF410-986F-4BEA-8FE2-9AB01D3995E0}"/>
    <dgm:cxn modelId="{5EC79221-C895-4361-8E4A-3090C443C668}" srcId="{7D35F73A-B3B2-4AB8-9B56-E28580418219}" destId="{E2DD2423-40CC-4E09-B16E-6CB11B68E7CA}" srcOrd="4" destOrd="0" parTransId="{BBB938B3-2C64-4D42-9EDA-E76CD198C12C}" sibTransId="{CE8656CD-99BC-406E-A022-82D11EF5381A}"/>
    <dgm:cxn modelId="{CFDB33A1-4E92-4605-8B89-8CA4CFC67ACB}" type="presOf" srcId="{6AE6CD6E-A58B-4777-BB90-CD77D9EDCCE6}" destId="{D5D40099-0AC1-49D2-8FF2-DD6CE6F694F0}" srcOrd="0" destOrd="2" presId="urn:microsoft.com/office/officeart/2005/8/layout/hList1"/>
    <dgm:cxn modelId="{D4CF7C3B-1FFE-4EF2-92F7-70F045AC26E5}" srcId="{BF228703-3C12-4446-A435-ABEA30EEB93C}" destId="{6AE6CD6E-A58B-4777-BB90-CD77D9EDCCE6}" srcOrd="2" destOrd="0" parTransId="{A5BFAAAF-BD36-46DF-849B-1055D322C0D1}" sibTransId="{E6708186-6F4D-4735-977C-CC9D75C1E6D7}"/>
    <dgm:cxn modelId="{37AE32C7-976E-46EE-A3BD-F7CEF3BFCF48}" srcId="{AE84981F-130D-4045-8321-DDAC06121353}" destId="{25C3F445-E274-4258-99B7-CF08277934BB}" srcOrd="4" destOrd="0" parTransId="{FE74F30A-E752-4775-8C5D-2C3E8EBE7FFE}" sibTransId="{EE6658FE-C270-460A-88CD-8B1F81A99459}"/>
    <dgm:cxn modelId="{C06133DB-6153-4C72-8577-0370078F85DC}" srcId="{5F7ECD02-328B-4001-82B3-048276FD8330}" destId="{AE9C27B2-092C-4AC5-B8EC-D65869FFA882}" srcOrd="0" destOrd="0" parTransId="{C8BF19B1-79C5-4A27-8821-CE519901F930}" sibTransId="{74EB9149-620C-4A97-97EB-72C153C82084}"/>
    <dgm:cxn modelId="{A010599E-CF4D-43CB-9A6F-24B4FC49D6A9}" srcId="{03C2186A-EC7F-49A0-BEBD-9340D6B93744}" destId="{D62AC8AF-4F07-4F95-A54E-97877C3EB94F}" srcOrd="1" destOrd="0" parTransId="{A1D46397-5209-4256-B7BA-A028055009A9}" sibTransId="{6A45A648-E686-417E-8BAA-82F108564053}"/>
    <dgm:cxn modelId="{52F253F7-1C31-46A8-9C5E-255D17E78D0D}" srcId="{8E1004D3-B8A0-489C-8693-1D658284D4ED}" destId="{7334D1ED-7CA4-42D4-9A15-E0AA41C6DA42}" srcOrd="2" destOrd="0" parTransId="{5CE57311-5123-44DE-8F76-A1BB9A5AB4F7}" sibTransId="{B2AA9DE5-A197-478A-BC7A-43A1D2459D49}"/>
    <dgm:cxn modelId="{5EF154A3-4660-41F5-B116-66BAFCBC637F}" type="presOf" srcId="{60BDE31D-3FEA-4C9B-89E4-790CE5BF2DCC}" destId="{EBE56226-5E5C-4061-850A-79E00CDAE4F6}" srcOrd="0" destOrd="7" presId="urn:microsoft.com/office/officeart/2005/8/layout/hList1"/>
    <dgm:cxn modelId="{FA344B59-79E6-4896-A3D4-C97F41EB94AF}" type="presOf" srcId="{7D35F73A-B3B2-4AB8-9B56-E28580418219}" destId="{F522FA78-7369-4237-85FF-E55414E48E72}" srcOrd="0" destOrd="0" presId="urn:microsoft.com/office/officeart/2005/8/layout/hList1"/>
    <dgm:cxn modelId="{6BFB7663-6575-4612-AFD2-F7BA53554429}" type="presParOf" srcId="{6DCB1E28-2141-4A36-BA3E-5E1AB88EE6B4}" destId="{588B337C-C2B7-4995-BB91-309A9137614F}" srcOrd="0" destOrd="0" presId="urn:microsoft.com/office/officeart/2005/8/layout/hList1"/>
    <dgm:cxn modelId="{F8BA41B2-232F-485E-B7DC-1518DE719DCB}" type="presParOf" srcId="{588B337C-C2B7-4995-BB91-309A9137614F}" destId="{93D6D8CC-0AD7-4F29-A558-507EAF8097C5}" srcOrd="0" destOrd="0" presId="urn:microsoft.com/office/officeart/2005/8/layout/hList1"/>
    <dgm:cxn modelId="{5916A4C8-A891-4F15-B220-30323B54FB1D}" type="presParOf" srcId="{588B337C-C2B7-4995-BB91-309A9137614F}" destId="{54770AED-74C3-4E4C-AB6D-7BD94D1D7856}" srcOrd="1" destOrd="0" presId="urn:microsoft.com/office/officeart/2005/8/layout/hList1"/>
    <dgm:cxn modelId="{BBB7890B-4BB4-4579-B99F-A9161474EA70}" type="presParOf" srcId="{6DCB1E28-2141-4A36-BA3E-5E1AB88EE6B4}" destId="{16F67840-B78F-48D9-B43E-4C99D43E9372}" srcOrd="1" destOrd="0" presId="urn:microsoft.com/office/officeart/2005/8/layout/hList1"/>
    <dgm:cxn modelId="{9EB55DA3-8E50-4FD9-8144-658BAB1E15A2}" type="presParOf" srcId="{6DCB1E28-2141-4A36-BA3E-5E1AB88EE6B4}" destId="{A33AD025-A20D-470C-B072-233BE3F654D4}" srcOrd="2" destOrd="0" presId="urn:microsoft.com/office/officeart/2005/8/layout/hList1"/>
    <dgm:cxn modelId="{73F0CD8E-C56B-4FC7-8112-F25301AC1AB8}" type="presParOf" srcId="{A33AD025-A20D-470C-B072-233BE3F654D4}" destId="{DF71C4E8-FE40-43EF-9451-A49638A5C845}" srcOrd="0" destOrd="0" presId="urn:microsoft.com/office/officeart/2005/8/layout/hList1"/>
    <dgm:cxn modelId="{415CFD07-BF0A-4701-B51F-8312C481BD54}" type="presParOf" srcId="{A33AD025-A20D-470C-B072-233BE3F654D4}" destId="{D5D40099-0AC1-49D2-8FF2-DD6CE6F694F0}" srcOrd="1" destOrd="0" presId="urn:microsoft.com/office/officeart/2005/8/layout/hList1"/>
    <dgm:cxn modelId="{801161F2-6670-4F26-AE62-606B64CA7A0B}" type="presParOf" srcId="{6DCB1E28-2141-4A36-BA3E-5E1AB88EE6B4}" destId="{24402339-8292-4884-A382-E6ADEFFEB9B6}" srcOrd="3" destOrd="0" presId="urn:microsoft.com/office/officeart/2005/8/layout/hList1"/>
    <dgm:cxn modelId="{C7BE4104-57E9-42F5-BD52-348DD1F7EC05}" type="presParOf" srcId="{6DCB1E28-2141-4A36-BA3E-5E1AB88EE6B4}" destId="{C416B7EF-41DC-4737-9BFC-82A060A85DA9}" srcOrd="4" destOrd="0" presId="urn:microsoft.com/office/officeart/2005/8/layout/hList1"/>
    <dgm:cxn modelId="{F350AF6F-4052-40CE-BBCA-6064AC53C12F}" type="presParOf" srcId="{C416B7EF-41DC-4737-9BFC-82A060A85DA9}" destId="{F522FA78-7369-4237-85FF-E55414E48E72}" srcOrd="0" destOrd="0" presId="urn:microsoft.com/office/officeart/2005/8/layout/hList1"/>
    <dgm:cxn modelId="{88284E3F-76D7-46ED-AD9E-B7C2C5FFF935}" type="presParOf" srcId="{C416B7EF-41DC-4737-9BFC-82A060A85DA9}" destId="{EBE56226-5E5C-4061-850A-79E00CDAE4F6}" srcOrd="1" destOrd="0" presId="urn:microsoft.com/office/officeart/2005/8/layout/hList1"/>
    <dgm:cxn modelId="{C4A6A626-7100-491B-BD92-2892B3CA23E5}" type="presParOf" srcId="{6DCB1E28-2141-4A36-BA3E-5E1AB88EE6B4}" destId="{EA6500ED-3856-43D5-B156-D11919774C64}" srcOrd="5" destOrd="0" presId="urn:microsoft.com/office/officeart/2005/8/layout/hList1"/>
    <dgm:cxn modelId="{DE3AFF7F-59C8-4639-BA80-997959EB6CBF}" type="presParOf" srcId="{6DCB1E28-2141-4A36-BA3E-5E1AB88EE6B4}" destId="{333D7EE0-62C7-4280-8562-714547F40E9C}" srcOrd="6" destOrd="0" presId="urn:microsoft.com/office/officeart/2005/8/layout/hList1"/>
    <dgm:cxn modelId="{DBC6B2C1-81CC-4BCC-86A0-EDC49B71345A}" type="presParOf" srcId="{333D7EE0-62C7-4280-8562-714547F40E9C}" destId="{FC3C1F42-9FBB-48DF-9069-0FEA95E426C5}" srcOrd="0" destOrd="0" presId="urn:microsoft.com/office/officeart/2005/8/layout/hList1"/>
    <dgm:cxn modelId="{8920D1F1-D709-44C2-8B1F-DE2636602BBD}" type="presParOf" srcId="{333D7EE0-62C7-4280-8562-714547F40E9C}" destId="{5F7F9E1D-23D1-4375-AF3E-609729199564}" srcOrd="1" destOrd="0" presId="urn:microsoft.com/office/officeart/2005/8/layout/hList1"/>
    <dgm:cxn modelId="{5BCC7E6B-E50F-476A-92C5-B288D472DF05}" type="presParOf" srcId="{6DCB1E28-2141-4A36-BA3E-5E1AB88EE6B4}" destId="{559177C9-DD51-4175-BA5B-FCDEAFB12708}" srcOrd="7" destOrd="0" presId="urn:microsoft.com/office/officeart/2005/8/layout/hList1"/>
    <dgm:cxn modelId="{A51034CB-FADD-42DA-A277-1C94C1A6BB85}" type="presParOf" srcId="{6DCB1E28-2141-4A36-BA3E-5E1AB88EE6B4}" destId="{3FF18161-E036-49BF-8942-288F722CB8E5}" srcOrd="8" destOrd="0" presId="urn:microsoft.com/office/officeart/2005/8/layout/hList1"/>
    <dgm:cxn modelId="{BEB7EA2B-9A4B-432E-A42F-015AD5C28BE2}" type="presParOf" srcId="{3FF18161-E036-49BF-8942-288F722CB8E5}" destId="{C6DE4138-B718-4180-B572-5220C181E4BD}" srcOrd="0" destOrd="0" presId="urn:microsoft.com/office/officeart/2005/8/layout/hList1"/>
    <dgm:cxn modelId="{E73C4F72-C2E5-487C-970F-6025711C0BDE}" type="presParOf" srcId="{3FF18161-E036-49BF-8942-288F722CB8E5}" destId="{29E3C49C-62B7-4A12-B114-F11B10B6A5C2}" srcOrd="1" destOrd="0" presId="urn:microsoft.com/office/officeart/2005/8/layout/hList1"/>
    <dgm:cxn modelId="{A211D365-3D97-4090-8D16-19DB9BF9991E}" type="presParOf" srcId="{6DCB1E28-2141-4A36-BA3E-5E1AB88EE6B4}" destId="{AD459D7B-B704-400C-B53C-56E8BADA0AC4}" srcOrd="9" destOrd="0" presId="urn:microsoft.com/office/officeart/2005/8/layout/hList1"/>
    <dgm:cxn modelId="{90684444-3ECA-4FED-927C-1986734F296E}" type="presParOf" srcId="{6DCB1E28-2141-4A36-BA3E-5E1AB88EE6B4}" destId="{6F59ABFD-B320-413D-AA98-F8AE3DC4671C}" srcOrd="10" destOrd="0" presId="urn:microsoft.com/office/officeart/2005/8/layout/hList1"/>
    <dgm:cxn modelId="{10A06D23-E0A2-4B24-8DBC-A51CDA7B0000}" type="presParOf" srcId="{6F59ABFD-B320-413D-AA98-F8AE3DC4671C}" destId="{3176B54F-B3C6-4887-AEA3-2F3B92CE54C4}" srcOrd="0" destOrd="0" presId="urn:microsoft.com/office/officeart/2005/8/layout/hList1"/>
    <dgm:cxn modelId="{5C0F40E6-350B-43E4-9AE1-CF59E7BB5A57}" type="presParOf" srcId="{6F59ABFD-B320-413D-AA98-F8AE3DC4671C}" destId="{C3E6B5F2-3F89-4FD4-9AEC-AA683AB38094}" srcOrd="1" destOrd="0" presId="urn:microsoft.com/office/officeart/2005/8/layout/h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63AA80-B685-4D84-ABE0-419E6623B650}" type="doc">
      <dgm:prSet loTypeId="urn:microsoft.com/office/officeart/2005/8/layout/hProcess3" loCatId="process" qsTypeId="urn:microsoft.com/office/officeart/2005/8/quickstyle/simple1" qsCatId="simple" csTypeId="urn:microsoft.com/office/officeart/2005/8/colors/accent1_2" csCatId="accent1" phldr="1"/>
      <dgm:spPr/>
    </dgm:pt>
    <dgm:pt modelId="{755E5E6A-2F53-4866-9C6B-533E33CCF5F7}">
      <dgm:prSet phldrT="[Κείμενο]" custT="1"/>
      <dgm:spPr/>
      <dgm:t>
        <a:bodyPr/>
        <a:lstStyle/>
        <a:p>
          <a:r>
            <a:rPr lang="en-US" sz="1400" b="1" dirty="0" smtClean="0">
              <a:solidFill>
                <a:schemeClr val="tx1"/>
              </a:solidFill>
            </a:rPr>
            <a:t>PESTEL</a:t>
          </a:r>
          <a:endParaRPr lang="el-GR" sz="1400" b="1" dirty="0">
            <a:solidFill>
              <a:schemeClr val="tx1"/>
            </a:solidFill>
          </a:endParaRPr>
        </a:p>
      </dgm:t>
    </dgm:pt>
    <dgm:pt modelId="{6FEA62DE-082E-4F66-A559-4BE29CC51B7B}" type="parTrans" cxnId="{19474ABC-04A8-4CF1-950B-44391EC398E4}">
      <dgm:prSet/>
      <dgm:spPr/>
      <dgm:t>
        <a:bodyPr/>
        <a:lstStyle/>
        <a:p>
          <a:endParaRPr lang="el-GR">
            <a:solidFill>
              <a:schemeClr val="bg1"/>
            </a:solidFill>
          </a:endParaRPr>
        </a:p>
      </dgm:t>
    </dgm:pt>
    <dgm:pt modelId="{52F35F68-D818-412B-A9A6-97D6D94E0721}" type="sibTrans" cxnId="{19474ABC-04A8-4CF1-950B-44391EC398E4}">
      <dgm:prSet/>
      <dgm:spPr/>
      <dgm:t>
        <a:bodyPr/>
        <a:lstStyle/>
        <a:p>
          <a:endParaRPr lang="el-GR">
            <a:solidFill>
              <a:schemeClr val="bg1"/>
            </a:solidFill>
          </a:endParaRPr>
        </a:p>
      </dgm:t>
    </dgm:pt>
    <dgm:pt modelId="{13782093-6F75-420C-9CFE-F756C2F0793A}" type="pres">
      <dgm:prSet presAssocID="{7163AA80-B685-4D84-ABE0-419E6623B650}" presName="Name0" presStyleCnt="0">
        <dgm:presLayoutVars>
          <dgm:dir/>
          <dgm:animLvl val="lvl"/>
          <dgm:resizeHandles val="exact"/>
        </dgm:presLayoutVars>
      </dgm:prSet>
      <dgm:spPr/>
    </dgm:pt>
    <dgm:pt modelId="{71334A4A-2515-465A-862F-3A292F9D3B6F}" type="pres">
      <dgm:prSet presAssocID="{7163AA80-B685-4D84-ABE0-419E6623B650}" presName="dummy" presStyleCnt="0"/>
      <dgm:spPr/>
    </dgm:pt>
    <dgm:pt modelId="{615EFC36-9181-40DF-A93E-4919AAA1FC30}" type="pres">
      <dgm:prSet presAssocID="{7163AA80-B685-4D84-ABE0-419E6623B650}" presName="linH" presStyleCnt="0"/>
      <dgm:spPr/>
    </dgm:pt>
    <dgm:pt modelId="{472DA55D-E179-4E04-A3E9-CB04A64BC607}" type="pres">
      <dgm:prSet presAssocID="{7163AA80-B685-4D84-ABE0-419E6623B650}" presName="padding1" presStyleCnt="0"/>
      <dgm:spPr/>
    </dgm:pt>
    <dgm:pt modelId="{578D28F1-51FA-4CD4-A2AF-024F284A8973}" type="pres">
      <dgm:prSet presAssocID="{755E5E6A-2F53-4866-9C6B-533E33CCF5F7}" presName="linV" presStyleCnt="0"/>
      <dgm:spPr/>
    </dgm:pt>
    <dgm:pt modelId="{0F85CE9E-6F4E-4101-A555-33E455AB7C33}" type="pres">
      <dgm:prSet presAssocID="{755E5E6A-2F53-4866-9C6B-533E33CCF5F7}" presName="spVertical1" presStyleCnt="0"/>
      <dgm:spPr/>
    </dgm:pt>
    <dgm:pt modelId="{C9C9E61E-A593-4933-B2B1-82B350F95FD1}" type="pres">
      <dgm:prSet presAssocID="{755E5E6A-2F53-4866-9C6B-533E33CCF5F7}" presName="parTx" presStyleLbl="revTx" presStyleIdx="0" presStyleCnt="1" custScaleY="72762" custLinFactNeighborX="-2833" custLinFactNeighborY="30373">
        <dgm:presLayoutVars>
          <dgm:chMax val="0"/>
          <dgm:chPref val="0"/>
          <dgm:bulletEnabled val="1"/>
        </dgm:presLayoutVars>
      </dgm:prSet>
      <dgm:spPr/>
      <dgm:t>
        <a:bodyPr/>
        <a:lstStyle/>
        <a:p>
          <a:endParaRPr lang="en-US"/>
        </a:p>
      </dgm:t>
    </dgm:pt>
    <dgm:pt modelId="{EADCD667-1958-4302-9BF8-693A3688F794}" type="pres">
      <dgm:prSet presAssocID="{755E5E6A-2F53-4866-9C6B-533E33CCF5F7}" presName="spVertical2" presStyleCnt="0"/>
      <dgm:spPr/>
    </dgm:pt>
    <dgm:pt modelId="{B4A2A9A7-9336-4515-BB2D-076B4F715E5C}" type="pres">
      <dgm:prSet presAssocID="{755E5E6A-2F53-4866-9C6B-533E33CCF5F7}" presName="spVertical3" presStyleCnt="0"/>
      <dgm:spPr/>
    </dgm:pt>
    <dgm:pt modelId="{1F347B20-6FF0-4DB9-976C-C8E4952A9D76}" type="pres">
      <dgm:prSet presAssocID="{7163AA80-B685-4D84-ABE0-419E6623B650}" presName="padding2" presStyleCnt="0"/>
      <dgm:spPr/>
    </dgm:pt>
    <dgm:pt modelId="{381F6CF1-6625-4DA1-A809-1EFF6C46D409}" type="pres">
      <dgm:prSet presAssocID="{7163AA80-B685-4D84-ABE0-419E6623B650}" presName="negArrow" presStyleCnt="0"/>
      <dgm:spPr/>
    </dgm:pt>
    <dgm:pt modelId="{6D6FC3C7-75CD-4D24-8ADA-D814D33FA119}" type="pres">
      <dgm:prSet presAssocID="{7163AA80-B685-4D84-ABE0-419E6623B650}" presName="backgroundArrow" presStyleLbl="node1" presStyleIdx="0" presStyleCnt="1" custLinFactY="-234458" custLinFactNeighborX="-96502" custLinFactNeighborY="-300000"/>
      <dgm:spPr>
        <a:solidFill>
          <a:srgbClr val="C00000"/>
        </a:solidFill>
      </dgm:spPr>
    </dgm:pt>
  </dgm:ptLst>
  <dgm:cxnLst>
    <dgm:cxn modelId="{5EF0B1FA-8D86-4855-BE01-2BA9D80490CC}" type="presOf" srcId="{755E5E6A-2F53-4866-9C6B-533E33CCF5F7}" destId="{C9C9E61E-A593-4933-B2B1-82B350F95FD1}" srcOrd="0" destOrd="0" presId="urn:microsoft.com/office/officeart/2005/8/layout/hProcess3"/>
    <dgm:cxn modelId="{30315A34-CF86-416D-B87A-DC27CA2841FB}" type="presOf" srcId="{7163AA80-B685-4D84-ABE0-419E6623B650}" destId="{13782093-6F75-420C-9CFE-F756C2F0793A}" srcOrd="0" destOrd="0" presId="urn:microsoft.com/office/officeart/2005/8/layout/hProcess3"/>
    <dgm:cxn modelId="{19474ABC-04A8-4CF1-950B-44391EC398E4}" srcId="{7163AA80-B685-4D84-ABE0-419E6623B650}" destId="{755E5E6A-2F53-4866-9C6B-533E33CCF5F7}" srcOrd="0" destOrd="0" parTransId="{6FEA62DE-082E-4F66-A559-4BE29CC51B7B}" sibTransId="{52F35F68-D818-412B-A9A6-97D6D94E0721}"/>
    <dgm:cxn modelId="{25A2F765-5E8A-40AA-8723-813EFCABFC29}" type="presParOf" srcId="{13782093-6F75-420C-9CFE-F756C2F0793A}" destId="{71334A4A-2515-465A-862F-3A292F9D3B6F}" srcOrd="0" destOrd="0" presId="urn:microsoft.com/office/officeart/2005/8/layout/hProcess3"/>
    <dgm:cxn modelId="{15656717-9E8F-41C9-BDA4-ADF14A9E38BA}" type="presParOf" srcId="{13782093-6F75-420C-9CFE-F756C2F0793A}" destId="{615EFC36-9181-40DF-A93E-4919AAA1FC30}" srcOrd="1" destOrd="0" presId="urn:microsoft.com/office/officeart/2005/8/layout/hProcess3"/>
    <dgm:cxn modelId="{CAE0EA44-9D09-47D1-B27A-9FF06A828861}" type="presParOf" srcId="{615EFC36-9181-40DF-A93E-4919AAA1FC30}" destId="{472DA55D-E179-4E04-A3E9-CB04A64BC607}" srcOrd="0" destOrd="0" presId="urn:microsoft.com/office/officeart/2005/8/layout/hProcess3"/>
    <dgm:cxn modelId="{FBE2FB83-DA13-4C5D-ABA7-8FD67E2EA3F2}" type="presParOf" srcId="{615EFC36-9181-40DF-A93E-4919AAA1FC30}" destId="{578D28F1-51FA-4CD4-A2AF-024F284A8973}" srcOrd="1" destOrd="0" presId="urn:microsoft.com/office/officeart/2005/8/layout/hProcess3"/>
    <dgm:cxn modelId="{7C9D63C4-5A36-490C-973E-9D21F930FDCC}" type="presParOf" srcId="{578D28F1-51FA-4CD4-A2AF-024F284A8973}" destId="{0F85CE9E-6F4E-4101-A555-33E455AB7C33}" srcOrd="0" destOrd="0" presId="urn:microsoft.com/office/officeart/2005/8/layout/hProcess3"/>
    <dgm:cxn modelId="{FFBC50F4-A90A-4872-85D9-04B3B40DD556}" type="presParOf" srcId="{578D28F1-51FA-4CD4-A2AF-024F284A8973}" destId="{C9C9E61E-A593-4933-B2B1-82B350F95FD1}" srcOrd="1" destOrd="0" presId="urn:microsoft.com/office/officeart/2005/8/layout/hProcess3"/>
    <dgm:cxn modelId="{93350190-0BB0-4EE0-A1A0-7D98BA88A0A7}" type="presParOf" srcId="{578D28F1-51FA-4CD4-A2AF-024F284A8973}" destId="{EADCD667-1958-4302-9BF8-693A3688F794}" srcOrd="2" destOrd="0" presId="urn:microsoft.com/office/officeart/2005/8/layout/hProcess3"/>
    <dgm:cxn modelId="{B0FB9535-453F-4834-894D-A8EE64E0F86B}" type="presParOf" srcId="{578D28F1-51FA-4CD4-A2AF-024F284A8973}" destId="{B4A2A9A7-9336-4515-BB2D-076B4F715E5C}" srcOrd="3" destOrd="0" presId="urn:microsoft.com/office/officeart/2005/8/layout/hProcess3"/>
    <dgm:cxn modelId="{C9B76BBD-A7A0-4DB3-AD93-84A88514517E}" type="presParOf" srcId="{615EFC36-9181-40DF-A93E-4919AAA1FC30}" destId="{1F347B20-6FF0-4DB9-976C-C8E4952A9D76}" srcOrd="2" destOrd="0" presId="urn:microsoft.com/office/officeart/2005/8/layout/hProcess3"/>
    <dgm:cxn modelId="{E00FFE2F-2054-42A5-AB34-7F220E2E2761}" type="presParOf" srcId="{615EFC36-9181-40DF-A93E-4919AAA1FC30}" destId="{381F6CF1-6625-4DA1-A809-1EFF6C46D409}" srcOrd="3" destOrd="0" presId="urn:microsoft.com/office/officeart/2005/8/layout/hProcess3"/>
    <dgm:cxn modelId="{84FE2020-DE0E-4B98-B72A-4C90D9CB8DC8}" type="presParOf" srcId="{615EFC36-9181-40DF-A93E-4919AAA1FC30}" destId="{6D6FC3C7-75CD-4D24-8ADA-D814D33FA119}" srcOrd="4" destOrd="0" presId="urn:microsoft.com/office/officeart/2005/8/layout/hProcess3"/>
  </dgm:cxnLst>
  <dgm:bg>
    <a:noFill/>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E7968C8-91C5-4B5B-BA08-C35B8A537E89}" type="doc">
      <dgm:prSet loTypeId="urn:microsoft.com/office/officeart/2005/8/layout/cycle6" loCatId="relationship" qsTypeId="urn:microsoft.com/office/officeart/2005/8/quickstyle/3d5" qsCatId="3D" csTypeId="urn:microsoft.com/office/officeart/2005/8/colors/accent5_4" csCatId="accent5" phldr="1"/>
      <dgm:spPr/>
      <dgm:t>
        <a:bodyPr/>
        <a:lstStyle/>
        <a:p>
          <a:endParaRPr lang="el-GR"/>
        </a:p>
      </dgm:t>
    </dgm:pt>
    <dgm:pt modelId="{571A34D5-38BC-42B3-8CF3-13915ABA029D}">
      <dgm:prSet/>
      <dgm:spPr/>
      <dgm:t>
        <a:bodyPr/>
        <a:lstStyle/>
        <a:p>
          <a:r>
            <a:rPr lang="en-US" dirty="0" smtClean="0"/>
            <a:t>Borders’ protection</a:t>
          </a:r>
          <a:endParaRPr lang="el-GR" dirty="0"/>
        </a:p>
      </dgm:t>
    </dgm:pt>
    <dgm:pt modelId="{A9B7524F-09D2-452A-B1E2-04B76872CA1E}" type="parTrans" cxnId="{E0FE894E-2C8B-40FA-9992-F0B189807F39}">
      <dgm:prSet/>
      <dgm:spPr/>
      <dgm:t>
        <a:bodyPr/>
        <a:lstStyle/>
        <a:p>
          <a:endParaRPr lang="el-GR"/>
        </a:p>
      </dgm:t>
    </dgm:pt>
    <dgm:pt modelId="{5261BE88-E448-4297-8EE7-DEBFA57B64CD}" type="sibTrans" cxnId="{E0FE894E-2C8B-40FA-9992-F0B189807F39}">
      <dgm:prSet/>
      <dgm:spPr/>
      <dgm:t>
        <a:bodyPr/>
        <a:lstStyle/>
        <a:p>
          <a:endParaRPr lang="el-GR"/>
        </a:p>
      </dgm:t>
    </dgm:pt>
    <dgm:pt modelId="{D055731C-14FF-4DD7-9AD5-515A8CE6280A}">
      <dgm:prSet/>
      <dgm:spPr/>
      <dgm:t>
        <a:bodyPr/>
        <a:lstStyle/>
        <a:p>
          <a:r>
            <a:rPr lang="en-US" dirty="0" smtClean="0"/>
            <a:t>Fast-track procedures </a:t>
          </a:r>
          <a:endParaRPr lang="el-GR" dirty="0"/>
        </a:p>
      </dgm:t>
    </dgm:pt>
    <dgm:pt modelId="{70A494A1-D763-4456-A5ED-1511C24BFE50}" type="parTrans" cxnId="{962679CD-058F-4968-B069-5BD2D59DC970}">
      <dgm:prSet/>
      <dgm:spPr/>
      <dgm:t>
        <a:bodyPr/>
        <a:lstStyle/>
        <a:p>
          <a:endParaRPr lang="el-GR"/>
        </a:p>
      </dgm:t>
    </dgm:pt>
    <dgm:pt modelId="{58CC5986-E25C-41A1-95E8-397A58BE3D8B}" type="sibTrans" cxnId="{962679CD-058F-4968-B069-5BD2D59DC970}">
      <dgm:prSet/>
      <dgm:spPr/>
      <dgm:t>
        <a:bodyPr/>
        <a:lstStyle/>
        <a:p>
          <a:endParaRPr lang="el-GR"/>
        </a:p>
      </dgm:t>
    </dgm:pt>
    <dgm:pt modelId="{E1EFDD65-9C0B-4EA6-AE4D-86FD8801746A}">
      <dgm:prSet/>
      <dgm:spPr/>
      <dgm:t>
        <a:bodyPr/>
        <a:lstStyle/>
        <a:p>
          <a:r>
            <a:rPr lang="en-US" dirty="0" smtClean="0"/>
            <a:t>Asylum</a:t>
          </a:r>
          <a:endParaRPr lang="el-GR" dirty="0"/>
        </a:p>
      </dgm:t>
    </dgm:pt>
    <dgm:pt modelId="{7999D36A-46B3-4F68-814A-035A2B800264}" type="parTrans" cxnId="{46E711E5-F7A5-4838-ABCD-6FF8A045E1A7}">
      <dgm:prSet/>
      <dgm:spPr/>
      <dgm:t>
        <a:bodyPr/>
        <a:lstStyle/>
        <a:p>
          <a:endParaRPr lang="el-GR"/>
        </a:p>
      </dgm:t>
    </dgm:pt>
    <dgm:pt modelId="{1638B305-3D5F-4F99-A83F-996AC18C3D42}" type="sibTrans" cxnId="{46E711E5-F7A5-4838-ABCD-6FF8A045E1A7}">
      <dgm:prSet/>
      <dgm:spPr/>
      <dgm:t>
        <a:bodyPr/>
        <a:lstStyle/>
        <a:p>
          <a:endParaRPr lang="el-GR"/>
        </a:p>
      </dgm:t>
    </dgm:pt>
    <dgm:pt modelId="{0A9A7301-0D14-49A4-823F-DDE76CA7D789}">
      <dgm:prSet/>
      <dgm:spPr/>
      <dgm:t>
        <a:bodyPr/>
        <a:lstStyle/>
        <a:p>
          <a:r>
            <a:rPr lang="en-US" dirty="0" smtClean="0"/>
            <a:t>Returns</a:t>
          </a:r>
          <a:endParaRPr lang="el-GR" dirty="0"/>
        </a:p>
      </dgm:t>
    </dgm:pt>
    <dgm:pt modelId="{9AD0C7E4-1A10-4A7A-94F5-F284694F3D5C}" type="parTrans" cxnId="{97A94C6F-9EAE-4842-ACEB-5FE2D0216996}">
      <dgm:prSet/>
      <dgm:spPr/>
      <dgm:t>
        <a:bodyPr/>
        <a:lstStyle/>
        <a:p>
          <a:endParaRPr lang="el-GR"/>
        </a:p>
      </dgm:t>
    </dgm:pt>
    <dgm:pt modelId="{77349900-3A3C-4117-AEF3-976D88D206FF}" type="sibTrans" cxnId="{97A94C6F-9EAE-4842-ACEB-5FE2D0216996}">
      <dgm:prSet/>
      <dgm:spPr/>
      <dgm:t>
        <a:bodyPr/>
        <a:lstStyle/>
        <a:p>
          <a:endParaRPr lang="el-GR"/>
        </a:p>
      </dgm:t>
    </dgm:pt>
    <dgm:pt modelId="{C3AA86C5-F2E2-4814-A2F4-C247EA7E54E7}">
      <dgm:prSet/>
      <dgm:spPr/>
      <dgm:t>
        <a:bodyPr/>
        <a:lstStyle/>
        <a:p>
          <a:r>
            <a:rPr lang="en-US" dirty="0" smtClean="0"/>
            <a:t>Controlled structures</a:t>
          </a:r>
          <a:endParaRPr lang="el-GR" dirty="0"/>
        </a:p>
      </dgm:t>
    </dgm:pt>
    <dgm:pt modelId="{E67F050E-62B4-46F2-BFE6-A8E1A2F5AB8C}" type="parTrans" cxnId="{0925E033-A52D-4BEA-AD2F-C4E9C4857701}">
      <dgm:prSet/>
      <dgm:spPr/>
      <dgm:t>
        <a:bodyPr/>
        <a:lstStyle/>
        <a:p>
          <a:endParaRPr lang="el-GR"/>
        </a:p>
      </dgm:t>
    </dgm:pt>
    <dgm:pt modelId="{93E7ED15-B825-4D6B-980F-3CE6C9804F64}" type="sibTrans" cxnId="{0925E033-A52D-4BEA-AD2F-C4E9C4857701}">
      <dgm:prSet/>
      <dgm:spPr/>
      <dgm:t>
        <a:bodyPr/>
        <a:lstStyle/>
        <a:p>
          <a:endParaRPr lang="el-GR"/>
        </a:p>
      </dgm:t>
    </dgm:pt>
    <dgm:pt modelId="{8EF9DF9E-52A0-4693-8D36-4FC9E2BDF57C}" type="pres">
      <dgm:prSet presAssocID="{EE7968C8-91C5-4B5B-BA08-C35B8A537E89}" presName="cycle" presStyleCnt="0">
        <dgm:presLayoutVars>
          <dgm:dir/>
          <dgm:resizeHandles val="exact"/>
        </dgm:presLayoutVars>
      </dgm:prSet>
      <dgm:spPr/>
      <dgm:t>
        <a:bodyPr/>
        <a:lstStyle/>
        <a:p>
          <a:endParaRPr lang="en-US"/>
        </a:p>
      </dgm:t>
    </dgm:pt>
    <dgm:pt modelId="{E2B9270E-39FC-4354-8F9A-91B7F25D6B87}" type="pres">
      <dgm:prSet presAssocID="{571A34D5-38BC-42B3-8CF3-13915ABA029D}" presName="node" presStyleLbl="node1" presStyleIdx="0" presStyleCnt="3">
        <dgm:presLayoutVars>
          <dgm:bulletEnabled val="1"/>
        </dgm:presLayoutVars>
      </dgm:prSet>
      <dgm:spPr/>
      <dgm:t>
        <a:bodyPr/>
        <a:lstStyle/>
        <a:p>
          <a:endParaRPr lang="el-GR"/>
        </a:p>
      </dgm:t>
    </dgm:pt>
    <dgm:pt modelId="{B795C030-9607-4E44-8F53-4A9E4258EFA8}" type="pres">
      <dgm:prSet presAssocID="{571A34D5-38BC-42B3-8CF3-13915ABA029D}" presName="spNode" presStyleCnt="0"/>
      <dgm:spPr/>
      <dgm:t>
        <a:bodyPr/>
        <a:lstStyle/>
        <a:p>
          <a:endParaRPr lang="el-GR"/>
        </a:p>
      </dgm:t>
    </dgm:pt>
    <dgm:pt modelId="{FD696D89-7F31-42F2-BAEE-31DF584F1E76}" type="pres">
      <dgm:prSet presAssocID="{5261BE88-E448-4297-8EE7-DEBFA57B64CD}" presName="sibTrans" presStyleLbl="sibTrans1D1" presStyleIdx="0" presStyleCnt="3"/>
      <dgm:spPr/>
      <dgm:t>
        <a:bodyPr/>
        <a:lstStyle/>
        <a:p>
          <a:endParaRPr lang="el-GR"/>
        </a:p>
      </dgm:t>
    </dgm:pt>
    <dgm:pt modelId="{F763154F-B75F-4881-ADB4-AD8F0DDB4C20}" type="pres">
      <dgm:prSet presAssocID="{D055731C-14FF-4DD7-9AD5-515A8CE6280A}" presName="node" presStyleLbl="node1" presStyleIdx="1" presStyleCnt="3">
        <dgm:presLayoutVars>
          <dgm:bulletEnabled val="1"/>
        </dgm:presLayoutVars>
      </dgm:prSet>
      <dgm:spPr/>
      <dgm:t>
        <a:bodyPr/>
        <a:lstStyle/>
        <a:p>
          <a:endParaRPr lang="el-GR"/>
        </a:p>
      </dgm:t>
    </dgm:pt>
    <dgm:pt modelId="{9F7079D9-8D7E-4B2A-95C5-687AE619C68F}" type="pres">
      <dgm:prSet presAssocID="{D055731C-14FF-4DD7-9AD5-515A8CE6280A}" presName="spNode" presStyleCnt="0"/>
      <dgm:spPr/>
      <dgm:t>
        <a:bodyPr/>
        <a:lstStyle/>
        <a:p>
          <a:endParaRPr lang="el-GR"/>
        </a:p>
      </dgm:t>
    </dgm:pt>
    <dgm:pt modelId="{23C1E5FF-24CE-488C-90F1-5183F7C7617B}" type="pres">
      <dgm:prSet presAssocID="{58CC5986-E25C-41A1-95E8-397A58BE3D8B}" presName="sibTrans" presStyleLbl="sibTrans1D1" presStyleIdx="1" presStyleCnt="3"/>
      <dgm:spPr/>
      <dgm:t>
        <a:bodyPr/>
        <a:lstStyle/>
        <a:p>
          <a:endParaRPr lang="el-GR"/>
        </a:p>
      </dgm:t>
    </dgm:pt>
    <dgm:pt modelId="{0DECADD4-9B17-46B5-9015-064EC014A68B}" type="pres">
      <dgm:prSet presAssocID="{C3AA86C5-F2E2-4814-A2F4-C247EA7E54E7}" presName="node" presStyleLbl="node1" presStyleIdx="2" presStyleCnt="3">
        <dgm:presLayoutVars>
          <dgm:bulletEnabled val="1"/>
        </dgm:presLayoutVars>
      </dgm:prSet>
      <dgm:spPr/>
      <dgm:t>
        <a:bodyPr/>
        <a:lstStyle/>
        <a:p>
          <a:endParaRPr lang="el-GR"/>
        </a:p>
      </dgm:t>
    </dgm:pt>
    <dgm:pt modelId="{C9A53F7B-49E6-4DD9-86AB-0D883BEFD0C3}" type="pres">
      <dgm:prSet presAssocID="{C3AA86C5-F2E2-4814-A2F4-C247EA7E54E7}" presName="spNode" presStyleCnt="0"/>
      <dgm:spPr/>
      <dgm:t>
        <a:bodyPr/>
        <a:lstStyle/>
        <a:p>
          <a:endParaRPr lang="el-GR"/>
        </a:p>
      </dgm:t>
    </dgm:pt>
    <dgm:pt modelId="{55F57A79-082C-45B0-9817-72962180DE01}" type="pres">
      <dgm:prSet presAssocID="{93E7ED15-B825-4D6B-980F-3CE6C9804F64}" presName="sibTrans" presStyleLbl="sibTrans1D1" presStyleIdx="2" presStyleCnt="3"/>
      <dgm:spPr/>
      <dgm:t>
        <a:bodyPr/>
        <a:lstStyle/>
        <a:p>
          <a:endParaRPr lang="el-GR"/>
        </a:p>
      </dgm:t>
    </dgm:pt>
  </dgm:ptLst>
  <dgm:cxnLst>
    <dgm:cxn modelId="{97A94C6F-9EAE-4842-ACEB-5FE2D0216996}" srcId="{D055731C-14FF-4DD7-9AD5-515A8CE6280A}" destId="{0A9A7301-0D14-49A4-823F-DDE76CA7D789}" srcOrd="1" destOrd="0" parTransId="{9AD0C7E4-1A10-4A7A-94F5-F284694F3D5C}" sibTransId="{77349900-3A3C-4117-AEF3-976D88D206FF}"/>
    <dgm:cxn modelId="{4B3B16A7-132A-47AF-A16C-37FCA964677F}" type="presOf" srcId="{571A34D5-38BC-42B3-8CF3-13915ABA029D}" destId="{E2B9270E-39FC-4354-8F9A-91B7F25D6B87}" srcOrd="0" destOrd="0" presId="urn:microsoft.com/office/officeart/2005/8/layout/cycle6"/>
    <dgm:cxn modelId="{8F5636F7-AA4F-4FD3-8C41-7427E985C937}" type="presOf" srcId="{D055731C-14FF-4DD7-9AD5-515A8CE6280A}" destId="{F763154F-B75F-4881-ADB4-AD8F0DDB4C20}" srcOrd="0" destOrd="0" presId="urn:microsoft.com/office/officeart/2005/8/layout/cycle6"/>
    <dgm:cxn modelId="{907777EC-6356-422F-A791-86E646BCB49C}" type="presOf" srcId="{58CC5986-E25C-41A1-95E8-397A58BE3D8B}" destId="{23C1E5FF-24CE-488C-90F1-5183F7C7617B}" srcOrd="0" destOrd="0" presId="urn:microsoft.com/office/officeart/2005/8/layout/cycle6"/>
    <dgm:cxn modelId="{0925E033-A52D-4BEA-AD2F-C4E9C4857701}" srcId="{EE7968C8-91C5-4B5B-BA08-C35B8A537E89}" destId="{C3AA86C5-F2E2-4814-A2F4-C247EA7E54E7}" srcOrd="2" destOrd="0" parTransId="{E67F050E-62B4-46F2-BFE6-A8E1A2F5AB8C}" sibTransId="{93E7ED15-B825-4D6B-980F-3CE6C9804F64}"/>
    <dgm:cxn modelId="{4FED6BA3-D8DF-4F2E-94C0-726CBCB05E20}" type="presOf" srcId="{0A9A7301-0D14-49A4-823F-DDE76CA7D789}" destId="{F763154F-B75F-4881-ADB4-AD8F0DDB4C20}" srcOrd="0" destOrd="2" presId="urn:microsoft.com/office/officeart/2005/8/layout/cycle6"/>
    <dgm:cxn modelId="{E0FE894E-2C8B-40FA-9992-F0B189807F39}" srcId="{EE7968C8-91C5-4B5B-BA08-C35B8A537E89}" destId="{571A34D5-38BC-42B3-8CF3-13915ABA029D}" srcOrd="0" destOrd="0" parTransId="{A9B7524F-09D2-452A-B1E2-04B76872CA1E}" sibTransId="{5261BE88-E448-4297-8EE7-DEBFA57B64CD}"/>
    <dgm:cxn modelId="{8D92BD07-5E80-439B-97E1-FA6993EBF94A}" type="presOf" srcId="{5261BE88-E448-4297-8EE7-DEBFA57B64CD}" destId="{FD696D89-7F31-42F2-BAEE-31DF584F1E76}" srcOrd="0" destOrd="0" presId="urn:microsoft.com/office/officeart/2005/8/layout/cycle6"/>
    <dgm:cxn modelId="{962679CD-058F-4968-B069-5BD2D59DC970}" srcId="{EE7968C8-91C5-4B5B-BA08-C35B8A537E89}" destId="{D055731C-14FF-4DD7-9AD5-515A8CE6280A}" srcOrd="1" destOrd="0" parTransId="{70A494A1-D763-4456-A5ED-1511C24BFE50}" sibTransId="{58CC5986-E25C-41A1-95E8-397A58BE3D8B}"/>
    <dgm:cxn modelId="{B930D1DA-FFDA-45C3-8F1C-5A779C71C3EE}" type="presOf" srcId="{C3AA86C5-F2E2-4814-A2F4-C247EA7E54E7}" destId="{0DECADD4-9B17-46B5-9015-064EC014A68B}" srcOrd="0" destOrd="0" presId="urn:microsoft.com/office/officeart/2005/8/layout/cycle6"/>
    <dgm:cxn modelId="{46E711E5-F7A5-4838-ABCD-6FF8A045E1A7}" srcId="{D055731C-14FF-4DD7-9AD5-515A8CE6280A}" destId="{E1EFDD65-9C0B-4EA6-AE4D-86FD8801746A}" srcOrd="0" destOrd="0" parTransId="{7999D36A-46B3-4F68-814A-035A2B800264}" sibTransId="{1638B305-3D5F-4F99-A83F-996AC18C3D42}"/>
    <dgm:cxn modelId="{FABEF2A9-615C-4FCD-8957-A9C4F03756E8}" type="presOf" srcId="{E1EFDD65-9C0B-4EA6-AE4D-86FD8801746A}" destId="{F763154F-B75F-4881-ADB4-AD8F0DDB4C20}" srcOrd="0" destOrd="1" presId="urn:microsoft.com/office/officeart/2005/8/layout/cycle6"/>
    <dgm:cxn modelId="{F9627E85-7DB6-4300-89FB-3BAFB04A56AE}" type="presOf" srcId="{EE7968C8-91C5-4B5B-BA08-C35B8A537E89}" destId="{8EF9DF9E-52A0-4693-8D36-4FC9E2BDF57C}" srcOrd="0" destOrd="0" presId="urn:microsoft.com/office/officeart/2005/8/layout/cycle6"/>
    <dgm:cxn modelId="{B9DE244A-B92F-438C-95A6-4DC1476C8DA8}" type="presOf" srcId="{93E7ED15-B825-4D6B-980F-3CE6C9804F64}" destId="{55F57A79-082C-45B0-9817-72962180DE01}" srcOrd="0" destOrd="0" presId="urn:microsoft.com/office/officeart/2005/8/layout/cycle6"/>
    <dgm:cxn modelId="{BEC4983F-91D1-4005-9AFB-B3A70AD8892F}" type="presParOf" srcId="{8EF9DF9E-52A0-4693-8D36-4FC9E2BDF57C}" destId="{E2B9270E-39FC-4354-8F9A-91B7F25D6B87}" srcOrd="0" destOrd="0" presId="urn:microsoft.com/office/officeart/2005/8/layout/cycle6"/>
    <dgm:cxn modelId="{078A0AAB-B595-4911-803D-E1E185E3E852}" type="presParOf" srcId="{8EF9DF9E-52A0-4693-8D36-4FC9E2BDF57C}" destId="{B795C030-9607-4E44-8F53-4A9E4258EFA8}" srcOrd="1" destOrd="0" presId="urn:microsoft.com/office/officeart/2005/8/layout/cycle6"/>
    <dgm:cxn modelId="{958C9C36-13B4-4081-95D4-2F808C5F7A4F}" type="presParOf" srcId="{8EF9DF9E-52A0-4693-8D36-4FC9E2BDF57C}" destId="{FD696D89-7F31-42F2-BAEE-31DF584F1E76}" srcOrd="2" destOrd="0" presId="urn:microsoft.com/office/officeart/2005/8/layout/cycle6"/>
    <dgm:cxn modelId="{29885499-FB20-46AA-981C-1216D407CC89}" type="presParOf" srcId="{8EF9DF9E-52A0-4693-8D36-4FC9E2BDF57C}" destId="{F763154F-B75F-4881-ADB4-AD8F0DDB4C20}" srcOrd="3" destOrd="0" presId="urn:microsoft.com/office/officeart/2005/8/layout/cycle6"/>
    <dgm:cxn modelId="{72FEB5E5-1E05-4D79-B718-4334F6373521}" type="presParOf" srcId="{8EF9DF9E-52A0-4693-8D36-4FC9E2BDF57C}" destId="{9F7079D9-8D7E-4B2A-95C5-687AE619C68F}" srcOrd="4" destOrd="0" presId="urn:microsoft.com/office/officeart/2005/8/layout/cycle6"/>
    <dgm:cxn modelId="{1367301F-6CDA-494F-9FD3-DD1F7539CD3F}" type="presParOf" srcId="{8EF9DF9E-52A0-4693-8D36-4FC9E2BDF57C}" destId="{23C1E5FF-24CE-488C-90F1-5183F7C7617B}" srcOrd="5" destOrd="0" presId="urn:microsoft.com/office/officeart/2005/8/layout/cycle6"/>
    <dgm:cxn modelId="{7E5510AB-A07A-44A1-9C45-822B33AE54F1}" type="presParOf" srcId="{8EF9DF9E-52A0-4693-8D36-4FC9E2BDF57C}" destId="{0DECADD4-9B17-46B5-9015-064EC014A68B}" srcOrd="6" destOrd="0" presId="urn:microsoft.com/office/officeart/2005/8/layout/cycle6"/>
    <dgm:cxn modelId="{755F1844-6065-4F50-9AB7-FD5CCEE8135C}" type="presParOf" srcId="{8EF9DF9E-52A0-4693-8D36-4FC9E2BDF57C}" destId="{C9A53F7B-49E6-4DD9-86AB-0D883BEFD0C3}" srcOrd="7" destOrd="0" presId="urn:microsoft.com/office/officeart/2005/8/layout/cycle6"/>
    <dgm:cxn modelId="{E8C2C3E2-19EE-4CB9-A5A7-F729723E5140}" type="presParOf" srcId="{8EF9DF9E-52A0-4693-8D36-4FC9E2BDF57C}" destId="{55F57A79-082C-45B0-9817-72962180DE01}" srcOrd="8" destOrd="0" presId="urn:microsoft.com/office/officeart/2005/8/layout/cycle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F7DC10D-EDE4-4615-807A-F15F02FF6291}" type="doc">
      <dgm:prSet loTypeId="urn:microsoft.com/office/officeart/2005/8/layout/hProcess3" loCatId="process" qsTypeId="urn:microsoft.com/office/officeart/2005/8/quickstyle/simple1" qsCatId="simple" csTypeId="urn:microsoft.com/office/officeart/2005/8/colors/accent1_2" csCatId="accent1" phldr="1"/>
      <dgm:spPr/>
    </dgm:pt>
    <dgm:pt modelId="{99CEFF0A-6A2E-4577-98E6-B321831EE863}">
      <dgm:prSet custT="1"/>
      <dgm:spPr/>
      <dgm:t>
        <a:bodyPr/>
        <a:lstStyle/>
        <a:p>
          <a:r>
            <a:rPr lang="en-US" sz="1600" b="1" dirty="0" smtClean="0">
              <a:latin typeface="Calibri" panose="020F0502020204030204" pitchFamily="34" charset="0"/>
              <a:ea typeface="+mj-ea"/>
              <a:cs typeface="+mj-cs"/>
            </a:rPr>
            <a:t>STRATEGIC OBJECTIVES OF THE GOVERNMENT</a:t>
          </a:r>
          <a:r>
            <a:rPr lang="en-US" sz="1600" b="1" spc="-1" dirty="0" smtClean="0">
              <a:solidFill>
                <a:schemeClr val="tx1"/>
              </a:solidFill>
              <a:uFill>
                <a:solidFill>
                  <a:srgbClr val="FFFFFF"/>
                </a:solidFill>
              </a:uFill>
              <a:latin typeface="Calibri" panose="020F0502020204030204" pitchFamily="34" charset="0"/>
              <a:ea typeface="Arial"/>
            </a:rPr>
            <a:t>:</a:t>
          </a:r>
          <a:endParaRPr lang="el-GR" sz="1050" spc="-1" dirty="0">
            <a:solidFill>
              <a:schemeClr val="tx1"/>
            </a:solidFill>
            <a:uFill>
              <a:solidFill>
                <a:srgbClr val="FFFFFF"/>
              </a:solidFill>
            </a:uFill>
            <a:latin typeface="Calibri" panose="020F0502020204030204" pitchFamily="34" charset="0"/>
          </a:endParaRPr>
        </a:p>
      </dgm:t>
    </dgm:pt>
    <dgm:pt modelId="{5B260293-EF79-4DC6-9CD5-1927FBFDBE73}" type="parTrans" cxnId="{61E820EC-4CB5-47D5-A50C-5DDD4DE81D78}">
      <dgm:prSet/>
      <dgm:spPr/>
      <dgm:t>
        <a:bodyPr/>
        <a:lstStyle/>
        <a:p>
          <a:endParaRPr lang="el-GR"/>
        </a:p>
      </dgm:t>
    </dgm:pt>
    <dgm:pt modelId="{F67B0388-590B-4207-9DD0-8D699952C8BC}" type="sibTrans" cxnId="{61E820EC-4CB5-47D5-A50C-5DDD4DE81D78}">
      <dgm:prSet/>
      <dgm:spPr/>
      <dgm:t>
        <a:bodyPr/>
        <a:lstStyle/>
        <a:p>
          <a:endParaRPr lang="el-GR"/>
        </a:p>
      </dgm:t>
    </dgm:pt>
    <dgm:pt modelId="{2931E34C-D2C6-41F5-8674-A4DD64CAF2D7}">
      <dgm:prSet custT="1"/>
      <dgm:spPr/>
      <dgm:t>
        <a:bodyPr/>
        <a:lstStyle/>
        <a:p>
          <a:r>
            <a:rPr lang="en-US" sz="1800" spc="-1" dirty="0" smtClean="0">
              <a:solidFill>
                <a:schemeClr val="tx1"/>
              </a:solidFill>
              <a:uFill>
                <a:solidFill>
                  <a:srgbClr val="FFFFFF"/>
                </a:solidFill>
              </a:uFill>
              <a:latin typeface="Calibri" panose="020F0502020204030204" pitchFamily="34" charset="0"/>
            </a:rPr>
            <a:t>In which document is it stipulated</a:t>
          </a:r>
          <a:r>
            <a:rPr lang="el-GR" sz="1800" spc="-1" dirty="0" smtClean="0">
              <a:solidFill>
                <a:schemeClr val="tx1"/>
              </a:solidFill>
              <a:uFill>
                <a:solidFill>
                  <a:srgbClr val="FFFFFF"/>
                </a:solidFill>
              </a:uFill>
              <a:latin typeface="Calibri" panose="020F0502020204030204" pitchFamily="34" charset="0"/>
            </a:rPr>
            <a:t>*</a:t>
          </a:r>
          <a:r>
            <a:rPr lang="en-US" sz="1800" spc="-1" dirty="0" smtClean="0">
              <a:solidFill>
                <a:schemeClr val="tx1"/>
              </a:solidFill>
              <a:uFill>
                <a:solidFill>
                  <a:srgbClr val="FFFFFF"/>
                </a:solidFill>
              </a:uFill>
              <a:latin typeface="Calibri" panose="020F0502020204030204" pitchFamily="34" charset="0"/>
            </a:rPr>
            <a:t>?</a:t>
          </a:r>
          <a:endParaRPr lang="el-GR" sz="1800" spc="-1" dirty="0">
            <a:solidFill>
              <a:schemeClr val="tx1"/>
            </a:solidFill>
            <a:uFill>
              <a:solidFill>
                <a:srgbClr val="FFFFFF"/>
              </a:solidFill>
            </a:uFill>
            <a:latin typeface="Calibri" panose="020F0502020204030204" pitchFamily="34" charset="0"/>
          </a:endParaRPr>
        </a:p>
      </dgm:t>
    </dgm:pt>
    <dgm:pt modelId="{769ED81E-9249-4153-9459-6CD26A94E71E}" type="parTrans" cxnId="{3907B0FD-A240-46DB-BAA5-380C48891719}">
      <dgm:prSet/>
      <dgm:spPr/>
      <dgm:t>
        <a:bodyPr/>
        <a:lstStyle/>
        <a:p>
          <a:endParaRPr lang="el-GR"/>
        </a:p>
      </dgm:t>
    </dgm:pt>
    <dgm:pt modelId="{E5AC2C2A-407B-4D9F-82AE-812831928851}" type="sibTrans" cxnId="{3907B0FD-A240-46DB-BAA5-380C48891719}">
      <dgm:prSet/>
      <dgm:spPr/>
      <dgm:t>
        <a:bodyPr/>
        <a:lstStyle/>
        <a:p>
          <a:endParaRPr lang="el-GR"/>
        </a:p>
      </dgm:t>
    </dgm:pt>
    <dgm:pt modelId="{EEB4C29D-2D6A-49C2-84DE-8171E9E514D5}" type="pres">
      <dgm:prSet presAssocID="{EF7DC10D-EDE4-4615-807A-F15F02FF6291}" presName="Name0" presStyleCnt="0">
        <dgm:presLayoutVars>
          <dgm:dir/>
          <dgm:animLvl val="lvl"/>
          <dgm:resizeHandles val="exact"/>
        </dgm:presLayoutVars>
      </dgm:prSet>
      <dgm:spPr/>
    </dgm:pt>
    <dgm:pt modelId="{00A0E590-CA9C-4DD7-8F56-39D8F964B828}" type="pres">
      <dgm:prSet presAssocID="{EF7DC10D-EDE4-4615-807A-F15F02FF6291}" presName="dummy" presStyleCnt="0"/>
      <dgm:spPr/>
    </dgm:pt>
    <dgm:pt modelId="{5C083DD4-7F03-48B0-8AFB-9192C3F40CA7}" type="pres">
      <dgm:prSet presAssocID="{EF7DC10D-EDE4-4615-807A-F15F02FF6291}" presName="linH" presStyleCnt="0"/>
      <dgm:spPr/>
    </dgm:pt>
    <dgm:pt modelId="{C98903AA-EF94-4CAA-9E8D-78E0E08603FC}" type="pres">
      <dgm:prSet presAssocID="{EF7DC10D-EDE4-4615-807A-F15F02FF6291}" presName="padding1" presStyleCnt="0"/>
      <dgm:spPr/>
    </dgm:pt>
    <dgm:pt modelId="{590855C6-757D-48BF-B21D-B54B2D17EC98}" type="pres">
      <dgm:prSet presAssocID="{99CEFF0A-6A2E-4577-98E6-B321831EE863}" presName="linV" presStyleCnt="0"/>
      <dgm:spPr/>
    </dgm:pt>
    <dgm:pt modelId="{52117791-519B-4D0B-9921-A16F3F13C185}" type="pres">
      <dgm:prSet presAssocID="{99CEFF0A-6A2E-4577-98E6-B321831EE863}" presName="spVertical1" presStyleCnt="0"/>
      <dgm:spPr/>
    </dgm:pt>
    <dgm:pt modelId="{D511BBFE-2975-44A9-ABF4-13E1E196A8B5}" type="pres">
      <dgm:prSet presAssocID="{99CEFF0A-6A2E-4577-98E6-B321831EE863}" presName="parTx" presStyleLbl="revTx" presStyleIdx="0" presStyleCnt="2">
        <dgm:presLayoutVars>
          <dgm:chMax val="0"/>
          <dgm:chPref val="0"/>
          <dgm:bulletEnabled val="1"/>
        </dgm:presLayoutVars>
      </dgm:prSet>
      <dgm:spPr/>
      <dgm:t>
        <a:bodyPr/>
        <a:lstStyle/>
        <a:p>
          <a:endParaRPr lang="en-US"/>
        </a:p>
      </dgm:t>
    </dgm:pt>
    <dgm:pt modelId="{953DE966-8B71-4E05-9BB1-452B757CE469}" type="pres">
      <dgm:prSet presAssocID="{99CEFF0A-6A2E-4577-98E6-B321831EE863}" presName="spVertical2" presStyleCnt="0"/>
      <dgm:spPr/>
    </dgm:pt>
    <dgm:pt modelId="{0F201518-62E8-479E-AD4F-4CF9CC0C4452}" type="pres">
      <dgm:prSet presAssocID="{99CEFF0A-6A2E-4577-98E6-B321831EE863}" presName="spVertical3" presStyleCnt="0"/>
      <dgm:spPr/>
    </dgm:pt>
    <dgm:pt modelId="{F9B74EFE-68B6-436A-9588-87289BC74594}" type="pres">
      <dgm:prSet presAssocID="{F67B0388-590B-4207-9DD0-8D699952C8BC}" presName="space" presStyleCnt="0"/>
      <dgm:spPr/>
    </dgm:pt>
    <dgm:pt modelId="{25E14843-FBFA-47BD-A226-3D306B93DB97}" type="pres">
      <dgm:prSet presAssocID="{2931E34C-D2C6-41F5-8674-A4DD64CAF2D7}" presName="linV" presStyleCnt="0"/>
      <dgm:spPr/>
    </dgm:pt>
    <dgm:pt modelId="{78C8878E-AE8F-49E5-B076-9F8D82D30250}" type="pres">
      <dgm:prSet presAssocID="{2931E34C-D2C6-41F5-8674-A4DD64CAF2D7}" presName="spVertical1" presStyleCnt="0"/>
      <dgm:spPr/>
    </dgm:pt>
    <dgm:pt modelId="{379E3592-8B10-4600-B237-2C11FFBCAE81}" type="pres">
      <dgm:prSet presAssocID="{2931E34C-D2C6-41F5-8674-A4DD64CAF2D7}" presName="parTx" presStyleLbl="revTx" presStyleIdx="1" presStyleCnt="2">
        <dgm:presLayoutVars>
          <dgm:chMax val="0"/>
          <dgm:chPref val="0"/>
          <dgm:bulletEnabled val="1"/>
        </dgm:presLayoutVars>
      </dgm:prSet>
      <dgm:spPr/>
      <dgm:t>
        <a:bodyPr/>
        <a:lstStyle/>
        <a:p>
          <a:endParaRPr lang="en-US"/>
        </a:p>
      </dgm:t>
    </dgm:pt>
    <dgm:pt modelId="{785B1DB6-6C9A-4332-B3AF-FCE5D1876D3A}" type="pres">
      <dgm:prSet presAssocID="{2931E34C-D2C6-41F5-8674-A4DD64CAF2D7}" presName="spVertical2" presStyleCnt="0"/>
      <dgm:spPr/>
    </dgm:pt>
    <dgm:pt modelId="{D1A2F3C8-EEE0-4D76-A084-8FB9B4EE9ED4}" type="pres">
      <dgm:prSet presAssocID="{2931E34C-D2C6-41F5-8674-A4DD64CAF2D7}" presName="spVertical3" presStyleCnt="0"/>
      <dgm:spPr/>
    </dgm:pt>
    <dgm:pt modelId="{04B3220B-0EA8-4F9D-92D2-E1C14AD33EED}" type="pres">
      <dgm:prSet presAssocID="{EF7DC10D-EDE4-4615-807A-F15F02FF6291}" presName="padding2" presStyleCnt="0"/>
      <dgm:spPr/>
    </dgm:pt>
    <dgm:pt modelId="{3FDC8A60-F190-458C-A624-CD2E5DEA540D}" type="pres">
      <dgm:prSet presAssocID="{EF7DC10D-EDE4-4615-807A-F15F02FF6291}" presName="negArrow" presStyleCnt="0"/>
      <dgm:spPr/>
    </dgm:pt>
    <dgm:pt modelId="{F2853820-82F4-4C92-B35B-078115CD6800}" type="pres">
      <dgm:prSet presAssocID="{EF7DC10D-EDE4-4615-807A-F15F02FF6291}" presName="backgroundArrow" presStyleLbl="node1" presStyleIdx="0" presStyleCnt="1"/>
      <dgm:spPr>
        <a:solidFill>
          <a:srgbClr val="C00000"/>
        </a:solidFill>
      </dgm:spPr>
    </dgm:pt>
  </dgm:ptLst>
  <dgm:cxnLst>
    <dgm:cxn modelId="{61E820EC-4CB5-47D5-A50C-5DDD4DE81D78}" srcId="{EF7DC10D-EDE4-4615-807A-F15F02FF6291}" destId="{99CEFF0A-6A2E-4577-98E6-B321831EE863}" srcOrd="0" destOrd="0" parTransId="{5B260293-EF79-4DC6-9CD5-1927FBFDBE73}" sibTransId="{F67B0388-590B-4207-9DD0-8D699952C8BC}"/>
    <dgm:cxn modelId="{E72529EB-C8D0-412D-85BC-BC18E42F9C26}" type="presOf" srcId="{99CEFF0A-6A2E-4577-98E6-B321831EE863}" destId="{D511BBFE-2975-44A9-ABF4-13E1E196A8B5}" srcOrd="0" destOrd="0" presId="urn:microsoft.com/office/officeart/2005/8/layout/hProcess3"/>
    <dgm:cxn modelId="{51CFF19C-26E8-4AE1-851C-D7EFF57362AA}" type="presOf" srcId="{2931E34C-D2C6-41F5-8674-A4DD64CAF2D7}" destId="{379E3592-8B10-4600-B237-2C11FFBCAE81}" srcOrd="0" destOrd="0" presId="urn:microsoft.com/office/officeart/2005/8/layout/hProcess3"/>
    <dgm:cxn modelId="{3907B0FD-A240-46DB-BAA5-380C48891719}" srcId="{EF7DC10D-EDE4-4615-807A-F15F02FF6291}" destId="{2931E34C-D2C6-41F5-8674-A4DD64CAF2D7}" srcOrd="1" destOrd="0" parTransId="{769ED81E-9249-4153-9459-6CD26A94E71E}" sibTransId="{E5AC2C2A-407B-4D9F-82AE-812831928851}"/>
    <dgm:cxn modelId="{98F0E67B-6C28-4370-9EA9-602A8BD2FDAE}" type="presOf" srcId="{EF7DC10D-EDE4-4615-807A-F15F02FF6291}" destId="{EEB4C29D-2D6A-49C2-84DE-8171E9E514D5}" srcOrd="0" destOrd="0" presId="urn:microsoft.com/office/officeart/2005/8/layout/hProcess3"/>
    <dgm:cxn modelId="{89D9CF7B-1CA5-4799-A00A-9B434E3756E7}" type="presParOf" srcId="{EEB4C29D-2D6A-49C2-84DE-8171E9E514D5}" destId="{00A0E590-CA9C-4DD7-8F56-39D8F964B828}" srcOrd="0" destOrd="0" presId="urn:microsoft.com/office/officeart/2005/8/layout/hProcess3"/>
    <dgm:cxn modelId="{77A01FE9-C7E0-4432-8151-CD1466BADEBE}" type="presParOf" srcId="{EEB4C29D-2D6A-49C2-84DE-8171E9E514D5}" destId="{5C083DD4-7F03-48B0-8AFB-9192C3F40CA7}" srcOrd="1" destOrd="0" presId="urn:microsoft.com/office/officeart/2005/8/layout/hProcess3"/>
    <dgm:cxn modelId="{FB620BFD-CAD4-43CD-B39A-DD486A4D6BED}" type="presParOf" srcId="{5C083DD4-7F03-48B0-8AFB-9192C3F40CA7}" destId="{C98903AA-EF94-4CAA-9E8D-78E0E08603FC}" srcOrd="0" destOrd="0" presId="urn:microsoft.com/office/officeart/2005/8/layout/hProcess3"/>
    <dgm:cxn modelId="{B95A36E4-8364-4A2B-A0E5-8BB1A82DFF4C}" type="presParOf" srcId="{5C083DD4-7F03-48B0-8AFB-9192C3F40CA7}" destId="{590855C6-757D-48BF-B21D-B54B2D17EC98}" srcOrd="1" destOrd="0" presId="urn:microsoft.com/office/officeart/2005/8/layout/hProcess3"/>
    <dgm:cxn modelId="{9B53AD5E-D8D7-490B-B533-7F9A2D98320B}" type="presParOf" srcId="{590855C6-757D-48BF-B21D-B54B2D17EC98}" destId="{52117791-519B-4D0B-9921-A16F3F13C185}" srcOrd="0" destOrd="0" presId="urn:microsoft.com/office/officeart/2005/8/layout/hProcess3"/>
    <dgm:cxn modelId="{3825BF8F-41C0-406F-A7D2-A88DF4CAA671}" type="presParOf" srcId="{590855C6-757D-48BF-B21D-B54B2D17EC98}" destId="{D511BBFE-2975-44A9-ABF4-13E1E196A8B5}" srcOrd="1" destOrd="0" presId="urn:microsoft.com/office/officeart/2005/8/layout/hProcess3"/>
    <dgm:cxn modelId="{933C2E21-E651-4D7C-958F-F373EB51C8C8}" type="presParOf" srcId="{590855C6-757D-48BF-B21D-B54B2D17EC98}" destId="{953DE966-8B71-4E05-9BB1-452B757CE469}" srcOrd="2" destOrd="0" presId="urn:microsoft.com/office/officeart/2005/8/layout/hProcess3"/>
    <dgm:cxn modelId="{9039A508-4846-4C8E-9DC6-841303458C8E}" type="presParOf" srcId="{590855C6-757D-48BF-B21D-B54B2D17EC98}" destId="{0F201518-62E8-479E-AD4F-4CF9CC0C4452}" srcOrd="3" destOrd="0" presId="urn:microsoft.com/office/officeart/2005/8/layout/hProcess3"/>
    <dgm:cxn modelId="{26270114-745C-4C38-BFAC-83E1A4A36993}" type="presParOf" srcId="{5C083DD4-7F03-48B0-8AFB-9192C3F40CA7}" destId="{F9B74EFE-68B6-436A-9588-87289BC74594}" srcOrd="2" destOrd="0" presId="urn:microsoft.com/office/officeart/2005/8/layout/hProcess3"/>
    <dgm:cxn modelId="{B798FBCE-D39C-4931-8E92-9453908FC389}" type="presParOf" srcId="{5C083DD4-7F03-48B0-8AFB-9192C3F40CA7}" destId="{25E14843-FBFA-47BD-A226-3D306B93DB97}" srcOrd="3" destOrd="0" presId="urn:microsoft.com/office/officeart/2005/8/layout/hProcess3"/>
    <dgm:cxn modelId="{4C8B8769-EDC6-49EA-9717-553D46D1BD3B}" type="presParOf" srcId="{25E14843-FBFA-47BD-A226-3D306B93DB97}" destId="{78C8878E-AE8F-49E5-B076-9F8D82D30250}" srcOrd="0" destOrd="0" presId="urn:microsoft.com/office/officeart/2005/8/layout/hProcess3"/>
    <dgm:cxn modelId="{C48E3546-9115-4B91-B33B-D07C247390E7}" type="presParOf" srcId="{25E14843-FBFA-47BD-A226-3D306B93DB97}" destId="{379E3592-8B10-4600-B237-2C11FFBCAE81}" srcOrd="1" destOrd="0" presId="urn:microsoft.com/office/officeart/2005/8/layout/hProcess3"/>
    <dgm:cxn modelId="{AAEF7749-FFED-4345-863C-BECA781B79AC}" type="presParOf" srcId="{25E14843-FBFA-47BD-A226-3D306B93DB97}" destId="{785B1DB6-6C9A-4332-B3AF-FCE5D1876D3A}" srcOrd="2" destOrd="0" presId="urn:microsoft.com/office/officeart/2005/8/layout/hProcess3"/>
    <dgm:cxn modelId="{B2CFCF41-4DFD-4035-93CF-9A6EE67D80F1}" type="presParOf" srcId="{25E14843-FBFA-47BD-A226-3D306B93DB97}" destId="{D1A2F3C8-EEE0-4D76-A084-8FB9B4EE9ED4}" srcOrd="3" destOrd="0" presId="urn:microsoft.com/office/officeart/2005/8/layout/hProcess3"/>
    <dgm:cxn modelId="{5F736775-1342-4DE0-B90A-FF9FEBFB60F9}" type="presParOf" srcId="{5C083DD4-7F03-48B0-8AFB-9192C3F40CA7}" destId="{04B3220B-0EA8-4F9D-92D2-E1C14AD33EED}" srcOrd="4" destOrd="0" presId="urn:microsoft.com/office/officeart/2005/8/layout/hProcess3"/>
    <dgm:cxn modelId="{90F7DF73-4873-436B-B299-510193DBC2E9}" type="presParOf" srcId="{5C083DD4-7F03-48B0-8AFB-9192C3F40CA7}" destId="{3FDC8A60-F190-458C-A624-CD2E5DEA540D}" srcOrd="5" destOrd="0" presId="urn:microsoft.com/office/officeart/2005/8/layout/hProcess3"/>
    <dgm:cxn modelId="{B72D37C2-1B12-4D47-BEC5-6A45186DEF35}" type="presParOf" srcId="{5C083DD4-7F03-48B0-8AFB-9192C3F40CA7}" destId="{F2853820-82F4-4C92-B35B-078115CD6800}" srcOrd="6" destOrd="0" presId="urn:microsoft.com/office/officeart/2005/8/layout/hProcess3"/>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6908CDF-57C0-413A-B9B1-799615D1B9C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B072A6FB-8F1F-4C4B-8DDC-FB362F192D07}">
      <dgm:prSet phldrT="[Κείμενο]" custT="1"/>
      <dgm:spPr/>
      <dgm:t>
        <a:bodyPr/>
        <a:lstStyle/>
        <a:p>
          <a:pPr algn="ctr"/>
          <a:r>
            <a:rPr lang="en-US" sz="1800" dirty="0" smtClean="0">
              <a:latin typeface="+mn-lt"/>
            </a:rPr>
            <a:t>A</a:t>
          </a:r>
          <a:r>
            <a:rPr lang="el-GR" sz="1800" dirty="0" err="1" smtClean="0">
              <a:latin typeface="+mn-lt"/>
            </a:rPr>
            <a:t>rrivals</a:t>
          </a:r>
          <a:r>
            <a:rPr lang="el-GR" sz="1800" dirty="0" smtClean="0">
              <a:latin typeface="+mn-lt"/>
            </a:rPr>
            <a:t> </a:t>
          </a:r>
          <a:r>
            <a:rPr lang="el-GR" sz="1800" dirty="0" err="1" smtClean="0">
              <a:latin typeface="+mn-lt"/>
            </a:rPr>
            <a:t>in</a:t>
          </a:r>
          <a:r>
            <a:rPr lang="el-GR" sz="1800" dirty="0" smtClean="0">
              <a:latin typeface="+mn-lt"/>
            </a:rPr>
            <a:t> </a:t>
          </a:r>
          <a:r>
            <a:rPr lang="el-GR" sz="1800" b="1" dirty="0" smtClean="0">
              <a:latin typeface="+mn-lt"/>
            </a:rPr>
            <a:t>2019</a:t>
          </a:r>
          <a:r>
            <a:rPr lang="el-GR" sz="1800" dirty="0" smtClean="0">
              <a:latin typeface="+mn-lt"/>
            </a:rPr>
            <a:t> </a:t>
          </a:r>
          <a:endParaRPr lang="en-US" sz="1800" dirty="0">
            <a:latin typeface="+mn-lt"/>
          </a:endParaRPr>
        </a:p>
      </dgm:t>
    </dgm:pt>
    <dgm:pt modelId="{492B5BF8-4E46-4C63-B21A-D6480A9CDCA0}" type="parTrans" cxnId="{97AE1A94-6D31-48DF-AD7A-F031A345F2C6}">
      <dgm:prSet/>
      <dgm:spPr/>
      <dgm:t>
        <a:bodyPr/>
        <a:lstStyle/>
        <a:p>
          <a:pPr algn="ctr"/>
          <a:endParaRPr lang="en-US" sz="1800">
            <a:latin typeface="+mn-lt"/>
          </a:endParaRPr>
        </a:p>
      </dgm:t>
    </dgm:pt>
    <dgm:pt modelId="{8C24407B-05F4-4A09-88BC-457A13A5DF1D}" type="sibTrans" cxnId="{97AE1A94-6D31-48DF-AD7A-F031A345F2C6}">
      <dgm:prSet/>
      <dgm:spPr/>
      <dgm:t>
        <a:bodyPr/>
        <a:lstStyle/>
        <a:p>
          <a:pPr algn="ctr"/>
          <a:endParaRPr lang="en-US" sz="1800">
            <a:latin typeface="+mn-lt"/>
          </a:endParaRPr>
        </a:p>
      </dgm:t>
    </dgm:pt>
    <dgm:pt modelId="{CE02522D-FB72-46C6-A1EA-140EAC97E79D}">
      <dgm:prSet custT="1"/>
      <dgm:spPr/>
      <dgm:t>
        <a:bodyPr/>
        <a:lstStyle/>
        <a:p>
          <a:pPr algn="ctr"/>
          <a:r>
            <a:rPr lang="en-US" sz="1800" dirty="0" smtClean="0">
              <a:latin typeface="+mn-lt"/>
            </a:rPr>
            <a:t>A</a:t>
          </a:r>
          <a:r>
            <a:rPr lang="el-GR" sz="1800" dirty="0" err="1" smtClean="0">
              <a:latin typeface="+mn-lt"/>
            </a:rPr>
            <a:t>rrivals</a:t>
          </a:r>
          <a:r>
            <a:rPr lang="el-GR" sz="1800" dirty="0" smtClean="0">
              <a:latin typeface="+mn-lt"/>
            </a:rPr>
            <a:t> </a:t>
          </a:r>
          <a:r>
            <a:rPr lang="el-GR" sz="1800" dirty="0" err="1" smtClean="0">
              <a:latin typeface="+mn-lt"/>
            </a:rPr>
            <a:t>in</a:t>
          </a:r>
          <a:r>
            <a:rPr lang="el-GR" sz="1800" dirty="0" smtClean="0">
              <a:latin typeface="+mn-lt"/>
            </a:rPr>
            <a:t> </a:t>
          </a:r>
          <a:r>
            <a:rPr lang="el-GR" sz="1800" b="1" dirty="0" smtClean="0">
              <a:latin typeface="+mn-lt"/>
            </a:rPr>
            <a:t>201</a:t>
          </a:r>
          <a:r>
            <a:rPr lang="en-US" sz="1800" b="1" dirty="0" smtClean="0">
              <a:latin typeface="+mn-lt"/>
            </a:rPr>
            <a:t>8</a:t>
          </a:r>
          <a:endParaRPr lang="en-US" sz="1800" dirty="0">
            <a:latin typeface="+mn-lt"/>
          </a:endParaRPr>
        </a:p>
      </dgm:t>
    </dgm:pt>
    <dgm:pt modelId="{BC39611B-3A17-4A10-81E6-EA463E92C5C1}" type="parTrans" cxnId="{9C4AFAFD-4DCE-4F4F-9C2E-DEAD734F9304}">
      <dgm:prSet/>
      <dgm:spPr/>
      <dgm:t>
        <a:bodyPr/>
        <a:lstStyle/>
        <a:p>
          <a:pPr algn="ctr"/>
          <a:endParaRPr lang="en-US" sz="1800">
            <a:latin typeface="+mn-lt"/>
          </a:endParaRPr>
        </a:p>
      </dgm:t>
    </dgm:pt>
    <dgm:pt modelId="{952ED741-6B7E-4AA9-BFAC-C1C477AEF57F}" type="sibTrans" cxnId="{9C4AFAFD-4DCE-4F4F-9C2E-DEAD734F9304}">
      <dgm:prSet/>
      <dgm:spPr/>
      <dgm:t>
        <a:bodyPr/>
        <a:lstStyle/>
        <a:p>
          <a:pPr algn="ctr"/>
          <a:endParaRPr lang="en-US" sz="1800">
            <a:latin typeface="+mn-lt"/>
          </a:endParaRPr>
        </a:p>
      </dgm:t>
    </dgm:pt>
    <dgm:pt modelId="{6AB9A9AB-9703-4093-9659-6EF482847A23}">
      <dgm:prSet custT="1"/>
      <dgm:spPr/>
      <dgm:t>
        <a:bodyPr/>
        <a:lstStyle/>
        <a:p>
          <a:pPr algn="ctr"/>
          <a:r>
            <a:rPr lang="en-US" sz="1800" dirty="0" smtClean="0">
              <a:latin typeface="+mn-lt"/>
            </a:rPr>
            <a:t>A</a:t>
          </a:r>
          <a:r>
            <a:rPr lang="el-GR" sz="1800" dirty="0" err="1" smtClean="0">
              <a:latin typeface="+mn-lt"/>
            </a:rPr>
            <a:t>rrivals</a:t>
          </a:r>
          <a:r>
            <a:rPr lang="el-GR" sz="1800" dirty="0" smtClean="0">
              <a:latin typeface="+mn-lt"/>
            </a:rPr>
            <a:t> </a:t>
          </a:r>
          <a:r>
            <a:rPr lang="el-GR" sz="1800" dirty="0" err="1" smtClean="0">
              <a:latin typeface="+mn-lt"/>
            </a:rPr>
            <a:t>in</a:t>
          </a:r>
          <a:r>
            <a:rPr lang="el-GR" sz="1800" dirty="0" smtClean="0">
              <a:latin typeface="+mn-lt"/>
            </a:rPr>
            <a:t> </a:t>
          </a:r>
          <a:r>
            <a:rPr lang="el-GR" sz="1800" b="1" dirty="0" smtClean="0">
              <a:latin typeface="+mn-lt"/>
            </a:rPr>
            <a:t>20</a:t>
          </a:r>
          <a:r>
            <a:rPr lang="en-US" sz="1800" b="1" dirty="0" smtClean="0">
              <a:latin typeface="+mn-lt"/>
            </a:rPr>
            <a:t>17</a:t>
          </a:r>
          <a:endParaRPr lang="en-US" sz="1800" dirty="0">
            <a:latin typeface="+mn-lt"/>
          </a:endParaRPr>
        </a:p>
      </dgm:t>
    </dgm:pt>
    <dgm:pt modelId="{D8AC3F0B-B222-4E11-9E95-B0069F441ABC}" type="parTrans" cxnId="{C5EB051B-53AF-4B38-958A-B3FB294437FF}">
      <dgm:prSet/>
      <dgm:spPr/>
      <dgm:t>
        <a:bodyPr/>
        <a:lstStyle/>
        <a:p>
          <a:pPr algn="ctr"/>
          <a:endParaRPr lang="en-US" sz="1800">
            <a:latin typeface="+mn-lt"/>
          </a:endParaRPr>
        </a:p>
      </dgm:t>
    </dgm:pt>
    <dgm:pt modelId="{8C0B37C2-F645-405A-835A-CC5CC0D23F93}" type="sibTrans" cxnId="{C5EB051B-53AF-4B38-958A-B3FB294437FF}">
      <dgm:prSet/>
      <dgm:spPr/>
      <dgm:t>
        <a:bodyPr/>
        <a:lstStyle/>
        <a:p>
          <a:pPr algn="ctr"/>
          <a:endParaRPr lang="en-US" sz="1800">
            <a:latin typeface="+mn-lt"/>
          </a:endParaRPr>
        </a:p>
      </dgm:t>
    </dgm:pt>
    <dgm:pt modelId="{EDAAD8A9-B288-4A2E-8C91-B2A8004DDD62}">
      <dgm:prSet custT="1"/>
      <dgm:spPr/>
      <dgm:t>
        <a:bodyPr/>
        <a:lstStyle/>
        <a:p>
          <a:pPr algn="ctr"/>
          <a:r>
            <a:rPr lang="en-US" sz="1800" dirty="0" smtClean="0">
              <a:latin typeface="+mn-lt"/>
            </a:rPr>
            <a:t>A</a:t>
          </a:r>
          <a:r>
            <a:rPr lang="el-GR" sz="1800" dirty="0" err="1" smtClean="0">
              <a:latin typeface="+mn-lt"/>
            </a:rPr>
            <a:t>rrivals</a:t>
          </a:r>
          <a:r>
            <a:rPr lang="el-GR" sz="1800" dirty="0" smtClean="0">
              <a:latin typeface="+mn-lt"/>
            </a:rPr>
            <a:t> </a:t>
          </a:r>
          <a:r>
            <a:rPr lang="el-GR" sz="1800" dirty="0" err="1" smtClean="0">
              <a:latin typeface="+mn-lt"/>
            </a:rPr>
            <a:t>in</a:t>
          </a:r>
          <a:r>
            <a:rPr lang="el-GR" sz="1800" dirty="0" smtClean="0">
              <a:latin typeface="+mn-lt"/>
            </a:rPr>
            <a:t> </a:t>
          </a:r>
          <a:r>
            <a:rPr lang="el-GR" sz="1800" b="1" dirty="0" smtClean="0">
              <a:latin typeface="+mn-lt"/>
            </a:rPr>
            <a:t>201</a:t>
          </a:r>
          <a:r>
            <a:rPr lang="en-US" sz="1800" b="1" dirty="0" smtClean="0">
              <a:latin typeface="+mn-lt"/>
            </a:rPr>
            <a:t>6</a:t>
          </a:r>
          <a:endParaRPr lang="en-US" sz="1800" dirty="0">
            <a:latin typeface="+mn-lt"/>
          </a:endParaRPr>
        </a:p>
      </dgm:t>
    </dgm:pt>
    <dgm:pt modelId="{FAA213EC-29BF-4DE9-9462-42AF94AE4613}" type="parTrans" cxnId="{0FA7327C-82BF-4376-A6FB-03F9BF696353}">
      <dgm:prSet/>
      <dgm:spPr/>
      <dgm:t>
        <a:bodyPr/>
        <a:lstStyle/>
        <a:p>
          <a:pPr algn="ctr"/>
          <a:endParaRPr lang="en-US" sz="1800">
            <a:latin typeface="+mn-lt"/>
          </a:endParaRPr>
        </a:p>
      </dgm:t>
    </dgm:pt>
    <dgm:pt modelId="{6CC4D824-0973-41DF-982C-92465E4796FD}" type="sibTrans" cxnId="{0FA7327C-82BF-4376-A6FB-03F9BF696353}">
      <dgm:prSet/>
      <dgm:spPr/>
      <dgm:t>
        <a:bodyPr/>
        <a:lstStyle/>
        <a:p>
          <a:pPr algn="ctr"/>
          <a:endParaRPr lang="en-US" sz="1800">
            <a:latin typeface="+mn-lt"/>
          </a:endParaRPr>
        </a:p>
      </dgm:t>
    </dgm:pt>
    <dgm:pt modelId="{25864CBC-1A5B-4CF9-B4C3-2ACA0C27F4FD}">
      <dgm:prSet phldrT="[Κείμενο]" custT="1"/>
      <dgm:spPr/>
      <dgm:t>
        <a:bodyPr/>
        <a:lstStyle/>
        <a:p>
          <a:pPr algn="ctr"/>
          <a:r>
            <a:rPr lang="en-US" sz="1800" dirty="0" smtClean="0">
              <a:latin typeface="+mn-lt"/>
            </a:rPr>
            <a:t>Sea </a:t>
          </a:r>
          <a:r>
            <a:rPr kumimoji="0" lang="en-US" sz="1800" b="0" i="0" u="none" strike="noStrike" cap="none" normalizeH="0" baseline="0" dirty="0" smtClean="0">
              <a:ln>
                <a:noFill/>
              </a:ln>
              <a:solidFill>
                <a:srgbClr val="3C8DBC"/>
              </a:solidFill>
              <a:effectLst/>
              <a:latin typeface="+mn-lt"/>
              <a:cs typeface="Arial" charset="0"/>
            </a:rPr>
            <a:t>59.591</a:t>
          </a:r>
          <a:endParaRPr lang="en-US" sz="1800" dirty="0">
            <a:latin typeface="+mn-lt"/>
          </a:endParaRPr>
        </a:p>
      </dgm:t>
    </dgm:pt>
    <dgm:pt modelId="{88A68B4E-8D4D-41B6-AD57-1BBD02777522}" type="parTrans" cxnId="{BFC29AB9-A340-4E96-BD19-634BF0E4B325}">
      <dgm:prSet/>
      <dgm:spPr/>
      <dgm:t>
        <a:bodyPr/>
        <a:lstStyle/>
        <a:p>
          <a:pPr algn="ctr"/>
          <a:endParaRPr lang="en-US" sz="1800">
            <a:latin typeface="+mn-lt"/>
          </a:endParaRPr>
        </a:p>
      </dgm:t>
    </dgm:pt>
    <dgm:pt modelId="{F4E50580-ED5D-42EA-9855-6AA055B9E4D8}" type="sibTrans" cxnId="{BFC29AB9-A340-4E96-BD19-634BF0E4B325}">
      <dgm:prSet/>
      <dgm:spPr/>
      <dgm:t>
        <a:bodyPr/>
        <a:lstStyle/>
        <a:p>
          <a:pPr algn="ctr"/>
          <a:endParaRPr lang="en-US" sz="1800">
            <a:latin typeface="+mn-lt"/>
          </a:endParaRPr>
        </a:p>
      </dgm:t>
    </dgm:pt>
    <dgm:pt modelId="{F948CF7E-766C-4C1C-AF76-E37F0A6950B5}">
      <dgm:prSet custT="1"/>
      <dgm:spPr/>
      <dgm:t>
        <a:bodyPr/>
        <a:lstStyle/>
        <a:p>
          <a:pPr algn="ctr"/>
          <a:r>
            <a:rPr lang="en-US" sz="1800" dirty="0" smtClean="0">
              <a:latin typeface="+mn-lt"/>
            </a:rPr>
            <a:t>Sea </a:t>
          </a:r>
          <a:r>
            <a:rPr lang="en-US" sz="1800" dirty="0" smtClean="0">
              <a:solidFill>
                <a:srgbClr val="3C8DBC"/>
              </a:solidFill>
              <a:latin typeface="+mn-lt"/>
            </a:rPr>
            <a:t>32.494</a:t>
          </a:r>
          <a:endParaRPr lang="en-US" sz="1800" dirty="0">
            <a:latin typeface="+mn-lt"/>
          </a:endParaRPr>
        </a:p>
      </dgm:t>
    </dgm:pt>
    <dgm:pt modelId="{54549778-933E-4FB7-AC58-BA5F8D2A372D}" type="parTrans" cxnId="{19E8F138-6509-489C-ACD6-5CC64223D1DA}">
      <dgm:prSet/>
      <dgm:spPr/>
      <dgm:t>
        <a:bodyPr/>
        <a:lstStyle/>
        <a:p>
          <a:pPr algn="ctr"/>
          <a:endParaRPr lang="en-US" sz="1800">
            <a:latin typeface="+mn-lt"/>
          </a:endParaRPr>
        </a:p>
      </dgm:t>
    </dgm:pt>
    <dgm:pt modelId="{B04317B3-B4AC-461F-940E-F7A374755D5C}" type="sibTrans" cxnId="{19E8F138-6509-489C-ACD6-5CC64223D1DA}">
      <dgm:prSet/>
      <dgm:spPr/>
      <dgm:t>
        <a:bodyPr/>
        <a:lstStyle/>
        <a:p>
          <a:pPr algn="ctr"/>
          <a:endParaRPr lang="en-US" sz="1800">
            <a:latin typeface="+mn-lt"/>
          </a:endParaRPr>
        </a:p>
      </dgm:t>
    </dgm:pt>
    <dgm:pt modelId="{69231F09-31D1-4FAB-95EF-19FDF8D3D7B3}">
      <dgm:prSet custT="1"/>
      <dgm:spPr/>
      <dgm:t>
        <a:bodyPr/>
        <a:lstStyle/>
        <a:p>
          <a:pPr algn="ctr"/>
          <a:r>
            <a:rPr lang="en-US" sz="1800" dirty="0" smtClean="0">
              <a:latin typeface="+mn-lt"/>
            </a:rPr>
            <a:t>Sea </a:t>
          </a:r>
          <a:r>
            <a:rPr lang="en-US" sz="1800" dirty="0" smtClean="0">
              <a:solidFill>
                <a:srgbClr val="3C8DBC"/>
              </a:solidFill>
              <a:latin typeface="+mn-lt"/>
            </a:rPr>
            <a:t>29.718</a:t>
          </a:r>
        </a:p>
      </dgm:t>
    </dgm:pt>
    <dgm:pt modelId="{EF1DB641-6BD5-4548-8071-EA430742D1C4}" type="parTrans" cxnId="{FCCFB18C-D1A3-49BF-9477-8ABB592670B4}">
      <dgm:prSet/>
      <dgm:spPr/>
      <dgm:t>
        <a:bodyPr/>
        <a:lstStyle/>
        <a:p>
          <a:pPr algn="ctr"/>
          <a:endParaRPr lang="en-US" sz="1800">
            <a:latin typeface="+mn-lt"/>
          </a:endParaRPr>
        </a:p>
      </dgm:t>
    </dgm:pt>
    <dgm:pt modelId="{05782DFF-4066-44D5-83C4-624FED8FFC10}" type="sibTrans" cxnId="{FCCFB18C-D1A3-49BF-9477-8ABB592670B4}">
      <dgm:prSet/>
      <dgm:spPr/>
      <dgm:t>
        <a:bodyPr/>
        <a:lstStyle/>
        <a:p>
          <a:pPr algn="ctr"/>
          <a:endParaRPr lang="en-US" sz="1800">
            <a:latin typeface="+mn-lt"/>
          </a:endParaRPr>
        </a:p>
      </dgm:t>
    </dgm:pt>
    <dgm:pt modelId="{C1A5C9D2-3C69-4E54-B81D-D8D6D8331100}">
      <dgm:prSet custT="1"/>
      <dgm:spPr/>
      <dgm:t>
        <a:bodyPr/>
        <a:lstStyle/>
        <a:p>
          <a:pPr algn="ctr"/>
          <a:r>
            <a:rPr lang="en-US" sz="1800" dirty="0" smtClean="0">
              <a:latin typeface="+mn-lt"/>
            </a:rPr>
            <a:t>Sea </a:t>
          </a:r>
          <a:r>
            <a:rPr lang="en-US" sz="1800" dirty="0" smtClean="0">
              <a:solidFill>
                <a:srgbClr val="3C8DBC"/>
              </a:solidFill>
              <a:latin typeface="+mn-lt"/>
            </a:rPr>
            <a:t>173.450</a:t>
          </a:r>
        </a:p>
      </dgm:t>
    </dgm:pt>
    <dgm:pt modelId="{0C9A3625-2B5B-4618-860E-9643B1FF3ABE}" type="parTrans" cxnId="{1983BC00-62EF-4244-AC06-2C09D142F9F8}">
      <dgm:prSet/>
      <dgm:spPr/>
      <dgm:t>
        <a:bodyPr/>
        <a:lstStyle/>
        <a:p>
          <a:pPr algn="ctr"/>
          <a:endParaRPr lang="en-US" sz="1800">
            <a:latin typeface="+mn-lt"/>
          </a:endParaRPr>
        </a:p>
      </dgm:t>
    </dgm:pt>
    <dgm:pt modelId="{39E4F2A9-942C-48DA-845B-91091BB24EE3}" type="sibTrans" cxnId="{1983BC00-62EF-4244-AC06-2C09D142F9F8}">
      <dgm:prSet/>
      <dgm:spPr/>
      <dgm:t>
        <a:bodyPr/>
        <a:lstStyle/>
        <a:p>
          <a:pPr algn="ctr"/>
          <a:endParaRPr lang="en-US" sz="1800">
            <a:latin typeface="+mn-lt"/>
          </a:endParaRPr>
        </a:p>
      </dgm:t>
    </dgm:pt>
    <dgm:pt modelId="{DB559653-53DE-4F1A-8E3E-35F93D18084C}">
      <dgm:prSet custT="1"/>
      <dgm:spPr/>
      <dgm:t>
        <a:bodyPr/>
        <a:lstStyle/>
        <a:p>
          <a:pPr algn="ctr"/>
          <a:r>
            <a:rPr lang="en-US" sz="1800" dirty="0" smtClean="0">
              <a:latin typeface="+mn-lt"/>
            </a:rPr>
            <a:t>A</a:t>
          </a:r>
          <a:r>
            <a:rPr lang="el-GR" sz="1800" dirty="0" err="1" smtClean="0">
              <a:latin typeface="+mn-lt"/>
            </a:rPr>
            <a:t>rrivals</a:t>
          </a:r>
          <a:r>
            <a:rPr lang="el-GR" sz="1800" dirty="0" smtClean="0">
              <a:latin typeface="+mn-lt"/>
            </a:rPr>
            <a:t> </a:t>
          </a:r>
          <a:r>
            <a:rPr lang="el-GR" sz="1800" dirty="0" err="1" smtClean="0">
              <a:latin typeface="+mn-lt"/>
            </a:rPr>
            <a:t>in</a:t>
          </a:r>
          <a:r>
            <a:rPr lang="el-GR" sz="1800" dirty="0" smtClean="0">
              <a:latin typeface="+mn-lt"/>
            </a:rPr>
            <a:t> </a:t>
          </a:r>
          <a:r>
            <a:rPr lang="el-GR" sz="1800" b="1" dirty="0" smtClean="0">
              <a:latin typeface="+mn-lt"/>
            </a:rPr>
            <a:t>201</a:t>
          </a:r>
          <a:r>
            <a:rPr lang="en-US" sz="1800" b="1" dirty="0" smtClean="0">
              <a:latin typeface="+mn-lt"/>
            </a:rPr>
            <a:t>5 </a:t>
          </a:r>
          <a:endParaRPr lang="en-US" sz="1800" dirty="0">
            <a:latin typeface="+mn-lt"/>
          </a:endParaRPr>
        </a:p>
      </dgm:t>
    </dgm:pt>
    <dgm:pt modelId="{F06ED144-1505-46B3-9C7A-FB85C3CEAFF3}" type="parTrans" cxnId="{6D51650F-F285-4295-BB19-EB83E16E43C0}">
      <dgm:prSet/>
      <dgm:spPr/>
      <dgm:t>
        <a:bodyPr/>
        <a:lstStyle/>
        <a:p>
          <a:pPr algn="ctr"/>
          <a:endParaRPr lang="en-US" sz="1800">
            <a:latin typeface="+mn-lt"/>
          </a:endParaRPr>
        </a:p>
      </dgm:t>
    </dgm:pt>
    <dgm:pt modelId="{6E3C828F-BC23-4C9F-ABFA-1A69E9419791}" type="sibTrans" cxnId="{6D51650F-F285-4295-BB19-EB83E16E43C0}">
      <dgm:prSet/>
      <dgm:spPr/>
      <dgm:t>
        <a:bodyPr/>
        <a:lstStyle/>
        <a:p>
          <a:pPr algn="ctr"/>
          <a:endParaRPr lang="en-US" sz="1800">
            <a:latin typeface="+mn-lt"/>
          </a:endParaRPr>
        </a:p>
      </dgm:t>
    </dgm:pt>
    <dgm:pt modelId="{27BABF97-0560-4892-A042-BDFD9BAA0FA5}">
      <dgm:prSet custT="1"/>
      <dgm:spPr/>
      <dgm:t>
        <a:bodyPr/>
        <a:lstStyle/>
        <a:p>
          <a:pPr algn="ctr"/>
          <a:r>
            <a:rPr lang="en-US" sz="1800" dirty="0" smtClean="0">
              <a:latin typeface="+mn-lt"/>
            </a:rPr>
            <a:t>Sea </a:t>
          </a:r>
          <a:r>
            <a:rPr lang="en-US" sz="1800" dirty="0" smtClean="0">
              <a:solidFill>
                <a:srgbClr val="3C8DBC"/>
              </a:solidFill>
              <a:latin typeface="+mn-lt"/>
            </a:rPr>
            <a:t>856.723</a:t>
          </a:r>
          <a:endParaRPr lang="en-US" sz="1800" dirty="0">
            <a:solidFill>
              <a:srgbClr val="3C8DBC"/>
            </a:solidFill>
            <a:latin typeface="+mn-lt"/>
          </a:endParaRPr>
        </a:p>
      </dgm:t>
    </dgm:pt>
    <dgm:pt modelId="{54B16140-9A4E-45C6-B0CC-66E7F9BB4464}" type="parTrans" cxnId="{2C4C641D-97D9-418D-8603-D12C0BEE40F4}">
      <dgm:prSet/>
      <dgm:spPr/>
      <dgm:t>
        <a:bodyPr/>
        <a:lstStyle/>
        <a:p>
          <a:pPr algn="ctr"/>
          <a:endParaRPr lang="en-US" sz="1800">
            <a:latin typeface="+mn-lt"/>
          </a:endParaRPr>
        </a:p>
      </dgm:t>
    </dgm:pt>
    <dgm:pt modelId="{2CF137A1-554D-430F-9A28-45310EA4864C}" type="sibTrans" cxnId="{2C4C641D-97D9-418D-8603-D12C0BEE40F4}">
      <dgm:prSet/>
      <dgm:spPr/>
      <dgm:t>
        <a:bodyPr/>
        <a:lstStyle/>
        <a:p>
          <a:pPr algn="ctr"/>
          <a:endParaRPr lang="en-US" sz="1800">
            <a:latin typeface="+mn-lt"/>
          </a:endParaRPr>
        </a:p>
      </dgm:t>
    </dgm:pt>
    <dgm:pt modelId="{38491E85-D5B1-455A-9754-160C66986813}">
      <dgm:prSet phldrT="[Κείμενο]" custT="1"/>
      <dgm:spPr/>
      <dgm:t>
        <a:bodyPr/>
        <a:lstStyle/>
        <a:p>
          <a:pPr algn="ctr"/>
          <a:r>
            <a:rPr lang="en-US" sz="1800" dirty="0" smtClean="0">
              <a:latin typeface="+mn-lt"/>
            </a:rPr>
            <a:t>Land </a:t>
          </a:r>
          <a:r>
            <a:rPr kumimoji="0" lang="en-US" sz="1800" b="0" i="0" u="none" strike="noStrike" cap="none" normalizeH="0" baseline="0" dirty="0" smtClean="0">
              <a:ln>
                <a:noFill/>
              </a:ln>
              <a:solidFill>
                <a:srgbClr val="009947"/>
              </a:solidFill>
              <a:effectLst/>
              <a:latin typeface="+mn-lt"/>
              <a:cs typeface="Arial" charset="0"/>
            </a:rPr>
            <a:t>14.891</a:t>
          </a:r>
          <a:endParaRPr lang="en-US" sz="1800" dirty="0">
            <a:latin typeface="+mn-lt"/>
          </a:endParaRPr>
        </a:p>
      </dgm:t>
    </dgm:pt>
    <dgm:pt modelId="{DF54FA7B-CAC9-4D3E-9E38-5903B8A1B086}" type="parTrans" cxnId="{E1289247-1AE2-460C-B96F-0ED45C578041}">
      <dgm:prSet/>
      <dgm:spPr/>
      <dgm:t>
        <a:bodyPr/>
        <a:lstStyle/>
        <a:p>
          <a:pPr algn="ctr"/>
          <a:endParaRPr lang="en-US" sz="1800">
            <a:latin typeface="+mn-lt"/>
          </a:endParaRPr>
        </a:p>
      </dgm:t>
    </dgm:pt>
    <dgm:pt modelId="{3A230C48-A1F7-4BEE-B3B1-3F4136142415}" type="sibTrans" cxnId="{E1289247-1AE2-460C-B96F-0ED45C578041}">
      <dgm:prSet/>
      <dgm:spPr/>
      <dgm:t>
        <a:bodyPr/>
        <a:lstStyle/>
        <a:p>
          <a:pPr algn="ctr"/>
          <a:endParaRPr lang="en-US" sz="1800">
            <a:latin typeface="+mn-lt"/>
          </a:endParaRPr>
        </a:p>
      </dgm:t>
    </dgm:pt>
    <dgm:pt modelId="{3684A92A-9923-40A2-A53D-7BAA9DEF0FDC}">
      <dgm:prSet custT="1"/>
      <dgm:spPr/>
      <dgm:t>
        <a:bodyPr/>
        <a:lstStyle/>
        <a:p>
          <a:pPr algn="ctr"/>
          <a:r>
            <a:rPr lang="en-US" sz="1800" dirty="0" smtClean="0">
              <a:latin typeface="+mn-lt"/>
            </a:rPr>
            <a:t>Land </a:t>
          </a:r>
          <a:r>
            <a:rPr kumimoji="0" lang="en-US" sz="1800" b="0" i="0" u="none" strike="noStrike" cap="none" normalizeH="0" baseline="0" dirty="0" smtClean="0">
              <a:ln>
                <a:noFill/>
              </a:ln>
              <a:solidFill>
                <a:srgbClr val="009947"/>
              </a:solidFill>
              <a:effectLst/>
              <a:latin typeface="+mn-lt"/>
              <a:cs typeface="Arial" charset="0"/>
            </a:rPr>
            <a:t>18.014</a:t>
          </a:r>
          <a:r>
            <a:rPr lang="en-US" sz="1800" dirty="0" smtClean="0">
              <a:latin typeface="+mn-lt"/>
            </a:rPr>
            <a:t> </a:t>
          </a:r>
          <a:endParaRPr lang="en-US" sz="1800" dirty="0">
            <a:latin typeface="+mn-lt"/>
          </a:endParaRPr>
        </a:p>
      </dgm:t>
    </dgm:pt>
    <dgm:pt modelId="{CDA2DDC9-E352-49E8-8F6F-7CF0CFA0260E}" type="parTrans" cxnId="{47FC0AD4-C0F5-45E1-A46C-8854FB5B5126}">
      <dgm:prSet/>
      <dgm:spPr/>
      <dgm:t>
        <a:bodyPr/>
        <a:lstStyle/>
        <a:p>
          <a:pPr algn="ctr"/>
          <a:endParaRPr lang="en-US" sz="1800">
            <a:latin typeface="+mn-lt"/>
          </a:endParaRPr>
        </a:p>
      </dgm:t>
    </dgm:pt>
    <dgm:pt modelId="{2E3A3B66-C1A9-4E7C-BFE4-E6369E6759A8}" type="sibTrans" cxnId="{47FC0AD4-C0F5-45E1-A46C-8854FB5B5126}">
      <dgm:prSet/>
      <dgm:spPr/>
      <dgm:t>
        <a:bodyPr/>
        <a:lstStyle/>
        <a:p>
          <a:pPr algn="ctr"/>
          <a:endParaRPr lang="en-US" sz="1800">
            <a:latin typeface="+mn-lt"/>
          </a:endParaRPr>
        </a:p>
      </dgm:t>
    </dgm:pt>
    <dgm:pt modelId="{352D5C2E-82F9-411D-84D8-F4B9BEE5311B}">
      <dgm:prSet custT="1"/>
      <dgm:spPr/>
      <dgm:t>
        <a:bodyPr/>
        <a:lstStyle/>
        <a:p>
          <a:pPr algn="ctr"/>
          <a:r>
            <a:rPr lang="en-US" sz="1800" dirty="0" smtClean="0">
              <a:latin typeface="+mn-lt"/>
            </a:rPr>
            <a:t>Land </a:t>
          </a:r>
          <a:r>
            <a:rPr kumimoji="0" lang="en-US" sz="1800" b="0" i="0" u="none" strike="noStrike" cap="none" normalizeH="0" baseline="0" dirty="0" smtClean="0">
              <a:ln>
                <a:noFill/>
              </a:ln>
              <a:solidFill>
                <a:srgbClr val="009947"/>
              </a:solidFill>
              <a:effectLst/>
              <a:latin typeface="+mn-lt"/>
              <a:cs typeface="Arial" charset="0"/>
            </a:rPr>
            <a:t>6.592</a:t>
          </a:r>
          <a:endParaRPr kumimoji="0" lang="en-US" sz="1800" b="0" i="0" u="none" strike="noStrike" cap="none" normalizeH="0" baseline="0" dirty="0">
            <a:ln>
              <a:noFill/>
            </a:ln>
            <a:solidFill>
              <a:srgbClr val="009947"/>
            </a:solidFill>
            <a:effectLst/>
            <a:latin typeface="+mn-lt"/>
            <a:cs typeface="Arial" charset="0"/>
          </a:endParaRPr>
        </a:p>
      </dgm:t>
    </dgm:pt>
    <dgm:pt modelId="{A95F346C-44FE-4F24-8312-A17F6C3D06F9}" type="parTrans" cxnId="{B2E0D8AB-157B-41BD-94DA-CCCF0E3DE50E}">
      <dgm:prSet/>
      <dgm:spPr/>
      <dgm:t>
        <a:bodyPr/>
        <a:lstStyle/>
        <a:p>
          <a:pPr algn="ctr"/>
          <a:endParaRPr lang="en-US" sz="1800">
            <a:latin typeface="+mn-lt"/>
          </a:endParaRPr>
        </a:p>
      </dgm:t>
    </dgm:pt>
    <dgm:pt modelId="{64DC2D16-591F-4A30-8C61-2C1986B866DB}" type="sibTrans" cxnId="{B2E0D8AB-157B-41BD-94DA-CCCF0E3DE50E}">
      <dgm:prSet/>
      <dgm:spPr/>
      <dgm:t>
        <a:bodyPr/>
        <a:lstStyle/>
        <a:p>
          <a:pPr algn="ctr"/>
          <a:endParaRPr lang="en-US" sz="1800">
            <a:latin typeface="+mn-lt"/>
          </a:endParaRPr>
        </a:p>
      </dgm:t>
    </dgm:pt>
    <dgm:pt modelId="{D62B7E6D-0E70-4609-874A-CA63F7F495D2}">
      <dgm:prSet custT="1"/>
      <dgm:spPr/>
      <dgm:t>
        <a:bodyPr/>
        <a:lstStyle/>
        <a:p>
          <a:pPr algn="ctr"/>
          <a:r>
            <a:rPr lang="en-US" sz="1800" dirty="0" smtClean="0">
              <a:latin typeface="+mn-lt"/>
            </a:rPr>
            <a:t>Land </a:t>
          </a:r>
          <a:r>
            <a:rPr kumimoji="0" lang="en-US" sz="1800" b="0" i="0" u="none" strike="noStrike" cap="none" normalizeH="0" baseline="0" dirty="0" smtClean="0">
              <a:ln>
                <a:noFill/>
              </a:ln>
              <a:solidFill>
                <a:srgbClr val="009947"/>
              </a:solidFill>
              <a:effectLst/>
              <a:latin typeface="+mn-lt"/>
              <a:cs typeface="Arial" charset="0"/>
            </a:rPr>
            <a:t>3.784</a:t>
          </a:r>
          <a:r>
            <a:rPr lang="en-US" sz="1800" dirty="0" smtClean="0">
              <a:latin typeface="+mn-lt"/>
            </a:rPr>
            <a:t> </a:t>
          </a:r>
        </a:p>
      </dgm:t>
    </dgm:pt>
    <dgm:pt modelId="{F06B796D-85B8-43B2-AA88-7D3E45B2CAC7}" type="parTrans" cxnId="{0306D56F-B9FC-41B9-A9E4-EB6EB1AAD879}">
      <dgm:prSet/>
      <dgm:spPr/>
      <dgm:t>
        <a:bodyPr/>
        <a:lstStyle/>
        <a:p>
          <a:pPr algn="ctr"/>
          <a:endParaRPr lang="en-US" sz="1800">
            <a:latin typeface="+mn-lt"/>
          </a:endParaRPr>
        </a:p>
      </dgm:t>
    </dgm:pt>
    <dgm:pt modelId="{B5A64824-DFD9-419C-ABFD-7373EE6CC5BE}" type="sibTrans" cxnId="{0306D56F-B9FC-41B9-A9E4-EB6EB1AAD879}">
      <dgm:prSet/>
      <dgm:spPr/>
      <dgm:t>
        <a:bodyPr/>
        <a:lstStyle/>
        <a:p>
          <a:pPr algn="ctr"/>
          <a:endParaRPr lang="en-US" sz="1800">
            <a:latin typeface="+mn-lt"/>
          </a:endParaRPr>
        </a:p>
      </dgm:t>
    </dgm:pt>
    <dgm:pt modelId="{284BE5D4-CBB3-4DA1-97C2-D847F68E3DD8}">
      <dgm:prSet custT="1"/>
      <dgm:spPr/>
      <dgm:t>
        <a:bodyPr/>
        <a:lstStyle/>
        <a:p>
          <a:pPr algn="ctr"/>
          <a:r>
            <a:rPr lang="en-US" sz="1800" dirty="0" smtClean="0">
              <a:latin typeface="+mn-lt"/>
            </a:rPr>
            <a:t>Land </a:t>
          </a:r>
          <a:r>
            <a:rPr kumimoji="0" lang="en-US" sz="1800" b="0" i="0" u="none" strike="noStrike" cap="none" normalizeH="0" baseline="0" dirty="0" smtClean="0">
              <a:ln>
                <a:noFill/>
              </a:ln>
              <a:solidFill>
                <a:srgbClr val="009947"/>
              </a:solidFill>
              <a:effectLst/>
              <a:latin typeface="+mn-lt"/>
              <a:cs typeface="Arial" charset="0"/>
            </a:rPr>
            <a:t>4.907</a:t>
          </a:r>
          <a:r>
            <a:rPr lang="en-US" sz="1800" dirty="0" smtClean="0">
              <a:latin typeface="+mn-lt"/>
            </a:rPr>
            <a:t> </a:t>
          </a:r>
          <a:endParaRPr lang="en-US" sz="1800" dirty="0">
            <a:latin typeface="+mn-lt"/>
          </a:endParaRPr>
        </a:p>
      </dgm:t>
    </dgm:pt>
    <dgm:pt modelId="{4B18410B-69AD-46DC-B567-D56A6DA305C8}" type="parTrans" cxnId="{B8BEF2D7-1562-490E-A45E-E560539454AB}">
      <dgm:prSet/>
      <dgm:spPr/>
      <dgm:t>
        <a:bodyPr/>
        <a:lstStyle/>
        <a:p>
          <a:pPr algn="ctr"/>
          <a:endParaRPr lang="en-US" sz="1800">
            <a:latin typeface="+mn-lt"/>
          </a:endParaRPr>
        </a:p>
      </dgm:t>
    </dgm:pt>
    <dgm:pt modelId="{E2A5913E-4006-41A6-BA61-AF7169145042}" type="sibTrans" cxnId="{B8BEF2D7-1562-490E-A45E-E560539454AB}">
      <dgm:prSet/>
      <dgm:spPr/>
      <dgm:t>
        <a:bodyPr/>
        <a:lstStyle/>
        <a:p>
          <a:pPr algn="ctr"/>
          <a:endParaRPr lang="en-US" sz="1800">
            <a:latin typeface="+mn-lt"/>
          </a:endParaRPr>
        </a:p>
      </dgm:t>
    </dgm:pt>
    <dgm:pt modelId="{3452C412-D0F6-4484-A346-375C9C20CE95}">
      <dgm:prSet phldrT="[Κείμενο]" custT="1"/>
      <dgm:spPr/>
      <dgm:t>
        <a:bodyPr/>
        <a:lstStyle/>
        <a:p>
          <a:pPr algn="ctr"/>
          <a:r>
            <a:rPr lang="en-US" sz="1800" b="1" i="0" dirty="0" smtClean="0">
              <a:solidFill>
                <a:schemeClr val="bg1"/>
              </a:solidFill>
              <a:latin typeface="+mn-lt"/>
            </a:rPr>
            <a:t>Total: </a:t>
          </a:r>
          <a:r>
            <a:rPr kumimoji="0" lang="en-US" sz="1800" b="1" i="0" u="none" strike="noStrike" cap="none" normalizeH="0" baseline="0" dirty="0" smtClean="0">
              <a:ln>
                <a:noFill/>
              </a:ln>
              <a:solidFill>
                <a:schemeClr val="bg1"/>
              </a:solidFill>
              <a:effectLst/>
              <a:latin typeface="+mn-lt"/>
              <a:cs typeface="Arial" charset="0"/>
            </a:rPr>
            <a:t>74.482</a:t>
          </a:r>
          <a:endParaRPr lang="en-US" sz="1800" b="1" i="0" dirty="0">
            <a:solidFill>
              <a:schemeClr val="bg1"/>
            </a:solidFill>
            <a:latin typeface="+mn-lt"/>
          </a:endParaRPr>
        </a:p>
      </dgm:t>
    </dgm:pt>
    <dgm:pt modelId="{2476A656-3FDD-4993-9145-B6D69C45BA78}" type="parTrans" cxnId="{DCEB09F4-64F1-423B-A196-6D2E61872FCF}">
      <dgm:prSet/>
      <dgm:spPr/>
      <dgm:t>
        <a:bodyPr/>
        <a:lstStyle/>
        <a:p>
          <a:pPr algn="ctr"/>
          <a:endParaRPr lang="en-US" sz="1800">
            <a:latin typeface="+mn-lt"/>
          </a:endParaRPr>
        </a:p>
      </dgm:t>
    </dgm:pt>
    <dgm:pt modelId="{08BEBBE5-9660-4AD8-82F2-91F36C069E77}" type="sibTrans" cxnId="{DCEB09F4-64F1-423B-A196-6D2E61872FCF}">
      <dgm:prSet/>
      <dgm:spPr/>
      <dgm:t>
        <a:bodyPr/>
        <a:lstStyle/>
        <a:p>
          <a:pPr algn="ctr"/>
          <a:endParaRPr lang="en-US" sz="1800">
            <a:latin typeface="+mn-lt"/>
          </a:endParaRPr>
        </a:p>
      </dgm:t>
    </dgm:pt>
    <dgm:pt modelId="{D0A462F1-583A-46B7-9625-748FA05DF03C}">
      <dgm:prSet phldrT="[Κείμενο]" custT="1"/>
      <dgm:spPr/>
      <dgm:t>
        <a:bodyPr/>
        <a:lstStyle/>
        <a:p>
          <a:pPr algn="ctr"/>
          <a:r>
            <a:rPr lang="en-US" sz="1800" b="1" i="0" dirty="0" smtClean="0">
              <a:solidFill>
                <a:schemeClr val="bg1"/>
              </a:solidFill>
              <a:latin typeface="+mn-lt"/>
            </a:rPr>
            <a:t>Total: </a:t>
          </a:r>
          <a:r>
            <a:rPr lang="en-US" sz="1800" b="1" i="0" u="none" dirty="0" smtClean="0">
              <a:solidFill>
                <a:schemeClr val="bg1"/>
              </a:solidFill>
              <a:latin typeface="+mn-lt"/>
            </a:rPr>
            <a:t>50.508</a:t>
          </a:r>
          <a:endParaRPr lang="en-US" sz="1800" b="1" i="0" dirty="0">
            <a:solidFill>
              <a:schemeClr val="bg1"/>
            </a:solidFill>
            <a:latin typeface="+mn-lt"/>
          </a:endParaRPr>
        </a:p>
      </dgm:t>
    </dgm:pt>
    <dgm:pt modelId="{EDAD2D4F-4E86-4090-9796-F2F282FAB9DB}" type="parTrans" cxnId="{7AF0630E-D56A-4E61-BDFF-B7B5ED68CBA8}">
      <dgm:prSet/>
      <dgm:spPr/>
      <dgm:t>
        <a:bodyPr/>
        <a:lstStyle/>
        <a:p>
          <a:pPr algn="ctr"/>
          <a:endParaRPr lang="en-US" sz="1800">
            <a:latin typeface="+mn-lt"/>
          </a:endParaRPr>
        </a:p>
      </dgm:t>
    </dgm:pt>
    <dgm:pt modelId="{8FE6C8E8-6A59-46FD-8DC1-F3722A169723}" type="sibTrans" cxnId="{7AF0630E-D56A-4E61-BDFF-B7B5ED68CBA8}">
      <dgm:prSet/>
      <dgm:spPr/>
      <dgm:t>
        <a:bodyPr/>
        <a:lstStyle/>
        <a:p>
          <a:pPr algn="ctr"/>
          <a:endParaRPr lang="en-US" sz="1800">
            <a:latin typeface="+mn-lt"/>
          </a:endParaRPr>
        </a:p>
      </dgm:t>
    </dgm:pt>
    <dgm:pt modelId="{F0B971E2-F2FD-4F94-B4D7-33583F5BFBB7}">
      <dgm:prSet phldrT="[Κείμενο]" custT="1"/>
      <dgm:spPr/>
      <dgm:t>
        <a:bodyPr/>
        <a:lstStyle/>
        <a:p>
          <a:pPr algn="ctr"/>
          <a:r>
            <a:rPr lang="en-US" sz="1800" b="1" i="0" dirty="0" smtClean="0">
              <a:solidFill>
                <a:schemeClr val="bg1"/>
              </a:solidFill>
              <a:latin typeface="+mn-lt"/>
            </a:rPr>
            <a:t>Total: </a:t>
          </a:r>
          <a:r>
            <a:rPr lang="en-US" sz="1800" b="1" i="0" u="none" dirty="0" smtClean="0">
              <a:solidFill>
                <a:schemeClr val="bg1"/>
              </a:solidFill>
              <a:latin typeface="+mn-lt"/>
            </a:rPr>
            <a:t>36.310</a:t>
          </a:r>
          <a:endParaRPr lang="en-US" sz="1800" b="1" i="0" dirty="0">
            <a:solidFill>
              <a:schemeClr val="bg1"/>
            </a:solidFill>
            <a:latin typeface="+mn-lt"/>
          </a:endParaRPr>
        </a:p>
      </dgm:t>
    </dgm:pt>
    <dgm:pt modelId="{B94A6C3A-CADC-4981-86CC-F5D95940D007}" type="parTrans" cxnId="{D753DE6F-DAC7-475B-8010-46D8B50073D6}">
      <dgm:prSet/>
      <dgm:spPr/>
      <dgm:t>
        <a:bodyPr/>
        <a:lstStyle/>
        <a:p>
          <a:pPr algn="ctr"/>
          <a:endParaRPr lang="en-US" sz="1800">
            <a:latin typeface="+mn-lt"/>
          </a:endParaRPr>
        </a:p>
      </dgm:t>
    </dgm:pt>
    <dgm:pt modelId="{F2A45FD6-C0FA-46B9-B103-0B8B3143D817}" type="sibTrans" cxnId="{D753DE6F-DAC7-475B-8010-46D8B50073D6}">
      <dgm:prSet/>
      <dgm:spPr/>
      <dgm:t>
        <a:bodyPr/>
        <a:lstStyle/>
        <a:p>
          <a:pPr algn="ctr"/>
          <a:endParaRPr lang="en-US" sz="1800">
            <a:latin typeface="+mn-lt"/>
          </a:endParaRPr>
        </a:p>
      </dgm:t>
    </dgm:pt>
    <dgm:pt modelId="{5C81996E-ECEB-48D9-8321-7C7681DE6E05}">
      <dgm:prSet phldrT="[Κείμενο]" custT="1"/>
      <dgm:spPr/>
      <dgm:t>
        <a:bodyPr/>
        <a:lstStyle/>
        <a:p>
          <a:pPr algn="ctr"/>
          <a:r>
            <a:rPr lang="en-US" sz="1800" b="1" i="0" dirty="0" smtClean="0">
              <a:solidFill>
                <a:schemeClr val="bg1"/>
              </a:solidFill>
              <a:latin typeface="+mn-lt"/>
            </a:rPr>
            <a:t>Total: 177.234</a:t>
          </a:r>
        </a:p>
      </dgm:t>
    </dgm:pt>
    <dgm:pt modelId="{14E33A0B-4845-488D-B5DD-1A40526C6732}" type="parTrans" cxnId="{6D9C8153-56B1-4516-ABA8-6E17C0032CB4}">
      <dgm:prSet/>
      <dgm:spPr/>
      <dgm:t>
        <a:bodyPr/>
        <a:lstStyle/>
        <a:p>
          <a:pPr algn="ctr"/>
          <a:endParaRPr lang="en-US" sz="1800">
            <a:latin typeface="+mn-lt"/>
          </a:endParaRPr>
        </a:p>
      </dgm:t>
    </dgm:pt>
    <dgm:pt modelId="{F0F4763A-329D-4EB4-B72A-3701A882D467}" type="sibTrans" cxnId="{6D9C8153-56B1-4516-ABA8-6E17C0032CB4}">
      <dgm:prSet/>
      <dgm:spPr/>
      <dgm:t>
        <a:bodyPr/>
        <a:lstStyle/>
        <a:p>
          <a:pPr algn="ctr"/>
          <a:endParaRPr lang="en-US" sz="1800">
            <a:latin typeface="+mn-lt"/>
          </a:endParaRPr>
        </a:p>
      </dgm:t>
    </dgm:pt>
    <dgm:pt modelId="{16F80A02-E53E-4275-A028-A7EA1EBBF46F}">
      <dgm:prSet phldrT="[Κείμενο]" custT="1"/>
      <dgm:spPr/>
      <dgm:t>
        <a:bodyPr/>
        <a:lstStyle/>
        <a:p>
          <a:pPr algn="ctr"/>
          <a:r>
            <a:rPr lang="en-US" sz="1800" b="1" i="0" dirty="0" smtClean="0">
              <a:solidFill>
                <a:schemeClr val="bg1"/>
              </a:solidFill>
              <a:latin typeface="+mn-lt"/>
            </a:rPr>
            <a:t>Total: 43.318</a:t>
          </a:r>
          <a:endParaRPr lang="en-US" sz="1800" b="1" i="0" dirty="0">
            <a:solidFill>
              <a:schemeClr val="bg1"/>
            </a:solidFill>
            <a:latin typeface="+mn-lt"/>
          </a:endParaRPr>
        </a:p>
      </dgm:t>
    </dgm:pt>
    <dgm:pt modelId="{9C62B965-7273-4487-8BF6-25D31257E25D}" type="parTrans" cxnId="{CD200C1E-DEEB-4712-88A2-CFE06D7FC382}">
      <dgm:prSet/>
      <dgm:spPr/>
      <dgm:t>
        <a:bodyPr/>
        <a:lstStyle/>
        <a:p>
          <a:pPr algn="ctr"/>
          <a:endParaRPr lang="en-US" sz="1800">
            <a:latin typeface="+mn-lt"/>
          </a:endParaRPr>
        </a:p>
      </dgm:t>
    </dgm:pt>
    <dgm:pt modelId="{9D6468AD-0A5F-4620-84AF-7418843C70CE}" type="sibTrans" cxnId="{CD200C1E-DEEB-4712-88A2-CFE06D7FC382}">
      <dgm:prSet/>
      <dgm:spPr/>
      <dgm:t>
        <a:bodyPr/>
        <a:lstStyle/>
        <a:p>
          <a:pPr algn="ctr"/>
          <a:endParaRPr lang="en-US" sz="1800">
            <a:latin typeface="+mn-lt"/>
          </a:endParaRPr>
        </a:p>
      </dgm:t>
    </dgm:pt>
    <dgm:pt modelId="{8F8BF3BB-8C88-4695-847E-A08FC455384B}">
      <dgm:prSet custT="1"/>
      <dgm:spPr/>
      <dgm:t>
        <a:bodyPr/>
        <a:lstStyle/>
        <a:p>
          <a:pPr algn="ctr"/>
          <a:r>
            <a:rPr lang="en-US" sz="1800" dirty="0" smtClean="0">
              <a:latin typeface="+mn-lt"/>
            </a:rPr>
            <a:t>A</a:t>
          </a:r>
          <a:r>
            <a:rPr lang="el-GR" sz="1800" dirty="0" err="1" smtClean="0">
              <a:latin typeface="+mn-lt"/>
            </a:rPr>
            <a:t>rrivals</a:t>
          </a:r>
          <a:r>
            <a:rPr lang="el-GR" sz="1800" dirty="0" smtClean="0">
              <a:latin typeface="+mn-lt"/>
            </a:rPr>
            <a:t> </a:t>
          </a:r>
          <a:r>
            <a:rPr lang="el-GR" sz="1800" dirty="0" err="1" smtClean="0">
              <a:latin typeface="+mn-lt"/>
            </a:rPr>
            <a:t>in</a:t>
          </a:r>
          <a:r>
            <a:rPr lang="el-GR" sz="1800" dirty="0" smtClean="0">
              <a:latin typeface="+mn-lt"/>
            </a:rPr>
            <a:t> </a:t>
          </a:r>
          <a:r>
            <a:rPr lang="el-GR" sz="1800" b="1" dirty="0" smtClean="0">
              <a:latin typeface="+mn-lt"/>
            </a:rPr>
            <a:t>201</a:t>
          </a:r>
          <a:r>
            <a:rPr lang="en-US" sz="1800" b="1" dirty="0" smtClean="0">
              <a:latin typeface="+mn-lt"/>
            </a:rPr>
            <a:t>4 </a:t>
          </a:r>
          <a:endParaRPr lang="en-US" sz="1800" dirty="0">
            <a:latin typeface="+mn-lt"/>
          </a:endParaRPr>
        </a:p>
      </dgm:t>
    </dgm:pt>
    <dgm:pt modelId="{29B0756D-8278-4B06-8071-4DAEECF061F6}" type="parTrans" cxnId="{59501787-DE87-4F59-9C58-2928CDF7BFAF}">
      <dgm:prSet/>
      <dgm:spPr/>
      <dgm:t>
        <a:bodyPr/>
        <a:lstStyle/>
        <a:p>
          <a:pPr algn="ctr"/>
          <a:endParaRPr lang="en-US" sz="1800">
            <a:latin typeface="+mn-lt"/>
          </a:endParaRPr>
        </a:p>
      </dgm:t>
    </dgm:pt>
    <dgm:pt modelId="{2F7F2636-DAAE-4F2F-9595-57043E75AEC6}" type="sibTrans" cxnId="{59501787-DE87-4F59-9C58-2928CDF7BFAF}">
      <dgm:prSet/>
      <dgm:spPr/>
      <dgm:t>
        <a:bodyPr/>
        <a:lstStyle/>
        <a:p>
          <a:pPr algn="ctr"/>
          <a:endParaRPr lang="en-US" sz="1800">
            <a:latin typeface="+mn-lt"/>
          </a:endParaRPr>
        </a:p>
      </dgm:t>
    </dgm:pt>
    <dgm:pt modelId="{36D07EA6-BCFD-4CE9-8C64-5149BE2428F8}">
      <dgm:prSet custT="1"/>
      <dgm:spPr/>
      <dgm:t>
        <a:bodyPr/>
        <a:lstStyle/>
        <a:p>
          <a:pPr algn="ctr"/>
          <a:r>
            <a:rPr lang="en-US" sz="1800" dirty="0" smtClean="0">
              <a:latin typeface="+mn-lt"/>
            </a:rPr>
            <a:t>Sea </a:t>
          </a:r>
          <a:r>
            <a:rPr lang="en-US" sz="1800" dirty="0" smtClean="0">
              <a:solidFill>
                <a:srgbClr val="3C8DBC"/>
              </a:solidFill>
              <a:latin typeface="+mn-lt"/>
            </a:rPr>
            <a:t>41.038</a:t>
          </a:r>
          <a:endParaRPr lang="en-US" sz="1800" dirty="0">
            <a:solidFill>
              <a:srgbClr val="3C8DBC"/>
            </a:solidFill>
            <a:latin typeface="+mn-lt"/>
          </a:endParaRPr>
        </a:p>
      </dgm:t>
    </dgm:pt>
    <dgm:pt modelId="{A8CF0C35-9E7B-4533-885F-8EF489FD0409}" type="parTrans" cxnId="{4274A756-E603-4BC0-B27E-83F98F4E7981}">
      <dgm:prSet/>
      <dgm:spPr/>
      <dgm:t>
        <a:bodyPr/>
        <a:lstStyle/>
        <a:p>
          <a:pPr algn="ctr"/>
          <a:endParaRPr lang="en-US" sz="1800">
            <a:latin typeface="+mn-lt"/>
          </a:endParaRPr>
        </a:p>
      </dgm:t>
    </dgm:pt>
    <dgm:pt modelId="{ED0947CD-EF3B-4219-8525-BD961497B552}" type="sibTrans" cxnId="{4274A756-E603-4BC0-B27E-83F98F4E7981}">
      <dgm:prSet/>
      <dgm:spPr/>
      <dgm:t>
        <a:bodyPr/>
        <a:lstStyle/>
        <a:p>
          <a:pPr algn="ctr"/>
          <a:endParaRPr lang="en-US" sz="1800">
            <a:latin typeface="+mn-lt"/>
          </a:endParaRPr>
        </a:p>
      </dgm:t>
    </dgm:pt>
    <dgm:pt modelId="{F95ED3F3-AA19-45D4-B920-1CD55D6F14E6}">
      <dgm:prSet custT="1"/>
      <dgm:spPr/>
      <dgm:t>
        <a:bodyPr/>
        <a:lstStyle/>
        <a:p>
          <a:pPr algn="ctr"/>
          <a:r>
            <a:rPr lang="en-US" sz="1800" dirty="0" smtClean="0">
              <a:latin typeface="+mn-lt"/>
            </a:rPr>
            <a:t>Land </a:t>
          </a:r>
          <a:r>
            <a:rPr lang="en-US" sz="1800" dirty="0" smtClean="0">
              <a:solidFill>
                <a:srgbClr val="009947"/>
              </a:solidFill>
              <a:latin typeface="+mn-lt"/>
            </a:rPr>
            <a:t>2,280</a:t>
          </a:r>
          <a:endParaRPr lang="en-US" sz="1800" dirty="0">
            <a:latin typeface="+mn-lt"/>
          </a:endParaRPr>
        </a:p>
      </dgm:t>
    </dgm:pt>
    <dgm:pt modelId="{9F2C433E-7ABB-49F5-9A5A-9E78DD07BC28}" type="parTrans" cxnId="{1342EE10-62FD-4C91-9DF6-0D5BF71E5227}">
      <dgm:prSet/>
      <dgm:spPr/>
      <dgm:t>
        <a:bodyPr/>
        <a:lstStyle/>
        <a:p>
          <a:pPr algn="ctr"/>
          <a:endParaRPr lang="en-US" sz="1800">
            <a:latin typeface="+mn-lt"/>
          </a:endParaRPr>
        </a:p>
      </dgm:t>
    </dgm:pt>
    <dgm:pt modelId="{6E3C65E3-321F-4E41-BF98-63FF35A29EC8}" type="sibTrans" cxnId="{1342EE10-62FD-4C91-9DF6-0D5BF71E5227}">
      <dgm:prSet/>
      <dgm:spPr/>
      <dgm:t>
        <a:bodyPr/>
        <a:lstStyle/>
        <a:p>
          <a:pPr algn="ctr"/>
          <a:endParaRPr lang="en-US" sz="1800">
            <a:latin typeface="+mn-lt"/>
          </a:endParaRPr>
        </a:p>
      </dgm:t>
    </dgm:pt>
    <dgm:pt modelId="{732F4CA0-FC71-4F9C-BF09-B6CEC24CCAAD}">
      <dgm:prSet custT="1"/>
      <dgm:spPr/>
      <dgm:t>
        <a:bodyPr/>
        <a:lstStyle/>
        <a:p>
          <a:pPr algn="ctr"/>
          <a:r>
            <a:rPr lang="en-US" sz="1800" b="1" i="0" dirty="0" smtClean="0">
              <a:solidFill>
                <a:schemeClr val="bg1"/>
              </a:solidFill>
              <a:latin typeface="+mn-lt"/>
            </a:rPr>
            <a:t>Total: 861.630</a:t>
          </a:r>
          <a:endParaRPr lang="en-US" sz="1800" b="1" i="0" dirty="0">
            <a:solidFill>
              <a:schemeClr val="bg1"/>
            </a:solidFill>
            <a:latin typeface="+mn-lt"/>
          </a:endParaRPr>
        </a:p>
      </dgm:t>
    </dgm:pt>
    <dgm:pt modelId="{3559F954-D1F9-4140-A5D6-0AAE299E0356}" type="parTrans" cxnId="{816689BE-A730-4F06-B00F-9AE104576A47}">
      <dgm:prSet/>
      <dgm:spPr/>
      <dgm:t>
        <a:bodyPr/>
        <a:lstStyle/>
        <a:p>
          <a:pPr algn="ctr"/>
          <a:endParaRPr lang="en-US" sz="1800">
            <a:latin typeface="+mn-lt"/>
          </a:endParaRPr>
        </a:p>
      </dgm:t>
    </dgm:pt>
    <dgm:pt modelId="{5DEC2A55-21EC-4ACF-91C5-6D1D2DE3F72C}" type="sibTrans" cxnId="{816689BE-A730-4F06-B00F-9AE104576A47}">
      <dgm:prSet/>
      <dgm:spPr/>
      <dgm:t>
        <a:bodyPr/>
        <a:lstStyle/>
        <a:p>
          <a:pPr algn="ctr"/>
          <a:endParaRPr lang="en-US" sz="1800">
            <a:latin typeface="+mn-lt"/>
          </a:endParaRPr>
        </a:p>
      </dgm:t>
    </dgm:pt>
    <dgm:pt modelId="{1B2AC607-65AC-4D56-99E7-06CED60EBA39}" type="pres">
      <dgm:prSet presAssocID="{06908CDF-57C0-413A-B9B1-799615D1B9C6}" presName="theList" presStyleCnt="0">
        <dgm:presLayoutVars>
          <dgm:dir/>
          <dgm:animLvl val="lvl"/>
          <dgm:resizeHandles val="exact"/>
        </dgm:presLayoutVars>
      </dgm:prSet>
      <dgm:spPr/>
      <dgm:t>
        <a:bodyPr/>
        <a:lstStyle/>
        <a:p>
          <a:endParaRPr lang="en-US"/>
        </a:p>
      </dgm:t>
    </dgm:pt>
    <dgm:pt modelId="{A1BFD29D-5093-4AD7-B34A-A21258992A3F}" type="pres">
      <dgm:prSet presAssocID="{B072A6FB-8F1F-4C4B-8DDC-FB362F192D07}" presName="compNode" presStyleCnt="0"/>
      <dgm:spPr/>
    </dgm:pt>
    <dgm:pt modelId="{FDE09655-6498-47D0-B6FA-5E68315BA32D}" type="pres">
      <dgm:prSet presAssocID="{B072A6FB-8F1F-4C4B-8DDC-FB362F192D07}" presName="aNode" presStyleLbl="bgShp" presStyleIdx="0" presStyleCnt="6"/>
      <dgm:spPr/>
      <dgm:t>
        <a:bodyPr/>
        <a:lstStyle/>
        <a:p>
          <a:endParaRPr lang="en-US"/>
        </a:p>
      </dgm:t>
    </dgm:pt>
    <dgm:pt modelId="{5D25702B-34AA-4ECC-A0D4-01134F7B15C0}" type="pres">
      <dgm:prSet presAssocID="{B072A6FB-8F1F-4C4B-8DDC-FB362F192D07}" presName="textNode" presStyleLbl="bgShp" presStyleIdx="0" presStyleCnt="6"/>
      <dgm:spPr/>
      <dgm:t>
        <a:bodyPr/>
        <a:lstStyle/>
        <a:p>
          <a:endParaRPr lang="en-US"/>
        </a:p>
      </dgm:t>
    </dgm:pt>
    <dgm:pt modelId="{F9F48136-840A-4D8C-B6A7-E5A8C358E5BC}" type="pres">
      <dgm:prSet presAssocID="{B072A6FB-8F1F-4C4B-8DDC-FB362F192D07}" presName="compChildNode" presStyleCnt="0"/>
      <dgm:spPr/>
    </dgm:pt>
    <dgm:pt modelId="{C8CBFF65-B26A-4D98-BD35-4273AC6E4343}" type="pres">
      <dgm:prSet presAssocID="{B072A6FB-8F1F-4C4B-8DDC-FB362F192D07}" presName="theInnerList" presStyleCnt="0"/>
      <dgm:spPr/>
    </dgm:pt>
    <dgm:pt modelId="{2195C811-BBA4-4677-8E41-4E5EEC872C75}" type="pres">
      <dgm:prSet presAssocID="{25864CBC-1A5B-4CF9-B4C3-2ACA0C27F4FD}" presName="childNode" presStyleLbl="node1" presStyleIdx="0" presStyleCnt="18">
        <dgm:presLayoutVars>
          <dgm:bulletEnabled val="1"/>
        </dgm:presLayoutVars>
      </dgm:prSet>
      <dgm:spPr/>
      <dgm:t>
        <a:bodyPr/>
        <a:lstStyle/>
        <a:p>
          <a:endParaRPr lang="en-US"/>
        </a:p>
      </dgm:t>
    </dgm:pt>
    <dgm:pt modelId="{306AED42-C716-4345-83FF-91328D7B4E58}" type="pres">
      <dgm:prSet presAssocID="{25864CBC-1A5B-4CF9-B4C3-2ACA0C27F4FD}" presName="aSpace2" presStyleCnt="0"/>
      <dgm:spPr/>
    </dgm:pt>
    <dgm:pt modelId="{FEF904C5-E2E5-4157-A99C-D68893E24054}" type="pres">
      <dgm:prSet presAssocID="{38491E85-D5B1-455A-9754-160C66986813}" presName="childNode" presStyleLbl="node1" presStyleIdx="1" presStyleCnt="18">
        <dgm:presLayoutVars>
          <dgm:bulletEnabled val="1"/>
        </dgm:presLayoutVars>
      </dgm:prSet>
      <dgm:spPr/>
      <dgm:t>
        <a:bodyPr/>
        <a:lstStyle/>
        <a:p>
          <a:endParaRPr lang="en-US"/>
        </a:p>
      </dgm:t>
    </dgm:pt>
    <dgm:pt modelId="{007B09F9-AB94-4408-A065-DE18488DC4BD}" type="pres">
      <dgm:prSet presAssocID="{38491E85-D5B1-455A-9754-160C66986813}" presName="aSpace2" presStyleCnt="0"/>
      <dgm:spPr/>
    </dgm:pt>
    <dgm:pt modelId="{670FF73E-5367-4923-939B-0DB20951E7CA}" type="pres">
      <dgm:prSet presAssocID="{3452C412-D0F6-4484-A346-375C9C20CE95}" presName="childNode" presStyleLbl="node1" presStyleIdx="2" presStyleCnt="18">
        <dgm:presLayoutVars>
          <dgm:bulletEnabled val="1"/>
        </dgm:presLayoutVars>
      </dgm:prSet>
      <dgm:spPr/>
      <dgm:t>
        <a:bodyPr/>
        <a:lstStyle/>
        <a:p>
          <a:endParaRPr lang="en-US"/>
        </a:p>
      </dgm:t>
    </dgm:pt>
    <dgm:pt modelId="{6B1924E8-93CB-4EF4-B0E9-9929C88DB577}" type="pres">
      <dgm:prSet presAssocID="{B072A6FB-8F1F-4C4B-8DDC-FB362F192D07}" presName="aSpace" presStyleCnt="0"/>
      <dgm:spPr/>
    </dgm:pt>
    <dgm:pt modelId="{6054EA48-B100-4AB6-A3A0-49BE71C45A00}" type="pres">
      <dgm:prSet presAssocID="{CE02522D-FB72-46C6-A1EA-140EAC97E79D}" presName="compNode" presStyleCnt="0"/>
      <dgm:spPr/>
    </dgm:pt>
    <dgm:pt modelId="{A371A273-2455-49B5-903B-199203A9897D}" type="pres">
      <dgm:prSet presAssocID="{CE02522D-FB72-46C6-A1EA-140EAC97E79D}" presName="aNode" presStyleLbl="bgShp" presStyleIdx="1" presStyleCnt="6"/>
      <dgm:spPr/>
      <dgm:t>
        <a:bodyPr/>
        <a:lstStyle/>
        <a:p>
          <a:endParaRPr lang="en-US"/>
        </a:p>
      </dgm:t>
    </dgm:pt>
    <dgm:pt modelId="{6B2E899F-53D8-4226-94B8-BB465006C783}" type="pres">
      <dgm:prSet presAssocID="{CE02522D-FB72-46C6-A1EA-140EAC97E79D}" presName="textNode" presStyleLbl="bgShp" presStyleIdx="1" presStyleCnt="6"/>
      <dgm:spPr/>
      <dgm:t>
        <a:bodyPr/>
        <a:lstStyle/>
        <a:p>
          <a:endParaRPr lang="en-US"/>
        </a:p>
      </dgm:t>
    </dgm:pt>
    <dgm:pt modelId="{53310E9B-FB7F-4B48-9B17-C3947CBC2801}" type="pres">
      <dgm:prSet presAssocID="{CE02522D-FB72-46C6-A1EA-140EAC97E79D}" presName="compChildNode" presStyleCnt="0"/>
      <dgm:spPr/>
    </dgm:pt>
    <dgm:pt modelId="{F3FBC3D8-CCB1-40F0-9E25-61B111EB25CE}" type="pres">
      <dgm:prSet presAssocID="{CE02522D-FB72-46C6-A1EA-140EAC97E79D}" presName="theInnerList" presStyleCnt="0"/>
      <dgm:spPr/>
    </dgm:pt>
    <dgm:pt modelId="{6E981381-9D2E-49B5-8CD4-AECD821F359A}" type="pres">
      <dgm:prSet presAssocID="{F948CF7E-766C-4C1C-AF76-E37F0A6950B5}" presName="childNode" presStyleLbl="node1" presStyleIdx="3" presStyleCnt="18">
        <dgm:presLayoutVars>
          <dgm:bulletEnabled val="1"/>
        </dgm:presLayoutVars>
      </dgm:prSet>
      <dgm:spPr/>
      <dgm:t>
        <a:bodyPr/>
        <a:lstStyle/>
        <a:p>
          <a:endParaRPr lang="en-US"/>
        </a:p>
      </dgm:t>
    </dgm:pt>
    <dgm:pt modelId="{234B9C38-6EE9-42E9-816A-A6378ACC4EB8}" type="pres">
      <dgm:prSet presAssocID="{F948CF7E-766C-4C1C-AF76-E37F0A6950B5}" presName="aSpace2" presStyleCnt="0"/>
      <dgm:spPr/>
    </dgm:pt>
    <dgm:pt modelId="{ECD7C8D1-7E8E-4068-8D92-260322F15742}" type="pres">
      <dgm:prSet presAssocID="{3684A92A-9923-40A2-A53D-7BAA9DEF0FDC}" presName="childNode" presStyleLbl="node1" presStyleIdx="4" presStyleCnt="18">
        <dgm:presLayoutVars>
          <dgm:bulletEnabled val="1"/>
        </dgm:presLayoutVars>
      </dgm:prSet>
      <dgm:spPr/>
      <dgm:t>
        <a:bodyPr/>
        <a:lstStyle/>
        <a:p>
          <a:endParaRPr lang="en-US"/>
        </a:p>
      </dgm:t>
    </dgm:pt>
    <dgm:pt modelId="{977B5B5D-147E-4205-8649-7E77EC72F0FC}" type="pres">
      <dgm:prSet presAssocID="{3684A92A-9923-40A2-A53D-7BAA9DEF0FDC}" presName="aSpace2" presStyleCnt="0"/>
      <dgm:spPr/>
    </dgm:pt>
    <dgm:pt modelId="{E5ABBF63-B82C-4944-A6A3-00267A70BAD5}" type="pres">
      <dgm:prSet presAssocID="{D0A462F1-583A-46B7-9625-748FA05DF03C}" presName="childNode" presStyleLbl="node1" presStyleIdx="5" presStyleCnt="18">
        <dgm:presLayoutVars>
          <dgm:bulletEnabled val="1"/>
        </dgm:presLayoutVars>
      </dgm:prSet>
      <dgm:spPr/>
      <dgm:t>
        <a:bodyPr/>
        <a:lstStyle/>
        <a:p>
          <a:endParaRPr lang="en-US"/>
        </a:p>
      </dgm:t>
    </dgm:pt>
    <dgm:pt modelId="{FFCDB1D0-09D0-4EF1-9C03-48170CD478A5}" type="pres">
      <dgm:prSet presAssocID="{CE02522D-FB72-46C6-A1EA-140EAC97E79D}" presName="aSpace" presStyleCnt="0"/>
      <dgm:spPr/>
    </dgm:pt>
    <dgm:pt modelId="{1A9F1C39-3C8E-4314-9A6E-7DC9A8CA71B4}" type="pres">
      <dgm:prSet presAssocID="{6AB9A9AB-9703-4093-9659-6EF482847A23}" presName="compNode" presStyleCnt="0"/>
      <dgm:spPr/>
    </dgm:pt>
    <dgm:pt modelId="{5677EF27-E65A-462F-8489-5337AD2E9F3B}" type="pres">
      <dgm:prSet presAssocID="{6AB9A9AB-9703-4093-9659-6EF482847A23}" presName="aNode" presStyleLbl="bgShp" presStyleIdx="2" presStyleCnt="6"/>
      <dgm:spPr/>
      <dgm:t>
        <a:bodyPr/>
        <a:lstStyle/>
        <a:p>
          <a:endParaRPr lang="en-US"/>
        </a:p>
      </dgm:t>
    </dgm:pt>
    <dgm:pt modelId="{6B8F9429-A4BC-421E-BDB9-7519ACC4DF59}" type="pres">
      <dgm:prSet presAssocID="{6AB9A9AB-9703-4093-9659-6EF482847A23}" presName="textNode" presStyleLbl="bgShp" presStyleIdx="2" presStyleCnt="6"/>
      <dgm:spPr/>
      <dgm:t>
        <a:bodyPr/>
        <a:lstStyle/>
        <a:p>
          <a:endParaRPr lang="en-US"/>
        </a:p>
      </dgm:t>
    </dgm:pt>
    <dgm:pt modelId="{61264986-2D3B-44CF-A6E6-EA626A4562A2}" type="pres">
      <dgm:prSet presAssocID="{6AB9A9AB-9703-4093-9659-6EF482847A23}" presName="compChildNode" presStyleCnt="0"/>
      <dgm:spPr/>
    </dgm:pt>
    <dgm:pt modelId="{50B54E3D-8C9C-4E62-8ABF-AF39DD1E202E}" type="pres">
      <dgm:prSet presAssocID="{6AB9A9AB-9703-4093-9659-6EF482847A23}" presName="theInnerList" presStyleCnt="0"/>
      <dgm:spPr/>
    </dgm:pt>
    <dgm:pt modelId="{0D66EF5B-9B39-4716-97A1-33400965344A}" type="pres">
      <dgm:prSet presAssocID="{69231F09-31D1-4FAB-95EF-19FDF8D3D7B3}" presName="childNode" presStyleLbl="node1" presStyleIdx="6" presStyleCnt="18">
        <dgm:presLayoutVars>
          <dgm:bulletEnabled val="1"/>
        </dgm:presLayoutVars>
      </dgm:prSet>
      <dgm:spPr/>
      <dgm:t>
        <a:bodyPr/>
        <a:lstStyle/>
        <a:p>
          <a:endParaRPr lang="en-US"/>
        </a:p>
      </dgm:t>
    </dgm:pt>
    <dgm:pt modelId="{C4DD47D5-D1DD-4AEC-BD8A-B7A3A625AEAE}" type="pres">
      <dgm:prSet presAssocID="{69231F09-31D1-4FAB-95EF-19FDF8D3D7B3}" presName="aSpace2" presStyleCnt="0"/>
      <dgm:spPr/>
    </dgm:pt>
    <dgm:pt modelId="{C660C184-92AB-4006-9063-0E920A6EC8C1}" type="pres">
      <dgm:prSet presAssocID="{352D5C2E-82F9-411D-84D8-F4B9BEE5311B}" presName="childNode" presStyleLbl="node1" presStyleIdx="7" presStyleCnt="18">
        <dgm:presLayoutVars>
          <dgm:bulletEnabled val="1"/>
        </dgm:presLayoutVars>
      </dgm:prSet>
      <dgm:spPr/>
      <dgm:t>
        <a:bodyPr/>
        <a:lstStyle/>
        <a:p>
          <a:endParaRPr lang="en-US"/>
        </a:p>
      </dgm:t>
    </dgm:pt>
    <dgm:pt modelId="{9B138BA1-25B0-491B-8422-DC685EC6D2C1}" type="pres">
      <dgm:prSet presAssocID="{352D5C2E-82F9-411D-84D8-F4B9BEE5311B}" presName="aSpace2" presStyleCnt="0"/>
      <dgm:spPr/>
    </dgm:pt>
    <dgm:pt modelId="{605070FB-CE54-4708-9EE3-5EEF6800B88C}" type="pres">
      <dgm:prSet presAssocID="{F0B971E2-F2FD-4F94-B4D7-33583F5BFBB7}" presName="childNode" presStyleLbl="node1" presStyleIdx="8" presStyleCnt="18">
        <dgm:presLayoutVars>
          <dgm:bulletEnabled val="1"/>
        </dgm:presLayoutVars>
      </dgm:prSet>
      <dgm:spPr/>
      <dgm:t>
        <a:bodyPr/>
        <a:lstStyle/>
        <a:p>
          <a:endParaRPr lang="en-US"/>
        </a:p>
      </dgm:t>
    </dgm:pt>
    <dgm:pt modelId="{31ACFD6E-66FD-49A2-8581-F1AC2AE0D8C3}" type="pres">
      <dgm:prSet presAssocID="{6AB9A9AB-9703-4093-9659-6EF482847A23}" presName="aSpace" presStyleCnt="0"/>
      <dgm:spPr/>
    </dgm:pt>
    <dgm:pt modelId="{2CC74B68-D6AB-4063-A4CC-42DAA7483562}" type="pres">
      <dgm:prSet presAssocID="{EDAAD8A9-B288-4A2E-8C91-B2A8004DDD62}" presName="compNode" presStyleCnt="0"/>
      <dgm:spPr/>
    </dgm:pt>
    <dgm:pt modelId="{921971C3-0D80-4122-BDE3-C34771CBCE59}" type="pres">
      <dgm:prSet presAssocID="{EDAAD8A9-B288-4A2E-8C91-B2A8004DDD62}" presName="aNode" presStyleLbl="bgShp" presStyleIdx="3" presStyleCnt="6"/>
      <dgm:spPr/>
      <dgm:t>
        <a:bodyPr/>
        <a:lstStyle/>
        <a:p>
          <a:endParaRPr lang="en-US"/>
        </a:p>
      </dgm:t>
    </dgm:pt>
    <dgm:pt modelId="{5A13F4CB-6D73-4D82-84EB-2F0042F9E50B}" type="pres">
      <dgm:prSet presAssocID="{EDAAD8A9-B288-4A2E-8C91-B2A8004DDD62}" presName="textNode" presStyleLbl="bgShp" presStyleIdx="3" presStyleCnt="6"/>
      <dgm:spPr/>
      <dgm:t>
        <a:bodyPr/>
        <a:lstStyle/>
        <a:p>
          <a:endParaRPr lang="en-US"/>
        </a:p>
      </dgm:t>
    </dgm:pt>
    <dgm:pt modelId="{422BB880-DC81-44DB-A9CA-9A89DD3DBF8F}" type="pres">
      <dgm:prSet presAssocID="{EDAAD8A9-B288-4A2E-8C91-B2A8004DDD62}" presName="compChildNode" presStyleCnt="0"/>
      <dgm:spPr/>
    </dgm:pt>
    <dgm:pt modelId="{6B3DE370-E897-4B86-99D0-5FC376D0E8C4}" type="pres">
      <dgm:prSet presAssocID="{EDAAD8A9-B288-4A2E-8C91-B2A8004DDD62}" presName="theInnerList" presStyleCnt="0"/>
      <dgm:spPr/>
    </dgm:pt>
    <dgm:pt modelId="{58649CD6-C764-41DE-BD1D-EE3B614D7394}" type="pres">
      <dgm:prSet presAssocID="{C1A5C9D2-3C69-4E54-B81D-D8D6D8331100}" presName="childNode" presStyleLbl="node1" presStyleIdx="9" presStyleCnt="18">
        <dgm:presLayoutVars>
          <dgm:bulletEnabled val="1"/>
        </dgm:presLayoutVars>
      </dgm:prSet>
      <dgm:spPr/>
      <dgm:t>
        <a:bodyPr/>
        <a:lstStyle/>
        <a:p>
          <a:endParaRPr lang="en-US"/>
        </a:p>
      </dgm:t>
    </dgm:pt>
    <dgm:pt modelId="{DFEAAE8D-D0A6-4F50-9FAD-C9A31DFA2C8B}" type="pres">
      <dgm:prSet presAssocID="{C1A5C9D2-3C69-4E54-B81D-D8D6D8331100}" presName="aSpace2" presStyleCnt="0"/>
      <dgm:spPr/>
    </dgm:pt>
    <dgm:pt modelId="{2E9E91A2-45BD-43B6-AC81-E32541A53DD1}" type="pres">
      <dgm:prSet presAssocID="{D62B7E6D-0E70-4609-874A-CA63F7F495D2}" presName="childNode" presStyleLbl="node1" presStyleIdx="10" presStyleCnt="18">
        <dgm:presLayoutVars>
          <dgm:bulletEnabled val="1"/>
        </dgm:presLayoutVars>
      </dgm:prSet>
      <dgm:spPr/>
      <dgm:t>
        <a:bodyPr/>
        <a:lstStyle/>
        <a:p>
          <a:endParaRPr lang="en-US"/>
        </a:p>
      </dgm:t>
    </dgm:pt>
    <dgm:pt modelId="{05617F98-47F8-4B31-B600-42D7C249DEA2}" type="pres">
      <dgm:prSet presAssocID="{D62B7E6D-0E70-4609-874A-CA63F7F495D2}" presName="aSpace2" presStyleCnt="0"/>
      <dgm:spPr/>
    </dgm:pt>
    <dgm:pt modelId="{69FDE577-1B5D-454E-805A-D8870FB24118}" type="pres">
      <dgm:prSet presAssocID="{5C81996E-ECEB-48D9-8321-7C7681DE6E05}" presName="childNode" presStyleLbl="node1" presStyleIdx="11" presStyleCnt="18">
        <dgm:presLayoutVars>
          <dgm:bulletEnabled val="1"/>
        </dgm:presLayoutVars>
      </dgm:prSet>
      <dgm:spPr/>
      <dgm:t>
        <a:bodyPr/>
        <a:lstStyle/>
        <a:p>
          <a:endParaRPr lang="en-US"/>
        </a:p>
      </dgm:t>
    </dgm:pt>
    <dgm:pt modelId="{9146546A-A21A-4B16-A142-3AC41924562E}" type="pres">
      <dgm:prSet presAssocID="{EDAAD8A9-B288-4A2E-8C91-B2A8004DDD62}" presName="aSpace" presStyleCnt="0"/>
      <dgm:spPr/>
    </dgm:pt>
    <dgm:pt modelId="{B7E847FA-4599-45EA-86B4-8CF4518EE1B2}" type="pres">
      <dgm:prSet presAssocID="{DB559653-53DE-4F1A-8E3E-35F93D18084C}" presName="compNode" presStyleCnt="0"/>
      <dgm:spPr/>
    </dgm:pt>
    <dgm:pt modelId="{27C62001-A680-4C1B-8218-CAC5CA7F50DC}" type="pres">
      <dgm:prSet presAssocID="{DB559653-53DE-4F1A-8E3E-35F93D18084C}" presName="aNode" presStyleLbl="bgShp" presStyleIdx="4" presStyleCnt="6"/>
      <dgm:spPr/>
      <dgm:t>
        <a:bodyPr/>
        <a:lstStyle/>
        <a:p>
          <a:endParaRPr lang="en-US"/>
        </a:p>
      </dgm:t>
    </dgm:pt>
    <dgm:pt modelId="{7A5342F6-0FFB-4588-8961-7EA34C662BEB}" type="pres">
      <dgm:prSet presAssocID="{DB559653-53DE-4F1A-8E3E-35F93D18084C}" presName="textNode" presStyleLbl="bgShp" presStyleIdx="4" presStyleCnt="6"/>
      <dgm:spPr/>
      <dgm:t>
        <a:bodyPr/>
        <a:lstStyle/>
        <a:p>
          <a:endParaRPr lang="en-US"/>
        </a:p>
      </dgm:t>
    </dgm:pt>
    <dgm:pt modelId="{AE4208EF-0CCE-43DF-9C66-D989362244AD}" type="pres">
      <dgm:prSet presAssocID="{DB559653-53DE-4F1A-8E3E-35F93D18084C}" presName="compChildNode" presStyleCnt="0"/>
      <dgm:spPr/>
    </dgm:pt>
    <dgm:pt modelId="{3CC68127-C7EE-47B3-AC72-68097B8A935D}" type="pres">
      <dgm:prSet presAssocID="{DB559653-53DE-4F1A-8E3E-35F93D18084C}" presName="theInnerList" presStyleCnt="0"/>
      <dgm:spPr/>
    </dgm:pt>
    <dgm:pt modelId="{086C24BF-C438-415A-B787-313B19B75DBE}" type="pres">
      <dgm:prSet presAssocID="{27BABF97-0560-4892-A042-BDFD9BAA0FA5}" presName="childNode" presStyleLbl="node1" presStyleIdx="12" presStyleCnt="18">
        <dgm:presLayoutVars>
          <dgm:bulletEnabled val="1"/>
        </dgm:presLayoutVars>
      </dgm:prSet>
      <dgm:spPr/>
      <dgm:t>
        <a:bodyPr/>
        <a:lstStyle/>
        <a:p>
          <a:endParaRPr lang="en-US"/>
        </a:p>
      </dgm:t>
    </dgm:pt>
    <dgm:pt modelId="{B770C623-4A4C-4F3C-B1DF-CFAA1D802FD2}" type="pres">
      <dgm:prSet presAssocID="{27BABF97-0560-4892-A042-BDFD9BAA0FA5}" presName="aSpace2" presStyleCnt="0"/>
      <dgm:spPr/>
    </dgm:pt>
    <dgm:pt modelId="{D414EF9D-A01A-4E9B-8A9F-1EE141DA445B}" type="pres">
      <dgm:prSet presAssocID="{284BE5D4-CBB3-4DA1-97C2-D847F68E3DD8}" presName="childNode" presStyleLbl="node1" presStyleIdx="13" presStyleCnt="18">
        <dgm:presLayoutVars>
          <dgm:bulletEnabled val="1"/>
        </dgm:presLayoutVars>
      </dgm:prSet>
      <dgm:spPr/>
      <dgm:t>
        <a:bodyPr/>
        <a:lstStyle/>
        <a:p>
          <a:endParaRPr lang="en-US"/>
        </a:p>
      </dgm:t>
    </dgm:pt>
    <dgm:pt modelId="{4A99E769-BF30-45E6-B2A6-375E8A06969F}" type="pres">
      <dgm:prSet presAssocID="{284BE5D4-CBB3-4DA1-97C2-D847F68E3DD8}" presName="aSpace2" presStyleCnt="0"/>
      <dgm:spPr/>
    </dgm:pt>
    <dgm:pt modelId="{FBC2061F-871E-477A-B39A-DB995DAD3AFC}" type="pres">
      <dgm:prSet presAssocID="{732F4CA0-FC71-4F9C-BF09-B6CEC24CCAAD}" presName="childNode" presStyleLbl="node1" presStyleIdx="14" presStyleCnt="18">
        <dgm:presLayoutVars>
          <dgm:bulletEnabled val="1"/>
        </dgm:presLayoutVars>
      </dgm:prSet>
      <dgm:spPr/>
      <dgm:t>
        <a:bodyPr/>
        <a:lstStyle/>
        <a:p>
          <a:endParaRPr lang="en-US"/>
        </a:p>
      </dgm:t>
    </dgm:pt>
    <dgm:pt modelId="{E26EFF41-3C88-4D44-A4F7-03388921FBAF}" type="pres">
      <dgm:prSet presAssocID="{DB559653-53DE-4F1A-8E3E-35F93D18084C}" presName="aSpace" presStyleCnt="0"/>
      <dgm:spPr/>
    </dgm:pt>
    <dgm:pt modelId="{E55D5F09-70A9-40A1-B42A-FECFAF0B1ABB}" type="pres">
      <dgm:prSet presAssocID="{8F8BF3BB-8C88-4695-847E-A08FC455384B}" presName="compNode" presStyleCnt="0"/>
      <dgm:spPr/>
    </dgm:pt>
    <dgm:pt modelId="{684F8F20-792A-496A-8B6A-49F25586D026}" type="pres">
      <dgm:prSet presAssocID="{8F8BF3BB-8C88-4695-847E-A08FC455384B}" presName="aNode" presStyleLbl="bgShp" presStyleIdx="5" presStyleCnt="6"/>
      <dgm:spPr/>
      <dgm:t>
        <a:bodyPr/>
        <a:lstStyle/>
        <a:p>
          <a:endParaRPr lang="en-US"/>
        </a:p>
      </dgm:t>
    </dgm:pt>
    <dgm:pt modelId="{8CAA03BC-8F7B-48A3-B34D-DA95F7B666E2}" type="pres">
      <dgm:prSet presAssocID="{8F8BF3BB-8C88-4695-847E-A08FC455384B}" presName="textNode" presStyleLbl="bgShp" presStyleIdx="5" presStyleCnt="6"/>
      <dgm:spPr/>
      <dgm:t>
        <a:bodyPr/>
        <a:lstStyle/>
        <a:p>
          <a:endParaRPr lang="en-US"/>
        </a:p>
      </dgm:t>
    </dgm:pt>
    <dgm:pt modelId="{9C17DB9D-C46A-4FC0-A0CE-C812CA955DF8}" type="pres">
      <dgm:prSet presAssocID="{8F8BF3BB-8C88-4695-847E-A08FC455384B}" presName="compChildNode" presStyleCnt="0"/>
      <dgm:spPr/>
    </dgm:pt>
    <dgm:pt modelId="{E9764C6A-15C5-4DFD-9933-9B95D0273102}" type="pres">
      <dgm:prSet presAssocID="{8F8BF3BB-8C88-4695-847E-A08FC455384B}" presName="theInnerList" presStyleCnt="0"/>
      <dgm:spPr/>
    </dgm:pt>
    <dgm:pt modelId="{1484F245-33F4-4A66-8484-9F1EB69FEFD5}" type="pres">
      <dgm:prSet presAssocID="{36D07EA6-BCFD-4CE9-8C64-5149BE2428F8}" presName="childNode" presStyleLbl="node1" presStyleIdx="15" presStyleCnt="18">
        <dgm:presLayoutVars>
          <dgm:bulletEnabled val="1"/>
        </dgm:presLayoutVars>
      </dgm:prSet>
      <dgm:spPr/>
      <dgm:t>
        <a:bodyPr/>
        <a:lstStyle/>
        <a:p>
          <a:endParaRPr lang="en-US"/>
        </a:p>
      </dgm:t>
    </dgm:pt>
    <dgm:pt modelId="{D8383B5C-89E5-4CD8-AE8A-00E8A43C85B2}" type="pres">
      <dgm:prSet presAssocID="{36D07EA6-BCFD-4CE9-8C64-5149BE2428F8}" presName="aSpace2" presStyleCnt="0"/>
      <dgm:spPr/>
    </dgm:pt>
    <dgm:pt modelId="{84D1CF84-61F1-4858-87E2-589AF4814040}" type="pres">
      <dgm:prSet presAssocID="{F95ED3F3-AA19-45D4-B920-1CD55D6F14E6}" presName="childNode" presStyleLbl="node1" presStyleIdx="16" presStyleCnt="18">
        <dgm:presLayoutVars>
          <dgm:bulletEnabled val="1"/>
        </dgm:presLayoutVars>
      </dgm:prSet>
      <dgm:spPr/>
      <dgm:t>
        <a:bodyPr/>
        <a:lstStyle/>
        <a:p>
          <a:endParaRPr lang="en-US"/>
        </a:p>
      </dgm:t>
    </dgm:pt>
    <dgm:pt modelId="{8036EBBD-54FF-4314-B6C6-EDB1E8A304F6}" type="pres">
      <dgm:prSet presAssocID="{F95ED3F3-AA19-45D4-B920-1CD55D6F14E6}" presName="aSpace2" presStyleCnt="0"/>
      <dgm:spPr/>
    </dgm:pt>
    <dgm:pt modelId="{630561F1-CCE4-45C1-90CB-99C764551C92}" type="pres">
      <dgm:prSet presAssocID="{16F80A02-E53E-4275-A028-A7EA1EBBF46F}" presName="childNode" presStyleLbl="node1" presStyleIdx="17" presStyleCnt="18">
        <dgm:presLayoutVars>
          <dgm:bulletEnabled val="1"/>
        </dgm:presLayoutVars>
      </dgm:prSet>
      <dgm:spPr/>
      <dgm:t>
        <a:bodyPr/>
        <a:lstStyle/>
        <a:p>
          <a:endParaRPr lang="en-US"/>
        </a:p>
      </dgm:t>
    </dgm:pt>
  </dgm:ptLst>
  <dgm:cxnLst>
    <dgm:cxn modelId="{BFC29AB9-A340-4E96-BD19-634BF0E4B325}" srcId="{B072A6FB-8F1F-4C4B-8DDC-FB362F192D07}" destId="{25864CBC-1A5B-4CF9-B4C3-2ACA0C27F4FD}" srcOrd="0" destOrd="0" parTransId="{88A68B4E-8D4D-41B6-AD57-1BBD02777522}" sibTransId="{F4E50580-ED5D-42EA-9855-6AA055B9E4D8}"/>
    <dgm:cxn modelId="{76F6F4C9-7BE9-433A-AC61-2051E2B22DB6}" type="presOf" srcId="{DB559653-53DE-4F1A-8E3E-35F93D18084C}" destId="{27C62001-A680-4C1B-8218-CAC5CA7F50DC}" srcOrd="0" destOrd="0" presId="urn:microsoft.com/office/officeart/2005/8/layout/lProcess2"/>
    <dgm:cxn modelId="{EFE44C5C-7F56-464E-8C9F-A0FC0E54C362}" type="presOf" srcId="{36D07EA6-BCFD-4CE9-8C64-5149BE2428F8}" destId="{1484F245-33F4-4A66-8484-9F1EB69FEFD5}" srcOrd="0" destOrd="0" presId="urn:microsoft.com/office/officeart/2005/8/layout/lProcess2"/>
    <dgm:cxn modelId="{59501787-DE87-4F59-9C58-2928CDF7BFAF}" srcId="{06908CDF-57C0-413A-B9B1-799615D1B9C6}" destId="{8F8BF3BB-8C88-4695-847E-A08FC455384B}" srcOrd="5" destOrd="0" parTransId="{29B0756D-8278-4B06-8071-4DAEECF061F6}" sibTransId="{2F7F2636-DAAE-4F2F-9595-57043E75AEC6}"/>
    <dgm:cxn modelId="{DD8F4447-79FB-4DF8-99C9-C537062D51C1}" type="presOf" srcId="{16F80A02-E53E-4275-A028-A7EA1EBBF46F}" destId="{630561F1-CCE4-45C1-90CB-99C764551C92}" srcOrd="0" destOrd="0" presId="urn:microsoft.com/office/officeart/2005/8/layout/lProcess2"/>
    <dgm:cxn modelId="{CBA38045-DEE0-4E4C-A665-9AB524DDDD70}" type="presOf" srcId="{B072A6FB-8F1F-4C4B-8DDC-FB362F192D07}" destId="{5D25702B-34AA-4ECC-A0D4-01134F7B15C0}" srcOrd="1" destOrd="0" presId="urn:microsoft.com/office/officeart/2005/8/layout/lProcess2"/>
    <dgm:cxn modelId="{255EAA0C-7163-4F08-AE2C-8025D459E252}" type="presOf" srcId="{6AB9A9AB-9703-4093-9659-6EF482847A23}" destId="{5677EF27-E65A-462F-8489-5337AD2E9F3B}" srcOrd="0" destOrd="0" presId="urn:microsoft.com/office/officeart/2005/8/layout/lProcess2"/>
    <dgm:cxn modelId="{C2252056-7089-451D-9D93-4867852EAA70}" type="presOf" srcId="{F948CF7E-766C-4C1C-AF76-E37F0A6950B5}" destId="{6E981381-9D2E-49B5-8CD4-AECD821F359A}" srcOrd="0" destOrd="0" presId="urn:microsoft.com/office/officeart/2005/8/layout/lProcess2"/>
    <dgm:cxn modelId="{0306D56F-B9FC-41B9-A9E4-EB6EB1AAD879}" srcId="{EDAAD8A9-B288-4A2E-8C91-B2A8004DDD62}" destId="{D62B7E6D-0E70-4609-874A-CA63F7F495D2}" srcOrd="1" destOrd="0" parTransId="{F06B796D-85B8-43B2-AA88-7D3E45B2CAC7}" sibTransId="{B5A64824-DFD9-419C-ABFD-7373EE6CC5BE}"/>
    <dgm:cxn modelId="{445BE8A0-C153-4C4E-A1A9-3B0CAD1A5C9F}" type="presOf" srcId="{27BABF97-0560-4892-A042-BDFD9BAA0FA5}" destId="{086C24BF-C438-415A-B787-313B19B75DBE}" srcOrd="0" destOrd="0" presId="urn:microsoft.com/office/officeart/2005/8/layout/lProcess2"/>
    <dgm:cxn modelId="{4274A756-E603-4BC0-B27E-83F98F4E7981}" srcId="{8F8BF3BB-8C88-4695-847E-A08FC455384B}" destId="{36D07EA6-BCFD-4CE9-8C64-5149BE2428F8}" srcOrd="0" destOrd="0" parTransId="{A8CF0C35-9E7B-4533-885F-8EF489FD0409}" sibTransId="{ED0947CD-EF3B-4219-8525-BD961497B552}"/>
    <dgm:cxn modelId="{581D687D-0445-4289-AEAA-7B7575B59604}" type="presOf" srcId="{D62B7E6D-0E70-4609-874A-CA63F7F495D2}" destId="{2E9E91A2-45BD-43B6-AC81-E32541A53DD1}" srcOrd="0" destOrd="0" presId="urn:microsoft.com/office/officeart/2005/8/layout/lProcess2"/>
    <dgm:cxn modelId="{899495B2-E66F-4101-8CE3-47AACACEACA6}" type="presOf" srcId="{284BE5D4-CBB3-4DA1-97C2-D847F68E3DD8}" destId="{D414EF9D-A01A-4E9B-8A9F-1EE141DA445B}" srcOrd="0" destOrd="0" presId="urn:microsoft.com/office/officeart/2005/8/layout/lProcess2"/>
    <dgm:cxn modelId="{14CEC6C0-B1C1-4F2C-AE9F-6B2B8BD8B185}" type="presOf" srcId="{6AB9A9AB-9703-4093-9659-6EF482847A23}" destId="{6B8F9429-A4BC-421E-BDB9-7519ACC4DF59}" srcOrd="1" destOrd="0" presId="urn:microsoft.com/office/officeart/2005/8/layout/lProcess2"/>
    <dgm:cxn modelId="{C3BE665B-EE21-4EAE-B9F9-53D94BDC796D}" type="presOf" srcId="{CE02522D-FB72-46C6-A1EA-140EAC97E79D}" destId="{6B2E899F-53D8-4226-94B8-BB465006C783}" srcOrd="1" destOrd="0" presId="urn:microsoft.com/office/officeart/2005/8/layout/lProcess2"/>
    <dgm:cxn modelId="{6D62FFAF-ED1E-40B3-9358-B7B93E81CE76}" type="presOf" srcId="{3684A92A-9923-40A2-A53D-7BAA9DEF0FDC}" destId="{ECD7C8D1-7E8E-4068-8D92-260322F15742}" srcOrd="0" destOrd="0" presId="urn:microsoft.com/office/officeart/2005/8/layout/lProcess2"/>
    <dgm:cxn modelId="{1983BC00-62EF-4244-AC06-2C09D142F9F8}" srcId="{EDAAD8A9-B288-4A2E-8C91-B2A8004DDD62}" destId="{C1A5C9D2-3C69-4E54-B81D-D8D6D8331100}" srcOrd="0" destOrd="0" parTransId="{0C9A3625-2B5B-4618-860E-9643B1FF3ABE}" sibTransId="{39E4F2A9-942C-48DA-845B-91091BB24EE3}"/>
    <dgm:cxn modelId="{6D51650F-F285-4295-BB19-EB83E16E43C0}" srcId="{06908CDF-57C0-413A-B9B1-799615D1B9C6}" destId="{DB559653-53DE-4F1A-8E3E-35F93D18084C}" srcOrd="4" destOrd="0" parTransId="{F06ED144-1505-46B3-9C7A-FB85C3CEAFF3}" sibTransId="{6E3C828F-BC23-4C9F-ABFA-1A69E9419791}"/>
    <dgm:cxn modelId="{119B730D-8D51-487E-BFCC-CAA2B1AD555D}" type="presOf" srcId="{732F4CA0-FC71-4F9C-BF09-B6CEC24CCAAD}" destId="{FBC2061F-871E-477A-B39A-DB995DAD3AFC}" srcOrd="0" destOrd="0" presId="urn:microsoft.com/office/officeart/2005/8/layout/lProcess2"/>
    <dgm:cxn modelId="{9ECD7438-4AC1-4F57-BBA6-EF7EBA7E02F3}" type="presOf" srcId="{DB559653-53DE-4F1A-8E3E-35F93D18084C}" destId="{7A5342F6-0FFB-4588-8961-7EA34C662BEB}" srcOrd="1" destOrd="0" presId="urn:microsoft.com/office/officeart/2005/8/layout/lProcess2"/>
    <dgm:cxn modelId="{7AF0630E-D56A-4E61-BDFF-B7B5ED68CBA8}" srcId="{CE02522D-FB72-46C6-A1EA-140EAC97E79D}" destId="{D0A462F1-583A-46B7-9625-748FA05DF03C}" srcOrd="2" destOrd="0" parTransId="{EDAD2D4F-4E86-4090-9796-F2F282FAB9DB}" sibTransId="{8FE6C8E8-6A59-46FD-8DC1-F3722A169723}"/>
    <dgm:cxn modelId="{0FA7327C-82BF-4376-A6FB-03F9BF696353}" srcId="{06908CDF-57C0-413A-B9B1-799615D1B9C6}" destId="{EDAAD8A9-B288-4A2E-8C91-B2A8004DDD62}" srcOrd="3" destOrd="0" parTransId="{FAA213EC-29BF-4DE9-9462-42AF94AE4613}" sibTransId="{6CC4D824-0973-41DF-982C-92465E4796FD}"/>
    <dgm:cxn modelId="{2C4C641D-97D9-418D-8603-D12C0BEE40F4}" srcId="{DB559653-53DE-4F1A-8E3E-35F93D18084C}" destId="{27BABF97-0560-4892-A042-BDFD9BAA0FA5}" srcOrd="0" destOrd="0" parTransId="{54B16140-9A4E-45C6-B0CC-66E7F9BB4464}" sibTransId="{2CF137A1-554D-430F-9A28-45310EA4864C}"/>
    <dgm:cxn modelId="{F95D6251-8D47-43E0-B910-F1E2896B77B7}" type="presOf" srcId="{EDAAD8A9-B288-4A2E-8C91-B2A8004DDD62}" destId="{921971C3-0D80-4122-BDE3-C34771CBCE59}" srcOrd="0" destOrd="0" presId="urn:microsoft.com/office/officeart/2005/8/layout/lProcess2"/>
    <dgm:cxn modelId="{5F2EB7E2-F406-4EA4-9B00-10DF5169487D}" type="presOf" srcId="{3452C412-D0F6-4484-A346-375C9C20CE95}" destId="{670FF73E-5367-4923-939B-0DB20951E7CA}" srcOrd="0" destOrd="0" presId="urn:microsoft.com/office/officeart/2005/8/layout/lProcess2"/>
    <dgm:cxn modelId="{B2E0D8AB-157B-41BD-94DA-CCCF0E3DE50E}" srcId="{6AB9A9AB-9703-4093-9659-6EF482847A23}" destId="{352D5C2E-82F9-411D-84D8-F4B9BEE5311B}" srcOrd="1" destOrd="0" parTransId="{A95F346C-44FE-4F24-8312-A17F6C3D06F9}" sibTransId="{64DC2D16-591F-4A30-8C61-2C1986B866DB}"/>
    <dgm:cxn modelId="{FCCFB18C-D1A3-49BF-9477-8ABB592670B4}" srcId="{6AB9A9AB-9703-4093-9659-6EF482847A23}" destId="{69231F09-31D1-4FAB-95EF-19FDF8D3D7B3}" srcOrd="0" destOrd="0" parTransId="{EF1DB641-6BD5-4548-8071-EA430742D1C4}" sibTransId="{05782DFF-4066-44D5-83C4-624FED8FFC10}"/>
    <dgm:cxn modelId="{EE9E1659-63C0-4FB3-9DC2-43E089654892}" type="presOf" srcId="{CE02522D-FB72-46C6-A1EA-140EAC97E79D}" destId="{A371A273-2455-49B5-903B-199203A9897D}" srcOrd="0" destOrd="0" presId="urn:microsoft.com/office/officeart/2005/8/layout/lProcess2"/>
    <dgm:cxn modelId="{47FC0AD4-C0F5-45E1-A46C-8854FB5B5126}" srcId="{CE02522D-FB72-46C6-A1EA-140EAC97E79D}" destId="{3684A92A-9923-40A2-A53D-7BAA9DEF0FDC}" srcOrd="1" destOrd="0" parTransId="{CDA2DDC9-E352-49E8-8F6F-7CF0CFA0260E}" sibTransId="{2E3A3B66-C1A9-4E7C-BFE4-E6369E6759A8}"/>
    <dgm:cxn modelId="{6D9C8153-56B1-4516-ABA8-6E17C0032CB4}" srcId="{EDAAD8A9-B288-4A2E-8C91-B2A8004DDD62}" destId="{5C81996E-ECEB-48D9-8321-7C7681DE6E05}" srcOrd="2" destOrd="0" parTransId="{14E33A0B-4845-488D-B5DD-1A40526C6732}" sibTransId="{F0F4763A-329D-4EB4-B72A-3701A882D467}"/>
    <dgm:cxn modelId="{DFAE7DA4-F6E0-4D3C-A522-2F7F2D0DE8A1}" type="presOf" srcId="{38491E85-D5B1-455A-9754-160C66986813}" destId="{FEF904C5-E2E5-4157-A99C-D68893E24054}" srcOrd="0" destOrd="0" presId="urn:microsoft.com/office/officeart/2005/8/layout/lProcess2"/>
    <dgm:cxn modelId="{6BF704F4-DDFE-4509-A260-2C664A01AE1D}" type="presOf" srcId="{D0A462F1-583A-46B7-9625-748FA05DF03C}" destId="{E5ABBF63-B82C-4944-A6A3-00267A70BAD5}" srcOrd="0" destOrd="0" presId="urn:microsoft.com/office/officeart/2005/8/layout/lProcess2"/>
    <dgm:cxn modelId="{C9B7DF0D-322A-4427-8CCF-9C81C09C5877}" type="presOf" srcId="{352D5C2E-82F9-411D-84D8-F4B9BEE5311B}" destId="{C660C184-92AB-4006-9063-0E920A6EC8C1}" srcOrd="0" destOrd="0" presId="urn:microsoft.com/office/officeart/2005/8/layout/lProcess2"/>
    <dgm:cxn modelId="{905B9A0E-1DE0-43E8-97FD-15CDEBAEE875}" type="presOf" srcId="{F0B971E2-F2FD-4F94-B4D7-33583F5BFBB7}" destId="{605070FB-CE54-4708-9EE3-5EEF6800B88C}" srcOrd="0" destOrd="0" presId="urn:microsoft.com/office/officeart/2005/8/layout/lProcess2"/>
    <dgm:cxn modelId="{97AE1A94-6D31-48DF-AD7A-F031A345F2C6}" srcId="{06908CDF-57C0-413A-B9B1-799615D1B9C6}" destId="{B072A6FB-8F1F-4C4B-8DDC-FB362F192D07}" srcOrd="0" destOrd="0" parTransId="{492B5BF8-4E46-4C63-B21A-D6480A9CDCA0}" sibTransId="{8C24407B-05F4-4A09-88BC-457A13A5DF1D}"/>
    <dgm:cxn modelId="{D3138504-5312-46BE-8262-ECD00B558ED7}" type="presOf" srcId="{C1A5C9D2-3C69-4E54-B81D-D8D6D8331100}" destId="{58649CD6-C764-41DE-BD1D-EE3B614D7394}" srcOrd="0" destOrd="0" presId="urn:microsoft.com/office/officeart/2005/8/layout/lProcess2"/>
    <dgm:cxn modelId="{C5EB051B-53AF-4B38-958A-B3FB294437FF}" srcId="{06908CDF-57C0-413A-B9B1-799615D1B9C6}" destId="{6AB9A9AB-9703-4093-9659-6EF482847A23}" srcOrd="2" destOrd="0" parTransId="{D8AC3F0B-B222-4E11-9E95-B0069F441ABC}" sibTransId="{8C0B37C2-F645-405A-835A-CC5CC0D23F93}"/>
    <dgm:cxn modelId="{B8BEF2D7-1562-490E-A45E-E560539454AB}" srcId="{DB559653-53DE-4F1A-8E3E-35F93D18084C}" destId="{284BE5D4-CBB3-4DA1-97C2-D847F68E3DD8}" srcOrd="1" destOrd="0" parTransId="{4B18410B-69AD-46DC-B567-D56A6DA305C8}" sibTransId="{E2A5913E-4006-41A6-BA61-AF7169145042}"/>
    <dgm:cxn modelId="{9C4AFAFD-4DCE-4F4F-9C2E-DEAD734F9304}" srcId="{06908CDF-57C0-413A-B9B1-799615D1B9C6}" destId="{CE02522D-FB72-46C6-A1EA-140EAC97E79D}" srcOrd="1" destOrd="0" parTransId="{BC39611B-3A17-4A10-81E6-EA463E92C5C1}" sibTransId="{952ED741-6B7E-4AA9-BFAC-C1C477AEF57F}"/>
    <dgm:cxn modelId="{DCEB09F4-64F1-423B-A196-6D2E61872FCF}" srcId="{B072A6FB-8F1F-4C4B-8DDC-FB362F192D07}" destId="{3452C412-D0F6-4484-A346-375C9C20CE95}" srcOrd="2" destOrd="0" parTransId="{2476A656-3FDD-4993-9145-B6D69C45BA78}" sibTransId="{08BEBBE5-9660-4AD8-82F2-91F36C069E77}"/>
    <dgm:cxn modelId="{E1289247-1AE2-460C-B96F-0ED45C578041}" srcId="{B072A6FB-8F1F-4C4B-8DDC-FB362F192D07}" destId="{38491E85-D5B1-455A-9754-160C66986813}" srcOrd="1" destOrd="0" parTransId="{DF54FA7B-CAC9-4D3E-9E38-5903B8A1B086}" sibTransId="{3A230C48-A1F7-4BEE-B3B1-3F4136142415}"/>
    <dgm:cxn modelId="{D753DE6F-DAC7-475B-8010-46D8B50073D6}" srcId="{6AB9A9AB-9703-4093-9659-6EF482847A23}" destId="{F0B971E2-F2FD-4F94-B4D7-33583F5BFBB7}" srcOrd="2" destOrd="0" parTransId="{B94A6C3A-CADC-4981-86CC-F5D95940D007}" sibTransId="{F2A45FD6-C0FA-46B9-B103-0B8B3143D817}"/>
    <dgm:cxn modelId="{33AE867F-5AD9-455C-A658-9B5053484E9E}" type="presOf" srcId="{69231F09-31D1-4FAB-95EF-19FDF8D3D7B3}" destId="{0D66EF5B-9B39-4716-97A1-33400965344A}" srcOrd="0" destOrd="0" presId="urn:microsoft.com/office/officeart/2005/8/layout/lProcess2"/>
    <dgm:cxn modelId="{1342EE10-62FD-4C91-9DF6-0D5BF71E5227}" srcId="{8F8BF3BB-8C88-4695-847E-A08FC455384B}" destId="{F95ED3F3-AA19-45D4-B920-1CD55D6F14E6}" srcOrd="1" destOrd="0" parTransId="{9F2C433E-7ABB-49F5-9A5A-9E78DD07BC28}" sibTransId="{6E3C65E3-321F-4E41-BF98-63FF35A29EC8}"/>
    <dgm:cxn modelId="{32CF75F2-102F-4D5A-BAB6-52E8751B800E}" type="presOf" srcId="{06908CDF-57C0-413A-B9B1-799615D1B9C6}" destId="{1B2AC607-65AC-4D56-99E7-06CED60EBA39}" srcOrd="0" destOrd="0" presId="urn:microsoft.com/office/officeart/2005/8/layout/lProcess2"/>
    <dgm:cxn modelId="{FAC6A662-0D69-42F7-8588-CE67F40CF6B8}" type="presOf" srcId="{F95ED3F3-AA19-45D4-B920-1CD55D6F14E6}" destId="{84D1CF84-61F1-4858-87E2-589AF4814040}" srcOrd="0" destOrd="0" presId="urn:microsoft.com/office/officeart/2005/8/layout/lProcess2"/>
    <dgm:cxn modelId="{CD200C1E-DEEB-4712-88A2-CFE06D7FC382}" srcId="{8F8BF3BB-8C88-4695-847E-A08FC455384B}" destId="{16F80A02-E53E-4275-A028-A7EA1EBBF46F}" srcOrd="2" destOrd="0" parTransId="{9C62B965-7273-4487-8BF6-25D31257E25D}" sibTransId="{9D6468AD-0A5F-4620-84AF-7418843C70CE}"/>
    <dgm:cxn modelId="{A212116B-80F6-4748-B7E6-D4B6962DBFEB}" type="presOf" srcId="{8F8BF3BB-8C88-4695-847E-A08FC455384B}" destId="{684F8F20-792A-496A-8B6A-49F25586D026}" srcOrd="0" destOrd="0" presId="urn:microsoft.com/office/officeart/2005/8/layout/lProcess2"/>
    <dgm:cxn modelId="{03E64BEA-0EE6-4E3A-9707-B146F1461A5F}" type="presOf" srcId="{8F8BF3BB-8C88-4695-847E-A08FC455384B}" destId="{8CAA03BC-8F7B-48A3-B34D-DA95F7B666E2}" srcOrd="1" destOrd="0" presId="urn:microsoft.com/office/officeart/2005/8/layout/lProcess2"/>
    <dgm:cxn modelId="{816689BE-A730-4F06-B00F-9AE104576A47}" srcId="{DB559653-53DE-4F1A-8E3E-35F93D18084C}" destId="{732F4CA0-FC71-4F9C-BF09-B6CEC24CCAAD}" srcOrd="2" destOrd="0" parTransId="{3559F954-D1F9-4140-A5D6-0AAE299E0356}" sibTransId="{5DEC2A55-21EC-4ACF-91C5-6D1D2DE3F72C}"/>
    <dgm:cxn modelId="{E269055C-2D87-42EC-BEF7-8697811E1891}" type="presOf" srcId="{B072A6FB-8F1F-4C4B-8DDC-FB362F192D07}" destId="{FDE09655-6498-47D0-B6FA-5E68315BA32D}" srcOrd="0" destOrd="0" presId="urn:microsoft.com/office/officeart/2005/8/layout/lProcess2"/>
    <dgm:cxn modelId="{85E0B0A8-FC2E-48C0-A0E5-900BE1061FA5}" type="presOf" srcId="{25864CBC-1A5B-4CF9-B4C3-2ACA0C27F4FD}" destId="{2195C811-BBA4-4677-8E41-4E5EEC872C75}" srcOrd="0" destOrd="0" presId="urn:microsoft.com/office/officeart/2005/8/layout/lProcess2"/>
    <dgm:cxn modelId="{19E8F138-6509-489C-ACD6-5CC64223D1DA}" srcId="{CE02522D-FB72-46C6-A1EA-140EAC97E79D}" destId="{F948CF7E-766C-4C1C-AF76-E37F0A6950B5}" srcOrd="0" destOrd="0" parTransId="{54549778-933E-4FB7-AC58-BA5F8D2A372D}" sibTransId="{B04317B3-B4AC-461F-940E-F7A374755D5C}"/>
    <dgm:cxn modelId="{DB7DC26D-3963-4AD9-9400-6C14A06429CE}" type="presOf" srcId="{5C81996E-ECEB-48D9-8321-7C7681DE6E05}" destId="{69FDE577-1B5D-454E-805A-D8870FB24118}" srcOrd="0" destOrd="0" presId="urn:microsoft.com/office/officeart/2005/8/layout/lProcess2"/>
    <dgm:cxn modelId="{3058239B-0BEE-4360-BF04-8EA2F779546F}" type="presOf" srcId="{EDAAD8A9-B288-4A2E-8C91-B2A8004DDD62}" destId="{5A13F4CB-6D73-4D82-84EB-2F0042F9E50B}" srcOrd="1" destOrd="0" presId="urn:microsoft.com/office/officeart/2005/8/layout/lProcess2"/>
    <dgm:cxn modelId="{B0EAC698-BB5D-41F0-998F-26327BB31065}" type="presParOf" srcId="{1B2AC607-65AC-4D56-99E7-06CED60EBA39}" destId="{A1BFD29D-5093-4AD7-B34A-A21258992A3F}" srcOrd="0" destOrd="0" presId="urn:microsoft.com/office/officeart/2005/8/layout/lProcess2"/>
    <dgm:cxn modelId="{F5836D56-BD03-4C48-88D5-8CBFC476C1F5}" type="presParOf" srcId="{A1BFD29D-5093-4AD7-B34A-A21258992A3F}" destId="{FDE09655-6498-47D0-B6FA-5E68315BA32D}" srcOrd="0" destOrd="0" presId="urn:microsoft.com/office/officeart/2005/8/layout/lProcess2"/>
    <dgm:cxn modelId="{FC72FC3B-BCD8-4CAE-A42B-E642AE25191A}" type="presParOf" srcId="{A1BFD29D-5093-4AD7-B34A-A21258992A3F}" destId="{5D25702B-34AA-4ECC-A0D4-01134F7B15C0}" srcOrd="1" destOrd="0" presId="urn:microsoft.com/office/officeart/2005/8/layout/lProcess2"/>
    <dgm:cxn modelId="{A53AF340-D3E6-4093-87AE-A3FC16DC6933}" type="presParOf" srcId="{A1BFD29D-5093-4AD7-B34A-A21258992A3F}" destId="{F9F48136-840A-4D8C-B6A7-E5A8C358E5BC}" srcOrd="2" destOrd="0" presId="urn:microsoft.com/office/officeart/2005/8/layout/lProcess2"/>
    <dgm:cxn modelId="{140B774B-618A-437D-8C4E-D86DEA4860DA}" type="presParOf" srcId="{F9F48136-840A-4D8C-B6A7-E5A8C358E5BC}" destId="{C8CBFF65-B26A-4D98-BD35-4273AC6E4343}" srcOrd="0" destOrd="0" presId="urn:microsoft.com/office/officeart/2005/8/layout/lProcess2"/>
    <dgm:cxn modelId="{7C675046-1E74-4382-AE55-F5C2BC84F291}" type="presParOf" srcId="{C8CBFF65-B26A-4D98-BD35-4273AC6E4343}" destId="{2195C811-BBA4-4677-8E41-4E5EEC872C75}" srcOrd="0" destOrd="0" presId="urn:microsoft.com/office/officeart/2005/8/layout/lProcess2"/>
    <dgm:cxn modelId="{61021709-EC23-4453-A2E3-BCB41B6948F9}" type="presParOf" srcId="{C8CBFF65-B26A-4D98-BD35-4273AC6E4343}" destId="{306AED42-C716-4345-83FF-91328D7B4E58}" srcOrd="1" destOrd="0" presId="urn:microsoft.com/office/officeart/2005/8/layout/lProcess2"/>
    <dgm:cxn modelId="{1C26CE91-946B-4749-A802-C90F6637E62D}" type="presParOf" srcId="{C8CBFF65-B26A-4D98-BD35-4273AC6E4343}" destId="{FEF904C5-E2E5-4157-A99C-D68893E24054}" srcOrd="2" destOrd="0" presId="urn:microsoft.com/office/officeart/2005/8/layout/lProcess2"/>
    <dgm:cxn modelId="{A8E2DECA-C0C9-443B-904D-7DFB17C288C9}" type="presParOf" srcId="{C8CBFF65-B26A-4D98-BD35-4273AC6E4343}" destId="{007B09F9-AB94-4408-A065-DE18488DC4BD}" srcOrd="3" destOrd="0" presId="urn:microsoft.com/office/officeart/2005/8/layout/lProcess2"/>
    <dgm:cxn modelId="{CE9C89D5-D276-4839-AD7F-EB57CD44E0AC}" type="presParOf" srcId="{C8CBFF65-B26A-4D98-BD35-4273AC6E4343}" destId="{670FF73E-5367-4923-939B-0DB20951E7CA}" srcOrd="4" destOrd="0" presId="urn:microsoft.com/office/officeart/2005/8/layout/lProcess2"/>
    <dgm:cxn modelId="{BC7B0014-CC55-44E2-B43F-EC372EF922A7}" type="presParOf" srcId="{1B2AC607-65AC-4D56-99E7-06CED60EBA39}" destId="{6B1924E8-93CB-4EF4-B0E9-9929C88DB577}" srcOrd="1" destOrd="0" presId="urn:microsoft.com/office/officeart/2005/8/layout/lProcess2"/>
    <dgm:cxn modelId="{E84FFB87-6625-4E65-87A0-DBEA68579791}" type="presParOf" srcId="{1B2AC607-65AC-4D56-99E7-06CED60EBA39}" destId="{6054EA48-B100-4AB6-A3A0-49BE71C45A00}" srcOrd="2" destOrd="0" presId="urn:microsoft.com/office/officeart/2005/8/layout/lProcess2"/>
    <dgm:cxn modelId="{31927E85-D2DE-4C22-B35B-228B74E38F3A}" type="presParOf" srcId="{6054EA48-B100-4AB6-A3A0-49BE71C45A00}" destId="{A371A273-2455-49B5-903B-199203A9897D}" srcOrd="0" destOrd="0" presId="urn:microsoft.com/office/officeart/2005/8/layout/lProcess2"/>
    <dgm:cxn modelId="{9DD984C8-FBDF-44BE-9EB5-18C48995663C}" type="presParOf" srcId="{6054EA48-B100-4AB6-A3A0-49BE71C45A00}" destId="{6B2E899F-53D8-4226-94B8-BB465006C783}" srcOrd="1" destOrd="0" presId="urn:microsoft.com/office/officeart/2005/8/layout/lProcess2"/>
    <dgm:cxn modelId="{70CB9F70-3CEF-4F38-A2AE-1D6602541380}" type="presParOf" srcId="{6054EA48-B100-4AB6-A3A0-49BE71C45A00}" destId="{53310E9B-FB7F-4B48-9B17-C3947CBC2801}" srcOrd="2" destOrd="0" presId="urn:microsoft.com/office/officeart/2005/8/layout/lProcess2"/>
    <dgm:cxn modelId="{5B87DBE5-A006-48AD-B182-0A6E1BDC5F9B}" type="presParOf" srcId="{53310E9B-FB7F-4B48-9B17-C3947CBC2801}" destId="{F3FBC3D8-CCB1-40F0-9E25-61B111EB25CE}" srcOrd="0" destOrd="0" presId="urn:microsoft.com/office/officeart/2005/8/layout/lProcess2"/>
    <dgm:cxn modelId="{99E3B86D-1509-4FF2-A8BD-565B0F4E88B6}" type="presParOf" srcId="{F3FBC3D8-CCB1-40F0-9E25-61B111EB25CE}" destId="{6E981381-9D2E-49B5-8CD4-AECD821F359A}" srcOrd="0" destOrd="0" presId="urn:microsoft.com/office/officeart/2005/8/layout/lProcess2"/>
    <dgm:cxn modelId="{A26F088A-2434-4820-96B8-F9AF6A99D7CB}" type="presParOf" srcId="{F3FBC3D8-CCB1-40F0-9E25-61B111EB25CE}" destId="{234B9C38-6EE9-42E9-816A-A6378ACC4EB8}" srcOrd="1" destOrd="0" presId="urn:microsoft.com/office/officeart/2005/8/layout/lProcess2"/>
    <dgm:cxn modelId="{0F860D8D-C3F3-4265-9DD1-2D532F46E35B}" type="presParOf" srcId="{F3FBC3D8-CCB1-40F0-9E25-61B111EB25CE}" destId="{ECD7C8D1-7E8E-4068-8D92-260322F15742}" srcOrd="2" destOrd="0" presId="urn:microsoft.com/office/officeart/2005/8/layout/lProcess2"/>
    <dgm:cxn modelId="{58ECE376-BCC3-41AF-842E-FE96DE2D09B4}" type="presParOf" srcId="{F3FBC3D8-CCB1-40F0-9E25-61B111EB25CE}" destId="{977B5B5D-147E-4205-8649-7E77EC72F0FC}" srcOrd="3" destOrd="0" presId="urn:microsoft.com/office/officeart/2005/8/layout/lProcess2"/>
    <dgm:cxn modelId="{33097815-C0B2-4B6B-B20B-93566FEE093C}" type="presParOf" srcId="{F3FBC3D8-CCB1-40F0-9E25-61B111EB25CE}" destId="{E5ABBF63-B82C-4944-A6A3-00267A70BAD5}" srcOrd="4" destOrd="0" presId="urn:microsoft.com/office/officeart/2005/8/layout/lProcess2"/>
    <dgm:cxn modelId="{C178682E-CFE9-48F9-98CE-57F29E6D3954}" type="presParOf" srcId="{1B2AC607-65AC-4D56-99E7-06CED60EBA39}" destId="{FFCDB1D0-09D0-4EF1-9C03-48170CD478A5}" srcOrd="3" destOrd="0" presId="urn:microsoft.com/office/officeart/2005/8/layout/lProcess2"/>
    <dgm:cxn modelId="{B67E8D6B-B069-4FD2-BEF1-93AB6F8112A1}" type="presParOf" srcId="{1B2AC607-65AC-4D56-99E7-06CED60EBA39}" destId="{1A9F1C39-3C8E-4314-9A6E-7DC9A8CA71B4}" srcOrd="4" destOrd="0" presId="urn:microsoft.com/office/officeart/2005/8/layout/lProcess2"/>
    <dgm:cxn modelId="{FF7410C7-9F24-462C-A2F0-7E5EF9B06BE5}" type="presParOf" srcId="{1A9F1C39-3C8E-4314-9A6E-7DC9A8CA71B4}" destId="{5677EF27-E65A-462F-8489-5337AD2E9F3B}" srcOrd="0" destOrd="0" presId="urn:microsoft.com/office/officeart/2005/8/layout/lProcess2"/>
    <dgm:cxn modelId="{0F5B1F57-10FA-4F7D-A11F-8B71C27C3EB8}" type="presParOf" srcId="{1A9F1C39-3C8E-4314-9A6E-7DC9A8CA71B4}" destId="{6B8F9429-A4BC-421E-BDB9-7519ACC4DF59}" srcOrd="1" destOrd="0" presId="urn:microsoft.com/office/officeart/2005/8/layout/lProcess2"/>
    <dgm:cxn modelId="{F87ED56C-83A1-4AAE-AFAB-99E4C088FD61}" type="presParOf" srcId="{1A9F1C39-3C8E-4314-9A6E-7DC9A8CA71B4}" destId="{61264986-2D3B-44CF-A6E6-EA626A4562A2}" srcOrd="2" destOrd="0" presId="urn:microsoft.com/office/officeart/2005/8/layout/lProcess2"/>
    <dgm:cxn modelId="{90D1D33D-46C9-4DBA-9F5F-607D3BD4C483}" type="presParOf" srcId="{61264986-2D3B-44CF-A6E6-EA626A4562A2}" destId="{50B54E3D-8C9C-4E62-8ABF-AF39DD1E202E}" srcOrd="0" destOrd="0" presId="urn:microsoft.com/office/officeart/2005/8/layout/lProcess2"/>
    <dgm:cxn modelId="{5695F55D-DBEC-455C-8170-6B7A62288497}" type="presParOf" srcId="{50B54E3D-8C9C-4E62-8ABF-AF39DD1E202E}" destId="{0D66EF5B-9B39-4716-97A1-33400965344A}" srcOrd="0" destOrd="0" presId="urn:microsoft.com/office/officeart/2005/8/layout/lProcess2"/>
    <dgm:cxn modelId="{9FED7E08-2ED5-4F88-90E6-6A96C82FD7A1}" type="presParOf" srcId="{50B54E3D-8C9C-4E62-8ABF-AF39DD1E202E}" destId="{C4DD47D5-D1DD-4AEC-BD8A-B7A3A625AEAE}" srcOrd="1" destOrd="0" presId="urn:microsoft.com/office/officeart/2005/8/layout/lProcess2"/>
    <dgm:cxn modelId="{337A79CB-1BE8-443C-B81A-DA73D6114B2D}" type="presParOf" srcId="{50B54E3D-8C9C-4E62-8ABF-AF39DD1E202E}" destId="{C660C184-92AB-4006-9063-0E920A6EC8C1}" srcOrd="2" destOrd="0" presId="urn:microsoft.com/office/officeart/2005/8/layout/lProcess2"/>
    <dgm:cxn modelId="{2C2E0964-30EA-47EC-A3EC-F2B25B9F9751}" type="presParOf" srcId="{50B54E3D-8C9C-4E62-8ABF-AF39DD1E202E}" destId="{9B138BA1-25B0-491B-8422-DC685EC6D2C1}" srcOrd="3" destOrd="0" presId="urn:microsoft.com/office/officeart/2005/8/layout/lProcess2"/>
    <dgm:cxn modelId="{F2EB34E3-3D34-477B-96FA-E5AEFE66C845}" type="presParOf" srcId="{50B54E3D-8C9C-4E62-8ABF-AF39DD1E202E}" destId="{605070FB-CE54-4708-9EE3-5EEF6800B88C}" srcOrd="4" destOrd="0" presId="urn:microsoft.com/office/officeart/2005/8/layout/lProcess2"/>
    <dgm:cxn modelId="{4A8FD4AC-DCA3-4732-B19C-1BBF88AAD9C6}" type="presParOf" srcId="{1B2AC607-65AC-4D56-99E7-06CED60EBA39}" destId="{31ACFD6E-66FD-49A2-8581-F1AC2AE0D8C3}" srcOrd="5" destOrd="0" presId="urn:microsoft.com/office/officeart/2005/8/layout/lProcess2"/>
    <dgm:cxn modelId="{4A37E51E-C2D4-446A-91A6-DCBDC0BDAAF4}" type="presParOf" srcId="{1B2AC607-65AC-4D56-99E7-06CED60EBA39}" destId="{2CC74B68-D6AB-4063-A4CC-42DAA7483562}" srcOrd="6" destOrd="0" presId="urn:microsoft.com/office/officeart/2005/8/layout/lProcess2"/>
    <dgm:cxn modelId="{A94E161E-1EDB-469A-86D7-281911117B87}" type="presParOf" srcId="{2CC74B68-D6AB-4063-A4CC-42DAA7483562}" destId="{921971C3-0D80-4122-BDE3-C34771CBCE59}" srcOrd="0" destOrd="0" presId="urn:microsoft.com/office/officeart/2005/8/layout/lProcess2"/>
    <dgm:cxn modelId="{A2643396-5374-45D7-AB71-8E3357E5FDB6}" type="presParOf" srcId="{2CC74B68-D6AB-4063-A4CC-42DAA7483562}" destId="{5A13F4CB-6D73-4D82-84EB-2F0042F9E50B}" srcOrd="1" destOrd="0" presId="urn:microsoft.com/office/officeart/2005/8/layout/lProcess2"/>
    <dgm:cxn modelId="{A4455812-8C62-4975-BF65-B9146D132274}" type="presParOf" srcId="{2CC74B68-D6AB-4063-A4CC-42DAA7483562}" destId="{422BB880-DC81-44DB-A9CA-9A89DD3DBF8F}" srcOrd="2" destOrd="0" presId="urn:microsoft.com/office/officeart/2005/8/layout/lProcess2"/>
    <dgm:cxn modelId="{0C9850C3-6139-49F4-9763-FEA4993E05F0}" type="presParOf" srcId="{422BB880-DC81-44DB-A9CA-9A89DD3DBF8F}" destId="{6B3DE370-E897-4B86-99D0-5FC376D0E8C4}" srcOrd="0" destOrd="0" presId="urn:microsoft.com/office/officeart/2005/8/layout/lProcess2"/>
    <dgm:cxn modelId="{E0FD38B0-A00D-4466-905C-8A713EE3B172}" type="presParOf" srcId="{6B3DE370-E897-4B86-99D0-5FC376D0E8C4}" destId="{58649CD6-C764-41DE-BD1D-EE3B614D7394}" srcOrd="0" destOrd="0" presId="urn:microsoft.com/office/officeart/2005/8/layout/lProcess2"/>
    <dgm:cxn modelId="{C3AB31F3-8D87-4A39-A517-5D9697BE7827}" type="presParOf" srcId="{6B3DE370-E897-4B86-99D0-5FC376D0E8C4}" destId="{DFEAAE8D-D0A6-4F50-9FAD-C9A31DFA2C8B}" srcOrd="1" destOrd="0" presId="urn:microsoft.com/office/officeart/2005/8/layout/lProcess2"/>
    <dgm:cxn modelId="{C2E879AF-06C8-40D0-8D42-3B8F2857A3EB}" type="presParOf" srcId="{6B3DE370-E897-4B86-99D0-5FC376D0E8C4}" destId="{2E9E91A2-45BD-43B6-AC81-E32541A53DD1}" srcOrd="2" destOrd="0" presId="urn:microsoft.com/office/officeart/2005/8/layout/lProcess2"/>
    <dgm:cxn modelId="{1115911E-30E8-4224-B905-C9B6275DE957}" type="presParOf" srcId="{6B3DE370-E897-4B86-99D0-5FC376D0E8C4}" destId="{05617F98-47F8-4B31-B600-42D7C249DEA2}" srcOrd="3" destOrd="0" presId="urn:microsoft.com/office/officeart/2005/8/layout/lProcess2"/>
    <dgm:cxn modelId="{09BA3667-5A8E-4BBE-88CA-6A72AD9AC475}" type="presParOf" srcId="{6B3DE370-E897-4B86-99D0-5FC376D0E8C4}" destId="{69FDE577-1B5D-454E-805A-D8870FB24118}" srcOrd="4" destOrd="0" presId="urn:microsoft.com/office/officeart/2005/8/layout/lProcess2"/>
    <dgm:cxn modelId="{BD6B1D79-330B-4F37-BBFD-0287AB2C602A}" type="presParOf" srcId="{1B2AC607-65AC-4D56-99E7-06CED60EBA39}" destId="{9146546A-A21A-4B16-A142-3AC41924562E}" srcOrd="7" destOrd="0" presId="urn:microsoft.com/office/officeart/2005/8/layout/lProcess2"/>
    <dgm:cxn modelId="{9A8BEB4E-1378-49A2-BC55-0D6DEB1556F9}" type="presParOf" srcId="{1B2AC607-65AC-4D56-99E7-06CED60EBA39}" destId="{B7E847FA-4599-45EA-86B4-8CF4518EE1B2}" srcOrd="8" destOrd="0" presId="urn:microsoft.com/office/officeart/2005/8/layout/lProcess2"/>
    <dgm:cxn modelId="{816457AF-1B56-4701-8CF3-F6346DBCF3A1}" type="presParOf" srcId="{B7E847FA-4599-45EA-86B4-8CF4518EE1B2}" destId="{27C62001-A680-4C1B-8218-CAC5CA7F50DC}" srcOrd="0" destOrd="0" presId="urn:microsoft.com/office/officeart/2005/8/layout/lProcess2"/>
    <dgm:cxn modelId="{81983DC0-90D7-40A3-BA4F-653F00DB12A0}" type="presParOf" srcId="{B7E847FA-4599-45EA-86B4-8CF4518EE1B2}" destId="{7A5342F6-0FFB-4588-8961-7EA34C662BEB}" srcOrd="1" destOrd="0" presId="urn:microsoft.com/office/officeart/2005/8/layout/lProcess2"/>
    <dgm:cxn modelId="{9AFCBB4B-C534-46D8-8BC4-A94216B2C055}" type="presParOf" srcId="{B7E847FA-4599-45EA-86B4-8CF4518EE1B2}" destId="{AE4208EF-0CCE-43DF-9C66-D989362244AD}" srcOrd="2" destOrd="0" presId="urn:microsoft.com/office/officeart/2005/8/layout/lProcess2"/>
    <dgm:cxn modelId="{B10E5D90-9363-4AFE-BE51-BD83CDA05AA5}" type="presParOf" srcId="{AE4208EF-0CCE-43DF-9C66-D989362244AD}" destId="{3CC68127-C7EE-47B3-AC72-68097B8A935D}" srcOrd="0" destOrd="0" presId="urn:microsoft.com/office/officeart/2005/8/layout/lProcess2"/>
    <dgm:cxn modelId="{36B005A6-3127-4A47-9D54-737E3695ECDA}" type="presParOf" srcId="{3CC68127-C7EE-47B3-AC72-68097B8A935D}" destId="{086C24BF-C438-415A-B787-313B19B75DBE}" srcOrd="0" destOrd="0" presId="urn:microsoft.com/office/officeart/2005/8/layout/lProcess2"/>
    <dgm:cxn modelId="{67A36726-0150-426D-8EF6-C207FEAF82B4}" type="presParOf" srcId="{3CC68127-C7EE-47B3-AC72-68097B8A935D}" destId="{B770C623-4A4C-4F3C-B1DF-CFAA1D802FD2}" srcOrd="1" destOrd="0" presId="urn:microsoft.com/office/officeart/2005/8/layout/lProcess2"/>
    <dgm:cxn modelId="{67E00598-C1BD-44A0-A98D-80A43F2B6DE4}" type="presParOf" srcId="{3CC68127-C7EE-47B3-AC72-68097B8A935D}" destId="{D414EF9D-A01A-4E9B-8A9F-1EE141DA445B}" srcOrd="2" destOrd="0" presId="urn:microsoft.com/office/officeart/2005/8/layout/lProcess2"/>
    <dgm:cxn modelId="{935E6C3A-BF49-4CCB-8417-68AACF223358}" type="presParOf" srcId="{3CC68127-C7EE-47B3-AC72-68097B8A935D}" destId="{4A99E769-BF30-45E6-B2A6-375E8A06969F}" srcOrd="3" destOrd="0" presId="urn:microsoft.com/office/officeart/2005/8/layout/lProcess2"/>
    <dgm:cxn modelId="{78F5F257-59E0-4428-8DFA-6EBF2A902C48}" type="presParOf" srcId="{3CC68127-C7EE-47B3-AC72-68097B8A935D}" destId="{FBC2061F-871E-477A-B39A-DB995DAD3AFC}" srcOrd="4" destOrd="0" presId="urn:microsoft.com/office/officeart/2005/8/layout/lProcess2"/>
    <dgm:cxn modelId="{46BB7398-692F-4AFD-8881-C01D3DAC951C}" type="presParOf" srcId="{1B2AC607-65AC-4D56-99E7-06CED60EBA39}" destId="{E26EFF41-3C88-4D44-A4F7-03388921FBAF}" srcOrd="9" destOrd="0" presId="urn:microsoft.com/office/officeart/2005/8/layout/lProcess2"/>
    <dgm:cxn modelId="{ACCF82B8-4AFA-4432-A7D0-22E4662FB2D2}" type="presParOf" srcId="{1B2AC607-65AC-4D56-99E7-06CED60EBA39}" destId="{E55D5F09-70A9-40A1-B42A-FECFAF0B1ABB}" srcOrd="10" destOrd="0" presId="urn:microsoft.com/office/officeart/2005/8/layout/lProcess2"/>
    <dgm:cxn modelId="{9A74D72D-49D7-4F99-AD8E-1A96CE6D537B}" type="presParOf" srcId="{E55D5F09-70A9-40A1-B42A-FECFAF0B1ABB}" destId="{684F8F20-792A-496A-8B6A-49F25586D026}" srcOrd="0" destOrd="0" presId="urn:microsoft.com/office/officeart/2005/8/layout/lProcess2"/>
    <dgm:cxn modelId="{760B9DA5-0810-4FE8-8A51-09E10CA10A26}" type="presParOf" srcId="{E55D5F09-70A9-40A1-B42A-FECFAF0B1ABB}" destId="{8CAA03BC-8F7B-48A3-B34D-DA95F7B666E2}" srcOrd="1" destOrd="0" presId="urn:microsoft.com/office/officeart/2005/8/layout/lProcess2"/>
    <dgm:cxn modelId="{FA2F7C56-7A7F-475B-8626-AB9A163745D2}" type="presParOf" srcId="{E55D5F09-70A9-40A1-B42A-FECFAF0B1ABB}" destId="{9C17DB9D-C46A-4FC0-A0CE-C812CA955DF8}" srcOrd="2" destOrd="0" presId="urn:microsoft.com/office/officeart/2005/8/layout/lProcess2"/>
    <dgm:cxn modelId="{ED7FA124-4B98-4098-87DF-CC60AD7CF1DB}" type="presParOf" srcId="{9C17DB9D-C46A-4FC0-A0CE-C812CA955DF8}" destId="{E9764C6A-15C5-4DFD-9933-9B95D0273102}" srcOrd="0" destOrd="0" presId="urn:microsoft.com/office/officeart/2005/8/layout/lProcess2"/>
    <dgm:cxn modelId="{3D09E2C0-9CB3-4F6F-8A5C-16BE3A7C0062}" type="presParOf" srcId="{E9764C6A-15C5-4DFD-9933-9B95D0273102}" destId="{1484F245-33F4-4A66-8484-9F1EB69FEFD5}" srcOrd="0" destOrd="0" presId="urn:microsoft.com/office/officeart/2005/8/layout/lProcess2"/>
    <dgm:cxn modelId="{6C01E73B-A092-4138-BA88-522F2848117A}" type="presParOf" srcId="{E9764C6A-15C5-4DFD-9933-9B95D0273102}" destId="{D8383B5C-89E5-4CD8-AE8A-00E8A43C85B2}" srcOrd="1" destOrd="0" presId="urn:microsoft.com/office/officeart/2005/8/layout/lProcess2"/>
    <dgm:cxn modelId="{0F20E872-E744-4CBC-AAFC-4CEB53FA087A}" type="presParOf" srcId="{E9764C6A-15C5-4DFD-9933-9B95D0273102}" destId="{84D1CF84-61F1-4858-87E2-589AF4814040}" srcOrd="2" destOrd="0" presId="urn:microsoft.com/office/officeart/2005/8/layout/lProcess2"/>
    <dgm:cxn modelId="{700EEB1F-76A7-46CF-9840-BD1D52B0DCAE}" type="presParOf" srcId="{E9764C6A-15C5-4DFD-9933-9B95D0273102}" destId="{8036EBBD-54FF-4314-B6C6-EDB1E8A304F6}" srcOrd="3" destOrd="0" presId="urn:microsoft.com/office/officeart/2005/8/layout/lProcess2"/>
    <dgm:cxn modelId="{816363E2-5142-4262-87A4-FEB7E3EE1892}" type="presParOf" srcId="{E9764C6A-15C5-4DFD-9933-9B95D0273102}" destId="{630561F1-CCE4-45C1-90CB-99C764551C92}" srcOrd="4" destOrd="0" presId="urn:microsoft.com/office/officeart/2005/8/layout/lProcess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ED0DE3-2BE4-4BC4-A93D-357110A89398}">
      <dsp:nvSpPr>
        <dsp:cNvPr id="0" name=""/>
        <dsp:cNvSpPr/>
      </dsp:nvSpPr>
      <dsp:spPr>
        <a:xfrm>
          <a:off x="773371" y="0"/>
          <a:ext cx="7347162" cy="6388115"/>
        </a:xfrm>
        <a:prstGeom prst="triangle">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B4E4E5-399E-4707-AD9B-8D7DD8737848}">
      <dsp:nvSpPr>
        <dsp:cNvPr id="0" name=""/>
        <dsp:cNvSpPr/>
      </dsp:nvSpPr>
      <dsp:spPr>
        <a:xfrm>
          <a:off x="4446953" y="642242"/>
          <a:ext cx="4152274" cy="1512186"/>
        </a:xfrm>
        <a:prstGeom prst="roundRect">
          <a:avLst/>
        </a:prstGeom>
        <a:solidFill>
          <a:schemeClr val="accent5">
            <a:alpha val="90000"/>
          </a:schemeClr>
        </a:solidFill>
        <a:ln w="1905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800" b="1" kern="1200" dirty="0" smtClean="0">
              <a:solidFill>
                <a:schemeClr val="tx1"/>
              </a:solidFill>
              <a:latin typeface="Calibri" panose="020F0502020204030204" pitchFamily="34" charset="0"/>
            </a:rPr>
            <a:t>-Prime Minister</a:t>
          </a:r>
        </a:p>
        <a:p>
          <a:pPr marL="0" marR="0" lvl="0" indent="0" algn="l" defTabSz="914400" eaLnBrk="1" fontAlgn="auto" latinLnBrk="0" hangingPunct="1">
            <a:lnSpc>
              <a:spcPct val="100000"/>
            </a:lnSpc>
            <a:spcBef>
              <a:spcPct val="0"/>
            </a:spcBef>
            <a:spcAft>
              <a:spcPts val="0"/>
            </a:spcAft>
            <a:buClrTx/>
            <a:buSzTx/>
            <a:buFontTx/>
            <a:buNone/>
            <a:tabLst/>
            <a:defRPr/>
          </a:pPr>
          <a:r>
            <a:rPr lang="en-US" b="0" kern="1200" dirty="0" smtClean="0">
              <a:solidFill>
                <a:schemeClr val="tx1"/>
              </a:solidFill>
              <a:latin typeface="Calibri" panose="020F0502020204030204" pitchFamily="34" charset="0"/>
            </a:rPr>
            <a:t>-National Security Governmental Council -Ministry of Migration &amp; Asylum/General Secretariat for Coordination of Stakeholders (??)</a:t>
          </a:r>
          <a:endParaRPr lang="el-GR" sz="1400" kern="1200" dirty="0">
            <a:solidFill>
              <a:schemeClr val="tx1"/>
            </a:solidFill>
            <a:latin typeface="Calibri" panose="020F0502020204030204" pitchFamily="34" charset="0"/>
          </a:endParaRPr>
        </a:p>
      </dsp:txBody>
      <dsp:txXfrm>
        <a:off x="4520772" y="716061"/>
        <a:ext cx="4004636" cy="1364548"/>
      </dsp:txXfrm>
    </dsp:sp>
    <dsp:sp modelId="{95D5B1BA-58F3-4169-8568-3735CCABEC6F}">
      <dsp:nvSpPr>
        <dsp:cNvPr id="0" name=""/>
        <dsp:cNvSpPr/>
      </dsp:nvSpPr>
      <dsp:spPr>
        <a:xfrm>
          <a:off x="4446953" y="2343452"/>
          <a:ext cx="4152274" cy="1512186"/>
        </a:xfrm>
        <a:prstGeom prst="roundRect">
          <a:avLst/>
        </a:prstGeom>
        <a:solidFill>
          <a:schemeClr val="lt1">
            <a:alpha val="90000"/>
            <a:hueOff val="0"/>
            <a:satOff val="0"/>
            <a:lumOff val="0"/>
            <a:alphaOff val="0"/>
          </a:schemeClr>
        </a:solidFill>
        <a:ln w="19050" cap="flat" cmpd="sng" algn="ctr">
          <a:solidFill>
            <a:schemeClr val="accent6">
              <a:shade val="50000"/>
              <a:hueOff val="110184"/>
              <a:satOff val="5457"/>
              <a:lumOff val="246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300" b="1" kern="1200" dirty="0" smtClean="0">
              <a:solidFill>
                <a:schemeClr val="bg1"/>
              </a:solidFill>
              <a:latin typeface="Calibri" panose="020F0502020204030204" pitchFamily="34" charset="0"/>
            </a:rPr>
            <a:t>Practically all Ministries</a:t>
          </a:r>
          <a:endParaRPr lang="el-GR" sz="1300" b="1" kern="1200" dirty="0">
            <a:solidFill>
              <a:schemeClr val="bg1"/>
            </a:solidFill>
            <a:latin typeface="Calibri" panose="020F0502020204030204" pitchFamily="34" charset="0"/>
          </a:endParaRPr>
        </a:p>
      </dsp:txBody>
      <dsp:txXfrm>
        <a:off x="4520772" y="2417271"/>
        <a:ext cx="4004636" cy="1364548"/>
      </dsp:txXfrm>
    </dsp:sp>
    <dsp:sp modelId="{FA9245AC-4D78-48E1-94F4-8C80756A938C}">
      <dsp:nvSpPr>
        <dsp:cNvPr id="0" name=""/>
        <dsp:cNvSpPr/>
      </dsp:nvSpPr>
      <dsp:spPr>
        <a:xfrm>
          <a:off x="4446953" y="4044662"/>
          <a:ext cx="4152274" cy="1512186"/>
        </a:xfrm>
        <a:prstGeom prst="roundRect">
          <a:avLst/>
        </a:prstGeom>
        <a:solidFill>
          <a:schemeClr val="accent1"/>
        </a:solidFill>
        <a:ln w="19050" cap="flat" cmpd="sng" algn="ctr">
          <a:solidFill>
            <a:schemeClr val="accent6">
              <a:shade val="50000"/>
              <a:hueOff val="110184"/>
              <a:satOff val="5457"/>
              <a:lumOff val="246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300" b="1" kern="1200" dirty="0" smtClean="0">
              <a:solidFill>
                <a:schemeClr val="bg2"/>
              </a:solidFill>
              <a:latin typeface="Calibri" panose="020F0502020204030204" pitchFamily="34" charset="0"/>
            </a:rPr>
            <a:t>First Reception / Identification Centers, Pre -departure Centers,  First Reception &amp; identification Service, Hellenic Center for Disease Control &amp; Prevention, Healthcare Services, National  Centre for Social Solidarity, Coast Guard, Hellenic Police, Fire Service, Site Managers, Open Accommodation  Sites – Hotels Apartments, NGOs</a:t>
          </a:r>
        </a:p>
      </dsp:txBody>
      <dsp:txXfrm>
        <a:off x="4520772" y="4118481"/>
        <a:ext cx="4004636" cy="13645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F35065-0EF5-4BE7-86DA-28F6BDEE6609}">
      <dsp:nvSpPr>
        <dsp:cNvPr id="0" name=""/>
        <dsp:cNvSpPr/>
      </dsp:nvSpPr>
      <dsp:spPr>
        <a:xfrm>
          <a:off x="6054505" y="4400717"/>
          <a:ext cx="2352102" cy="143984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ctr" defTabSz="533400">
            <a:lnSpc>
              <a:spcPct val="90000"/>
            </a:lnSpc>
            <a:spcBef>
              <a:spcPct val="0"/>
            </a:spcBef>
            <a:spcAft>
              <a:spcPct val="15000"/>
            </a:spcAft>
            <a:buChar char="••"/>
          </a:pPr>
          <a:r>
            <a:rPr lang="en-US" sz="1200" kern="1200" dirty="0" smtClean="0"/>
            <a:t>THREATS</a:t>
          </a:r>
          <a:endParaRPr lang="el-GR" sz="1200" kern="1200" dirty="0"/>
        </a:p>
      </dsp:txBody>
      <dsp:txXfrm>
        <a:off x="6791765" y="4792307"/>
        <a:ext cx="1583213" cy="1016626"/>
      </dsp:txXfrm>
    </dsp:sp>
    <dsp:sp modelId="{1AEC1D07-9AB3-47E8-9B33-A974C4537DA4}">
      <dsp:nvSpPr>
        <dsp:cNvPr id="0" name=""/>
        <dsp:cNvSpPr/>
      </dsp:nvSpPr>
      <dsp:spPr>
        <a:xfrm>
          <a:off x="824960" y="4400717"/>
          <a:ext cx="2352102" cy="143984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ctr" defTabSz="533400">
            <a:lnSpc>
              <a:spcPct val="90000"/>
            </a:lnSpc>
            <a:spcBef>
              <a:spcPct val="0"/>
            </a:spcBef>
            <a:spcAft>
              <a:spcPct val="15000"/>
            </a:spcAft>
            <a:buChar char="••"/>
          </a:pPr>
          <a:r>
            <a:rPr lang="en-US" sz="1200" kern="1200" dirty="0" smtClean="0"/>
            <a:t>OPPORTUNITIES</a:t>
          </a:r>
          <a:endParaRPr lang="el-GR" sz="1200" kern="1200" dirty="0"/>
        </a:p>
      </dsp:txBody>
      <dsp:txXfrm>
        <a:off x="856589" y="4792307"/>
        <a:ext cx="1583213" cy="1016626"/>
      </dsp:txXfrm>
    </dsp:sp>
    <dsp:sp modelId="{3B9F687D-6BC1-4BE4-977F-64696D2AE21C}">
      <dsp:nvSpPr>
        <dsp:cNvPr id="0" name=""/>
        <dsp:cNvSpPr/>
      </dsp:nvSpPr>
      <dsp:spPr>
        <a:xfrm>
          <a:off x="5738336" y="255437"/>
          <a:ext cx="2352102" cy="143984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ctr" defTabSz="533400">
            <a:lnSpc>
              <a:spcPct val="90000"/>
            </a:lnSpc>
            <a:spcBef>
              <a:spcPct val="0"/>
            </a:spcBef>
            <a:spcAft>
              <a:spcPct val="15000"/>
            </a:spcAft>
            <a:buChar char="••"/>
          </a:pPr>
          <a:r>
            <a:rPr lang="en-US" sz="1200" kern="1200" dirty="0" smtClean="0"/>
            <a:t>WEAKNESSES</a:t>
          </a:r>
          <a:endParaRPr lang="el-GR" sz="1200" kern="1200" dirty="0"/>
        </a:p>
      </dsp:txBody>
      <dsp:txXfrm>
        <a:off x="6475596" y="287066"/>
        <a:ext cx="1583213" cy="1016626"/>
      </dsp:txXfrm>
    </dsp:sp>
    <dsp:sp modelId="{94B84BE5-A1B0-492F-9B6D-96CD8E3DF67B}">
      <dsp:nvSpPr>
        <dsp:cNvPr id="0" name=""/>
        <dsp:cNvSpPr/>
      </dsp:nvSpPr>
      <dsp:spPr>
        <a:xfrm>
          <a:off x="824960" y="255437"/>
          <a:ext cx="2352102" cy="143984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ctr" defTabSz="533400">
            <a:lnSpc>
              <a:spcPct val="90000"/>
            </a:lnSpc>
            <a:spcBef>
              <a:spcPct val="0"/>
            </a:spcBef>
            <a:spcAft>
              <a:spcPct val="15000"/>
            </a:spcAft>
            <a:buChar char="••"/>
          </a:pPr>
          <a:r>
            <a:rPr lang="en-US" sz="1200" kern="1200" dirty="0" smtClean="0"/>
            <a:t>STRENGTHS</a:t>
          </a:r>
          <a:endParaRPr lang="el-GR" sz="1200" kern="1200" dirty="0"/>
        </a:p>
      </dsp:txBody>
      <dsp:txXfrm>
        <a:off x="856589" y="287066"/>
        <a:ext cx="1583213" cy="1016626"/>
      </dsp:txXfrm>
    </dsp:sp>
    <dsp:sp modelId="{160B6A0A-7375-4838-94B8-75B42D9F8E8C}">
      <dsp:nvSpPr>
        <dsp:cNvPr id="0" name=""/>
        <dsp:cNvSpPr/>
      </dsp:nvSpPr>
      <dsp:spPr>
        <a:xfrm>
          <a:off x="1793677" y="347472"/>
          <a:ext cx="2639568" cy="2639568"/>
        </a:xfrm>
        <a:prstGeom prst="pieWedge">
          <a:avLst/>
        </a:prstGeom>
        <a:solidFill>
          <a:schemeClr val="accent6">
            <a:lumMod val="40000"/>
            <a:lumOff val="60000"/>
          </a:schemeClr>
        </a:soli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l" defTabSz="488950">
            <a:lnSpc>
              <a:spcPct val="90000"/>
            </a:lnSpc>
            <a:spcBef>
              <a:spcPct val="0"/>
            </a:spcBef>
            <a:spcAft>
              <a:spcPct val="35000"/>
            </a:spcAft>
          </a:pPr>
          <a:r>
            <a:rPr lang="en-US" sz="1100" kern="1200" spc="-1" dirty="0" smtClean="0">
              <a:solidFill>
                <a:srgbClr val="000000"/>
              </a:solidFill>
              <a:uFill>
                <a:solidFill>
                  <a:srgbClr val="FFFFFF"/>
                </a:solidFill>
              </a:uFill>
              <a:latin typeface="+mn-lt"/>
              <a:ea typeface="Arial"/>
            </a:rPr>
            <a:t>New Ministry</a:t>
          </a:r>
        </a:p>
        <a:p>
          <a:pPr lvl="0" algn="l" defTabSz="488950">
            <a:lnSpc>
              <a:spcPct val="90000"/>
            </a:lnSpc>
            <a:spcBef>
              <a:spcPct val="0"/>
            </a:spcBef>
            <a:spcAft>
              <a:spcPct val="35000"/>
            </a:spcAft>
          </a:pPr>
          <a:r>
            <a:rPr lang="en-US" sz="1100" kern="1200" spc="-1" dirty="0" smtClean="0">
              <a:solidFill>
                <a:srgbClr val="000000"/>
              </a:solidFill>
              <a:uFill>
                <a:solidFill>
                  <a:srgbClr val="FFFFFF"/>
                </a:solidFill>
              </a:uFill>
              <a:latin typeface="+mn-lt"/>
              <a:ea typeface="Arial"/>
            </a:rPr>
            <a:t>Healthy financial situation</a:t>
          </a:r>
        </a:p>
        <a:p>
          <a:pPr lvl="0" algn="l" defTabSz="488950">
            <a:lnSpc>
              <a:spcPct val="90000"/>
            </a:lnSpc>
            <a:spcBef>
              <a:spcPct val="0"/>
            </a:spcBef>
            <a:spcAft>
              <a:spcPct val="35000"/>
            </a:spcAft>
          </a:pPr>
          <a:r>
            <a:rPr lang="en-US" sz="1100" kern="1200" spc="-1" dirty="0" smtClean="0">
              <a:solidFill>
                <a:srgbClr val="000000"/>
              </a:solidFill>
              <a:uFill>
                <a:solidFill>
                  <a:srgbClr val="FFFFFF"/>
                </a:solidFill>
              </a:uFill>
              <a:latin typeface="+mn-lt"/>
              <a:ea typeface="Arial"/>
            </a:rPr>
            <a:t>Skilled personnel with high level of commitment</a:t>
          </a:r>
        </a:p>
        <a:p>
          <a:pPr lvl="0" algn="l" defTabSz="488950">
            <a:lnSpc>
              <a:spcPct val="90000"/>
            </a:lnSpc>
            <a:spcBef>
              <a:spcPct val="0"/>
            </a:spcBef>
            <a:spcAft>
              <a:spcPct val="35000"/>
            </a:spcAft>
          </a:pPr>
          <a:endParaRPr lang="en-US" sz="1100" kern="1200" spc="-1" dirty="0" smtClean="0">
            <a:solidFill>
              <a:srgbClr val="000000"/>
            </a:solidFill>
            <a:uFill>
              <a:solidFill>
                <a:srgbClr val="FFFFFF"/>
              </a:solidFill>
            </a:uFill>
            <a:latin typeface="+mn-lt"/>
            <a:ea typeface="Arial"/>
          </a:endParaRPr>
        </a:p>
        <a:p>
          <a:pPr lvl="0" algn="l" defTabSz="488950">
            <a:lnSpc>
              <a:spcPct val="90000"/>
            </a:lnSpc>
            <a:spcBef>
              <a:spcPct val="0"/>
            </a:spcBef>
            <a:spcAft>
              <a:spcPct val="35000"/>
            </a:spcAft>
          </a:pPr>
          <a:endParaRPr lang="el-GR" sz="1100" kern="1200" dirty="0">
            <a:latin typeface="+mn-lt"/>
          </a:endParaRPr>
        </a:p>
      </dsp:txBody>
      <dsp:txXfrm>
        <a:off x="2566789" y="1120584"/>
        <a:ext cx="1866456" cy="1866456"/>
      </dsp:txXfrm>
    </dsp:sp>
    <dsp:sp modelId="{78EA186E-785E-4EBA-89CE-B4098423207A}">
      <dsp:nvSpPr>
        <dsp:cNvPr id="0" name=""/>
        <dsp:cNvSpPr/>
      </dsp:nvSpPr>
      <dsp:spPr>
        <a:xfrm rot="5400000">
          <a:off x="4555165" y="347472"/>
          <a:ext cx="2639568" cy="2639568"/>
        </a:xfrm>
        <a:prstGeom prst="pieWedge">
          <a:avLst/>
        </a:prstGeom>
        <a:solidFill>
          <a:schemeClr val="accent6">
            <a:lumMod val="40000"/>
            <a:lumOff val="60000"/>
          </a:schemeClr>
        </a:soli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b" anchorCtr="0">
          <a:noAutofit/>
        </a:bodyPr>
        <a:lstStyle/>
        <a:p>
          <a:pPr lvl="0" algn="l" defTabSz="488950">
            <a:lnSpc>
              <a:spcPct val="100000"/>
            </a:lnSpc>
            <a:spcBef>
              <a:spcPct val="0"/>
            </a:spcBef>
            <a:spcAft>
              <a:spcPts val="0"/>
            </a:spcAft>
          </a:pPr>
          <a:r>
            <a:rPr lang="en-US" sz="1100" b="0" strike="noStrike" kern="1200" spc="-1" dirty="0" smtClean="0">
              <a:solidFill>
                <a:srgbClr val="000000"/>
              </a:solidFill>
              <a:uFill>
                <a:solidFill>
                  <a:srgbClr val="FFFFFF"/>
                </a:solidFill>
              </a:uFill>
              <a:latin typeface="+mn-lt"/>
              <a:ea typeface="Arial"/>
            </a:rPr>
            <a:t>New Ministry</a:t>
          </a:r>
          <a:endParaRPr lang="el-GR" sz="1100" b="0" strike="noStrike" kern="1200" spc="-1" dirty="0" smtClean="0">
            <a:solidFill>
              <a:srgbClr val="000000"/>
            </a:solidFill>
            <a:uFill>
              <a:solidFill>
                <a:srgbClr val="FFFFFF"/>
              </a:solidFill>
            </a:uFill>
            <a:latin typeface="+mn-lt"/>
          </a:endParaRPr>
        </a:p>
        <a:p>
          <a:pPr lvl="0" algn="l" defTabSz="488950">
            <a:lnSpc>
              <a:spcPct val="90000"/>
            </a:lnSpc>
            <a:spcBef>
              <a:spcPct val="0"/>
            </a:spcBef>
            <a:spcAft>
              <a:spcPct val="35000"/>
            </a:spcAft>
          </a:pPr>
          <a:r>
            <a:rPr lang="en-US" sz="1100" kern="1200" spc="-1" dirty="0" smtClean="0">
              <a:solidFill>
                <a:srgbClr val="000000"/>
              </a:solidFill>
              <a:uFill>
                <a:solidFill>
                  <a:srgbClr val="FFFFFF"/>
                </a:solidFill>
              </a:uFill>
              <a:latin typeface="+mn-lt"/>
              <a:ea typeface="Arial"/>
            </a:rPr>
            <a:t>Contracted employees</a:t>
          </a:r>
        </a:p>
        <a:p>
          <a:pPr lvl="0" algn="l" defTabSz="488950">
            <a:lnSpc>
              <a:spcPct val="90000"/>
            </a:lnSpc>
            <a:spcBef>
              <a:spcPct val="0"/>
            </a:spcBef>
            <a:spcAft>
              <a:spcPct val="35000"/>
            </a:spcAft>
          </a:pPr>
          <a:r>
            <a:rPr lang="en-US" sz="1100" b="0" strike="noStrike" kern="1200" spc="-1" dirty="0" smtClean="0">
              <a:solidFill>
                <a:srgbClr val="000000"/>
              </a:solidFill>
              <a:uFill>
                <a:solidFill>
                  <a:srgbClr val="FFFFFF"/>
                </a:solidFill>
              </a:uFill>
              <a:latin typeface="+mn-lt"/>
              <a:ea typeface="Arial"/>
            </a:rPr>
            <a:t>Difficult working conditions</a:t>
          </a:r>
          <a:endParaRPr lang="el-GR" sz="1100" b="0" strike="noStrike" kern="1200" spc="-1" dirty="0" smtClean="0">
            <a:solidFill>
              <a:srgbClr val="000000"/>
            </a:solidFill>
            <a:uFill>
              <a:solidFill>
                <a:srgbClr val="FFFFFF"/>
              </a:solidFill>
            </a:uFill>
            <a:latin typeface="+mn-lt"/>
          </a:endParaRPr>
        </a:p>
        <a:p>
          <a:pPr lvl="0" algn="l" defTabSz="488950">
            <a:lnSpc>
              <a:spcPct val="90000"/>
            </a:lnSpc>
            <a:spcBef>
              <a:spcPct val="0"/>
            </a:spcBef>
            <a:spcAft>
              <a:spcPct val="35000"/>
            </a:spcAft>
          </a:pPr>
          <a:r>
            <a:rPr lang="en-US" sz="1100" kern="1200" spc="-1" dirty="0" smtClean="0">
              <a:solidFill>
                <a:srgbClr val="000000"/>
              </a:solidFill>
              <a:uFill>
                <a:solidFill>
                  <a:srgbClr val="FFFFFF"/>
                </a:solidFill>
              </a:uFill>
              <a:latin typeface="+mn-lt"/>
              <a:ea typeface="Arial"/>
            </a:rPr>
            <a:t>Bureaucratic delays</a:t>
          </a:r>
        </a:p>
        <a:p>
          <a:pPr lvl="0" algn="l" defTabSz="488950">
            <a:lnSpc>
              <a:spcPct val="90000"/>
            </a:lnSpc>
            <a:spcBef>
              <a:spcPct val="0"/>
            </a:spcBef>
            <a:spcAft>
              <a:spcPct val="35000"/>
            </a:spcAft>
          </a:pPr>
          <a:r>
            <a:rPr lang="en-US" sz="1100" kern="1200" spc="-1" dirty="0" smtClean="0">
              <a:solidFill>
                <a:srgbClr val="000000"/>
              </a:solidFill>
              <a:uFill>
                <a:solidFill>
                  <a:srgbClr val="FFFFFF"/>
                </a:solidFill>
              </a:uFill>
              <a:latin typeface="+mn-lt"/>
              <a:ea typeface="Arial"/>
            </a:rPr>
            <a:t>Asylum claims pending at second-degree examination – slow process</a:t>
          </a:r>
        </a:p>
        <a:p>
          <a:pPr lvl="0" algn="l" defTabSz="488950">
            <a:lnSpc>
              <a:spcPct val="90000"/>
            </a:lnSpc>
            <a:spcBef>
              <a:spcPct val="0"/>
            </a:spcBef>
            <a:spcAft>
              <a:spcPct val="35000"/>
            </a:spcAft>
          </a:pPr>
          <a:r>
            <a:rPr lang="en-US" sz="1100" kern="1200" spc="-1" dirty="0" smtClean="0">
              <a:solidFill>
                <a:srgbClr val="000000"/>
              </a:solidFill>
              <a:uFill>
                <a:solidFill>
                  <a:srgbClr val="FFFFFF"/>
                </a:solidFill>
              </a:uFill>
              <a:latin typeface="+mn-lt"/>
            </a:rPr>
            <a:t>Lack of control and evaluation</a:t>
          </a:r>
          <a:endParaRPr lang="el-GR" sz="1100" b="0" strike="noStrike" kern="1200" spc="-1" dirty="0" smtClean="0">
            <a:solidFill>
              <a:srgbClr val="000000"/>
            </a:solidFill>
            <a:uFill>
              <a:solidFill>
                <a:srgbClr val="FFFFFF"/>
              </a:solidFill>
            </a:uFill>
            <a:latin typeface="+mn-lt"/>
          </a:endParaRPr>
        </a:p>
        <a:p>
          <a:pPr lvl="0" algn="l" defTabSz="488950">
            <a:lnSpc>
              <a:spcPct val="90000"/>
            </a:lnSpc>
            <a:spcBef>
              <a:spcPct val="0"/>
            </a:spcBef>
            <a:spcAft>
              <a:spcPct val="35000"/>
            </a:spcAft>
          </a:pPr>
          <a:r>
            <a:rPr lang="en-US" sz="1100" kern="1200" spc="-1" dirty="0" smtClean="0">
              <a:solidFill>
                <a:srgbClr val="000000"/>
              </a:solidFill>
              <a:uFill>
                <a:solidFill>
                  <a:srgbClr val="FFFFFF"/>
                </a:solidFill>
              </a:uFill>
              <a:latin typeface="+mn-lt"/>
            </a:rPr>
            <a:t>Low budget</a:t>
          </a:r>
          <a:endParaRPr lang="el-GR" sz="1100" kern="1200" dirty="0">
            <a:latin typeface="+mn-lt"/>
          </a:endParaRPr>
        </a:p>
      </dsp:txBody>
      <dsp:txXfrm rot="-5400000">
        <a:off x="4555165" y="1120584"/>
        <a:ext cx="1866456" cy="1866456"/>
      </dsp:txXfrm>
    </dsp:sp>
    <dsp:sp modelId="{2D585A6D-4754-48A1-BAC9-FE16CD676CF9}">
      <dsp:nvSpPr>
        <dsp:cNvPr id="0" name=""/>
        <dsp:cNvSpPr/>
      </dsp:nvSpPr>
      <dsp:spPr>
        <a:xfrm rot="10800000">
          <a:off x="4555165" y="3117855"/>
          <a:ext cx="2639568" cy="2639568"/>
        </a:xfrm>
        <a:prstGeom prst="pieWedge">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l" defTabSz="488950">
            <a:lnSpc>
              <a:spcPct val="100000"/>
            </a:lnSpc>
            <a:spcBef>
              <a:spcPct val="0"/>
            </a:spcBef>
            <a:spcAft>
              <a:spcPts val="0"/>
            </a:spcAft>
          </a:pPr>
          <a:endParaRPr lang="en-US" sz="1100" kern="1200" spc="-1" dirty="0" smtClean="0">
            <a:solidFill>
              <a:srgbClr val="000000"/>
            </a:solidFill>
            <a:uFill>
              <a:solidFill>
                <a:srgbClr val="FFFFFF"/>
              </a:solidFill>
            </a:uFill>
            <a:latin typeface="+mn-lt"/>
            <a:ea typeface="Arial"/>
          </a:endParaRPr>
        </a:p>
        <a:p>
          <a:pPr lvl="0" algn="l" defTabSz="488950">
            <a:lnSpc>
              <a:spcPct val="100000"/>
            </a:lnSpc>
            <a:spcBef>
              <a:spcPct val="0"/>
            </a:spcBef>
            <a:spcAft>
              <a:spcPts val="0"/>
            </a:spcAft>
          </a:pPr>
          <a:endParaRPr lang="en-US" sz="1100" kern="1200" spc="-1" dirty="0" smtClean="0">
            <a:solidFill>
              <a:srgbClr val="000000"/>
            </a:solidFill>
            <a:uFill>
              <a:solidFill>
                <a:srgbClr val="FFFFFF"/>
              </a:solidFill>
            </a:uFill>
            <a:latin typeface="+mn-lt"/>
            <a:ea typeface="Arial"/>
          </a:endParaRPr>
        </a:p>
        <a:p>
          <a:pPr lvl="0" algn="l" defTabSz="488950">
            <a:lnSpc>
              <a:spcPct val="100000"/>
            </a:lnSpc>
            <a:spcBef>
              <a:spcPct val="0"/>
            </a:spcBef>
            <a:spcAft>
              <a:spcPts val="0"/>
            </a:spcAft>
          </a:pPr>
          <a:r>
            <a:rPr lang="en-US" sz="1100" kern="1200" spc="-1" dirty="0" smtClean="0">
              <a:solidFill>
                <a:srgbClr val="000000"/>
              </a:solidFill>
              <a:uFill>
                <a:solidFill>
                  <a:srgbClr val="FFFFFF"/>
                </a:solidFill>
              </a:uFill>
              <a:latin typeface="+mn-lt"/>
              <a:ea typeface="Arial"/>
            </a:rPr>
            <a:t>Asylum applications mounted to 66.969 in 2018 and 58.642 in 2017, reaching unprecedented heights in comparison to 13.187 in 2015.</a:t>
          </a:r>
        </a:p>
        <a:p>
          <a:pPr lvl="0" algn="l" defTabSz="488950">
            <a:lnSpc>
              <a:spcPct val="100000"/>
            </a:lnSpc>
            <a:spcBef>
              <a:spcPct val="0"/>
            </a:spcBef>
            <a:spcAft>
              <a:spcPts val="0"/>
            </a:spcAft>
          </a:pPr>
          <a:r>
            <a:rPr lang="en-US" sz="1100" kern="1200" spc="-1" dirty="0" smtClean="0">
              <a:solidFill>
                <a:srgbClr val="000000"/>
              </a:solidFill>
              <a:uFill>
                <a:solidFill>
                  <a:srgbClr val="FFFFFF"/>
                </a:solidFill>
              </a:uFill>
              <a:latin typeface="+mn-lt"/>
              <a:ea typeface="Arial"/>
            </a:rPr>
            <a:t>Low GDP</a:t>
          </a:r>
        </a:p>
        <a:p>
          <a:pPr lvl="0" algn="l" defTabSz="488950">
            <a:lnSpc>
              <a:spcPct val="100000"/>
            </a:lnSpc>
            <a:spcBef>
              <a:spcPct val="0"/>
            </a:spcBef>
            <a:spcAft>
              <a:spcPts val="0"/>
            </a:spcAft>
          </a:pPr>
          <a:r>
            <a:rPr lang="en-US" sz="1100" kern="1200" spc="-1" dirty="0" smtClean="0">
              <a:solidFill>
                <a:srgbClr val="000000"/>
              </a:solidFill>
              <a:uFill>
                <a:solidFill>
                  <a:srgbClr val="FFFFFF"/>
                </a:solidFill>
              </a:uFill>
              <a:latin typeface="+mn-lt"/>
              <a:ea typeface="Arial"/>
            </a:rPr>
            <a:t>Terrorist attacks-security issues</a:t>
          </a:r>
        </a:p>
        <a:p>
          <a:pPr lvl="0" algn="l" defTabSz="488950">
            <a:lnSpc>
              <a:spcPct val="100000"/>
            </a:lnSpc>
            <a:spcBef>
              <a:spcPct val="0"/>
            </a:spcBef>
            <a:spcAft>
              <a:spcPts val="0"/>
            </a:spcAft>
          </a:pPr>
          <a:r>
            <a:rPr lang="en-US" sz="1100" b="0" strike="noStrike" kern="1200" spc="-1" dirty="0" smtClean="0">
              <a:solidFill>
                <a:srgbClr val="000000"/>
              </a:solidFill>
              <a:uFill>
                <a:solidFill>
                  <a:srgbClr val="FFFFFF"/>
                </a:solidFill>
              </a:uFill>
              <a:latin typeface="+mn-lt"/>
              <a:ea typeface="Arial"/>
            </a:rPr>
            <a:t>Demographic problem</a:t>
          </a:r>
          <a:endParaRPr lang="el-GR" sz="1100" b="0" strike="noStrike" kern="1200" spc="-1" dirty="0" smtClean="0">
            <a:solidFill>
              <a:srgbClr val="000000"/>
            </a:solidFill>
            <a:uFill>
              <a:solidFill>
                <a:srgbClr val="FFFFFF"/>
              </a:solidFill>
            </a:uFill>
            <a:latin typeface="+mn-lt"/>
          </a:endParaRPr>
        </a:p>
        <a:p>
          <a:pPr lvl="0" algn="l" defTabSz="488950">
            <a:lnSpc>
              <a:spcPct val="100000"/>
            </a:lnSpc>
            <a:spcBef>
              <a:spcPct val="0"/>
            </a:spcBef>
            <a:spcAft>
              <a:spcPts val="0"/>
            </a:spcAft>
          </a:pPr>
          <a:r>
            <a:rPr lang="en-US" sz="1100" kern="1200" spc="-1" dirty="0" smtClean="0">
              <a:solidFill>
                <a:srgbClr val="000000"/>
              </a:solidFill>
              <a:uFill>
                <a:solidFill>
                  <a:srgbClr val="FFFFFF"/>
                </a:solidFill>
              </a:uFill>
              <a:latin typeface="+mn-lt"/>
              <a:ea typeface="Arial"/>
            </a:rPr>
            <a:t>Pressure on the Public Health System</a:t>
          </a:r>
          <a:endParaRPr lang="el-GR" sz="1100" kern="1200" dirty="0">
            <a:latin typeface="+mn-lt"/>
          </a:endParaRPr>
        </a:p>
      </dsp:txBody>
      <dsp:txXfrm rot="10800000">
        <a:off x="4555165" y="3117855"/>
        <a:ext cx="1866456" cy="1866456"/>
      </dsp:txXfrm>
    </dsp:sp>
    <dsp:sp modelId="{2FDF799E-A9B5-4D8E-9EF4-2682FD2D5DC9}">
      <dsp:nvSpPr>
        <dsp:cNvPr id="0" name=""/>
        <dsp:cNvSpPr/>
      </dsp:nvSpPr>
      <dsp:spPr>
        <a:xfrm rot="16200000">
          <a:off x="1793677" y="3108960"/>
          <a:ext cx="2639568" cy="2639568"/>
        </a:xfrm>
        <a:prstGeom prst="pieWedge">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l" defTabSz="488950">
            <a:lnSpc>
              <a:spcPct val="90000"/>
            </a:lnSpc>
            <a:spcBef>
              <a:spcPct val="0"/>
            </a:spcBef>
            <a:spcAft>
              <a:spcPct val="35000"/>
            </a:spcAft>
          </a:pPr>
          <a:endParaRPr lang="en-US" sz="1100" b="0" strike="noStrike" kern="1200" spc="-1" dirty="0" smtClean="0">
            <a:solidFill>
              <a:srgbClr val="000000"/>
            </a:solidFill>
            <a:uFill>
              <a:solidFill>
                <a:srgbClr val="FFFFFF"/>
              </a:solidFill>
            </a:uFill>
            <a:latin typeface="+mn-lt"/>
            <a:ea typeface="Arial"/>
          </a:endParaRPr>
        </a:p>
        <a:p>
          <a:pPr lvl="0" algn="l" defTabSz="488950">
            <a:lnSpc>
              <a:spcPct val="90000"/>
            </a:lnSpc>
            <a:spcBef>
              <a:spcPct val="0"/>
            </a:spcBef>
            <a:spcAft>
              <a:spcPct val="35000"/>
            </a:spcAft>
          </a:pPr>
          <a:endParaRPr lang="en-US" sz="1100" b="0" strike="noStrike" kern="1200" spc="-1" dirty="0" smtClean="0">
            <a:solidFill>
              <a:srgbClr val="000000"/>
            </a:solidFill>
            <a:uFill>
              <a:solidFill>
                <a:srgbClr val="FFFFFF"/>
              </a:solidFill>
            </a:uFill>
            <a:latin typeface="+mn-lt"/>
            <a:ea typeface="Arial"/>
          </a:endParaRPr>
        </a:p>
        <a:p>
          <a:pPr lvl="0" algn="l" defTabSz="488950">
            <a:lnSpc>
              <a:spcPct val="90000"/>
            </a:lnSpc>
            <a:spcBef>
              <a:spcPct val="0"/>
            </a:spcBef>
            <a:spcAft>
              <a:spcPct val="35000"/>
            </a:spcAft>
          </a:pPr>
          <a:r>
            <a:rPr lang="en-US" sz="1100" b="0" strike="noStrike" kern="1200" spc="-1" dirty="0" smtClean="0">
              <a:solidFill>
                <a:srgbClr val="000000"/>
              </a:solidFill>
              <a:uFill>
                <a:solidFill>
                  <a:srgbClr val="FFFFFF"/>
                </a:solidFill>
              </a:uFill>
              <a:latin typeface="+mn-lt"/>
              <a:ea typeface="Arial"/>
            </a:rPr>
            <a:t>EU Funding</a:t>
          </a:r>
          <a:endParaRPr lang="el-GR" sz="1100" b="0" strike="noStrike" kern="1200" spc="-1" dirty="0" smtClean="0">
            <a:solidFill>
              <a:srgbClr val="000000"/>
            </a:solidFill>
            <a:uFill>
              <a:solidFill>
                <a:srgbClr val="FFFFFF"/>
              </a:solidFill>
            </a:uFill>
            <a:latin typeface="+mn-lt"/>
          </a:endParaRPr>
        </a:p>
        <a:p>
          <a:pPr lvl="0" algn="l" defTabSz="488950">
            <a:lnSpc>
              <a:spcPct val="90000"/>
            </a:lnSpc>
            <a:spcBef>
              <a:spcPct val="0"/>
            </a:spcBef>
            <a:spcAft>
              <a:spcPct val="35000"/>
            </a:spcAft>
          </a:pPr>
          <a:r>
            <a:rPr lang="en-US" sz="1100" kern="1200" spc="-1" dirty="0" smtClean="0">
              <a:solidFill>
                <a:srgbClr val="000000"/>
              </a:solidFill>
              <a:uFill>
                <a:solidFill>
                  <a:srgbClr val="FFFFFF"/>
                </a:solidFill>
              </a:uFill>
              <a:latin typeface="+mn-lt"/>
              <a:ea typeface="Arial"/>
            </a:rPr>
            <a:t>Creating new infrastructures and new collaborations </a:t>
          </a:r>
          <a:r>
            <a:rPr lang="el-GR" sz="1100" b="0" strike="noStrike" kern="1200" spc="-1" dirty="0" smtClean="0">
              <a:solidFill>
                <a:srgbClr val="000000"/>
              </a:solidFill>
              <a:uFill>
                <a:solidFill>
                  <a:srgbClr val="FFFFFF"/>
                </a:solidFill>
              </a:uFill>
              <a:latin typeface="+mn-lt"/>
              <a:ea typeface="Arial"/>
            </a:rPr>
            <a:t>(</a:t>
          </a:r>
          <a:r>
            <a:rPr lang="en-US" sz="1100" b="0" strike="noStrike" kern="1200" spc="-1" dirty="0" smtClean="0">
              <a:solidFill>
                <a:srgbClr val="000000"/>
              </a:solidFill>
              <a:uFill>
                <a:solidFill>
                  <a:srgbClr val="FFFFFF"/>
                </a:solidFill>
              </a:uFill>
              <a:latin typeface="+mn-lt"/>
              <a:ea typeface="Arial"/>
            </a:rPr>
            <a:t>NGOs</a:t>
          </a:r>
          <a:r>
            <a:rPr lang="el-GR" sz="1100" b="0" strike="noStrike" kern="1200" spc="-1" dirty="0" smtClean="0">
              <a:solidFill>
                <a:srgbClr val="000000"/>
              </a:solidFill>
              <a:uFill>
                <a:solidFill>
                  <a:srgbClr val="FFFFFF"/>
                </a:solidFill>
              </a:uFill>
              <a:latin typeface="+mn-lt"/>
              <a:ea typeface="Arial"/>
            </a:rPr>
            <a:t>, FRONTEX </a:t>
          </a:r>
          <a:r>
            <a:rPr lang="en-US" sz="1100" kern="1200" spc="-1" dirty="0" err="1" smtClean="0">
              <a:solidFill>
                <a:srgbClr val="000000"/>
              </a:solidFill>
              <a:uFill>
                <a:solidFill>
                  <a:srgbClr val="FFFFFF"/>
                </a:solidFill>
              </a:uFill>
              <a:latin typeface="+mn-lt"/>
              <a:ea typeface="Arial"/>
            </a:rPr>
            <a:t>etc</a:t>
          </a:r>
          <a:r>
            <a:rPr lang="el-GR" sz="1100" b="0" strike="noStrike" kern="1200" spc="-1" dirty="0" smtClean="0">
              <a:solidFill>
                <a:srgbClr val="000000"/>
              </a:solidFill>
              <a:uFill>
                <a:solidFill>
                  <a:srgbClr val="FFFFFF"/>
                </a:solidFill>
              </a:uFill>
              <a:latin typeface="+mn-lt"/>
              <a:ea typeface="Arial"/>
            </a:rPr>
            <a:t>)</a:t>
          </a:r>
          <a:endParaRPr lang="el-GR" sz="1100" b="0" strike="noStrike" kern="1200" spc="-1" dirty="0" smtClean="0">
            <a:solidFill>
              <a:srgbClr val="000000"/>
            </a:solidFill>
            <a:uFill>
              <a:solidFill>
                <a:srgbClr val="FFFFFF"/>
              </a:solidFill>
            </a:uFill>
            <a:latin typeface="+mn-lt"/>
          </a:endParaRPr>
        </a:p>
        <a:p>
          <a:pPr lvl="0" algn="l" defTabSz="488950">
            <a:lnSpc>
              <a:spcPct val="90000"/>
            </a:lnSpc>
            <a:spcBef>
              <a:spcPct val="0"/>
            </a:spcBef>
            <a:spcAft>
              <a:spcPct val="35000"/>
            </a:spcAft>
          </a:pPr>
          <a:r>
            <a:rPr lang="en-US" sz="1100" kern="1200" spc="-1" dirty="0" smtClean="0">
              <a:solidFill>
                <a:srgbClr val="000000"/>
              </a:solidFill>
              <a:uFill>
                <a:solidFill>
                  <a:srgbClr val="FFFFFF"/>
                </a:solidFill>
              </a:uFill>
              <a:latin typeface="+mn-lt"/>
              <a:ea typeface="Arial"/>
            </a:rPr>
            <a:t>Immigrants - refugees as a partial solution to the social insurance and demographic problem</a:t>
          </a:r>
          <a:endParaRPr lang="el-GR" sz="1100" kern="1200" dirty="0">
            <a:latin typeface="+mn-lt"/>
          </a:endParaRPr>
        </a:p>
      </dsp:txBody>
      <dsp:txXfrm rot="5400000">
        <a:off x="2566789" y="3108960"/>
        <a:ext cx="1866456" cy="1866456"/>
      </dsp:txXfrm>
    </dsp:sp>
    <dsp:sp modelId="{C788B7FB-8E72-4903-9E55-4C820570C44E}">
      <dsp:nvSpPr>
        <dsp:cNvPr id="0" name=""/>
        <dsp:cNvSpPr/>
      </dsp:nvSpPr>
      <dsp:spPr>
        <a:xfrm rot="5400000">
          <a:off x="4196315" y="-396239"/>
          <a:ext cx="561265" cy="792480"/>
        </a:xfrm>
        <a:prstGeom prst="rightArrow">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w="9525" cap="flat" cmpd="sng" algn="ctr">
          <a:solidFill>
            <a:schemeClr val="lt1">
              <a:hueOff val="0"/>
              <a:satOff val="0"/>
              <a:lumOff val="0"/>
              <a:alphaOff val="0"/>
            </a:schemeClr>
          </a:solidFill>
          <a:prstDash val="solid"/>
        </a:ln>
        <a:effectLst>
          <a:glow rad="63500">
            <a:schemeClr val="accent1">
              <a:tint val="60000"/>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5EBBAEE0-990E-4864-BAAD-8314759FFEE6}">
      <dsp:nvSpPr>
        <dsp:cNvPr id="0" name=""/>
        <dsp:cNvSpPr/>
      </dsp:nvSpPr>
      <dsp:spPr>
        <a:xfrm>
          <a:off x="4194948" y="5845984"/>
          <a:ext cx="563999" cy="500031"/>
        </a:xfrm>
        <a:prstGeom prst="upArrow">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w="9525" cap="flat" cmpd="sng" algn="ctr">
          <a:solidFill>
            <a:schemeClr val="lt1">
              <a:hueOff val="0"/>
              <a:satOff val="0"/>
              <a:lumOff val="0"/>
              <a:alphaOff val="0"/>
            </a:schemeClr>
          </a:solidFill>
          <a:prstDash val="solid"/>
        </a:ln>
        <a:effectLst>
          <a:glow rad="63500">
            <a:schemeClr val="accent1">
              <a:tint val="60000"/>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6D8CC-0AD7-4F29-A558-507EAF8097C5}">
      <dsp:nvSpPr>
        <dsp:cNvPr id="0" name=""/>
        <dsp:cNvSpPr/>
      </dsp:nvSpPr>
      <dsp:spPr>
        <a:xfrm>
          <a:off x="2717" y="1217585"/>
          <a:ext cx="1443577" cy="577430"/>
        </a:xfrm>
        <a:prstGeom prst="rect">
          <a:avLst/>
        </a:prstGeom>
        <a:solidFill>
          <a:schemeClr val="accent1">
            <a:alpha val="90000"/>
            <a:hueOff val="0"/>
            <a:satOff val="0"/>
            <a:lumOff val="0"/>
            <a:alphaOff val="0"/>
          </a:schemeClr>
        </a:solidFill>
        <a:ln w="9525" cap="flat" cmpd="sng" algn="ctr">
          <a:solidFill>
            <a:schemeClr val="accent1">
              <a:alpha val="90000"/>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smtClean="0">
              <a:latin typeface="Calibri" panose="020F0502020204030204" pitchFamily="34" charset="0"/>
            </a:rPr>
            <a:t>Political</a:t>
          </a:r>
          <a:endParaRPr lang="el-GR" sz="1200" kern="1200" dirty="0">
            <a:latin typeface="Calibri" panose="020F0502020204030204" pitchFamily="34" charset="0"/>
          </a:endParaRPr>
        </a:p>
      </dsp:txBody>
      <dsp:txXfrm>
        <a:off x="2717" y="1217585"/>
        <a:ext cx="1443577" cy="577430"/>
      </dsp:txXfrm>
    </dsp:sp>
    <dsp:sp modelId="{54770AED-74C3-4E4C-AB6D-7BD94D1D7856}">
      <dsp:nvSpPr>
        <dsp:cNvPr id="0" name=""/>
        <dsp:cNvSpPr/>
      </dsp:nvSpPr>
      <dsp:spPr>
        <a:xfrm>
          <a:off x="2717" y="1795015"/>
          <a:ext cx="1443577" cy="2854800"/>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smtClean="0">
              <a:latin typeface="Calibri" panose="020F0502020204030204" pitchFamily="34" charset="0"/>
            </a:rPr>
            <a:t>EU-Turkey Statement</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Government policies</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Political challenges among EU Member States </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b="0" i="0" kern="1200" smtClean="0">
              <a:latin typeface="Calibri" panose="020F0502020204030204" pitchFamily="34" charset="0"/>
            </a:rPr>
            <a:t>Bureaucracy </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b="0" i="0" kern="1200" smtClean="0">
              <a:latin typeface="Calibri" panose="020F0502020204030204" pitchFamily="34" charset="0"/>
            </a:rPr>
            <a:t>Wars, terrorism and conflicts</a:t>
          </a:r>
          <a:endParaRPr lang="el-GR" sz="1200" kern="1200" dirty="0">
            <a:latin typeface="Calibri" panose="020F0502020204030204" pitchFamily="34" charset="0"/>
          </a:endParaRPr>
        </a:p>
      </dsp:txBody>
      <dsp:txXfrm>
        <a:off x="2717" y="1795015"/>
        <a:ext cx="1443577" cy="2854800"/>
      </dsp:txXfrm>
    </dsp:sp>
    <dsp:sp modelId="{DF71C4E8-FE40-43EF-9451-A49638A5C845}">
      <dsp:nvSpPr>
        <dsp:cNvPr id="0" name=""/>
        <dsp:cNvSpPr/>
      </dsp:nvSpPr>
      <dsp:spPr>
        <a:xfrm>
          <a:off x="1648394" y="1217585"/>
          <a:ext cx="1443577" cy="577430"/>
        </a:xfrm>
        <a:prstGeom prst="rect">
          <a:avLst/>
        </a:prstGeom>
        <a:solidFill>
          <a:schemeClr val="accent1">
            <a:alpha val="90000"/>
            <a:hueOff val="0"/>
            <a:satOff val="0"/>
            <a:lumOff val="0"/>
            <a:alphaOff val="-8000"/>
          </a:schemeClr>
        </a:solidFill>
        <a:ln w="9525" cap="flat" cmpd="sng" algn="ctr">
          <a:solidFill>
            <a:schemeClr val="accent1">
              <a:alpha val="90000"/>
              <a:hueOff val="0"/>
              <a:satOff val="0"/>
              <a:lumOff val="0"/>
              <a:alphaOff val="-800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smtClean="0">
              <a:latin typeface="Calibri" panose="020F0502020204030204" pitchFamily="34" charset="0"/>
            </a:rPr>
            <a:t>Economical</a:t>
          </a:r>
          <a:endParaRPr lang="el-GR" sz="1200" kern="1200" dirty="0">
            <a:latin typeface="Calibri" panose="020F0502020204030204" pitchFamily="34" charset="0"/>
          </a:endParaRPr>
        </a:p>
      </dsp:txBody>
      <dsp:txXfrm>
        <a:off x="1648394" y="1217585"/>
        <a:ext cx="1443577" cy="577430"/>
      </dsp:txXfrm>
    </dsp:sp>
    <dsp:sp modelId="{D5D40099-0AC1-49D2-8FF2-DD6CE6F694F0}">
      <dsp:nvSpPr>
        <dsp:cNvPr id="0" name=""/>
        <dsp:cNvSpPr/>
      </dsp:nvSpPr>
      <dsp:spPr>
        <a:xfrm>
          <a:off x="1648394" y="1795015"/>
          <a:ext cx="1443577" cy="2854800"/>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Economical Greek crisis</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Effect on tourism</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Local economy</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European Financial Assistance</a:t>
          </a:r>
          <a:endParaRPr lang="el-GR" sz="1200" kern="1200" dirty="0">
            <a:latin typeface="Calibri" panose="020F0502020204030204" pitchFamily="34" charset="0"/>
          </a:endParaRPr>
        </a:p>
      </dsp:txBody>
      <dsp:txXfrm>
        <a:off x="1648394" y="1795015"/>
        <a:ext cx="1443577" cy="2854800"/>
      </dsp:txXfrm>
    </dsp:sp>
    <dsp:sp modelId="{F522FA78-7369-4237-85FF-E55414E48E72}">
      <dsp:nvSpPr>
        <dsp:cNvPr id="0" name=""/>
        <dsp:cNvSpPr/>
      </dsp:nvSpPr>
      <dsp:spPr>
        <a:xfrm>
          <a:off x="3294072" y="1217585"/>
          <a:ext cx="1443577" cy="577430"/>
        </a:xfrm>
        <a:prstGeom prst="rect">
          <a:avLst/>
        </a:prstGeom>
        <a:solidFill>
          <a:schemeClr val="accent1">
            <a:alpha val="90000"/>
            <a:hueOff val="0"/>
            <a:satOff val="0"/>
            <a:lumOff val="0"/>
            <a:alphaOff val="-16000"/>
          </a:schemeClr>
        </a:solidFill>
        <a:ln w="9525" cap="flat" cmpd="sng" algn="ctr">
          <a:solidFill>
            <a:schemeClr val="accent1">
              <a:alpha val="90000"/>
              <a:hueOff val="0"/>
              <a:satOff val="0"/>
              <a:lumOff val="0"/>
              <a:alphaOff val="-1600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smtClean="0">
              <a:latin typeface="Calibri" panose="020F0502020204030204" pitchFamily="34" charset="0"/>
            </a:rPr>
            <a:t>Social- cultural</a:t>
          </a:r>
          <a:endParaRPr lang="el-GR" sz="1200" kern="1200" dirty="0">
            <a:latin typeface="Calibri" panose="020F0502020204030204" pitchFamily="34" charset="0"/>
          </a:endParaRPr>
        </a:p>
      </dsp:txBody>
      <dsp:txXfrm>
        <a:off x="3294072" y="1217585"/>
        <a:ext cx="1443577" cy="577430"/>
      </dsp:txXfrm>
    </dsp:sp>
    <dsp:sp modelId="{EBE56226-5E5C-4061-850A-79E00CDAE4F6}">
      <dsp:nvSpPr>
        <dsp:cNvPr id="0" name=""/>
        <dsp:cNvSpPr/>
      </dsp:nvSpPr>
      <dsp:spPr>
        <a:xfrm>
          <a:off x="3294072" y="1795015"/>
          <a:ext cx="1443577" cy="2854800"/>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Unemployment</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Demographic problem</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Prevalence of racist perceptions</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Xenophobia</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Reactions, fear of crime</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Public health</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Speaking language</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Religion</a:t>
          </a:r>
          <a:endParaRPr lang="el-GR" sz="1200" kern="1200" dirty="0">
            <a:latin typeface="Calibri" panose="020F0502020204030204" pitchFamily="34" charset="0"/>
          </a:endParaRPr>
        </a:p>
      </dsp:txBody>
      <dsp:txXfrm>
        <a:off x="3294072" y="1795015"/>
        <a:ext cx="1443577" cy="2854800"/>
      </dsp:txXfrm>
    </dsp:sp>
    <dsp:sp modelId="{FC3C1F42-9FBB-48DF-9069-0FEA95E426C5}">
      <dsp:nvSpPr>
        <dsp:cNvPr id="0" name=""/>
        <dsp:cNvSpPr/>
      </dsp:nvSpPr>
      <dsp:spPr>
        <a:xfrm>
          <a:off x="4939750" y="1217585"/>
          <a:ext cx="1443577" cy="577430"/>
        </a:xfrm>
        <a:prstGeom prst="rect">
          <a:avLst/>
        </a:prstGeom>
        <a:solidFill>
          <a:schemeClr val="accent1">
            <a:alpha val="90000"/>
            <a:hueOff val="0"/>
            <a:satOff val="0"/>
            <a:lumOff val="0"/>
            <a:alphaOff val="-24000"/>
          </a:schemeClr>
        </a:solidFill>
        <a:ln w="9525" cap="flat" cmpd="sng" algn="ctr">
          <a:solidFill>
            <a:schemeClr val="accent1">
              <a:alpha val="90000"/>
              <a:hueOff val="0"/>
              <a:satOff val="0"/>
              <a:lumOff val="0"/>
              <a:alphaOff val="-2400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smtClean="0">
              <a:latin typeface="Calibri" panose="020F0502020204030204" pitchFamily="34" charset="0"/>
            </a:rPr>
            <a:t>Technological</a:t>
          </a:r>
          <a:endParaRPr lang="el-GR" sz="1200" kern="1200" dirty="0">
            <a:latin typeface="Calibri" panose="020F0502020204030204" pitchFamily="34" charset="0"/>
          </a:endParaRPr>
        </a:p>
      </dsp:txBody>
      <dsp:txXfrm>
        <a:off x="4939750" y="1217585"/>
        <a:ext cx="1443577" cy="577430"/>
      </dsp:txXfrm>
    </dsp:sp>
    <dsp:sp modelId="{5F7F9E1D-23D1-4375-AF3E-609729199564}">
      <dsp:nvSpPr>
        <dsp:cNvPr id="0" name=""/>
        <dsp:cNvSpPr/>
      </dsp:nvSpPr>
      <dsp:spPr>
        <a:xfrm>
          <a:off x="4939750" y="1795015"/>
          <a:ext cx="1443577" cy="2854800"/>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b="0" i="0" kern="1200" smtClean="0">
              <a:latin typeface="Calibri" panose="020F0502020204030204" pitchFamily="34" charset="0"/>
            </a:rPr>
            <a:t>Emerging technologies</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kern="1200" smtClean="0">
              <a:latin typeface="Calibri" panose="020F0502020204030204" pitchFamily="34" charset="0"/>
            </a:rPr>
            <a:t>Non- Standard </a:t>
          </a:r>
          <a:r>
            <a:rPr lang="en-US" sz="1200" b="0" strike="noStrike" kern="1200" spc="-1" smtClean="0">
              <a:uFill>
                <a:solidFill>
                  <a:srgbClr val="FFFFFF"/>
                </a:solidFill>
              </a:uFill>
              <a:latin typeface="Calibri" panose="020F0502020204030204" pitchFamily="34" charset="0"/>
              <a:ea typeface="Arial"/>
            </a:rPr>
            <a:t>way of recording migrants / refugees / asylum applications</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b="0" strike="noStrike" kern="1200" spc="-1" smtClean="0">
              <a:uFill>
                <a:solidFill>
                  <a:srgbClr val="FFFFFF"/>
                </a:solidFill>
              </a:uFill>
              <a:latin typeface="Calibri" panose="020F0502020204030204" pitchFamily="34" charset="0"/>
              <a:ea typeface="Arial"/>
            </a:rPr>
            <a:t>Increased IT Service Needs</a:t>
          </a:r>
          <a:endParaRPr lang="el-GR" sz="1200" kern="1200" dirty="0">
            <a:latin typeface="Calibri" panose="020F0502020204030204" pitchFamily="34" charset="0"/>
          </a:endParaRPr>
        </a:p>
      </dsp:txBody>
      <dsp:txXfrm>
        <a:off x="4939750" y="1795015"/>
        <a:ext cx="1443577" cy="2854800"/>
      </dsp:txXfrm>
    </dsp:sp>
    <dsp:sp modelId="{C6DE4138-B718-4180-B572-5220C181E4BD}">
      <dsp:nvSpPr>
        <dsp:cNvPr id="0" name=""/>
        <dsp:cNvSpPr/>
      </dsp:nvSpPr>
      <dsp:spPr>
        <a:xfrm>
          <a:off x="6585428" y="1217585"/>
          <a:ext cx="1443577" cy="577430"/>
        </a:xfrm>
        <a:prstGeom prst="rect">
          <a:avLst/>
        </a:prstGeom>
        <a:solidFill>
          <a:schemeClr val="accent1">
            <a:alpha val="90000"/>
            <a:hueOff val="0"/>
            <a:satOff val="0"/>
            <a:lumOff val="0"/>
            <a:alphaOff val="-32000"/>
          </a:schemeClr>
        </a:solidFill>
        <a:ln w="9525" cap="flat" cmpd="sng" algn="ctr">
          <a:solidFill>
            <a:schemeClr val="accent1">
              <a:alpha val="90000"/>
              <a:hueOff val="0"/>
              <a:satOff val="0"/>
              <a:lumOff val="0"/>
              <a:alphaOff val="-3200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smtClean="0">
              <a:latin typeface="Calibri" panose="020F0502020204030204" pitchFamily="34" charset="0"/>
            </a:rPr>
            <a:t>Environmental</a:t>
          </a:r>
          <a:endParaRPr lang="el-GR" sz="1200" kern="1200" dirty="0">
            <a:latin typeface="Calibri" panose="020F0502020204030204" pitchFamily="34" charset="0"/>
          </a:endParaRPr>
        </a:p>
      </dsp:txBody>
      <dsp:txXfrm>
        <a:off x="6585428" y="1217585"/>
        <a:ext cx="1443577" cy="577430"/>
      </dsp:txXfrm>
    </dsp:sp>
    <dsp:sp modelId="{29E3C49C-62B7-4A12-B114-F11B10B6A5C2}">
      <dsp:nvSpPr>
        <dsp:cNvPr id="0" name=""/>
        <dsp:cNvSpPr/>
      </dsp:nvSpPr>
      <dsp:spPr>
        <a:xfrm>
          <a:off x="6585428" y="1795015"/>
          <a:ext cx="1443577" cy="2854800"/>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b="0" strike="noStrike" kern="1200" spc="-1" smtClean="0">
              <a:uFill>
                <a:solidFill>
                  <a:srgbClr val="FFFFFF"/>
                </a:solidFill>
              </a:uFill>
              <a:latin typeface="Calibri" panose="020F0502020204030204" pitchFamily="34" charset="0"/>
              <a:ea typeface="Arial"/>
            </a:rPr>
            <a:t>Climate change</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b="0" strike="noStrike" kern="1200" spc="-1" smtClean="0">
              <a:uFill>
                <a:solidFill>
                  <a:srgbClr val="FFFFFF"/>
                </a:solidFill>
              </a:uFill>
              <a:latin typeface="Calibri" panose="020F0502020204030204" pitchFamily="34" charset="0"/>
              <a:ea typeface="Arial"/>
            </a:rPr>
            <a:t>Aquifer depletion</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b="0" strike="noStrike" kern="1200" spc="-1" smtClean="0">
              <a:uFill>
                <a:solidFill>
                  <a:srgbClr val="FFFFFF"/>
                </a:solidFill>
              </a:uFill>
              <a:latin typeface="Calibri" panose="020F0502020204030204" pitchFamily="34" charset="0"/>
              <a:ea typeface="Arial"/>
            </a:rPr>
            <a:t>Probability of increasing migration flows for environmental reasons</a:t>
          </a:r>
          <a:endParaRPr lang="el-GR" sz="1200" kern="1200" dirty="0">
            <a:latin typeface="Calibri" panose="020F0502020204030204" pitchFamily="34" charset="0"/>
          </a:endParaRPr>
        </a:p>
      </dsp:txBody>
      <dsp:txXfrm>
        <a:off x="6585428" y="1795015"/>
        <a:ext cx="1443577" cy="2854800"/>
      </dsp:txXfrm>
    </dsp:sp>
    <dsp:sp modelId="{3176B54F-B3C6-4887-AEA3-2F3B92CE54C4}">
      <dsp:nvSpPr>
        <dsp:cNvPr id="0" name=""/>
        <dsp:cNvSpPr/>
      </dsp:nvSpPr>
      <dsp:spPr>
        <a:xfrm>
          <a:off x="8231105" y="1217585"/>
          <a:ext cx="1443577" cy="577430"/>
        </a:xfrm>
        <a:prstGeom prst="rect">
          <a:avLst/>
        </a:prstGeom>
        <a:solidFill>
          <a:schemeClr val="accent1">
            <a:alpha val="90000"/>
            <a:hueOff val="0"/>
            <a:satOff val="0"/>
            <a:lumOff val="0"/>
            <a:alphaOff val="-40000"/>
          </a:schemeClr>
        </a:solidFill>
        <a:ln w="9525" cap="flat" cmpd="sng" algn="ctr">
          <a:solidFill>
            <a:schemeClr val="accent1">
              <a:alpha val="90000"/>
              <a:hueOff val="0"/>
              <a:satOff val="0"/>
              <a:lumOff val="0"/>
              <a:alphaOff val="-4000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en-US" sz="1200" kern="1200" smtClean="0">
              <a:latin typeface="Calibri" panose="020F0502020204030204" pitchFamily="34" charset="0"/>
            </a:rPr>
            <a:t>Legal</a:t>
          </a:r>
          <a:endParaRPr lang="el-GR" sz="1200" kern="1200" dirty="0">
            <a:latin typeface="Calibri" panose="020F0502020204030204" pitchFamily="34" charset="0"/>
          </a:endParaRPr>
        </a:p>
      </dsp:txBody>
      <dsp:txXfrm>
        <a:off x="8231105" y="1217585"/>
        <a:ext cx="1443577" cy="577430"/>
      </dsp:txXfrm>
    </dsp:sp>
    <dsp:sp modelId="{C3E6B5F2-3F89-4FD4-9AEC-AA683AB38094}">
      <dsp:nvSpPr>
        <dsp:cNvPr id="0" name=""/>
        <dsp:cNvSpPr/>
      </dsp:nvSpPr>
      <dsp:spPr>
        <a:xfrm>
          <a:off x="8231105" y="1795015"/>
          <a:ext cx="1443577" cy="2854800"/>
        </a:xfrm>
        <a:prstGeom prst="rect">
          <a:avLst/>
        </a:prstGeom>
        <a:solidFill>
          <a:schemeClr val="accen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b="0" strike="noStrike" kern="1200" spc="-1" smtClean="0">
              <a:uFill>
                <a:solidFill>
                  <a:srgbClr val="FFFFFF"/>
                </a:solidFill>
              </a:uFill>
              <a:latin typeface="Calibri" panose="020F0502020204030204" pitchFamily="34" charset="0"/>
              <a:ea typeface="Arial"/>
            </a:rPr>
            <a:t>Geneva Convention 1951 on Refugee Status</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b="0" strike="noStrike" kern="1200" spc="-1" smtClean="0">
              <a:uFill>
                <a:solidFill>
                  <a:srgbClr val="FFFFFF"/>
                </a:solidFill>
              </a:uFill>
              <a:latin typeface="Calibri" panose="020F0502020204030204" pitchFamily="34" charset="0"/>
              <a:ea typeface="Arial"/>
            </a:rPr>
            <a:t>International conventions</a:t>
          </a:r>
          <a:endParaRPr lang="el-GR"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n-US" sz="1200" b="0" strike="noStrike" kern="1200" spc="-1" smtClean="0">
              <a:uFill>
                <a:solidFill>
                  <a:srgbClr val="FFFFFF"/>
                </a:solidFill>
              </a:uFill>
              <a:latin typeface="Calibri" panose="020F0502020204030204" pitchFamily="34" charset="0"/>
              <a:ea typeface="Arial"/>
            </a:rPr>
            <a:t>Law 4375/2016 (for Asylum Service, Appeal Authority)</a:t>
          </a:r>
          <a:endParaRPr lang="el-GR" sz="1200" kern="1200" dirty="0">
            <a:latin typeface="Calibri" panose="020F0502020204030204" pitchFamily="34" charset="0"/>
          </a:endParaRPr>
        </a:p>
      </dsp:txBody>
      <dsp:txXfrm>
        <a:off x="8231105" y="1795015"/>
        <a:ext cx="1443577" cy="28548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6FC3C7-75CD-4D24-8ADA-D814D33FA119}">
      <dsp:nvSpPr>
        <dsp:cNvPr id="0" name=""/>
        <dsp:cNvSpPr/>
      </dsp:nvSpPr>
      <dsp:spPr>
        <a:xfrm>
          <a:off x="0" y="0"/>
          <a:ext cx="1404784" cy="1008000"/>
        </a:xfrm>
        <a:prstGeom prst="rightArrow">
          <a:avLst/>
        </a:prstGeom>
        <a:solidFill>
          <a:srgbClr val="C0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C9E61E-A593-4933-B2B1-82B350F95FD1}">
      <dsp:nvSpPr>
        <dsp:cNvPr id="0" name=""/>
        <dsp:cNvSpPr/>
      </dsp:nvSpPr>
      <dsp:spPr>
        <a:xfrm>
          <a:off x="80708" y="343518"/>
          <a:ext cx="1150990" cy="366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PESTEL</a:t>
          </a:r>
          <a:endParaRPr lang="el-GR" sz="1400" b="1" kern="1200" dirty="0">
            <a:solidFill>
              <a:schemeClr val="tx1"/>
            </a:solidFill>
          </a:endParaRPr>
        </a:p>
      </dsp:txBody>
      <dsp:txXfrm>
        <a:off x="80708" y="343518"/>
        <a:ext cx="1150990" cy="3667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B9270E-39FC-4354-8F9A-91B7F25D6B87}">
      <dsp:nvSpPr>
        <dsp:cNvPr id="0" name=""/>
        <dsp:cNvSpPr/>
      </dsp:nvSpPr>
      <dsp:spPr>
        <a:xfrm>
          <a:off x="2637048" y="2674"/>
          <a:ext cx="2726903" cy="1772487"/>
        </a:xfrm>
        <a:prstGeom prst="roundRect">
          <a:avLst/>
        </a:prstGeom>
        <a:solidFill>
          <a:schemeClr val="accent5">
            <a:shade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Borders’ protection</a:t>
          </a:r>
          <a:endParaRPr lang="el-GR" sz="2600" kern="1200" dirty="0"/>
        </a:p>
      </dsp:txBody>
      <dsp:txXfrm>
        <a:off x="2723574" y="89200"/>
        <a:ext cx="2553851" cy="1599435"/>
      </dsp:txXfrm>
    </dsp:sp>
    <dsp:sp modelId="{FD696D89-7F31-42F2-BAEE-31DF584F1E76}">
      <dsp:nvSpPr>
        <dsp:cNvPr id="0" name=""/>
        <dsp:cNvSpPr/>
      </dsp:nvSpPr>
      <dsp:spPr>
        <a:xfrm>
          <a:off x="1638110" y="888918"/>
          <a:ext cx="4724778" cy="4724778"/>
        </a:xfrm>
        <a:custGeom>
          <a:avLst/>
          <a:gdLst/>
          <a:ahLst/>
          <a:cxnLst/>
          <a:rect l="0" t="0" r="0" b="0"/>
          <a:pathLst>
            <a:path>
              <a:moveTo>
                <a:pt x="3745618" y="447301"/>
              </a:moveTo>
              <a:arcTo wR="2362389" hR="2362389" stAng="18350389" swAng="3644575"/>
            </a:path>
          </a:pathLst>
        </a:custGeom>
        <a:noFill/>
        <a:ln w="9525" cap="flat" cmpd="sng" algn="ctr">
          <a:solidFill>
            <a:schemeClr val="accent5">
              <a:shade val="90000"/>
              <a:hueOff val="0"/>
              <a:satOff val="0"/>
              <a:lumOff val="0"/>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F763154F-B75F-4881-ADB4-AD8F0DDB4C20}">
      <dsp:nvSpPr>
        <dsp:cNvPr id="0" name=""/>
        <dsp:cNvSpPr/>
      </dsp:nvSpPr>
      <dsp:spPr>
        <a:xfrm>
          <a:off x="4682937" y="3546258"/>
          <a:ext cx="2726903" cy="1772487"/>
        </a:xfrm>
        <a:prstGeom prst="roundRect">
          <a:avLst/>
        </a:prstGeom>
        <a:solidFill>
          <a:schemeClr val="accent5">
            <a:shade val="50000"/>
            <a:hueOff val="-93616"/>
            <a:satOff val="5299"/>
            <a:lumOff val="2445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kern="1200" dirty="0" smtClean="0"/>
            <a:t>Fast-track procedures </a:t>
          </a:r>
          <a:endParaRPr lang="el-GR" sz="2600" kern="1200" dirty="0"/>
        </a:p>
        <a:p>
          <a:pPr marL="228600" lvl="1" indent="-228600" algn="l" defTabSz="889000">
            <a:lnSpc>
              <a:spcPct val="90000"/>
            </a:lnSpc>
            <a:spcBef>
              <a:spcPct val="0"/>
            </a:spcBef>
            <a:spcAft>
              <a:spcPct val="15000"/>
            </a:spcAft>
            <a:buChar char="••"/>
          </a:pPr>
          <a:r>
            <a:rPr lang="en-US" sz="2000" kern="1200" dirty="0" smtClean="0"/>
            <a:t>Asylum</a:t>
          </a:r>
          <a:endParaRPr lang="el-GR" sz="2000" kern="1200" dirty="0"/>
        </a:p>
        <a:p>
          <a:pPr marL="228600" lvl="1" indent="-228600" algn="l" defTabSz="889000">
            <a:lnSpc>
              <a:spcPct val="90000"/>
            </a:lnSpc>
            <a:spcBef>
              <a:spcPct val="0"/>
            </a:spcBef>
            <a:spcAft>
              <a:spcPct val="15000"/>
            </a:spcAft>
            <a:buChar char="••"/>
          </a:pPr>
          <a:r>
            <a:rPr lang="en-US" sz="2000" kern="1200" dirty="0" smtClean="0"/>
            <a:t>Returns</a:t>
          </a:r>
          <a:endParaRPr lang="el-GR" sz="2000" kern="1200" dirty="0"/>
        </a:p>
      </dsp:txBody>
      <dsp:txXfrm>
        <a:off x="4769463" y="3632784"/>
        <a:ext cx="2553851" cy="1599435"/>
      </dsp:txXfrm>
    </dsp:sp>
    <dsp:sp modelId="{23C1E5FF-24CE-488C-90F1-5183F7C7617B}">
      <dsp:nvSpPr>
        <dsp:cNvPr id="0" name=""/>
        <dsp:cNvSpPr/>
      </dsp:nvSpPr>
      <dsp:spPr>
        <a:xfrm>
          <a:off x="1638110" y="888918"/>
          <a:ext cx="4724778" cy="4724778"/>
        </a:xfrm>
        <a:custGeom>
          <a:avLst/>
          <a:gdLst/>
          <a:ahLst/>
          <a:cxnLst/>
          <a:rect l="0" t="0" r="0" b="0"/>
          <a:pathLst>
            <a:path>
              <a:moveTo>
                <a:pt x="3485387" y="4440791"/>
              </a:moveTo>
              <a:arcTo wR="2362389" hR="2362389" stAng="3697011" swAng="3405977"/>
            </a:path>
          </a:pathLst>
        </a:custGeom>
        <a:noFill/>
        <a:ln w="9525" cap="flat" cmpd="sng" algn="ctr">
          <a:solidFill>
            <a:schemeClr val="accent5">
              <a:shade val="90000"/>
              <a:hueOff val="-98701"/>
              <a:satOff val="-1289"/>
              <a:lumOff val="16023"/>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0DECADD4-9B17-46B5-9015-064EC014A68B}">
      <dsp:nvSpPr>
        <dsp:cNvPr id="0" name=""/>
        <dsp:cNvSpPr/>
      </dsp:nvSpPr>
      <dsp:spPr>
        <a:xfrm>
          <a:off x="591159" y="3546258"/>
          <a:ext cx="2726903" cy="1772487"/>
        </a:xfrm>
        <a:prstGeom prst="roundRect">
          <a:avLst/>
        </a:prstGeom>
        <a:solidFill>
          <a:schemeClr val="accent5">
            <a:shade val="50000"/>
            <a:hueOff val="-93616"/>
            <a:satOff val="5299"/>
            <a:lumOff val="2445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Controlled structures</a:t>
          </a:r>
          <a:endParaRPr lang="el-GR" sz="2600" kern="1200" dirty="0"/>
        </a:p>
      </dsp:txBody>
      <dsp:txXfrm>
        <a:off x="677685" y="3632784"/>
        <a:ext cx="2553851" cy="1599435"/>
      </dsp:txXfrm>
    </dsp:sp>
    <dsp:sp modelId="{55F57A79-082C-45B0-9817-72962180DE01}">
      <dsp:nvSpPr>
        <dsp:cNvPr id="0" name=""/>
        <dsp:cNvSpPr/>
      </dsp:nvSpPr>
      <dsp:spPr>
        <a:xfrm>
          <a:off x="1638110" y="888918"/>
          <a:ext cx="4724778" cy="4724778"/>
        </a:xfrm>
        <a:custGeom>
          <a:avLst/>
          <a:gdLst/>
          <a:ahLst/>
          <a:cxnLst/>
          <a:rect l="0" t="0" r="0" b="0"/>
          <a:pathLst>
            <a:path>
              <a:moveTo>
                <a:pt x="15574" y="2633208"/>
              </a:moveTo>
              <a:arcTo wR="2362389" hR="2362389" stAng="10405036" swAng="3644575"/>
            </a:path>
          </a:pathLst>
        </a:custGeom>
        <a:noFill/>
        <a:ln w="9525" cap="flat" cmpd="sng" algn="ctr">
          <a:solidFill>
            <a:schemeClr val="accent5">
              <a:shade val="90000"/>
              <a:hueOff val="-98701"/>
              <a:satOff val="-1289"/>
              <a:lumOff val="16023"/>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53820-82F4-4C92-B35B-078115CD6800}">
      <dsp:nvSpPr>
        <dsp:cNvPr id="0" name=""/>
        <dsp:cNvSpPr/>
      </dsp:nvSpPr>
      <dsp:spPr>
        <a:xfrm>
          <a:off x="0" y="1739"/>
          <a:ext cx="3657600" cy="3456000"/>
        </a:xfrm>
        <a:prstGeom prst="rightArrow">
          <a:avLst/>
        </a:prstGeom>
        <a:solidFill>
          <a:srgbClr val="C0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9E3592-8B10-4600-B237-2C11FFBCAE81}">
      <dsp:nvSpPr>
        <dsp:cNvPr id="0" name=""/>
        <dsp:cNvSpPr/>
      </dsp:nvSpPr>
      <dsp:spPr>
        <a:xfrm>
          <a:off x="1929169" y="865740"/>
          <a:ext cx="1362670" cy="172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82880" rIns="0" bIns="182880" numCol="1" spcCol="1270" anchor="ctr" anchorCtr="0">
          <a:noAutofit/>
        </a:bodyPr>
        <a:lstStyle/>
        <a:p>
          <a:pPr lvl="0" algn="ctr" defTabSz="800100">
            <a:lnSpc>
              <a:spcPct val="90000"/>
            </a:lnSpc>
            <a:spcBef>
              <a:spcPct val="0"/>
            </a:spcBef>
            <a:spcAft>
              <a:spcPct val="35000"/>
            </a:spcAft>
          </a:pPr>
          <a:r>
            <a:rPr lang="en-US" sz="1800" kern="1200" spc="-1" dirty="0" smtClean="0">
              <a:solidFill>
                <a:schemeClr val="tx1"/>
              </a:solidFill>
              <a:uFill>
                <a:solidFill>
                  <a:srgbClr val="FFFFFF"/>
                </a:solidFill>
              </a:uFill>
              <a:latin typeface="Calibri" panose="020F0502020204030204" pitchFamily="34" charset="0"/>
            </a:rPr>
            <a:t>In which document is it stipulated</a:t>
          </a:r>
          <a:r>
            <a:rPr lang="el-GR" sz="1800" kern="1200" spc="-1" dirty="0" smtClean="0">
              <a:solidFill>
                <a:schemeClr val="tx1"/>
              </a:solidFill>
              <a:uFill>
                <a:solidFill>
                  <a:srgbClr val="FFFFFF"/>
                </a:solidFill>
              </a:uFill>
              <a:latin typeface="Calibri" panose="020F0502020204030204" pitchFamily="34" charset="0"/>
            </a:rPr>
            <a:t>*</a:t>
          </a:r>
          <a:r>
            <a:rPr lang="en-US" sz="1800" kern="1200" spc="-1" dirty="0" smtClean="0">
              <a:solidFill>
                <a:schemeClr val="tx1"/>
              </a:solidFill>
              <a:uFill>
                <a:solidFill>
                  <a:srgbClr val="FFFFFF"/>
                </a:solidFill>
              </a:uFill>
              <a:latin typeface="Calibri" panose="020F0502020204030204" pitchFamily="34" charset="0"/>
            </a:rPr>
            <a:t>?</a:t>
          </a:r>
          <a:endParaRPr lang="el-GR" sz="1800" kern="1200" spc="-1" dirty="0">
            <a:solidFill>
              <a:schemeClr val="tx1"/>
            </a:solidFill>
            <a:uFill>
              <a:solidFill>
                <a:srgbClr val="FFFFFF"/>
              </a:solidFill>
            </a:uFill>
            <a:latin typeface="Calibri" panose="020F0502020204030204" pitchFamily="34" charset="0"/>
          </a:endParaRPr>
        </a:p>
      </dsp:txBody>
      <dsp:txXfrm>
        <a:off x="1929169" y="865740"/>
        <a:ext cx="1362670" cy="1728000"/>
      </dsp:txXfrm>
    </dsp:sp>
    <dsp:sp modelId="{D511BBFE-2975-44A9-ABF4-13E1E196A8B5}">
      <dsp:nvSpPr>
        <dsp:cNvPr id="0" name=""/>
        <dsp:cNvSpPr/>
      </dsp:nvSpPr>
      <dsp:spPr>
        <a:xfrm>
          <a:off x="293965" y="865740"/>
          <a:ext cx="1362670" cy="172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62560" rIns="0" bIns="162560" numCol="1" spcCol="1270" anchor="ctr" anchorCtr="0">
          <a:noAutofit/>
        </a:bodyPr>
        <a:lstStyle/>
        <a:p>
          <a:pPr lvl="0" algn="ctr" defTabSz="711200">
            <a:lnSpc>
              <a:spcPct val="90000"/>
            </a:lnSpc>
            <a:spcBef>
              <a:spcPct val="0"/>
            </a:spcBef>
            <a:spcAft>
              <a:spcPct val="35000"/>
            </a:spcAft>
          </a:pPr>
          <a:r>
            <a:rPr lang="en-US" sz="1600" b="1" kern="1200" dirty="0" smtClean="0">
              <a:latin typeface="Calibri" panose="020F0502020204030204" pitchFamily="34" charset="0"/>
              <a:ea typeface="+mj-ea"/>
              <a:cs typeface="+mj-cs"/>
            </a:rPr>
            <a:t>STRATEGIC OBJECTIVES OF THE GOVERNMENT</a:t>
          </a:r>
          <a:r>
            <a:rPr lang="en-US" sz="1600" b="1" kern="1200" spc="-1" dirty="0" smtClean="0">
              <a:solidFill>
                <a:schemeClr val="tx1"/>
              </a:solidFill>
              <a:uFill>
                <a:solidFill>
                  <a:srgbClr val="FFFFFF"/>
                </a:solidFill>
              </a:uFill>
              <a:latin typeface="Calibri" panose="020F0502020204030204" pitchFamily="34" charset="0"/>
              <a:ea typeface="Arial"/>
            </a:rPr>
            <a:t>:</a:t>
          </a:r>
          <a:endParaRPr lang="el-GR" sz="1050" kern="1200" spc="-1" dirty="0">
            <a:solidFill>
              <a:schemeClr val="tx1"/>
            </a:solidFill>
            <a:uFill>
              <a:solidFill>
                <a:srgbClr val="FFFFFF"/>
              </a:solidFill>
            </a:uFill>
            <a:latin typeface="Calibri" panose="020F0502020204030204" pitchFamily="34" charset="0"/>
          </a:endParaRPr>
        </a:p>
      </dsp:txBody>
      <dsp:txXfrm>
        <a:off x="293965" y="865740"/>
        <a:ext cx="1362670" cy="1728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470E594-EE24-4C92-8692-479CB3F7C3BD}" type="datetimeFigureOut">
              <a:rPr lang="en-US" smtClean="0"/>
              <a:pPr/>
              <a:t>3/19/2020</a:t>
            </a:fld>
            <a:endParaRPr lang="en-US"/>
          </a:p>
        </p:txBody>
      </p:sp>
      <p:sp>
        <p:nvSpPr>
          <p:cNvPr id="4" name="3 - Θέση υποσέλιδου"/>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4 - Θέση αριθμού διαφάνειας"/>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84DE112-A151-4BC9-80A5-470135700F90}" type="slidenum">
              <a:rPr lang="en-US" smtClean="0"/>
              <a:pPr/>
              <a:t>‹#›</a:t>
            </a:fld>
            <a:endParaRPr lang="en-US"/>
          </a:p>
        </p:txBody>
      </p:sp>
    </p:spTree>
    <p:extLst>
      <p:ext uri="{BB962C8B-B14F-4D97-AF65-F5344CB8AC3E}">
        <p14:creationId xmlns="" xmlns:p14="http://schemas.microsoft.com/office/powerpoint/2010/main" val="2533413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0BF0E35-B57F-41B2-B979-A343529C4B01}" type="datetimeFigureOut">
              <a:rPr lang="en-US" smtClean="0"/>
              <a:pPr/>
              <a:t>3/19/2020</a:t>
            </a:fld>
            <a:endParaRPr lang="en-US"/>
          </a:p>
        </p:txBody>
      </p:sp>
      <p:sp>
        <p:nvSpPr>
          <p:cNvPr id="4" name="3 - Θέση εικόνας διαφάνειας"/>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υποσέλιδου"/>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C34545C-0892-40B8-9A98-DC1A371ACFEA}" type="slidenum">
              <a:rPr lang="en-US" smtClean="0"/>
              <a:pPr/>
              <a:t>‹#›</a:t>
            </a:fld>
            <a:endParaRPr lang="en-US"/>
          </a:p>
        </p:txBody>
      </p:sp>
    </p:spTree>
    <p:extLst>
      <p:ext uri="{BB962C8B-B14F-4D97-AF65-F5344CB8AC3E}">
        <p14:creationId xmlns="" xmlns:p14="http://schemas.microsoft.com/office/powerpoint/2010/main" val="4158004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C34545C-0892-40B8-9A98-DC1A371ACFEA}" type="slidenum">
              <a:rPr lang="en-US" smtClean="0"/>
              <a:pPr/>
              <a:t>2</a:t>
            </a:fld>
            <a:endParaRPr lang="en-US"/>
          </a:p>
        </p:txBody>
      </p:sp>
    </p:spTree>
    <p:extLst>
      <p:ext uri="{BB962C8B-B14F-4D97-AF65-F5344CB8AC3E}">
        <p14:creationId xmlns="" xmlns:p14="http://schemas.microsoft.com/office/powerpoint/2010/main" val="568097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0D5095B9-E60A-4018-B248-CD69BA0A02E5}" type="datetimeFigureOut">
              <a:rPr lang="en-US" smtClean="0"/>
              <a:pPr/>
              <a:t>3/19/2020</a:t>
            </a:fld>
            <a:endParaRPr lang="en-US"/>
          </a:p>
        </p:txBody>
      </p:sp>
      <p:sp>
        <p:nvSpPr>
          <p:cNvPr id="19" name="18 - Θέση υποσέλιδου"/>
          <p:cNvSpPr>
            <a:spLocks noGrp="1"/>
          </p:cNvSpPr>
          <p:nvPr>
            <p:ph type="ftr" sz="quarter" idx="11"/>
          </p:nvPr>
        </p:nvSpPr>
        <p:spPr/>
        <p:txBody>
          <a:bodyPr/>
          <a:lstStyle/>
          <a:p>
            <a:endParaRPr lang="en-US"/>
          </a:p>
        </p:txBody>
      </p:sp>
      <p:sp>
        <p:nvSpPr>
          <p:cNvPr id="27" name="26 - Θέση αριθμού διαφάνειας"/>
          <p:cNvSpPr>
            <a:spLocks noGrp="1"/>
          </p:cNvSpPr>
          <p:nvPr>
            <p:ph type="sldNum" sz="quarter" idx="12"/>
          </p:nvPr>
        </p:nvSpPr>
        <p:spPr/>
        <p:txBody>
          <a:bodyPr/>
          <a:lstStyle/>
          <a:p>
            <a:fld id="{322239F0-99CE-410F-985A-F3536EF5E44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D5095B9-E60A-4018-B248-CD69BA0A02E5}" type="datetimeFigureOut">
              <a:rPr lang="en-US" smtClean="0"/>
              <a:pPr/>
              <a:t>3/19/2020</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322239F0-99CE-410F-985A-F3536EF5E4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D5095B9-E60A-4018-B248-CD69BA0A02E5}" type="datetimeFigureOut">
              <a:rPr lang="en-US" smtClean="0"/>
              <a:pPr/>
              <a:t>3/19/2020</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322239F0-99CE-410F-985A-F3536EF5E4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D5095B9-E60A-4018-B248-CD69BA0A02E5}" type="datetimeFigureOut">
              <a:rPr lang="en-US" smtClean="0"/>
              <a:pPr/>
              <a:t>3/19/2020</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322239F0-99CE-410F-985A-F3536EF5E44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D5095B9-E60A-4018-B248-CD69BA0A02E5}" type="datetimeFigureOut">
              <a:rPr lang="en-US" smtClean="0"/>
              <a:pPr/>
              <a:t>3/19/2020</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322239F0-99CE-410F-985A-F3536EF5E44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D5095B9-E60A-4018-B248-CD69BA0A02E5}" type="datetimeFigureOut">
              <a:rPr lang="en-US" smtClean="0"/>
              <a:pPr/>
              <a:t>3/19/2020</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322239F0-99CE-410F-985A-F3536EF5E4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0D5095B9-E60A-4018-B248-CD69BA0A02E5}" type="datetimeFigureOut">
              <a:rPr lang="en-US" smtClean="0"/>
              <a:pPr/>
              <a:t>3/19/2020</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322239F0-99CE-410F-985A-F3536EF5E4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0D5095B9-E60A-4018-B248-CD69BA0A02E5}" type="datetimeFigureOut">
              <a:rPr lang="en-US" smtClean="0"/>
              <a:pPr/>
              <a:t>3/19/2020</a:t>
            </a:fld>
            <a:endParaRPr lang="en-US"/>
          </a:p>
        </p:txBody>
      </p:sp>
      <p:sp>
        <p:nvSpPr>
          <p:cNvPr id="8" name="7 - Θέση αριθμού διαφάνειας"/>
          <p:cNvSpPr>
            <a:spLocks noGrp="1"/>
          </p:cNvSpPr>
          <p:nvPr>
            <p:ph type="sldNum" sz="quarter" idx="11"/>
          </p:nvPr>
        </p:nvSpPr>
        <p:spPr/>
        <p:txBody>
          <a:bodyPr/>
          <a:lstStyle/>
          <a:p>
            <a:fld id="{322239F0-99CE-410F-985A-F3536EF5E44C}" type="slidenum">
              <a:rPr lang="en-US" smtClean="0"/>
              <a:pPr/>
              <a:t>‹#›</a:t>
            </a:fld>
            <a:endParaRPr lang="en-US"/>
          </a:p>
        </p:txBody>
      </p:sp>
      <p:sp>
        <p:nvSpPr>
          <p:cNvPr id="9" name="8 - Θέση υποσέλιδου"/>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D5095B9-E60A-4018-B248-CD69BA0A02E5}" type="datetimeFigureOut">
              <a:rPr lang="en-US" smtClean="0"/>
              <a:pPr/>
              <a:t>3/19/2020</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322239F0-99CE-410F-985A-F3536EF5E4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D5095B9-E60A-4018-B248-CD69BA0A02E5}" type="datetimeFigureOut">
              <a:rPr lang="en-US" smtClean="0"/>
              <a:pPr/>
              <a:t>3/19/2020</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322239F0-99CE-410F-985A-F3536EF5E4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0D5095B9-E60A-4018-B248-CD69BA0A02E5}" type="datetimeFigureOut">
              <a:rPr lang="en-US" smtClean="0"/>
              <a:pPr/>
              <a:t>3/19/2020</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322239F0-99CE-410F-985A-F3536EF5E4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D5095B9-E60A-4018-B248-CD69BA0A02E5}" type="datetimeFigureOut">
              <a:rPr lang="en-US" smtClean="0"/>
              <a:pPr/>
              <a:t>3/19/2020</a:t>
            </a:fld>
            <a:endParaRPr lang="en-US"/>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22239F0-99CE-410F-985A-F3536EF5E44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yptp.gr/images/stories/2011/law%203907.pdf.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asylo.gov.gr/en/?page_id=5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1.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diagramLayout" Target="../diagrams/layout5.xml"/><Relationship Id="rId7" Type="http://schemas.openxmlformats.org/officeDocument/2006/relationships/diagramLayout" Target="../diagrams/layout6.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openxmlformats.org/officeDocument/2006/relationships/diagramData" Target="../diagrams/data6.xml"/><Relationship Id="rId11" Type="http://schemas.microsoft.com/office/2007/relationships/diagramDrawing" Target="../diagrams/drawing6.xml"/><Relationship Id="rId5" Type="http://schemas.openxmlformats.org/officeDocument/2006/relationships/diagramColors" Target="../diagrams/colors5.xml"/><Relationship Id="rId10" Type="http://schemas.microsoft.com/office/2007/relationships/diagramDrawing" Target="../diagrams/drawing5.xml"/><Relationship Id="rId4" Type="http://schemas.openxmlformats.org/officeDocument/2006/relationships/diagramQuickStyle" Target="../diagrams/quickStyle5.xml"/><Relationship Id="rId9" Type="http://schemas.openxmlformats.org/officeDocument/2006/relationships/diagramColors" Target="../diagrams/colors6.xml"/></Relationships>
</file>

<file path=ppt/slides/_rels/slide42.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openxmlformats.org/officeDocument/2006/relationships/diagramLayout" Target="../diagrams/layout7.xml"/><Relationship Id="rId7" Type="http://schemas.openxmlformats.org/officeDocument/2006/relationships/diagramLayout" Target="../diagrams/layout8.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openxmlformats.org/officeDocument/2006/relationships/diagramData" Target="../diagrams/data8.xml"/><Relationship Id="rId11" Type="http://schemas.microsoft.com/office/2007/relationships/diagramDrawing" Target="../diagrams/drawing8.xml"/><Relationship Id="rId5" Type="http://schemas.openxmlformats.org/officeDocument/2006/relationships/diagramColors" Target="../diagrams/colors7.xml"/><Relationship Id="rId10" Type="http://schemas.microsoft.com/office/2007/relationships/diagramDrawing" Target="../diagrams/drawing7.xml"/><Relationship Id="rId4" Type="http://schemas.openxmlformats.org/officeDocument/2006/relationships/diagramQuickStyle" Target="../diagrams/quickStyle7.xml"/><Relationship Id="rId9" Type="http://schemas.openxmlformats.org/officeDocument/2006/relationships/diagramColors" Target="../diagrams/colors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295400"/>
            <a:ext cx="9067800" cy="2971800"/>
          </a:xfrm>
        </p:spPr>
        <p:txBody>
          <a:bodyPr>
            <a:noAutofit/>
          </a:bodyPr>
          <a:lstStyle/>
          <a:p>
            <a:pPr algn="ctr"/>
            <a:r>
              <a:rPr lang="en-US" sz="5000" dirty="0" smtClean="0">
                <a:solidFill>
                  <a:schemeClr val="tx1"/>
                </a:solidFill>
                <a:effectLst/>
                <a:cs typeface="Aharoni" pitchFamily="2" charset="-79"/>
              </a:rPr>
              <a:t>Migration </a:t>
            </a:r>
            <a:r>
              <a:rPr lang="en-US" sz="5000" dirty="0">
                <a:solidFill>
                  <a:schemeClr val="tx1"/>
                </a:solidFill>
                <a:effectLst/>
                <a:cs typeface="Aharoni" pitchFamily="2" charset="-79"/>
              </a:rPr>
              <a:t>Policy </a:t>
            </a:r>
            <a:r>
              <a:rPr lang="en-US" sz="5000" dirty="0" smtClean="0">
                <a:solidFill>
                  <a:schemeClr val="tx1"/>
                </a:solidFill>
                <a:effectLst/>
                <a:cs typeface="Aharoni" pitchFamily="2" charset="-79"/>
              </a:rPr>
              <a:t>in Greece</a:t>
            </a:r>
            <a:r>
              <a:rPr lang="en-US" sz="4400" dirty="0" smtClean="0">
                <a:solidFill>
                  <a:schemeClr val="tx1"/>
                </a:solidFill>
                <a:effectLst/>
                <a:cs typeface="Aharoni" pitchFamily="2" charset="-79"/>
              </a:rPr>
              <a:t>:</a:t>
            </a:r>
            <a:r>
              <a:rPr lang="en-US" sz="6000" dirty="0" smtClean="0">
                <a:solidFill>
                  <a:schemeClr val="tx1"/>
                </a:solidFill>
                <a:effectLst/>
                <a:cs typeface="Aharoni" pitchFamily="2" charset="-79"/>
              </a:rPr>
              <a:t> </a:t>
            </a:r>
            <a:br>
              <a:rPr lang="en-US" sz="6000" dirty="0" smtClean="0">
                <a:solidFill>
                  <a:schemeClr val="tx1"/>
                </a:solidFill>
                <a:effectLst/>
                <a:cs typeface="Aharoni" pitchFamily="2" charset="-79"/>
              </a:rPr>
            </a:br>
            <a:r>
              <a:rPr lang="en-US" sz="4800" dirty="0" smtClean="0">
                <a:solidFill>
                  <a:schemeClr val="accent2"/>
                </a:solidFill>
                <a:effectLst/>
                <a:cs typeface="Aharoni" pitchFamily="2" charset="-79"/>
              </a:rPr>
              <a:t>STRUCTURES &amp; FUNCTIONS</a:t>
            </a:r>
            <a:endParaRPr lang="en-US" sz="6000" dirty="0">
              <a:solidFill>
                <a:schemeClr val="accent2"/>
              </a:solidFill>
              <a:effectLst/>
              <a:cs typeface="Aharoni" pitchFamily="2" charset="-79"/>
            </a:endParaRPr>
          </a:p>
        </p:txBody>
      </p:sp>
      <p:sp>
        <p:nvSpPr>
          <p:cNvPr id="3" name="2 - Υπότιτλος"/>
          <p:cNvSpPr>
            <a:spLocks noGrp="1"/>
          </p:cNvSpPr>
          <p:nvPr>
            <p:ph type="subTitle" idx="1"/>
          </p:nvPr>
        </p:nvSpPr>
        <p:spPr>
          <a:xfrm>
            <a:off x="0" y="5486400"/>
            <a:ext cx="5943600" cy="685800"/>
          </a:xfrm>
          <a:solidFill>
            <a:srgbClr val="C00000"/>
          </a:solidFill>
        </p:spPr>
        <p:txBody>
          <a:bodyPr>
            <a:normAutofit fontScale="85000" lnSpcReduction="20000"/>
          </a:bodyPr>
          <a:lstStyle/>
          <a:p>
            <a:pPr algn="l"/>
            <a:r>
              <a:rPr lang="en-US" sz="2800" dirty="0" smtClean="0">
                <a:latin typeface="Aharoni" pitchFamily="2" charset="-79"/>
                <a:cs typeface="Aharoni" pitchFamily="2" charset="-79"/>
              </a:rPr>
              <a:t>Dr. Kostas Papadimitriou</a:t>
            </a:r>
          </a:p>
          <a:p>
            <a:pPr algn="l"/>
            <a:r>
              <a:rPr lang="en-US" sz="2800" dirty="0" err="1" smtClean="0">
                <a:latin typeface="Aharoni" pitchFamily="2" charset="-79"/>
                <a:cs typeface="Aharoni" pitchFamily="2" charset="-79"/>
              </a:rPr>
              <a:t>Vasso</a:t>
            </a:r>
            <a:r>
              <a:rPr lang="en-US" sz="2800" dirty="0" smtClean="0">
                <a:latin typeface="Aharoni" pitchFamily="2" charset="-79"/>
                <a:cs typeface="Aharoni" pitchFamily="2" charset="-79"/>
              </a:rPr>
              <a:t> Moustakatou, </a:t>
            </a:r>
            <a:r>
              <a:rPr lang="en-US" sz="2800" dirty="0" err="1" smtClean="0">
                <a:latin typeface="Aharoni" pitchFamily="2" charset="-79"/>
                <a:cs typeface="Aharoni" pitchFamily="2" charset="-79"/>
              </a:rPr>
              <a:t>MSc</a:t>
            </a:r>
            <a:endParaRPr lang="en-US" sz="2800"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0" y="1600200"/>
            <a:ext cx="9144000" cy="1417638"/>
          </a:xfrm>
          <a:solidFill>
            <a:srgbClr val="C00000"/>
          </a:solidFill>
        </p:spPr>
        <p:txBody>
          <a:bodyPr>
            <a:normAutofit fontScale="90000"/>
          </a:bodyPr>
          <a:lstStyle/>
          <a:p>
            <a:r>
              <a:rPr lang="en-US" sz="5400" dirty="0"/>
              <a:t>Migration Policy </a:t>
            </a:r>
            <a:r>
              <a:rPr lang="en-US" sz="5400" dirty="0" smtClean="0"/>
              <a:t>Structures in Greece</a:t>
            </a:r>
            <a:endParaRPr lang="en-US" sz="5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 Τίτλος"/>
          <p:cNvSpPr>
            <a:spLocks noGrp="1"/>
          </p:cNvSpPr>
          <p:nvPr>
            <p:ph type="title"/>
          </p:nvPr>
        </p:nvSpPr>
        <p:spPr>
          <a:xfrm>
            <a:off x="0" y="0"/>
            <a:ext cx="9144000" cy="990600"/>
          </a:xfrm>
          <a:solidFill>
            <a:srgbClr val="C00000"/>
          </a:solidFill>
        </p:spPr>
        <p:txBody>
          <a:bodyPr>
            <a:normAutofit/>
          </a:bodyPr>
          <a:lstStyle/>
          <a:p>
            <a:r>
              <a:rPr lang="en-US" dirty="0" smtClean="0"/>
              <a:t> The first efforts:</a:t>
            </a:r>
            <a:endParaRPr lang="en-US" dirty="0"/>
          </a:p>
        </p:txBody>
      </p:sp>
      <p:sp>
        <p:nvSpPr>
          <p:cNvPr id="3" name="2 - Θέση περιεχομένου"/>
          <p:cNvSpPr>
            <a:spLocks noGrp="1"/>
          </p:cNvSpPr>
          <p:nvPr>
            <p:ph idx="1"/>
          </p:nvPr>
        </p:nvSpPr>
        <p:spPr>
          <a:xfrm>
            <a:off x="457200" y="1066800"/>
            <a:ext cx="8229600" cy="5059363"/>
          </a:xfrm>
        </p:spPr>
        <p:txBody>
          <a:bodyPr>
            <a:noAutofit/>
          </a:bodyPr>
          <a:lstStyle/>
          <a:p>
            <a:pPr>
              <a:lnSpc>
                <a:spcPct val="120000"/>
              </a:lnSpc>
              <a:spcBef>
                <a:spcPts val="0"/>
              </a:spcBef>
              <a:buClr>
                <a:srgbClr val="FF0000"/>
              </a:buClr>
              <a:buSzPct val="110000"/>
              <a:buNone/>
            </a:pPr>
            <a:r>
              <a:rPr lang="en-US" sz="1800" dirty="0" smtClean="0"/>
              <a:t>Through the years, and in order to cope with this situation, the Greek state implemented three regularization exercises</a:t>
            </a:r>
            <a:r>
              <a:rPr lang="el-GR" sz="1800" dirty="0" smtClean="0"/>
              <a:t>:</a:t>
            </a:r>
            <a:endParaRPr lang="en-US" sz="1800" dirty="0" smtClean="0"/>
          </a:p>
          <a:p>
            <a:pPr>
              <a:lnSpc>
                <a:spcPct val="120000"/>
              </a:lnSpc>
              <a:spcBef>
                <a:spcPts val="0"/>
              </a:spcBef>
              <a:buClr>
                <a:srgbClr val="FF0000"/>
              </a:buClr>
              <a:buSzPct val="130000"/>
              <a:buFont typeface="+mj-lt"/>
              <a:buAutoNum type="arabicPeriod"/>
            </a:pPr>
            <a:r>
              <a:rPr lang="en-US" sz="1800" dirty="0" smtClean="0"/>
              <a:t>First was the Law 3536/2007, “Determining matters in migration policy and other issues falling into the competence of the Ministry of Interior, Public Administration and Decentralization”.</a:t>
            </a:r>
          </a:p>
          <a:p>
            <a:pPr>
              <a:lnSpc>
                <a:spcPct val="120000"/>
              </a:lnSpc>
              <a:spcBef>
                <a:spcPts val="0"/>
              </a:spcBef>
              <a:buClr>
                <a:srgbClr val="FF0000"/>
              </a:buClr>
              <a:buSzPct val="130000"/>
              <a:buFont typeface="+mj-lt"/>
              <a:buAutoNum type="arabicPeriod"/>
            </a:pPr>
            <a:r>
              <a:rPr lang="en-US" sz="1800" dirty="0" smtClean="0"/>
              <a:t>Law </a:t>
            </a:r>
            <a:r>
              <a:rPr lang="en-US" sz="1800" dirty="0"/>
              <a:t>3907/2011 </a:t>
            </a:r>
            <a:r>
              <a:rPr lang="en-US" sz="1800" dirty="0" smtClean="0"/>
              <a:t>was an </a:t>
            </a:r>
            <a:r>
              <a:rPr lang="en-US" sz="1800" dirty="0"/>
              <a:t>attempt to establish a realistic migration management system, through the operation of an independent Asylum Service, the establishment of First Reception Centers and the adaptation of Greek legislation to Community Directive 2008/115/EC on the return of irregular migrants</a:t>
            </a:r>
            <a:r>
              <a:rPr lang="en-US" sz="1800" dirty="0" smtClean="0"/>
              <a:t>.</a:t>
            </a:r>
          </a:p>
          <a:p>
            <a:pPr>
              <a:lnSpc>
                <a:spcPct val="120000"/>
              </a:lnSpc>
              <a:spcBef>
                <a:spcPts val="0"/>
              </a:spcBef>
              <a:buClr>
                <a:srgbClr val="FF0000"/>
              </a:buClr>
              <a:buSzPct val="130000"/>
              <a:buFont typeface="+mj-lt"/>
              <a:buAutoNum type="arabicPeriod"/>
            </a:pPr>
            <a:r>
              <a:rPr lang="en-US" sz="1800" dirty="0" smtClean="0"/>
              <a:t>The main legislative instrument on migration is Law 4251/2014, “Entry, residence and social integration of third country nationals into the Greek territory”, providing for the unification of the residence and work permits, as well as introducing the “reflection period” for victims of trafficking.</a:t>
            </a:r>
          </a:p>
          <a:p>
            <a:pPr>
              <a:lnSpc>
                <a:spcPct val="120000"/>
              </a:lnSpc>
              <a:spcBef>
                <a:spcPts val="0"/>
              </a:spcBef>
              <a:buClr>
                <a:srgbClr val="FF0000"/>
              </a:buClr>
              <a:buSzPct val="110000"/>
            </a:pP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a:xfrm>
            <a:off x="0" y="0"/>
            <a:ext cx="9144000" cy="990600"/>
          </a:xfrm>
          <a:solidFill>
            <a:srgbClr val="C00000"/>
          </a:solidFill>
        </p:spPr>
        <p:txBody>
          <a:bodyPr>
            <a:normAutofit fontScale="90000"/>
          </a:bodyPr>
          <a:lstStyle/>
          <a:p>
            <a:r>
              <a:rPr lang="en-US" dirty="0" smtClean="0"/>
              <a:t> Reception and Identification Service:</a:t>
            </a:r>
            <a:endParaRPr lang="en-US" dirty="0"/>
          </a:p>
        </p:txBody>
      </p:sp>
      <p:sp>
        <p:nvSpPr>
          <p:cNvPr id="3" name="2 - Θέση περιεχομένου"/>
          <p:cNvSpPr>
            <a:spLocks noGrp="1"/>
          </p:cNvSpPr>
          <p:nvPr>
            <p:ph idx="1"/>
          </p:nvPr>
        </p:nvSpPr>
        <p:spPr>
          <a:xfrm>
            <a:off x="304800" y="1600200"/>
            <a:ext cx="8229600" cy="4525963"/>
          </a:xfrm>
        </p:spPr>
        <p:txBody>
          <a:bodyPr>
            <a:normAutofit fontScale="85000" lnSpcReduction="20000"/>
          </a:bodyPr>
          <a:lstStyle/>
          <a:p>
            <a:pPr algn="just"/>
            <a:r>
              <a:rPr lang="en-US" dirty="0" smtClean="0"/>
              <a:t>Reception and Identification Service is an independent agency under the General Secretariat for Reception of Asylum Seekers of the Ministry of Migration and Asylum. </a:t>
            </a:r>
          </a:p>
          <a:p>
            <a:pPr algn="just"/>
            <a:r>
              <a:rPr lang="en-US" dirty="0" smtClean="0"/>
              <a:t>In its current form it was created </a:t>
            </a:r>
            <a:r>
              <a:rPr lang="en-US" dirty="0"/>
              <a:t>by Law 4375/2016. Its organization and operation is according to the Presidential Decree No. 122/2017</a:t>
            </a:r>
            <a:r>
              <a:rPr lang="en-US" dirty="0" smtClean="0"/>
              <a:t>.</a:t>
            </a:r>
          </a:p>
          <a:p>
            <a:pPr algn="just"/>
            <a:r>
              <a:rPr lang="en-US" dirty="0" smtClean="0"/>
              <a:t>Mission of the Reception and Identification Service is the effective management of third country nationals who cross the Hellenic borders without legal documents and/or procedures, under conditions that respect their dignity, by placing them in first reception </a:t>
            </a:r>
            <a:r>
              <a:rPr lang="en-US" dirty="0" err="1" smtClean="0"/>
              <a:t>centres</a:t>
            </a:r>
            <a:r>
              <a:rPr lang="en-US" dirty="0" smtClean="0"/>
              <a:t>. </a:t>
            </a:r>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a:xfrm>
            <a:off x="0" y="0"/>
            <a:ext cx="9144000" cy="990600"/>
          </a:xfrm>
          <a:solidFill>
            <a:srgbClr val="C00000"/>
          </a:solidFill>
        </p:spPr>
        <p:txBody>
          <a:bodyPr>
            <a:normAutofit/>
          </a:bodyPr>
          <a:lstStyle/>
          <a:p>
            <a:r>
              <a:rPr lang="en-US" dirty="0" smtClean="0"/>
              <a:t> Asylum Service (1):</a:t>
            </a:r>
            <a:endParaRPr lang="en-US" dirty="0"/>
          </a:p>
        </p:txBody>
      </p:sp>
      <p:sp>
        <p:nvSpPr>
          <p:cNvPr id="3" name="2 - Θέση περιεχομένου"/>
          <p:cNvSpPr>
            <a:spLocks noGrp="1"/>
          </p:cNvSpPr>
          <p:nvPr>
            <p:ph idx="1"/>
          </p:nvPr>
        </p:nvSpPr>
        <p:spPr>
          <a:xfrm>
            <a:off x="0" y="1600200"/>
            <a:ext cx="8991600" cy="3916363"/>
          </a:xfrm>
        </p:spPr>
        <p:txBody>
          <a:bodyPr>
            <a:noAutofit/>
          </a:bodyPr>
          <a:lstStyle/>
          <a:p>
            <a:r>
              <a:rPr lang="en-US" sz="2200" dirty="0" smtClean="0"/>
              <a:t>The Asylum Service was established under </a:t>
            </a:r>
            <a:r>
              <a:rPr lang="en-US" sz="2200" dirty="0" smtClean="0">
                <a:hlinkClick r:id="rId2"/>
              </a:rPr>
              <a:t>Law no. 3907/2011</a:t>
            </a:r>
            <a:r>
              <a:rPr lang="en-US" sz="2200" dirty="0" smtClean="0"/>
              <a:t>. It </a:t>
            </a:r>
            <a:r>
              <a:rPr lang="en-US" sz="2200" dirty="0"/>
              <a:t>is an independent agency under the General Secretariat of Migration Policy of the Ministry of Migration and </a:t>
            </a:r>
            <a:r>
              <a:rPr lang="en-US" sz="2200" dirty="0" smtClean="0"/>
              <a:t>Asylum. </a:t>
            </a:r>
          </a:p>
          <a:p>
            <a:r>
              <a:rPr lang="en-US" sz="2200" dirty="0" smtClean="0"/>
              <a:t>It is headed by a Director appointed by the Minister </a:t>
            </a:r>
            <a:r>
              <a:rPr lang="en-US" sz="2200" dirty="0"/>
              <a:t>of Migration and Asylum, </a:t>
            </a:r>
            <a:r>
              <a:rPr lang="en-US" sz="2200" dirty="0" smtClean="0"/>
              <a:t>following a public call of interest, for a three-year term.</a:t>
            </a:r>
          </a:p>
          <a:p>
            <a:r>
              <a:rPr lang="en-US" sz="2200" dirty="0"/>
              <a:t>AS is composed of the Central Administration and the Regional Asylum Offices and asylum units. The Central Administration plans, directs, monitors and controls the actions of the Regional Asylum Offices and </a:t>
            </a:r>
            <a:r>
              <a:rPr lang="en-US" sz="2200" dirty="0" smtClean="0"/>
              <a:t>Asylum </a:t>
            </a:r>
            <a:r>
              <a:rPr lang="en-US" sz="2200" dirty="0"/>
              <a:t>Units throughout the country and ensures the necessary conditions for the pursuance of their activities.</a:t>
            </a:r>
          </a:p>
          <a:p>
            <a:endParaRPr lang="en-US" sz="2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a:xfrm>
            <a:off x="0" y="0"/>
            <a:ext cx="9144000" cy="990600"/>
          </a:xfrm>
          <a:solidFill>
            <a:srgbClr val="C00000"/>
          </a:solidFill>
        </p:spPr>
        <p:txBody>
          <a:bodyPr>
            <a:normAutofit/>
          </a:bodyPr>
          <a:lstStyle/>
          <a:p>
            <a:r>
              <a:rPr lang="en-US" dirty="0" smtClean="0"/>
              <a:t> Asylum Service (2):</a:t>
            </a:r>
            <a:endParaRPr lang="en-US" dirty="0"/>
          </a:p>
        </p:txBody>
      </p:sp>
      <p:sp>
        <p:nvSpPr>
          <p:cNvPr id="3" name="2 - Θέση περιεχομένου"/>
          <p:cNvSpPr>
            <a:spLocks noGrp="1"/>
          </p:cNvSpPr>
          <p:nvPr>
            <p:ph idx="1"/>
          </p:nvPr>
        </p:nvSpPr>
        <p:spPr>
          <a:xfrm>
            <a:off x="0" y="1219200"/>
            <a:ext cx="8991600" cy="4297363"/>
          </a:xfrm>
        </p:spPr>
        <p:txBody>
          <a:bodyPr>
            <a:noAutofit/>
          </a:bodyPr>
          <a:lstStyle/>
          <a:p>
            <a:r>
              <a:rPr lang="en-US" sz="2000" dirty="0" smtClean="0"/>
              <a:t>The objective of AS is to apply national legislation and to abide by the country’s international obligations regarding the recognition of refugee status and, more generally, the granting of international protection to foreign nationals who have fled their country due to a well-founded fear of being persecuted for reasons of:</a:t>
            </a:r>
          </a:p>
          <a:p>
            <a:pPr lvl="1"/>
            <a:r>
              <a:rPr lang="en-US" sz="1600" dirty="0" smtClean="0"/>
              <a:t>race, </a:t>
            </a:r>
          </a:p>
          <a:p>
            <a:pPr lvl="1"/>
            <a:r>
              <a:rPr lang="en-US" sz="1600" dirty="0" smtClean="0"/>
              <a:t>religion, </a:t>
            </a:r>
          </a:p>
          <a:p>
            <a:pPr lvl="1"/>
            <a:r>
              <a:rPr lang="en-US" sz="1600" dirty="0" smtClean="0"/>
              <a:t>nationality, </a:t>
            </a:r>
          </a:p>
          <a:p>
            <a:pPr lvl="1"/>
            <a:r>
              <a:rPr lang="en-US" sz="1600" dirty="0" smtClean="0"/>
              <a:t>membership of a particular social group or political opinion, </a:t>
            </a:r>
          </a:p>
          <a:p>
            <a:pPr marL="448056" lvl="1" indent="0">
              <a:buNone/>
            </a:pPr>
            <a:r>
              <a:rPr lang="en-US" sz="2000" dirty="0"/>
              <a:t>and who are unable or, owing to such fear, unwilling to avail themselves of the protection of that country. </a:t>
            </a:r>
          </a:p>
          <a:p>
            <a:r>
              <a:rPr lang="en-US" sz="2000" dirty="0" smtClean="0"/>
              <a:t>To this purpose, the law provides that AS receives, examines and decides on all applications for international protection lodged in Greece. </a:t>
            </a:r>
          </a:p>
          <a:p>
            <a:r>
              <a:rPr lang="en-US" sz="2000" dirty="0" smtClean="0"/>
              <a:t>AS also contributes to the formulation of Greek policy on international protection and cooperates with international </a:t>
            </a:r>
            <a:r>
              <a:rPr lang="en-US" sz="2000" dirty="0" err="1" smtClean="0"/>
              <a:t>organisations</a:t>
            </a:r>
            <a:r>
              <a:rPr lang="en-US" sz="2000" dirty="0" smtClean="0"/>
              <a:t> and the European Union institutions in the areas of its remit.</a:t>
            </a:r>
          </a:p>
        </p:txBody>
      </p:sp>
    </p:spTree>
    <p:extLst>
      <p:ext uri="{BB962C8B-B14F-4D97-AF65-F5344CB8AC3E}">
        <p14:creationId xmlns="" xmlns:p14="http://schemas.microsoft.com/office/powerpoint/2010/main" val="3254495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a:xfrm>
            <a:off x="0" y="0"/>
            <a:ext cx="9144000" cy="990600"/>
          </a:xfrm>
          <a:solidFill>
            <a:srgbClr val="C00000"/>
          </a:solidFill>
        </p:spPr>
        <p:txBody>
          <a:bodyPr>
            <a:normAutofit/>
          </a:bodyPr>
          <a:lstStyle/>
          <a:p>
            <a:r>
              <a:rPr lang="en-US" dirty="0" smtClean="0"/>
              <a:t> Appeals Authority:</a:t>
            </a:r>
            <a:endParaRPr lang="en-US" dirty="0"/>
          </a:p>
        </p:txBody>
      </p:sp>
      <p:sp>
        <p:nvSpPr>
          <p:cNvPr id="3" name="2 - Θέση περιεχομένου"/>
          <p:cNvSpPr>
            <a:spLocks noGrp="1"/>
          </p:cNvSpPr>
          <p:nvPr>
            <p:ph idx="1"/>
          </p:nvPr>
        </p:nvSpPr>
        <p:spPr>
          <a:xfrm>
            <a:off x="304800" y="1143000"/>
            <a:ext cx="8229600" cy="5410200"/>
          </a:xfrm>
        </p:spPr>
        <p:txBody>
          <a:bodyPr>
            <a:normAutofit fontScale="25000" lnSpcReduction="20000"/>
          </a:bodyPr>
          <a:lstStyle/>
          <a:p>
            <a:pPr>
              <a:lnSpc>
                <a:spcPct val="120000"/>
              </a:lnSpc>
            </a:pPr>
            <a:r>
              <a:rPr lang="en-US" sz="6400" dirty="0" smtClean="0"/>
              <a:t>The </a:t>
            </a:r>
            <a:r>
              <a:rPr lang="en-US" sz="6400" dirty="0" smtClean="0">
                <a:hlinkClick r:id="rId2"/>
              </a:rPr>
              <a:t>Appeals Authority</a:t>
            </a:r>
            <a:r>
              <a:rPr lang="en-US" sz="6400" dirty="0"/>
              <a:t> was established under Law no. 3907/2011. It is an independent agency under the General Secretariat of Migration Policy of the Ministry of Migration and Asylum. </a:t>
            </a:r>
          </a:p>
          <a:p>
            <a:pPr>
              <a:lnSpc>
                <a:spcPct val="120000"/>
              </a:lnSpc>
            </a:pPr>
            <a:r>
              <a:rPr lang="en-US" sz="6400" dirty="0" smtClean="0"/>
              <a:t>AA examines at second instance administrative (quasi-judicial) appeals lodged against decisions issued by the Asylum Service (first instance).</a:t>
            </a:r>
          </a:p>
          <a:p>
            <a:pPr>
              <a:lnSpc>
                <a:spcPct val="120000"/>
              </a:lnSpc>
            </a:pPr>
            <a:r>
              <a:rPr lang="en-US" sz="6400" dirty="0" smtClean="0"/>
              <a:t>AA is composed of the </a:t>
            </a:r>
            <a:r>
              <a:rPr lang="en-US" sz="6400" u="sng" dirty="0" smtClean="0"/>
              <a:t>Central Administrative Service </a:t>
            </a:r>
            <a:r>
              <a:rPr lang="en-US" sz="6400" dirty="0" smtClean="0"/>
              <a:t>structured in:</a:t>
            </a:r>
          </a:p>
          <a:p>
            <a:pPr lvl="1">
              <a:lnSpc>
                <a:spcPct val="120000"/>
              </a:lnSpc>
            </a:pPr>
            <a:r>
              <a:rPr lang="en-US" sz="6000" dirty="0" smtClean="0"/>
              <a:t>(a) the Department of Legal Support, Training and Documentation, </a:t>
            </a:r>
          </a:p>
          <a:p>
            <a:pPr lvl="1">
              <a:lnSpc>
                <a:spcPct val="120000"/>
              </a:lnSpc>
            </a:pPr>
            <a:r>
              <a:rPr lang="en-US" sz="6000" dirty="0" smtClean="0"/>
              <a:t>(b) the Administrative Support Department </a:t>
            </a:r>
          </a:p>
          <a:p>
            <a:pPr lvl="1">
              <a:lnSpc>
                <a:spcPct val="120000"/>
              </a:lnSpc>
            </a:pPr>
            <a:r>
              <a:rPr lang="en-US" sz="6000" dirty="0" smtClean="0"/>
              <a:t>(c) as well as the Department of Finances</a:t>
            </a:r>
            <a:endParaRPr lang="en-US" sz="6000" dirty="0"/>
          </a:p>
          <a:p>
            <a:pPr>
              <a:lnSpc>
                <a:spcPct val="120000"/>
              </a:lnSpc>
            </a:pPr>
            <a:r>
              <a:rPr lang="en-US" sz="6400" dirty="0" smtClean="0"/>
              <a:t>and the </a:t>
            </a:r>
            <a:r>
              <a:rPr lang="en-US" sz="6400" u="sng" dirty="0" smtClean="0"/>
              <a:t>Independent Appeals Committees</a:t>
            </a:r>
            <a:r>
              <a:rPr lang="en-US" sz="6400" dirty="0" smtClean="0"/>
              <a:t>, which consist of two judges of the Administrative Courts (appointed by the General Commissioner of the Administrative Courts upon their request) and a Greek citizen with a university degree on legal, political, social sciences or humanities (commissioned by the UNHCR). The members of the Appeals Committees enjoy personal and operational independence. Their term is three years and may be renewed once.</a:t>
            </a:r>
          </a:p>
          <a:p>
            <a:pPr>
              <a:lnSpc>
                <a:spcPct val="120000"/>
              </a:lnSpc>
            </a:pPr>
            <a:r>
              <a:rPr lang="en-US" sz="6400" dirty="0" smtClean="0"/>
              <a:t>Head of the Central Administrative Service is the Administrative Director, appointed by decision of the Minister of Migration &amp; Asylum, following a public call of interest, after the assent of the Selection Committee and according to the selection procedure established in par. 11 article 5 of Law 4375/2016, for a three-year term which may be renewed once for a further period of three years.</a:t>
            </a:r>
          </a:p>
          <a:p>
            <a:endParaRPr lang="en-US" dirty="0" smtClean="0"/>
          </a:p>
          <a:p>
            <a:r>
              <a:rPr lang="en-US" sz="4800" i="1" u="sng" dirty="0" smtClean="0">
                <a:solidFill>
                  <a:schemeClr val="bg1"/>
                </a:solidFill>
              </a:rPr>
              <a:t>The Asylum Service provides administrative support to AA</a:t>
            </a:r>
            <a:r>
              <a:rPr lang="en-US" sz="4800" dirty="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 Τίτλος"/>
          <p:cNvSpPr>
            <a:spLocks noGrp="1"/>
          </p:cNvSpPr>
          <p:nvPr>
            <p:ph type="title"/>
          </p:nvPr>
        </p:nvSpPr>
        <p:spPr>
          <a:xfrm>
            <a:off x="0" y="0"/>
            <a:ext cx="9144000" cy="990600"/>
          </a:xfrm>
          <a:solidFill>
            <a:srgbClr val="C00000"/>
          </a:solidFill>
        </p:spPr>
        <p:txBody>
          <a:bodyPr>
            <a:normAutofit/>
          </a:bodyPr>
          <a:lstStyle/>
          <a:p>
            <a:r>
              <a:rPr lang="en-US" dirty="0" smtClean="0"/>
              <a:t> The Ministry:</a:t>
            </a:r>
            <a:endParaRPr lang="en-US" dirty="0"/>
          </a:p>
        </p:txBody>
      </p:sp>
      <p:sp>
        <p:nvSpPr>
          <p:cNvPr id="3" name="2 - Θέση περιεχομένου"/>
          <p:cNvSpPr>
            <a:spLocks noGrp="1"/>
          </p:cNvSpPr>
          <p:nvPr>
            <p:ph idx="1"/>
          </p:nvPr>
        </p:nvSpPr>
        <p:spPr>
          <a:xfrm>
            <a:off x="457200" y="1447800"/>
            <a:ext cx="8153400" cy="4525963"/>
          </a:xfrm>
        </p:spPr>
        <p:txBody>
          <a:bodyPr>
            <a:normAutofit fontScale="70000" lnSpcReduction="20000"/>
          </a:bodyPr>
          <a:lstStyle/>
          <a:p>
            <a:pPr>
              <a:buSzPct val="130000"/>
            </a:pPr>
            <a:r>
              <a:rPr lang="en-US" dirty="0" smtClean="0"/>
              <a:t>A major breakthrough was the establishment of the </a:t>
            </a:r>
            <a:r>
              <a:rPr lang="en-US" dirty="0"/>
              <a:t>Greek Ministry of Migration Policy </a:t>
            </a:r>
            <a:r>
              <a:rPr lang="en-US" dirty="0" smtClean="0"/>
              <a:t>with </a:t>
            </a:r>
            <a:r>
              <a:rPr lang="en-US" dirty="0"/>
              <a:t>the </a:t>
            </a:r>
            <a:r>
              <a:rPr lang="en-US" dirty="0" smtClean="0"/>
              <a:t>Presidential Decree </a:t>
            </a:r>
            <a:r>
              <a:rPr lang="en-US" dirty="0"/>
              <a:t>123/2016.</a:t>
            </a:r>
          </a:p>
          <a:p>
            <a:pPr>
              <a:buSzPct val="130000"/>
            </a:pPr>
            <a:r>
              <a:rPr lang="en-US" dirty="0"/>
              <a:t>Its structures and functions are described in the </a:t>
            </a:r>
            <a:r>
              <a:rPr lang="en-US" dirty="0" smtClean="0"/>
              <a:t>Presidential Decree </a:t>
            </a:r>
            <a:r>
              <a:rPr lang="en-US" dirty="0"/>
              <a:t>122/2017</a:t>
            </a:r>
            <a:r>
              <a:rPr lang="en-US" dirty="0" smtClean="0"/>
              <a:t>.</a:t>
            </a:r>
          </a:p>
          <a:p>
            <a:pPr>
              <a:buSzPct val="130000"/>
            </a:pPr>
            <a:r>
              <a:rPr lang="en-GB" dirty="0" smtClean="0"/>
              <a:t>Following the national elections of 7th of July 2019 and </a:t>
            </a:r>
            <a:r>
              <a:rPr lang="en-US" b="1" dirty="0" smtClean="0"/>
              <a:t>according to the </a:t>
            </a:r>
            <a:r>
              <a:rPr lang="en-GB" dirty="0" smtClean="0"/>
              <a:t>Presidential Decree 81/2019, t</a:t>
            </a:r>
            <a:r>
              <a:rPr lang="en-GB" b="1" dirty="0" smtClean="0"/>
              <a:t>he f</a:t>
            </a:r>
            <a:r>
              <a:rPr lang="en-US" b="1" dirty="0" err="1" smtClean="0"/>
              <a:t>ormer</a:t>
            </a:r>
            <a:r>
              <a:rPr lang="en-US" b="1" dirty="0" smtClean="0"/>
              <a:t> Ministry of Migration Policy </a:t>
            </a:r>
            <a:r>
              <a:rPr lang="en-GB" dirty="0" smtClean="0"/>
              <a:t>was merged in 8th of July 2019 with the </a:t>
            </a:r>
            <a:r>
              <a:rPr lang="en-GB" b="1" dirty="0" smtClean="0"/>
              <a:t>Ministry of Citizen Protection.</a:t>
            </a:r>
          </a:p>
          <a:p>
            <a:pPr>
              <a:buSzPct val="130000"/>
            </a:pPr>
            <a:r>
              <a:rPr lang="en-US" dirty="0" smtClean="0"/>
              <a:t>In 15 January 2020</a:t>
            </a:r>
            <a:r>
              <a:rPr lang="el-GR" dirty="0" smtClean="0"/>
              <a:t> (</a:t>
            </a:r>
            <a:r>
              <a:rPr lang="en-US" dirty="0" smtClean="0"/>
              <a:t>Presidential Decree 4/2020) the </a:t>
            </a:r>
            <a:r>
              <a:rPr lang="en-US" b="1" u="sng" dirty="0" smtClean="0"/>
              <a:t>Ministry of Migration and Asylum </a:t>
            </a:r>
            <a:r>
              <a:rPr lang="en-US" dirty="0" smtClean="0"/>
              <a:t>was established, resuming </a:t>
            </a:r>
            <a:r>
              <a:rPr lang="en-GB" dirty="0" smtClean="0"/>
              <a:t>all the responsibilities that are stipulated in the laws and presidential decrees establishing the former Ministry of Migration Policy</a:t>
            </a:r>
            <a:r>
              <a:rPr lang="en-GB" b="1" dirty="0" smtClean="0"/>
              <a:t>.</a:t>
            </a:r>
            <a:r>
              <a:rPr lang="en-GB" dirty="0" smtClean="0"/>
              <a:t> </a:t>
            </a:r>
            <a:endParaRPr lang="el-GR" dirty="0" smtClean="0"/>
          </a:p>
          <a:p>
            <a:r>
              <a:rPr lang="en-US" dirty="0" smtClean="0"/>
              <a:t>Following the Presidential Decree 18/20, all General &amp; Special Secretariats comprising the Ministry have been renamed and reconstructed</a:t>
            </a:r>
            <a:r>
              <a:rPr lang="el-GR" dirty="0" smtClean="0"/>
              <a:t>.</a:t>
            </a:r>
            <a:endParaRPr lang="el-GR" dirty="0"/>
          </a:p>
          <a:p>
            <a:pPr>
              <a:buSzPct val="130000"/>
            </a:pPr>
            <a:endParaRPr lang="en-US" dirty="0" smtClean="0"/>
          </a:p>
          <a:p>
            <a:pPr>
              <a:buSzPct val="130000"/>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a:solidFill>
            <a:schemeClr val="accent1"/>
          </a:solidFill>
        </p:spPr>
        <p:txBody>
          <a:bodyPr>
            <a:noAutofit/>
          </a:bodyPr>
          <a:lstStyle/>
          <a:p>
            <a:r>
              <a:rPr lang="en-US" sz="3200" dirty="0" smtClean="0"/>
              <a:t>FUNCTIONAL REVIEW OF THE CENTRAL GOVERNMENT: THE </a:t>
            </a:r>
            <a:r>
              <a:rPr lang="en-US" sz="3200" dirty="0"/>
              <a:t>MIGRATION </a:t>
            </a:r>
            <a:r>
              <a:rPr lang="en-US" sz="3200" dirty="0" smtClean="0"/>
              <a:t>SECTOR</a:t>
            </a:r>
            <a:endParaRPr lang="el-GR" sz="3200" dirty="0"/>
          </a:p>
        </p:txBody>
      </p:sp>
      <p:graphicFrame>
        <p:nvGraphicFramePr>
          <p:cNvPr id="6" name="Θέση περιεχομένου 5"/>
          <p:cNvGraphicFramePr>
            <a:graphicFrameLocks noGrp="1"/>
          </p:cNvGraphicFramePr>
          <p:nvPr>
            <p:ph idx="1"/>
            <p:extLst>
              <p:ext uri="{D42A27DB-BD31-4B8C-83A1-F6EECF244321}">
                <p14:modId xmlns="" xmlns:p14="http://schemas.microsoft.com/office/powerpoint/2010/main" val="1485280407"/>
              </p:ext>
            </p:extLst>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941534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a:solidFill>
            <a:schemeClr val="accent4"/>
          </a:solidFill>
        </p:spPr>
        <p:txBody>
          <a:bodyPr>
            <a:normAutofit/>
          </a:bodyPr>
          <a:lstStyle/>
          <a:p>
            <a:pPr lvl="0"/>
            <a:r>
              <a:rPr lang="en-US" b="1" dirty="0"/>
              <a:t>1. ORGANIZATIONAL OUTSPREAD</a:t>
            </a:r>
            <a:endParaRPr lang="el-GR" b="1" dirty="0"/>
          </a:p>
        </p:txBody>
      </p:sp>
      <p:sp>
        <p:nvSpPr>
          <p:cNvPr id="3" name="Θέση περιεχομένου 2"/>
          <p:cNvSpPr>
            <a:spLocks noGrp="1"/>
          </p:cNvSpPr>
          <p:nvPr>
            <p:ph idx="1"/>
          </p:nvPr>
        </p:nvSpPr>
        <p:spPr>
          <a:xfrm>
            <a:off x="457200" y="1447800"/>
            <a:ext cx="7848600" cy="4525963"/>
          </a:xfrm>
        </p:spPr>
        <p:txBody>
          <a:bodyPr>
            <a:noAutofit/>
          </a:bodyPr>
          <a:lstStyle/>
          <a:p>
            <a:pPr>
              <a:lnSpc>
                <a:spcPct val="120000"/>
              </a:lnSpc>
              <a:spcBef>
                <a:spcPts val="0"/>
              </a:spcBef>
            </a:pPr>
            <a:r>
              <a:rPr lang="en-US" sz="1800" dirty="0">
                <a:solidFill>
                  <a:schemeClr val="accent4"/>
                </a:solidFill>
              </a:rPr>
              <a:t>A ministry is essentially that organizational structure that groups government functions into a specific policy area at the </a:t>
            </a:r>
            <a:r>
              <a:rPr lang="en-US" sz="1800" dirty="0" smtClean="0">
                <a:solidFill>
                  <a:schemeClr val="accent4"/>
                </a:solidFill>
              </a:rPr>
              <a:t>highest level</a:t>
            </a:r>
            <a:r>
              <a:rPr lang="en-US" sz="1800" dirty="0">
                <a:solidFill>
                  <a:schemeClr val="accent4"/>
                </a:solidFill>
              </a:rPr>
              <a:t>. </a:t>
            </a:r>
            <a:endParaRPr lang="en-US" sz="1800" dirty="0" smtClean="0">
              <a:solidFill>
                <a:schemeClr val="accent4"/>
              </a:solidFill>
            </a:endParaRPr>
          </a:p>
          <a:p>
            <a:pPr>
              <a:lnSpc>
                <a:spcPct val="120000"/>
              </a:lnSpc>
              <a:spcBef>
                <a:spcPts val="0"/>
              </a:spcBef>
            </a:pPr>
            <a:r>
              <a:rPr lang="en-US" sz="1800" dirty="0" smtClean="0">
                <a:solidFill>
                  <a:schemeClr val="accent4"/>
                </a:solidFill>
              </a:rPr>
              <a:t>What </a:t>
            </a:r>
            <a:r>
              <a:rPr lang="en-US" sz="1800" dirty="0">
                <a:solidFill>
                  <a:schemeClr val="accent4"/>
                </a:solidFill>
              </a:rPr>
              <a:t>is noticeable about the internal organization of the </a:t>
            </a:r>
            <a:r>
              <a:rPr lang="en-US" sz="1800" dirty="0" smtClean="0">
                <a:solidFill>
                  <a:schemeClr val="accent4"/>
                </a:solidFill>
              </a:rPr>
              <a:t>ministries in Greece </a:t>
            </a:r>
            <a:r>
              <a:rPr lang="en-US" sz="1800" dirty="0">
                <a:solidFill>
                  <a:schemeClr val="accent4"/>
                </a:solidFill>
              </a:rPr>
              <a:t>is that there is an increasing tendency in their structures (directorates, departments) and corresponding responsibilities (Parkinson's Law) with accumulation of structures, old and new, and division of responsibilities without merging units with similar competence or </a:t>
            </a:r>
            <a:r>
              <a:rPr lang="en-US" sz="1800" dirty="0" smtClean="0">
                <a:solidFill>
                  <a:schemeClr val="accent4"/>
                </a:solidFill>
              </a:rPr>
              <a:t>abolishing units </a:t>
            </a:r>
            <a:r>
              <a:rPr lang="en-US" sz="1800" dirty="0">
                <a:solidFill>
                  <a:schemeClr val="accent4"/>
                </a:solidFill>
              </a:rPr>
              <a:t>with completely outdated responsibilities.</a:t>
            </a:r>
          </a:p>
          <a:p>
            <a:pPr>
              <a:lnSpc>
                <a:spcPct val="120000"/>
              </a:lnSpc>
              <a:spcBef>
                <a:spcPts val="0"/>
              </a:spcBef>
            </a:pPr>
            <a:r>
              <a:rPr lang="en-US" sz="1800" dirty="0">
                <a:solidFill>
                  <a:schemeClr val="accent4"/>
                </a:solidFill>
              </a:rPr>
              <a:t>There is also a </a:t>
            </a:r>
            <a:r>
              <a:rPr lang="en-US" sz="1800" dirty="0" smtClean="0">
                <a:solidFill>
                  <a:schemeClr val="accent4"/>
                </a:solidFill>
              </a:rPr>
              <a:t>plethora of hybrid forms beyond </a:t>
            </a:r>
            <a:r>
              <a:rPr lang="en-US" sz="1800" dirty="0">
                <a:solidFill>
                  <a:schemeClr val="accent4"/>
                </a:solidFill>
              </a:rPr>
              <a:t>the formal structure of the organization in a </a:t>
            </a:r>
            <a:r>
              <a:rPr lang="en-US" sz="1800" dirty="0" smtClean="0">
                <a:solidFill>
                  <a:schemeClr val="accent4"/>
                </a:solidFill>
              </a:rPr>
              <a:t>Ministry [General </a:t>
            </a:r>
            <a:r>
              <a:rPr lang="en-US" sz="1800" dirty="0">
                <a:solidFill>
                  <a:schemeClr val="accent4"/>
                </a:solidFill>
              </a:rPr>
              <a:t>Secretariat, Directorate-General, Directorate and </a:t>
            </a:r>
            <a:r>
              <a:rPr lang="en-US" sz="1800" dirty="0" smtClean="0">
                <a:solidFill>
                  <a:schemeClr val="accent4"/>
                </a:solidFill>
              </a:rPr>
              <a:t>Department], like special </a:t>
            </a:r>
            <a:r>
              <a:rPr lang="en-US" sz="1800" dirty="0">
                <a:solidFill>
                  <a:schemeClr val="accent4"/>
                </a:solidFill>
              </a:rPr>
              <a:t>secretariats, </a:t>
            </a:r>
            <a:r>
              <a:rPr lang="en-US" sz="1800" dirty="0" smtClean="0">
                <a:solidFill>
                  <a:schemeClr val="accent4"/>
                </a:solidFill>
              </a:rPr>
              <a:t>autonomous agencies/ departments/ offices </a:t>
            </a:r>
            <a:r>
              <a:rPr lang="en-US" sz="1800" dirty="0">
                <a:solidFill>
                  <a:schemeClr val="accent4"/>
                </a:solidFill>
              </a:rPr>
              <a:t>etc</a:t>
            </a:r>
            <a:r>
              <a:rPr lang="en-US" sz="1800" dirty="0" smtClean="0">
                <a:solidFill>
                  <a:schemeClr val="accent4"/>
                </a:solidFill>
              </a:rPr>
              <a:t>.).</a:t>
            </a:r>
          </a:p>
          <a:p>
            <a:pPr>
              <a:lnSpc>
                <a:spcPct val="120000"/>
              </a:lnSpc>
              <a:spcBef>
                <a:spcPts val="0"/>
              </a:spcBef>
            </a:pPr>
            <a:r>
              <a:rPr lang="en-US" sz="1800" dirty="0" smtClean="0">
                <a:solidFill>
                  <a:schemeClr val="accent4"/>
                </a:solidFill>
              </a:rPr>
              <a:t>This phenomenon causes the </a:t>
            </a:r>
            <a:r>
              <a:rPr lang="en-US" sz="1800" dirty="0">
                <a:solidFill>
                  <a:schemeClr val="accent4"/>
                </a:solidFill>
              </a:rPr>
              <a:t>disruption of policy and staffing (or its uneven distribution).</a:t>
            </a:r>
            <a:endParaRPr lang="el-GR" sz="1800" dirty="0">
              <a:solidFill>
                <a:schemeClr val="accent4"/>
              </a:solidFill>
            </a:endParaRPr>
          </a:p>
        </p:txBody>
      </p:sp>
    </p:spTree>
    <p:extLst>
      <p:ext uri="{BB962C8B-B14F-4D97-AF65-F5344CB8AC3E}">
        <p14:creationId xmlns="" xmlns:p14="http://schemas.microsoft.com/office/powerpoint/2010/main" val="3269428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a:solidFill>
            <a:schemeClr val="accent4"/>
          </a:solidFill>
        </p:spPr>
        <p:txBody>
          <a:bodyPr>
            <a:normAutofit/>
          </a:bodyPr>
          <a:lstStyle/>
          <a:p>
            <a:pPr lvl="0"/>
            <a:r>
              <a:rPr lang="en-US" b="1" dirty="0" smtClean="0"/>
              <a:t>The </a:t>
            </a:r>
            <a:r>
              <a:rPr lang="en-US" b="1" dirty="0" err="1" smtClean="0"/>
              <a:t>MoMA’s</a:t>
            </a:r>
            <a:r>
              <a:rPr lang="en-US" b="1" dirty="0" smtClean="0"/>
              <a:t> expansion narration…</a:t>
            </a:r>
            <a:endParaRPr lang="el-GR" b="1" dirty="0"/>
          </a:p>
        </p:txBody>
      </p:sp>
      <p:sp>
        <p:nvSpPr>
          <p:cNvPr id="3" name="Θέση περιεχομένου 2"/>
          <p:cNvSpPr>
            <a:spLocks noGrp="1"/>
          </p:cNvSpPr>
          <p:nvPr>
            <p:ph idx="1"/>
          </p:nvPr>
        </p:nvSpPr>
        <p:spPr>
          <a:xfrm>
            <a:off x="457200" y="1600200"/>
            <a:ext cx="7467600" cy="4525963"/>
          </a:xfrm>
        </p:spPr>
        <p:txBody>
          <a:bodyPr>
            <a:noAutofit/>
          </a:bodyPr>
          <a:lstStyle/>
          <a:p>
            <a:pPr>
              <a:spcBef>
                <a:spcPts val="0"/>
              </a:spcBef>
            </a:pPr>
            <a:r>
              <a:rPr lang="en-US" sz="2000" dirty="0" smtClean="0">
                <a:solidFill>
                  <a:schemeClr val="accent4"/>
                </a:solidFill>
              </a:rPr>
              <a:t>It started with a </a:t>
            </a:r>
            <a:r>
              <a:rPr lang="en-US" sz="2000" b="1" u="sng" dirty="0">
                <a:solidFill>
                  <a:schemeClr val="accent4"/>
                </a:solidFill>
              </a:rPr>
              <a:t>Directorate of Immigration </a:t>
            </a:r>
            <a:r>
              <a:rPr lang="en-US" sz="2000" dirty="0" smtClean="0">
                <a:solidFill>
                  <a:schemeClr val="accent4"/>
                </a:solidFill>
              </a:rPr>
              <a:t>that was </a:t>
            </a:r>
            <a:r>
              <a:rPr lang="en-US" sz="2000" dirty="0">
                <a:solidFill>
                  <a:schemeClr val="accent4"/>
                </a:solidFill>
              </a:rPr>
              <a:t>first set up at the Ministry of the Interior to deal with the then severe (economic) migration of (mainly) countries from the Balkans and Eastern Europe (formerly the USSR). That first Directorate soon became </a:t>
            </a:r>
            <a:r>
              <a:rPr lang="en-US" sz="2000" b="1" u="sng" dirty="0">
                <a:solidFill>
                  <a:schemeClr val="accent4"/>
                </a:solidFill>
              </a:rPr>
              <a:t>General Directorate </a:t>
            </a:r>
            <a:r>
              <a:rPr lang="en-US" sz="2000" dirty="0">
                <a:solidFill>
                  <a:schemeClr val="accent4"/>
                </a:solidFill>
              </a:rPr>
              <a:t>and then </a:t>
            </a:r>
            <a:r>
              <a:rPr lang="en-US" sz="2000" b="1" u="sng" dirty="0">
                <a:solidFill>
                  <a:schemeClr val="accent4"/>
                </a:solidFill>
              </a:rPr>
              <a:t>General Secretariat </a:t>
            </a:r>
            <a:r>
              <a:rPr lang="en-US" sz="2000" dirty="0">
                <a:solidFill>
                  <a:schemeClr val="accent4"/>
                </a:solidFill>
              </a:rPr>
              <a:t>(2009).</a:t>
            </a:r>
          </a:p>
          <a:p>
            <a:pPr>
              <a:spcBef>
                <a:spcPts val="0"/>
              </a:spcBef>
            </a:pPr>
            <a:r>
              <a:rPr lang="en-US" sz="2000" dirty="0" smtClean="0">
                <a:solidFill>
                  <a:schemeClr val="accent4"/>
                </a:solidFill>
              </a:rPr>
              <a:t>Around that time</a:t>
            </a:r>
            <a:r>
              <a:rPr lang="en-US" sz="2000" dirty="0">
                <a:solidFill>
                  <a:schemeClr val="accent4"/>
                </a:solidFill>
              </a:rPr>
              <a:t>, </a:t>
            </a:r>
            <a:r>
              <a:rPr lang="en-US" sz="2000" dirty="0" smtClean="0">
                <a:solidFill>
                  <a:schemeClr val="accent4"/>
                </a:solidFill>
              </a:rPr>
              <a:t>the </a:t>
            </a:r>
            <a:r>
              <a:rPr lang="en-US" sz="2000" dirty="0">
                <a:solidFill>
                  <a:schemeClr val="accent4"/>
                </a:solidFill>
              </a:rPr>
              <a:t>Asylum Service and the Reception-Identification Service </a:t>
            </a:r>
            <a:r>
              <a:rPr lang="en-US" sz="2000" dirty="0" smtClean="0">
                <a:solidFill>
                  <a:schemeClr val="accent4"/>
                </a:solidFill>
              </a:rPr>
              <a:t>were set up as </a:t>
            </a:r>
            <a:r>
              <a:rPr lang="en-US" sz="2000" b="1" u="sng" dirty="0" smtClean="0">
                <a:solidFill>
                  <a:schemeClr val="accent4"/>
                </a:solidFill>
              </a:rPr>
              <a:t>Independent Services </a:t>
            </a:r>
            <a:r>
              <a:rPr lang="en-US" sz="2000" dirty="0" smtClean="0">
                <a:solidFill>
                  <a:schemeClr val="accent4"/>
                </a:solidFill>
              </a:rPr>
              <a:t>at the then Ministry </a:t>
            </a:r>
            <a:r>
              <a:rPr lang="en-US" sz="2000" dirty="0">
                <a:solidFill>
                  <a:schemeClr val="accent4"/>
                </a:solidFill>
              </a:rPr>
              <a:t>of Public Order </a:t>
            </a:r>
            <a:r>
              <a:rPr lang="en-US" sz="2000" dirty="0" smtClean="0">
                <a:solidFill>
                  <a:schemeClr val="accent4"/>
                </a:solidFill>
              </a:rPr>
              <a:t>to </a:t>
            </a:r>
            <a:r>
              <a:rPr lang="en-US" sz="2000" dirty="0">
                <a:solidFill>
                  <a:schemeClr val="accent4"/>
                </a:solidFill>
              </a:rPr>
              <a:t>cope with the increasing refugee flows from the East.</a:t>
            </a:r>
          </a:p>
          <a:p>
            <a:pPr>
              <a:spcBef>
                <a:spcPts val="0"/>
              </a:spcBef>
            </a:pPr>
            <a:r>
              <a:rPr lang="en-US" sz="2000" dirty="0">
                <a:solidFill>
                  <a:schemeClr val="accent4"/>
                </a:solidFill>
              </a:rPr>
              <a:t>In 2016 with the refugee problem </a:t>
            </a:r>
            <a:r>
              <a:rPr lang="en-US" sz="2000" dirty="0" smtClean="0">
                <a:solidFill>
                  <a:schemeClr val="accent4"/>
                </a:solidFill>
              </a:rPr>
              <a:t>on the rise, </a:t>
            </a:r>
            <a:r>
              <a:rPr lang="en-US" sz="2000" dirty="0">
                <a:solidFill>
                  <a:schemeClr val="accent4"/>
                </a:solidFill>
              </a:rPr>
              <a:t>the Economic Department and the Department of Informatics for Migration were set up and shortly thereafter, all of the above services were merged into </a:t>
            </a:r>
            <a:r>
              <a:rPr lang="en-US" sz="2000" dirty="0" smtClean="0">
                <a:solidFill>
                  <a:schemeClr val="accent4"/>
                </a:solidFill>
              </a:rPr>
              <a:t>the new </a:t>
            </a:r>
            <a:r>
              <a:rPr lang="en-US" sz="2000" b="1" u="sng" dirty="0" smtClean="0">
                <a:solidFill>
                  <a:schemeClr val="accent4"/>
                </a:solidFill>
              </a:rPr>
              <a:t>Ministry </a:t>
            </a:r>
            <a:r>
              <a:rPr lang="en-US" sz="2000" b="1" u="sng" dirty="0">
                <a:solidFill>
                  <a:schemeClr val="accent4"/>
                </a:solidFill>
              </a:rPr>
              <a:t>of Migration </a:t>
            </a:r>
            <a:r>
              <a:rPr lang="en-US" sz="2000" b="1" u="sng" dirty="0" smtClean="0">
                <a:solidFill>
                  <a:schemeClr val="accent4"/>
                </a:solidFill>
              </a:rPr>
              <a:t>Policy.</a:t>
            </a:r>
            <a:endParaRPr lang="el-GR" sz="2000" dirty="0">
              <a:solidFill>
                <a:schemeClr val="accent4"/>
              </a:solidFill>
            </a:endParaRPr>
          </a:p>
        </p:txBody>
      </p:sp>
    </p:spTree>
    <p:extLst>
      <p:ext uri="{BB962C8B-B14F-4D97-AF65-F5344CB8AC3E}">
        <p14:creationId xmlns="" xmlns:p14="http://schemas.microsoft.com/office/powerpoint/2010/main" val="1411874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55000" lnSpcReduction="20000"/>
          </a:bodyPr>
          <a:lstStyle/>
          <a:p>
            <a:pPr marL="36576" indent="0">
              <a:buNone/>
            </a:pPr>
            <a:r>
              <a:rPr lang="en-US" b="1" u="sng" dirty="0" smtClean="0"/>
              <a:t>1</a:t>
            </a:r>
            <a:r>
              <a:rPr lang="en-US" b="1" u="sng" baseline="30000" dirty="0" smtClean="0"/>
              <a:t>st</a:t>
            </a:r>
            <a:r>
              <a:rPr lang="en-US" b="1" u="sng" dirty="0" smtClean="0"/>
              <a:t> Lecture</a:t>
            </a:r>
          </a:p>
          <a:p>
            <a:pPr marL="36576" indent="0">
              <a:buNone/>
            </a:pPr>
            <a:r>
              <a:rPr lang="en-US" dirty="0" smtClean="0"/>
              <a:t>- The phenomenon at EU level: Facts</a:t>
            </a:r>
            <a:endParaRPr lang="en-US" dirty="0"/>
          </a:p>
          <a:p>
            <a:pPr marL="36576" indent="0">
              <a:buNone/>
            </a:pPr>
            <a:r>
              <a:rPr lang="el-GR" dirty="0" smtClean="0"/>
              <a:t>-</a:t>
            </a:r>
            <a:r>
              <a:rPr lang="en-US" dirty="0" smtClean="0"/>
              <a:t>The history and present situation in Greece</a:t>
            </a:r>
          </a:p>
          <a:p>
            <a:pPr marL="36576" indent="0">
              <a:buNone/>
            </a:pPr>
            <a:r>
              <a:rPr lang="en-US" dirty="0" smtClean="0"/>
              <a:t>-The governmental structures for migration policy</a:t>
            </a:r>
          </a:p>
          <a:p>
            <a:pPr marL="36576" indent="0">
              <a:buNone/>
            </a:pPr>
            <a:r>
              <a:rPr lang="en-US" dirty="0" smtClean="0"/>
              <a:t>-</a:t>
            </a:r>
            <a:r>
              <a:rPr lang="en-US" dirty="0"/>
              <a:t>F</a:t>
            </a:r>
            <a:r>
              <a:rPr lang="en-US" dirty="0" smtClean="0"/>
              <a:t>ive </a:t>
            </a:r>
            <a:r>
              <a:rPr lang="en-US" dirty="0"/>
              <a:t>major malfunctions of the Greek public administration that appear over </a:t>
            </a:r>
            <a:r>
              <a:rPr lang="en-US" dirty="0" smtClean="0"/>
              <a:t>time: Are they apparent also in the migration sector??</a:t>
            </a:r>
          </a:p>
          <a:p>
            <a:pPr lvl="0"/>
            <a:r>
              <a:rPr lang="en-US" b="1" dirty="0" smtClean="0"/>
              <a:t>1</a:t>
            </a:r>
            <a:r>
              <a:rPr lang="en-US" b="1" dirty="0"/>
              <a:t>. ORGANIZATIONAL OUTSPREAD</a:t>
            </a:r>
            <a:endParaRPr lang="el-GR" dirty="0"/>
          </a:p>
          <a:p>
            <a:pPr marL="36576" indent="0">
              <a:buNone/>
            </a:pPr>
            <a:endParaRPr lang="en-US" dirty="0" smtClean="0"/>
          </a:p>
          <a:p>
            <a:pPr marL="36576" indent="0">
              <a:buNone/>
            </a:pPr>
            <a:r>
              <a:rPr lang="en-US" b="1" u="sng" dirty="0" smtClean="0"/>
              <a:t>2</a:t>
            </a:r>
            <a:r>
              <a:rPr lang="en-US" b="1" u="sng" baseline="30000" dirty="0" smtClean="0"/>
              <a:t>nd</a:t>
            </a:r>
            <a:r>
              <a:rPr lang="en-US" b="1" u="sng" dirty="0" smtClean="0"/>
              <a:t> Lecture</a:t>
            </a:r>
            <a:endParaRPr lang="en-US" b="1" u="sng" dirty="0"/>
          </a:p>
          <a:p>
            <a:pPr marL="36576" indent="0">
              <a:buNone/>
            </a:pPr>
            <a:r>
              <a:rPr lang="en-US" dirty="0"/>
              <a:t>-Five major malfunctions of the Greek public administration that appear over time: Are they apparent also in the migration sector??</a:t>
            </a:r>
          </a:p>
          <a:p>
            <a:pPr lvl="0"/>
            <a:r>
              <a:rPr lang="en-US" b="1" dirty="0"/>
              <a:t>2. LACK OF COORDINATION AND SEGMENTATION OF RESPONSIBILITIES</a:t>
            </a:r>
            <a:endParaRPr lang="el-GR" dirty="0"/>
          </a:p>
          <a:p>
            <a:pPr lvl="0"/>
            <a:r>
              <a:rPr lang="en-US" b="1" dirty="0"/>
              <a:t>3. ABSENCE OF STRATEGIC VISION IN PUBLIC ADMINISTRATION</a:t>
            </a:r>
            <a:endParaRPr lang="el-GR" dirty="0"/>
          </a:p>
          <a:p>
            <a:pPr lvl="0"/>
            <a:r>
              <a:rPr lang="en-US" b="1" dirty="0"/>
              <a:t>4. LEGISLATIVE PRODUCTION CULTURE AND NOT EVIDENCE-BASED POLICY MAKING</a:t>
            </a:r>
            <a:endParaRPr lang="el-GR" dirty="0"/>
          </a:p>
          <a:p>
            <a:pPr lvl="0"/>
            <a:r>
              <a:rPr lang="en-US" b="1" dirty="0"/>
              <a:t>5. HUMAN RESOURCES MANAGEMENT PROBLEMS</a:t>
            </a:r>
            <a:endParaRPr lang="en-US" dirty="0"/>
          </a:p>
        </p:txBody>
      </p:sp>
      <p:sp>
        <p:nvSpPr>
          <p:cNvPr id="5" name="1 - Τίτλος"/>
          <p:cNvSpPr txBox="1">
            <a:spLocks/>
          </p:cNvSpPr>
          <p:nvPr/>
        </p:nvSpPr>
        <p:spPr>
          <a:xfrm>
            <a:off x="0" y="0"/>
            <a:ext cx="9144000" cy="1143000"/>
          </a:xfrm>
          <a:prstGeom prst="rect">
            <a:avLst/>
          </a:prstGeom>
          <a:solidFill>
            <a:schemeClr val="tx1"/>
          </a:solidFill>
        </p:spPr>
        <p:txBody>
          <a:bodyPr vert="horz" lIns="45720" rIns="45720" anchor="ctr">
            <a:normAutofit/>
          </a:bodyPr>
          <a:lstStyle/>
          <a:p>
            <a:pPr lvl="0" algn="ctr">
              <a:spcBef>
                <a:spcPct val="0"/>
              </a:spcBef>
            </a:pPr>
            <a:r>
              <a:rPr lang="en-US" sz="6000" b="1" noProof="0" dirty="0" smtClean="0">
                <a:solidFill>
                  <a:srgbClr val="FF0000"/>
                </a:solidFill>
                <a:latin typeface="Calibri" panose="020F0502020204030204" pitchFamily="34" charset="0"/>
                <a:ea typeface="+mj-ea"/>
                <a:cs typeface="+mj-cs"/>
              </a:rPr>
              <a:t>2 LECTURES</a:t>
            </a:r>
            <a:endParaRPr kumimoji="0" lang="en-US" sz="6000" b="1" i="0" u="none" strike="noStrike" kern="1200" cap="none" spc="0" normalizeH="0" baseline="0" noProof="0" dirty="0">
              <a:ln>
                <a:noFill/>
              </a:ln>
              <a:solidFill>
                <a:srgbClr val="FF0000"/>
              </a:solidFill>
              <a:effectLst/>
              <a:uLnTx/>
              <a:uFillTx/>
              <a:latin typeface="Calibri" panose="020F0502020204030204" pitchFamily="34" charset="0"/>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0" y="0"/>
            <a:ext cx="9144000" cy="609600"/>
          </a:xfrm>
          <a:solidFill>
            <a:schemeClr val="accent4"/>
          </a:solidFill>
        </p:spPr>
        <p:txBody>
          <a:bodyPr>
            <a:normAutofit fontScale="90000"/>
          </a:bodyPr>
          <a:lstStyle/>
          <a:p>
            <a:r>
              <a:rPr lang="en-US" sz="4000" dirty="0" smtClean="0"/>
              <a:t> </a:t>
            </a:r>
            <a:r>
              <a:rPr lang="en-US" sz="2400" dirty="0" err="1" smtClean="0"/>
              <a:t>Organigramme</a:t>
            </a:r>
            <a:r>
              <a:rPr lang="en-US" sz="2400" dirty="0" smtClean="0"/>
              <a:t> today:</a:t>
            </a:r>
            <a:endParaRPr lang="en-US" dirty="0"/>
          </a:p>
        </p:txBody>
      </p:sp>
      <p:pic>
        <p:nvPicPr>
          <p:cNvPr id="2" name="Εικόνα 1"/>
          <p:cNvPicPr>
            <a:picLocks noChangeAspect="1"/>
          </p:cNvPicPr>
          <p:nvPr/>
        </p:nvPicPr>
        <p:blipFill>
          <a:blip r:embed="rId2" cstate="print"/>
          <a:stretch>
            <a:fillRect/>
          </a:stretch>
        </p:blipFill>
        <p:spPr>
          <a:xfrm>
            <a:off x="0" y="438423"/>
            <a:ext cx="9144000" cy="6419577"/>
          </a:xfrm>
          <a:prstGeom prst="rect">
            <a:avLst/>
          </a:prstGeom>
        </p:spPr>
      </p:pic>
      <p:sp>
        <p:nvSpPr>
          <p:cNvPr id="5" name="4 - Κουμπί ενέργειας: Βοήθεια">
            <a:hlinkClick r:id="" action="ppaction://noaction" highlightClick="1"/>
          </p:cNvPr>
          <p:cNvSpPr/>
          <p:nvPr/>
        </p:nvSpPr>
        <p:spPr>
          <a:xfrm>
            <a:off x="8305800" y="6172200"/>
            <a:ext cx="838200" cy="689212"/>
          </a:xfrm>
          <a:prstGeom prst="actionButtonHelp">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a:solidFill>
            <a:srgbClr val="FFC000"/>
          </a:solidFill>
        </p:spPr>
        <p:txBody>
          <a:bodyPr>
            <a:normAutofit fontScale="90000"/>
          </a:bodyPr>
          <a:lstStyle/>
          <a:p>
            <a:pPr lvl="0"/>
            <a:r>
              <a:rPr lang="en-US" b="1" dirty="0"/>
              <a:t>2. LACK OF COORDINATION AND SEGMENTATION OF RESPONSIBILITIES</a:t>
            </a:r>
            <a:endParaRPr lang="el-GR" dirty="0"/>
          </a:p>
        </p:txBody>
      </p:sp>
      <p:sp>
        <p:nvSpPr>
          <p:cNvPr id="3" name="Θέση περιεχομένου 2"/>
          <p:cNvSpPr>
            <a:spLocks noGrp="1"/>
          </p:cNvSpPr>
          <p:nvPr>
            <p:ph idx="1"/>
          </p:nvPr>
        </p:nvSpPr>
        <p:spPr>
          <a:xfrm>
            <a:off x="0" y="1239837"/>
            <a:ext cx="4876800" cy="969963"/>
          </a:xfrm>
          <a:solidFill>
            <a:schemeClr val="accent2"/>
          </a:solidFill>
        </p:spPr>
        <p:txBody>
          <a:bodyPr>
            <a:normAutofit fontScale="47500" lnSpcReduction="20000"/>
          </a:bodyPr>
          <a:lstStyle/>
          <a:p>
            <a:pPr marL="36576" indent="0">
              <a:buNone/>
            </a:pPr>
            <a:r>
              <a:rPr lang="en-US" dirty="0" smtClean="0"/>
              <a:t>A </a:t>
            </a:r>
            <a:r>
              <a:rPr lang="en-US" dirty="0"/>
              <a:t>thorny and long-standing </a:t>
            </a:r>
            <a:r>
              <a:rPr lang="en-US" dirty="0" smtClean="0"/>
              <a:t>issue -both </a:t>
            </a:r>
            <a:r>
              <a:rPr lang="en-US" dirty="0"/>
              <a:t>within the ministries and between the </a:t>
            </a:r>
            <a:r>
              <a:rPr lang="en-US" dirty="0" smtClean="0"/>
              <a:t>ministries- is</a:t>
            </a:r>
            <a:r>
              <a:rPr lang="en-US" dirty="0"/>
              <a:t> </a:t>
            </a:r>
            <a:r>
              <a:rPr lang="en-US" dirty="0" smtClean="0"/>
              <a:t>the inadequate </a:t>
            </a:r>
            <a:r>
              <a:rPr lang="en-US" dirty="0"/>
              <a:t>or in many cases </a:t>
            </a:r>
            <a:r>
              <a:rPr lang="en-US" dirty="0" smtClean="0"/>
              <a:t>nonexistence coordination</a:t>
            </a:r>
            <a:r>
              <a:rPr lang="en-US" dirty="0"/>
              <a:t>, either in the design and policy formulation of the various agencies or in the implementation </a:t>
            </a:r>
            <a:r>
              <a:rPr lang="en-US" dirty="0" smtClean="0"/>
              <a:t>functions.</a:t>
            </a:r>
          </a:p>
        </p:txBody>
      </p:sp>
      <p:sp>
        <p:nvSpPr>
          <p:cNvPr id="4" name="Θέση περιεχομένου 2"/>
          <p:cNvSpPr txBox="1">
            <a:spLocks/>
          </p:cNvSpPr>
          <p:nvPr/>
        </p:nvSpPr>
        <p:spPr>
          <a:xfrm>
            <a:off x="5029200" y="1752600"/>
            <a:ext cx="3048000" cy="4525963"/>
          </a:xfrm>
          <a:prstGeom prst="rect">
            <a:avLst/>
          </a:prstGeom>
        </p:spPr>
        <p:txBody>
          <a:bodyPr vert="horz">
            <a:norm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endParaRPr lang="en-US" dirty="0" smtClean="0"/>
          </a:p>
        </p:txBody>
      </p:sp>
      <p:sp>
        <p:nvSpPr>
          <p:cNvPr id="5" name="Θέση περιεχομένου 2"/>
          <p:cNvSpPr txBox="1">
            <a:spLocks/>
          </p:cNvSpPr>
          <p:nvPr/>
        </p:nvSpPr>
        <p:spPr>
          <a:xfrm>
            <a:off x="-152400" y="2057400"/>
            <a:ext cx="4114800" cy="4724400"/>
          </a:xfrm>
          <a:prstGeom prst="rect">
            <a:avLst/>
          </a:prstGeom>
          <a:noFill/>
        </p:spPr>
        <p:txBody>
          <a:bodyPr vert="horz">
            <a:no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a:spcBef>
                <a:spcPts val="0"/>
              </a:spcBef>
            </a:pPr>
            <a:endParaRPr lang="en-US" sz="1500" dirty="0" smtClean="0">
              <a:solidFill>
                <a:schemeClr val="accent3"/>
              </a:solidFill>
            </a:endParaRPr>
          </a:p>
          <a:p>
            <a:pPr>
              <a:spcBef>
                <a:spcPts val="0"/>
              </a:spcBef>
            </a:pPr>
            <a:r>
              <a:rPr lang="en-US" sz="1500" dirty="0" smtClean="0">
                <a:solidFill>
                  <a:schemeClr val="accent3"/>
                </a:solidFill>
              </a:rPr>
              <a:t>The legal way of allocating responsibilities to the Greek ministries is quite specialized. However, competences are over-segmented and vertically integrated in silos. </a:t>
            </a:r>
          </a:p>
          <a:p>
            <a:pPr>
              <a:spcBef>
                <a:spcPts val="0"/>
              </a:spcBef>
            </a:pPr>
            <a:r>
              <a:rPr lang="en-US" sz="1500" dirty="0" smtClean="0">
                <a:solidFill>
                  <a:schemeClr val="accent3"/>
                </a:solidFill>
              </a:rPr>
              <a:t>This division of responsibilities creates problems of coordination and efficient management of resources, difficulties in adhering to the ambiguous context and  increased administrative costs and financing needs of all this complex mechanism.</a:t>
            </a:r>
          </a:p>
          <a:p>
            <a:pPr>
              <a:spcBef>
                <a:spcPts val="0"/>
              </a:spcBef>
            </a:pPr>
            <a:r>
              <a:rPr lang="en-US" sz="1500" b="1" i="1" dirty="0" smtClean="0">
                <a:solidFill>
                  <a:schemeClr val="accent3"/>
                </a:solidFill>
              </a:rPr>
              <a:t>Precisely because of the lack of coordination mechanisms between and within the ministries &amp; agencies involved in a common policy, the specialization and division of competences often leads </a:t>
            </a:r>
            <a:r>
              <a:rPr lang="en-US" sz="1500" b="1" i="1" dirty="0">
                <a:solidFill>
                  <a:schemeClr val="accent3"/>
                </a:solidFill>
              </a:rPr>
              <a:t>to extensive overlaps</a:t>
            </a:r>
            <a:r>
              <a:rPr lang="en-US" sz="1500" b="1" i="1" dirty="0" smtClean="0">
                <a:solidFill>
                  <a:schemeClr val="accent3"/>
                </a:solidFill>
              </a:rPr>
              <a:t>.</a:t>
            </a:r>
            <a:endParaRPr lang="el-GR" sz="1500" b="1" i="1" dirty="0">
              <a:solidFill>
                <a:schemeClr val="accent3"/>
              </a:solidFill>
            </a:endParaRPr>
          </a:p>
        </p:txBody>
      </p:sp>
      <p:graphicFrame>
        <p:nvGraphicFramePr>
          <p:cNvPr id="7" name="Διάγραμμα 6"/>
          <p:cNvGraphicFramePr/>
          <p:nvPr>
            <p:extLst>
              <p:ext uri="{D42A27DB-BD31-4B8C-83A1-F6EECF244321}">
                <p14:modId xmlns="" xmlns:p14="http://schemas.microsoft.com/office/powerpoint/2010/main" val="90938384"/>
              </p:ext>
            </p:extLst>
          </p:nvPr>
        </p:nvGraphicFramePr>
        <p:xfrm>
          <a:off x="2971800" y="1544637"/>
          <a:ext cx="6934200" cy="4779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821254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3412"/>
            <a:ext cx="9144000" cy="606188"/>
          </a:xfrm>
          <a:solidFill>
            <a:schemeClr val="accent3"/>
          </a:solidFill>
        </p:spPr>
        <p:txBody>
          <a:bodyPr>
            <a:noAutofit/>
          </a:bodyPr>
          <a:lstStyle/>
          <a:p>
            <a:r>
              <a:rPr lang="en-US" sz="2800" dirty="0" smtClean="0"/>
              <a:t>Case 1: Administrative support &amp; financial functions (1) </a:t>
            </a:r>
            <a:endParaRPr lang="el-GR" sz="2800" dirty="0"/>
          </a:p>
        </p:txBody>
      </p:sp>
      <p:sp>
        <p:nvSpPr>
          <p:cNvPr id="3" name="Θέση περιεχομένου 2"/>
          <p:cNvSpPr>
            <a:spLocks noGrp="1"/>
          </p:cNvSpPr>
          <p:nvPr>
            <p:ph idx="1"/>
          </p:nvPr>
        </p:nvSpPr>
        <p:spPr>
          <a:xfrm>
            <a:off x="0" y="838200"/>
            <a:ext cx="9144000" cy="5287963"/>
          </a:xfrm>
        </p:spPr>
        <p:txBody>
          <a:bodyPr>
            <a:noAutofit/>
          </a:bodyPr>
          <a:lstStyle/>
          <a:p>
            <a:pPr marL="448056" lvl="1" indent="0">
              <a:buNone/>
            </a:pPr>
            <a:r>
              <a:rPr lang="en-US" sz="1600" dirty="0" smtClean="0">
                <a:solidFill>
                  <a:schemeClr val="accent3"/>
                </a:solidFill>
              </a:rPr>
              <a:t>Given </a:t>
            </a:r>
            <a:r>
              <a:rPr lang="en-US" sz="1600" dirty="0">
                <a:solidFill>
                  <a:schemeClr val="accent3"/>
                </a:solidFill>
              </a:rPr>
              <a:t>the </a:t>
            </a:r>
            <a:r>
              <a:rPr lang="en-US" sz="1600" dirty="0" smtClean="0">
                <a:solidFill>
                  <a:schemeClr val="accent3"/>
                </a:solidFill>
              </a:rPr>
              <a:t>under-staffing</a:t>
            </a:r>
            <a:r>
              <a:rPr lang="en-US" sz="1600" dirty="0">
                <a:solidFill>
                  <a:schemeClr val="accent3"/>
                </a:solidFill>
              </a:rPr>
              <a:t>, in particular of the Directorate-General for Administrative </a:t>
            </a:r>
            <a:r>
              <a:rPr lang="el-GR" sz="1600" dirty="0" smtClean="0">
                <a:solidFill>
                  <a:schemeClr val="accent3"/>
                </a:solidFill>
              </a:rPr>
              <a:t>&amp; </a:t>
            </a:r>
            <a:r>
              <a:rPr lang="en-US" sz="1600" dirty="0" smtClean="0">
                <a:solidFill>
                  <a:schemeClr val="accent3"/>
                </a:solidFill>
              </a:rPr>
              <a:t>Financial </a:t>
            </a:r>
            <a:r>
              <a:rPr lang="en-US" sz="1600" dirty="0">
                <a:solidFill>
                  <a:schemeClr val="accent3"/>
                </a:solidFill>
              </a:rPr>
              <a:t>Services, and the </a:t>
            </a:r>
            <a:r>
              <a:rPr lang="en-US" sz="1600" dirty="0" smtClean="0">
                <a:solidFill>
                  <a:schemeClr val="accent3"/>
                </a:solidFill>
              </a:rPr>
              <a:t>irrational </a:t>
            </a:r>
            <a:r>
              <a:rPr lang="en-US" sz="1600" dirty="0">
                <a:solidFill>
                  <a:schemeClr val="accent3"/>
                </a:solidFill>
              </a:rPr>
              <a:t>allocation of responsibilities, the support function is at a marginal level. </a:t>
            </a:r>
            <a:endParaRPr lang="en-US" sz="1600" dirty="0" smtClean="0">
              <a:solidFill>
                <a:schemeClr val="accent3"/>
              </a:solidFill>
            </a:endParaRPr>
          </a:p>
          <a:p>
            <a:pPr lvl="1"/>
            <a:r>
              <a:rPr lang="en-US" sz="1600" dirty="0" smtClean="0">
                <a:solidFill>
                  <a:schemeClr val="accent3"/>
                </a:solidFill>
              </a:rPr>
              <a:t>For </a:t>
            </a:r>
            <a:r>
              <a:rPr lang="en-US" sz="1600" dirty="0">
                <a:solidFill>
                  <a:schemeClr val="accent3"/>
                </a:solidFill>
              </a:rPr>
              <a:t>example, although payment performance </a:t>
            </a:r>
            <a:r>
              <a:rPr lang="en-US" sz="1600" dirty="0" smtClean="0">
                <a:solidFill>
                  <a:schemeClr val="accent3"/>
                </a:solidFill>
              </a:rPr>
              <a:t>(disbursement/ clearance) </a:t>
            </a:r>
            <a:r>
              <a:rPr lang="en-US" sz="1600" dirty="0">
                <a:solidFill>
                  <a:schemeClr val="accent3"/>
                </a:solidFill>
              </a:rPr>
              <a:t>is improving </a:t>
            </a:r>
            <a:r>
              <a:rPr lang="en-US" sz="1600" dirty="0" smtClean="0">
                <a:solidFill>
                  <a:schemeClr val="accent3"/>
                </a:solidFill>
              </a:rPr>
              <a:t>-from </a:t>
            </a:r>
            <a:r>
              <a:rPr lang="en-US" sz="1600" dirty="0">
                <a:solidFill>
                  <a:schemeClr val="accent3"/>
                </a:solidFill>
              </a:rPr>
              <a:t>508 days in October 2017 to 144 in March </a:t>
            </a:r>
            <a:r>
              <a:rPr lang="en-US" sz="1600" dirty="0" smtClean="0">
                <a:solidFill>
                  <a:schemeClr val="accent3"/>
                </a:solidFill>
              </a:rPr>
              <a:t>2019- </a:t>
            </a:r>
            <a:r>
              <a:rPr lang="en-US" sz="1600" dirty="0">
                <a:solidFill>
                  <a:schemeClr val="accent3"/>
                </a:solidFill>
              </a:rPr>
              <a:t>there are still outstanding liabilities </a:t>
            </a:r>
            <a:r>
              <a:rPr lang="en-US" sz="1600" dirty="0" smtClean="0">
                <a:solidFill>
                  <a:schemeClr val="accent3"/>
                </a:solidFill>
              </a:rPr>
              <a:t>even from 2016.</a:t>
            </a:r>
          </a:p>
          <a:p>
            <a:pPr lvl="1"/>
            <a:r>
              <a:rPr lang="en-US" sz="1600" dirty="0">
                <a:solidFill>
                  <a:schemeClr val="accent3"/>
                </a:solidFill>
              </a:rPr>
              <a:t>The Internal Audit Department is </a:t>
            </a:r>
            <a:r>
              <a:rPr lang="en-US" sz="1600" dirty="0" smtClean="0">
                <a:solidFill>
                  <a:schemeClr val="accent3"/>
                </a:solidFill>
              </a:rPr>
              <a:t>not staffed yet and </a:t>
            </a:r>
            <a:r>
              <a:rPr lang="en-US" sz="1600" dirty="0">
                <a:solidFill>
                  <a:schemeClr val="accent3"/>
                </a:solidFill>
              </a:rPr>
              <a:t>therefore not </a:t>
            </a:r>
            <a:r>
              <a:rPr lang="en-US" sz="1600" dirty="0" smtClean="0">
                <a:solidFill>
                  <a:schemeClr val="accent3"/>
                </a:solidFill>
              </a:rPr>
              <a:t>operational.</a:t>
            </a:r>
            <a:endParaRPr lang="en-US" sz="1600" dirty="0">
              <a:solidFill>
                <a:schemeClr val="accent3"/>
              </a:solidFill>
            </a:endParaRPr>
          </a:p>
          <a:p>
            <a:pPr lvl="1"/>
            <a:r>
              <a:rPr lang="en-US" sz="1600" dirty="0" smtClean="0">
                <a:solidFill>
                  <a:schemeClr val="accent3"/>
                </a:solidFill>
              </a:rPr>
              <a:t>The Financial competences remain undifferentiated: Under one roof both clearance of expenses and monitoring of actions </a:t>
            </a:r>
            <a:r>
              <a:rPr lang="en-US" sz="1600" dirty="0">
                <a:solidFill>
                  <a:schemeClr val="accent3"/>
                </a:solidFill>
              </a:rPr>
              <a:t>and </a:t>
            </a:r>
            <a:r>
              <a:rPr lang="en-US" sz="1600" dirty="0" smtClean="0">
                <a:solidFill>
                  <a:schemeClr val="accent3"/>
                </a:solidFill>
              </a:rPr>
              <a:t>projects.</a:t>
            </a:r>
            <a:endParaRPr lang="en-US" sz="1600" dirty="0">
              <a:solidFill>
                <a:schemeClr val="accent3"/>
              </a:solidFill>
            </a:endParaRPr>
          </a:p>
          <a:p>
            <a:pPr marL="448056" lvl="1" indent="0">
              <a:buNone/>
            </a:pPr>
            <a:endParaRPr lang="en-US" sz="1600" b="1" i="1" u="sng" dirty="0" smtClean="0">
              <a:solidFill>
                <a:schemeClr val="tx2"/>
              </a:solidFill>
            </a:endParaRPr>
          </a:p>
          <a:p>
            <a:pPr marL="448056" lvl="1" indent="0">
              <a:buNone/>
            </a:pPr>
            <a:r>
              <a:rPr lang="en-US" sz="1600" b="1" i="1" u="sng" dirty="0" smtClean="0">
                <a:solidFill>
                  <a:schemeClr val="tx2"/>
                </a:solidFill>
              </a:rPr>
              <a:t>However</a:t>
            </a:r>
            <a:r>
              <a:rPr lang="en-US" sz="1600" b="1" i="1" u="sng" dirty="0">
                <a:solidFill>
                  <a:schemeClr val="tx2"/>
                </a:solidFill>
              </a:rPr>
              <a:t>, </a:t>
            </a:r>
            <a:r>
              <a:rPr lang="en-US" sz="1600" b="1" i="1" u="sng" dirty="0" smtClean="0">
                <a:solidFill>
                  <a:schemeClr val="tx2"/>
                </a:solidFill>
              </a:rPr>
              <a:t>there are some strong points</a:t>
            </a:r>
            <a:r>
              <a:rPr lang="en-US" sz="1600" i="1" dirty="0" smtClean="0">
                <a:solidFill>
                  <a:schemeClr val="tx2"/>
                </a:solidFill>
              </a:rPr>
              <a:t>:</a:t>
            </a:r>
            <a:endParaRPr lang="en-US" sz="1600" i="1" dirty="0">
              <a:solidFill>
                <a:schemeClr val="tx2"/>
              </a:solidFill>
            </a:endParaRPr>
          </a:p>
          <a:p>
            <a:pPr lvl="1"/>
            <a:r>
              <a:rPr lang="en-US" sz="1600" i="1" dirty="0">
                <a:solidFill>
                  <a:schemeClr val="tx2"/>
                </a:solidFill>
              </a:rPr>
              <a:t>Some “Standard Operating Procedures</a:t>
            </a:r>
            <a:r>
              <a:rPr lang="en-US" sz="1600" i="1" dirty="0" smtClean="0">
                <a:solidFill>
                  <a:schemeClr val="tx2"/>
                </a:solidFill>
              </a:rPr>
              <a:t>” have been elaborated.</a:t>
            </a:r>
            <a:endParaRPr lang="en-US" sz="1600" i="1" dirty="0">
              <a:solidFill>
                <a:schemeClr val="tx2"/>
              </a:solidFill>
            </a:endParaRPr>
          </a:p>
          <a:p>
            <a:pPr lvl="1"/>
            <a:r>
              <a:rPr lang="en-US" sz="1600" i="1" dirty="0" smtClean="0">
                <a:solidFill>
                  <a:schemeClr val="tx2"/>
                </a:solidFill>
              </a:rPr>
              <a:t>Important </a:t>
            </a:r>
            <a:r>
              <a:rPr lang="en-US" sz="1600" i="1" dirty="0">
                <a:solidFill>
                  <a:schemeClr val="tx2"/>
                </a:solidFill>
              </a:rPr>
              <a:t>responsibilities </a:t>
            </a:r>
            <a:r>
              <a:rPr lang="en-US" sz="1600" i="1" dirty="0" smtClean="0">
                <a:solidFill>
                  <a:schemeClr val="tx2"/>
                </a:solidFill>
              </a:rPr>
              <a:t>have been allocated to </a:t>
            </a:r>
            <a:r>
              <a:rPr lang="en-US" sz="1600" i="1" dirty="0">
                <a:solidFill>
                  <a:schemeClr val="tx2"/>
                </a:solidFill>
              </a:rPr>
              <a:t>all management bodies by </a:t>
            </a:r>
            <a:r>
              <a:rPr lang="en-US" sz="1600" i="1" dirty="0" smtClean="0">
                <a:solidFill>
                  <a:schemeClr val="tx2"/>
                </a:solidFill>
              </a:rPr>
              <a:t>a delegation </a:t>
            </a:r>
            <a:r>
              <a:rPr lang="en-US" sz="1600" i="1" dirty="0">
                <a:solidFill>
                  <a:schemeClr val="tx2"/>
                </a:solidFill>
              </a:rPr>
              <a:t>decision.</a:t>
            </a:r>
          </a:p>
          <a:p>
            <a:pPr lvl="1"/>
            <a:r>
              <a:rPr lang="en-US" sz="1600" i="1" dirty="0" smtClean="0">
                <a:solidFill>
                  <a:schemeClr val="tx2"/>
                </a:solidFill>
              </a:rPr>
              <a:t>The </a:t>
            </a:r>
            <a:r>
              <a:rPr lang="en-US" sz="1600" i="1" dirty="0">
                <a:solidFill>
                  <a:schemeClr val="tx2"/>
                </a:solidFill>
              </a:rPr>
              <a:t>Ministry has satisfactory IT support systems (Financial Management and Payroll System), and is now developing the IT Directorate (a Director and some IT Specialists have been appointed).</a:t>
            </a:r>
          </a:p>
          <a:p>
            <a:pPr lvl="1"/>
            <a:r>
              <a:rPr lang="en-US" sz="1600" i="1" dirty="0" smtClean="0">
                <a:solidFill>
                  <a:schemeClr val="tx2"/>
                </a:solidFill>
              </a:rPr>
              <a:t>The </a:t>
            </a:r>
            <a:r>
              <a:rPr lang="en-US" sz="1600" i="1" dirty="0">
                <a:solidFill>
                  <a:schemeClr val="tx2"/>
                </a:solidFill>
              </a:rPr>
              <a:t>total budget of the Ministry (2019) amounts to 79 million, with 44 million </a:t>
            </a:r>
            <a:r>
              <a:rPr lang="en-US" sz="1600" i="1" dirty="0" smtClean="0">
                <a:solidFill>
                  <a:schemeClr val="tx2"/>
                </a:solidFill>
              </a:rPr>
              <a:t>National branch and </a:t>
            </a:r>
            <a:r>
              <a:rPr lang="en-US" sz="1600" i="1" dirty="0">
                <a:solidFill>
                  <a:schemeClr val="tx2"/>
                </a:solidFill>
              </a:rPr>
              <a:t>35 million Public Investments Program. </a:t>
            </a:r>
            <a:endParaRPr lang="en-US" sz="1600" i="1" dirty="0" smtClean="0">
              <a:solidFill>
                <a:schemeClr val="tx2"/>
              </a:solidFill>
            </a:endParaRPr>
          </a:p>
          <a:p>
            <a:pPr lvl="1"/>
            <a:r>
              <a:rPr lang="en-US" sz="1600" i="1" dirty="0" smtClean="0">
                <a:solidFill>
                  <a:schemeClr val="tx2"/>
                </a:solidFill>
              </a:rPr>
              <a:t>Significant </a:t>
            </a:r>
            <a:r>
              <a:rPr lang="en-US" sz="1600" i="1" dirty="0">
                <a:solidFill>
                  <a:schemeClr val="tx2"/>
                </a:solidFill>
              </a:rPr>
              <a:t>EU funds have been requested </a:t>
            </a:r>
            <a:r>
              <a:rPr lang="en-US" sz="1600" i="1" dirty="0" smtClean="0">
                <a:solidFill>
                  <a:schemeClr val="tx2"/>
                </a:solidFill>
              </a:rPr>
              <a:t>(around 500 million).</a:t>
            </a:r>
          </a:p>
          <a:p>
            <a:pPr lvl="1"/>
            <a:r>
              <a:rPr lang="en-US" sz="1600" i="1" dirty="0" smtClean="0">
                <a:solidFill>
                  <a:schemeClr val="tx2"/>
                </a:solidFill>
              </a:rPr>
              <a:t>The </a:t>
            </a:r>
            <a:r>
              <a:rPr lang="en-US" sz="1600" i="1" dirty="0">
                <a:solidFill>
                  <a:schemeClr val="tx2"/>
                </a:solidFill>
              </a:rPr>
              <a:t>EEA Grants Program </a:t>
            </a:r>
            <a:r>
              <a:rPr lang="en-US" sz="1600" i="1" dirty="0" smtClean="0">
                <a:solidFill>
                  <a:schemeClr val="tx2"/>
                </a:solidFill>
              </a:rPr>
              <a:t>with 20m </a:t>
            </a:r>
            <a:r>
              <a:rPr lang="en-US" sz="1600" i="1" dirty="0">
                <a:solidFill>
                  <a:schemeClr val="tx2"/>
                </a:solidFill>
              </a:rPr>
              <a:t>has been </a:t>
            </a:r>
            <a:r>
              <a:rPr lang="en-US" sz="1600" i="1" dirty="0" smtClean="0">
                <a:solidFill>
                  <a:schemeClr val="tx2"/>
                </a:solidFill>
              </a:rPr>
              <a:t>launched. </a:t>
            </a:r>
            <a:endParaRPr lang="el-GR" sz="2000" i="1" dirty="0">
              <a:solidFill>
                <a:schemeClr val="tx2"/>
              </a:solidFill>
            </a:endParaRPr>
          </a:p>
          <a:p>
            <a:endParaRPr lang="el-GR" sz="1800" dirty="0"/>
          </a:p>
        </p:txBody>
      </p:sp>
    </p:spTree>
    <p:extLst>
      <p:ext uri="{BB962C8B-B14F-4D97-AF65-F5344CB8AC3E}">
        <p14:creationId xmlns="" xmlns:p14="http://schemas.microsoft.com/office/powerpoint/2010/main" val="13248854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990600"/>
            <a:ext cx="9144000" cy="4754563"/>
          </a:xfrm>
        </p:spPr>
        <p:txBody>
          <a:bodyPr>
            <a:noAutofit/>
          </a:bodyPr>
          <a:lstStyle/>
          <a:p>
            <a:pPr marL="36576" indent="0">
              <a:buNone/>
            </a:pPr>
            <a:r>
              <a:rPr lang="en-US" sz="1800" b="1" u="sng" dirty="0"/>
              <a:t>Efficiency in case of fraud</a:t>
            </a:r>
            <a:r>
              <a:rPr lang="en-US" sz="1800" b="1" u="sng" dirty="0" smtClean="0"/>
              <a:t>*</a:t>
            </a:r>
          </a:p>
          <a:p>
            <a:pPr marL="36576" indent="0">
              <a:buNone/>
            </a:pPr>
            <a:endParaRPr lang="en-US" sz="1800" b="1" u="sng" dirty="0" smtClean="0">
              <a:solidFill>
                <a:schemeClr val="accent3"/>
              </a:solidFill>
            </a:endParaRPr>
          </a:p>
          <a:p>
            <a:r>
              <a:rPr lang="en-US" sz="1800" dirty="0" smtClean="0">
                <a:solidFill>
                  <a:schemeClr val="accent3"/>
                </a:solidFill>
              </a:rPr>
              <a:t>EU auditors examined the structures that exist across Europe to combat fraud in the context of EU cohesion spending and their findings were impressive. According to the report, the percentage of fraud detected in relation to EU cohesion funding from ERDF, ESF &amp; CF ranged from 0% to 2.1%, depending on the Member State. </a:t>
            </a:r>
          </a:p>
          <a:p>
            <a:r>
              <a:rPr lang="en-US" sz="1800" dirty="0" smtClean="0">
                <a:solidFill>
                  <a:schemeClr val="accent3"/>
                </a:solidFill>
              </a:rPr>
              <a:t>Greece </a:t>
            </a:r>
            <a:r>
              <a:rPr lang="en-US" sz="1800" dirty="0">
                <a:solidFill>
                  <a:schemeClr val="accent3"/>
                </a:solidFill>
              </a:rPr>
              <a:t>has serious weaknesses in identifying and punishing fraud cases related to the use of EU funds, according to a report by the European Court of Auditors.</a:t>
            </a:r>
          </a:p>
          <a:p>
            <a:r>
              <a:rPr lang="en-US" sz="1800" dirty="0" smtClean="0">
                <a:solidFill>
                  <a:schemeClr val="accent3"/>
                </a:solidFill>
              </a:rPr>
              <a:t>Greece received approximately € 20.1 billion from these funds in the period 2013-2017 and another € 20.5 billion is available for absorption in the period 2014-2020. </a:t>
            </a:r>
            <a:r>
              <a:rPr lang="en-US" sz="1800" b="1" u="sng" dirty="0" smtClean="0">
                <a:solidFill>
                  <a:schemeClr val="accent3"/>
                </a:solidFill>
              </a:rPr>
              <a:t>In Greece, fraud detected was 0.07% and was significantly lower than the EU average</a:t>
            </a:r>
            <a:r>
              <a:rPr lang="en-US" sz="1800" dirty="0" smtClean="0">
                <a:solidFill>
                  <a:schemeClr val="accent3"/>
                </a:solidFill>
              </a:rPr>
              <a:t>.</a:t>
            </a:r>
          </a:p>
          <a:p>
            <a:r>
              <a:rPr lang="en-US" sz="1800" dirty="0" smtClean="0">
                <a:solidFill>
                  <a:schemeClr val="accent3"/>
                </a:solidFill>
              </a:rPr>
              <a:t>However, the European Court of Auditors identifies serious weaknesses in both the procedures and the Greek fraud detection mechanisms in the context of EU cohesion expenditure. They also found insufficiency of the managing authorities in mobilizing prosecutors in cases where they have been found to be wrong, or that they have not systematically reported suspicions of fraud to the authorities investigating such cases. </a:t>
            </a:r>
            <a:endParaRPr lang="el-GR" sz="1800" dirty="0" smtClean="0">
              <a:solidFill>
                <a:schemeClr val="accent3"/>
              </a:solidFill>
            </a:endParaRPr>
          </a:p>
        </p:txBody>
      </p:sp>
      <p:sp>
        <p:nvSpPr>
          <p:cNvPr id="6" name="5 - TextBox"/>
          <p:cNvSpPr txBox="1"/>
          <p:nvPr/>
        </p:nvSpPr>
        <p:spPr>
          <a:xfrm>
            <a:off x="6248400" y="6336268"/>
            <a:ext cx="2971800" cy="369332"/>
          </a:xfrm>
          <a:prstGeom prst="rect">
            <a:avLst/>
          </a:prstGeom>
          <a:noFill/>
        </p:spPr>
        <p:txBody>
          <a:bodyPr wrap="square" rtlCol="0">
            <a:spAutoFit/>
          </a:bodyPr>
          <a:lstStyle/>
          <a:p>
            <a:r>
              <a:rPr lang="en-US" dirty="0" smtClean="0">
                <a:latin typeface="Calibri" panose="020F0502020204030204" pitchFamily="34" charset="0"/>
              </a:rPr>
              <a:t>Aftodioikisi.gr (22/5/2019)</a:t>
            </a:r>
            <a:endParaRPr lang="en-US" dirty="0">
              <a:latin typeface="Calibri" panose="020F0502020204030204" pitchFamily="34" charset="0"/>
            </a:endParaRPr>
          </a:p>
        </p:txBody>
      </p:sp>
      <p:sp>
        <p:nvSpPr>
          <p:cNvPr id="7" name="Τίτλος 1"/>
          <p:cNvSpPr txBox="1">
            <a:spLocks/>
          </p:cNvSpPr>
          <p:nvPr/>
        </p:nvSpPr>
        <p:spPr>
          <a:xfrm>
            <a:off x="0" y="3412"/>
            <a:ext cx="9144000" cy="682388"/>
          </a:xfrm>
          <a:prstGeom prst="rect">
            <a:avLst/>
          </a:prstGeom>
          <a:solidFill>
            <a:schemeClr val="accent3"/>
          </a:solidFill>
        </p:spPr>
        <p:txBody>
          <a:bodyPr vert="horz" lIns="45720" rIns="45720" anchor="ctr">
            <a:noAutofit/>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sz="2800" dirty="0" smtClean="0"/>
              <a:t>Case 1: Administrative support &amp; financial functions (2) </a:t>
            </a:r>
            <a:endParaRPr lang="el-GR"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3999" cy="1143000"/>
          </a:xfrm>
          <a:solidFill>
            <a:schemeClr val="accent3"/>
          </a:solidFill>
        </p:spPr>
        <p:txBody>
          <a:bodyPr>
            <a:normAutofit fontScale="90000"/>
          </a:bodyPr>
          <a:lstStyle/>
          <a:p>
            <a:r>
              <a:rPr lang="en-US" dirty="0" smtClean="0"/>
              <a:t>Case 2: Coordination &amp; Communication</a:t>
            </a:r>
            <a:endParaRPr lang="el-GR" dirty="0"/>
          </a:p>
        </p:txBody>
      </p:sp>
      <p:sp>
        <p:nvSpPr>
          <p:cNvPr id="3" name="Θέση περιεχομένου 2"/>
          <p:cNvSpPr>
            <a:spLocks noGrp="1"/>
          </p:cNvSpPr>
          <p:nvPr>
            <p:ph idx="1"/>
          </p:nvPr>
        </p:nvSpPr>
        <p:spPr>
          <a:xfrm>
            <a:off x="457200" y="1600200"/>
            <a:ext cx="8077200" cy="4525963"/>
          </a:xfrm>
        </p:spPr>
        <p:txBody>
          <a:bodyPr>
            <a:normAutofit fontScale="70000" lnSpcReduction="20000"/>
          </a:bodyPr>
          <a:lstStyle/>
          <a:p>
            <a:endParaRPr lang="el-GR" dirty="0">
              <a:solidFill>
                <a:schemeClr val="accent3"/>
              </a:solidFill>
            </a:endParaRPr>
          </a:p>
          <a:p>
            <a:pPr lvl="0"/>
            <a:r>
              <a:rPr lang="en-US" sz="3200" b="1" dirty="0">
                <a:solidFill>
                  <a:schemeClr val="accent3"/>
                </a:solidFill>
              </a:rPr>
              <a:t>Incomplete communication and coordination</a:t>
            </a:r>
            <a:r>
              <a:rPr lang="en-US" sz="3200" b="1" dirty="0" smtClean="0">
                <a:solidFill>
                  <a:schemeClr val="accent3"/>
                </a:solidFill>
              </a:rPr>
              <a:t>, especially between the MoMA Headquarters and all autonomous agencies brings </a:t>
            </a:r>
            <a:r>
              <a:rPr lang="en-US" sz="3200" b="1" dirty="0">
                <a:solidFill>
                  <a:schemeClr val="accent3"/>
                </a:solidFill>
              </a:rPr>
              <a:t>additional </a:t>
            </a:r>
            <a:r>
              <a:rPr lang="en-US" sz="3200" b="1" dirty="0" smtClean="0">
                <a:solidFill>
                  <a:schemeClr val="accent3"/>
                </a:solidFill>
              </a:rPr>
              <a:t>confusion </a:t>
            </a:r>
            <a:r>
              <a:rPr lang="en-US" sz="3200" b="1" dirty="0">
                <a:solidFill>
                  <a:schemeClr val="accent3"/>
                </a:solidFill>
              </a:rPr>
              <a:t>and misunderstanding. </a:t>
            </a:r>
            <a:endParaRPr lang="en-US" sz="3200" b="1" dirty="0" smtClean="0">
              <a:solidFill>
                <a:schemeClr val="accent3"/>
              </a:solidFill>
            </a:endParaRPr>
          </a:p>
          <a:p>
            <a:pPr lvl="0"/>
            <a:r>
              <a:rPr lang="en-US" sz="3200" b="1" dirty="0" smtClean="0">
                <a:solidFill>
                  <a:schemeClr val="accent3"/>
                </a:solidFill>
              </a:rPr>
              <a:t>Debriefing services, disseminating </a:t>
            </a:r>
            <a:r>
              <a:rPr lang="en-US" sz="3200" b="1" dirty="0">
                <a:solidFill>
                  <a:schemeClr val="accent3"/>
                </a:solidFill>
              </a:rPr>
              <a:t>useful </a:t>
            </a:r>
            <a:r>
              <a:rPr lang="en-US" sz="3200" b="1" dirty="0" smtClean="0">
                <a:solidFill>
                  <a:schemeClr val="accent3"/>
                </a:solidFill>
              </a:rPr>
              <a:t>information, providing feedback and following-up  present </a:t>
            </a:r>
            <a:r>
              <a:rPr lang="en-US" sz="3200" b="1" dirty="0">
                <a:solidFill>
                  <a:schemeClr val="accent3"/>
                </a:solidFill>
              </a:rPr>
              <a:t>a major problem, exacerbated by </a:t>
            </a:r>
            <a:r>
              <a:rPr lang="en-US" sz="3200" b="1" dirty="0" smtClean="0">
                <a:solidFill>
                  <a:schemeClr val="accent3"/>
                </a:solidFill>
              </a:rPr>
              <a:t>asymmetries in the access and use of Information Systems and lack of interoperability. </a:t>
            </a:r>
          </a:p>
          <a:p>
            <a:pPr lvl="0"/>
            <a:r>
              <a:rPr lang="en-US" sz="3200" b="1" dirty="0" smtClean="0">
                <a:solidFill>
                  <a:schemeClr val="accent3"/>
                </a:solidFill>
              </a:rPr>
              <a:t>The communication system needs to be improved, especially regarding initiatives from the agencies that have a </a:t>
            </a:r>
            <a:r>
              <a:rPr lang="en-US" sz="3200" b="1" dirty="0">
                <a:solidFill>
                  <a:schemeClr val="accent3"/>
                </a:solidFill>
              </a:rPr>
              <a:t>financial impact, which the </a:t>
            </a:r>
            <a:r>
              <a:rPr lang="en-US" sz="3200" b="1" dirty="0" smtClean="0">
                <a:solidFill>
                  <a:schemeClr val="accent3"/>
                </a:solidFill>
              </a:rPr>
              <a:t>ministry will </a:t>
            </a:r>
            <a:r>
              <a:rPr lang="en-US" sz="3200" b="1" dirty="0">
                <a:solidFill>
                  <a:schemeClr val="accent3"/>
                </a:solidFill>
              </a:rPr>
              <a:t>later be required to </a:t>
            </a:r>
            <a:r>
              <a:rPr lang="en-US" sz="3200" b="1" dirty="0" smtClean="0">
                <a:solidFill>
                  <a:schemeClr val="accent3"/>
                </a:solidFill>
              </a:rPr>
              <a:t>disburse /clear them.</a:t>
            </a:r>
            <a:endParaRPr lang="el-GR" sz="3200" dirty="0">
              <a:solidFill>
                <a:schemeClr val="accent3"/>
              </a:solidFill>
            </a:endParaRPr>
          </a:p>
        </p:txBody>
      </p:sp>
    </p:spTree>
    <p:extLst>
      <p:ext uri="{BB962C8B-B14F-4D97-AF65-F5344CB8AC3E}">
        <p14:creationId xmlns="" xmlns:p14="http://schemas.microsoft.com/office/powerpoint/2010/main" val="25203834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Ομάδα 1"/>
          <p:cNvGrpSpPr/>
          <p:nvPr/>
        </p:nvGrpSpPr>
        <p:grpSpPr>
          <a:xfrm>
            <a:off x="-228600" y="990600"/>
            <a:ext cx="9372600" cy="6388115"/>
            <a:chOff x="-218192" y="978949"/>
            <a:chExt cx="12419886" cy="6400800"/>
          </a:xfrm>
        </p:grpSpPr>
        <p:graphicFrame>
          <p:nvGraphicFramePr>
            <p:cNvPr id="4" name="Διάγραμμα 3"/>
            <p:cNvGraphicFramePr/>
            <p:nvPr>
              <p:extLst>
                <p:ext uri="{D42A27DB-BD31-4B8C-83A1-F6EECF244321}">
                  <p14:modId xmlns="" xmlns:p14="http://schemas.microsoft.com/office/powerpoint/2010/main" val="1927340328"/>
                </p:ext>
              </p:extLst>
            </p:nvPr>
          </p:nvGraphicFramePr>
          <p:xfrm>
            <a:off x="-218192" y="978949"/>
            <a:ext cx="12419886"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Ομάδα 4"/>
            <p:cNvGrpSpPr/>
            <p:nvPr/>
          </p:nvGrpSpPr>
          <p:grpSpPr>
            <a:xfrm>
              <a:off x="690580" y="1971516"/>
              <a:ext cx="2120468" cy="4352025"/>
              <a:chOff x="1011265" y="1971516"/>
              <a:chExt cx="3467394" cy="4352025"/>
            </a:xfrm>
          </p:grpSpPr>
          <p:sp>
            <p:nvSpPr>
              <p:cNvPr id="7" name="Ελεύθερη σχεδίαση 6"/>
              <p:cNvSpPr/>
              <p:nvPr/>
            </p:nvSpPr>
            <p:spPr>
              <a:xfrm>
                <a:off x="1011265" y="5025569"/>
                <a:ext cx="3467394" cy="1297972"/>
              </a:xfrm>
              <a:custGeom>
                <a:avLst/>
                <a:gdLst>
                  <a:gd name="connsiteX0" fmla="*/ 0 w 2425124"/>
                  <a:gd name="connsiteY0" fmla="*/ 0 h 1765573"/>
                  <a:gd name="connsiteX1" fmla="*/ 2425124 w 2425124"/>
                  <a:gd name="connsiteY1" fmla="*/ 0 h 1765573"/>
                  <a:gd name="connsiteX2" fmla="*/ 2425124 w 2425124"/>
                  <a:gd name="connsiteY2" fmla="*/ 1765573 h 1765573"/>
                  <a:gd name="connsiteX3" fmla="*/ 0 w 2425124"/>
                  <a:gd name="connsiteY3" fmla="*/ 1765573 h 1765573"/>
                  <a:gd name="connsiteX4" fmla="*/ 0 w 2425124"/>
                  <a:gd name="connsiteY4" fmla="*/ 0 h 17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124" h="1765573">
                    <a:moveTo>
                      <a:pt x="0" y="0"/>
                    </a:moveTo>
                    <a:lnTo>
                      <a:pt x="2425124" y="0"/>
                    </a:lnTo>
                    <a:lnTo>
                      <a:pt x="2425124" y="1765573"/>
                    </a:lnTo>
                    <a:lnTo>
                      <a:pt x="0" y="1765573"/>
                    </a:lnTo>
                    <a:lnTo>
                      <a:pt x="0" y="0"/>
                    </a:lnTo>
                    <a:close/>
                  </a:path>
                </a:pathLst>
              </a:custGeom>
              <a:solidFill>
                <a:schemeClr val="accent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b="1" kern="1200" dirty="0" smtClean="0">
                    <a:solidFill>
                      <a:schemeClr val="bg2"/>
                    </a:solidFill>
                    <a:latin typeface="Calibri" panose="020F0502020204030204" pitchFamily="34" charset="0"/>
                  </a:rPr>
                  <a:t>Tactical</a:t>
                </a:r>
              </a:p>
              <a:p>
                <a:pPr lvl="0" algn="ctr" defTabSz="1555750">
                  <a:lnSpc>
                    <a:spcPct val="90000"/>
                  </a:lnSpc>
                  <a:spcBef>
                    <a:spcPct val="0"/>
                  </a:spcBef>
                  <a:spcAft>
                    <a:spcPct val="35000"/>
                  </a:spcAft>
                </a:pPr>
                <a:r>
                  <a:rPr lang="en-US" sz="1400" dirty="0" smtClean="0">
                    <a:solidFill>
                      <a:schemeClr val="bg2"/>
                    </a:solidFill>
                    <a:latin typeface="Calibri" panose="020F0502020204030204" pitchFamily="34" charset="0"/>
                  </a:rPr>
                  <a:t>(Actions &amp; Reporting)</a:t>
                </a:r>
                <a:endParaRPr lang="el-GR" sz="1400" kern="1200" dirty="0">
                  <a:solidFill>
                    <a:schemeClr val="bg2"/>
                  </a:solidFill>
                  <a:latin typeface="Calibri" panose="020F0502020204030204" pitchFamily="34" charset="0"/>
                </a:endParaRPr>
              </a:p>
            </p:txBody>
          </p:sp>
          <p:sp>
            <p:nvSpPr>
              <p:cNvPr id="8" name="Ελεύθερη σχεδίαση 7"/>
              <p:cNvSpPr/>
              <p:nvPr/>
            </p:nvSpPr>
            <p:spPr>
              <a:xfrm>
                <a:off x="1011265" y="2475894"/>
                <a:ext cx="3467394" cy="2626026"/>
              </a:xfrm>
              <a:custGeom>
                <a:avLst/>
                <a:gdLst>
                  <a:gd name="connsiteX0" fmla="*/ 0 w 2425124"/>
                  <a:gd name="connsiteY0" fmla="*/ 0 h 2285820"/>
                  <a:gd name="connsiteX1" fmla="*/ 2425124 w 2425124"/>
                  <a:gd name="connsiteY1" fmla="*/ 0 h 2285820"/>
                  <a:gd name="connsiteX2" fmla="*/ 2425124 w 2425124"/>
                  <a:gd name="connsiteY2" fmla="*/ 2285820 h 2285820"/>
                  <a:gd name="connsiteX3" fmla="*/ 0 w 2425124"/>
                  <a:gd name="connsiteY3" fmla="*/ 2285820 h 2285820"/>
                  <a:gd name="connsiteX4" fmla="*/ 0 w 2425124"/>
                  <a:gd name="connsiteY4" fmla="*/ 0 h 22858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124" h="2285820">
                    <a:moveTo>
                      <a:pt x="0" y="0"/>
                    </a:moveTo>
                    <a:lnTo>
                      <a:pt x="2425124" y="0"/>
                    </a:lnTo>
                    <a:lnTo>
                      <a:pt x="2425124" y="2285820"/>
                    </a:lnTo>
                    <a:lnTo>
                      <a:pt x="0" y="2285820"/>
                    </a:lnTo>
                    <a:lnTo>
                      <a:pt x="0" y="0"/>
                    </a:lnTo>
                    <a:close/>
                  </a:path>
                </a:pathLst>
              </a:custGeom>
              <a:solidFill>
                <a:schemeClr val="tx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endParaRPr lang="en-US" b="1" kern="1200" dirty="0" smtClean="0">
                  <a:solidFill>
                    <a:schemeClr val="bg1"/>
                  </a:solidFill>
                  <a:latin typeface="Calibri" panose="020F0502020204030204" pitchFamily="34" charset="0"/>
                </a:endParaRPr>
              </a:p>
              <a:p>
                <a:pPr lvl="0" algn="ctr" defTabSz="1555750">
                  <a:lnSpc>
                    <a:spcPct val="90000"/>
                  </a:lnSpc>
                  <a:spcBef>
                    <a:spcPct val="0"/>
                  </a:spcBef>
                  <a:spcAft>
                    <a:spcPct val="35000"/>
                  </a:spcAft>
                </a:pPr>
                <a:endParaRPr lang="en-US" b="1" dirty="0" smtClean="0">
                  <a:solidFill>
                    <a:schemeClr val="bg1"/>
                  </a:solidFill>
                  <a:latin typeface="Calibri" panose="020F0502020204030204" pitchFamily="34" charset="0"/>
                </a:endParaRPr>
              </a:p>
              <a:p>
                <a:pPr lvl="0" algn="ctr" defTabSz="1555750">
                  <a:lnSpc>
                    <a:spcPct val="90000"/>
                  </a:lnSpc>
                  <a:spcBef>
                    <a:spcPct val="0"/>
                  </a:spcBef>
                  <a:spcAft>
                    <a:spcPct val="35000"/>
                  </a:spcAft>
                </a:pPr>
                <a:r>
                  <a:rPr lang="en-US" b="1" kern="1200" dirty="0" smtClean="0">
                    <a:solidFill>
                      <a:schemeClr val="bg1"/>
                    </a:solidFill>
                    <a:latin typeface="Calibri" panose="020F0502020204030204" pitchFamily="34" charset="0"/>
                  </a:rPr>
                  <a:t>Operational</a:t>
                </a:r>
              </a:p>
              <a:p>
                <a:pPr lvl="0" algn="ctr" defTabSz="1555750">
                  <a:lnSpc>
                    <a:spcPct val="90000"/>
                  </a:lnSpc>
                  <a:spcBef>
                    <a:spcPct val="0"/>
                  </a:spcBef>
                  <a:spcAft>
                    <a:spcPct val="35000"/>
                  </a:spcAft>
                </a:pPr>
                <a:r>
                  <a:rPr lang="en-US" sz="1400" dirty="0" smtClean="0">
                    <a:solidFill>
                      <a:schemeClr val="bg1"/>
                    </a:solidFill>
                    <a:latin typeface="Calibri" panose="020F0502020204030204" pitchFamily="34" charset="0"/>
                  </a:rPr>
                  <a:t>(Control &amp; Feedback)</a:t>
                </a:r>
                <a:endParaRPr lang="en-US" sz="1400" dirty="0">
                  <a:solidFill>
                    <a:schemeClr val="bg1"/>
                  </a:solidFill>
                  <a:latin typeface="Calibri" panose="020F0502020204030204" pitchFamily="34" charset="0"/>
                </a:endParaRPr>
              </a:p>
            </p:txBody>
          </p:sp>
          <p:sp>
            <p:nvSpPr>
              <p:cNvPr id="9" name="Ελεύθερη σχεδίαση 8"/>
              <p:cNvSpPr/>
              <p:nvPr/>
            </p:nvSpPr>
            <p:spPr>
              <a:xfrm>
                <a:off x="1011265" y="1971516"/>
                <a:ext cx="3467394" cy="1221621"/>
              </a:xfrm>
              <a:custGeom>
                <a:avLst/>
                <a:gdLst>
                  <a:gd name="connsiteX0" fmla="*/ 0 w 2425124"/>
                  <a:gd name="connsiteY0" fmla="*/ 0 h 1524903"/>
                  <a:gd name="connsiteX1" fmla="*/ 2425124 w 2425124"/>
                  <a:gd name="connsiteY1" fmla="*/ 0 h 1524903"/>
                  <a:gd name="connsiteX2" fmla="*/ 2425124 w 2425124"/>
                  <a:gd name="connsiteY2" fmla="*/ 1524903 h 1524903"/>
                  <a:gd name="connsiteX3" fmla="*/ 0 w 2425124"/>
                  <a:gd name="connsiteY3" fmla="*/ 1524903 h 1524903"/>
                  <a:gd name="connsiteX4" fmla="*/ 0 w 2425124"/>
                  <a:gd name="connsiteY4" fmla="*/ 0 h 1524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124" h="1524903">
                    <a:moveTo>
                      <a:pt x="0" y="0"/>
                    </a:moveTo>
                    <a:lnTo>
                      <a:pt x="2425124" y="0"/>
                    </a:lnTo>
                    <a:lnTo>
                      <a:pt x="2425124" y="1524903"/>
                    </a:lnTo>
                    <a:lnTo>
                      <a:pt x="0" y="1524903"/>
                    </a:lnTo>
                    <a:lnTo>
                      <a:pt x="0" y="0"/>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b="1" kern="1200" dirty="0" smtClean="0">
                    <a:solidFill>
                      <a:schemeClr val="tx1"/>
                    </a:solidFill>
                    <a:latin typeface="Calibri" panose="020F0502020204030204" pitchFamily="34" charset="0"/>
                  </a:rPr>
                  <a:t>Strategic</a:t>
                </a:r>
              </a:p>
              <a:p>
                <a:pPr lvl="0" algn="ctr" defTabSz="1555750">
                  <a:lnSpc>
                    <a:spcPct val="90000"/>
                  </a:lnSpc>
                  <a:spcBef>
                    <a:spcPct val="0"/>
                  </a:spcBef>
                  <a:spcAft>
                    <a:spcPct val="35000"/>
                  </a:spcAft>
                </a:pPr>
                <a:r>
                  <a:rPr lang="en-US" sz="1400" dirty="0" smtClean="0">
                    <a:solidFill>
                      <a:schemeClr val="tx1"/>
                    </a:solidFill>
                    <a:latin typeface="Calibri" panose="020F0502020204030204" pitchFamily="34" charset="0"/>
                  </a:rPr>
                  <a:t>(Decision making &amp; strategic Directions)</a:t>
                </a:r>
                <a:endParaRPr lang="el-GR" sz="1400" kern="1200" dirty="0">
                  <a:solidFill>
                    <a:schemeClr val="tx1"/>
                  </a:solidFill>
                  <a:latin typeface="Calibri" panose="020F0502020204030204" pitchFamily="34" charset="0"/>
                </a:endParaRPr>
              </a:p>
            </p:txBody>
          </p:sp>
        </p:grpSp>
      </p:grpSp>
      <p:sp>
        <p:nvSpPr>
          <p:cNvPr id="10" name="1 - Τίτλος"/>
          <p:cNvSpPr txBox="1">
            <a:spLocks/>
          </p:cNvSpPr>
          <p:nvPr/>
        </p:nvSpPr>
        <p:spPr>
          <a:xfrm>
            <a:off x="0" y="0"/>
            <a:ext cx="9144000" cy="609600"/>
          </a:xfrm>
          <a:prstGeom prst="rect">
            <a:avLst/>
          </a:prstGeom>
          <a:solidFill>
            <a:schemeClr val="accent3"/>
          </a:solidFill>
        </p:spPr>
        <p:txBody>
          <a:bodyPr>
            <a:normAutofit/>
          </a:bodyPr>
          <a:lstStyle/>
          <a:p>
            <a:pPr algn="just">
              <a:tabLst>
                <a:tab pos="0" algn="l"/>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 pos="9143771" algn="l"/>
                <a:tab pos="9753356" algn="l"/>
                <a:tab pos="10362941" algn="l"/>
                <a:tab pos="10972526" algn="l"/>
                <a:tab pos="11582110" algn="l"/>
                <a:tab pos="12191695" algn="l"/>
              </a:tabLst>
            </a:pPr>
            <a:r>
              <a:rPr lang="en-US" sz="2800" b="1" dirty="0" smtClean="0">
                <a:latin typeface="Calibri" panose="020F0502020204030204" pitchFamily="34" charset="0"/>
              </a:rPr>
              <a:t>Case 3: Stakeholders relations in migration management (1)</a:t>
            </a:r>
          </a:p>
          <a:p>
            <a:pPr algn="just">
              <a:tabLst>
                <a:tab pos="0" algn="l"/>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 pos="9143771" algn="l"/>
                <a:tab pos="9753356" algn="l"/>
                <a:tab pos="10362941" algn="l"/>
                <a:tab pos="10972526" algn="l"/>
                <a:tab pos="11582110" algn="l"/>
                <a:tab pos="12191695" algn="l"/>
              </a:tabLst>
            </a:pPr>
            <a:endParaRPr lang="en-US" sz="2800" b="1" dirty="0" smtClean="0">
              <a:latin typeface="Calibri" panose="020F050202020403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effectLst/>
              <a:uLnTx/>
              <a:uFillTx/>
              <a:latin typeface="+mj-lt"/>
              <a:ea typeface="+mj-ea"/>
              <a:cs typeface="+mj-cs"/>
            </a:endParaRPr>
          </a:p>
        </p:txBody>
      </p:sp>
      <p:sp>
        <p:nvSpPr>
          <p:cNvPr id="11" name="4 - Κουμπί ενέργειας: Βοήθεια">
            <a:hlinkClick r:id="" action="ppaction://noaction" highlightClick="1"/>
          </p:cNvPr>
          <p:cNvSpPr/>
          <p:nvPr/>
        </p:nvSpPr>
        <p:spPr>
          <a:xfrm>
            <a:off x="0" y="838200"/>
            <a:ext cx="914400" cy="838200"/>
          </a:xfrm>
          <a:prstGeom prst="actionButtonHelp">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Tree>
    <p:extLst>
      <p:ext uri="{BB962C8B-B14F-4D97-AF65-F5344CB8AC3E}">
        <p14:creationId xmlns="" xmlns:p14="http://schemas.microsoft.com/office/powerpoint/2010/main" val="41444826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52400" y="685800"/>
            <a:ext cx="8991600" cy="6248400"/>
          </a:xfrm>
          <a:noFill/>
        </p:spPr>
        <p:txBody>
          <a:bodyPr>
            <a:noAutofit/>
          </a:bodyPr>
          <a:lstStyle/>
          <a:p>
            <a:pPr marL="36576" indent="0">
              <a:buNone/>
            </a:pPr>
            <a:r>
              <a:rPr lang="en-US" sz="2000" b="1" u="sng" dirty="0">
                <a:solidFill>
                  <a:schemeClr val="accent3"/>
                </a:solidFill>
              </a:rPr>
              <a:t>The Register of Greek and Foreign Non-Governmental Organizations (</a:t>
            </a:r>
            <a:r>
              <a:rPr lang="en-US" sz="2000" b="1" u="sng" dirty="0" smtClean="0">
                <a:solidFill>
                  <a:schemeClr val="accent3"/>
                </a:solidFill>
              </a:rPr>
              <a:t>NGOs)</a:t>
            </a:r>
            <a:endParaRPr lang="el-GR" sz="2000" b="1" u="sng" dirty="0">
              <a:solidFill>
                <a:schemeClr val="accent3"/>
              </a:solidFill>
            </a:endParaRPr>
          </a:p>
          <a:p>
            <a:pPr>
              <a:buFont typeface="Wingdings" pitchFamily="2" charset="2"/>
              <a:buChar char="Ø"/>
            </a:pPr>
            <a:endParaRPr lang="en-US" sz="2000" dirty="0" smtClean="0">
              <a:solidFill>
                <a:schemeClr val="accent3"/>
              </a:solidFill>
            </a:endParaRPr>
          </a:p>
          <a:p>
            <a:pPr>
              <a:buClr>
                <a:srgbClr val="FF0000"/>
              </a:buClr>
              <a:buSzPct val="130000"/>
              <a:buFont typeface="Wingdings" pitchFamily="2" charset="2"/>
              <a:buChar char="Ø"/>
            </a:pPr>
            <a:r>
              <a:rPr lang="en-US" sz="2000" dirty="0" smtClean="0">
                <a:solidFill>
                  <a:schemeClr val="accent3"/>
                </a:solidFill>
              </a:rPr>
              <a:t>The Register of Greek and Foreign NGOs -active in the field of international protection, migration and social integration- was established  with the Ministerial Decision (39487/2016). </a:t>
            </a:r>
          </a:p>
          <a:p>
            <a:pPr>
              <a:buClr>
                <a:srgbClr val="FF0000"/>
              </a:buClr>
              <a:buSzPct val="130000"/>
              <a:buFont typeface="Wingdings" pitchFamily="2" charset="2"/>
              <a:buChar char="Ø"/>
            </a:pPr>
            <a:r>
              <a:rPr lang="en-US" sz="2000" dirty="0" smtClean="0">
                <a:solidFill>
                  <a:schemeClr val="accent3"/>
                </a:solidFill>
              </a:rPr>
              <a:t>Ministerial Decision 7586/2018, which has repealed the abovementioned Decision, was issued in order to improve terms and Conditions of Registration as well as to introduce Terms and Conditions of deregistration and exclusion.</a:t>
            </a:r>
          </a:p>
          <a:p>
            <a:pPr>
              <a:buClr>
                <a:srgbClr val="FF0000"/>
              </a:buClr>
              <a:buSzPct val="130000"/>
              <a:buFont typeface="Wingdings" pitchFamily="2" charset="2"/>
              <a:buChar char="Ø"/>
            </a:pPr>
            <a:r>
              <a:rPr lang="en-US" sz="2000" dirty="0" smtClean="0">
                <a:solidFill>
                  <a:schemeClr val="accent3"/>
                </a:solidFill>
              </a:rPr>
              <a:t>Its main role is to register and monitor NGOs, active either inside or outside the reception centers.</a:t>
            </a:r>
          </a:p>
          <a:p>
            <a:pPr>
              <a:buClr>
                <a:srgbClr val="FF0000"/>
              </a:buClr>
              <a:buSzPct val="130000"/>
              <a:buFont typeface="Wingdings" pitchFamily="2" charset="2"/>
              <a:buChar char="Ø"/>
            </a:pPr>
            <a:r>
              <a:rPr lang="en-US" sz="2000" dirty="0" smtClean="0">
                <a:solidFill>
                  <a:schemeClr val="accent3"/>
                </a:solidFill>
              </a:rPr>
              <a:t>Registration of entities in the Register is a prerequisite regarding their activity as well as their accreditation and broader cooperation with MoMA.</a:t>
            </a:r>
          </a:p>
          <a:p>
            <a:pPr>
              <a:buClr>
                <a:srgbClr val="FF0000"/>
              </a:buClr>
              <a:buSzPct val="130000"/>
              <a:buFont typeface="Wingdings" pitchFamily="2" charset="2"/>
              <a:buChar char="Ø"/>
            </a:pPr>
            <a:r>
              <a:rPr lang="en-US" sz="2000" dirty="0" smtClean="0">
                <a:solidFill>
                  <a:schemeClr val="accent3"/>
                </a:solidFill>
              </a:rPr>
              <a:t>Entities wishing to be recorded on the Register shall submit their online applications via the web-based application of the Ministry (mko.ypes.gr), where all relevant information is provided, e.g. legal framework, process flow and user manual (in Greek and English). </a:t>
            </a:r>
            <a:endParaRPr lang="el-GR" sz="2000" dirty="0">
              <a:solidFill>
                <a:schemeClr val="accent3"/>
              </a:solidFill>
            </a:endParaRPr>
          </a:p>
        </p:txBody>
      </p:sp>
      <p:sp>
        <p:nvSpPr>
          <p:cNvPr id="7" name="1 - Τίτλος"/>
          <p:cNvSpPr txBox="1">
            <a:spLocks/>
          </p:cNvSpPr>
          <p:nvPr/>
        </p:nvSpPr>
        <p:spPr>
          <a:xfrm>
            <a:off x="0" y="0"/>
            <a:ext cx="9144000" cy="457200"/>
          </a:xfrm>
          <a:prstGeom prst="rect">
            <a:avLst/>
          </a:prstGeom>
          <a:solidFill>
            <a:schemeClr val="accent3"/>
          </a:solidFill>
        </p:spPr>
        <p:txBody>
          <a:bodyPr>
            <a:normAutofit fontScale="92500" lnSpcReduction="10000"/>
          </a:bodyPr>
          <a:lstStyle/>
          <a:p>
            <a:pPr algn="just">
              <a:tabLst>
                <a:tab pos="0" algn="l"/>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 pos="9143771" algn="l"/>
                <a:tab pos="9753356" algn="l"/>
                <a:tab pos="10362941" algn="l"/>
                <a:tab pos="10972526" algn="l"/>
                <a:tab pos="11582110" algn="l"/>
                <a:tab pos="12191695" algn="l"/>
              </a:tabLst>
            </a:pPr>
            <a:r>
              <a:rPr lang="en-US" sz="2800" b="1" dirty="0" smtClean="0">
                <a:latin typeface="Calibri" panose="020F0502020204030204" pitchFamily="34" charset="0"/>
              </a:rPr>
              <a:t>Case 3: Stakeholders relations in migration management</a:t>
            </a:r>
            <a:r>
              <a:rPr lang="en-US" sz="2800" b="1" dirty="0">
                <a:latin typeface="Calibri" panose="020F0502020204030204" pitchFamily="34" charset="0"/>
              </a:rPr>
              <a:t> </a:t>
            </a:r>
            <a:r>
              <a:rPr lang="en-US" sz="2800" b="1" dirty="0" smtClean="0">
                <a:latin typeface="Calibri" panose="020F0502020204030204" pitchFamily="34" charset="0"/>
              </a:rPr>
              <a:t>(2)</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914400"/>
            <a:ext cx="9144000" cy="6019800"/>
          </a:xfrm>
          <a:noFill/>
        </p:spPr>
        <p:txBody>
          <a:bodyPr>
            <a:normAutofit/>
          </a:bodyPr>
          <a:lstStyle/>
          <a:p>
            <a:pPr>
              <a:buClr>
                <a:srgbClr val="FF0000"/>
              </a:buClr>
              <a:buSzPct val="130000"/>
              <a:buFont typeface="Wingdings" pitchFamily="2" charset="2"/>
              <a:buChar char="Ø"/>
            </a:pPr>
            <a:r>
              <a:rPr lang="en-US" sz="2400" dirty="0" smtClean="0">
                <a:solidFill>
                  <a:schemeClr val="accent3"/>
                </a:solidFill>
              </a:rPr>
              <a:t>Registration </a:t>
            </a:r>
            <a:r>
              <a:rPr lang="en-US" sz="2400" dirty="0">
                <a:solidFill>
                  <a:schemeClr val="accent3"/>
                </a:solidFill>
              </a:rPr>
              <a:t>of Entities is being completed in three steps:</a:t>
            </a:r>
          </a:p>
          <a:p>
            <a:pPr marL="790956" lvl="1" indent="-342900">
              <a:buClr>
                <a:srgbClr val="FF0000"/>
              </a:buClr>
              <a:buSzPct val="130000"/>
              <a:buFont typeface="+mj-lt"/>
              <a:buAutoNum type="arabicPeriod"/>
            </a:pPr>
            <a:r>
              <a:rPr lang="en-US" sz="1800" dirty="0" smtClean="0">
                <a:solidFill>
                  <a:schemeClr val="accent3"/>
                </a:solidFill>
              </a:rPr>
              <a:t>Activation </a:t>
            </a:r>
            <a:r>
              <a:rPr lang="en-US" sz="1800" dirty="0">
                <a:solidFill>
                  <a:schemeClr val="accent3"/>
                </a:solidFill>
              </a:rPr>
              <a:t>Account Request: the NGO submits a request for account activation and the competent authority activates it.</a:t>
            </a:r>
          </a:p>
          <a:p>
            <a:pPr marL="790956" lvl="1" indent="-342900">
              <a:buClr>
                <a:srgbClr val="FF0000"/>
              </a:buClr>
              <a:buSzPct val="130000"/>
              <a:buFont typeface="+mj-lt"/>
              <a:buAutoNum type="arabicPeriod"/>
            </a:pPr>
            <a:r>
              <a:rPr lang="en-US" sz="1800" dirty="0" smtClean="0">
                <a:solidFill>
                  <a:schemeClr val="accent3"/>
                </a:solidFill>
              </a:rPr>
              <a:t>The </a:t>
            </a:r>
            <a:r>
              <a:rPr lang="en-US" sz="1800" dirty="0">
                <a:solidFill>
                  <a:schemeClr val="accent3"/>
                </a:solidFill>
              </a:rPr>
              <a:t>NGO fills in all necessary fields and uploads all documents (described in the Ministerial Decision) and then submits an integration request.</a:t>
            </a:r>
          </a:p>
          <a:p>
            <a:pPr marL="790956" lvl="1" indent="-342900">
              <a:buClr>
                <a:srgbClr val="FF0000"/>
              </a:buClr>
              <a:buSzPct val="130000"/>
              <a:buFont typeface="+mj-lt"/>
              <a:buAutoNum type="arabicPeriod"/>
            </a:pPr>
            <a:r>
              <a:rPr lang="en-US" sz="1800" dirty="0" smtClean="0">
                <a:solidFill>
                  <a:schemeClr val="accent3"/>
                </a:solidFill>
              </a:rPr>
              <a:t>the </a:t>
            </a:r>
            <a:r>
              <a:rPr lang="en-US" sz="1800" dirty="0">
                <a:solidFill>
                  <a:schemeClr val="accent3"/>
                </a:solidFill>
              </a:rPr>
              <a:t>competent unit checks and validates the relevant request and proceeds either to the approval and registration of the NGO or to the rejection of the request.</a:t>
            </a:r>
          </a:p>
          <a:p>
            <a:pPr>
              <a:buClr>
                <a:srgbClr val="FF0000"/>
              </a:buClr>
              <a:buSzPct val="130000"/>
              <a:buFont typeface="Wingdings" pitchFamily="2" charset="2"/>
              <a:buChar char="Ø"/>
            </a:pPr>
            <a:r>
              <a:rPr lang="en-US" sz="2400" dirty="0">
                <a:solidFill>
                  <a:schemeClr val="accent3"/>
                </a:solidFill>
              </a:rPr>
              <a:t>Since December 2016 (establishment of the Register) until June 2019:</a:t>
            </a:r>
          </a:p>
          <a:p>
            <a:pPr lvl="1">
              <a:buClr>
                <a:srgbClr val="FF0000"/>
              </a:buClr>
              <a:buSzPct val="130000"/>
              <a:buFont typeface="Wingdings" panose="05000000000000000000" pitchFamily="2" charset="2"/>
              <a:buChar char="§"/>
            </a:pPr>
            <a:r>
              <a:rPr lang="en-US" sz="1800" dirty="0">
                <a:solidFill>
                  <a:schemeClr val="accent3"/>
                </a:solidFill>
              </a:rPr>
              <a:t>324 NGOs have submitted their request.</a:t>
            </a:r>
          </a:p>
          <a:p>
            <a:pPr lvl="1">
              <a:buClr>
                <a:srgbClr val="FF0000"/>
              </a:buClr>
              <a:buSzPct val="130000"/>
              <a:buFont typeface="Wingdings" panose="05000000000000000000" pitchFamily="2" charset="2"/>
              <a:buChar char="§"/>
            </a:pPr>
            <a:r>
              <a:rPr lang="en-US" sz="1800" dirty="0">
                <a:solidFill>
                  <a:schemeClr val="accent3"/>
                </a:solidFill>
              </a:rPr>
              <a:t>48 NGOs haven been registered.</a:t>
            </a:r>
          </a:p>
          <a:p>
            <a:pPr lvl="1">
              <a:buClr>
                <a:srgbClr val="FF0000"/>
              </a:buClr>
              <a:buSzPct val="130000"/>
              <a:buFont typeface="Wingdings" panose="05000000000000000000" pitchFamily="2" charset="2"/>
              <a:buChar char="§"/>
            </a:pPr>
            <a:r>
              <a:rPr lang="en-US" sz="1800" dirty="0">
                <a:solidFill>
                  <a:schemeClr val="accent3"/>
                </a:solidFill>
              </a:rPr>
              <a:t>30 NGOs of 324 have been deactivated (not sent all necessary documents).</a:t>
            </a:r>
          </a:p>
          <a:p>
            <a:pPr>
              <a:buClr>
                <a:srgbClr val="FF0000"/>
              </a:buClr>
              <a:buSzPct val="130000"/>
              <a:buFont typeface="Wingdings" pitchFamily="2" charset="2"/>
              <a:buChar char="Ø"/>
            </a:pPr>
            <a:endParaRPr lang="el-GR" sz="2400" dirty="0">
              <a:solidFill>
                <a:schemeClr val="accent3"/>
              </a:solidFill>
            </a:endParaRPr>
          </a:p>
        </p:txBody>
      </p:sp>
      <p:sp>
        <p:nvSpPr>
          <p:cNvPr id="5" name="4 - Κουμπί ενέργειας: Βοήθεια">
            <a:hlinkClick r:id="" action="ppaction://noaction" highlightClick="1"/>
          </p:cNvPr>
          <p:cNvSpPr/>
          <p:nvPr/>
        </p:nvSpPr>
        <p:spPr>
          <a:xfrm>
            <a:off x="8001000" y="5817358"/>
            <a:ext cx="1143000" cy="1040642"/>
          </a:xfrm>
          <a:prstGeom prst="actionButtonHelp">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
        <p:nvSpPr>
          <p:cNvPr id="7" name="1 - Τίτλος"/>
          <p:cNvSpPr txBox="1">
            <a:spLocks/>
          </p:cNvSpPr>
          <p:nvPr/>
        </p:nvSpPr>
        <p:spPr>
          <a:xfrm>
            <a:off x="0" y="0"/>
            <a:ext cx="9144000" cy="457200"/>
          </a:xfrm>
          <a:prstGeom prst="rect">
            <a:avLst/>
          </a:prstGeom>
          <a:solidFill>
            <a:schemeClr val="accent3"/>
          </a:solidFill>
        </p:spPr>
        <p:txBody>
          <a:bodyPr>
            <a:normAutofit fontScale="92500" lnSpcReduction="10000"/>
          </a:bodyPr>
          <a:lstStyle/>
          <a:p>
            <a:pPr algn="just">
              <a:tabLst>
                <a:tab pos="0" algn="l"/>
                <a:tab pos="609585" algn="l"/>
                <a:tab pos="1219170" algn="l"/>
                <a:tab pos="1828754" algn="l"/>
                <a:tab pos="2438339" algn="l"/>
                <a:tab pos="3047924" algn="l"/>
                <a:tab pos="3657509" algn="l"/>
                <a:tab pos="4267093" algn="l"/>
                <a:tab pos="4876678" algn="l"/>
                <a:tab pos="5486263" algn="l"/>
                <a:tab pos="6095848" algn="l"/>
                <a:tab pos="6705432" algn="l"/>
                <a:tab pos="7315017" algn="l"/>
                <a:tab pos="7924602" algn="l"/>
                <a:tab pos="8534187" algn="l"/>
                <a:tab pos="9143771" algn="l"/>
                <a:tab pos="9753356" algn="l"/>
                <a:tab pos="10362941" algn="l"/>
                <a:tab pos="10972526" algn="l"/>
                <a:tab pos="11582110" algn="l"/>
                <a:tab pos="12191695" algn="l"/>
              </a:tabLst>
            </a:pPr>
            <a:r>
              <a:rPr lang="en-US" sz="2800" b="1" dirty="0" smtClean="0">
                <a:latin typeface="Calibri" panose="020F0502020204030204" pitchFamily="34" charset="0"/>
              </a:rPr>
              <a:t>Case 3: Stakeholders relations in migration management</a:t>
            </a:r>
            <a:r>
              <a:rPr lang="en-US" sz="2800" b="1" dirty="0">
                <a:latin typeface="Calibri" panose="020F0502020204030204" pitchFamily="34" charset="0"/>
              </a:rPr>
              <a:t> </a:t>
            </a:r>
            <a:r>
              <a:rPr lang="en-US" sz="2800" b="1" dirty="0" smtClean="0">
                <a:latin typeface="Calibri" panose="020F0502020204030204" pitchFamily="34" charset="0"/>
              </a:rPr>
              <a:t>(3)</a:t>
            </a:r>
          </a:p>
        </p:txBody>
      </p:sp>
    </p:spTree>
    <p:extLst>
      <p:ext uri="{BB962C8B-B14F-4D97-AF65-F5344CB8AC3E}">
        <p14:creationId xmlns="" xmlns:p14="http://schemas.microsoft.com/office/powerpoint/2010/main" val="31224804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0" y="0"/>
            <a:ext cx="9144000" cy="609600"/>
          </a:xfrm>
          <a:solidFill>
            <a:schemeClr val="accent3"/>
          </a:solidFill>
        </p:spPr>
        <p:txBody>
          <a:bodyPr>
            <a:noAutofit/>
          </a:bodyPr>
          <a:lstStyle/>
          <a:p>
            <a:r>
              <a:rPr lang="en-US" sz="2800" b="1" dirty="0" smtClean="0"/>
              <a:t>Case 4: Managing EU </a:t>
            </a:r>
            <a:r>
              <a:rPr lang="en-US" sz="2800" b="1" dirty="0"/>
              <a:t>Financial Support to </a:t>
            </a:r>
            <a:r>
              <a:rPr lang="en-US" sz="2800" b="1" dirty="0" smtClean="0"/>
              <a:t>Greece (1)</a:t>
            </a:r>
            <a:endParaRPr lang="en-US" sz="2800" b="1" dirty="0">
              <a:solidFill>
                <a:srgbClr val="002060"/>
              </a:solidFill>
            </a:endParaRPr>
          </a:p>
        </p:txBody>
      </p:sp>
      <p:sp>
        <p:nvSpPr>
          <p:cNvPr id="2" name="Ορθογώνιο 1"/>
          <p:cNvSpPr/>
          <p:nvPr/>
        </p:nvSpPr>
        <p:spPr>
          <a:xfrm>
            <a:off x="152400" y="838200"/>
            <a:ext cx="8991600" cy="5447645"/>
          </a:xfrm>
          <a:prstGeom prst="rect">
            <a:avLst/>
          </a:prstGeom>
        </p:spPr>
        <p:txBody>
          <a:bodyPr wrap="square">
            <a:spAutoFit/>
          </a:bodyPr>
          <a:lstStyle/>
          <a:p>
            <a:pPr algn="ctr"/>
            <a:r>
              <a:rPr lang="en-US" sz="2400" b="1" u="sng" dirty="0" smtClean="0">
                <a:solidFill>
                  <a:schemeClr val="accent3"/>
                </a:solidFill>
                <a:latin typeface="Arial" panose="020B0604020202020204" pitchFamily="34" charset="0"/>
              </a:rPr>
              <a:t>THE FUNDING INSTRUMENTS</a:t>
            </a:r>
          </a:p>
          <a:p>
            <a:r>
              <a:rPr lang="en-US" dirty="0" smtClean="0">
                <a:solidFill>
                  <a:schemeClr val="accent3"/>
                </a:solidFill>
                <a:latin typeface="Arial" panose="020B0604020202020204" pitchFamily="34" charset="0"/>
              </a:rPr>
              <a:t>Addressing </a:t>
            </a:r>
            <a:r>
              <a:rPr lang="en-US" dirty="0">
                <a:solidFill>
                  <a:schemeClr val="accent3"/>
                </a:solidFill>
                <a:latin typeface="Arial" panose="020B0604020202020204" pitchFamily="34" charset="0"/>
              </a:rPr>
              <a:t>the refugee crisis and managing </a:t>
            </a:r>
            <a:r>
              <a:rPr lang="en-US" dirty="0" smtClean="0">
                <a:solidFill>
                  <a:schemeClr val="accent3"/>
                </a:solidFill>
                <a:latin typeface="Arial" panose="020B0604020202020204" pitchFamily="34" charset="0"/>
              </a:rPr>
              <a:t>the external </a:t>
            </a:r>
            <a:r>
              <a:rPr lang="en-US" dirty="0">
                <a:solidFill>
                  <a:schemeClr val="accent3"/>
                </a:solidFill>
                <a:latin typeface="Arial" panose="020B0604020202020204" pitchFamily="34" charset="0"/>
              </a:rPr>
              <a:t>borders are top priorities for the European Union. </a:t>
            </a:r>
            <a:endParaRPr lang="en-US" dirty="0" smtClean="0">
              <a:solidFill>
                <a:schemeClr val="accent3"/>
              </a:solidFill>
              <a:latin typeface="Arial" panose="020B0604020202020204" pitchFamily="34" charset="0"/>
            </a:endParaRPr>
          </a:p>
          <a:p>
            <a:r>
              <a:rPr lang="en-US" dirty="0" smtClean="0">
                <a:solidFill>
                  <a:schemeClr val="accent3"/>
                </a:solidFill>
                <a:latin typeface="Arial" panose="020B0604020202020204" pitchFamily="34" charset="0"/>
              </a:rPr>
              <a:t>-The </a:t>
            </a:r>
            <a:r>
              <a:rPr lang="en-US" b="1" u="sng" dirty="0">
                <a:solidFill>
                  <a:schemeClr val="accent3"/>
                </a:solidFill>
                <a:latin typeface="Arial" panose="020B0604020202020204" pitchFamily="34" charset="0"/>
              </a:rPr>
              <a:t>Asylum, Migration and Integration Fund (AMIF) </a:t>
            </a:r>
            <a:r>
              <a:rPr lang="en-US" dirty="0">
                <a:solidFill>
                  <a:schemeClr val="accent3"/>
                </a:solidFill>
                <a:latin typeface="Arial" panose="020B0604020202020204" pitchFamily="34" charset="0"/>
              </a:rPr>
              <a:t>supports Greek national efforts to improve reception capacities, ensure that asylum procedures are in line with Union standards, integrate migrants at local and regional levels and increase the effectiveness of return </a:t>
            </a:r>
            <a:r>
              <a:rPr lang="en-US" dirty="0" err="1">
                <a:solidFill>
                  <a:schemeClr val="accent3"/>
                </a:solidFill>
                <a:latin typeface="Arial" panose="020B0604020202020204" pitchFamily="34" charset="0"/>
              </a:rPr>
              <a:t>programmes</a:t>
            </a:r>
            <a:r>
              <a:rPr lang="en-US" dirty="0">
                <a:solidFill>
                  <a:schemeClr val="accent3"/>
                </a:solidFill>
                <a:latin typeface="Arial" panose="020B0604020202020204" pitchFamily="34" charset="0"/>
              </a:rPr>
              <a:t>. </a:t>
            </a:r>
            <a:endParaRPr lang="en-US" dirty="0" smtClean="0">
              <a:solidFill>
                <a:schemeClr val="accent3"/>
              </a:solidFill>
              <a:latin typeface="Arial" panose="020B0604020202020204" pitchFamily="34" charset="0"/>
            </a:endParaRPr>
          </a:p>
          <a:p>
            <a:r>
              <a:rPr lang="en-US" dirty="0" smtClean="0">
                <a:solidFill>
                  <a:schemeClr val="accent3"/>
                </a:solidFill>
                <a:latin typeface="Arial" panose="020B0604020202020204" pitchFamily="34" charset="0"/>
              </a:rPr>
              <a:t>-The </a:t>
            </a:r>
            <a:r>
              <a:rPr lang="en-US" b="1" u="sng" dirty="0">
                <a:solidFill>
                  <a:schemeClr val="accent3"/>
                </a:solidFill>
                <a:latin typeface="Arial" panose="020B0604020202020204" pitchFamily="34" charset="0"/>
              </a:rPr>
              <a:t>Internal Security Fund (ISF)</a:t>
            </a:r>
            <a:r>
              <a:rPr lang="en-US" dirty="0">
                <a:solidFill>
                  <a:schemeClr val="accent3"/>
                </a:solidFill>
                <a:latin typeface="Arial" panose="020B0604020202020204" pitchFamily="34" charset="0"/>
              </a:rPr>
              <a:t> supports national efforts to achieve a uniform and high level of control of the external borders and to fight cross-border </a:t>
            </a:r>
            <a:r>
              <a:rPr lang="en-US" dirty="0" err="1">
                <a:solidFill>
                  <a:schemeClr val="accent3"/>
                </a:solidFill>
                <a:latin typeface="Arial" panose="020B0604020202020204" pitchFamily="34" charset="0"/>
              </a:rPr>
              <a:t>organised</a:t>
            </a:r>
            <a:r>
              <a:rPr lang="en-US" dirty="0">
                <a:solidFill>
                  <a:schemeClr val="accent3"/>
                </a:solidFill>
                <a:latin typeface="Arial" panose="020B0604020202020204" pitchFamily="34" charset="0"/>
              </a:rPr>
              <a:t> crime. </a:t>
            </a:r>
            <a:endParaRPr lang="en-US" dirty="0" smtClean="0">
              <a:solidFill>
                <a:schemeClr val="accent3"/>
              </a:solidFill>
              <a:latin typeface="Arial" panose="020B0604020202020204" pitchFamily="34" charset="0"/>
            </a:endParaRPr>
          </a:p>
          <a:p>
            <a:r>
              <a:rPr lang="en-US" dirty="0" smtClean="0">
                <a:solidFill>
                  <a:schemeClr val="accent3"/>
                </a:solidFill>
                <a:latin typeface="Arial" panose="020B0604020202020204" pitchFamily="34" charset="0"/>
              </a:rPr>
              <a:t>-To </a:t>
            </a:r>
            <a:r>
              <a:rPr lang="en-US" dirty="0">
                <a:solidFill>
                  <a:schemeClr val="accent3"/>
                </a:solidFill>
                <a:latin typeface="Arial" panose="020B0604020202020204" pitchFamily="34" charset="0"/>
              </a:rPr>
              <a:t>support the Greek authorities as well as international </a:t>
            </a:r>
            <a:r>
              <a:rPr lang="en-US" dirty="0" err="1">
                <a:solidFill>
                  <a:schemeClr val="accent3"/>
                </a:solidFill>
                <a:latin typeface="Arial" panose="020B0604020202020204" pitchFamily="34" charset="0"/>
              </a:rPr>
              <a:t>organisations</a:t>
            </a:r>
            <a:r>
              <a:rPr lang="en-US" dirty="0">
                <a:solidFill>
                  <a:schemeClr val="accent3"/>
                </a:solidFill>
                <a:latin typeface="Arial" panose="020B0604020202020204" pitchFamily="34" charset="0"/>
              </a:rPr>
              <a:t> and NGOs operating in Greece in managing the refugee and humanitarian crisis, the Commission </a:t>
            </a:r>
            <a:r>
              <a:rPr lang="en-US" dirty="0" smtClean="0">
                <a:solidFill>
                  <a:schemeClr val="accent3"/>
                </a:solidFill>
                <a:latin typeface="Arial" panose="020B0604020202020204" pitchFamily="34" charset="0"/>
              </a:rPr>
              <a:t>has being awarding </a:t>
            </a:r>
            <a:r>
              <a:rPr lang="en-US" b="1" u="sng" dirty="0" smtClean="0">
                <a:solidFill>
                  <a:schemeClr val="accent3"/>
                </a:solidFill>
                <a:latin typeface="Arial" panose="020B0604020202020204" pitchFamily="34" charset="0"/>
              </a:rPr>
              <a:t>Emergency Assistance </a:t>
            </a:r>
            <a:r>
              <a:rPr lang="en-US" dirty="0">
                <a:solidFill>
                  <a:schemeClr val="accent3"/>
                </a:solidFill>
                <a:latin typeface="Arial" panose="020B0604020202020204" pitchFamily="34" charset="0"/>
              </a:rPr>
              <a:t>since the beginning of </a:t>
            </a:r>
            <a:r>
              <a:rPr lang="en-US" dirty="0" smtClean="0">
                <a:solidFill>
                  <a:schemeClr val="accent3"/>
                </a:solidFill>
                <a:latin typeface="Arial" panose="020B0604020202020204" pitchFamily="34" charset="0"/>
              </a:rPr>
              <a:t>2015.</a:t>
            </a:r>
          </a:p>
          <a:p>
            <a:r>
              <a:rPr lang="en-US" dirty="0" smtClean="0">
                <a:solidFill>
                  <a:schemeClr val="accent3"/>
                </a:solidFill>
                <a:latin typeface="Arial" panose="020B0604020202020204" pitchFamily="34" charset="0"/>
              </a:rPr>
              <a:t>-In </a:t>
            </a:r>
            <a:r>
              <a:rPr lang="en-US" dirty="0">
                <a:solidFill>
                  <a:schemeClr val="accent3"/>
                </a:solidFill>
                <a:latin typeface="Arial" panose="020B0604020202020204" pitchFamily="34" charset="0"/>
              </a:rPr>
              <a:t>urgent and exceptional circumstances, the European Commission can fund emergency humanitarian support for people in need within the European Union. The </a:t>
            </a:r>
            <a:r>
              <a:rPr lang="en-US" b="1" u="sng" dirty="0">
                <a:solidFill>
                  <a:schemeClr val="accent3"/>
                </a:solidFill>
                <a:latin typeface="Arial" panose="020B0604020202020204" pitchFamily="34" charset="0"/>
              </a:rPr>
              <a:t>Emergency Support Instrument </a:t>
            </a:r>
            <a:r>
              <a:rPr lang="en-US" dirty="0">
                <a:solidFill>
                  <a:schemeClr val="accent3"/>
                </a:solidFill>
                <a:latin typeface="Arial" panose="020B0604020202020204" pitchFamily="34" charset="0"/>
              </a:rPr>
              <a:t>aims to provide a faster, more targeted way to respond to major crises. This includes helping Member States cope with large numbers of refugees, with humanitarian funding </a:t>
            </a:r>
            <a:r>
              <a:rPr lang="en-US" dirty="0" smtClean="0">
                <a:solidFill>
                  <a:schemeClr val="accent3"/>
                </a:solidFill>
                <a:latin typeface="Arial" panose="020B0604020202020204" pitchFamily="34" charset="0"/>
              </a:rPr>
              <a:t>channeled </a:t>
            </a:r>
            <a:r>
              <a:rPr lang="en-US" dirty="0">
                <a:solidFill>
                  <a:schemeClr val="accent3"/>
                </a:solidFill>
                <a:latin typeface="Arial" panose="020B0604020202020204" pitchFamily="34" charset="0"/>
              </a:rPr>
              <a:t>to UN agencies, non- governmental </a:t>
            </a:r>
            <a:r>
              <a:rPr lang="en-US" dirty="0" err="1">
                <a:solidFill>
                  <a:schemeClr val="accent3"/>
                </a:solidFill>
                <a:latin typeface="Arial" panose="020B0604020202020204" pitchFamily="34" charset="0"/>
              </a:rPr>
              <a:t>organisations</a:t>
            </a:r>
            <a:r>
              <a:rPr lang="en-US" dirty="0">
                <a:solidFill>
                  <a:schemeClr val="accent3"/>
                </a:solidFill>
                <a:latin typeface="Arial" panose="020B0604020202020204" pitchFamily="34" charset="0"/>
              </a:rPr>
              <a:t> and international </a:t>
            </a:r>
            <a:r>
              <a:rPr lang="en-US" dirty="0" err="1">
                <a:solidFill>
                  <a:schemeClr val="accent3"/>
                </a:solidFill>
                <a:latin typeface="Arial" panose="020B0604020202020204" pitchFamily="34" charset="0"/>
              </a:rPr>
              <a:t>organisations</a:t>
            </a:r>
            <a:r>
              <a:rPr lang="en-US" dirty="0">
                <a:solidFill>
                  <a:schemeClr val="accent3"/>
                </a:solidFill>
                <a:latin typeface="Arial" panose="020B0604020202020204" pitchFamily="34" charset="0"/>
              </a:rPr>
              <a:t> in close coordination and consultation with Member </a:t>
            </a:r>
            <a:r>
              <a:rPr lang="en-US" dirty="0" smtClean="0">
                <a:solidFill>
                  <a:schemeClr val="accent3"/>
                </a:solidFill>
                <a:latin typeface="Arial" panose="020B0604020202020204" pitchFamily="34" charset="0"/>
              </a:rPr>
              <a:t>States.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685800"/>
            <a:ext cx="8153400" cy="4876800"/>
          </a:xfrm>
        </p:spPr>
        <p:txBody>
          <a:bodyPr>
            <a:noAutofit/>
          </a:bodyPr>
          <a:lstStyle/>
          <a:p>
            <a:pPr marL="36576" indent="0" algn="ctr">
              <a:spcBef>
                <a:spcPts val="0"/>
              </a:spcBef>
              <a:buNone/>
            </a:pPr>
            <a:r>
              <a:rPr lang="en-US" sz="2000" b="1" u="sng" dirty="0" smtClean="0">
                <a:solidFill>
                  <a:schemeClr val="accent3"/>
                </a:solidFill>
              </a:rPr>
              <a:t>THE FIGURES</a:t>
            </a:r>
            <a:endParaRPr lang="en-US" sz="2000" b="1" u="sng" dirty="0">
              <a:solidFill>
                <a:schemeClr val="accent3"/>
              </a:solidFill>
            </a:endParaRPr>
          </a:p>
          <a:p>
            <a:pPr marL="285750" indent="-285750">
              <a:spcBef>
                <a:spcPts val="0"/>
              </a:spcBef>
              <a:buFont typeface="Arial" panose="020B0604020202020204" pitchFamily="34" charset="0"/>
              <a:buChar char="•"/>
            </a:pPr>
            <a:r>
              <a:rPr lang="en-US" sz="2000" dirty="0">
                <a:solidFill>
                  <a:schemeClr val="accent3"/>
                </a:solidFill>
              </a:rPr>
              <a:t>The national </a:t>
            </a:r>
            <a:r>
              <a:rPr lang="en-US" sz="2000" dirty="0" err="1">
                <a:solidFill>
                  <a:schemeClr val="accent3"/>
                </a:solidFill>
              </a:rPr>
              <a:t>programmes</a:t>
            </a:r>
            <a:r>
              <a:rPr lang="en-US" sz="2000" dirty="0">
                <a:solidFill>
                  <a:schemeClr val="accent3"/>
                </a:solidFill>
              </a:rPr>
              <a:t> for 2014-2020: €613.5 million  (€328.3 million from AMIF and €285.2 million from ISF).</a:t>
            </a:r>
          </a:p>
          <a:p>
            <a:pPr marL="285750" indent="-285750">
              <a:spcBef>
                <a:spcPts val="0"/>
              </a:spcBef>
              <a:buFont typeface="Arial" panose="020B0604020202020204" pitchFamily="34" charset="0"/>
              <a:buChar char="•"/>
            </a:pPr>
            <a:r>
              <a:rPr lang="en-US" sz="2000" dirty="0">
                <a:solidFill>
                  <a:schemeClr val="accent3"/>
                </a:solidFill>
              </a:rPr>
              <a:t>The emergency assistance: €816.4 million </a:t>
            </a:r>
            <a:r>
              <a:rPr lang="en-US" sz="2000" dirty="0" smtClean="0">
                <a:solidFill>
                  <a:schemeClr val="accent3"/>
                </a:solidFill>
              </a:rPr>
              <a:t>since </a:t>
            </a:r>
            <a:r>
              <a:rPr lang="en-US" sz="2000" dirty="0">
                <a:solidFill>
                  <a:schemeClr val="accent3"/>
                </a:solidFill>
              </a:rPr>
              <a:t>the beginning of 2015.</a:t>
            </a:r>
          </a:p>
          <a:p>
            <a:pPr marL="285750" indent="-285750">
              <a:spcBef>
                <a:spcPts val="0"/>
              </a:spcBef>
              <a:buFont typeface="Arial" panose="020B0604020202020204" pitchFamily="34" charset="0"/>
              <a:buChar char="•"/>
            </a:pPr>
            <a:r>
              <a:rPr lang="en-US" sz="2000" dirty="0">
                <a:solidFill>
                  <a:schemeClr val="accent3"/>
                </a:solidFill>
              </a:rPr>
              <a:t>ESI: € 643.6 million contracted to date since 2016</a:t>
            </a:r>
            <a:r>
              <a:rPr lang="en-US" sz="2000" dirty="0" smtClean="0">
                <a:solidFill>
                  <a:schemeClr val="accent3"/>
                </a:solidFill>
              </a:rPr>
              <a:t>.</a:t>
            </a:r>
          </a:p>
          <a:p>
            <a:pPr marL="36576" lvl="0" indent="0">
              <a:spcBef>
                <a:spcPts val="0"/>
              </a:spcBef>
              <a:buNone/>
              <a:defRPr/>
            </a:pPr>
            <a:r>
              <a:rPr lang="en-US" sz="2000" b="1" u="sng" dirty="0" smtClean="0">
                <a:solidFill>
                  <a:schemeClr val="accent3"/>
                </a:solidFill>
              </a:rPr>
              <a:t>In total, more than </a:t>
            </a:r>
            <a:r>
              <a:rPr lang="en-US" sz="2000" b="1" u="sng" dirty="0">
                <a:solidFill>
                  <a:schemeClr val="accent3"/>
                </a:solidFill>
              </a:rPr>
              <a:t>€ </a:t>
            </a:r>
            <a:r>
              <a:rPr lang="en-US" sz="2000" b="1" u="sng" dirty="0" smtClean="0">
                <a:solidFill>
                  <a:schemeClr val="accent3"/>
                </a:solidFill>
              </a:rPr>
              <a:t>2 billion has been allocated to Greece since 2014.  </a:t>
            </a:r>
            <a:endParaRPr lang="en-US" sz="2000" b="1" u="sng" dirty="0">
              <a:solidFill>
                <a:schemeClr val="accent3"/>
              </a:solidFill>
            </a:endParaRPr>
          </a:p>
          <a:p>
            <a:pPr lvl="0">
              <a:spcBef>
                <a:spcPts val="0"/>
              </a:spcBef>
              <a:defRPr/>
            </a:pPr>
            <a:endParaRPr lang="el-GR" sz="2000" b="1" dirty="0" smtClean="0">
              <a:solidFill>
                <a:schemeClr val="accent3">
                  <a:lumMod val="40000"/>
                  <a:lumOff val="60000"/>
                </a:schemeClr>
              </a:solidFill>
            </a:endParaRPr>
          </a:p>
          <a:p>
            <a:pPr marL="36576" lvl="0" indent="0">
              <a:spcBef>
                <a:spcPts val="0"/>
              </a:spcBef>
              <a:buNone/>
              <a:defRPr/>
            </a:pPr>
            <a:r>
              <a:rPr lang="en-US" sz="2000" b="1" dirty="0" smtClean="0">
                <a:solidFill>
                  <a:schemeClr val="accent3">
                    <a:lumMod val="40000"/>
                    <a:lumOff val="60000"/>
                  </a:schemeClr>
                </a:solidFill>
              </a:rPr>
              <a:t>According </a:t>
            </a:r>
            <a:r>
              <a:rPr lang="en-US" sz="2000" b="1" dirty="0">
                <a:solidFill>
                  <a:schemeClr val="accent3">
                    <a:lumMod val="40000"/>
                    <a:lumOff val="60000"/>
                  </a:schemeClr>
                </a:solidFill>
              </a:rPr>
              <a:t>to data from the </a:t>
            </a:r>
            <a:r>
              <a:rPr lang="en-US" sz="2000" b="1" dirty="0" smtClean="0">
                <a:solidFill>
                  <a:schemeClr val="accent3">
                    <a:lumMod val="40000"/>
                    <a:lumOff val="60000"/>
                  </a:schemeClr>
                </a:solidFill>
              </a:rPr>
              <a:t>Parliament (December 2018): </a:t>
            </a:r>
            <a:endParaRPr lang="en-US" sz="2000" b="1" dirty="0">
              <a:solidFill>
                <a:schemeClr val="accent3">
                  <a:lumMod val="40000"/>
                  <a:lumOff val="60000"/>
                </a:schemeClr>
              </a:solidFill>
            </a:endParaRPr>
          </a:p>
          <a:p>
            <a:pPr marL="877824" lvl="1" indent="-384048">
              <a:spcBef>
                <a:spcPts val="0"/>
              </a:spcBef>
              <a:buSzPct val="80000"/>
              <a:buFont typeface="Wingdings 2"/>
              <a:buChar char=""/>
              <a:defRPr/>
            </a:pPr>
            <a:r>
              <a:rPr lang="en-US" sz="2000" b="1" dirty="0">
                <a:solidFill>
                  <a:schemeClr val="accent3">
                    <a:lumMod val="40000"/>
                    <a:lumOff val="60000"/>
                  </a:schemeClr>
                </a:solidFill>
              </a:rPr>
              <a:t>1 billion was activated, out of which:</a:t>
            </a:r>
          </a:p>
          <a:p>
            <a:pPr marL="1335024" lvl="2" indent="-384048">
              <a:spcBef>
                <a:spcPts val="0"/>
              </a:spcBef>
              <a:buClr>
                <a:schemeClr val="accent1"/>
              </a:buClr>
              <a:buSzPct val="80000"/>
              <a:buFont typeface="Wingdings" panose="05000000000000000000" pitchFamily="2" charset="2"/>
              <a:buChar char="§"/>
              <a:defRPr/>
            </a:pPr>
            <a:r>
              <a:rPr lang="en-US" sz="2000" b="1" dirty="0">
                <a:solidFill>
                  <a:schemeClr val="accent3">
                    <a:lumMod val="40000"/>
                    <a:lumOff val="60000"/>
                  </a:schemeClr>
                </a:solidFill>
              </a:rPr>
              <a:t>650 Million were provided to International Organizations – NGOs and </a:t>
            </a:r>
          </a:p>
          <a:p>
            <a:pPr marL="1335024" lvl="2" indent="-384048">
              <a:spcBef>
                <a:spcPts val="0"/>
              </a:spcBef>
              <a:buClr>
                <a:schemeClr val="accent1"/>
              </a:buClr>
              <a:buSzPct val="80000"/>
              <a:buFont typeface="Wingdings" panose="05000000000000000000" pitchFamily="2" charset="2"/>
              <a:buChar char="§"/>
              <a:defRPr/>
            </a:pPr>
            <a:r>
              <a:rPr lang="en-US" sz="2000" b="1" dirty="0">
                <a:solidFill>
                  <a:schemeClr val="accent3">
                    <a:lumMod val="40000"/>
                    <a:lumOff val="60000"/>
                  </a:schemeClr>
                </a:solidFill>
              </a:rPr>
              <a:t>350 million to the Greek state institutions. From that: </a:t>
            </a:r>
          </a:p>
          <a:p>
            <a:pPr marL="1792224" lvl="3" indent="-384048">
              <a:spcBef>
                <a:spcPts val="0"/>
              </a:spcBef>
              <a:buClr>
                <a:schemeClr val="accent1"/>
              </a:buClr>
              <a:buSzPct val="80000"/>
              <a:buFont typeface="Wingdings" panose="05000000000000000000" pitchFamily="2" charset="2"/>
              <a:buChar char="v"/>
              <a:defRPr/>
            </a:pPr>
            <a:r>
              <a:rPr lang="en-US" b="1" dirty="0">
                <a:solidFill>
                  <a:schemeClr val="accent3">
                    <a:lumMod val="40000"/>
                    <a:lumOff val="60000"/>
                  </a:schemeClr>
                </a:solidFill>
              </a:rPr>
              <a:t>245 went to the Ministry of Defense and various Ministries-legal entities</a:t>
            </a:r>
          </a:p>
          <a:p>
            <a:pPr marL="1792224" lvl="3" indent="-384048">
              <a:spcBef>
                <a:spcPts val="0"/>
              </a:spcBef>
              <a:buClr>
                <a:schemeClr val="accent1"/>
              </a:buClr>
              <a:buSzPct val="80000"/>
              <a:buFont typeface="Wingdings" panose="05000000000000000000" pitchFamily="2" charset="2"/>
              <a:buChar char="v"/>
              <a:defRPr/>
            </a:pPr>
            <a:r>
              <a:rPr lang="en-US" b="1" dirty="0">
                <a:solidFill>
                  <a:schemeClr val="accent3">
                    <a:lumMod val="40000"/>
                    <a:lumOff val="60000"/>
                  </a:schemeClr>
                </a:solidFill>
              </a:rPr>
              <a:t>105 to </a:t>
            </a:r>
            <a:r>
              <a:rPr lang="en-US" b="1" dirty="0" err="1">
                <a:solidFill>
                  <a:schemeClr val="accent3">
                    <a:lumMod val="40000"/>
                    <a:lumOff val="60000"/>
                  </a:schemeClr>
                </a:solidFill>
              </a:rPr>
              <a:t>MoMP</a:t>
            </a:r>
            <a:r>
              <a:rPr lang="en-US" b="1" dirty="0">
                <a:solidFill>
                  <a:schemeClr val="accent3">
                    <a:lumMod val="40000"/>
                    <a:lumOff val="60000"/>
                  </a:schemeClr>
                </a:solidFill>
              </a:rPr>
              <a:t> (38 million were paid during 2017-18)</a:t>
            </a:r>
          </a:p>
          <a:p>
            <a:pPr marL="53975" lvl="0" indent="0">
              <a:spcBef>
                <a:spcPts val="0"/>
              </a:spcBef>
              <a:buNone/>
              <a:tabLst>
                <a:tab pos="53975" algn="l"/>
              </a:tabLst>
              <a:defRPr/>
            </a:pPr>
            <a:endParaRPr lang="el-GR" sz="2000" b="1" i="1" u="sng" dirty="0" smtClean="0">
              <a:solidFill>
                <a:schemeClr val="bg1"/>
              </a:solidFill>
            </a:endParaRPr>
          </a:p>
          <a:p>
            <a:pPr marL="36576" lvl="0" indent="0">
              <a:spcBef>
                <a:spcPts val="0"/>
              </a:spcBef>
              <a:buNone/>
              <a:defRPr/>
            </a:pPr>
            <a:endParaRPr lang="el-GR" sz="2000" dirty="0">
              <a:solidFill>
                <a:srgbClr val="002060"/>
              </a:solidFill>
            </a:endParaRPr>
          </a:p>
          <a:p>
            <a:pPr lvl="0">
              <a:spcBef>
                <a:spcPts val="0"/>
              </a:spcBef>
              <a:defRPr/>
            </a:pPr>
            <a:endParaRPr lang="el-GR" sz="2000" dirty="0">
              <a:solidFill>
                <a:srgbClr val="002060"/>
              </a:solidFill>
            </a:endParaRPr>
          </a:p>
          <a:p>
            <a:pPr marL="285750" indent="-285750">
              <a:spcBef>
                <a:spcPts val="0"/>
              </a:spcBef>
              <a:buFont typeface="Arial" panose="020B0604020202020204" pitchFamily="34" charset="0"/>
              <a:buChar char="•"/>
            </a:pPr>
            <a:endParaRPr lang="el-GR" sz="2000" dirty="0"/>
          </a:p>
          <a:p>
            <a:pPr marL="36576" indent="0">
              <a:spcBef>
                <a:spcPts val="0"/>
              </a:spcBef>
              <a:buNone/>
            </a:pPr>
            <a:endParaRPr lang="el-GR" sz="2000" dirty="0"/>
          </a:p>
        </p:txBody>
      </p:sp>
      <p:sp>
        <p:nvSpPr>
          <p:cNvPr id="5" name="1 - Τίτλος"/>
          <p:cNvSpPr>
            <a:spLocks noGrp="1"/>
          </p:cNvSpPr>
          <p:nvPr>
            <p:ph type="title"/>
          </p:nvPr>
        </p:nvSpPr>
        <p:spPr>
          <a:xfrm>
            <a:off x="0" y="0"/>
            <a:ext cx="9144000" cy="609600"/>
          </a:xfrm>
          <a:solidFill>
            <a:schemeClr val="accent3"/>
          </a:solidFill>
        </p:spPr>
        <p:txBody>
          <a:bodyPr>
            <a:noAutofit/>
          </a:bodyPr>
          <a:lstStyle/>
          <a:p>
            <a:r>
              <a:rPr lang="en-US" sz="2800" b="1" dirty="0" smtClean="0"/>
              <a:t>Case 4: Managing EU </a:t>
            </a:r>
            <a:r>
              <a:rPr lang="en-US" sz="2800" b="1" dirty="0"/>
              <a:t>Financial Support to </a:t>
            </a:r>
            <a:r>
              <a:rPr lang="en-US" sz="2800" b="1" dirty="0" smtClean="0"/>
              <a:t>Greece (2)</a:t>
            </a:r>
            <a:endParaRPr lang="en-US" sz="2800" b="1" dirty="0">
              <a:solidFill>
                <a:srgbClr val="002060"/>
              </a:solidFill>
            </a:endParaRPr>
          </a:p>
        </p:txBody>
      </p:sp>
      <p:sp>
        <p:nvSpPr>
          <p:cNvPr id="4" name="4 - Κουμπί ενέργειας: Βοήθεια">
            <a:hlinkClick r:id="" action="ppaction://noaction" highlightClick="1"/>
          </p:cNvPr>
          <p:cNvSpPr/>
          <p:nvPr/>
        </p:nvSpPr>
        <p:spPr>
          <a:xfrm>
            <a:off x="8229600" y="6019800"/>
            <a:ext cx="914400" cy="838200"/>
          </a:xfrm>
          <a:prstGeom prst="actionButtonHelp">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
        <p:nvSpPr>
          <p:cNvPr id="6" name="TextBox 5"/>
          <p:cNvSpPr txBox="1"/>
          <p:nvPr/>
        </p:nvSpPr>
        <p:spPr>
          <a:xfrm>
            <a:off x="838200" y="6135469"/>
            <a:ext cx="7315200" cy="646331"/>
          </a:xfrm>
          <a:prstGeom prst="rect">
            <a:avLst/>
          </a:prstGeom>
          <a:solidFill>
            <a:schemeClr val="accent3"/>
          </a:solidFill>
        </p:spPr>
        <p:txBody>
          <a:bodyPr wrap="square" rtlCol="0">
            <a:spAutoFit/>
          </a:bodyPr>
          <a:lstStyle/>
          <a:p>
            <a:pPr marL="53975" lvl="0" indent="0">
              <a:buNone/>
              <a:tabLst>
                <a:tab pos="53975" algn="l"/>
              </a:tabLst>
              <a:defRPr/>
            </a:pPr>
            <a:r>
              <a:rPr lang="en-US" b="1" i="1" u="sng" dirty="0">
                <a:solidFill>
                  <a:schemeClr val="bg1"/>
                </a:solidFill>
              </a:rPr>
              <a:t>THE STATE’S </a:t>
            </a:r>
            <a:r>
              <a:rPr lang="en-US" b="1" i="1" u="sng" dirty="0" smtClean="0">
                <a:solidFill>
                  <a:schemeClr val="bg1"/>
                </a:solidFill>
              </a:rPr>
              <a:t>CONTROL BODIES </a:t>
            </a:r>
            <a:r>
              <a:rPr lang="en-US" b="1" i="1" u="sng" dirty="0">
                <a:solidFill>
                  <a:schemeClr val="bg1"/>
                </a:solidFill>
              </a:rPr>
              <a:t>(DG Economic Affairs, Expenses Service, Financial Control Office, </a:t>
            </a:r>
            <a:r>
              <a:rPr lang="el-GR" b="1" i="1" u="sng" dirty="0">
                <a:solidFill>
                  <a:schemeClr val="bg1"/>
                </a:solidFill>
              </a:rPr>
              <a:t> </a:t>
            </a:r>
            <a:r>
              <a:rPr lang="en-US" b="1" i="1" u="sng" dirty="0">
                <a:solidFill>
                  <a:schemeClr val="bg1"/>
                </a:solidFill>
              </a:rPr>
              <a:t>Court of Auditors)</a:t>
            </a:r>
            <a:endParaRPr lang="el-GR" b="1" i="1" u="sng" dirty="0">
              <a:solidFill>
                <a:schemeClr val="bg1"/>
              </a:solidFill>
            </a:endParaRPr>
          </a:p>
        </p:txBody>
      </p:sp>
    </p:spTree>
    <p:extLst>
      <p:ext uri="{BB962C8B-B14F-4D97-AF65-F5344CB8AC3E}">
        <p14:creationId xmlns="" xmlns:p14="http://schemas.microsoft.com/office/powerpoint/2010/main" val="2479769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9050"/>
            <a:ext cx="9144000" cy="1143000"/>
          </a:xfrm>
        </p:spPr>
        <p:txBody>
          <a:bodyPr>
            <a:normAutofit/>
          </a:bodyPr>
          <a:lstStyle/>
          <a:p>
            <a:r>
              <a:rPr lang="en-US" dirty="0" smtClean="0">
                <a:latin typeface="Calibri" panose="020F0502020204030204" pitchFamily="34" charset="0"/>
              </a:rPr>
              <a:t> </a:t>
            </a:r>
            <a:r>
              <a:rPr lang="en-US" dirty="0" smtClean="0">
                <a:solidFill>
                  <a:srgbClr val="FF0000"/>
                </a:solidFill>
                <a:latin typeface="Calibri" panose="020F0502020204030204" pitchFamily="34" charset="0"/>
              </a:rPr>
              <a:t>The accelerating human cost of war*</a:t>
            </a:r>
            <a:endParaRPr lang="en-US" dirty="0">
              <a:solidFill>
                <a:srgbClr val="FF0000"/>
              </a:solidFill>
              <a:latin typeface="Calibri" panose="020F0502020204030204" pitchFamily="34" charset="0"/>
            </a:endParaRPr>
          </a:p>
        </p:txBody>
      </p:sp>
      <p:sp>
        <p:nvSpPr>
          <p:cNvPr id="3" name="2 - Θέση περιεχομένου"/>
          <p:cNvSpPr>
            <a:spLocks noGrp="1"/>
          </p:cNvSpPr>
          <p:nvPr>
            <p:ph idx="1"/>
          </p:nvPr>
        </p:nvSpPr>
        <p:spPr>
          <a:xfrm>
            <a:off x="381000" y="1162051"/>
            <a:ext cx="8686800" cy="4729956"/>
          </a:xfrm>
        </p:spPr>
        <p:txBody>
          <a:bodyPr>
            <a:noAutofit/>
          </a:bodyPr>
          <a:lstStyle/>
          <a:p>
            <a:pPr marL="36576" indent="0">
              <a:buNone/>
            </a:pPr>
            <a:r>
              <a:rPr lang="en-US" sz="2800" u="sng" dirty="0" smtClean="0"/>
              <a:t>People </a:t>
            </a:r>
            <a:r>
              <a:rPr lang="en-US" sz="2800" u="sng" dirty="0"/>
              <a:t>displaced each day since 2010</a:t>
            </a:r>
            <a:r>
              <a:rPr lang="en-US" sz="2800" dirty="0"/>
              <a:t>:</a:t>
            </a:r>
          </a:p>
          <a:p>
            <a:r>
              <a:rPr lang="en-US" sz="2800" dirty="0" smtClean="0"/>
              <a:t>2010	10.900</a:t>
            </a:r>
            <a:endParaRPr lang="en-US" sz="2800" dirty="0"/>
          </a:p>
          <a:p>
            <a:r>
              <a:rPr lang="en-US" sz="2800" dirty="0" smtClean="0"/>
              <a:t>2012		23.400</a:t>
            </a:r>
            <a:endParaRPr lang="en-US" sz="2800" dirty="0"/>
          </a:p>
          <a:p>
            <a:r>
              <a:rPr lang="en-US" sz="2800" dirty="0" smtClean="0"/>
              <a:t>2014			42.500</a:t>
            </a:r>
            <a:endParaRPr lang="en-US" sz="2800" dirty="0"/>
          </a:p>
          <a:p>
            <a:endParaRPr lang="en-US" sz="2800" dirty="0" smtClean="0"/>
          </a:p>
          <a:p>
            <a:pPr marL="36576" indent="0">
              <a:buNone/>
            </a:pPr>
            <a:r>
              <a:rPr lang="en-US" sz="2800" dirty="0" smtClean="0"/>
              <a:t>70.800.000 forcibly displaced people worldwide.</a:t>
            </a:r>
          </a:p>
          <a:p>
            <a:pPr marL="36576" indent="0">
              <a:buNone/>
            </a:pPr>
            <a:r>
              <a:rPr lang="en-US" sz="2800" u="sng" dirty="0" smtClean="0"/>
              <a:t>Top countries with refugees</a:t>
            </a:r>
            <a:r>
              <a:rPr lang="en-US" sz="2800" dirty="0" smtClean="0"/>
              <a:t>:</a:t>
            </a:r>
            <a:endParaRPr lang="en-US" sz="2800" dirty="0"/>
          </a:p>
          <a:p>
            <a:r>
              <a:rPr lang="en-US" sz="2800" dirty="0" smtClean="0"/>
              <a:t>Syria </a:t>
            </a:r>
            <a:r>
              <a:rPr lang="en-US" sz="2800" dirty="0"/>
              <a:t>4.000.000</a:t>
            </a:r>
          </a:p>
          <a:p>
            <a:r>
              <a:rPr lang="en-US" sz="2800" dirty="0" err="1" smtClean="0"/>
              <a:t>Afganistan</a:t>
            </a:r>
            <a:r>
              <a:rPr lang="en-US" sz="2800" dirty="0" smtClean="0"/>
              <a:t> </a:t>
            </a:r>
            <a:r>
              <a:rPr lang="en-US" sz="2800" dirty="0"/>
              <a:t>2.600.000</a:t>
            </a:r>
          </a:p>
          <a:p>
            <a:r>
              <a:rPr lang="en-US" sz="2800" dirty="0" smtClean="0"/>
              <a:t>Somalia </a:t>
            </a:r>
            <a:r>
              <a:rPr lang="en-US" sz="2800" dirty="0"/>
              <a:t>1.100.000</a:t>
            </a:r>
            <a:endParaRPr lang="en-US" sz="2800" dirty="0" smtClean="0"/>
          </a:p>
        </p:txBody>
      </p:sp>
      <p:sp>
        <p:nvSpPr>
          <p:cNvPr id="5" name="4 - TextBox"/>
          <p:cNvSpPr txBox="1"/>
          <p:nvPr/>
        </p:nvSpPr>
        <p:spPr>
          <a:xfrm>
            <a:off x="5334000" y="6095999"/>
            <a:ext cx="3810000" cy="369332"/>
          </a:xfrm>
          <a:prstGeom prst="rect">
            <a:avLst/>
          </a:prstGeom>
          <a:noFill/>
        </p:spPr>
        <p:txBody>
          <a:bodyPr wrap="square" rtlCol="0">
            <a:spAutoFit/>
          </a:bodyPr>
          <a:lstStyle/>
          <a:p>
            <a:r>
              <a:rPr lang="en-US" dirty="0" smtClean="0">
                <a:solidFill>
                  <a:schemeClr val="bg1"/>
                </a:solidFill>
                <a:latin typeface="Calibri" panose="020F0502020204030204" pitchFamily="34" charset="0"/>
              </a:rPr>
              <a:t>*</a:t>
            </a:r>
            <a:r>
              <a:rPr lang="en-US" dirty="0" smtClean="0">
                <a:latin typeface="Calibri" panose="020F0502020204030204" pitchFamily="34" charset="0"/>
              </a:rPr>
              <a:t>UNHCR-Figures at a glance</a:t>
            </a:r>
            <a:endParaRPr lang="en-US" dirty="0">
              <a:solidFill>
                <a:schemeClr val="bg1"/>
              </a:solidFill>
              <a:latin typeface="Calibri" panose="020F0502020204030204" pitchFamily="34" charset="0"/>
            </a:endParaRPr>
          </a:p>
        </p:txBody>
      </p:sp>
    </p:spTree>
    <p:extLst>
      <p:ext uri="{BB962C8B-B14F-4D97-AF65-F5344CB8AC3E}">
        <p14:creationId xmlns="" xmlns:p14="http://schemas.microsoft.com/office/powerpoint/2010/main" val="29782065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Θέση περιεχομένου 2">
            <a:extLst>
              <a:ext uri="{FF2B5EF4-FFF2-40B4-BE49-F238E27FC236}">
                <a16:creationId xmlns="" xmlns:a16="http://schemas.microsoft.com/office/drawing/2014/main" id="{BCD84650-D917-4E12-8058-279A8C16158E}"/>
              </a:ext>
            </a:extLst>
          </p:cNvPr>
          <p:cNvSpPr txBox="1">
            <a:spLocks/>
          </p:cNvSpPr>
          <p:nvPr/>
        </p:nvSpPr>
        <p:spPr>
          <a:xfrm>
            <a:off x="304800" y="990600"/>
            <a:ext cx="8382000" cy="5410200"/>
          </a:xfrm>
          <a:prstGeom prst="rect">
            <a:avLst/>
          </a:prstGeom>
        </p:spPr>
        <p:txBody>
          <a:bodyPr>
            <a:normAutofit fontScale="62500" lnSpcReduction="20000"/>
          </a:bodyPr>
          <a:lstStyle/>
          <a:p>
            <a:pPr algn="ctr"/>
            <a:r>
              <a:rPr lang="en-US" sz="4500" b="1" u="sng" dirty="0">
                <a:solidFill>
                  <a:schemeClr val="accent3"/>
                </a:solidFill>
              </a:rPr>
              <a:t>Asylum, Migration and Integration Fund (AMIF) </a:t>
            </a:r>
            <a:endParaRPr lang="en-US" sz="4500" b="1" u="sng" dirty="0" smtClean="0">
              <a:solidFill>
                <a:schemeClr val="accent3"/>
              </a:solidFill>
            </a:endParaRPr>
          </a:p>
          <a:p>
            <a:pPr algn="just"/>
            <a:endParaRPr lang="en-US" sz="3600" dirty="0" smtClean="0">
              <a:solidFill>
                <a:schemeClr val="accent3"/>
              </a:solidFill>
            </a:endParaRPr>
          </a:p>
          <a:p>
            <a:pPr algn="just"/>
            <a:r>
              <a:rPr lang="en-US" sz="3600" dirty="0" smtClean="0">
                <a:solidFill>
                  <a:schemeClr val="accent3"/>
                </a:solidFill>
              </a:rPr>
              <a:t>AMIF </a:t>
            </a:r>
            <a:r>
              <a:rPr lang="en-US" sz="3600" dirty="0">
                <a:solidFill>
                  <a:schemeClr val="accent3"/>
                </a:solidFill>
              </a:rPr>
              <a:t>was set up for the period 2014-20, with a total of EUR 3.137 billion for the seven years, to promote the efficient management of migration flows and the implementation, strengthening and development of a common Union approach to asylum and immigration. </a:t>
            </a:r>
          </a:p>
          <a:p>
            <a:pPr marL="420624" indent="-384048">
              <a:spcBef>
                <a:spcPct val="20000"/>
              </a:spcBef>
              <a:buClr>
                <a:schemeClr val="accent1"/>
              </a:buClr>
              <a:buSzPct val="80000"/>
              <a:buFont typeface="Wingdings 2"/>
              <a:buChar char=""/>
              <a:defRPr/>
            </a:pPr>
            <a:endParaRPr lang="en-US" sz="3400" dirty="0" smtClean="0">
              <a:solidFill>
                <a:schemeClr val="accent3"/>
              </a:solidFill>
            </a:endParaRPr>
          </a:p>
          <a:p>
            <a:pPr marL="420624" indent="-384048">
              <a:lnSpc>
                <a:spcPct val="120000"/>
              </a:lnSpc>
              <a:buClr>
                <a:schemeClr val="accent1"/>
              </a:buClr>
              <a:buSzPct val="80000"/>
              <a:buFont typeface="Wingdings 2"/>
              <a:buChar char=""/>
              <a:defRPr/>
            </a:pPr>
            <a:r>
              <a:rPr lang="en-US" sz="3400" dirty="0" smtClean="0">
                <a:solidFill>
                  <a:schemeClr val="accent3"/>
                </a:solidFill>
              </a:rPr>
              <a:t>According to paragraph 1 of article 4 of Presidential Decree no. 84 (Government Gazette 123/17-07-2019) the Special Service for the Coordination and Management of Asylum, Migration and Integration Fund and other resources that was under the Ministry of Finance and Development (art. 75 of Law 4375/2016), falls now under the responsibility of the </a:t>
            </a:r>
            <a:r>
              <a:rPr lang="en-US" sz="3400" b="1" u="sng" dirty="0" smtClean="0">
                <a:solidFill>
                  <a:schemeClr val="accent3"/>
                </a:solidFill>
              </a:rPr>
              <a:t>General Secretariat for Migration Policy of the Ministry of Migration &amp; Asylum</a:t>
            </a:r>
            <a:endParaRPr lang="en-US" sz="3400" dirty="0" smtClean="0">
              <a:solidFill>
                <a:schemeClr val="accent3"/>
              </a:solidFill>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n-US" sz="3000" b="1" i="0" u="none" strike="noStrike" kern="1200" cap="none" spc="0" normalizeH="0" baseline="0" noProof="0" dirty="0" smtClean="0">
              <a:ln>
                <a:noFill/>
              </a:ln>
              <a:solidFill>
                <a:schemeClr val="accent3"/>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l-GR" sz="3000" b="0" i="0" u="none" strike="noStrike" kern="1200" cap="none" spc="0" normalizeH="0" baseline="0" noProof="0" dirty="0">
              <a:ln>
                <a:noFill/>
              </a:ln>
              <a:solidFill>
                <a:schemeClr val="accent3"/>
              </a:solidFill>
              <a:effectLst/>
              <a:uLnTx/>
              <a:uFillTx/>
              <a:latin typeface="+mn-lt"/>
              <a:ea typeface="+mn-ea"/>
              <a:cs typeface="+mn-cs"/>
            </a:endParaRPr>
          </a:p>
        </p:txBody>
      </p:sp>
      <p:sp>
        <p:nvSpPr>
          <p:cNvPr id="5" name="1 - Τίτλος"/>
          <p:cNvSpPr>
            <a:spLocks noGrp="1"/>
          </p:cNvSpPr>
          <p:nvPr>
            <p:ph type="title"/>
          </p:nvPr>
        </p:nvSpPr>
        <p:spPr>
          <a:xfrm>
            <a:off x="0" y="0"/>
            <a:ext cx="9144000" cy="609600"/>
          </a:xfrm>
          <a:solidFill>
            <a:schemeClr val="accent3"/>
          </a:solidFill>
        </p:spPr>
        <p:txBody>
          <a:bodyPr>
            <a:noAutofit/>
          </a:bodyPr>
          <a:lstStyle/>
          <a:p>
            <a:r>
              <a:rPr lang="en-US" sz="2800" b="1" dirty="0" smtClean="0"/>
              <a:t>Case 4: Managing EU </a:t>
            </a:r>
            <a:r>
              <a:rPr lang="en-US" sz="2800" b="1" dirty="0"/>
              <a:t>Financial Support to </a:t>
            </a:r>
            <a:r>
              <a:rPr lang="en-US" sz="2800" b="1" dirty="0" smtClean="0"/>
              <a:t>Greece (3)</a:t>
            </a:r>
            <a:endParaRPr lang="en-US" sz="2800" b="1" dirty="0">
              <a:solidFill>
                <a:srgbClr val="002060"/>
              </a:solidFill>
            </a:endParaRPr>
          </a:p>
        </p:txBody>
      </p:sp>
      <p:sp>
        <p:nvSpPr>
          <p:cNvPr id="4" name="4 - Κουμπί ενέργειας: Βοήθεια">
            <a:hlinkClick r:id="" action="ppaction://noaction" highlightClick="1"/>
          </p:cNvPr>
          <p:cNvSpPr/>
          <p:nvPr/>
        </p:nvSpPr>
        <p:spPr>
          <a:xfrm>
            <a:off x="4953000" y="5824835"/>
            <a:ext cx="1447800" cy="923330"/>
          </a:xfrm>
          <a:prstGeom prst="actionButtonHelp">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
        <p:nvSpPr>
          <p:cNvPr id="6" name="TextBox 5"/>
          <p:cNvSpPr txBox="1"/>
          <p:nvPr/>
        </p:nvSpPr>
        <p:spPr>
          <a:xfrm>
            <a:off x="6553200" y="5943600"/>
            <a:ext cx="2286000" cy="646331"/>
          </a:xfrm>
          <a:prstGeom prst="rect">
            <a:avLst/>
          </a:prstGeom>
          <a:solidFill>
            <a:schemeClr val="accent3"/>
          </a:solidFill>
        </p:spPr>
        <p:txBody>
          <a:bodyPr wrap="square" rtlCol="0">
            <a:spAutoFit/>
          </a:bodyPr>
          <a:lstStyle/>
          <a:p>
            <a:r>
              <a:rPr lang="en-US" dirty="0" smtClean="0">
                <a:solidFill>
                  <a:schemeClr val="bg2"/>
                </a:solidFill>
              </a:rPr>
              <a:t>What do you think of this??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2275"/>
            <a:ext cx="9144000" cy="611875"/>
          </a:xfrm>
          <a:solidFill>
            <a:schemeClr val="accent3"/>
          </a:solidFill>
        </p:spPr>
        <p:txBody>
          <a:bodyPr>
            <a:normAutofit fontScale="90000"/>
          </a:bodyPr>
          <a:lstStyle/>
          <a:p>
            <a:r>
              <a:rPr lang="en-US" b="1" dirty="0" smtClean="0"/>
              <a:t>Case 5: Spatial planning</a:t>
            </a:r>
            <a:endParaRPr lang="el-GR" b="1" dirty="0"/>
          </a:p>
        </p:txBody>
      </p:sp>
      <p:sp>
        <p:nvSpPr>
          <p:cNvPr id="3" name="Θέση περιεχομένου 2"/>
          <p:cNvSpPr>
            <a:spLocks noGrp="1"/>
          </p:cNvSpPr>
          <p:nvPr>
            <p:ph idx="1"/>
          </p:nvPr>
        </p:nvSpPr>
        <p:spPr>
          <a:xfrm>
            <a:off x="152400" y="914400"/>
            <a:ext cx="8839200" cy="5562600"/>
          </a:xfrm>
        </p:spPr>
        <p:txBody>
          <a:bodyPr>
            <a:noAutofit/>
          </a:bodyPr>
          <a:lstStyle/>
          <a:p>
            <a:pPr marL="493776" indent="-457200">
              <a:spcBef>
                <a:spcPts val="0"/>
              </a:spcBef>
              <a:buSzPct val="100000"/>
              <a:buFont typeface="+mj-lt"/>
              <a:buAutoNum type="arabicPeriod"/>
            </a:pPr>
            <a:r>
              <a:rPr lang="en-US" sz="1600" dirty="0" smtClean="0">
                <a:solidFill>
                  <a:schemeClr val="accent3"/>
                </a:solidFill>
              </a:rPr>
              <a:t>Leadership </a:t>
            </a:r>
            <a:r>
              <a:rPr lang="en-US" sz="1600" dirty="0">
                <a:solidFill>
                  <a:schemeClr val="accent3"/>
                </a:solidFill>
              </a:rPr>
              <a:t>offices (minister-deputy minister) plus archive services </a:t>
            </a:r>
            <a:r>
              <a:rPr lang="en-US" sz="1600" dirty="0" smtClean="0">
                <a:solidFill>
                  <a:schemeClr val="accent3"/>
                </a:solidFill>
              </a:rPr>
              <a:t>in </a:t>
            </a:r>
            <a:r>
              <a:rPr lang="en-US" sz="1600" dirty="0" err="1" smtClean="0">
                <a:solidFill>
                  <a:schemeClr val="accent3"/>
                </a:solidFill>
              </a:rPr>
              <a:t>Kerani</a:t>
            </a:r>
            <a:r>
              <a:rPr lang="en-US" sz="1600" dirty="0" smtClean="0">
                <a:solidFill>
                  <a:schemeClr val="accent3"/>
                </a:solidFill>
              </a:rPr>
              <a:t> Building, </a:t>
            </a:r>
            <a:r>
              <a:rPr lang="en-US" sz="1600" dirty="0">
                <a:solidFill>
                  <a:schemeClr val="accent3"/>
                </a:solidFill>
              </a:rPr>
              <a:t>at </a:t>
            </a:r>
            <a:r>
              <a:rPr lang="en-US" sz="1600" dirty="0" err="1">
                <a:solidFill>
                  <a:schemeClr val="accent3"/>
                </a:solidFill>
              </a:rPr>
              <a:t>Agios</a:t>
            </a:r>
            <a:r>
              <a:rPr lang="en-US" sz="1600" dirty="0">
                <a:solidFill>
                  <a:schemeClr val="accent3"/>
                </a:solidFill>
              </a:rPr>
              <a:t> </a:t>
            </a:r>
            <a:r>
              <a:rPr lang="en-US" sz="1600" dirty="0" err="1">
                <a:solidFill>
                  <a:schemeClr val="accent3"/>
                </a:solidFill>
              </a:rPr>
              <a:t>Ioannis</a:t>
            </a:r>
            <a:r>
              <a:rPr lang="en-US" sz="1600" dirty="0">
                <a:solidFill>
                  <a:schemeClr val="accent3"/>
                </a:solidFill>
              </a:rPr>
              <a:t> </a:t>
            </a:r>
            <a:r>
              <a:rPr lang="en-US" sz="1600" dirty="0" err="1">
                <a:solidFill>
                  <a:schemeClr val="accent3"/>
                </a:solidFill>
              </a:rPr>
              <a:t>Rentis</a:t>
            </a:r>
            <a:r>
              <a:rPr lang="en-US" sz="1600" dirty="0">
                <a:solidFill>
                  <a:schemeClr val="accent3"/>
                </a:solidFill>
              </a:rPr>
              <a:t> </a:t>
            </a:r>
            <a:r>
              <a:rPr lang="en-US" sz="1600" dirty="0" smtClean="0">
                <a:solidFill>
                  <a:schemeClr val="accent3"/>
                </a:solidFill>
              </a:rPr>
              <a:t>(around 30-35 people).</a:t>
            </a:r>
            <a:endParaRPr lang="en-US" sz="1600" dirty="0">
              <a:solidFill>
                <a:schemeClr val="accent3"/>
              </a:solidFill>
            </a:endParaRPr>
          </a:p>
          <a:p>
            <a:pPr marL="493776" indent="-457200">
              <a:spcBef>
                <a:spcPts val="0"/>
              </a:spcBef>
              <a:buSzPct val="100000"/>
              <a:buFont typeface="+mj-lt"/>
              <a:buAutoNum type="arabicPeriod"/>
            </a:pPr>
            <a:r>
              <a:rPr lang="en-US" sz="1600" dirty="0" smtClean="0">
                <a:solidFill>
                  <a:schemeClr val="accent3"/>
                </a:solidFill>
              </a:rPr>
              <a:t>General Secretariat </a:t>
            </a:r>
            <a:r>
              <a:rPr lang="en-US" sz="1600" dirty="0">
                <a:solidFill>
                  <a:schemeClr val="accent3"/>
                </a:solidFill>
              </a:rPr>
              <a:t>for Migration </a:t>
            </a:r>
            <a:r>
              <a:rPr lang="en-US" sz="1600" dirty="0" smtClean="0">
                <a:solidFill>
                  <a:schemeClr val="accent3"/>
                </a:solidFill>
              </a:rPr>
              <a:t>Policy (central agency of the ministry) in </a:t>
            </a:r>
            <a:r>
              <a:rPr lang="en-US" sz="1600" dirty="0" err="1" smtClean="0">
                <a:solidFill>
                  <a:schemeClr val="accent3"/>
                </a:solidFill>
              </a:rPr>
              <a:t>Evangelistrias</a:t>
            </a:r>
            <a:r>
              <a:rPr lang="en-US" sz="1600" dirty="0" smtClean="0">
                <a:solidFill>
                  <a:schemeClr val="accent3"/>
                </a:solidFill>
              </a:rPr>
              <a:t> Str. [whole 6th </a:t>
            </a:r>
            <a:r>
              <a:rPr lang="en-US" sz="1600" dirty="0">
                <a:solidFill>
                  <a:schemeClr val="accent3"/>
                </a:solidFill>
              </a:rPr>
              <a:t>floor and offices </a:t>
            </a:r>
            <a:r>
              <a:rPr lang="en-US" sz="1600" dirty="0" smtClean="0">
                <a:solidFill>
                  <a:schemeClr val="accent3"/>
                </a:solidFill>
              </a:rPr>
              <a:t>scattered </a:t>
            </a:r>
            <a:r>
              <a:rPr lang="en-US" sz="1600" dirty="0">
                <a:solidFill>
                  <a:schemeClr val="accent3"/>
                </a:solidFill>
              </a:rPr>
              <a:t>on the 4th floor (5 offices), 3rd floor (2 offices), 2nd floor (5 offices) and 1st floor (2 </a:t>
            </a:r>
            <a:r>
              <a:rPr lang="en-US" sz="1600" dirty="0" smtClean="0">
                <a:solidFill>
                  <a:schemeClr val="accent3"/>
                </a:solidFill>
              </a:rPr>
              <a:t>offices) (around 150 people)</a:t>
            </a:r>
            <a:endParaRPr lang="en-US" sz="1600" dirty="0">
              <a:solidFill>
                <a:schemeClr val="accent3"/>
              </a:solidFill>
            </a:endParaRPr>
          </a:p>
          <a:p>
            <a:pPr marL="493776" indent="-457200">
              <a:spcBef>
                <a:spcPts val="0"/>
              </a:spcBef>
              <a:buSzPct val="100000"/>
              <a:buFont typeface="+mj-lt"/>
              <a:buAutoNum type="arabicPeriod"/>
            </a:pPr>
            <a:r>
              <a:rPr lang="en-US" sz="1600" dirty="0" smtClean="0">
                <a:solidFill>
                  <a:schemeClr val="accent3"/>
                </a:solidFill>
              </a:rPr>
              <a:t>Secretariat of </a:t>
            </a:r>
            <a:r>
              <a:rPr lang="en-US" sz="1600" dirty="0">
                <a:solidFill>
                  <a:schemeClr val="accent3"/>
                </a:solidFill>
              </a:rPr>
              <a:t>Migration </a:t>
            </a:r>
            <a:r>
              <a:rPr lang="en-US" sz="1600" dirty="0" smtClean="0">
                <a:solidFill>
                  <a:schemeClr val="accent3"/>
                </a:solidFill>
              </a:rPr>
              <a:t>Policy Directorate in Piraeus in the Building </a:t>
            </a:r>
            <a:r>
              <a:rPr lang="en-US" sz="1600" dirty="0">
                <a:solidFill>
                  <a:schemeClr val="accent3"/>
                </a:solidFill>
              </a:rPr>
              <a:t>of Decentralized </a:t>
            </a:r>
            <a:r>
              <a:rPr lang="en-US" sz="1600" dirty="0" smtClean="0">
                <a:solidFill>
                  <a:schemeClr val="accent3"/>
                </a:solidFill>
              </a:rPr>
              <a:t>Administration.</a:t>
            </a:r>
            <a:endParaRPr lang="en-US" sz="1600" dirty="0">
              <a:solidFill>
                <a:schemeClr val="accent3"/>
              </a:solidFill>
            </a:endParaRPr>
          </a:p>
          <a:p>
            <a:pPr marL="493776" indent="-457200">
              <a:spcBef>
                <a:spcPts val="0"/>
              </a:spcBef>
              <a:buSzPct val="100000"/>
              <a:buFont typeface="+mj-lt"/>
              <a:buAutoNum type="arabicPeriod"/>
            </a:pPr>
            <a:r>
              <a:rPr lang="en-US" sz="1600" dirty="0" smtClean="0">
                <a:solidFill>
                  <a:schemeClr val="accent3"/>
                </a:solidFill>
              </a:rPr>
              <a:t>RIS Central service in </a:t>
            </a:r>
            <a:r>
              <a:rPr lang="en-US" sz="1600" dirty="0" err="1" smtClean="0">
                <a:solidFill>
                  <a:schemeClr val="accent3"/>
                </a:solidFill>
              </a:rPr>
              <a:t>Syggrou</a:t>
            </a:r>
            <a:r>
              <a:rPr lang="en-US" sz="1600" dirty="0" smtClean="0">
                <a:solidFill>
                  <a:schemeClr val="accent3"/>
                </a:solidFill>
              </a:rPr>
              <a:t> Ave. (around 100 people)</a:t>
            </a:r>
            <a:endParaRPr lang="en-US" sz="1600" dirty="0">
              <a:solidFill>
                <a:schemeClr val="accent3"/>
              </a:solidFill>
            </a:endParaRPr>
          </a:p>
          <a:p>
            <a:pPr marL="493776" indent="-457200">
              <a:spcBef>
                <a:spcPts val="0"/>
              </a:spcBef>
              <a:buSzPct val="100000"/>
              <a:buFont typeface="+mj-lt"/>
              <a:buAutoNum type="arabicPeriod"/>
            </a:pPr>
            <a:r>
              <a:rPr lang="en-US" sz="1600" dirty="0">
                <a:solidFill>
                  <a:schemeClr val="accent3"/>
                </a:solidFill>
              </a:rPr>
              <a:t>AS Central service, in </a:t>
            </a:r>
            <a:r>
              <a:rPr lang="en-US" sz="1600" dirty="0" err="1">
                <a:solidFill>
                  <a:schemeClr val="accent3"/>
                </a:solidFill>
              </a:rPr>
              <a:t>Kanellopoulou</a:t>
            </a:r>
            <a:r>
              <a:rPr lang="en-US" sz="1600" dirty="0">
                <a:solidFill>
                  <a:schemeClr val="accent3"/>
                </a:solidFill>
              </a:rPr>
              <a:t> </a:t>
            </a:r>
            <a:r>
              <a:rPr lang="en-US" sz="1600" dirty="0" smtClean="0">
                <a:solidFill>
                  <a:schemeClr val="accent3"/>
                </a:solidFill>
              </a:rPr>
              <a:t>Str. </a:t>
            </a:r>
            <a:r>
              <a:rPr lang="en-US" sz="1600" dirty="0">
                <a:solidFill>
                  <a:schemeClr val="accent3"/>
                </a:solidFill>
              </a:rPr>
              <a:t>(around 130 people).</a:t>
            </a:r>
          </a:p>
          <a:p>
            <a:pPr marL="493776" indent="-457200">
              <a:spcBef>
                <a:spcPts val="0"/>
              </a:spcBef>
              <a:buSzPct val="100000"/>
              <a:buFont typeface="+mj-lt"/>
              <a:buAutoNum type="arabicPeriod"/>
            </a:pPr>
            <a:r>
              <a:rPr lang="en-US" sz="1600" dirty="0">
                <a:solidFill>
                  <a:schemeClr val="accent3"/>
                </a:solidFill>
              </a:rPr>
              <a:t>Appeals Authority in </a:t>
            </a:r>
            <a:r>
              <a:rPr lang="en-US" sz="1600" dirty="0" err="1" smtClean="0">
                <a:solidFill>
                  <a:schemeClr val="accent3"/>
                </a:solidFill>
              </a:rPr>
              <a:t>Spintharou</a:t>
            </a:r>
            <a:r>
              <a:rPr lang="en-US" sz="1600" dirty="0" smtClean="0">
                <a:solidFill>
                  <a:schemeClr val="accent3"/>
                </a:solidFill>
              </a:rPr>
              <a:t> Str. </a:t>
            </a:r>
            <a:r>
              <a:rPr lang="en-US" sz="1600" dirty="0">
                <a:solidFill>
                  <a:schemeClr val="accent3"/>
                </a:solidFill>
              </a:rPr>
              <a:t>in Daphne </a:t>
            </a:r>
            <a:r>
              <a:rPr lang="en-US" sz="1600" dirty="0" smtClean="0">
                <a:solidFill>
                  <a:schemeClr val="accent3"/>
                </a:solidFill>
              </a:rPr>
              <a:t>(around 40 </a:t>
            </a:r>
            <a:r>
              <a:rPr lang="en-US" sz="1600" dirty="0">
                <a:solidFill>
                  <a:schemeClr val="accent3"/>
                </a:solidFill>
              </a:rPr>
              <a:t>people).</a:t>
            </a:r>
          </a:p>
          <a:p>
            <a:pPr>
              <a:spcBef>
                <a:spcPts val="0"/>
              </a:spcBef>
            </a:pPr>
            <a:r>
              <a:rPr lang="en-US" sz="1600" dirty="0" smtClean="0">
                <a:solidFill>
                  <a:schemeClr val="accent3"/>
                </a:solidFill>
              </a:rPr>
              <a:t>RIS Regional </a:t>
            </a:r>
            <a:r>
              <a:rPr lang="en-US" sz="1600" dirty="0">
                <a:solidFill>
                  <a:schemeClr val="accent3"/>
                </a:solidFill>
              </a:rPr>
              <a:t>Services in </a:t>
            </a:r>
            <a:r>
              <a:rPr lang="en-US" sz="1600" dirty="0" err="1">
                <a:solidFill>
                  <a:schemeClr val="accent3"/>
                </a:solidFill>
              </a:rPr>
              <a:t>Eleonas</a:t>
            </a:r>
            <a:r>
              <a:rPr lang="en-US" sz="1600" dirty="0">
                <a:solidFill>
                  <a:schemeClr val="accent3"/>
                </a:solidFill>
              </a:rPr>
              <a:t>, </a:t>
            </a:r>
            <a:r>
              <a:rPr lang="en-US" sz="1600" dirty="0" err="1">
                <a:solidFill>
                  <a:schemeClr val="accent3"/>
                </a:solidFill>
              </a:rPr>
              <a:t>Schisto</a:t>
            </a:r>
            <a:r>
              <a:rPr lang="en-US" sz="1600" dirty="0">
                <a:solidFill>
                  <a:schemeClr val="accent3"/>
                </a:solidFill>
              </a:rPr>
              <a:t>, </a:t>
            </a:r>
            <a:r>
              <a:rPr lang="en-US" sz="1600" dirty="0" err="1">
                <a:solidFill>
                  <a:schemeClr val="accent3"/>
                </a:solidFill>
              </a:rPr>
              <a:t>Galatsi</a:t>
            </a:r>
            <a:r>
              <a:rPr lang="en-US" sz="1600" dirty="0">
                <a:solidFill>
                  <a:schemeClr val="accent3"/>
                </a:solidFill>
              </a:rPr>
              <a:t> Attica, </a:t>
            </a:r>
            <a:r>
              <a:rPr lang="en-US" sz="1600" dirty="0" err="1">
                <a:solidFill>
                  <a:schemeClr val="accent3"/>
                </a:solidFill>
              </a:rPr>
              <a:t>Diavata</a:t>
            </a:r>
            <a:r>
              <a:rPr lang="en-US" sz="1600" dirty="0">
                <a:solidFill>
                  <a:schemeClr val="accent3"/>
                </a:solidFill>
              </a:rPr>
              <a:t> Thessaloniki, PIKPA </a:t>
            </a:r>
            <a:r>
              <a:rPr lang="en-US" sz="1600" dirty="0" err="1" smtClean="0">
                <a:solidFill>
                  <a:schemeClr val="accent3"/>
                </a:solidFill>
              </a:rPr>
              <a:t>Leros</a:t>
            </a:r>
            <a:r>
              <a:rPr lang="en-US" sz="1600" dirty="0" smtClean="0">
                <a:solidFill>
                  <a:schemeClr val="accent3"/>
                </a:solidFill>
              </a:rPr>
              <a:t>, 6 RICs (KYTs</a:t>
            </a:r>
            <a:r>
              <a:rPr lang="en-US" sz="1600" dirty="0">
                <a:solidFill>
                  <a:schemeClr val="accent3"/>
                </a:solidFill>
              </a:rPr>
              <a:t>) in </a:t>
            </a:r>
            <a:r>
              <a:rPr lang="en-US" sz="1600" dirty="0" err="1">
                <a:solidFill>
                  <a:schemeClr val="accent3"/>
                </a:solidFill>
              </a:rPr>
              <a:t>Fylakio</a:t>
            </a:r>
            <a:r>
              <a:rPr lang="en-US" sz="1600" dirty="0">
                <a:solidFill>
                  <a:schemeClr val="accent3"/>
                </a:solidFill>
              </a:rPr>
              <a:t>, </a:t>
            </a:r>
            <a:r>
              <a:rPr lang="en-US" sz="1600" dirty="0" err="1">
                <a:solidFill>
                  <a:schemeClr val="accent3"/>
                </a:solidFill>
              </a:rPr>
              <a:t>Evros</a:t>
            </a:r>
            <a:r>
              <a:rPr lang="en-US" sz="1600" dirty="0">
                <a:solidFill>
                  <a:schemeClr val="accent3"/>
                </a:solidFill>
              </a:rPr>
              <a:t> and islands (Lesvos, Chios, Samos, Kos, </a:t>
            </a:r>
            <a:r>
              <a:rPr lang="en-US" sz="1600" dirty="0" err="1">
                <a:solidFill>
                  <a:schemeClr val="accent3"/>
                </a:solidFill>
              </a:rPr>
              <a:t>Leros</a:t>
            </a:r>
            <a:r>
              <a:rPr lang="en-US" sz="1600" dirty="0" smtClean="0">
                <a:solidFill>
                  <a:schemeClr val="accent3"/>
                </a:solidFill>
              </a:rPr>
              <a:t>) (around 100 people) and  AS Regional Offices </a:t>
            </a:r>
            <a:r>
              <a:rPr lang="en-US" sz="1600" dirty="0">
                <a:solidFill>
                  <a:schemeClr val="accent3"/>
                </a:solidFill>
              </a:rPr>
              <a:t>in 23 </a:t>
            </a:r>
            <a:r>
              <a:rPr lang="en-US" sz="1600" dirty="0" smtClean="0">
                <a:solidFill>
                  <a:schemeClr val="accent3"/>
                </a:solidFill>
              </a:rPr>
              <a:t>areas.</a:t>
            </a:r>
            <a:endParaRPr lang="en-US" sz="1600" dirty="0">
              <a:solidFill>
                <a:schemeClr val="accent3"/>
              </a:solidFill>
            </a:endParaRPr>
          </a:p>
          <a:p>
            <a:pPr marL="36576" indent="0">
              <a:spcBef>
                <a:spcPts val="0"/>
              </a:spcBef>
              <a:buNone/>
            </a:pPr>
            <a:r>
              <a:rPr lang="en-US" sz="1800" dirty="0" smtClean="0">
                <a:solidFill>
                  <a:schemeClr val="accent3"/>
                </a:solidFill>
              </a:rPr>
              <a:t> </a:t>
            </a:r>
            <a:endParaRPr lang="en-US" sz="1800" dirty="0">
              <a:solidFill>
                <a:schemeClr val="accent3"/>
              </a:solidFill>
            </a:endParaRPr>
          </a:p>
          <a:p>
            <a:pPr marL="36576" indent="0">
              <a:spcBef>
                <a:spcPts val="0"/>
              </a:spcBef>
              <a:buNone/>
            </a:pPr>
            <a:r>
              <a:rPr lang="en-US" sz="1800" i="1" dirty="0" smtClean="0">
                <a:solidFill>
                  <a:schemeClr val="tx2">
                    <a:lumMod val="90000"/>
                  </a:schemeClr>
                </a:solidFill>
              </a:rPr>
              <a:t>To solve the spatial problem of scattered </a:t>
            </a:r>
            <a:r>
              <a:rPr lang="en-US" sz="1800" i="1" dirty="0">
                <a:solidFill>
                  <a:schemeClr val="tx2">
                    <a:lumMod val="90000"/>
                  </a:schemeClr>
                </a:solidFill>
              </a:rPr>
              <a:t>installations in 6 different buildings in Athens &amp; Piraeus with </a:t>
            </a:r>
            <a:r>
              <a:rPr lang="en-US" sz="1800" i="1" dirty="0" smtClean="0">
                <a:solidFill>
                  <a:schemeClr val="tx2">
                    <a:lumMod val="90000"/>
                  </a:schemeClr>
                </a:solidFill>
              </a:rPr>
              <a:t>great </a:t>
            </a:r>
            <a:r>
              <a:rPr lang="en-US" sz="1800" i="1" dirty="0">
                <a:solidFill>
                  <a:schemeClr val="tx2">
                    <a:lumMod val="90000"/>
                  </a:schemeClr>
                </a:solidFill>
              </a:rPr>
              <a:t>cramping in furniture </a:t>
            </a:r>
            <a:r>
              <a:rPr lang="en-US" sz="1800" i="1" dirty="0" smtClean="0">
                <a:solidFill>
                  <a:schemeClr val="tx2">
                    <a:lumMod val="90000"/>
                  </a:schemeClr>
                </a:solidFill>
              </a:rPr>
              <a:t>equipment, </a:t>
            </a:r>
            <a:r>
              <a:rPr lang="en-US" sz="1800" dirty="0" smtClean="0">
                <a:solidFill>
                  <a:schemeClr val="tx2">
                    <a:lumMod val="90000"/>
                  </a:schemeClr>
                </a:solidFill>
              </a:rPr>
              <a:t>r</a:t>
            </a:r>
            <a:r>
              <a:rPr lang="en-US" sz="1800" i="1" dirty="0" smtClean="0">
                <a:solidFill>
                  <a:schemeClr val="tx2">
                    <a:lumMod val="90000"/>
                  </a:schemeClr>
                </a:solidFill>
              </a:rPr>
              <a:t>esettlement at the "</a:t>
            </a:r>
            <a:r>
              <a:rPr lang="en-US" sz="1800" i="1" dirty="0" err="1">
                <a:solidFill>
                  <a:schemeClr val="tx2">
                    <a:lumMod val="90000"/>
                  </a:schemeClr>
                </a:solidFill>
              </a:rPr>
              <a:t>Kerani</a:t>
            </a:r>
            <a:r>
              <a:rPr lang="en-US" sz="1800" i="1" dirty="0">
                <a:solidFill>
                  <a:schemeClr val="tx2">
                    <a:lumMod val="90000"/>
                  </a:schemeClr>
                </a:solidFill>
              </a:rPr>
              <a:t>" building </a:t>
            </a:r>
            <a:r>
              <a:rPr lang="en-US" sz="1800" i="1" dirty="0" smtClean="0">
                <a:solidFill>
                  <a:schemeClr val="tx2">
                    <a:lumMod val="90000"/>
                  </a:schemeClr>
                </a:solidFill>
              </a:rPr>
              <a:t>has </a:t>
            </a:r>
            <a:r>
              <a:rPr lang="en-US" sz="1800" i="1" dirty="0">
                <a:solidFill>
                  <a:schemeClr val="tx2">
                    <a:lumMod val="90000"/>
                  </a:schemeClr>
                </a:solidFill>
              </a:rPr>
              <a:t>been decided and </a:t>
            </a:r>
            <a:r>
              <a:rPr lang="en-US" sz="1800" i="1" dirty="0" smtClean="0">
                <a:solidFill>
                  <a:schemeClr val="tx2">
                    <a:lumMod val="90000"/>
                  </a:schemeClr>
                </a:solidFill>
              </a:rPr>
              <a:t>relevant </a:t>
            </a:r>
            <a:r>
              <a:rPr lang="en-US" sz="1800" i="1" dirty="0">
                <a:solidFill>
                  <a:schemeClr val="tx2">
                    <a:lumMod val="90000"/>
                  </a:schemeClr>
                </a:solidFill>
              </a:rPr>
              <a:t>procedures (tenders for the construction of an IT center and networking) have been </a:t>
            </a:r>
            <a:r>
              <a:rPr lang="en-US" sz="1800" i="1" dirty="0" smtClean="0">
                <a:solidFill>
                  <a:schemeClr val="tx2">
                    <a:lumMod val="90000"/>
                  </a:schemeClr>
                </a:solidFill>
              </a:rPr>
              <a:t>launched, but will require 6-8 months to complete. This move meets with staff reaction and </a:t>
            </a:r>
            <a:r>
              <a:rPr lang="en-US" sz="1800" i="1" dirty="0">
                <a:solidFill>
                  <a:schemeClr val="tx2">
                    <a:lumMod val="90000"/>
                  </a:schemeClr>
                </a:solidFill>
              </a:rPr>
              <a:t>is </a:t>
            </a:r>
            <a:r>
              <a:rPr lang="en-US" sz="1800" i="1" dirty="0" smtClean="0">
                <a:solidFill>
                  <a:schemeClr val="tx2">
                    <a:lumMod val="90000"/>
                  </a:schemeClr>
                </a:solidFill>
              </a:rPr>
              <a:t>expected to act as a </a:t>
            </a:r>
            <a:r>
              <a:rPr lang="en-US" sz="1800" i="1" dirty="0">
                <a:solidFill>
                  <a:schemeClr val="tx2">
                    <a:lumMod val="90000"/>
                  </a:schemeClr>
                </a:solidFill>
              </a:rPr>
              <a:t>disincentive to attracting staff</a:t>
            </a:r>
            <a:r>
              <a:rPr lang="en-US" sz="1800" i="1" dirty="0" smtClean="0">
                <a:solidFill>
                  <a:schemeClr val="tx2">
                    <a:lumMod val="90000"/>
                  </a:schemeClr>
                </a:solidFill>
              </a:rPr>
              <a:t>. 2 Buildings owned by other services need to be evacuated for </a:t>
            </a:r>
            <a:r>
              <a:rPr lang="en-US" sz="1800" i="1" dirty="0">
                <a:solidFill>
                  <a:schemeClr val="tx2">
                    <a:lumMod val="90000"/>
                  </a:schemeClr>
                </a:solidFill>
              </a:rPr>
              <a:t>private use.</a:t>
            </a:r>
            <a:endParaRPr lang="el-GR" sz="1800" i="1" dirty="0">
              <a:solidFill>
                <a:schemeClr val="tx2">
                  <a:lumMod val="90000"/>
                </a:schemeClr>
              </a:solidFill>
            </a:endParaRPr>
          </a:p>
        </p:txBody>
      </p:sp>
    </p:spTree>
    <p:extLst>
      <p:ext uri="{BB962C8B-B14F-4D97-AF65-F5344CB8AC3E}">
        <p14:creationId xmlns="" xmlns:p14="http://schemas.microsoft.com/office/powerpoint/2010/main" val="23385569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7961"/>
            <a:ext cx="9144000" cy="1143000"/>
          </a:xfrm>
          <a:solidFill>
            <a:schemeClr val="accent6"/>
          </a:solidFill>
        </p:spPr>
        <p:txBody>
          <a:bodyPr>
            <a:normAutofit fontScale="90000"/>
          </a:bodyPr>
          <a:lstStyle/>
          <a:p>
            <a:r>
              <a:rPr lang="en-US" b="1" dirty="0"/>
              <a:t>3. ABSENCE OF STRATEGIC VISION IN PUBLIC </a:t>
            </a:r>
            <a:r>
              <a:rPr lang="en-US" b="1" dirty="0" smtClean="0"/>
              <a:t>ADMINISTRATION</a:t>
            </a:r>
            <a:endParaRPr lang="el-GR" dirty="0"/>
          </a:p>
        </p:txBody>
      </p:sp>
      <p:sp>
        <p:nvSpPr>
          <p:cNvPr id="3" name="Θέση περιεχομένου 2"/>
          <p:cNvSpPr>
            <a:spLocks noGrp="1"/>
          </p:cNvSpPr>
          <p:nvPr>
            <p:ph idx="1"/>
          </p:nvPr>
        </p:nvSpPr>
        <p:spPr>
          <a:xfrm>
            <a:off x="457200" y="1600200"/>
            <a:ext cx="8382000" cy="4525963"/>
          </a:xfrm>
          <a:noFill/>
        </p:spPr>
        <p:txBody>
          <a:bodyPr>
            <a:normAutofit/>
          </a:bodyPr>
          <a:lstStyle/>
          <a:p>
            <a:r>
              <a:rPr lang="en-US" dirty="0">
                <a:solidFill>
                  <a:schemeClr val="accent6"/>
                </a:solidFill>
              </a:rPr>
              <a:t>The vision is </a:t>
            </a:r>
            <a:r>
              <a:rPr lang="en-US" dirty="0" smtClean="0">
                <a:solidFill>
                  <a:schemeClr val="accent6"/>
                </a:solidFill>
              </a:rPr>
              <a:t>a picture for </a:t>
            </a:r>
            <a:r>
              <a:rPr lang="en-US" dirty="0">
                <a:solidFill>
                  <a:schemeClr val="accent6"/>
                </a:solidFill>
              </a:rPr>
              <a:t>the future </a:t>
            </a:r>
            <a:r>
              <a:rPr lang="en-US" dirty="0" smtClean="0">
                <a:solidFill>
                  <a:schemeClr val="accent6"/>
                </a:solidFill>
              </a:rPr>
              <a:t>that all governmental agencies share.</a:t>
            </a:r>
          </a:p>
          <a:p>
            <a:r>
              <a:rPr lang="en-US" dirty="0" smtClean="0">
                <a:solidFill>
                  <a:schemeClr val="accent6"/>
                </a:solidFill>
              </a:rPr>
              <a:t>The vision ensures </a:t>
            </a:r>
            <a:r>
              <a:rPr lang="en-US" dirty="0">
                <a:solidFill>
                  <a:schemeClr val="accent6"/>
                </a:solidFill>
              </a:rPr>
              <a:t>that all related </a:t>
            </a:r>
            <a:r>
              <a:rPr lang="en-US" dirty="0" smtClean="0">
                <a:solidFill>
                  <a:schemeClr val="accent6"/>
                </a:solidFill>
              </a:rPr>
              <a:t>political and administrative entities </a:t>
            </a:r>
            <a:r>
              <a:rPr lang="en-US" dirty="0">
                <a:solidFill>
                  <a:schemeClr val="accent6"/>
                </a:solidFill>
              </a:rPr>
              <a:t>operate in a systematic way. </a:t>
            </a:r>
            <a:endParaRPr lang="en-US" dirty="0" smtClean="0">
              <a:solidFill>
                <a:schemeClr val="accent6"/>
              </a:solidFill>
            </a:endParaRPr>
          </a:p>
          <a:p>
            <a:r>
              <a:rPr lang="en-US" dirty="0" smtClean="0">
                <a:solidFill>
                  <a:schemeClr val="accent6"/>
                </a:solidFill>
              </a:rPr>
              <a:t>The governance is </a:t>
            </a:r>
            <a:r>
              <a:rPr lang="en-US" dirty="0">
                <a:solidFill>
                  <a:schemeClr val="accent6"/>
                </a:solidFill>
              </a:rPr>
              <a:t>done through a common agenda that moves </a:t>
            </a:r>
            <a:r>
              <a:rPr lang="en-US" dirty="0" smtClean="0">
                <a:solidFill>
                  <a:schemeClr val="accent6"/>
                </a:solidFill>
              </a:rPr>
              <a:t>along specific </a:t>
            </a:r>
            <a:r>
              <a:rPr lang="en-US" dirty="0">
                <a:solidFill>
                  <a:schemeClr val="accent6"/>
                </a:solidFill>
              </a:rPr>
              <a:t>policy </a:t>
            </a:r>
            <a:r>
              <a:rPr lang="en-US" dirty="0" smtClean="0">
                <a:solidFill>
                  <a:schemeClr val="accent6"/>
                </a:solidFill>
              </a:rPr>
              <a:t>lines on issues </a:t>
            </a:r>
            <a:r>
              <a:rPr lang="en-US" dirty="0">
                <a:solidFill>
                  <a:schemeClr val="accent6"/>
                </a:solidFill>
              </a:rPr>
              <a:t>of a strategic nature for the state.</a:t>
            </a:r>
            <a:endParaRPr lang="el-GR" dirty="0">
              <a:solidFill>
                <a:schemeClr val="accent6"/>
              </a:solidFill>
            </a:endParaRPr>
          </a:p>
        </p:txBody>
      </p:sp>
    </p:spTree>
    <p:extLst>
      <p:ext uri="{BB962C8B-B14F-4D97-AF65-F5344CB8AC3E}">
        <p14:creationId xmlns="" xmlns:p14="http://schemas.microsoft.com/office/powerpoint/2010/main" val="40115359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type="title"/>
          </p:nvPr>
        </p:nvSpPr>
        <p:spPr>
          <a:xfrm>
            <a:off x="0" y="0"/>
            <a:ext cx="9144000" cy="990600"/>
          </a:xfrm>
          <a:solidFill>
            <a:schemeClr val="accent6"/>
          </a:solidFill>
        </p:spPr>
        <p:txBody>
          <a:bodyPr>
            <a:normAutofit/>
          </a:bodyPr>
          <a:lstStyle/>
          <a:p>
            <a:r>
              <a:rPr lang="en-US" dirty="0" smtClean="0"/>
              <a:t> MoMA’s mission  statement:</a:t>
            </a:r>
            <a:endParaRPr lang="en-US" dirty="0"/>
          </a:p>
        </p:txBody>
      </p:sp>
      <p:sp>
        <p:nvSpPr>
          <p:cNvPr id="3" name="2 - Θέση περιεχομένου"/>
          <p:cNvSpPr>
            <a:spLocks noGrp="1"/>
          </p:cNvSpPr>
          <p:nvPr>
            <p:ph idx="1"/>
          </p:nvPr>
        </p:nvSpPr>
        <p:spPr>
          <a:xfrm>
            <a:off x="304800" y="1371600"/>
            <a:ext cx="8229600" cy="4754563"/>
          </a:xfrm>
          <a:noFill/>
        </p:spPr>
        <p:txBody>
          <a:bodyPr>
            <a:noAutofit/>
          </a:bodyPr>
          <a:lstStyle/>
          <a:p>
            <a:pPr algn="just"/>
            <a:r>
              <a:rPr lang="en-US" sz="2000" dirty="0" smtClean="0">
                <a:solidFill>
                  <a:schemeClr val="accent6"/>
                </a:solidFill>
              </a:rPr>
              <a:t>MoMA’s main </a:t>
            </a:r>
            <a:r>
              <a:rPr lang="en-US" sz="2000" dirty="0">
                <a:solidFill>
                  <a:schemeClr val="accent6"/>
                </a:solidFill>
              </a:rPr>
              <a:t>mission is to devise and implement national policies in the areas of legal entry, residence and social integration of third country citizens in Greece, reception and identification of third country citizens entering the Greek territory without the legal formalities, granting asylum/international protection and protection of beneficiaries and applicants for asylum/international protection. </a:t>
            </a:r>
          </a:p>
          <a:p>
            <a:pPr algn="just"/>
            <a:r>
              <a:rPr lang="en-US" sz="2000" dirty="0" smtClean="0">
                <a:solidFill>
                  <a:schemeClr val="accent6"/>
                </a:solidFill>
              </a:rPr>
              <a:t>MoMA </a:t>
            </a:r>
            <a:r>
              <a:rPr lang="en-US" sz="2000" dirty="0">
                <a:solidFill>
                  <a:schemeClr val="accent6"/>
                </a:solidFill>
              </a:rPr>
              <a:t>is tasked with facilitating lawful and desirable immigration and ensuring that those who meet the requirements are given an opportunity to come to Greece. At the same time, however, </a:t>
            </a:r>
            <a:r>
              <a:rPr lang="en-US" sz="2000" dirty="0" smtClean="0">
                <a:solidFill>
                  <a:schemeClr val="accent6"/>
                </a:solidFill>
              </a:rPr>
              <a:t>the Ministry has a </a:t>
            </a:r>
            <a:r>
              <a:rPr lang="en-US" sz="2000" dirty="0">
                <a:solidFill>
                  <a:schemeClr val="accent6"/>
                </a:solidFill>
              </a:rPr>
              <a:t>control function and </a:t>
            </a:r>
            <a:r>
              <a:rPr lang="en-US" sz="2000" dirty="0" smtClean="0">
                <a:solidFill>
                  <a:schemeClr val="accent6"/>
                </a:solidFill>
              </a:rPr>
              <a:t>is tasked </a:t>
            </a:r>
            <a:r>
              <a:rPr lang="en-US" sz="2000" dirty="0">
                <a:solidFill>
                  <a:schemeClr val="accent6"/>
                </a:solidFill>
              </a:rPr>
              <a:t>with preventing abuse of the system.</a:t>
            </a:r>
          </a:p>
          <a:p>
            <a:pPr algn="just"/>
            <a:r>
              <a:rPr lang="en-US" sz="2000" dirty="0" smtClean="0">
                <a:solidFill>
                  <a:schemeClr val="accent6"/>
                </a:solidFill>
              </a:rPr>
              <a:t>The Ministry processes </a:t>
            </a:r>
            <a:r>
              <a:rPr lang="en-US" sz="2000" dirty="0">
                <a:solidFill>
                  <a:schemeClr val="accent6"/>
                </a:solidFill>
              </a:rPr>
              <a:t>applications for protection (asylum) and </a:t>
            </a:r>
            <a:r>
              <a:rPr lang="en-US" sz="2000" dirty="0" smtClean="0">
                <a:solidFill>
                  <a:schemeClr val="accent6"/>
                </a:solidFill>
              </a:rPr>
              <a:t>is responsible </a:t>
            </a:r>
            <a:r>
              <a:rPr lang="en-US" sz="2000" dirty="0">
                <a:solidFill>
                  <a:schemeClr val="accent6"/>
                </a:solidFill>
              </a:rPr>
              <a:t>for ensuring that all asylum seekers are offered somewhere to stay while they wait for </a:t>
            </a:r>
            <a:r>
              <a:rPr lang="en-US" sz="2000" dirty="0" smtClean="0">
                <a:solidFill>
                  <a:schemeClr val="accent6"/>
                </a:solidFill>
              </a:rPr>
              <a:t>decision on their </a:t>
            </a:r>
            <a:r>
              <a:rPr lang="en-US" sz="2000" dirty="0">
                <a:solidFill>
                  <a:schemeClr val="accent6"/>
                </a:solidFill>
              </a:rPr>
              <a:t>applications, and for finding good solutions for those who wish to return to their home countries.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2510"/>
            <a:ext cx="9144000" cy="1143000"/>
          </a:xfrm>
          <a:solidFill>
            <a:schemeClr val="accent6"/>
          </a:solidFill>
        </p:spPr>
        <p:txBody>
          <a:bodyPr/>
          <a:lstStyle/>
          <a:p>
            <a:r>
              <a:rPr lang="en-US" dirty="0" smtClean="0"/>
              <a:t>Mission is </a:t>
            </a:r>
            <a:r>
              <a:rPr lang="en-US" b="1" u="sng" dirty="0" smtClean="0"/>
              <a:t>not</a:t>
            </a:r>
            <a:r>
              <a:rPr lang="en-US" dirty="0" smtClean="0"/>
              <a:t> vision</a:t>
            </a:r>
            <a:endParaRPr lang="el-GR" dirty="0"/>
          </a:p>
        </p:txBody>
      </p:sp>
      <p:sp>
        <p:nvSpPr>
          <p:cNvPr id="3" name="Θέση περιεχομένου 2"/>
          <p:cNvSpPr>
            <a:spLocks noGrp="1"/>
          </p:cNvSpPr>
          <p:nvPr>
            <p:ph idx="1"/>
          </p:nvPr>
        </p:nvSpPr>
        <p:spPr>
          <a:xfrm>
            <a:off x="457200" y="1600200"/>
            <a:ext cx="8229600" cy="4525963"/>
          </a:xfrm>
          <a:noFill/>
        </p:spPr>
        <p:txBody>
          <a:bodyPr>
            <a:normAutofit fontScale="92500" lnSpcReduction="10000"/>
          </a:bodyPr>
          <a:lstStyle/>
          <a:p>
            <a:r>
              <a:rPr lang="en-US" dirty="0" smtClean="0">
                <a:solidFill>
                  <a:schemeClr val="accent6"/>
                </a:solidFill>
              </a:rPr>
              <a:t>MoMA</a:t>
            </a:r>
            <a:r>
              <a:rPr lang="en-US" dirty="0">
                <a:solidFill>
                  <a:schemeClr val="accent6"/>
                </a:solidFill>
              </a:rPr>
              <a:t>, like most Greek ministries, does not have a </a:t>
            </a:r>
            <a:r>
              <a:rPr lang="en-US" dirty="0" smtClean="0">
                <a:solidFill>
                  <a:schemeClr val="accent6"/>
                </a:solidFill>
              </a:rPr>
              <a:t>declared vision </a:t>
            </a:r>
            <a:r>
              <a:rPr lang="en-US" dirty="0">
                <a:solidFill>
                  <a:schemeClr val="accent6"/>
                </a:solidFill>
              </a:rPr>
              <a:t>of where it wants to be in the long run. </a:t>
            </a:r>
            <a:endParaRPr lang="en-US" dirty="0" smtClean="0">
              <a:solidFill>
                <a:schemeClr val="accent6"/>
              </a:solidFill>
            </a:endParaRPr>
          </a:p>
          <a:p>
            <a:r>
              <a:rPr lang="en-US" dirty="0" smtClean="0">
                <a:solidFill>
                  <a:schemeClr val="accent6"/>
                </a:solidFill>
              </a:rPr>
              <a:t>Rather focuses </a:t>
            </a:r>
            <a:r>
              <a:rPr lang="en-US" dirty="0">
                <a:solidFill>
                  <a:schemeClr val="accent6"/>
                </a:solidFill>
              </a:rPr>
              <a:t>on </a:t>
            </a:r>
            <a:r>
              <a:rPr lang="en-US" dirty="0" smtClean="0">
                <a:solidFill>
                  <a:schemeClr val="accent6"/>
                </a:solidFill>
              </a:rPr>
              <a:t>its </a:t>
            </a:r>
            <a:r>
              <a:rPr lang="en-US" dirty="0">
                <a:solidFill>
                  <a:schemeClr val="accent6"/>
                </a:solidFill>
              </a:rPr>
              <a:t>mission </a:t>
            </a:r>
            <a:r>
              <a:rPr lang="en-US" dirty="0" smtClean="0">
                <a:solidFill>
                  <a:schemeClr val="accent6"/>
                </a:solidFill>
              </a:rPr>
              <a:t>as stipulated in its constitutional decree -as </a:t>
            </a:r>
            <a:r>
              <a:rPr lang="en-US" dirty="0">
                <a:solidFill>
                  <a:schemeClr val="accent6"/>
                </a:solidFill>
              </a:rPr>
              <a:t>it is </a:t>
            </a:r>
            <a:r>
              <a:rPr lang="en-US" dirty="0" smtClean="0">
                <a:solidFill>
                  <a:schemeClr val="accent6"/>
                </a:solidFill>
              </a:rPr>
              <a:t>required- that clarifies </a:t>
            </a:r>
            <a:r>
              <a:rPr lang="en-US" dirty="0">
                <a:solidFill>
                  <a:schemeClr val="accent6"/>
                </a:solidFill>
              </a:rPr>
              <a:t>its purpose and the key policy areas within its remit. </a:t>
            </a:r>
            <a:endParaRPr lang="en-US" dirty="0" smtClean="0">
              <a:solidFill>
                <a:schemeClr val="accent6"/>
              </a:solidFill>
            </a:endParaRPr>
          </a:p>
          <a:p>
            <a:r>
              <a:rPr lang="en-US" dirty="0" smtClean="0">
                <a:solidFill>
                  <a:schemeClr val="accent6"/>
                </a:solidFill>
              </a:rPr>
              <a:t>The </a:t>
            </a:r>
            <a:r>
              <a:rPr lang="en-US" dirty="0">
                <a:solidFill>
                  <a:schemeClr val="accent6"/>
                </a:solidFill>
              </a:rPr>
              <a:t>strategic vision of the organization is nowhere in </a:t>
            </a:r>
            <a:r>
              <a:rPr lang="en-US" dirty="0" smtClean="0">
                <a:solidFill>
                  <a:schemeClr val="accent6"/>
                </a:solidFill>
              </a:rPr>
              <a:t>sight</a:t>
            </a:r>
            <a:r>
              <a:rPr lang="el-GR" dirty="0" smtClean="0">
                <a:solidFill>
                  <a:schemeClr val="accent6"/>
                </a:solidFill>
              </a:rPr>
              <a:t>. </a:t>
            </a:r>
            <a:r>
              <a:rPr lang="en-US" dirty="0" smtClean="0">
                <a:solidFill>
                  <a:schemeClr val="accent6"/>
                </a:solidFill>
              </a:rPr>
              <a:t>Therefore it comes as no surprise that </a:t>
            </a:r>
            <a:r>
              <a:rPr lang="en-US" dirty="0">
                <a:solidFill>
                  <a:schemeClr val="accent6"/>
                </a:solidFill>
              </a:rPr>
              <a:t>it lacks specific strategic </a:t>
            </a:r>
            <a:r>
              <a:rPr lang="en-US" dirty="0" smtClean="0">
                <a:solidFill>
                  <a:schemeClr val="accent6"/>
                </a:solidFill>
              </a:rPr>
              <a:t>planning structures.</a:t>
            </a:r>
            <a:endParaRPr lang="el-GR" dirty="0">
              <a:solidFill>
                <a:schemeClr val="accent6"/>
              </a:solidFill>
            </a:endParaRPr>
          </a:p>
        </p:txBody>
      </p:sp>
    </p:spTree>
    <p:extLst>
      <p:ext uri="{BB962C8B-B14F-4D97-AF65-F5344CB8AC3E}">
        <p14:creationId xmlns="" xmlns:p14="http://schemas.microsoft.com/office/powerpoint/2010/main" val="5325456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a:solidFill>
            <a:schemeClr val="accent5"/>
          </a:solidFill>
        </p:spPr>
        <p:txBody>
          <a:bodyPr>
            <a:noAutofit/>
          </a:bodyPr>
          <a:lstStyle/>
          <a:p>
            <a:r>
              <a:rPr lang="en-US" sz="3200" b="1" dirty="0"/>
              <a:t>4. LEGISLATIVE PRODUCTION CULTURE AND NOT EVIDENCE-BASED POLICY </a:t>
            </a:r>
            <a:r>
              <a:rPr lang="en-US" sz="3200" b="1" dirty="0" smtClean="0"/>
              <a:t>MAKING (1)</a:t>
            </a:r>
            <a:endParaRPr lang="el-GR" sz="3200" b="1" dirty="0"/>
          </a:p>
        </p:txBody>
      </p:sp>
      <p:sp>
        <p:nvSpPr>
          <p:cNvPr id="3" name="Θέση περιεχομένου 2"/>
          <p:cNvSpPr>
            <a:spLocks noGrp="1"/>
          </p:cNvSpPr>
          <p:nvPr>
            <p:ph idx="1"/>
          </p:nvPr>
        </p:nvSpPr>
        <p:spPr>
          <a:xfrm>
            <a:off x="457200" y="1600200"/>
            <a:ext cx="8001000" cy="4525963"/>
          </a:xfrm>
        </p:spPr>
        <p:txBody>
          <a:bodyPr>
            <a:normAutofit fontScale="70000" lnSpcReduction="20000"/>
          </a:bodyPr>
          <a:lstStyle/>
          <a:p>
            <a:r>
              <a:rPr lang="en-US" dirty="0">
                <a:solidFill>
                  <a:schemeClr val="accent5">
                    <a:lumMod val="40000"/>
                    <a:lumOff val="60000"/>
                  </a:schemeClr>
                </a:solidFill>
              </a:rPr>
              <a:t>Administrative culture in Greece is distinguished by its emphasis on producing </a:t>
            </a:r>
            <a:r>
              <a:rPr lang="en-US" dirty="0" smtClean="0">
                <a:solidFill>
                  <a:schemeClr val="accent5">
                    <a:lumMod val="40000"/>
                    <a:lumOff val="60000"/>
                  </a:schemeClr>
                </a:solidFill>
              </a:rPr>
              <a:t>the regulations for the exercise of public policies, rather </a:t>
            </a:r>
            <a:r>
              <a:rPr lang="en-US" dirty="0">
                <a:solidFill>
                  <a:schemeClr val="accent5">
                    <a:lumMod val="40000"/>
                    <a:lumOff val="60000"/>
                  </a:schemeClr>
                </a:solidFill>
              </a:rPr>
              <a:t>than </a:t>
            </a:r>
            <a:r>
              <a:rPr lang="en-US" dirty="0" smtClean="0">
                <a:solidFill>
                  <a:schemeClr val="accent5">
                    <a:lumMod val="40000"/>
                    <a:lumOff val="60000"/>
                  </a:schemeClr>
                </a:solidFill>
              </a:rPr>
              <a:t>implementing the policies with concrete, </a:t>
            </a:r>
            <a:r>
              <a:rPr lang="en-US" dirty="0">
                <a:solidFill>
                  <a:schemeClr val="accent5">
                    <a:lumMod val="40000"/>
                    <a:lumOff val="60000"/>
                  </a:schemeClr>
                </a:solidFill>
              </a:rPr>
              <a:t>measurable results. </a:t>
            </a:r>
            <a:endParaRPr lang="en-US" dirty="0" smtClean="0">
              <a:solidFill>
                <a:schemeClr val="accent5">
                  <a:lumMod val="40000"/>
                  <a:lumOff val="60000"/>
                </a:schemeClr>
              </a:solidFill>
            </a:endParaRPr>
          </a:p>
          <a:p>
            <a:r>
              <a:rPr lang="en-US" dirty="0" smtClean="0">
                <a:solidFill>
                  <a:schemeClr val="accent5">
                    <a:lumMod val="40000"/>
                    <a:lumOff val="60000"/>
                  </a:schemeClr>
                </a:solidFill>
              </a:rPr>
              <a:t>Even </a:t>
            </a:r>
            <a:r>
              <a:rPr lang="en-US" dirty="0">
                <a:solidFill>
                  <a:schemeClr val="accent5">
                    <a:lumMod val="40000"/>
                    <a:lumOff val="60000"/>
                  </a:schemeClr>
                </a:solidFill>
              </a:rPr>
              <a:t>ex ante regulatory impact </a:t>
            </a:r>
            <a:r>
              <a:rPr lang="en-US" dirty="0" smtClean="0">
                <a:solidFill>
                  <a:schemeClr val="accent5">
                    <a:lumMod val="40000"/>
                    <a:lumOff val="60000"/>
                  </a:schemeClr>
                </a:solidFill>
              </a:rPr>
              <a:t>analyses</a:t>
            </a:r>
            <a:r>
              <a:rPr lang="en-US" dirty="0">
                <a:solidFill>
                  <a:schemeClr val="accent5">
                    <a:lumMod val="40000"/>
                    <a:lumOff val="60000"/>
                  </a:schemeClr>
                </a:solidFill>
              </a:rPr>
              <a:t>, when carried out, move more within a formal obligation framework and not with a rational meaningful contribution to the legislation</a:t>
            </a:r>
            <a:r>
              <a:rPr lang="en-US" dirty="0" smtClean="0">
                <a:solidFill>
                  <a:schemeClr val="accent5">
                    <a:lumMod val="40000"/>
                    <a:lumOff val="60000"/>
                  </a:schemeClr>
                </a:solidFill>
              </a:rPr>
              <a:t>. </a:t>
            </a:r>
            <a:endParaRPr lang="en-US" dirty="0">
              <a:solidFill>
                <a:schemeClr val="accent5">
                  <a:lumMod val="40000"/>
                  <a:lumOff val="60000"/>
                </a:schemeClr>
              </a:solidFill>
            </a:endParaRPr>
          </a:p>
          <a:p>
            <a:r>
              <a:rPr lang="en-US" dirty="0" smtClean="0">
                <a:solidFill>
                  <a:schemeClr val="accent5">
                    <a:lumMod val="40000"/>
                    <a:lumOff val="60000"/>
                  </a:schemeClr>
                </a:solidFill>
              </a:rPr>
              <a:t>Most </a:t>
            </a:r>
            <a:r>
              <a:rPr lang="en-US" dirty="0">
                <a:solidFill>
                  <a:schemeClr val="accent5">
                    <a:lumMod val="40000"/>
                    <a:lumOff val="60000"/>
                  </a:schemeClr>
                </a:solidFill>
              </a:rPr>
              <a:t>of the output of ministries is regulatory and internal </a:t>
            </a:r>
            <a:r>
              <a:rPr lang="en-US" dirty="0" smtClean="0">
                <a:solidFill>
                  <a:schemeClr val="accent5">
                    <a:lumMod val="40000"/>
                    <a:lumOff val="60000"/>
                  </a:schemeClr>
                </a:solidFill>
              </a:rPr>
              <a:t>communication</a:t>
            </a:r>
            <a:r>
              <a:rPr lang="en-US" dirty="0">
                <a:solidFill>
                  <a:schemeClr val="accent5">
                    <a:lumMod val="40000"/>
                    <a:lumOff val="60000"/>
                  </a:schemeClr>
                </a:solidFill>
              </a:rPr>
              <a:t>. </a:t>
            </a:r>
            <a:endParaRPr lang="en-US" dirty="0" smtClean="0">
              <a:solidFill>
                <a:schemeClr val="accent5">
                  <a:lumMod val="40000"/>
                  <a:lumOff val="60000"/>
                </a:schemeClr>
              </a:solidFill>
            </a:endParaRPr>
          </a:p>
          <a:p>
            <a:r>
              <a:rPr lang="en-US" dirty="0" smtClean="0">
                <a:solidFill>
                  <a:schemeClr val="accent5">
                    <a:lumMod val="40000"/>
                    <a:lumOff val="60000"/>
                  </a:schemeClr>
                </a:solidFill>
              </a:rPr>
              <a:t>All </a:t>
            </a:r>
            <a:r>
              <a:rPr lang="en-US" dirty="0">
                <a:solidFill>
                  <a:schemeClr val="accent5">
                    <a:lumMod val="40000"/>
                    <a:lumOff val="60000"/>
                  </a:schemeClr>
                </a:solidFill>
              </a:rPr>
              <a:t>issues appear to be </a:t>
            </a:r>
            <a:r>
              <a:rPr lang="en-US" dirty="0" smtClean="0">
                <a:solidFill>
                  <a:schemeClr val="accent5">
                    <a:lumMod val="40000"/>
                    <a:lumOff val="60000"/>
                  </a:schemeClr>
                </a:solidFill>
              </a:rPr>
              <a:t>'urgent‘ and no </a:t>
            </a:r>
            <a:r>
              <a:rPr lang="en-US" dirty="0">
                <a:solidFill>
                  <a:schemeClr val="accent5">
                    <a:lumMod val="40000"/>
                    <a:lumOff val="60000"/>
                  </a:schemeClr>
                </a:solidFill>
              </a:rPr>
              <a:t>consistent </a:t>
            </a:r>
            <a:r>
              <a:rPr lang="en-US" dirty="0" smtClean="0">
                <a:solidFill>
                  <a:schemeClr val="accent5">
                    <a:lumMod val="40000"/>
                    <a:lumOff val="60000"/>
                  </a:schemeClr>
                </a:solidFill>
              </a:rPr>
              <a:t>planning </a:t>
            </a:r>
            <a:r>
              <a:rPr lang="en-US" dirty="0">
                <a:solidFill>
                  <a:schemeClr val="accent5">
                    <a:lumMod val="40000"/>
                    <a:lumOff val="60000"/>
                  </a:schemeClr>
                </a:solidFill>
              </a:rPr>
              <a:t>can be implemented, either at a strategic or operational level.</a:t>
            </a:r>
          </a:p>
          <a:p>
            <a:r>
              <a:rPr lang="en-US" dirty="0" smtClean="0">
                <a:solidFill>
                  <a:schemeClr val="accent5">
                    <a:lumMod val="40000"/>
                    <a:lumOff val="60000"/>
                  </a:schemeClr>
                </a:solidFill>
              </a:rPr>
              <a:t>The executive functioning </a:t>
            </a:r>
            <a:r>
              <a:rPr lang="en-US" dirty="0">
                <a:solidFill>
                  <a:schemeClr val="accent5">
                    <a:lumMod val="40000"/>
                    <a:lumOff val="60000"/>
                  </a:schemeClr>
                </a:solidFill>
              </a:rPr>
              <a:t>of public bodies is extremely limited because the administrative </a:t>
            </a:r>
            <a:r>
              <a:rPr lang="en-US" dirty="0" smtClean="0">
                <a:solidFill>
                  <a:schemeClr val="accent5">
                    <a:lumMod val="40000"/>
                    <a:lumOff val="60000"/>
                  </a:schemeClr>
                </a:solidFill>
              </a:rPr>
              <a:t>operating procedures to be followed are not standardized, rather heavy </a:t>
            </a:r>
            <a:r>
              <a:rPr lang="en-US" dirty="0">
                <a:solidFill>
                  <a:schemeClr val="accent5">
                    <a:lumMod val="40000"/>
                    <a:lumOff val="60000"/>
                  </a:schemeClr>
                </a:solidFill>
              </a:rPr>
              <a:t>and complex legal </a:t>
            </a:r>
            <a:r>
              <a:rPr lang="en-US" dirty="0" smtClean="0">
                <a:solidFill>
                  <a:schemeClr val="accent5">
                    <a:lumMod val="40000"/>
                    <a:lumOff val="60000"/>
                  </a:schemeClr>
                </a:solidFill>
              </a:rPr>
              <a:t>frameworks, </a:t>
            </a:r>
            <a:r>
              <a:rPr lang="en-US" dirty="0">
                <a:solidFill>
                  <a:schemeClr val="accent5">
                    <a:lumMod val="40000"/>
                    <a:lumOff val="60000"/>
                  </a:schemeClr>
                </a:solidFill>
              </a:rPr>
              <a:t>creating delays, bureaucratic loopholes and inefficiency.</a:t>
            </a:r>
            <a:endParaRPr lang="el-GR" dirty="0">
              <a:solidFill>
                <a:schemeClr val="accent5">
                  <a:lumMod val="40000"/>
                  <a:lumOff val="60000"/>
                </a:schemeClr>
              </a:solidFill>
            </a:endParaRPr>
          </a:p>
        </p:txBody>
      </p:sp>
    </p:spTree>
    <p:extLst>
      <p:ext uri="{BB962C8B-B14F-4D97-AF65-F5344CB8AC3E}">
        <p14:creationId xmlns="" xmlns:p14="http://schemas.microsoft.com/office/powerpoint/2010/main" val="35509450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a:solidFill>
            <a:schemeClr val="accent5"/>
          </a:solidFill>
        </p:spPr>
        <p:txBody>
          <a:bodyPr>
            <a:noAutofit/>
          </a:bodyPr>
          <a:lstStyle/>
          <a:p>
            <a:r>
              <a:rPr lang="en-US" sz="3200" b="1" dirty="0"/>
              <a:t>4. LEGISLATIVE PRODUCTION CULTURE AND NOT EVIDENCE-BASED POLICY </a:t>
            </a:r>
            <a:r>
              <a:rPr lang="en-US" sz="3200" b="1" dirty="0" smtClean="0"/>
              <a:t>MAKING (2)</a:t>
            </a:r>
            <a:endParaRPr lang="el-GR" sz="3200" b="1" dirty="0"/>
          </a:p>
        </p:txBody>
      </p:sp>
      <p:sp>
        <p:nvSpPr>
          <p:cNvPr id="3" name="Θέση περιεχομένου 2"/>
          <p:cNvSpPr>
            <a:spLocks noGrp="1"/>
          </p:cNvSpPr>
          <p:nvPr>
            <p:ph idx="1"/>
          </p:nvPr>
        </p:nvSpPr>
        <p:spPr>
          <a:xfrm>
            <a:off x="457200" y="1447800"/>
            <a:ext cx="8001000" cy="4114800"/>
          </a:xfrm>
        </p:spPr>
        <p:txBody>
          <a:bodyPr>
            <a:normAutofit fontScale="85000" lnSpcReduction="10000"/>
          </a:bodyPr>
          <a:lstStyle/>
          <a:p>
            <a:r>
              <a:rPr lang="en-US" dirty="0">
                <a:solidFill>
                  <a:schemeClr val="accent5">
                    <a:lumMod val="40000"/>
                    <a:lumOff val="60000"/>
                  </a:schemeClr>
                </a:solidFill>
              </a:rPr>
              <a:t>At the intra-ministerial level, there are no structures in charge of achieving the goals of strategic </a:t>
            </a:r>
            <a:r>
              <a:rPr lang="en-US" dirty="0" smtClean="0">
                <a:solidFill>
                  <a:schemeClr val="accent5">
                    <a:lumMod val="40000"/>
                    <a:lumOff val="60000"/>
                  </a:schemeClr>
                </a:solidFill>
              </a:rPr>
              <a:t>planning by:</a:t>
            </a:r>
          </a:p>
          <a:p>
            <a:pPr lvl="1"/>
            <a:r>
              <a:rPr lang="en-US" dirty="0" smtClean="0">
                <a:solidFill>
                  <a:schemeClr val="accent5">
                    <a:lumMod val="40000"/>
                    <a:lumOff val="60000"/>
                  </a:schemeClr>
                </a:solidFill>
              </a:rPr>
              <a:t>drawing </a:t>
            </a:r>
            <a:r>
              <a:rPr lang="en-US" dirty="0">
                <a:solidFill>
                  <a:schemeClr val="accent5">
                    <a:lumMod val="40000"/>
                    <a:lumOff val="60000"/>
                  </a:schemeClr>
                </a:solidFill>
              </a:rPr>
              <a:t>up a strategic plan for the whole organization, </a:t>
            </a:r>
            <a:endParaRPr lang="en-US" dirty="0" smtClean="0">
              <a:solidFill>
                <a:schemeClr val="accent5">
                  <a:lumMod val="40000"/>
                  <a:lumOff val="60000"/>
                </a:schemeClr>
              </a:solidFill>
            </a:endParaRPr>
          </a:p>
          <a:p>
            <a:pPr lvl="1"/>
            <a:r>
              <a:rPr lang="en-US" dirty="0" smtClean="0">
                <a:solidFill>
                  <a:schemeClr val="accent5">
                    <a:lumMod val="40000"/>
                    <a:lumOff val="60000"/>
                  </a:schemeClr>
                </a:solidFill>
              </a:rPr>
              <a:t>disseminating strategic </a:t>
            </a:r>
            <a:r>
              <a:rPr lang="en-US" dirty="0">
                <a:solidFill>
                  <a:schemeClr val="accent5">
                    <a:lumMod val="40000"/>
                    <a:lumOff val="60000"/>
                  </a:schemeClr>
                </a:solidFill>
              </a:rPr>
              <a:t>directions to the organizational units of the ministry </a:t>
            </a:r>
            <a:endParaRPr lang="en-US" dirty="0" smtClean="0">
              <a:solidFill>
                <a:schemeClr val="accent5">
                  <a:lumMod val="40000"/>
                  <a:lumOff val="60000"/>
                </a:schemeClr>
              </a:solidFill>
            </a:endParaRPr>
          </a:p>
          <a:p>
            <a:pPr lvl="1"/>
            <a:r>
              <a:rPr lang="en-US" dirty="0" smtClean="0">
                <a:solidFill>
                  <a:schemeClr val="accent5">
                    <a:lumMod val="40000"/>
                    <a:lumOff val="60000"/>
                  </a:schemeClr>
                </a:solidFill>
              </a:rPr>
              <a:t>Coordinating the </a:t>
            </a:r>
            <a:r>
              <a:rPr lang="en-US" dirty="0">
                <a:solidFill>
                  <a:schemeClr val="accent5">
                    <a:lumMod val="40000"/>
                    <a:lumOff val="60000"/>
                  </a:schemeClr>
                </a:solidFill>
              </a:rPr>
              <a:t>implementation of activities for the organization</a:t>
            </a:r>
            <a:r>
              <a:rPr lang="en-US" dirty="0" smtClean="0">
                <a:solidFill>
                  <a:schemeClr val="accent5">
                    <a:lumMod val="40000"/>
                    <a:lumOff val="60000"/>
                  </a:schemeClr>
                </a:solidFill>
              </a:rPr>
              <a:t>.</a:t>
            </a:r>
            <a:endParaRPr lang="en-US" dirty="0">
              <a:solidFill>
                <a:schemeClr val="accent5">
                  <a:lumMod val="40000"/>
                  <a:lumOff val="60000"/>
                </a:schemeClr>
              </a:solidFill>
            </a:endParaRPr>
          </a:p>
          <a:p>
            <a:r>
              <a:rPr lang="en-US" dirty="0">
                <a:solidFill>
                  <a:schemeClr val="accent5">
                    <a:lumMod val="40000"/>
                    <a:lumOff val="60000"/>
                  </a:schemeClr>
                </a:solidFill>
              </a:rPr>
              <a:t>There is also a lack of a consistent administration and policy interface structure (</a:t>
            </a:r>
            <a:r>
              <a:rPr lang="en-US" dirty="0" smtClean="0">
                <a:solidFill>
                  <a:schemeClr val="accent5">
                    <a:lumMod val="40000"/>
                    <a:lumOff val="60000"/>
                  </a:schemeClr>
                </a:solidFill>
              </a:rPr>
              <a:t>e.g. </a:t>
            </a:r>
            <a:r>
              <a:rPr lang="en-US" dirty="0">
                <a:solidFill>
                  <a:schemeClr val="accent5">
                    <a:lumMod val="40000"/>
                    <a:lumOff val="60000"/>
                  </a:schemeClr>
                </a:solidFill>
              </a:rPr>
              <a:t>Permanent General </a:t>
            </a:r>
            <a:r>
              <a:rPr lang="en-US" dirty="0" smtClean="0">
                <a:solidFill>
                  <a:schemeClr val="accent5">
                    <a:lumMod val="40000"/>
                    <a:lumOff val="60000"/>
                  </a:schemeClr>
                </a:solidFill>
              </a:rPr>
              <a:t>(Administrative) Secretary. </a:t>
            </a:r>
            <a:endParaRPr lang="el-GR" dirty="0">
              <a:solidFill>
                <a:schemeClr val="accent5">
                  <a:lumMod val="40000"/>
                  <a:lumOff val="60000"/>
                </a:schemeClr>
              </a:solidFill>
            </a:endParaRPr>
          </a:p>
        </p:txBody>
      </p:sp>
      <p:sp>
        <p:nvSpPr>
          <p:cNvPr id="5" name="4 - Κουμπί ενέργειας: Βοήθεια">
            <a:hlinkClick r:id="" action="ppaction://noaction" highlightClick="1"/>
          </p:cNvPr>
          <p:cNvSpPr/>
          <p:nvPr/>
        </p:nvSpPr>
        <p:spPr>
          <a:xfrm>
            <a:off x="7673454" y="5638800"/>
            <a:ext cx="1447800" cy="1219200"/>
          </a:xfrm>
          <a:prstGeom prst="actionButtonHelp">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Tree>
    <p:extLst>
      <p:ext uri="{BB962C8B-B14F-4D97-AF65-F5344CB8AC3E}">
        <p14:creationId xmlns="" xmlns:p14="http://schemas.microsoft.com/office/powerpoint/2010/main" val="1526300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600200"/>
            <a:ext cx="8001000" cy="4525963"/>
          </a:xfrm>
        </p:spPr>
        <p:txBody>
          <a:bodyPr>
            <a:normAutofit fontScale="77500" lnSpcReduction="20000"/>
          </a:bodyPr>
          <a:lstStyle/>
          <a:p>
            <a:r>
              <a:rPr lang="en-US" dirty="0" smtClean="0">
                <a:solidFill>
                  <a:schemeClr val="accent5">
                    <a:lumMod val="40000"/>
                    <a:lumOff val="60000"/>
                  </a:schemeClr>
                </a:solidFill>
              </a:rPr>
              <a:t>Another one </a:t>
            </a:r>
            <a:r>
              <a:rPr lang="en-US" dirty="0">
                <a:solidFill>
                  <a:schemeClr val="accent5">
                    <a:lumMod val="40000"/>
                    <a:lumOff val="60000"/>
                  </a:schemeClr>
                </a:solidFill>
              </a:rPr>
              <a:t>of the major weaknesses </a:t>
            </a:r>
            <a:r>
              <a:rPr lang="en-US" dirty="0" smtClean="0">
                <a:solidFill>
                  <a:schemeClr val="accent5">
                    <a:lumMod val="40000"/>
                    <a:lumOff val="60000"/>
                  </a:schemeClr>
                </a:solidFill>
              </a:rPr>
              <a:t>of the Greek </a:t>
            </a:r>
            <a:r>
              <a:rPr lang="en-US" dirty="0">
                <a:solidFill>
                  <a:schemeClr val="accent5">
                    <a:lumMod val="40000"/>
                    <a:lumOff val="60000"/>
                  </a:schemeClr>
                </a:solidFill>
              </a:rPr>
              <a:t>public administration in </a:t>
            </a:r>
            <a:r>
              <a:rPr lang="en-US" dirty="0" smtClean="0">
                <a:solidFill>
                  <a:schemeClr val="accent5">
                    <a:lumMod val="40000"/>
                    <a:lumOff val="60000"/>
                  </a:schemeClr>
                </a:solidFill>
              </a:rPr>
              <a:t>general, and </a:t>
            </a:r>
            <a:r>
              <a:rPr lang="en-US" dirty="0">
                <a:solidFill>
                  <a:schemeClr val="accent5">
                    <a:lumMod val="40000"/>
                    <a:lumOff val="60000"/>
                  </a:schemeClr>
                </a:solidFill>
              </a:rPr>
              <a:t>in particular of the central </a:t>
            </a:r>
            <a:r>
              <a:rPr lang="en-US" dirty="0" smtClean="0">
                <a:solidFill>
                  <a:schemeClr val="accent5">
                    <a:lumMod val="40000"/>
                    <a:lumOff val="60000"/>
                  </a:schemeClr>
                </a:solidFill>
              </a:rPr>
              <a:t>administration, </a:t>
            </a:r>
            <a:r>
              <a:rPr lang="en-US" dirty="0">
                <a:solidFill>
                  <a:schemeClr val="accent5">
                    <a:lumMod val="40000"/>
                    <a:lumOff val="60000"/>
                  </a:schemeClr>
                </a:solidFill>
              </a:rPr>
              <a:t>is the lack of data and </a:t>
            </a:r>
            <a:r>
              <a:rPr lang="en-US" dirty="0" smtClean="0">
                <a:solidFill>
                  <a:schemeClr val="accent5">
                    <a:lumMod val="40000"/>
                    <a:lumOff val="60000"/>
                  </a:schemeClr>
                </a:solidFill>
              </a:rPr>
              <a:t>evidence that </a:t>
            </a:r>
            <a:r>
              <a:rPr lang="en-US" dirty="0">
                <a:solidFill>
                  <a:schemeClr val="accent5">
                    <a:lumMod val="40000"/>
                    <a:lumOff val="60000"/>
                  </a:schemeClr>
                </a:solidFill>
              </a:rPr>
              <a:t>can be used as a basis </a:t>
            </a:r>
            <a:r>
              <a:rPr lang="en-US" dirty="0" smtClean="0">
                <a:solidFill>
                  <a:schemeClr val="accent5">
                    <a:lumMod val="40000"/>
                    <a:lumOff val="60000"/>
                  </a:schemeClr>
                </a:solidFill>
              </a:rPr>
              <a:t>for informed policy </a:t>
            </a:r>
            <a:r>
              <a:rPr lang="en-US" dirty="0">
                <a:solidFill>
                  <a:schemeClr val="accent5">
                    <a:lumMod val="40000"/>
                    <a:lumOff val="60000"/>
                  </a:schemeClr>
                </a:solidFill>
              </a:rPr>
              <a:t>decision making. </a:t>
            </a:r>
            <a:endParaRPr lang="en-US" dirty="0" smtClean="0">
              <a:solidFill>
                <a:schemeClr val="accent5">
                  <a:lumMod val="40000"/>
                  <a:lumOff val="60000"/>
                </a:schemeClr>
              </a:solidFill>
            </a:endParaRPr>
          </a:p>
          <a:p>
            <a:r>
              <a:rPr lang="en-US" dirty="0" smtClean="0">
                <a:solidFill>
                  <a:schemeClr val="accent5">
                    <a:lumMod val="40000"/>
                    <a:lumOff val="60000"/>
                  </a:schemeClr>
                </a:solidFill>
              </a:rPr>
              <a:t>In the OECD FR, the </a:t>
            </a:r>
            <a:r>
              <a:rPr lang="en-US" dirty="0">
                <a:solidFill>
                  <a:schemeClr val="accent5">
                    <a:lumMod val="40000"/>
                    <a:lumOff val="60000"/>
                  </a:schemeClr>
                </a:solidFill>
              </a:rPr>
              <a:t>processes required to collect and further analyze data are described as "extremely inadequate" (p. 54). </a:t>
            </a:r>
            <a:endParaRPr lang="en-US" dirty="0" smtClean="0">
              <a:solidFill>
                <a:schemeClr val="accent5">
                  <a:lumMod val="40000"/>
                  <a:lumOff val="60000"/>
                </a:schemeClr>
              </a:solidFill>
            </a:endParaRPr>
          </a:p>
          <a:p>
            <a:r>
              <a:rPr lang="en-US" dirty="0" smtClean="0">
                <a:solidFill>
                  <a:schemeClr val="accent5">
                    <a:lumMod val="40000"/>
                    <a:lumOff val="60000"/>
                  </a:schemeClr>
                </a:solidFill>
              </a:rPr>
              <a:t>Keeping </a:t>
            </a:r>
            <a:r>
              <a:rPr lang="en-US" dirty="0">
                <a:solidFill>
                  <a:schemeClr val="accent5">
                    <a:lumMod val="40000"/>
                    <a:lumOff val="60000"/>
                  </a:schemeClr>
                </a:solidFill>
              </a:rPr>
              <a:t>records is not a management priority, so there is no corresponding ability to extract </a:t>
            </a:r>
            <a:r>
              <a:rPr lang="en-US" dirty="0" smtClean="0">
                <a:solidFill>
                  <a:schemeClr val="accent5">
                    <a:lumMod val="40000"/>
                    <a:lumOff val="60000"/>
                  </a:schemeClr>
                </a:solidFill>
              </a:rPr>
              <a:t>information from </a:t>
            </a:r>
            <a:r>
              <a:rPr lang="en-US" dirty="0">
                <a:solidFill>
                  <a:schemeClr val="accent5">
                    <a:lumMod val="40000"/>
                    <a:lumOff val="60000"/>
                  </a:schemeClr>
                </a:solidFill>
              </a:rPr>
              <a:t>data and thus manage organizational knowledge. </a:t>
            </a:r>
            <a:endParaRPr lang="en-US" dirty="0" smtClean="0">
              <a:solidFill>
                <a:schemeClr val="accent5">
                  <a:lumMod val="40000"/>
                  <a:lumOff val="60000"/>
                </a:schemeClr>
              </a:solidFill>
            </a:endParaRPr>
          </a:p>
          <a:p>
            <a:r>
              <a:rPr lang="en-US" dirty="0" smtClean="0">
                <a:solidFill>
                  <a:schemeClr val="accent5">
                    <a:lumMod val="40000"/>
                    <a:lumOff val="60000"/>
                  </a:schemeClr>
                </a:solidFill>
              </a:rPr>
              <a:t>In </a:t>
            </a:r>
            <a:r>
              <a:rPr lang="en-US" dirty="0">
                <a:solidFill>
                  <a:schemeClr val="accent5">
                    <a:lumMod val="40000"/>
                    <a:lumOff val="60000"/>
                  </a:schemeClr>
                </a:solidFill>
              </a:rPr>
              <a:t>most cases data </a:t>
            </a:r>
            <a:r>
              <a:rPr lang="en-US" dirty="0" smtClean="0">
                <a:solidFill>
                  <a:schemeClr val="accent5">
                    <a:lumMod val="40000"/>
                    <a:lumOff val="60000"/>
                  </a:schemeClr>
                </a:solidFill>
              </a:rPr>
              <a:t>registration is </a:t>
            </a:r>
            <a:r>
              <a:rPr lang="en-US" dirty="0">
                <a:solidFill>
                  <a:schemeClr val="accent5">
                    <a:lumMod val="40000"/>
                    <a:lumOff val="60000"/>
                  </a:schemeClr>
                </a:solidFill>
              </a:rPr>
              <a:t>ad hoc in the context of specific </a:t>
            </a:r>
            <a:r>
              <a:rPr lang="en-US" dirty="0" smtClean="0">
                <a:solidFill>
                  <a:schemeClr val="accent5">
                    <a:lumMod val="40000"/>
                    <a:lumOff val="60000"/>
                  </a:schemeClr>
                </a:solidFill>
              </a:rPr>
              <a:t>tasks, and even </a:t>
            </a:r>
            <a:r>
              <a:rPr lang="en-US" dirty="0">
                <a:solidFill>
                  <a:schemeClr val="accent5">
                    <a:lumMod val="40000"/>
                    <a:lumOff val="60000"/>
                  </a:schemeClr>
                </a:solidFill>
              </a:rPr>
              <a:t>where </a:t>
            </a:r>
            <a:r>
              <a:rPr lang="en-US" dirty="0" smtClean="0">
                <a:solidFill>
                  <a:schemeClr val="accent5">
                    <a:lumMod val="40000"/>
                    <a:lumOff val="60000"/>
                  </a:schemeClr>
                </a:solidFill>
              </a:rPr>
              <a:t>they do exist</a:t>
            </a:r>
            <a:r>
              <a:rPr lang="en-US" dirty="0">
                <a:solidFill>
                  <a:schemeClr val="accent5">
                    <a:lumMod val="40000"/>
                    <a:lumOff val="60000"/>
                  </a:schemeClr>
                </a:solidFill>
              </a:rPr>
              <a:t>, </a:t>
            </a:r>
            <a:r>
              <a:rPr lang="en-US" dirty="0" smtClean="0">
                <a:solidFill>
                  <a:schemeClr val="accent5">
                    <a:lumMod val="40000"/>
                    <a:lumOff val="60000"/>
                  </a:schemeClr>
                </a:solidFill>
              </a:rPr>
              <a:t>rarely include evidence on </a:t>
            </a:r>
            <a:r>
              <a:rPr lang="en-US" dirty="0">
                <a:solidFill>
                  <a:schemeClr val="accent5">
                    <a:lumMod val="40000"/>
                    <a:lumOff val="60000"/>
                  </a:schemeClr>
                </a:solidFill>
              </a:rPr>
              <a:t>service efficiency and output.</a:t>
            </a:r>
            <a:endParaRPr lang="el-GR" dirty="0">
              <a:solidFill>
                <a:schemeClr val="accent5">
                  <a:lumMod val="40000"/>
                  <a:lumOff val="60000"/>
                </a:schemeClr>
              </a:solidFill>
            </a:endParaRPr>
          </a:p>
        </p:txBody>
      </p:sp>
      <p:sp>
        <p:nvSpPr>
          <p:cNvPr id="5" name="Τίτλος 1"/>
          <p:cNvSpPr>
            <a:spLocks noGrp="1"/>
          </p:cNvSpPr>
          <p:nvPr>
            <p:ph type="title"/>
          </p:nvPr>
        </p:nvSpPr>
        <p:spPr>
          <a:xfrm>
            <a:off x="0" y="0"/>
            <a:ext cx="9144000" cy="1143000"/>
          </a:xfrm>
          <a:solidFill>
            <a:schemeClr val="accent5"/>
          </a:solidFill>
        </p:spPr>
        <p:txBody>
          <a:bodyPr>
            <a:noAutofit/>
          </a:bodyPr>
          <a:lstStyle/>
          <a:p>
            <a:r>
              <a:rPr lang="en-US" sz="3200" b="1" dirty="0"/>
              <a:t>4. LEGISLATIVE PRODUCTION CULTURE AND NOT EVIDENCE-BASED POLICY </a:t>
            </a:r>
            <a:r>
              <a:rPr lang="en-US" sz="3200" b="1" dirty="0" smtClean="0"/>
              <a:t>MAKING (3)</a:t>
            </a:r>
            <a:endParaRPr lang="el-GR" sz="3200" b="1" dirty="0"/>
          </a:p>
        </p:txBody>
      </p:sp>
      <p:sp>
        <p:nvSpPr>
          <p:cNvPr id="4" name="4 - Κουμπί ενέργειας: Βοήθεια">
            <a:hlinkClick r:id="" action="ppaction://noaction" highlightClick="1"/>
          </p:cNvPr>
          <p:cNvSpPr/>
          <p:nvPr/>
        </p:nvSpPr>
        <p:spPr>
          <a:xfrm>
            <a:off x="7696200" y="5638800"/>
            <a:ext cx="1447800" cy="1219200"/>
          </a:xfrm>
          <a:prstGeom prst="actionButtonHelp">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Tree>
    <p:extLst>
      <p:ext uri="{BB962C8B-B14F-4D97-AF65-F5344CB8AC3E}">
        <p14:creationId xmlns="" xmlns:p14="http://schemas.microsoft.com/office/powerpoint/2010/main" val="42567822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685800"/>
            <a:ext cx="9144000" cy="6172200"/>
          </a:xfrm>
        </p:spPr>
        <p:txBody>
          <a:bodyPr>
            <a:noAutofit/>
          </a:bodyPr>
          <a:lstStyle/>
          <a:p>
            <a:pPr marL="36576" indent="0" algn="ctr">
              <a:buClr>
                <a:srgbClr val="FF0000"/>
              </a:buClr>
              <a:buSzPct val="130000"/>
              <a:buNone/>
            </a:pPr>
            <a:r>
              <a:rPr lang="en-US" sz="2800" b="1" u="sng" dirty="0" smtClean="0">
                <a:solidFill>
                  <a:schemeClr val="accent5">
                    <a:lumMod val="40000"/>
                    <a:lumOff val="60000"/>
                  </a:schemeClr>
                </a:solidFill>
              </a:rPr>
              <a:t>GOAL SETTING</a:t>
            </a:r>
          </a:p>
          <a:p>
            <a:pPr marL="36576" indent="0">
              <a:buClr>
                <a:srgbClr val="FF0000"/>
              </a:buClr>
              <a:buSzPct val="130000"/>
              <a:buNone/>
            </a:pPr>
            <a:r>
              <a:rPr lang="en-US" sz="1800" b="1" dirty="0" smtClean="0">
                <a:solidFill>
                  <a:schemeClr val="accent5">
                    <a:lumMod val="40000"/>
                    <a:lumOff val="60000"/>
                  </a:schemeClr>
                </a:solidFill>
              </a:rPr>
              <a:t>According to the strategic management system that has been adopted for years by the Greek State -as detailed in the Laws 3230/2004 and 4369/2016, in conjunction with the MoMA’s organizational decree- the following actions should be undertaken yearly for the goal setting</a:t>
            </a:r>
            <a:r>
              <a:rPr lang="en-US" sz="1800" dirty="0" smtClean="0">
                <a:solidFill>
                  <a:schemeClr val="accent5">
                    <a:lumMod val="40000"/>
                    <a:lumOff val="60000"/>
                  </a:schemeClr>
                </a:solidFill>
              </a:rPr>
              <a:t>:</a:t>
            </a:r>
          </a:p>
          <a:p>
            <a:pPr>
              <a:buClr>
                <a:srgbClr val="FF0000"/>
              </a:buClr>
              <a:buSzPct val="130000"/>
            </a:pPr>
            <a:r>
              <a:rPr lang="en-US" sz="1800" dirty="0" smtClean="0">
                <a:solidFill>
                  <a:schemeClr val="accent5">
                    <a:lumMod val="40000"/>
                    <a:lumOff val="60000"/>
                  </a:schemeClr>
                </a:solidFill>
              </a:rPr>
              <a:t>The minister sets the ministry's strategic goals for next year and allocates them to individual services.</a:t>
            </a:r>
          </a:p>
          <a:p>
            <a:pPr>
              <a:buClr>
                <a:srgbClr val="FF0000"/>
              </a:buClr>
              <a:buSzPct val="130000"/>
            </a:pPr>
            <a:r>
              <a:rPr lang="en-US" sz="1800" dirty="0" smtClean="0">
                <a:solidFill>
                  <a:schemeClr val="accent5">
                    <a:lumMod val="40000"/>
                    <a:lumOff val="60000"/>
                  </a:schemeClr>
                </a:solidFill>
              </a:rPr>
              <a:t>Within the framework of these objectives, the Directors-General (of the Central Service) and the Directors of the Independent Services must submit a "</a:t>
            </a:r>
            <a:r>
              <a:rPr lang="en-US" sz="1800" i="1" dirty="0" smtClean="0">
                <a:solidFill>
                  <a:schemeClr val="accent5">
                    <a:lumMod val="40000"/>
                    <a:lumOff val="60000"/>
                  </a:schemeClr>
                </a:solidFill>
              </a:rPr>
              <a:t>Specialized Statement on the resources available, the implemented and ongoing actions of their service, and the general planning of their area of ​​responsibility</a:t>
            </a:r>
            <a:r>
              <a:rPr lang="en-US" sz="1800" dirty="0" smtClean="0">
                <a:solidFill>
                  <a:schemeClr val="accent5">
                    <a:lumMod val="40000"/>
                    <a:lumOff val="60000"/>
                  </a:schemeClr>
                </a:solidFill>
              </a:rPr>
              <a:t>".</a:t>
            </a:r>
          </a:p>
          <a:p>
            <a:pPr>
              <a:buClr>
                <a:srgbClr val="FF0000"/>
              </a:buClr>
              <a:buSzPct val="130000"/>
            </a:pPr>
            <a:r>
              <a:rPr lang="en-US" sz="1800" dirty="0" smtClean="0">
                <a:solidFill>
                  <a:schemeClr val="accent5">
                    <a:lumMod val="40000"/>
                    <a:lumOff val="60000"/>
                  </a:schemeClr>
                </a:solidFill>
              </a:rPr>
              <a:t>The Minister, in cooperation with the above-mentioned Directors-General and Managers, will then decide on the recommendations and allocate to each general directorate / service its strategic objectives for the following year. According to the statutory regulation of the Ministry, </a:t>
            </a:r>
            <a:r>
              <a:rPr lang="en-US" sz="1800" b="1" dirty="0" smtClean="0">
                <a:solidFill>
                  <a:schemeClr val="accent5">
                    <a:lumMod val="40000"/>
                    <a:lumOff val="60000"/>
                  </a:schemeClr>
                </a:solidFill>
              </a:rPr>
              <a:t>this cooperation takes place at the Strategic Planning Council</a:t>
            </a:r>
            <a:r>
              <a:rPr lang="en-US" sz="1800" dirty="0" smtClean="0">
                <a:solidFill>
                  <a:schemeClr val="accent5">
                    <a:lumMod val="40000"/>
                    <a:lumOff val="60000"/>
                  </a:schemeClr>
                </a:solidFill>
              </a:rPr>
              <a:t>.</a:t>
            </a:r>
          </a:p>
          <a:p>
            <a:pPr>
              <a:buClr>
                <a:srgbClr val="FF0000"/>
              </a:buClr>
              <a:buSzPct val="130000"/>
            </a:pPr>
            <a:r>
              <a:rPr lang="en-US" sz="1800" dirty="0" smtClean="0">
                <a:solidFill>
                  <a:schemeClr val="accent5">
                    <a:lumMod val="40000"/>
                    <a:lumOff val="60000"/>
                  </a:schemeClr>
                </a:solidFill>
              </a:rPr>
              <a:t>Given the strategic objectives, the various supervisors continue with plenary proceedings, presenting the objectives to the employees and specifying them up to the level of individual targeting.</a:t>
            </a:r>
            <a:endParaRPr lang="en-US" sz="1800" dirty="0">
              <a:solidFill>
                <a:schemeClr val="accent5">
                  <a:lumMod val="40000"/>
                  <a:lumOff val="60000"/>
                </a:schemeClr>
              </a:solidFill>
            </a:endParaRPr>
          </a:p>
        </p:txBody>
      </p:sp>
      <p:sp>
        <p:nvSpPr>
          <p:cNvPr id="5" name="1 - Τίτλος"/>
          <p:cNvSpPr txBox="1">
            <a:spLocks/>
          </p:cNvSpPr>
          <p:nvPr/>
        </p:nvSpPr>
        <p:spPr>
          <a:xfrm>
            <a:off x="0" y="0"/>
            <a:ext cx="9144000" cy="685800"/>
          </a:xfrm>
          <a:prstGeom prst="rect">
            <a:avLst/>
          </a:prstGeom>
          <a:solidFill>
            <a:schemeClr val="accent5"/>
          </a:solidFill>
        </p:spPr>
        <p:txBody>
          <a:bodyPr vert="horz" lIns="45720" rIns="45720" anchor="ctr">
            <a:normAutofit fontScale="825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1: The strategic planning process (1)</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84237"/>
            <a:ext cx="8153400" cy="4525963"/>
          </a:xfrm>
        </p:spPr>
        <p:txBody>
          <a:bodyPr>
            <a:noAutofit/>
          </a:bodyPr>
          <a:lstStyle/>
          <a:p>
            <a:pPr marL="36576" indent="0" algn="ctr">
              <a:buClr>
                <a:srgbClr val="C00000"/>
              </a:buClr>
              <a:buSzPct val="130000"/>
              <a:buNone/>
            </a:pPr>
            <a:r>
              <a:rPr lang="en-US" sz="3200" b="1" u="sng" dirty="0" smtClean="0">
                <a:solidFill>
                  <a:schemeClr val="accent5">
                    <a:lumMod val="40000"/>
                    <a:lumOff val="60000"/>
                  </a:schemeClr>
                </a:solidFill>
                <a:latin typeface="Calibri" panose="020F0502020204030204" pitchFamily="34" charset="0"/>
                <a:ea typeface="+mj-ea"/>
                <a:cs typeface="+mj-cs"/>
              </a:rPr>
              <a:t>STRATEGY AT EU LEVEL</a:t>
            </a:r>
            <a:r>
              <a:rPr lang="en-US" sz="3200" b="1" dirty="0" smtClean="0">
                <a:solidFill>
                  <a:schemeClr val="accent5">
                    <a:lumMod val="40000"/>
                    <a:lumOff val="60000"/>
                  </a:schemeClr>
                </a:solidFill>
                <a:latin typeface="Calibri" panose="020F0502020204030204" pitchFamily="34" charset="0"/>
                <a:ea typeface="+mj-ea"/>
                <a:cs typeface="+mj-cs"/>
              </a:rPr>
              <a:t>*</a:t>
            </a:r>
            <a:endParaRPr lang="en-US" sz="3200" b="1" dirty="0">
              <a:solidFill>
                <a:schemeClr val="accent5">
                  <a:lumMod val="40000"/>
                  <a:lumOff val="60000"/>
                </a:schemeClr>
              </a:solidFill>
              <a:latin typeface="Calibri" panose="020F0502020204030204" pitchFamily="34" charset="0"/>
              <a:ea typeface="+mj-ea"/>
              <a:cs typeface="+mj-cs"/>
            </a:endParaRPr>
          </a:p>
          <a:p>
            <a:pPr>
              <a:buClr>
                <a:srgbClr val="C00000"/>
              </a:buClr>
              <a:buSzPct val="130000"/>
            </a:pPr>
            <a:r>
              <a:rPr lang="en-US" sz="2000" dirty="0" smtClean="0">
                <a:solidFill>
                  <a:schemeClr val="accent5">
                    <a:lumMod val="40000"/>
                    <a:lumOff val="60000"/>
                  </a:schemeClr>
                </a:solidFill>
              </a:rPr>
              <a:t>Improving the integration of migrants and refugees into society.</a:t>
            </a:r>
          </a:p>
          <a:p>
            <a:pPr>
              <a:buClr>
                <a:srgbClr val="C00000"/>
              </a:buClr>
              <a:buSzPct val="130000"/>
            </a:pPr>
            <a:r>
              <a:rPr lang="en-US" sz="2000" dirty="0" smtClean="0">
                <a:solidFill>
                  <a:schemeClr val="accent5">
                    <a:lumMod val="40000"/>
                    <a:lumOff val="60000"/>
                  </a:schemeClr>
                </a:solidFill>
              </a:rPr>
              <a:t>Building a consensus across Europe for a fresh start on migration. This will require focusing on building bridges between those most entrenched and on how we can unite around our common values and our shared responsibility and solidarity. </a:t>
            </a:r>
          </a:p>
          <a:p>
            <a:pPr>
              <a:buClr>
                <a:srgbClr val="C00000"/>
              </a:buClr>
              <a:buSzPct val="130000"/>
            </a:pPr>
            <a:r>
              <a:rPr lang="en-US" sz="2000" dirty="0" smtClean="0">
                <a:solidFill>
                  <a:schemeClr val="accent5">
                    <a:lumMod val="40000"/>
                    <a:lumOff val="60000"/>
                  </a:schemeClr>
                </a:solidFill>
              </a:rPr>
              <a:t>Creating a New Pact on Migration and Asylum including aspects of external borders, systems for asylum and return, the </a:t>
            </a:r>
            <a:r>
              <a:rPr lang="en-US" sz="2000" dirty="0" err="1" smtClean="0">
                <a:solidFill>
                  <a:schemeClr val="accent5">
                    <a:lumMod val="40000"/>
                    <a:lumOff val="60000"/>
                  </a:schemeClr>
                </a:solidFill>
              </a:rPr>
              <a:t>Schengen</a:t>
            </a:r>
            <a:r>
              <a:rPr lang="en-US" sz="2000" dirty="0" smtClean="0">
                <a:solidFill>
                  <a:schemeClr val="accent5">
                    <a:lumMod val="40000"/>
                    <a:lumOff val="60000"/>
                  </a:schemeClr>
                </a:solidFill>
              </a:rPr>
              <a:t> Area of free movement and working with our partners outside the EU while ensuring the coherence of the external and internal dimensions of migration. </a:t>
            </a:r>
          </a:p>
          <a:p>
            <a:pPr>
              <a:buClr>
                <a:srgbClr val="C00000"/>
              </a:buClr>
              <a:buSzPct val="130000"/>
            </a:pPr>
            <a:r>
              <a:rPr lang="en-US" sz="2000" dirty="0" smtClean="0">
                <a:solidFill>
                  <a:schemeClr val="accent5">
                    <a:lumMod val="40000"/>
                    <a:lumOff val="60000"/>
                  </a:schemeClr>
                </a:solidFill>
              </a:rPr>
              <a:t>Creating pathways to legal migration to help us bring in people with the skills and talents our economy and </a:t>
            </a:r>
            <a:r>
              <a:rPr lang="en-US" sz="2000" dirty="0" err="1" smtClean="0">
                <a:solidFill>
                  <a:schemeClr val="accent5">
                    <a:lumMod val="40000"/>
                    <a:lumOff val="60000"/>
                  </a:schemeClr>
                </a:solidFill>
              </a:rPr>
              <a:t>labour</a:t>
            </a:r>
            <a:r>
              <a:rPr lang="en-US" sz="2000" dirty="0" smtClean="0">
                <a:solidFill>
                  <a:schemeClr val="accent5">
                    <a:lumMod val="40000"/>
                    <a:lumOff val="60000"/>
                  </a:schemeClr>
                </a:solidFill>
              </a:rPr>
              <a:t> market need.</a:t>
            </a:r>
          </a:p>
        </p:txBody>
      </p:sp>
      <p:sp>
        <p:nvSpPr>
          <p:cNvPr id="4" name="3 - TextBox"/>
          <p:cNvSpPr txBox="1"/>
          <p:nvPr/>
        </p:nvSpPr>
        <p:spPr>
          <a:xfrm>
            <a:off x="5334000" y="6400800"/>
            <a:ext cx="3810000" cy="461665"/>
          </a:xfrm>
          <a:prstGeom prst="rect">
            <a:avLst/>
          </a:prstGeom>
          <a:solidFill>
            <a:schemeClr val="accent5"/>
          </a:solidFill>
        </p:spPr>
        <p:txBody>
          <a:bodyPr wrap="square" rtlCol="0">
            <a:spAutoFit/>
          </a:bodyPr>
          <a:lstStyle/>
          <a:p>
            <a:r>
              <a:rPr lang="en-US" sz="1200" dirty="0" smtClean="0">
                <a:latin typeface="Calibri" panose="020F0502020204030204" pitchFamily="34" charset="0"/>
              </a:rPr>
              <a:t>Mission letter from the EC President to the Vice-President for Promoting our European Way of Life, 1/12/2019</a:t>
            </a:r>
            <a:endParaRPr lang="en-US" sz="1200" dirty="0">
              <a:latin typeface="Calibri" panose="020F0502020204030204" pitchFamily="34" charset="0"/>
            </a:endParaRPr>
          </a:p>
        </p:txBody>
      </p:sp>
      <p:sp>
        <p:nvSpPr>
          <p:cNvPr id="7" name="1 - Τίτλος"/>
          <p:cNvSpPr txBox="1">
            <a:spLocks/>
          </p:cNvSpPr>
          <p:nvPr/>
        </p:nvSpPr>
        <p:spPr>
          <a:xfrm>
            <a:off x="0" y="0"/>
            <a:ext cx="9144000" cy="685800"/>
          </a:xfrm>
          <a:prstGeom prst="rect">
            <a:avLst/>
          </a:prstGeom>
          <a:solidFill>
            <a:schemeClr val="accent5"/>
          </a:solidFill>
        </p:spPr>
        <p:txBody>
          <a:bodyPr vert="horz" lIns="45720" rIns="45720" anchor="ctr">
            <a:normAutofit fontScale="825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1: The strategic planning process (2)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38200" y="19050"/>
            <a:ext cx="7467600" cy="1143000"/>
          </a:xfrm>
        </p:spPr>
        <p:txBody>
          <a:bodyPr>
            <a:normAutofit/>
          </a:bodyPr>
          <a:lstStyle/>
          <a:p>
            <a:r>
              <a:rPr lang="en-US" dirty="0" smtClean="0">
                <a:solidFill>
                  <a:srgbClr val="FF0000"/>
                </a:solidFill>
                <a:latin typeface="Calibri" panose="020F0502020204030204" pitchFamily="34" charset="0"/>
              </a:rPr>
              <a:t>Facts </a:t>
            </a:r>
            <a:r>
              <a:rPr lang="en-US" dirty="0">
                <a:solidFill>
                  <a:srgbClr val="FF0000"/>
                </a:solidFill>
                <a:latin typeface="Calibri" panose="020F0502020204030204" pitchFamily="34" charset="0"/>
              </a:rPr>
              <a:t>at EU </a:t>
            </a:r>
            <a:r>
              <a:rPr lang="en-US" dirty="0" smtClean="0">
                <a:solidFill>
                  <a:srgbClr val="FF0000"/>
                </a:solidFill>
                <a:latin typeface="Calibri" panose="020F0502020204030204" pitchFamily="34" charset="0"/>
              </a:rPr>
              <a:t>level (1)*</a:t>
            </a:r>
            <a:endParaRPr lang="en-US" dirty="0">
              <a:solidFill>
                <a:srgbClr val="FF0000"/>
              </a:solidFill>
              <a:latin typeface="Calibri" panose="020F0502020204030204" pitchFamily="34" charset="0"/>
            </a:endParaRPr>
          </a:p>
        </p:txBody>
      </p:sp>
      <p:sp>
        <p:nvSpPr>
          <p:cNvPr id="3" name="2 - Θέση περιεχομένου"/>
          <p:cNvSpPr>
            <a:spLocks noGrp="1"/>
          </p:cNvSpPr>
          <p:nvPr>
            <p:ph idx="1"/>
          </p:nvPr>
        </p:nvSpPr>
        <p:spPr>
          <a:xfrm>
            <a:off x="0" y="1366043"/>
            <a:ext cx="9067800" cy="4525963"/>
          </a:xfrm>
        </p:spPr>
        <p:txBody>
          <a:bodyPr>
            <a:noAutofit/>
          </a:bodyPr>
          <a:lstStyle/>
          <a:p>
            <a:r>
              <a:rPr lang="en-US" sz="2000" b="1" u="sng" dirty="0" smtClean="0"/>
              <a:t>Irregular arrivals down to pre-crisis levels</a:t>
            </a:r>
            <a:r>
              <a:rPr lang="en-US" sz="2000" dirty="0" smtClean="0"/>
              <a:t>: 150,000 irregular were detected in 2018 – the lowest level in 5 years: 25% less than in 2017 and 90% less than during the peak of the crisis in 2015.</a:t>
            </a:r>
          </a:p>
          <a:p>
            <a:r>
              <a:rPr lang="en-US" sz="2000" b="1" u="sng" dirty="0" smtClean="0"/>
              <a:t>Saving lives</a:t>
            </a:r>
            <a:r>
              <a:rPr lang="en-US" sz="2000" dirty="0" smtClean="0"/>
              <a:t>: EU action contributed to almost 730,000 rescues at sea since 2015.</a:t>
            </a:r>
            <a:endParaRPr lang="en-US" sz="2000" b="1" u="sng" dirty="0" smtClean="0"/>
          </a:p>
          <a:p>
            <a:r>
              <a:rPr lang="en-US" sz="2000" b="1" u="sng" dirty="0" smtClean="0"/>
              <a:t>Protecting migrants</a:t>
            </a:r>
            <a:r>
              <a:rPr lang="en-US" sz="2000" dirty="0" smtClean="0"/>
              <a:t>: The EU helped almost 37,000 migrants stranded in Libya return safely home in cooperation with the IOM, UN and African Union.</a:t>
            </a:r>
          </a:p>
          <a:p>
            <a:r>
              <a:rPr lang="en-US" sz="2000" b="1" u="sng" dirty="0" smtClean="0"/>
              <a:t>Fighting smugglers</a:t>
            </a:r>
            <a:r>
              <a:rPr lang="en-US" sz="2000" dirty="0" smtClean="0"/>
              <a:t>: In 2018 alone, Europol’s European Migrant Smuggling Centre had a key role in more than a hundred high priority smuggling cases.</a:t>
            </a:r>
          </a:p>
          <a:p>
            <a:r>
              <a:rPr lang="en-US" sz="2000" b="1" u="sng" dirty="0" smtClean="0"/>
              <a:t>Protecting EU borders</a:t>
            </a:r>
            <a:r>
              <a:rPr lang="en-US" sz="2000" dirty="0" smtClean="0"/>
              <a:t>: The new European Border and Coast Guard Agency was established in 2016 and, if co-legislators agree, will be further reinforced with a standing corps of 10,000 border guards.</a:t>
            </a:r>
          </a:p>
        </p:txBody>
      </p:sp>
      <p:sp>
        <p:nvSpPr>
          <p:cNvPr id="5" name="4 - TextBox"/>
          <p:cNvSpPr txBox="1"/>
          <p:nvPr/>
        </p:nvSpPr>
        <p:spPr>
          <a:xfrm>
            <a:off x="5334000" y="6095999"/>
            <a:ext cx="3810000" cy="369332"/>
          </a:xfrm>
          <a:prstGeom prst="rect">
            <a:avLst/>
          </a:prstGeom>
          <a:noFill/>
        </p:spPr>
        <p:txBody>
          <a:bodyPr wrap="square" rtlCol="0">
            <a:spAutoFit/>
          </a:bodyPr>
          <a:lstStyle/>
          <a:p>
            <a:r>
              <a:rPr lang="en-US" dirty="0" smtClean="0">
                <a:solidFill>
                  <a:schemeClr val="bg1"/>
                </a:solidFill>
                <a:latin typeface="Calibri" panose="020F0502020204030204" pitchFamily="34" charset="0"/>
              </a:rPr>
              <a:t>*EC Factsheet/ 6-3-2019/Press Corner</a:t>
            </a:r>
            <a:endParaRPr lang="en-US" dirty="0">
              <a:solidFill>
                <a:schemeClr val="bg1"/>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Ομάδα 6"/>
          <p:cNvGrpSpPr/>
          <p:nvPr/>
        </p:nvGrpSpPr>
        <p:grpSpPr>
          <a:xfrm>
            <a:off x="76200" y="685800"/>
            <a:ext cx="8915400" cy="6096000"/>
            <a:chOff x="190192" y="412030"/>
            <a:chExt cx="12311789" cy="6047118"/>
          </a:xfrm>
          <a:solidFill>
            <a:schemeClr val="accent5"/>
          </a:solidFill>
        </p:grpSpPr>
        <p:graphicFrame>
          <p:nvGraphicFramePr>
            <p:cNvPr id="3" name="Διάγραμμα 2"/>
            <p:cNvGraphicFramePr/>
            <p:nvPr>
              <p:extLst>
                <p:ext uri="{D42A27DB-BD31-4B8C-83A1-F6EECF244321}">
                  <p14:modId xmlns="" xmlns:p14="http://schemas.microsoft.com/office/powerpoint/2010/main" val="545192822"/>
                </p:ext>
              </p:extLst>
            </p:nvPr>
          </p:nvGraphicFramePr>
          <p:xfrm>
            <a:off x="190192" y="412030"/>
            <a:ext cx="12311789" cy="60471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4940189" y="722139"/>
              <a:ext cx="2957383" cy="360108"/>
            </a:xfrm>
            <a:prstGeom prst="rect">
              <a:avLst/>
            </a:prstGeom>
            <a:grpFill/>
          </p:spPr>
          <p:txBody>
            <a:bodyPr wrap="square" rtlCol="0">
              <a:spAutoFit/>
            </a:bodyPr>
            <a:lstStyle/>
            <a:p>
              <a:pPr algn="ctr"/>
              <a:r>
                <a:rPr lang="en-US" sz="1700" dirty="0" smtClean="0">
                  <a:solidFill>
                    <a:schemeClr val="tx2"/>
                  </a:solidFill>
                  <a:latin typeface="Calibri" panose="020F0502020204030204" pitchFamily="34" charset="0"/>
                </a:rPr>
                <a:t>INTERNAL FACTORS</a:t>
              </a:r>
              <a:endParaRPr lang="el-GR" sz="1700" dirty="0">
                <a:solidFill>
                  <a:schemeClr val="tx2"/>
                </a:solidFill>
                <a:latin typeface="Calibri" panose="020F0502020204030204" pitchFamily="34" charset="0"/>
              </a:endParaRPr>
            </a:p>
          </p:txBody>
        </p:sp>
        <p:sp>
          <p:nvSpPr>
            <p:cNvPr id="5" name="TextBox 4"/>
            <p:cNvSpPr txBox="1"/>
            <p:nvPr/>
          </p:nvSpPr>
          <p:spPr>
            <a:xfrm>
              <a:off x="5094888" y="5850802"/>
              <a:ext cx="2702588" cy="360108"/>
            </a:xfrm>
            <a:prstGeom prst="rect">
              <a:avLst/>
            </a:prstGeom>
            <a:grpFill/>
          </p:spPr>
          <p:txBody>
            <a:bodyPr wrap="square" rtlCol="0">
              <a:spAutoFit/>
            </a:bodyPr>
            <a:lstStyle/>
            <a:p>
              <a:pPr algn="ctr"/>
              <a:r>
                <a:rPr lang="en-US" sz="1700" dirty="0" smtClean="0">
                  <a:solidFill>
                    <a:schemeClr val="tx2"/>
                  </a:solidFill>
                  <a:latin typeface="Calibri" panose="020F0502020204030204" pitchFamily="34" charset="0"/>
                </a:rPr>
                <a:t>EXTERNAL FACTORS</a:t>
              </a:r>
              <a:endParaRPr lang="el-GR" sz="1700" dirty="0">
                <a:solidFill>
                  <a:schemeClr val="tx2"/>
                </a:solidFill>
                <a:latin typeface="Calibri" panose="020F0502020204030204" pitchFamily="34" charset="0"/>
              </a:endParaRPr>
            </a:p>
          </p:txBody>
        </p:sp>
      </p:grpSp>
      <p:sp>
        <p:nvSpPr>
          <p:cNvPr id="9" name="1 - Τίτλος"/>
          <p:cNvSpPr txBox="1">
            <a:spLocks/>
          </p:cNvSpPr>
          <p:nvPr/>
        </p:nvSpPr>
        <p:spPr>
          <a:xfrm>
            <a:off x="0" y="0"/>
            <a:ext cx="9144000" cy="685800"/>
          </a:xfrm>
          <a:prstGeom prst="rect">
            <a:avLst/>
          </a:prstGeom>
          <a:solidFill>
            <a:schemeClr val="accent5"/>
          </a:solidFill>
        </p:spPr>
        <p:txBody>
          <a:bodyPr vert="horz" lIns="45720" rIns="45720" anchor="ctr">
            <a:normAutofit fontScale="825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1: The strategic planning process (3)</a:t>
            </a:r>
            <a:endParaRPr lang="en-US" dirty="0"/>
          </a:p>
        </p:txBody>
      </p:sp>
    </p:spTree>
    <p:extLst>
      <p:ext uri="{BB962C8B-B14F-4D97-AF65-F5344CB8AC3E}">
        <p14:creationId xmlns="" xmlns:p14="http://schemas.microsoft.com/office/powerpoint/2010/main" val="30985886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Ομάδα 5"/>
          <p:cNvGrpSpPr/>
          <p:nvPr/>
        </p:nvGrpSpPr>
        <p:grpSpPr>
          <a:xfrm>
            <a:off x="-304800" y="914399"/>
            <a:ext cx="9677400" cy="5943601"/>
            <a:chOff x="-406723" y="735613"/>
            <a:chExt cx="12608418" cy="6134703"/>
          </a:xfrm>
        </p:grpSpPr>
        <p:graphicFrame>
          <p:nvGraphicFramePr>
            <p:cNvPr id="3" name="Διάγραμμα 2"/>
            <p:cNvGraphicFramePr/>
            <p:nvPr>
              <p:extLst>
                <p:ext uri="{D42A27DB-BD31-4B8C-83A1-F6EECF244321}">
                  <p14:modId xmlns="" xmlns:p14="http://schemas.microsoft.com/office/powerpoint/2010/main" val="4286850183"/>
                </p:ext>
              </p:extLst>
            </p:nvPr>
          </p:nvGraphicFramePr>
          <p:xfrm>
            <a:off x="-406723" y="814263"/>
            <a:ext cx="12608418" cy="6056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Διάγραμμα 3"/>
            <p:cNvGraphicFramePr/>
            <p:nvPr>
              <p:extLst>
                <p:ext uri="{D42A27DB-BD31-4B8C-83A1-F6EECF244321}">
                  <p14:modId xmlns="" xmlns:p14="http://schemas.microsoft.com/office/powerpoint/2010/main" val="4083102414"/>
                </p:ext>
              </p:extLst>
            </p:nvPr>
          </p:nvGraphicFramePr>
          <p:xfrm>
            <a:off x="0" y="735613"/>
            <a:ext cx="1830254" cy="107133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pSp>
      <p:sp>
        <p:nvSpPr>
          <p:cNvPr id="7" name="1 - Τίτλος"/>
          <p:cNvSpPr txBox="1">
            <a:spLocks/>
          </p:cNvSpPr>
          <p:nvPr/>
        </p:nvSpPr>
        <p:spPr>
          <a:xfrm>
            <a:off x="0" y="0"/>
            <a:ext cx="9144000" cy="685800"/>
          </a:xfrm>
          <a:prstGeom prst="rect">
            <a:avLst/>
          </a:prstGeom>
          <a:solidFill>
            <a:schemeClr val="accent5"/>
          </a:solidFill>
        </p:spPr>
        <p:txBody>
          <a:bodyPr vert="horz" lIns="45720" rIns="45720" anchor="ctr">
            <a:normAutofit fontScale="825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1: The strategic planning process (4)</a:t>
            </a:r>
            <a:endParaRPr lang="en-US" dirty="0"/>
          </a:p>
        </p:txBody>
      </p:sp>
    </p:spTree>
    <p:extLst>
      <p:ext uri="{BB962C8B-B14F-4D97-AF65-F5344CB8AC3E}">
        <p14:creationId xmlns="" xmlns:p14="http://schemas.microsoft.com/office/powerpoint/2010/main" val="18526588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Διάγραμμα 1"/>
          <p:cNvGraphicFramePr/>
          <p:nvPr>
            <p:extLst>
              <p:ext uri="{D42A27DB-BD31-4B8C-83A1-F6EECF244321}">
                <p14:modId xmlns="" xmlns:p14="http://schemas.microsoft.com/office/powerpoint/2010/main" val="2707443041"/>
              </p:ext>
            </p:extLst>
          </p:nvPr>
        </p:nvGraphicFramePr>
        <p:xfrm>
          <a:off x="1981200" y="838200"/>
          <a:ext cx="8001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Διάγραμμα 2"/>
          <p:cNvGraphicFramePr/>
          <p:nvPr>
            <p:extLst>
              <p:ext uri="{D42A27DB-BD31-4B8C-83A1-F6EECF244321}">
                <p14:modId xmlns="" xmlns:p14="http://schemas.microsoft.com/office/powerpoint/2010/main" val="2627487942"/>
              </p:ext>
            </p:extLst>
          </p:nvPr>
        </p:nvGraphicFramePr>
        <p:xfrm>
          <a:off x="0" y="914400"/>
          <a:ext cx="3657600" cy="345948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4 - Κουμπί ενέργειας: Βοήθεια">
            <a:hlinkClick r:id="" action="ppaction://noaction" highlightClick="1"/>
          </p:cNvPr>
          <p:cNvSpPr/>
          <p:nvPr/>
        </p:nvSpPr>
        <p:spPr>
          <a:xfrm>
            <a:off x="0" y="5029200"/>
            <a:ext cx="1447800" cy="1219200"/>
          </a:xfrm>
          <a:prstGeom prst="actionButtonHelp">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
        <p:nvSpPr>
          <p:cNvPr id="6" name="TextBox 5"/>
          <p:cNvSpPr txBox="1"/>
          <p:nvPr/>
        </p:nvSpPr>
        <p:spPr>
          <a:xfrm>
            <a:off x="0" y="6257836"/>
            <a:ext cx="5562600" cy="600164"/>
          </a:xfrm>
          <a:prstGeom prst="rect">
            <a:avLst/>
          </a:prstGeom>
          <a:solidFill>
            <a:schemeClr val="accent5"/>
          </a:solidFill>
        </p:spPr>
        <p:txBody>
          <a:bodyPr wrap="square" rtlCol="0">
            <a:spAutoFit/>
          </a:bodyPr>
          <a:lstStyle/>
          <a:p>
            <a:r>
              <a:rPr lang="el-GR" sz="1100" dirty="0" smtClean="0"/>
              <a:t>*</a:t>
            </a:r>
            <a:r>
              <a:rPr lang="en-US" sz="1100" dirty="0" smtClean="0"/>
              <a:t>-Laws &amp; regulations</a:t>
            </a:r>
          </a:p>
          <a:p>
            <a:r>
              <a:rPr lang="en-US" sz="1100" dirty="0" smtClean="0"/>
              <a:t>-Governmental statements (See for example Ministerial Council Decision of 27/2/2020)</a:t>
            </a:r>
          </a:p>
          <a:p>
            <a:r>
              <a:rPr lang="en-US" sz="1100" dirty="0" smtClean="0"/>
              <a:t>-Press releases</a:t>
            </a:r>
            <a:endParaRPr lang="el-GR" sz="1100" dirty="0"/>
          </a:p>
        </p:txBody>
      </p:sp>
      <p:sp>
        <p:nvSpPr>
          <p:cNvPr id="8" name="1 - Τίτλος"/>
          <p:cNvSpPr txBox="1">
            <a:spLocks/>
          </p:cNvSpPr>
          <p:nvPr/>
        </p:nvSpPr>
        <p:spPr>
          <a:xfrm>
            <a:off x="0" y="0"/>
            <a:ext cx="9144000" cy="685800"/>
          </a:xfrm>
          <a:prstGeom prst="rect">
            <a:avLst/>
          </a:prstGeom>
          <a:solidFill>
            <a:schemeClr val="accent5"/>
          </a:solidFill>
        </p:spPr>
        <p:txBody>
          <a:bodyPr vert="horz" lIns="45720" rIns="45720" anchor="ctr">
            <a:normAutofit fontScale="825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1: The strategic planning process (5)</a:t>
            </a:r>
            <a:endParaRPr lang="en-US" dirty="0"/>
          </a:p>
        </p:txBody>
      </p:sp>
    </p:spTree>
    <p:extLst>
      <p:ext uri="{BB962C8B-B14F-4D97-AF65-F5344CB8AC3E}">
        <p14:creationId xmlns="" xmlns:p14="http://schemas.microsoft.com/office/powerpoint/2010/main" val="11209146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81000" y="1143000"/>
            <a:ext cx="8001000" cy="5135563"/>
          </a:xfrm>
        </p:spPr>
        <p:txBody>
          <a:bodyPr>
            <a:noAutofit/>
          </a:bodyPr>
          <a:lstStyle/>
          <a:p>
            <a:pPr marL="36576" indent="0" algn="ctr">
              <a:buNone/>
            </a:pPr>
            <a:r>
              <a:rPr lang="en-US" sz="3200" b="1" u="sng" dirty="0" smtClean="0">
                <a:solidFill>
                  <a:schemeClr val="accent5">
                    <a:lumMod val="40000"/>
                    <a:lumOff val="60000"/>
                  </a:schemeClr>
                </a:solidFill>
              </a:rPr>
              <a:t>MOMA AS POLICY MAKER:</a:t>
            </a:r>
          </a:p>
          <a:p>
            <a:pPr marL="36576" indent="0" algn="ctr">
              <a:buNone/>
            </a:pPr>
            <a:endParaRPr lang="en-GB" sz="2400" b="1" u="sng" dirty="0" smtClean="0">
              <a:solidFill>
                <a:schemeClr val="accent5">
                  <a:lumMod val="40000"/>
                  <a:lumOff val="60000"/>
                </a:schemeClr>
              </a:solidFill>
            </a:endParaRPr>
          </a:p>
          <a:p>
            <a:r>
              <a:rPr lang="en-GB" sz="1800" b="1" dirty="0" smtClean="0">
                <a:solidFill>
                  <a:schemeClr val="accent5">
                    <a:lumMod val="40000"/>
                    <a:lumOff val="60000"/>
                  </a:schemeClr>
                </a:solidFill>
              </a:rPr>
              <a:t>The </a:t>
            </a:r>
            <a:r>
              <a:rPr lang="en-GB" sz="1800" b="1" dirty="0">
                <a:solidFill>
                  <a:schemeClr val="accent5">
                    <a:lumMod val="40000"/>
                    <a:lumOff val="60000"/>
                  </a:schemeClr>
                </a:solidFill>
              </a:rPr>
              <a:t>Hellenic </a:t>
            </a:r>
            <a:r>
              <a:rPr lang="en-US" sz="1800" b="1" dirty="0">
                <a:solidFill>
                  <a:schemeClr val="accent5">
                    <a:lumMod val="40000"/>
                    <a:lumOff val="60000"/>
                  </a:schemeClr>
                </a:solidFill>
              </a:rPr>
              <a:t>Ministry of Migration and Asylum</a:t>
            </a:r>
            <a:r>
              <a:rPr lang="en-GB" sz="1800" b="1" dirty="0">
                <a:solidFill>
                  <a:schemeClr val="accent5">
                    <a:lumMod val="40000"/>
                    <a:lumOff val="60000"/>
                  </a:schemeClr>
                </a:solidFill>
              </a:rPr>
              <a:t> (MoMA</a:t>
            </a:r>
            <a:r>
              <a:rPr lang="en-GB" sz="1800" b="1" dirty="0" smtClean="0">
                <a:solidFill>
                  <a:schemeClr val="accent5">
                    <a:lumMod val="40000"/>
                    <a:lumOff val="60000"/>
                  </a:schemeClr>
                </a:solidFill>
              </a:rPr>
              <a:t>)</a:t>
            </a:r>
            <a:r>
              <a:rPr lang="en-US" sz="1800" dirty="0" smtClean="0">
                <a:solidFill>
                  <a:schemeClr val="accent5">
                    <a:lumMod val="40000"/>
                    <a:lumOff val="60000"/>
                  </a:schemeClr>
                </a:solidFill>
              </a:rPr>
              <a:t> </a:t>
            </a:r>
            <a:r>
              <a:rPr lang="en-US" sz="1800" dirty="0">
                <a:solidFill>
                  <a:schemeClr val="accent5">
                    <a:lumMod val="40000"/>
                    <a:lumOff val="60000"/>
                  </a:schemeClr>
                </a:solidFill>
              </a:rPr>
              <a:t>is the central agency in the Greek immigration administration. </a:t>
            </a:r>
            <a:r>
              <a:rPr lang="en-US" sz="1800" b="1" u="sng" dirty="0">
                <a:solidFill>
                  <a:schemeClr val="accent5">
                    <a:lumMod val="40000"/>
                    <a:lumOff val="60000"/>
                  </a:schemeClr>
                </a:solidFill>
              </a:rPr>
              <a:t>MoMA implements and helps to develop</a:t>
            </a:r>
            <a:r>
              <a:rPr lang="en-US" sz="1800" dirty="0">
                <a:solidFill>
                  <a:schemeClr val="accent5">
                    <a:lumMod val="40000"/>
                    <a:lumOff val="60000"/>
                  </a:schemeClr>
                </a:solidFill>
              </a:rPr>
              <a:t> the government’s immigration and refugee policy.</a:t>
            </a:r>
          </a:p>
          <a:p>
            <a:r>
              <a:rPr lang="en-US" sz="1800" dirty="0" smtClean="0">
                <a:solidFill>
                  <a:schemeClr val="accent5">
                    <a:lumMod val="40000"/>
                    <a:lumOff val="60000"/>
                  </a:schemeClr>
                </a:solidFill>
              </a:rPr>
              <a:t>MoMA is</a:t>
            </a:r>
            <a:r>
              <a:rPr lang="en-GB" sz="1800" dirty="0" smtClean="0">
                <a:solidFill>
                  <a:schemeClr val="accent5">
                    <a:lumMod val="40000"/>
                    <a:lumOff val="60000"/>
                  </a:schemeClr>
                </a:solidFill>
              </a:rPr>
              <a:t> a </a:t>
            </a:r>
            <a:r>
              <a:rPr lang="en-GB" sz="1800" b="1" u="sng" dirty="0" smtClean="0">
                <a:solidFill>
                  <a:schemeClr val="accent5">
                    <a:lumMod val="40000"/>
                    <a:lumOff val="60000"/>
                  </a:schemeClr>
                </a:solidFill>
              </a:rPr>
              <a:t>horizontal coordination mechanism </a:t>
            </a:r>
            <a:r>
              <a:rPr lang="en-GB" sz="1800" dirty="0" smtClean="0">
                <a:solidFill>
                  <a:schemeClr val="accent5">
                    <a:lumMod val="40000"/>
                    <a:lumOff val="60000"/>
                  </a:schemeClr>
                </a:solidFill>
              </a:rPr>
              <a:t>that aims to ensure an effective cooperation of all migration and asylum related services responsible for managing migratory flows in the Greek territory. </a:t>
            </a:r>
          </a:p>
          <a:p>
            <a:r>
              <a:rPr lang="en-US" sz="1800" dirty="0" smtClean="0">
                <a:solidFill>
                  <a:schemeClr val="accent5">
                    <a:lumMod val="40000"/>
                    <a:lumOff val="60000"/>
                  </a:schemeClr>
                </a:solidFill>
              </a:rPr>
              <a:t>In this framework, the </a:t>
            </a:r>
            <a:r>
              <a:rPr lang="en-US" sz="1800" dirty="0">
                <a:solidFill>
                  <a:schemeClr val="accent5">
                    <a:lumMod val="40000"/>
                    <a:lumOff val="60000"/>
                  </a:schemeClr>
                </a:solidFill>
              </a:rPr>
              <a:t>Ministry of Migration and Asylum is </a:t>
            </a:r>
            <a:r>
              <a:rPr lang="en-US" sz="1800" dirty="0" smtClean="0">
                <a:solidFill>
                  <a:schemeClr val="accent5">
                    <a:lumMod val="40000"/>
                    <a:lumOff val="60000"/>
                  </a:schemeClr>
                </a:solidFill>
              </a:rPr>
              <a:t>also responsible for the implementation of EU and international law and international conventions in relation to migration, granting of international protection and reception of applicants for international protection, the development of those policies in </a:t>
            </a:r>
            <a:r>
              <a:rPr lang="en-US" sz="1800" b="1" u="sng" dirty="0" smtClean="0">
                <a:solidFill>
                  <a:schemeClr val="accent5">
                    <a:lumMod val="40000"/>
                    <a:lumOff val="60000"/>
                  </a:schemeClr>
                </a:solidFill>
              </a:rPr>
              <a:t>cooperation with the competent national and European Authorities and International Organizations</a:t>
            </a:r>
            <a:r>
              <a:rPr lang="en-US" sz="1800" dirty="0" smtClean="0">
                <a:solidFill>
                  <a:schemeClr val="accent5">
                    <a:lumMod val="40000"/>
                    <a:lumOff val="60000"/>
                  </a:schemeClr>
                </a:solidFill>
              </a:rPr>
              <a:t>, as well as the international representation of Greece on the above mentioned policy areas in cooperation with the competent Greek authorities. </a:t>
            </a:r>
          </a:p>
          <a:p>
            <a:pPr marL="36576" indent="0">
              <a:buNone/>
            </a:pPr>
            <a:endParaRPr lang="en-US" sz="1800" dirty="0">
              <a:solidFill>
                <a:schemeClr val="accent5">
                  <a:lumMod val="40000"/>
                  <a:lumOff val="60000"/>
                </a:schemeClr>
              </a:solidFill>
            </a:endParaRPr>
          </a:p>
        </p:txBody>
      </p:sp>
      <p:sp>
        <p:nvSpPr>
          <p:cNvPr id="4" name="1 - Τίτλος"/>
          <p:cNvSpPr>
            <a:spLocks noGrp="1"/>
          </p:cNvSpPr>
          <p:nvPr>
            <p:ph type="title"/>
          </p:nvPr>
        </p:nvSpPr>
        <p:spPr>
          <a:xfrm>
            <a:off x="0" y="0"/>
            <a:ext cx="9144000" cy="685800"/>
          </a:xfrm>
          <a:solidFill>
            <a:schemeClr val="accent5"/>
          </a:solidFill>
        </p:spPr>
        <p:txBody>
          <a:bodyPr>
            <a:normAutofit fontScale="90000"/>
          </a:bodyPr>
          <a:lstStyle/>
          <a:p>
            <a:r>
              <a:rPr lang="en-US" dirty="0" smtClean="0"/>
              <a:t> Case 2: The structures (1)</a:t>
            </a:r>
            <a:endParaRPr lang="en-US" dirty="0"/>
          </a:p>
        </p:txBody>
      </p:sp>
      <p:sp>
        <p:nvSpPr>
          <p:cNvPr id="5" name="4 - Κουμπί ενέργειας: Βοήθεια">
            <a:hlinkClick r:id="" action="ppaction://noaction" highlightClick="1"/>
          </p:cNvPr>
          <p:cNvSpPr/>
          <p:nvPr/>
        </p:nvSpPr>
        <p:spPr>
          <a:xfrm>
            <a:off x="8001000" y="5837237"/>
            <a:ext cx="1143000" cy="1020763"/>
          </a:xfrm>
          <a:prstGeom prst="actionButtonHelp">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 xmlns:a16="http://schemas.microsoft.com/office/drawing/2014/main" id="{7538C199-3B1F-4347-8BF3-6EF5FF96E496}"/>
              </a:ext>
            </a:extLst>
          </p:cNvPr>
          <p:cNvSpPr>
            <a:spLocks noGrp="1"/>
          </p:cNvSpPr>
          <p:nvPr>
            <p:ph idx="1"/>
          </p:nvPr>
        </p:nvSpPr>
        <p:spPr>
          <a:xfrm>
            <a:off x="571500" y="990600"/>
            <a:ext cx="8001000" cy="4928492"/>
          </a:xfrm>
        </p:spPr>
        <p:txBody>
          <a:bodyPr>
            <a:noAutofit/>
          </a:bodyPr>
          <a:lstStyle/>
          <a:p>
            <a:pPr marL="36576" indent="0" algn="ctr">
              <a:buClr>
                <a:srgbClr val="FF0000"/>
              </a:buClr>
              <a:buSzPct val="120000"/>
              <a:buNone/>
            </a:pPr>
            <a:r>
              <a:rPr lang="en-US" sz="2800" b="1" u="sng" dirty="0">
                <a:solidFill>
                  <a:schemeClr val="accent5">
                    <a:lumMod val="40000"/>
                    <a:lumOff val="60000"/>
                  </a:schemeClr>
                </a:solidFill>
              </a:rPr>
              <a:t>THE STRATEGIC PLANNING COUNCIL</a:t>
            </a:r>
          </a:p>
          <a:p>
            <a:pPr>
              <a:buClr>
                <a:srgbClr val="FF0000"/>
              </a:buClr>
              <a:buSzPct val="120000"/>
            </a:pPr>
            <a:r>
              <a:rPr lang="en-US" sz="2000" dirty="0" smtClean="0">
                <a:solidFill>
                  <a:schemeClr val="accent5">
                    <a:lumMod val="40000"/>
                    <a:lumOff val="60000"/>
                  </a:schemeClr>
                </a:solidFill>
              </a:rPr>
              <a:t>Its establishment is stipulated at the Presidential Decree 122/2017 (art. 5) [Organigram of the Ministry]. </a:t>
            </a:r>
          </a:p>
          <a:p>
            <a:pPr>
              <a:buClr>
                <a:srgbClr val="FF0000"/>
              </a:buClr>
              <a:buSzPct val="120000"/>
            </a:pPr>
            <a:r>
              <a:rPr lang="en-US" sz="2000" dirty="0" smtClean="0">
                <a:solidFill>
                  <a:schemeClr val="accent5">
                    <a:lumMod val="40000"/>
                    <a:lumOff val="60000"/>
                  </a:schemeClr>
                </a:solidFill>
              </a:rPr>
              <a:t>Its Competencies comprise advice and strategic planning- goal setting.</a:t>
            </a:r>
            <a:endParaRPr lang="el-GR" sz="2000" dirty="0" smtClean="0">
              <a:solidFill>
                <a:schemeClr val="accent5">
                  <a:lumMod val="40000"/>
                  <a:lumOff val="60000"/>
                </a:schemeClr>
              </a:solidFill>
            </a:endParaRPr>
          </a:p>
          <a:p>
            <a:pPr>
              <a:buClr>
                <a:srgbClr val="FF0000"/>
              </a:buClr>
              <a:buSzPct val="120000"/>
            </a:pPr>
            <a:r>
              <a:rPr lang="en-US" sz="2000" dirty="0" smtClean="0">
                <a:solidFill>
                  <a:schemeClr val="accent5">
                    <a:lumMod val="40000"/>
                    <a:lumOff val="60000"/>
                  </a:schemeClr>
                </a:solidFill>
              </a:rPr>
              <a:t>It is constituted by the Political leadership (Minister, General Secretaries), Directors-General and Heads of the 3 Independent Services (AS, AA, RIS).</a:t>
            </a:r>
          </a:p>
          <a:p>
            <a:pPr>
              <a:buClr>
                <a:srgbClr val="FF0000"/>
              </a:buClr>
              <a:buSzPct val="120000"/>
            </a:pPr>
            <a:r>
              <a:rPr lang="en-US" sz="2000" dirty="0" smtClean="0">
                <a:solidFill>
                  <a:schemeClr val="accent5">
                    <a:lumMod val="40000"/>
                    <a:lumOff val="60000"/>
                  </a:schemeClr>
                </a:solidFill>
              </a:rPr>
              <a:t>Secretariat services, archiving and institutional memory are provided by the Department of Support to the SPC.</a:t>
            </a:r>
          </a:p>
          <a:p>
            <a:pPr>
              <a:buClr>
                <a:srgbClr val="FF0000"/>
              </a:buClr>
              <a:buSzPct val="120000"/>
            </a:pPr>
            <a:r>
              <a:rPr lang="en-US" sz="2000" dirty="0" smtClean="0">
                <a:solidFill>
                  <a:schemeClr val="accent5">
                    <a:lumMod val="40000"/>
                    <a:lumOff val="60000"/>
                  </a:schemeClr>
                </a:solidFill>
              </a:rPr>
              <a:t>It is convened by the Minister.</a:t>
            </a:r>
          </a:p>
          <a:p>
            <a:pPr>
              <a:buClr>
                <a:srgbClr val="FF0000"/>
              </a:buClr>
              <a:buSzPct val="120000"/>
            </a:pPr>
            <a:r>
              <a:rPr lang="en-US" sz="2000" dirty="0" smtClean="0">
                <a:solidFill>
                  <a:schemeClr val="accent5">
                    <a:lumMod val="40000"/>
                    <a:lumOff val="60000"/>
                  </a:schemeClr>
                </a:solidFill>
              </a:rPr>
              <a:t>The agenda is set by the Minister together with the Secretary-General of the Ministry.</a:t>
            </a:r>
          </a:p>
        </p:txBody>
      </p:sp>
      <p:sp>
        <p:nvSpPr>
          <p:cNvPr id="8" name="4 - Κουμπί ενέργειας: Βοήθεια">
            <a:hlinkClick r:id="" action="ppaction://noaction" highlightClick="1"/>
          </p:cNvPr>
          <p:cNvSpPr/>
          <p:nvPr/>
        </p:nvSpPr>
        <p:spPr>
          <a:xfrm>
            <a:off x="7893524" y="5919092"/>
            <a:ext cx="1257300" cy="938908"/>
          </a:xfrm>
          <a:prstGeom prst="actionButtonHelp">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
        <p:nvSpPr>
          <p:cNvPr id="9" name="3 - TextBox"/>
          <p:cNvSpPr txBox="1"/>
          <p:nvPr/>
        </p:nvSpPr>
        <p:spPr>
          <a:xfrm>
            <a:off x="762000" y="5638800"/>
            <a:ext cx="6941024" cy="646331"/>
          </a:xfrm>
          <a:prstGeom prst="rect">
            <a:avLst/>
          </a:prstGeom>
          <a:solidFill>
            <a:schemeClr val="accent5"/>
          </a:solidFill>
        </p:spPr>
        <p:txBody>
          <a:bodyPr wrap="square" rtlCol="0">
            <a:spAutoFit/>
          </a:bodyPr>
          <a:lstStyle/>
          <a:p>
            <a:r>
              <a:rPr lang="en-US" dirty="0">
                <a:latin typeface="Calibri" panose="020F0502020204030204" pitchFamily="34" charset="0"/>
              </a:rPr>
              <a:t>The Strategic Planning </a:t>
            </a:r>
            <a:r>
              <a:rPr lang="en-US" dirty="0" smtClean="0">
                <a:latin typeface="Calibri" panose="020F0502020204030204" pitchFamily="34" charset="0"/>
              </a:rPr>
              <a:t>Council has </a:t>
            </a:r>
            <a:r>
              <a:rPr lang="en-US" dirty="0">
                <a:latin typeface="Calibri" panose="020F0502020204030204" pitchFamily="34" charset="0"/>
              </a:rPr>
              <a:t>been set up, however, its composition is constantly </a:t>
            </a:r>
            <a:r>
              <a:rPr lang="en-US" dirty="0" smtClean="0">
                <a:latin typeface="Calibri" panose="020F0502020204030204" pitchFamily="34" charset="0"/>
              </a:rPr>
              <a:t>changing, </a:t>
            </a:r>
            <a:r>
              <a:rPr lang="en-US" dirty="0">
                <a:latin typeface="Calibri" panose="020F0502020204030204" pitchFamily="34" charset="0"/>
              </a:rPr>
              <a:t>while its support department is not staffed.</a:t>
            </a:r>
          </a:p>
        </p:txBody>
      </p:sp>
      <p:sp>
        <p:nvSpPr>
          <p:cNvPr id="10" name="1 - Τίτλος"/>
          <p:cNvSpPr>
            <a:spLocks noGrp="1"/>
          </p:cNvSpPr>
          <p:nvPr>
            <p:ph type="title"/>
          </p:nvPr>
        </p:nvSpPr>
        <p:spPr>
          <a:xfrm>
            <a:off x="0" y="0"/>
            <a:ext cx="9144000" cy="685800"/>
          </a:xfrm>
          <a:solidFill>
            <a:schemeClr val="accent5"/>
          </a:solidFill>
        </p:spPr>
        <p:txBody>
          <a:bodyPr>
            <a:normAutofit fontScale="90000"/>
          </a:bodyPr>
          <a:lstStyle/>
          <a:p>
            <a:r>
              <a:rPr lang="en-US" dirty="0" smtClean="0"/>
              <a:t> Case 2: The structures (2)</a:t>
            </a:r>
            <a:endParaRPr lang="en-US" dirty="0"/>
          </a:p>
        </p:txBody>
      </p:sp>
    </p:spTree>
    <p:extLst>
      <p:ext uri="{BB962C8B-B14F-4D97-AF65-F5344CB8AC3E}">
        <p14:creationId xmlns="" xmlns:p14="http://schemas.microsoft.com/office/powerpoint/2010/main" val="36462593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1003042"/>
            <a:ext cx="8382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en-GB" sz="2800" b="1" u="sng" dirty="0">
                <a:solidFill>
                  <a:schemeClr val="accent5">
                    <a:lumMod val="40000"/>
                    <a:lumOff val="60000"/>
                  </a:schemeClr>
                </a:solidFill>
                <a:latin typeface="Calibri" pitchFamily="34" charset="0"/>
                <a:cs typeface="Times New Roman" pitchFamily="18" charset="0"/>
              </a:rPr>
              <a:t>Migration &amp; </a:t>
            </a:r>
            <a:r>
              <a:rPr lang="en-GB" sz="2800" b="1" u="sng" dirty="0" smtClean="0">
                <a:solidFill>
                  <a:schemeClr val="accent5">
                    <a:lumMod val="40000"/>
                    <a:lumOff val="60000"/>
                  </a:schemeClr>
                </a:solidFill>
                <a:latin typeface="Calibri" pitchFamily="34" charset="0"/>
                <a:cs typeface="Times New Roman" pitchFamily="18" charset="0"/>
              </a:rPr>
              <a:t>Asylum Observatory:</a:t>
            </a:r>
          </a:p>
          <a:p>
            <a:pPr lvl="0" algn="ctr" fontAlgn="base">
              <a:spcBef>
                <a:spcPct val="0"/>
              </a:spcBef>
              <a:spcAft>
                <a:spcPct val="0"/>
              </a:spcAft>
            </a:pPr>
            <a:r>
              <a:rPr lang="en-GB" sz="2800" b="1" u="sng" dirty="0" smtClean="0">
                <a:solidFill>
                  <a:schemeClr val="accent5">
                    <a:lumMod val="40000"/>
                    <a:lumOff val="60000"/>
                  </a:schemeClr>
                </a:solidFill>
                <a:latin typeface="Calibri" pitchFamily="34" charset="0"/>
                <a:cs typeface="Times New Roman" pitchFamily="18" charset="0"/>
              </a:rPr>
              <a:t>A project under EEA Grants</a:t>
            </a:r>
          </a:p>
          <a:p>
            <a:pPr lvl="0" algn="just" fontAlgn="base">
              <a:spcBef>
                <a:spcPct val="0"/>
              </a:spcBef>
              <a:spcAft>
                <a:spcPct val="0"/>
              </a:spcAft>
            </a:pPr>
            <a:endParaRPr lang="en-US" sz="2400" dirty="0" smtClean="0">
              <a:solidFill>
                <a:schemeClr val="accent5">
                  <a:lumMod val="40000"/>
                  <a:lumOff val="60000"/>
                </a:schemeClr>
              </a:solidFill>
              <a:latin typeface="Arial" pitchFamily="34" charset="0"/>
              <a:cs typeface="Arial" pitchFamily="34" charset="0"/>
            </a:endParaRPr>
          </a:p>
          <a:p>
            <a:pPr lvl="0" algn="just" fontAlgn="base">
              <a:spcBef>
                <a:spcPct val="0"/>
              </a:spcBef>
              <a:spcAft>
                <a:spcPct val="0"/>
              </a:spcAft>
            </a:pPr>
            <a:r>
              <a:rPr lang="en-US" sz="2400" dirty="0" smtClean="0">
                <a:solidFill>
                  <a:schemeClr val="accent5">
                    <a:lumMod val="40000"/>
                    <a:lumOff val="60000"/>
                  </a:schemeClr>
                </a:solidFill>
                <a:latin typeface="Arial" pitchFamily="34" charset="0"/>
                <a:cs typeface="Arial" pitchFamily="34" charset="0"/>
              </a:rPr>
              <a:t>The </a:t>
            </a:r>
            <a:r>
              <a:rPr lang="en-US" sz="2400" dirty="0">
                <a:solidFill>
                  <a:schemeClr val="accent5">
                    <a:lumMod val="40000"/>
                    <a:lumOff val="60000"/>
                  </a:schemeClr>
                </a:solidFill>
                <a:latin typeface="Arial" pitchFamily="34" charset="0"/>
                <a:cs typeface="Arial" pitchFamily="34" charset="0"/>
              </a:rPr>
              <a:t>effective monitoring of the various aspects of migration, the establishment of a knowledge sharing mechanism and the capacity building among the first line and supportive personnel is of utmost importance. </a:t>
            </a:r>
            <a:endParaRPr lang="en-US" sz="2400" dirty="0" smtClean="0">
              <a:solidFill>
                <a:schemeClr val="accent5">
                  <a:lumMod val="40000"/>
                  <a:lumOff val="60000"/>
                </a:schemeClr>
              </a:solidFill>
              <a:latin typeface="Arial" pitchFamily="34" charset="0"/>
              <a:cs typeface="Arial" pitchFamily="34" charset="0"/>
            </a:endParaRPr>
          </a:p>
          <a:p>
            <a:pPr lvl="0" algn="just" fontAlgn="base">
              <a:spcBef>
                <a:spcPct val="0"/>
              </a:spcBef>
              <a:spcAft>
                <a:spcPct val="0"/>
              </a:spcAft>
            </a:pPr>
            <a:r>
              <a:rPr lang="en-US" sz="2400" dirty="0" smtClean="0">
                <a:solidFill>
                  <a:schemeClr val="accent5">
                    <a:lumMod val="40000"/>
                    <a:lumOff val="60000"/>
                  </a:schemeClr>
                </a:solidFill>
                <a:latin typeface="Arial" pitchFamily="34" charset="0"/>
                <a:cs typeface="Arial" pitchFamily="34" charset="0"/>
              </a:rPr>
              <a:t>The </a:t>
            </a:r>
            <a:r>
              <a:rPr lang="en-US" sz="2400" dirty="0">
                <a:solidFill>
                  <a:schemeClr val="accent5">
                    <a:lumMod val="40000"/>
                    <a:lumOff val="60000"/>
                  </a:schemeClr>
                </a:solidFill>
                <a:latin typeface="Arial" pitchFamily="34" charset="0"/>
                <a:cs typeface="Arial" pitchFamily="34" charset="0"/>
              </a:rPr>
              <a:t>establishment of an </a:t>
            </a:r>
            <a:r>
              <a:rPr lang="en-US" sz="2400" dirty="0" smtClean="0">
                <a:solidFill>
                  <a:schemeClr val="accent5">
                    <a:lumMod val="40000"/>
                    <a:lumOff val="60000"/>
                  </a:schemeClr>
                </a:solidFill>
                <a:latin typeface="Arial" pitchFamily="34" charset="0"/>
                <a:cs typeface="Arial" pitchFamily="34" charset="0"/>
              </a:rPr>
              <a:t>“Migration </a:t>
            </a:r>
            <a:r>
              <a:rPr lang="en-US" sz="2400" dirty="0">
                <a:solidFill>
                  <a:schemeClr val="accent5">
                    <a:lumMod val="40000"/>
                    <a:lumOff val="60000"/>
                  </a:schemeClr>
                </a:solidFill>
                <a:latin typeface="Arial" pitchFamily="34" charset="0"/>
                <a:cs typeface="Arial" pitchFamily="34" charset="0"/>
              </a:rPr>
              <a:t>and Asylum Observatory” acting as an entity within the structure of Ministry of Migration </a:t>
            </a:r>
            <a:r>
              <a:rPr lang="en-US" sz="2400" dirty="0" smtClean="0">
                <a:solidFill>
                  <a:schemeClr val="accent5">
                    <a:lumMod val="40000"/>
                    <a:lumOff val="60000"/>
                  </a:schemeClr>
                </a:solidFill>
                <a:latin typeface="Arial" pitchFamily="34" charset="0"/>
                <a:cs typeface="Arial" pitchFamily="34" charset="0"/>
              </a:rPr>
              <a:t>&amp; Asylum will </a:t>
            </a:r>
            <a:r>
              <a:rPr lang="en-US" sz="2400" dirty="0">
                <a:solidFill>
                  <a:schemeClr val="accent5">
                    <a:lumMod val="40000"/>
                    <a:lumOff val="60000"/>
                  </a:schemeClr>
                </a:solidFill>
                <a:latin typeface="Arial" pitchFamily="34" charset="0"/>
                <a:cs typeface="Arial" pitchFamily="34" charset="0"/>
              </a:rPr>
              <a:t>contribute to ensuring an effective coordination among competent authorities and to developing concrete strategies, action and contingency plans. </a:t>
            </a:r>
            <a:endParaRPr kumimoji="0" lang="en-US" sz="2400" b="0" i="0" u="none" strike="noStrike" cap="none" normalizeH="0" baseline="0" dirty="0" smtClean="0">
              <a:ln>
                <a:noFill/>
              </a:ln>
              <a:solidFill>
                <a:schemeClr val="accent5">
                  <a:lumMod val="40000"/>
                  <a:lumOff val="60000"/>
                </a:schemeClr>
              </a:solidFill>
              <a:effectLst/>
              <a:latin typeface="Arial" pitchFamily="34" charset="0"/>
              <a:cs typeface="Arial" pitchFamily="34" charset="0"/>
            </a:endParaRPr>
          </a:p>
        </p:txBody>
      </p:sp>
      <p:sp>
        <p:nvSpPr>
          <p:cNvPr id="6" name="1 - Τίτλος"/>
          <p:cNvSpPr txBox="1">
            <a:spLocks/>
          </p:cNvSpPr>
          <p:nvPr/>
        </p:nvSpPr>
        <p:spPr>
          <a:xfrm>
            <a:off x="0" y="0"/>
            <a:ext cx="9144000" cy="685800"/>
          </a:xfrm>
          <a:prstGeom prst="rect">
            <a:avLst/>
          </a:prstGeom>
          <a:solidFill>
            <a:schemeClr val="accent5"/>
          </a:solidFill>
        </p:spPr>
        <p:txBody>
          <a:bodyPr>
            <a:normAutofit fontScale="900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2: The structures (3)</a:t>
            </a:r>
            <a:endParaRPr lang="en-US" dirty="0"/>
          </a:p>
        </p:txBody>
      </p:sp>
      <p:sp>
        <p:nvSpPr>
          <p:cNvPr id="7" name="4 - Κουμπί ενέργειας: Βοήθεια">
            <a:hlinkClick r:id="" action="ppaction://noaction" highlightClick="1"/>
          </p:cNvPr>
          <p:cNvSpPr/>
          <p:nvPr/>
        </p:nvSpPr>
        <p:spPr>
          <a:xfrm>
            <a:off x="7893524" y="5919092"/>
            <a:ext cx="1257300" cy="938908"/>
          </a:xfrm>
          <a:prstGeom prst="actionButtonHelp">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Tree>
    <p:extLst>
      <p:ext uri="{BB962C8B-B14F-4D97-AF65-F5344CB8AC3E}">
        <p14:creationId xmlns="" xmlns:p14="http://schemas.microsoft.com/office/powerpoint/2010/main" val="12992497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959108"/>
            <a:ext cx="8001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chemeClr val="accent5">
                    <a:lumMod val="40000"/>
                    <a:lumOff val="60000"/>
                  </a:schemeClr>
                </a:solidFill>
                <a:effectLst/>
                <a:latin typeface="Calibri" pitchFamily="34" charset="0"/>
                <a:ea typeface="Calibri" pitchFamily="34" charset="0"/>
                <a:cs typeface="Times New Roman" pitchFamily="18" charset="0"/>
              </a:rPr>
              <a:t>Today, Greek agencies use the European Asylum Support Office (EASO) </a:t>
            </a:r>
            <a:r>
              <a:rPr kumimoji="0" lang="en-GB" sz="2800" b="1" i="0" u="sng" strike="noStrike" cap="none" normalizeH="0" baseline="0" dirty="0" smtClean="0">
                <a:ln>
                  <a:noFill/>
                </a:ln>
                <a:solidFill>
                  <a:schemeClr val="accent5">
                    <a:lumMod val="40000"/>
                    <a:lumOff val="60000"/>
                  </a:schemeClr>
                </a:solidFill>
                <a:effectLst/>
                <a:latin typeface="Calibri" pitchFamily="34" charset="0"/>
                <a:ea typeface="Calibri" pitchFamily="34" charset="0"/>
                <a:cs typeface="Times New Roman" pitchFamily="18" charset="0"/>
              </a:rPr>
              <a:t>Country of Origin Information</a:t>
            </a:r>
            <a:r>
              <a:rPr kumimoji="0" lang="en-GB" sz="2800" b="0" i="0" u="none" strike="noStrike" cap="none" normalizeH="0" baseline="0" dirty="0" smtClean="0">
                <a:ln>
                  <a:noFill/>
                </a:ln>
                <a:solidFill>
                  <a:schemeClr val="accent5">
                    <a:lumMod val="40000"/>
                    <a:lumOff val="60000"/>
                  </a:schemeClr>
                </a:solidFill>
                <a:effectLst/>
                <a:latin typeface="Calibri" pitchFamily="34" charset="0"/>
                <a:ea typeface="Calibri" pitchFamily="34" charset="0"/>
                <a:cs typeface="Times New Roman" pitchFamily="18" charset="0"/>
              </a:rPr>
              <a:t> (COI) portal. Essentially, the relevant departments of the three independent agencies (AS, AA, RIS) are engaged in seeking, collecting and evaluating information on the political, social and economic situation in the countries of origin of third-country nationals and applicants for international protection, and to this end cooperate with other competent Greek authorities, European or international organizations.</a:t>
            </a:r>
            <a:endParaRPr kumimoji="0" lang="en-US" sz="1600" b="0" i="0" u="none" strike="noStrike" cap="none" normalizeH="0" baseline="0" dirty="0" smtClean="0">
              <a:ln>
                <a:noFill/>
              </a:ln>
              <a:solidFill>
                <a:schemeClr val="accent5">
                  <a:lumMod val="40000"/>
                  <a:lumOff val="60000"/>
                </a:schemeClr>
              </a:solidFill>
              <a:effectLst/>
              <a:latin typeface="Arial" pitchFamily="34" charset="0"/>
              <a:cs typeface="Arial" pitchFamily="34" charset="0"/>
            </a:endParaRPr>
          </a:p>
        </p:txBody>
      </p:sp>
      <p:sp>
        <p:nvSpPr>
          <p:cNvPr id="6" name="1 - Τίτλος"/>
          <p:cNvSpPr txBox="1">
            <a:spLocks/>
          </p:cNvSpPr>
          <p:nvPr/>
        </p:nvSpPr>
        <p:spPr>
          <a:xfrm>
            <a:off x="0" y="0"/>
            <a:ext cx="9144000" cy="685800"/>
          </a:xfrm>
          <a:prstGeom prst="rect">
            <a:avLst/>
          </a:prstGeom>
          <a:solidFill>
            <a:schemeClr val="accent5"/>
          </a:solidFill>
        </p:spPr>
        <p:txBody>
          <a:bodyPr>
            <a:normAutofit fontScale="900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2: The structures (4)</a:t>
            </a:r>
            <a:endParaRPr lang="en-US" dirty="0"/>
          </a:p>
        </p:txBody>
      </p:sp>
      <p:sp>
        <p:nvSpPr>
          <p:cNvPr id="7" name="4 - Κουμπί ενέργειας: Βοήθεια">
            <a:hlinkClick r:id="" action="ppaction://noaction" highlightClick="1"/>
          </p:cNvPr>
          <p:cNvSpPr/>
          <p:nvPr/>
        </p:nvSpPr>
        <p:spPr>
          <a:xfrm>
            <a:off x="7893524" y="5919092"/>
            <a:ext cx="1257300" cy="938908"/>
          </a:xfrm>
          <a:prstGeom prst="actionButtonHelp">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extLst>
              <p:ext uri="{D42A27DB-BD31-4B8C-83A1-F6EECF244321}">
                <p14:modId xmlns="" xmlns:p14="http://schemas.microsoft.com/office/powerpoint/2010/main" val="3440189756"/>
              </p:ext>
            </p:extLst>
          </p:nvPr>
        </p:nvGraphicFramePr>
        <p:xfrm>
          <a:off x="1295400" y="1605280"/>
          <a:ext cx="6096000" cy="2052320"/>
        </p:xfrm>
        <a:graphic>
          <a:graphicData uri="http://schemas.openxmlformats.org/drawingml/2006/table">
            <a:tbl>
              <a:tblPr firstRow="1" bandRow="1">
                <a:tableStyleId>{5C22544A-7EE6-4342-B048-85BDC9FD1C3A}</a:tableStyleId>
              </a:tblPr>
              <a:tblGrid>
                <a:gridCol w="2032000"/>
                <a:gridCol w="2032000"/>
                <a:gridCol w="2032000"/>
              </a:tblGrid>
              <a:tr h="370840">
                <a:tc gridSpan="3">
                  <a:txBody>
                    <a:bodyPr/>
                    <a:lstStyle/>
                    <a:p>
                      <a:pPr algn="ctr"/>
                      <a:r>
                        <a:rPr lang="en-US" dirty="0" smtClean="0"/>
                        <a:t>Total arrivals in 2019:</a:t>
                      </a:r>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l"/>
                      <a:r>
                        <a:rPr lang="en-US" baseline="0" dirty="0" smtClean="0"/>
                        <a:t>to Greece:</a:t>
                      </a:r>
                      <a:endParaRPr lang="en-US" dirty="0"/>
                    </a:p>
                  </a:txBody>
                  <a:tcPr/>
                </a:tc>
                <a:tc>
                  <a:txBody>
                    <a:bodyPr/>
                    <a:lstStyle/>
                    <a:p>
                      <a:pPr algn="ctr"/>
                      <a:r>
                        <a:rPr lang="en-US" dirty="0" smtClean="0"/>
                        <a:t>By</a:t>
                      </a:r>
                      <a:r>
                        <a:rPr lang="en-US" baseline="0" dirty="0" smtClean="0"/>
                        <a:t> Sea</a:t>
                      </a:r>
                      <a:endParaRPr lang="en-US" dirty="0"/>
                    </a:p>
                  </a:txBody>
                  <a:tcPr/>
                </a:tc>
                <a:tc>
                  <a:txBody>
                    <a:bodyPr/>
                    <a:lstStyle/>
                    <a:p>
                      <a:pPr algn="ctr"/>
                      <a:r>
                        <a:rPr lang="en-US" dirty="0" smtClean="0"/>
                        <a:t>By Land</a:t>
                      </a:r>
                      <a:endParaRPr lang="en-US" dirty="0"/>
                    </a:p>
                  </a:txBody>
                  <a:tcPr/>
                </a:tc>
              </a:tr>
              <a:tr h="370840">
                <a:tc>
                  <a:txBody>
                    <a:bodyPr/>
                    <a:lstStyle/>
                    <a:p>
                      <a:pPr algn="l"/>
                      <a:r>
                        <a:rPr lang="en-US" sz="2800" b="1" dirty="0" smtClean="0"/>
                        <a:t>70.651</a:t>
                      </a:r>
                      <a:endParaRPr lang="en-US" sz="2800" b="1" dirty="0"/>
                    </a:p>
                  </a:txBody>
                  <a:tcPr/>
                </a:tc>
                <a:tc>
                  <a:txBody>
                    <a:bodyPr/>
                    <a:lstStyle/>
                    <a:p>
                      <a:pPr algn="ctr"/>
                      <a:r>
                        <a:rPr lang="en-US" sz="2800" b="1" dirty="0" smtClean="0">
                          <a:solidFill>
                            <a:srgbClr val="0070C0"/>
                          </a:solidFill>
                        </a:rPr>
                        <a:t>62.445</a:t>
                      </a:r>
                      <a:endParaRPr lang="en-US" sz="2800" b="1" dirty="0">
                        <a:solidFill>
                          <a:srgbClr val="0070C0"/>
                        </a:solidFill>
                      </a:endParaRPr>
                    </a:p>
                  </a:txBody>
                  <a:tcPr/>
                </a:tc>
                <a:tc>
                  <a:txBody>
                    <a:bodyPr/>
                    <a:lstStyle/>
                    <a:p>
                      <a:pPr algn="ctr"/>
                      <a:r>
                        <a:rPr lang="en-US" sz="2800" b="1" dirty="0" smtClean="0">
                          <a:solidFill>
                            <a:srgbClr val="00B050"/>
                          </a:solidFill>
                        </a:rPr>
                        <a:t>8.206</a:t>
                      </a:r>
                      <a:endParaRPr lang="en-US" sz="2800" b="1" dirty="0">
                        <a:solidFill>
                          <a:srgbClr val="00B050"/>
                        </a:solidFill>
                      </a:endParaRPr>
                    </a:p>
                  </a:txBody>
                  <a:tcPr/>
                </a:tc>
              </a:tr>
              <a:tr h="370840">
                <a:tc>
                  <a:txBody>
                    <a:bodyPr/>
                    <a:lstStyle/>
                    <a:p>
                      <a:pPr algn="l"/>
                      <a:r>
                        <a:rPr lang="en-US" sz="2000" b="0" baseline="0" dirty="0" smtClean="0"/>
                        <a:t>to Europe:</a:t>
                      </a:r>
                      <a:endParaRPr lang="en-US" sz="2000" b="0" dirty="0"/>
                    </a:p>
                  </a:txBody>
                  <a:tcPr/>
                </a:tc>
                <a:tc>
                  <a:txBody>
                    <a:bodyPr/>
                    <a:lstStyle/>
                    <a:p>
                      <a:pPr algn="ctr"/>
                      <a:r>
                        <a:rPr lang="en-US" dirty="0" smtClean="0"/>
                        <a:t>By</a:t>
                      </a:r>
                      <a:r>
                        <a:rPr lang="en-US" baseline="0" dirty="0" smtClean="0"/>
                        <a:t> Sea</a:t>
                      </a:r>
                      <a:endParaRPr lang="en-US" dirty="0"/>
                    </a:p>
                  </a:txBody>
                  <a:tcPr/>
                </a:tc>
                <a:tc>
                  <a:txBody>
                    <a:bodyPr/>
                    <a:lstStyle/>
                    <a:p>
                      <a:pPr algn="ctr"/>
                      <a:r>
                        <a:rPr lang="en-US" dirty="0" smtClean="0"/>
                        <a:t>By Land</a:t>
                      </a:r>
                      <a:endParaRPr lang="en-US" dirty="0"/>
                    </a:p>
                  </a:txBody>
                  <a:tcPr/>
                </a:tc>
              </a:tr>
              <a:tr h="370840">
                <a:tc>
                  <a:txBody>
                    <a:bodyPr/>
                    <a:lstStyle/>
                    <a:p>
                      <a:pPr algn="l"/>
                      <a:r>
                        <a:rPr lang="en-US" sz="2000" dirty="0" smtClean="0"/>
                        <a:t>126.811</a:t>
                      </a:r>
                    </a:p>
                  </a:txBody>
                  <a:tcPr/>
                </a:tc>
                <a:tc>
                  <a:txBody>
                    <a:bodyPr/>
                    <a:lstStyle/>
                    <a:p>
                      <a:pPr algn="ctr"/>
                      <a:r>
                        <a:rPr lang="en-US" sz="2000" dirty="0" smtClean="0">
                          <a:solidFill>
                            <a:srgbClr val="0070C0"/>
                          </a:solidFill>
                        </a:rPr>
                        <a:t>103.446</a:t>
                      </a:r>
                      <a:endParaRPr lang="en-US" sz="2000" b="1" dirty="0">
                        <a:solidFill>
                          <a:srgbClr val="0070C0"/>
                        </a:solidFill>
                      </a:endParaRPr>
                    </a:p>
                  </a:txBody>
                  <a:tcPr/>
                </a:tc>
                <a:tc>
                  <a:txBody>
                    <a:bodyPr/>
                    <a:lstStyle/>
                    <a:p>
                      <a:pPr algn="ctr"/>
                      <a:r>
                        <a:rPr lang="en-US" sz="2000" dirty="0" smtClean="0">
                          <a:solidFill>
                            <a:srgbClr val="00B050"/>
                          </a:solidFill>
                        </a:rPr>
                        <a:t>23.365</a:t>
                      </a:r>
                      <a:endParaRPr lang="en-US" sz="2000" b="1" dirty="0">
                        <a:solidFill>
                          <a:srgbClr val="00B050"/>
                        </a:solidFill>
                      </a:endParaRPr>
                    </a:p>
                  </a:txBody>
                  <a:tcPr/>
                </a:tc>
              </a:tr>
            </a:tbl>
          </a:graphicData>
        </a:graphic>
      </p:graphicFrame>
      <p:graphicFrame>
        <p:nvGraphicFramePr>
          <p:cNvPr id="8" name="7 - Πίνακας"/>
          <p:cNvGraphicFramePr>
            <a:graphicFrameLocks noGrp="1"/>
          </p:cNvGraphicFramePr>
          <p:nvPr>
            <p:extLst>
              <p:ext uri="{D42A27DB-BD31-4B8C-83A1-F6EECF244321}">
                <p14:modId xmlns="" xmlns:p14="http://schemas.microsoft.com/office/powerpoint/2010/main" val="2904782907"/>
              </p:ext>
            </p:extLst>
          </p:nvPr>
        </p:nvGraphicFramePr>
        <p:xfrm>
          <a:off x="1219200" y="4038600"/>
          <a:ext cx="6400800" cy="1981200"/>
        </p:xfrm>
        <a:graphic>
          <a:graphicData uri="http://schemas.openxmlformats.org/drawingml/2006/table">
            <a:tbl>
              <a:tblPr firstRow="1" bandRow="1">
                <a:tableStyleId>{21E4AEA4-8DFA-4A89-87EB-49C32662AFE0}</a:tableStyleId>
              </a:tblPr>
              <a:tblGrid>
                <a:gridCol w="6400800"/>
              </a:tblGrid>
              <a:tr h="142240">
                <a:tc>
                  <a:txBody>
                    <a:bodyPr/>
                    <a:lstStyle/>
                    <a:p>
                      <a:pPr algn="l"/>
                      <a:r>
                        <a:rPr lang="en-US" sz="1800" b="0" dirty="0" smtClean="0"/>
                        <a:t>Total arrivals to Greece</a:t>
                      </a:r>
                      <a:r>
                        <a:rPr lang="en-US" sz="1800" b="0" baseline="0" dirty="0" smtClean="0"/>
                        <a:t> since 1/1/2015: </a:t>
                      </a:r>
                      <a:r>
                        <a:rPr lang="en-US" sz="2800" b="1" baseline="0" dirty="0" smtClean="0"/>
                        <a:t>1.190.187</a:t>
                      </a:r>
                      <a:endParaRPr lang="en-US" sz="1800" b="1" baseline="0" dirty="0" smtClean="0"/>
                    </a:p>
                    <a:p>
                      <a:pPr algn="l"/>
                      <a:r>
                        <a:rPr lang="en-US" sz="1800" b="1" i="1" u="sng" baseline="0" dirty="0" smtClean="0"/>
                        <a:t>(Peak in 2015 with more than 850.000)</a:t>
                      </a:r>
                      <a:endParaRPr lang="en-US" sz="1800" b="1" i="1" u="sng" dirty="0"/>
                    </a:p>
                  </a:txBody>
                  <a:tcPr/>
                </a:tc>
              </a:tr>
              <a:tr h="142240">
                <a:tc>
                  <a:txBody>
                    <a:bodyPr/>
                    <a:lstStyle/>
                    <a:p>
                      <a:pPr algn="l"/>
                      <a:r>
                        <a:rPr lang="en-US" sz="1800" b="1" i="1" u="sng" dirty="0" smtClean="0"/>
                        <a:t>Cumulative arrivals to Europe:</a:t>
                      </a:r>
                    </a:p>
                    <a:p>
                      <a:pPr>
                        <a:buFont typeface="Arial" pitchFamily="34" charset="0"/>
                        <a:buChar char="•"/>
                      </a:pPr>
                      <a:r>
                        <a:rPr lang="en-US" dirty="0" smtClean="0"/>
                        <a:t>  144.166 in 2018</a:t>
                      </a:r>
                    </a:p>
                    <a:p>
                      <a:pPr>
                        <a:buFont typeface="Arial" pitchFamily="34" charset="0"/>
                        <a:buChar char="•"/>
                      </a:pPr>
                      <a:r>
                        <a:rPr lang="en-US" dirty="0" smtClean="0"/>
                        <a:t>  186.768 in 2017</a:t>
                      </a:r>
                    </a:p>
                    <a:p>
                      <a:pPr>
                        <a:buFont typeface="Arial" pitchFamily="34" charset="0"/>
                        <a:buChar char="•"/>
                      </a:pPr>
                      <a:r>
                        <a:rPr lang="en-US" dirty="0" smtClean="0"/>
                        <a:t>  390.456 in 2016</a:t>
                      </a:r>
                    </a:p>
                  </a:txBody>
                  <a:tcPr/>
                </a:tc>
              </a:tr>
            </a:tbl>
          </a:graphicData>
        </a:graphic>
      </p:graphicFrame>
      <p:sp>
        <p:nvSpPr>
          <p:cNvPr id="3" name="Ορθογώνιο 2"/>
          <p:cNvSpPr/>
          <p:nvPr/>
        </p:nvSpPr>
        <p:spPr>
          <a:xfrm>
            <a:off x="2819400" y="990600"/>
            <a:ext cx="3440750" cy="523220"/>
          </a:xfrm>
          <a:prstGeom prst="rect">
            <a:avLst/>
          </a:prstGeom>
        </p:spPr>
        <p:txBody>
          <a:bodyPr wrap="none">
            <a:spAutoFit/>
          </a:bodyPr>
          <a:lstStyle/>
          <a:p>
            <a:r>
              <a:rPr lang="en-US" sz="2800" b="1" dirty="0">
                <a:solidFill>
                  <a:schemeClr val="accent5">
                    <a:lumMod val="40000"/>
                    <a:lumOff val="60000"/>
                  </a:schemeClr>
                </a:solidFill>
                <a:latin typeface="Calibri" panose="020F0502020204030204" pitchFamily="34" charset="0"/>
              </a:rPr>
              <a:t>IOM’s data for Greece</a:t>
            </a:r>
            <a:endParaRPr lang="el-GR" sz="2800" b="1" dirty="0">
              <a:solidFill>
                <a:schemeClr val="accent5">
                  <a:lumMod val="40000"/>
                  <a:lumOff val="60000"/>
                </a:schemeClr>
              </a:solidFill>
            </a:endParaRPr>
          </a:p>
        </p:txBody>
      </p:sp>
      <p:sp>
        <p:nvSpPr>
          <p:cNvPr id="7" name="1 - Τίτλος"/>
          <p:cNvSpPr txBox="1">
            <a:spLocks/>
          </p:cNvSpPr>
          <p:nvPr/>
        </p:nvSpPr>
        <p:spPr>
          <a:xfrm>
            <a:off x="0" y="0"/>
            <a:ext cx="9144000" cy="685800"/>
          </a:xfrm>
          <a:prstGeom prst="rect">
            <a:avLst/>
          </a:prstGeom>
          <a:solidFill>
            <a:schemeClr val="accent5"/>
          </a:solidFill>
        </p:spPr>
        <p:txBody>
          <a:bodyPr>
            <a:normAutofit fontScale="900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3: The Data (1)</a:t>
            </a:r>
            <a:endParaRPr lang="en-US" dirty="0"/>
          </a:p>
        </p:txBody>
      </p:sp>
      <p:sp>
        <p:nvSpPr>
          <p:cNvPr id="6" name="4 - Κουμπί ενέργειας: Βοήθεια">
            <a:hlinkClick r:id="" action="ppaction://noaction" highlightClick="1"/>
          </p:cNvPr>
          <p:cNvSpPr/>
          <p:nvPr/>
        </p:nvSpPr>
        <p:spPr>
          <a:xfrm>
            <a:off x="7893524" y="5919092"/>
            <a:ext cx="1257300" cy="938908"/>
          </a:xfrm>
          <a:prstGeom prst="actionButtonHelp">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Θέση περιεχομένου"/>
          <p:cNvGraphicFramePr>
            <a:graphicFrameLocks/>
          </p:cNvGraphicFramePr>
          <p:nvPr>
            <p:extLst>
              <p:ext uri="{D42A27DB-BD31-4B8C-83A1-F6EECF244321}">
                <p14:modId xmlns="" xmlns:p14="http://schemas.microsoft.com/office/powerpoint/2010/main" val="1284790358"/>
              </p:ext>
            </p:extLst>
          </p:nvPr>
        </p:nvGraphicFramePr>
        <p:xfrm>
          <a:off x="381000" y="990600"/>
          <a:ext cx="8153400" cy="5592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Ορθογώνιο 3"/>
          <p:cNvSpPr/>
          <p:nvPr/>
        </p:nvSpPr>
        <p:spPr>
          <a:xfrm rot="16200000">
            <a:off x="-1743595" y="3209405"/>
            <a:ext cx="3878369" cy="523220"/>
          </a:xfrm>
          <a:prstGeom prst="rect">
            <a:avLst/>
          </a:prstGeom>
        </p:spPr>
        <p:txBody>
          <a:bodyPr wrap="none">
            <a:spAutoFit/>
          </a:bodyPr>
          <a:lstStyle/>
          <a:p>
            <a:r>
              <a:rPr lang="en-US" sz="2800" b="1" dirty="0" smtClean="0">
                <a:solidFill>
                  <a:schemeClr val="accent5">
                    <a:lumMod val="40000"/>
                    <a:lumOff val="60000"/>
                  </a:schemeClr>
                </a:solidFill>
                <a:latin typeface="Calibri" panose="020F0502020204030204" pitchFamily="34" charset="0"/>
              </a:rPr>
              <a:t>UNHCR’s </a:t>
            </a:r>
            <a:r>
              <a:rPr lang="en-US" sz="2800" b="1" dirty="0">
                <a:solidFill>
                  <a:schemeClr val="accent5">
                    <a:lumMod val="40000"/>
                    <a:lumOff val="60000"/>
                  </a:schemeClr>
                </a:solidFill>
                <a:latin typeface="Calibri" panose="020F0502020204030204" pitchFamily="34" charset="0"/>
              </a:rPr>
              <a:t>data for Greece</a:t>
            </a:r>
            <a:endParaRPr lang="el-GR" sz="2800" b="1" dirty="0">
              <a:solidFill>
                <a:schemeClr val="accent5">
                  <a:lumMod val="40000"/>
                  <a:lumOff val="60000"/>
                </a:schemeClr>
              </a:solidFill>
            </a:endParaRPr>
          </a:p>
        </p:txBody>
      </p:sp>
      <p:sp>
        <p:nvSpPr>
          <p:cNvPr id="6" name="1 - Τίτλος"/>
          <p:cNvSpPr txBox="1">
            <a:spLocks/>
          </p:cNvSpPr>
          <p:nvPr/>
        </p:nvSpPr>
        <p:spPr>
          <a:xfrm>
            <a:off x="0" y="0"/>
            <a:ext cx="9144000" cy="685800"/>
          </a:xfrm>
          <a:prstGeom prst="rect">
            <a:avLst/>
          </a:prstGeom>
          <a:solidFill>
            <a:schemeClr val="accent5"/>
          </a:solidFill>
        </p:spPr>
        <p:txBody>
          <a:bodyPr>
            <a:normAutofit fontScale="900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3: The Data (2)</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9BF2DDB2-43BE-4487-8524-6827AEF25A0F}" type="slidenum">
              <a:rPr lang="el-GR" altLang="el-GR"/>
              <a:pPr>
                <a:defRPr/>
              </a:pPr>
              <a:t>49</a:t>
            </a:fld>
            <a:endParaRPr lang="el-GR" altLang="el-GR"/>
          </a:p>
        </p:txBody>
      </p:sp>
      <p:graphicFrame>
        <p:nvGraphicFramePr>
          <p:cNvPr id="3" name="2 - Πίνακας"/>
          <p:cNvGraphicFramePr>
            <a:graphicFrameLocks noGrp="1"/>
          </p:cNvGraphicFramePr>
          <p:nvPr/>
        </p:nvGraphicFramePr>
        <p:xfrm>
          <a:off x="0" y="1371602"/>
          <a:ext cx="9144000" cy="4952998"/>
        </p:xfrm>
        <a:graphic>
          <a:graphicData uri="http://schemas.openxmlformats.org/drawingml/2006/table">
            <a:tbl>
              <a:tblPr firstRow="1">
                <a:tableStyleId>{37CE84F3-28C3-443E-9E96-99CF82512B78}</a:tableStyleId>
              </a:tblPr>
              <a:tblGrid>
                <a:gridCol w="1016000"/>
                <a:gridCol w="1016000"/>
                <a:gridCol w="1016000"/>
                <a:gridCol w="1016000"/>
                <a:gridCol w="1016000"/>
                <a:gridCol w="1016000"/>
                <a:gridCol w="1016000"/>
                <a:gridCol w="1016000"/>
                <a:gridCol w="1016000"/>
              </a:tblGrid>
              <a:tr h="1793596">
                <a:tc>
                  <a:txBody>
                    <a:bodyPr/>
                    <a:lstStyle/>
                    <a:p>
                      <a:pPr algn="ctr" fontAlgn="ctr"/>
                      <a:r>
                        <a:rPr lang="en-US" sz="1600" u="none" strike="noStrike" dirty="0" smtClean="0"/>
                        <a:t>Year</a:t>
                      </a:r>
                      <a:endParaRPr lang="el-GR" sz="1600" b="1" i="1" u="none" strike="noStrike" dirty="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600" u="none" strike="noStrike" dirty="0" smtClean="0"/>
                        <a:t>Kos</a:t>
                      </a:r>
                      <a:endParaRPr lang="el-GR" sz="1600" b="1" i="1" u="none" strike="noStrike" dirty="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600" u="none" strike="noStrike" dirty="0" err="1" smtClean="0"/>
                        <a:t>Leros</a:t>
                      </a:r>
                      <a:endParaRPr lang="el-GR" sz="1600" b="1" i="1" u="none" strike="noStrike" dirty="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600" u="none" strike="noStrike" dirty="0" smtClean="0"/>
                        <a:t>Lesvos</a:t>
                      </a:r>
                      <a:endParaRPr lang="el-GR" sz="1600" b="1" i="1" u="none" strike="noStrike" dirty="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600" u="none" strike="noStrike" dirty="0" err="1" smtClean="0"/>
                        <a:t>Fylakio</a:t>
                      </a:r>
                      <a:endParaRPr lang="el-GR" sz="1600" b="1" i="1" u="none" strike="noStrike" dirty="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600" u="none" strike="noStrike" dirty="0" smtClean="0"/>
                        <a:t>Samos</a:t>
                      </a:r>
                      <a:endParaRPr lang="el-GR" sz="1600" b="1" i="1" u="none" strike="noStrike" dirty="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600" u="none" strike="noStrike" dirty="0" smtClean="0"/>
                        <a:t>Chios</a:t>
                      </a:r>
                      <a:endParaRPr lang="el-GR" sz="1600" b="1" i="1" u="none" strike="noStrike" dirty="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600" u="none" strike="noStrike" dirty="0" smtClean="0"/>
                        <a:t>Total </a:t>
                      </a:r>
                    </a:p>
                    <a:p>
                      <a:pPr algn="ctr" fontAlgn="ctr"/>
                      <a:r>
                        <a:rPr lang="en-US" sz="1600" u="none" strike="noStrike" dirty="0" smtClean="0"/>
                        <a:t>TCNs</a:t>
                      </a:r>
                      <a:endParaRPr lang="el-GR" sz="1600" b="1" i="1" u="none" strike="noStrike" dirty="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1600" u="none" strike="noStrike" dirty="0" smtClean="0"/>
                        <a:t>% increase over the previous year</a:t>
                      </a:r>
                      <a:endParaRPr lang="el-GR" sz="1600" b="1" i="1" u="none" strike="noStrike" dirty="0">
                        <a:solidFill>
                          <a:srgbClr val="000000"/>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26567">
                <a:tc>
                  <a:txBody>
                    <a:bodyPr/>
                    <a:lstStyle/>
                    <a:p>
                      <a:pPr algn="ctr" fontAlgn="ctr"/>
                      <a:r>
                        <a:rPr lang="el-GR" sz="1600" u="none" strike="noStrike" dirty="0"/>
                        <a:t>2013</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0</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0</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491</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889</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1307</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799</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3486</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26567">
                <a:tc>
                  <a:txBody>
                    <a:bodyPr/>
                    <a:lstStyle/>
                    <a:p>
                      <a:pPr algn="ctr" fontAlgn="ctr"/>
                      <a:r>
                        <a:rPr lang="el-GR" sz="1600" u="none" strike="noStrike" dirty="0"/>
                        <a:t>2014</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0</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0</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2867</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2753</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2922</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0</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8542</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l-GR" sz="1600" u="none" strike="noStrike" dirty="0"/>
                        <a:t>245,04%</a:t>
                      </a:r>
                      <a:endParaRPr lang="el-GR" sz="1600" b="1" i="1"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26567">
                <a:tc>
                  <a:txBody>
                    <a:bodyPr/>
                    <a:lstStyle/>
                    <a:p>
                      <a:pPr algn="ctr" fontAlgn="ctr"/>
                      <a:r>
                        <a:rPr lang="el-GR" sz="1600" u="none" strike="noStrike" dirty="0"/>
                        <a:t>2015</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0</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0</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2694</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5210</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2451</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0</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smtClean="0"/>
                        <a:t>1035</a:t>
                      </a:r>
                      <a:r>
                        <a:rPr lang="en-US" sz="1600" u="none" strike="noStrike" dirty="0" smtClean="0"/>
                        <a:t>5</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l-GR" sz="1600" u="none" strike="noStrike" dirty="0"/>
                        <a:t>121,24%</a:t>
                      </a:r>
                      <a:endParaRPr lang="el-GR" sz="1600" b="1" i="1"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26567">
                <a:tc>
                  <a:txBody>
                    <a:bodyPr/>
                    <a:lstStyle/>
                    <a:p>
                      <a:pPr algn="ctr" fontAlgn="ctr"/>
                      <a:r>
                        <a:rPr lang="el-GR" sz="1600" u="none" strike="noStrike" dirty="0"/>
                        <a:t>2016</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2181</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1329</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10283</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4132</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4173</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6234</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28332</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l-GR" sz="1600" u="none" strike="noStrike" dirty="0"/>
                        <a:t>273,58%</a:t>
                      </a:r>
                      <a:endParaRPr lang="el-GR" sz="1600" b="1" i="1"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26567">
                <a:tc>
                  <a:txBody>
                    <a:bodyPr/>
                    <a:lstStyle/>
                    <a:p>
                      <a:pPr algn="ctr" fontAlgn="ctr"/>
                      <a:r>
                        <a:rPr lang="el-GR" sz="1600" u="none" strike="noStrike" dirty="0"/>
                        <a:t>2017</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2150</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1410</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12747</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6025</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5645</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6670</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a:t>34647</a:t>
                      </a:r>
                      <a:endParaRPr lang="el-GR" sz="1600" b="0" i="0" u="none" strike="noStrike">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l-GR" sz="1600" u="none" strike="noStrike" dirty="0"/>
                        <a:t>122,29%</a:t>
                      </a:r>
                      <a:endParaRPr lang="el-GR" sz="1600" b="1" i="1"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26567">
                <a:tc>
                  <a:txBody>
                    <a:bodyPr/>
                    <a:lstStyle/>
                    <a:p>
                      <a:pPr algn="ctr" fontAlgn="ctr"/>
                      <a:r>
                        <a:rPr lang="el-GR" sz="1600" u="none" strike="noStrike" dirty="0"/>
                        <a:t>2018</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2889</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1808</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15051</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13196</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8573</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3845</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l-GR" sz="1600" u="none" strike="noStrike" dirty="0"/>
                        <a:t>45362</a:t>
                      </a:r>
                      <a:endParaRPr lang="el-GR" sz="1600" b="0" i="0"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l-GR" sz="1600" u="none" strike="noStrike" dirty="0"/>
                        <a:t>130,93%</a:t>
                      </a:r>
                      <a:endParaRPr lang="el-GR" sz="1600" b="1" i="1" u="none" strike="noStrike" dirty="0">
                        <a:solidFill>
                          <a:schemeClr val="tx1"/>
                        </a:solidFill>
                        <a:latin typeface="+mn-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Ορθογώνιο 3"/>
          <p:cNvSpPr/>
          <p:nvPr/>
        </p:nvSpPr>
        <p:spPr>
          <a:xfrm>
            <a:off x="5334000" y="6400800"/>
            <a:ext cx="3738331" cy="400110"/>
          </a:xfrm>
          <a:prstGeom prst="rect">
            <a:avLst/>
          </a:prstGeom>
        </p:spPr>
        <p:txBody>
          <a:bodyPr wrap="none">
            <a:spAutoFit/>
          </a:bodyPr>
          <a:lstStyle/>
          <a:p>
            <a:pPr lvl="0">
              <a:spcBef>
                <a:spcPct val="0"/>
              </a:spcBef>
            </a:pPr>
            <a:r>
              <a:rPr lang="en-US" sz="2000" b="1" dirty="0">
                <a:latin typeface="Calibri" panose="020F0502020204030204" pitchFamily="34" charset="0"/>
              </a:rPr>
              <a:t>RIS: TCNs registrations 2013-2018</a:t>
            </a:r>
          </a:p>
        </p:txBody>
      </p:sp>
      <p:sp>
        <p:nvSpPr>
          <p:cNvPr id="6" name="1 - Τίτλος"/>
          <p:cNvSpPr txBox="1">
            <a:spLocks/>
          </p:cNvSpPr>
          <p:nvPr/>
        </p:nvSpPr>
        <p:spPr>
          <a:xfrm>
            <a:off x="0" y="0"/>
            <a:ext cx="9144000" cy="685800"/>
          </a:xfrm>
          <a:prstGeom prst="rect">
            <a:avLst/>
          </a:prstGeom>
          <a:solidFill>
            <a:schemeClr val="accent5"/>
          </a:solidFill>
        </p:spPr>
        <p:txBody>
          <a:bodyPr>
            <a:normAutofit fontScale="900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3: The Data (3)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52400" y="990600"/>
            <a:ext cx="8458200" cy="4525963"/>
          </a:xfrm>
        </p:spPr>
        <p:txBody>
          <a:bodyPr>
            <a:noAutofit/>
          </a:bodyPr>
          <a:lstStyle/>
          <a:p>
            <a:r>
              <a:rPr lang="en-US" sz="2000" b="1" u="sng" dirty="0" smtClean="0"/>
              <a:t>Stepping up returns</a:t>
            </a:r>
            <a:r>
              <a:rPr lang="en-US" sz="2000" dirty="0" smtClean="0"/>
              <a:t>: Formal readmission agreements and practical arrangements are now in place with 23 countries of origin and transit.</a:t>
            </a:r>
          </a:p>
          <a:p>
            <a:r>
              <a:rPr lang="en-US" sz="2000" b="1" u="sng" dirty="0" smtClean="0"/>
              <a:t>Integration</a:t>
            </a:r>
            <a:r>
              <a:rPr lang="en-US" sz="2000" dirty="0" smtClean="0"/>
              <a:t>: Between 2015 and 2017, €140 million of the EU budget went into integration measures through the Asylum, Migration and Integration Fund.</a:t>
            </a:r>
          </a:p>
          <a:p>
            <a:r>
              <a:rPr lang="en-US" sz="2000" b="1" u="sng" dirty="0" smtClean="0"/>
              <a:t>Responsibility-sharing</a:t>
            </a:r>
            <a:r>
              <a:rPr lang="en-US" sz="2000" dirty="0" smtClean="0"/>
              <a:t>: Almost 35,000 asylum seekers – all those eligible – were relocated from Greece and Italy to other EU Member States under the EU’s relocation emergency scheme.</a:t>
            </a:r>
          </a:p>
          <a:p>
            <a:r>
              <a:rPr lang="en-US" sz="2000" b="1" u="sng" dirty="0" smtClean="0"/>
              <a:t>Safe and legal pathways</a:t>
            </a:r>
            <a:r>
              <a:rPr lang="en-US" sz="2000" dirty="0" smtClean="0"/>
              <a:t>: Since 2015, more than 50,000 vulnerable refugees have been resettled to EU Member States.</a:t>
            </a:r>
          </a:p>
          <a:p>
            <a:r>
              <a:rPr lang="en-US" sz="2000" b="1" u="sng" dirty="0" smtClean="0"/>
              <a:t>Solidarity abroad</a:t>
            </a:r>
            <a:r>
              <a:rPr lang="en-US" sz="2000" dirty="0" smtClean="0"/>
              <a:t>: Over 5.3 million vulnerable migrants, refugees and displaced people benefited from basic support under the EU Emergency Trust Fund for Africa. More than 80% of EU humanitarian aid in 2018 supported the needs of forcibly displaced persons across the world.</a:t>
            </a:r>
            <a:endParaRPr lang="en-US" sz="2000" dirty="0">
              <a:latin typeface="Calibri" panose="020F0502020204030204" pitchFamily="34" charset="0"/>
            </a:endParaRPr>
          </a:p>
        </p:txBody>
      </p:sp>
      <p:sp>
        <p:nvSpPr>
          <p:cNvPr id="7" name="1 - Τίτλος"/>
          <p:cNvSpPr txBox="1">
            <a:spLocks/>
          </p:cNvSpPr>
          <p:nvPr/>
        </p:nvSpPr>
        <p:spPr>
          <a:xfrm>
            <a:off x="838200" y="19050"/>
            <a:ext cx="7467600" cy="1143000"/>
          </a:xfrm>
          <a:prstGeom prst="rect">
            <a:avLst/>
          </a:prstGeom>
        </p:spPr>
        <p:txBody>
          <a:bodyPr vert="horz" lIns="45720" rIns="45720" anchor="ctr">
            <a:normAutofit/>
          </a:bodyPr>
          <a:lstStyle/>
          <a:p>
            <a:pPr lvl="0">
              <a:spcBef>
                <a:spcPct val="0"/>
              </a:spcBef>
              <a:defRPr/>
            </a:pPr>
            <a:r>
              <a:rPr kumimoji="0" lang="en-US" sz="4600" b="0" i="0" u="none" strike="noStrike" kern="1200" cap="none" spc="0" normalizeH="0" baseline="0" noProof="0" dirty="0" smtClean="0">
                <a:ln>
                  <a:noFill/>
                </a:ln>
                <a:solidFill>
                  <a:srgbClr val="FF0000"/>
                </a:solidFill>
                <a:effectLst/>
                <a:uLnTx/>
                <a:uFillTx/>
                <a:latin typeface="Calibri" panose="020F0502020204030204" pitchFamily="34" charset="0"/>
                <a:ea typeface="+mj-ea"/>
                <a:cs typeface="+mj-cs"/>
              </a:rPr>
              <a:t>Facts at EU level (2)</a:t>
            </a:r>
            <a:r>
              <a:rPr lang="en-US" sz="4800" dirty="0" smtClean="0">
                <a:solidFill>
                  <a:srgbClr val="FF0000"/>
                </a:solidFill>
                <a:latin typeface="Calibri" panose="020F0502020204030204" pitchFamily="34" charset="0"/>
              </a:rPr>
              <a:t> *</a:t>
            </a:r>
            <a:endParaRPr kumimoji="0" lang="en-US" sz="4600" b="0" i="0" u="none" strike="noStrike" kern="1200" cap="none" spc="0" normalizeH="0" baseline="0" noProof="0" dirty="0">
              <a:ln>
                <a:noFill/>
              </a:ln>
              <a:solidFill>
                <a:srgbClr val="FF0000"/>
              </a:solidFill>
              <a:effectLst/>
              <a:uLnTx/>
              <a:uFillTx/>
              <a:latin typeface="Calibri" panose="020F0502020204030204" pitchFamily="34" charset="0"/>
              <a:ea typeface="+mj-ea"/>
              <a:cs typeface="+mj-cs"/>
            </a:endParaRPr>
          </a:p>
        </p:txBody>
      </p:sp>
      <p:sp>
        <p:nvSpPr>
          <p:cNvPr id="4" name="3 - TextBox"/>
          <p:cNvSpPr txBox="1"/>
          <p:nvPr/>
        </p:nvSpPr>
        <p:spPr>
          <a:xfrm>
            <a:off x="5334000" y="6095999"/>
            <a:ext cx="3810000" cy="369332"/>
          </a:xfrm>
          <a:prstGeom prst="rect">
            <a:avLst/>
          </a:prstGeom>
          <a:noFill/>
        </p:spPr>
        <p:txBody>
          <a:bodyPr wrap="square" rtlCol="0">
            <a:spAutoFit/>
          </a:bodyPr>
          <a:lstStyle/>
          <a:p>
            <a:r>
              <a:rPr lang="en-US" dirty="0" smtClean="0">
                <a:solidFill>
                  <a:schemeClr val="bg1"/>
                </a:solidFill>
                <a:latin typeface="Calibri" panose="020F0502020204030204" pitchFamily="34" charset="0"/>
              </a:rPr>
              <a:t>*EC Factsheet/ 6-3-2019/Press Corner</a:t>
            </a:r>
            <a:endParaRPr lang="en-US" dirty="0">
              <a:solidFill>
                <a:schemeClr val="bg1"/>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p>
            <a:pPr>
              <a:defRPr/>
            </a:pPr>
            <a:fld id="{F8D95073-C665-4055-863C-C77CD2C89E04}" type="slidenum">
              <a:rPr lang="el-GR" altLang="el-GR"/>
              <a:pPr>
                <a:defRPr/>
              </a:pPr>
              <a:t>50</a:t>
            </a:fld>
            <a:endParaRPr lang="el-GR" altLang="el-GR"/>
          </a:p>
        </p:txBody>
      </p:sp>
      <p:graphicFrame>
        <p:nvGraphicFramePr>
          <p:cNvPr id="5" name="10 - Γράφημα"/>
          <p:cNvGraphicFramePr>
            <a:graphicFrameLocks/>
          </p:cNvGraphicFramePr>
          <p:nvPr>
            <p:extLst>
              <p:ext uri="{D42A27DB-BD31-4B8C-83A1-F6EECF244321}">
                <p14:modId xmlns="" xmlns:p14="http://schemas.microsoft.com/office/powerpoint/2010/main" val="4119704708"/>
              </p:ext>
            </p:extLst>
          </p:nvPr>
        </p:nvGraphicFramePr>
        <p:xfrm>
          <a:off x="609600" y="1519214"/>
          <a:ext cx="8153400" cy="5338786"/>
        </p:xfrm>
        <a:graphic>
          <a:graphicData uri="http://schemas.openxmlformats.org/drawingml/2006/chart">
            <c:chart xmlns:c="http://schemas.openxmlformats.org/drawingml/2006/chart" xmlns:r="http://schemas.openxmlformats.org/officeDocument/2006/relationships" r:id="rId2"/>
          </a:graphicData>
        </a:graphic>
      </p:graphicFrame>
      <p:sp>
        <p:nvSpPr>
          <p:cNvPr id="2" name="Ορθογώνιο 1"/>
          <p:cNvSpPr/>
          <p:nvPr/>
        </p:nvSpPr>
        <p:spPr>
          <a:xfrm>
            <a:off x="228600" y="990600"/>
            <a:ext cx="4571573" cy="461665"/>
          </a:xfrm>
          <a:prstGeom prst="rect">
            <a:avLst/>
          </a:prstGeom>
        </p:spPr>
        <p:txBody>
          <a:bodyPr wrap="none">
            <a:spAutoFit/>
          </a:bodyPr>
          <a:lstStyle/>
          <a:p>
            <a:r>
              <a:rPr lang="en-US" sz="2400" b="1" dirty="0">
                <a:solidFill>
                  <a:schemeClr val="accent5">
                    <a:lumMod val="40000"/>
                    <a:lumOff val="60000"/>
                  </a:schemeClr>
                </a:solidFill>
                <a:latin typeface="Calibri" panose="020F0502020204030204" pitchFamily="34" charset="0"/>
              </a:rPr>
              <a:t>RIS: Statistics of vulnerable groups</a:t>
            </a:r>
            <a:endParaRPr lang="el-GR" sz="2400" dirty="0">
              <a:solidFill>
                <a:schemeClr val="accent5">
                  <a:lumMod val="40000"/>
                  <a:lumOff val="60000"/>
                </a:schemeClr>
              </a:solidFill>
            </a:endParaRPr>
          </a:p>
        </p:txBody>
      </p:sp>
      <p:sp>
        <p:nvSpPr>
          <p:cNvPr id="7" name="1 - Τίτλος"/>
          <p:cNvSpPr txBox="1">
            <a:spLocks/>
          </p:cNvSpPr>
          <p:nvPr/>
        </p:nvSpPr>
        <p:spPr>
          <a:xfrm>
            <a:off x="0" y="0"/>
            <a:ext cx="9144000" cy="685800"/>
          </a:xfrm>
          <a:prstGeom prst="rect">
            <a:avLst/>
          </a:prstGeom>
          <a:solidFill>
            <a:schemeClr val="accent5"/>
          </a:solidFill>
        </p:spPr>
        <p:txBody>
          <a:bodyPr>
            <a:normAutofit fontScale="90000" lnSpcReduction="10000"/>
          </a:bodyPr>
          <a:lstStyle>
            <a:lvl1pPr algn="l" rtl="0" eaLnBrk="1" latinLnBrk="0" hangingPunct="1">
              <a:spcBef>
                <a:spcPct val="0"/>
              </a:spcBef>
              <a:buNone/>
              <a:defRPr kumimoji="0" sz="4600" kern="1200">
                <a:solidFill>
                  <a:schemeClr val="tx1"/>
                </a:solidFill>
                <a:latin typeface="+mj-lt"/>
                <a:ea typeface="+mj-ea"/>
                <a:cs typeface="+mj-cs"/>
              </a:defRPr>
            </a:lvl1pPr>
          </a:lstStyle>
          <a:p>
            <a:r>
              <a:rPr lang="en-US" dirty="0" smtClean="0"/>
              <a:t> Case 3: The Data (4)</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143000"/>
          </a:xfrm>
          <a:solidFill>
            <a:schemeClr val="accent2"/>
          </a:solidFill>
        </p:spPr>
        <p:txBody>
          <a:bodyPr>
            <a:noAutofit/>
          </a:bodyPr>
          <a:lstStyle/>
          <a:p>
            <a:pPr lvl="0"/>
            <a:r>
              <a:rPr lang="en-US" sz="3200" b="1" dirty="0" smtClean="0"/>
              <a:t>5</a:t>
            </a:r>
            <a:r>
              <a:rPr lang="en-US" sz="3200" b="1" dirty="0"/>
              <a:t>. HUMAN RESOURCES MANAGEMENT PROBLEMS</a:t>
            </a:r>
            <a:endParaRPr lang="el-GR" sz="3200" b="1" dirty="0"/>
          </a:p>
        </p:txBody>
      </p:sp>
      <p:sp>
        <p:nvSpPr>
          <p:cNvPr id="3" name="Θέση περιεχομένου 2"/>
          <p:cNvSpPr>
            <a:spLocks noGrp="1"/>
          </p:cNvSpPr>
          <p:nvPr>
            <p:ph idx="1"/>
          </p:nvPr>
        </p:nvSpPr>
        <p:spPr/>
        <p:txBody>
          <a:bodyPr>
            <a:normAutofit fontScale="92500" lnSpcReduction="10000"/>
          </a:bodyPr>
          <a:lstStyle/>
          <a:p>
            <a:r>
              <a:rPr lang="en-US" dirty="0">
                <a:solidFill>
                  <a:schemeClr val="accent2"/>
                </a:solidFill>
              </a:rPr>
              <a:t>The main problems identified are the very limited mobility of civil </a:t>
            </a:r>
            <a:r>
              <a:rPr lang="en-US" dirty="0" smtClean="0">
                <a:solidFill>
                  <a:schemeClr val="accent2"/>
                </a:solidFill>
              </a:rPr>
              <a:t>servants and the </a:t>
            </a:r>
            <a:r>
              <a:rPr lang="en-US" dirty="0">
                <a:solidFill>
                  <a:schemeClr val="accent2"/>
                </a:solidFill>
              </a:rPr>
              <a:t>lack </a:t>
            </a:r>
            <a:r>
              <a:rPr lang="en-US" dirty="0" smtClean="0">
                <a:solidFill>
                  <a:schemeClr val="accent2"/>
                </a:solidFill>
              </a:rPr>
              <a:t>of:</a:t>
            </a:r>
          </a:p>
          <a:p>
            <a:pPr lvl="1"/>
            <a:r>
              <a:rPr lang="en-US" dirty="0" smtClean="0">
                <a:solidFill>
                  <a:schemeClr val="accent2"/>
                </a:solidFill>
              </a:rPr>
              <a:t>consistent </a:t>
            </a:r>
            <a:r>
              <a:rPr lang="en-US" dirty="0">
                <a:solidFill>
                  <a:schemeClr val="accent2"/>
                </a:solidFill>
              </a:rPr>
              <a:t>system of job categorization, </a:t>
            </a:r>
            <a:endParaRPr lang="en-US" dirty="0" smtClean="0">
              <a:solidFill>
                <a:schemeClr val="accent2"/>
              </a:solidFill>
            </a:endParaRPr>
          </a:p>
          <a:p>
            <a:pPr lvl="1"/>
            <a:r>
              <a:rPr lang="en-US" dirty="0" smtClean="0">
                <a:solidFill>
                  <a:schemeClr val="accent2"/>
                </a:solidFill>
              </a:rPr>
              <a:t>clear </a:t>
            </a:r>
            <a:r>
              <a:rPr lang="en-US" dirty="0">
                <a:solidFill>
                  <a:schemeClr val="accent2"/>
                </a:solidFill>
              </a:rPr>
              <a:t>responsibilities, tasks and </a:t>
            </a:r>
            <a:r>
              <a:rPr lang="en-US" dirty="0" smtClean="0">
                <a:solidFill>
                  <a:schemeClr val="accent2"/>
                </a:solidFill>
              </a:rPr>
              <a:t>job outlines</a:t>
            </a:r>
            <a:r>
              <a:rPr lang="en-US" dirty="0">
                <a:solidFill>
                  <a:schemeClr val="accent2"/>
                </a:solidFill>
              </a:rPr>
              <a:t>, </a:t>
            </a:r>
            <a:endParaRPr lang="en-US" dirty="0" smtClean="0">
              <a:solidFill>
                <a:schemeClr val="accent2"/>
              </a:solidFill>
            </a:endParaRPr>
          </a:p>
          <a:p>
            <a:pPr lvl="1"/>
            <a:r>
              <a:rPr lang="en-US" dirty="0" smtClean="0">
                <a:solidFill>
                  <a:schemeClr val="accent2"/>
                </a:solidFill>
              </a:rPr>
              <a:t>transparency </a:t>
            </a:r>
            <a:r>
              <a:rPr lang="en-US" dirty="0">
                <a:solidFill>
                  <a:schemeClr val="accent2"/>
                </a:solidFill>
              </a:rPr>
              <a:t>in the promotion system, </a:t>
            </a:r>
            <a:endParaRPr lang="en-US" dirty="0" smtClean="0">
              <a:solidFill>
                <a:schemeClr val="accent2"/>
              </a:solidFill>
            </a:endParaRPr>
          </a:p>
          <a:p>
            <a:pPr lvl="1"/>
            <a:r>
              <a:rPr lang="en-US" dirty="0" smtClean="0">
                <a:solidFill>
                  <a:schemeClr val="accent2"/>
                </a:solidFill>
              </a:rPr>
              <a:t>systematic </a:t>
            </a:r>
            <a:r>
              <a:rPr lang="en-US" dirty="0">
                <a:solidFill>
                  <a:schemeClr val="accent2"/>
                </a:solidFill>
              </a:rPr>
              <a:t>performance measurement </a:t>
            </a:r>
            <a:r>
              <a:rPr lang="en-US" dirty="0" smtClean="0">
                <a:solidFill>
                  <a:schemeClr val="accent2"/>
                </a:solidFill>
              </a:rPr>
              <a:t>at both the organizational and individual </a:t>
            </a:r>
            <a:r>
              <a:rPr lang="en-US" dirty="0">
                <a:solidFill>
                  <a:schemeClr val="accent2"/>
                </a:solidFill>
              </a:rPr>
              <a:t>level </a:t>
            </a:r>
            <a:endParaRPr lang="en-US" dirty="0" smtClean="0">
              <a:solidFill>
                <a:schemeClr val="accent2"/>
              </a:solidFill>
            </a:endParaRPr>
          </a:p>
          <a:p>
            <a:pPr lvl="1"/>
            <a:r>
              <a:rPr lang="en-US" dirty="0" smtClean="0">
                <a:solidFill>
                  <a:schemeClr val="accent2"/>
                </a:solidFill>
              </a:rPr>
              <a:t>motivation </a:t>
            </a:r>
            <a:r>
              <a:rPr lang="en-US" dirty="0">
                <a:solidFill>
                  <a:schemeClr val="accent2"/>
                </a:solidFill>
              </a:rPr>
              <a:t>for the employee.</a:t>
            </a:r>
          </a:p>
          <a:p>
            <a:r>
              <a:rPr lang="en-US" dirty="0">
                <a:solidFill>
                  <a:schemeClr val="accent2"/>
                </a:solidFill>
              </a:rPr>
              <a:t>Also important is the spatial planning that creates a stressful working environment.</a:t>
            </a:r>
            <a:endParaRPr lang="el-GR" dirty="0">
              <a:solidFill>
                <a:schemeClr val="accent2"/>
              </a:solidFill>
            </a:endParaRPr>
          </a:p>
        </p:txBody>
      </p:sp>
    </p:spTree>
    <p:extLst>
      <p:ext uri="{BB962C8B-B14F-4D97-AF65-F5344CB8AC3E}">
        <p14:creationId xmlns="" xmlns:p14="http://schemas.microsoft.com/office/powerpoint/2010/main" val="15863300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0" y="0"/>
            <a:ext cx="9144000" cy="990600"/>
          </a:xfrm>
          <a:solidFill>
            <a:schemeClr val="accent2"/>
          </a:solidFill>
        </p:spPr>
        <p:txBody>
          <a:bodyPr>
            <a:normAutofit/>
          </a:bodyPr>
          <a:lstStyle/>
          <a:p>
            <a:r>
              <a:rPr lang="en-US" dirty="0" smtClean="0"/>
              <a:t> The Ministry in numbers:</a:t>
            </a:r>
            <a:endParaRPr lang="en-US" dirty="0"/>
          </a:p>
        </p:txBody>
      </p:sp>
      <p:sp>
        <p:nvSpPr>
          <p:cNvPr id="5" name="Θέση περιεχομένου 4">
            <a:extLst>
              <a:ext uri="{FF2B5EF4-FFF2-40B4-BE49-F238E27FC236}">
                <a16:creationId xmlns="" xmlns:a16="http://schemas.microsoft.com/office/drawing/2014/main" id="{DC3324F1-AE14-4F4E-8F22-6FD64F0E7E1B}"/>
              </a:ext>
            </a:extLst>
          </p:cNvPr>
          <p:cNvSpPr>
            <a:spLocks noGrp="1"/>
          </p:cNvSpPr>
          <p:nvPr>
            <p:ph sz="quarter" idx="4294967295"/>
          </p:nvPr>
        </p:nvSpPr>
        <p:spPr>
          <a:xfrm>
            <a:off x="914400" y="1676400"/>
            <a:ext cx="3575303" cy="4343400"/>
          </a:xfrm>
          <a:prstGeom prst="rect">
            <a:avLst/>
          </a:prstGeom>
          <a:solidFill>
            <a:schemeClr val="accent1"/>
          </a:solidFill>
        </p:spPr>
        <p:txBody>
          <a:bodyPr>
            <a:normAutofit fontScale="85000" lnSpcReduction="20000"/>
          </a:bodyPr>
          <a:lstStyle/>
          <a:p>
            <a:pPr>
              <a:buNone/>
            </a:pPr>
            <a:r>
              <a:rPr lang="en-US" b="1" u="sng" dirty="0" smtClean="0"/>
              <a:t>Statutory Positions</a:t>
            </a:r>
            <a:r>
              <a:rPr lang="el-GR" b="1" dirty="0" smtClean="0"/>
              <a:t>:</a:t>
            </a:r>
            <a:endParaRPr lang="el-GR" b="1" dirty="0"/>
          </a:p>
          <a:p>
            <a:r>
              <a:rPr lang="en-US" dirty="0" smtClean="0"/>
              <a:t>GDAEA</a:t>
            </a:r>
            <a:r>
              <a:rPr lang="el-GR" dirty="0" smtClean="0"/>
              <a:t>:  16</a:t>
            </a:r>
            <a:r>
              <a:rPr lang="en-US" dirty="0" smtClean="0"/>
              <a:t>0</a:t>
            </a:r>
            <a:endParaRPr lang="el-GR" dirty="0"/>
          </a:p>
          <a:p>
            <a:r>
              <a:rPr lang="en-US" dirty="0" smtClean="0"/>
              <a:t>GDMP</a:t>
            </a:r>
            <a:r>
              <a:rPr lang="el-GR" dirty="0" smtClean="0"/>
              <a:t>:   1</a:t>
            </a:r>
            <a:r>
              <a:rPr lang="el-GR" dirty="0"/>
              <a:t>5</a:t>
            </a:r>
            <a:r>
              <a:rPr lang="en-US" dirty="0" smtClean="0"/>
              <a:t>0</a:t>
            </a:r>
            <a:endParaRPr lang="el-GR" dirty="0"/>
          </a:p>
          <a:p>
            <a:r>
              <a:rPr lang="en-US" dirty="0" smtClean="0"/>
              <a:t>AS</a:t>
            </a:r>
            <a:r>
              <a:rPr lang="el-GR" dirty="0" smtClean="0"/>
              <a:t>:     </a:t>
            </a:r>
            <a:r>
              <a:rPr lang="en-US" dirty="0" smtClean="0"/>
              <a:t>	</a:t>
            </a:r>
            <a:r>
              <a:rPr lang="el-GR" dirty="0" smtClean="0"/>
              <a:t>5</a:t>
            </a:r>
            <a:r>
              <a:rPr lang="en-US" dirty="0" smtClean="0"/>
              <a:t>3</a:t>
            </a:r>
            <a:r>
              <a:rPr lang="el-GR" dirty="0" smtClean="0"/>
              <a:t>0</a:t>
            </a:r>
            <a:endParaRPr lang="el-GR" dirty="0"/>
          </a:p>
          <a:p>
            <a:r>
              <a:rPr lang="en-US" dirty="0" smtClean="0"/>
              <a:t>RIS</a:t>
            </a:r>
            <a:r>
              <a:rPr lang="el-GR" dirty="0" smtClean="0"/>
              <a:t>:   </a:t>
            </a:r>
            <a:r>
              <a:rPr lang="en-US" dirty="0" smtClean="0"/>
              <a:t>	</a:t>
            </a:r>
            <a:r>
              <a:rPr lang="el-GR" smtClean="0"/>
              <a:t>7</a:t>
            </a:r>
            <a:r>
              <a:rPr lang="el-GR" dirty="0"/>
              <a:t>4</a:t>
            </a:r>
            <a:r>
              <a:rPr lang="en-US" smtClean="0"/>
              <a:t>0</a:t>
            </a:r>
            <a:endParaRPr lang="el-GR" dirty="0"/>
          </a:p>
          <a:p>
            <a:r>
              <a:rPr lang="en-US" dirty="0" smtClean="0"/>
              <a:t>AA</a:t>
            </a:r>
            <a:r>
              <a:rPr lang="el-GR" dirty="0" smtClean="0"/>
              <a:t>:        </a:t>
            </a:r>
            <a:r>
              <a:rPr lang="en-US" dirty="0" smtClean="0"/>
              <a:t>	50</a:t>
            </a:r>
            <a:endParaRPr lang="el-GR" dirty="0"/>
          </a:p>
          <a:p>
            <a:r>
              <a:rPr lang="en-US" b="1" dirty="0" smtClean="0"/>
              <a:t>TOTAL:	1.630</a:t>
            </a:r>
          </a:p>
          <a:p>
            <a:pPr marL="36576" indent="0">
              <a:buNone/>
            </a:pPr>
            <a:endParaRPr lang="en-US" b="1" u="sng" dirty="0" smtClean="0"/>
          </a:p>
          <a:p>
            <a:pPr marL="36576" indent="0">
              <a:buNone/>
            </a:pPr>
            <a:r>
              <a:rPr lang="en-US" b="1" u="sng" dirty="0" smtClean="0"/>
              <a:t>Buildings</a:t>
            </a:r>
            <a:r>
              <a:rPr lang="el-GR" dirty="0" smtClean="0"/>
              <a:t>: </a:t>
            </a:r>
            <a:r>
              <a:rPr lang="en-US" dirty="0" smtClean="0"/>
              <a:t>	</a:t>
            </a:r>
            <a:r>
              <a:rPr lang="el-GR" dirty="0" smtClean="0"/>
              <a:t>2</a:t>
            </a:r>
            <a:endParaRPr lang="el-GR" dirty="0"/>
          </a:p>
          <a:p>
            <a:pPr marL="36576" indent="0">
              <a:buNone/>
            </a:pPr>
            <a:r>
              <a:rPr lang="en-US" b="1" u="sng" dirty="0" smtClean="0"/>
              <a:t>Budget</a:t>
            </a:r>
            <a:r>
              <a:rPr lang="el-GR" dirty="0" smtClean="0"/>
              <a:t>: </a:t>
            </a:r>
            <a:r>
              <a:rPr lang="en-US" dirty="0" smtClean="0"/>
              <a:t>	</a:t>
            </a:r>
            <a:r>
              <a:rPr lang="el-GR" dirty="0" smtClean="0"/>
              <a:t>40</a:t>
            </a:r>
            <a:r>
              <a:rPr lang="en-US" dirty="0" smtClean="0"/>
              <a:t> ME</a:t>
            </a:r>
            <a:endParaRPr lang="el-GR" dirty="0"/>
          </a:p>
        </p:txBody>
      </p:sp>
      <p:sp>
        <p:nvSpPr>
          <p:cNvPr id="6" name="Θέση περιεχομένου 5">
            <a:extLst>
              <a:ext uri="{FF2B5EF4-FFF2-40B4-BE49-F238E27FC236}">
                <a16:creationId xmlns="" xmlns:a16="http://schemas.microsoft.com/office/drawing/2014/main" id="{718063CD-FE61-493B-A0F9-D968BBCEEC42}"/>
              </a:ext>
            </a:extLst>
          </p:cNvPr>
          <p:cNvSpPr>
            <a:spLocks noGrp="1"/>
          </p:cNvSpPr>
          <p:nvPr>
            <p:ph sz="quarter" idx="4294967295"/>
          </p:nvPr>
        </p:nvSpPr>
        <p:spPr>
          <a:xfrm>
            <a:off x="4645152" y="1676400"/>
            <a:ext cx="4041648" cy="4343400"/>
          </a:xfrm>
          <a:prstGeom prst="rect">
            <a:avLst/>
          </a:prstGeom>
          <a:solidFill>
            <a:schemeClr val="accent3"/>
          </a:solidFill>
        </p:spPr>
        <p:txBody>
          <a:bodyPr>
            <a:normAutofit fontScale="85000" lnSpcReduction="10000"/>
          </a:bodyPr>
          <a:lstStyle/>
          <a:p>
            <a:pPr>
              <a:buNone/>
            </a:pPr>
            <a:r>
              <a:rPr lang="en-US" b="1" u="sng" dirty="0" smtClean="0">
                <a:solidFill>
                  <a:schemeClr val="bg1"/>
                </a:solidFill>
              </a:rPr>
              <a:t>Occupancy Rate (</a:t>
            </a:r>
            <a:r>
              <a:rPr lang="el-GR" b="1" u="sng" dirty="0" smtClean="0">
                <a:solidFill>
                  <a:schemeClr val="bg1"/>
                </a:solidFill>
              </a:rPr>
              <a:t>2019</a:t>
            </a:r>
            <a:r>
              <a:rPr lang="en-US" b="1" u="sng" dirty="0" smtClean="0">
                <a:solidFill>
                  <a:schemeClr val="bg1"/>
                </a:solidFill>
              </a:rPr>
              <a:t>)</a:t>
            </a:r>
            <a:r>
              <a:rPr lang="el-GR" b="1" dirty="0" smtClean="0">
                <a:solidFill>
                  <a:schemeClr val="bg1"/>
                </a:solidFill>
              </a:rPr>
              <a:t>:</a:t>
            </a:r>
            <a:endParaRPr lang="el-GR" b="1" dirty="0">
              <a:solidFill>
                <a:schemeClr val="bg1"/>
              </a:solidFill>
            </a:endParaRPr>
          </a:p>
          <a:p>
            <a:r>
              <a:rPr lang="en-US" dirty="0" smtClean="0">
                <a:solidFill>
                  <a:schemeClr val="bg1"/>
                </a:solidFill>
              </a:rPr>
              <a:t>GDAEA</a:t>
            </a:r>
            <a:r>
              <a:rPr lang="el-GR" dirty="0" smtClean="0">
                <a:solidFill>
                  <a:schemeClr val="bg1"/>
                </a:solidFill>
              </a:rPr>
              <a:t>:  </a:t>
            </a:r>
            <a:r>
              <a:rPr lang="en-US" dirty="0" smtClean="0">
                <a:solidFill>
                  <a:schemeClr val="bg1"/>
                </a:solidFill>
              </a:rPr>
              <a:t>	30%</a:t>
            </a:r>
          </a:p>
          <a:p>
            <a:r>
              <a:rPr lang="en-US" dirty="0" smtClean="0">
                <a:solidFill>
                  <a:schemeClr val="bg1"/>
                </a:solidFill>
              </a:rPr>
              <a:t>GDMP</a:t>
            </a:r>
            <a:r>
              <a:rPr lang="el-GR" dirty="0" smtClean="0">
                <a:solidFill>
                  <a:schemeClr val="bg1"/>
                </a:solidFill>
              </a:rPr>
              <a:t>:  </a:t>
            </a:r>
            <a:r>
              <a:rPr lang="en-US" dirty="0" smtClean="0">
                <a:solidFill>
                  <a:schemeClr val="bg1"/>
                </a:solidFill>
              </a:rPr>
              <a:t>		55%</a:t>
            </a:r>
            <a:endParaRPr lang="el-GR" dirty="0">
              <a:solidFill>
                <a:schemeClr val="bg1"/>
              </a:solidFill>
            </a:endParaRPr>
          </a:p>
          <a:p>
            <a:r>
              <a:rPr lang="en-US" dirty="0" smtClean="0">
                <a:solidFill>
                  <a:schemeClr val="bg1"/>
                </a:solidFill>
              </a:rPr>
              <a:t>AS</a:t>
            </a:r>
            <a:r>
              <a:rPr lang="el-GR" dirty="0" smtClean="0">
                <a:solidFill>
                  <a:schemeClr val="bg1"/>
                </a:solidFill>
              </a:rPr>
              <a:t>:   </a:t>
            </a:r>
            <a:r>
              <a:rPr lang="en-US" dirty="0" smtClean="0">
                <a:solidFill>
                  <a:schemeClr val="bg1"/>
                </a:solidFill>
              </a:rPr>
              <a:t>		85%</a:t>
            </a:r>
            <a:endParaRPr lang="el-GR" dirty="0">
              <a:solidFill>
                <a:schemeClr val="bg1"/>
              </a:solidFill>
            </a:endParaRPr>
          </a:p>
          <a:p>
            <a:r>
              <a:rPr lang="en-US" dirty="0" smtClean="0">
                <a:solidFill>
                  <a:schemeClr val="bg1"/>
                </a:solidFill>
              </a:rPr>
              <a:t>RIS</a:t>
            </a:r>
            <a:r>
              <a:rPr lang="el-GR" dirty="0" smtClean="0">
                <a:solidFill>
                  <a:schemeClr val="bg1"/>
                </a:solidFill>
              </a:rPr>
              <a:t>: </a:t>
            </a:r>
            <a:r>
              <a:rPr lang="en-US" dirty="0" smtClean="0">
                <a:solidFill>
                  <a:schemeClr val="bg1"/>
                </a:solidFill>
              </a:rPr>
              <a:t>		30%</a:t>
            </a:r>
            <a:endParaRPr lang="el-GR" dirty="0" smtClean="0">
              <a:solidFill>
                <a:schemeClr val="bg1"/>
              </a:solidFill>
            </a:endParaRPr>
          </a:p>
          <a:p>
            <a:r>
              <a:rPr lang="en-US" dirty="0" smtClean="0">
                <a:solidFill>
                  <a:schemeClr val="bg1"/>
                </a:solidFill>
              </a:rPr>
              <a:t>AA</a:t>
            </a:r>
            <a:r>
              <a:rPr lang="el-GR" dirty="0" smtClean="0">
                <a:solidFill>
                  <a:schemeClr val="bg1"/>
                </a:solidFill>
              </a:rPr>
              <a:t>:      </a:t>
            </a:r>
            <a:r>
              <a:rPr lang="en-US" dirty="0" smtClean="0">
                <a:solidFill>
                  <a:schemeClr val="bg1"/>
                </a:solidFill>
              </a:rPr>
              <a:t>		75%</a:t>
            </a:r>
            <a:endParaRPr lang="el-GR" dirty="0" smtClean="0">
              <a:solidFill>
                <a:schemeClr val="bg1"/>
              </a:solidFill>
            </a:endParaRPr>
          </a:p>
          <a:p>
            <a:pPr marL="36576" indent="0">
              <a:buNone/>
            </a:pPr>
            <a:r>
              <a:rPr lang="en-US" b="1" dirty="0" smtClean="0">
                <a:solidFill>
                  <a:schemeClr val="bg1"/>
                </a:solidFill>
              </a:rPr>
              <a:t>TOTAL: 820/1630	(AVERAGE 50%)</a:t>
            </a:r>
          </a:p>
          <a:p>
            <a:pPr marL="36576" indent="0">
              <a:buNone/>
            </a:pPr>
            <a:r>
              <a:rPr lang="en-US" b="1" u="sng" dirty="0" smtClean="0">
                <a:solidFill>
                  <a:schemeClr val="bg1"/>
                </a:solidFill>
              </a:rPr>
              <a:t>Buildings</a:t>
            </a:r>
            <a:r>
              <a:rPr lang="el-GR" dirty="0" smtClean="0">
                <a:solidFill>
                  <a:schemeClr val="bg1"/>
                </a:solidFill>
              </a:rPr>
              <a:t>: </a:t>
            </a:r>
            <a:r>
              <a:rPr lang="en-US" dirty="0" smtClean="0">
                <a:solidFill>
                  <a:schemeClr val="bg1"/>
                </a:solidFill>
              </a:rPr>
              <a:t>		6</a:t>
            </a:r>
            <a:endParaRPr lang="el-GR" dirty="0">
              <a:solidFill>
                <a:schemeClr val="bg1"/>
              </a:solidFill>
            </a:endParaRPr>
          </a:p>
          <a:p>
            <a:pPr marL="36576" indent="0">
              <a:buNone/>
            </a:pPr>
            <a:r>
              <a:rPr lang="en-US" b="1" u="sng" dirty="0" smtClean="0">
                <a:solidFill>
                  <a:schemeClr val="bg1"/>
                </a:solidFill>
              </a:rPr>
              <a:t>Budget</a:t>
            </a:r>
            <a:r>
              <a:rPr lang="en-US" dirty="0" smtClean="0">
                <a:solidFill>
                  <a:schemeClr val="bg1"/>
                </a:solidFill>
              </a:rPr>
              <a:t>:		</a:t>
            </a:r>
            <a:r>
              <a:rPr lang="el-GR" dirty="0" smtClean="0">
                <a:solidFill>
                  <a:schemeClr val="bg1"/>
                </a:solidFill>
              </a:rPr>
              <a:t>79</a:t>
            </a:r>
            <a:r>
              <a:rPr lang="en-US" dirty="0" smtClean="0">
                <a:solidFill>
                  <a:schemeClr val="bg1"/>
                </a:solidFill>
              </a:rPr>
              <a:t> ME</a:t>
            </a:r>
            <a:endParaRPr lang="el-GR" dirty="0">
              <a:solidFill>
                <a:schemeClr val="bg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762000"/>
          </a:xfrm>
          <a:solidFill>
            <a:schemeClr val="accent2"/>
          </a:solidFill>
        </p:spPr>
        <p:txBody>
          <a:bodyPr>
            <a:noAutofit/>
          </a:bodyPr>
          <a:lstStyle/>
          <a:p>
            <a:pPr lvl="0"/>
            <a:r>
              <a:rPr lang="en-US" sz="3200" b="1" dirty="0" smtClean="0"/>
              <a:t>Case 1: The different sources of origin of employees</a:t>
            </a:r>
            <a:endParaRPr lang="el-GR" sz="3200" b="1" dirty="0"/>
          </a:p>
        </p:txBody>
      </p:sp>
      <p:sp>
        <p:nvSpPr>
          <p:cNvPr id="3" name="Θέση περιεχομένου 2"/>
          <p:cNvSpPr>
            <a:spLocks noGrp="1"/>
          </p:cNvSpPr>
          <p:nvPr>
            <p:ph idx="1"/>
          </p:nvPr>
        </p:nvSpPr>
        <p:spPr>
          <a:xfrm>
            <a:off x="304800" y="990600"/>
            <a:ext cx="8839200" cy="5135563"/>
          </a:xfrm>
        </p:spPr>
        <p:txBody>
          <a:bodyPr>
            <a:noAutofit/>
          </a:bodyPr>
          <a:lstStyle/>
          <a:p>
            <a:pPr marL="36576" indent="0">
              <a:buNone/>
            </a:pPr>
            <a:r>
              <a:rPr lang="en-US" sz="2000" dirty="0" smtClean="0">
                <a:solidFill>
                  <a:schemeClr val="accent2"/>
                </a:solidFill>
              </a:rPr>
              <a:t>MoMA went through different development  stages and there </a:t>
            </a:r>
            <a:r>
              <a:rPr lang="en-US" sz="2000" dirty="0">
                <a:solidFill>
                  <a:schemeClr val="accent2"/>
                </a:solidFill>
              </a:rPr>
              <a:t>are </a:t>
            </a:r>
            <a:r>
              <a:rPr lang="en-US" sz="2000" dirty="0" smtClean="0">
                <a:solidFill>
                  <a:schemeClr val="accent2"/>
                </a:solidFill>
              </a:rPr>
              <a:t>five sources of employees’ origin </a:t>
            </a:r>
            <a:r>
              <a:rPr lang="en-US" sz="2000" dirty="0">
                <a:solidFill>
                  <a:schemeClr val="accent2"/>
                </a:solidFill>
              </a:rPr>
              <a:t>that give a different </a:t>
            </a:r>
            <a:r>
              <a:rPr lang="en-US" sz="2000" dirty="0" smtClean="0">
                <a:solidFill>
                  <a:schemeClr val="accent2"/>
                </a:solidFill>
              </a:rPr>
              <a:t>‘esprit </a:t>
            </a:r>
            <a:r>
              <a:rPr lang="en-US" sz="2000" dirty="0">
                <a:solidFill>
                  <a:schemeClr val="accent2"/>
                </a:solidFill>
              </a:rPr>
              <a:t>de </a:t>
            </a:r>
            <a:r>
              <a:rPr lang="en-US" sz="2000" dirty="0" smtClean="0">
                <a:solidFill>
                  <a:schemeClr val="accent2"/>
                </a:solidFill>
              </a:rPr>
              <a:t>corps’ as well as different operating patterns </a:t>
            </a:r>
            <a:r>
              <a:rPr lang="en-US" sz="2000" dirty="0">
                <a:solidFill>
                  <a:schemeClr val="accent2"/>
                </a:solidFill>
              </a:rPr>
              <a:t>to the employee groups:</a:t>
            </a:r>
          </a:p>
          <a:p>
            <a:pPr>
              <a:buFont typeface="+mj-lt"/>
              <a:buAutoNum type="arabicPeriod"/>
            </a:pPr>
            <a:r>
              <a:rPr lang="en-US" sz="2000" dirty="0" smtClean="0">
                <a:solidFill>
                  <a:schemeClr val="accent2"/>
                </a:solidFill>
              </a:rPr>
              <a:t>Ministry </a:t>
            </a:r>
            <a:r>
              <a:rPr lang="en-US" sz="2000" dirty="0">
                <a:solidFill>
                  <a:schemeClr val="accent2"/>
                </a:solidFill>
              </a:rPr>
              <a:t>of </a:t>
            </a:r>
            <a:r>
              <a:rPr lang="en-US" sz="2000" dirty="0" smtClean="0">
                <a:solidFill>
                  <a:schemeClr val="accent2"/>
                </a:solidFill>
              </a:rPr>
              <a:t>Interior (officials at the </a:t>
            </a:r>
            <a:r>
              <a:rPr lang="en-US" sz="2000" dirty="0">
                <a:solidFill>
                  <a:schemeClr val="accent2"/>
                </a:solidFill>
              </a:rPr>
              <a:t>Directorate of Immigration since 2001)</a:t>
            </a:r>
          </a:p>
          <a:p>
            <a:pPr>
              <a:buFont typeface="+mj-lt"/>
              <a:buAutoNum type="arabicPeriod"/>
            </a:pPr>
            <a:r>
              <a:rPr lang="en-US" sz="2000" dirty="0" smtClean="0">
                <a:solidFill>
                  <a:schemeClr val="accent2"/>
                </a:solidFill>
              </a:rPr>
              <a:t>Ministry </a:t>
            </a:r>
            <a:r>
              <a:rPr lang="en-US" sz="2000" dirty="0">
                <a:solidFill>
                  <a:schemeClr val="accent2"/>
                </a:solidFill>
              </a:rPr>
              <a:t>of Public Order </a:t>
            </a:r>
            <a:r>
              <a:rPr lang="en-US" sz="2000" dirty="0" smtClean="0">
                <a:solidFill>
                  <a:schemeClr val="accent2"/>
                </a:solidFill>
              </a:rPr>
              <a:t>(staff who were </a:t>
            </a:r>
            <a:r>
              <a:rPr lang="en-US" sz="2000" dirty="0">
                <a:solidFill>
                  <a:schemeClr val="accent2"/>
                </a:solidFill>
              </a:rPr>
              <a:t>recruited </a:t>
            </a:r>
            <a:r>
              <a:rPr lang="en-US" sz="2000" dirty="0" smtClean="0">
                <a:solidFill>
                  <a:schemeClr val="accent2"/>
                </a:solidFill>
              </a:rPr>
              <a:t>at AS and RIS from </a:t>
            </a:r>
            <a:r>
              <a:rPr lang="en-US" sz="2000" dirty="0">
                <a:solidFill>
                  <a:schemeClr val="accent2"/>
                </a:solidFill>
              </a:rPr>
              <a:t>2011 onwards)</a:t>
            </a:r>
          </a:p>
          <a:p>
            <a:pPr>
              <a:buFont typeface="+mj-lt"/>
              <a:buAutoNum type="arabicPeriod"/>
            </a:pPr>
            <a:r>
              <a:rPr lang="en-US" sz="2000" dirty="0" smtClean="0">
                <a:solidFill>
                  <a:schemeClr val="accent2"/>
                </a:solidFill>
              </a:rPr>
              <a:t>Municipal </a:t>
            </a:r>
            <a:r>
              <a:rPr lang="en-US" sz="2000" dirty="0">
                <a:solidFill>
                  <a:schemeClr val="accent2"/>
                </a:solidFill>
              </a:rPr>
              <a:t>Police </a:t>
            </a:r>
            <a:r>
              <a:rPr lang="en-US" sz="2000" dirty="0" smtClean="0">
                <a:solidFill>
                  <a:schemeClr val="accent2"/>
                </a:solidFill>
              </a:rPr>
              <a:t>(staff who</a:t>
            </a:r>
            <a:r>
              <a:rPr lang="en-US" sz="2000" dirty="0">
                <a:solidFill>
                  <a:schemeClr val="accent2"/>
                </a:solidFill>
              </a:rPr>
              <a:t>, after being </a:t>
            </a:r>
            <a:r>
              <a:rPr lang="en-US" sz="2000" dirty="0" smtClean="0">
                <a:solidFill>
                  <a:schemeClr val="accent2"/>
                </a:solidFill>
              </a:rPr>
              <a:t>on forced suspension in 2013-14 with the abolition of the service, were distributed to other services)</a:t>
            </a:r>
            <a:endParaRPr lang="en-US" sz="2000" dirty="0">
              <a:solidFill>
                <a:schemeClr val="accent2"/>
              </a:solidFill>
            </a:endParaRPr>
          </a:p>
          <a:p>
            <a:pPr>
              <a:buFont typeface="+mj-lt"/>
              <a:buAutoNum type="arabicPeriod"/>
            </a:pPr>
            <a:r>
              <a:rPr lang="en-US" sz="2000" dirty="0" smtClean="0">
                <a:solidFill>
                  <a:schemeClr val="accent2"/>
                </a:solidFill>
              </a:rPr>
              <a:t>National </a:t>
            </a:r>
            <a:r>
              <a:rPr lang="en-US" sz="2000" dirty="0">
                <a:solidFill>
                  <a:schemeClr val="accent2"/>
                </a:solidFill>
              </a:rPr>
              <a:t>School of Public Administration </a:t>
            </a:r>
            <a:r>
              <a:rPr lang="en-US" sz="2000" dirty="0" smtClean="0">
                <a:solidFill>
                  <a:schemeClr val="accent2"/>
                </a:solidFill>
              </a:rPr>
              <a:t>(coming from a </a:t>
            </a:r>
            <a:r>
              <a:rPr lang="en-US" sz="2000" dirty="0" err="1" smtClean="0">
                <a:solidFill>
                  <a:schemeClr val="accent2"/>
                </a:solidFill>
              </a:rPr>
              <a:t>Specialised</a:t>
            </a:r>
            <a:r>
              <a:rPr lang="en-US" sz="2000" dirty="0" smtClean="0">
                <a:solidFill>
                  <a:schemeClr val="accent2"/>
                </a:solidFill>
              </a:rPr>
              <a:t> Department of the School they are intensively trained and quickly become heads of units).</a:t>
            </a:r>
            <a:endParaRPr lang="en-US" sz="2000" dirty="0">
              <a:solidFill>
                <a:schemeClr val="accent2"/>
              </a:solidFill>
            </a:endParaRPr>
          </a:p>
          <a:p>
            <a:pPr>
              <a:buFont typeface="+mj-lt"/>
              <a:buAutoNum type="arabicPeriod"/>
            </a:pPr>
            <a:r>
              <a:rPr lang="en-US" sz="2000" dirty="0">
                <a:solidFill>
                  <a:schemeClr val="accent2"/>
                </a:solidFill>
              </a:rPr>
              <a:t>By </a:t>
            </a:r>
            <a:r>
              <a:rPr lang="en-US" sz="2000" dirty="0" smtClean="0">
                <a:solidFill>
                  <a:schemeClr val="accent2"/>
                </a:solidFill>
              </a:rPr>
              <a:t>relocation from </a:t>
            </a:r>
            <a:r>
              <a:rPr lang="en-US" sz="2000" dirty="0">
                <a:solidFill>
                  <a:schemeClr val="accent2"/>
                </a:solidFill>
              </a:rPr>
              <a:t>another Service.</a:t>
            </a:r>
          </a:p>
          <a:p>
            <a:endParaRPr lang="en-US" sz="2000" dirty="0">
              <a:solidFill>
                <a:schemeClr val="accent2"/>
              </a:solidFill>
            </a:endParaRPr>
          </a:p>
          <a:p>
            <a:r>
              <a:rPr lang="en-US" sz="2000" b="1" i="1" dirty="0" smtClean="0">
                <a:solidFill>
                  <a:schemeClr val="accent2"/>
                </a:solidFill>
              </a:rPr>
              <a:t>On </a:t>
            </a:r>
            <a:r>
              <a:rPr lang="en-US" sz="2000" b="1" i="1" dirty="0">
                <a:solidFill>
                  <a:schemeClr val="accent2"/>
                </a:solidFill>
              </a:rPr>
              <a:t>the </a:t>
            </a:r>
            <a:r>
              <a:rPr lang="en-US" sz="2000" b="1" i="1" dirty="0" smtClean="0">
                <a:solidFill>
                  <a:schemeClr val="accent2"/>
                </a:solidFill>
              </a:rPr>
              <a:t>positive side is </a:t>
            </a:r>
            <a:r>
              <a:rPr lang="en-US" sz="2000" b="1" i="1" dirty="0">
                <a:solidFill>
                  <a:schemeClr val="accent2"/>
                </a:solidFill>
              </a:rPr>
              <a:t>the high degree of dedication-identification of </a:t>
            </a:r>
            <a:r>
              <a:rPr lang="en-US" sz="2000" b="1" i="1" dirty="0" smtClean="0">
                <a:solidFill>
                  <a:schemeClr val="accent2"/>
                </a:solidFill>
              </a:rPr>
              <a:t>the </a:t>
            </a:r>
            <a:r>
              <a:rPr lang="en-US" sz="2000" b="1" i="1" dirty="0">
                <a:solidFill>
                  <a:schemeClr val="accent2"/>
                </a:solidFill>
              </a:rPr>
              <a:t>large percentage </a:t>
            </a:r>
            <a:r>
              <a:rPr lang="en-US" sz="2000" b="1" i="1" dirty="0" smtClean="0">
                <a:solidFill>
                  <a:schemeClr val="accent2"/>
                </a:solidFill>
              </a:rPr>
              <a:t>of </a:t>
            </a:r>
            <a:r>
              <a:rPr lang="en-US" sz="2000" b="1" i="1" dirty="0">
                <a:solidFill>
                  <a:schemeClr val="accent2"/>
                </a:solidFill>
              </a:rPr>
              <a:t>employees </a:t>
            </a:r>
            <a:r>
              <a:rPr lang="en-US" sz="2000" b="1" i="1" dirty="0" smtClean="0">
                <a:solidFill>
                  <a:schemeClr val="accent2"/>
                </a:solidFill>
              </a:rPr>
              <a:t>with MoMA’s mission. </a:t>
            </a:r>
          </a:p>
          <a:p>
            <a:r>
              <a:rPr lang="en-US" sz="2000" b="1" i="1" dirty="0" smtClean="0">
                <a:solidFill>
                  <a:schemeClr val="accent2"/>
                </a:solidFill>
              </a:rPr>
              <a:t>It seems that the </a:t>
            </a:r>
            <a:r>
              <a:rPr lang="en-US" sz="2000" b="1" i="1" dirty="0">
                <a:solidFill>
                  <a:schemeClr val="accent2"/>
                </a:solidFill>
              </a:rPr>
              <a:t>very pressing conditions of the establishment and development of the ministry have given the staff pride and </a:t>
            </a:r>
            <a:r>
              <a:rPr lang="en-US" sz="2000" b="1" i="1" dirty="0" smtClean="0">
                <a:solidFill>
                  <a:schemeClr val="accent2"/>
                </a:solidFill>
              </a:rPr>
              <a:t>identity</a:t>
            </a:r>
            <a:r>
              <a:rPr lang="en-US" sz="2000" b="1" i="1" dirty="0">
                <a:solidFill>
                  <a:schemeClr val="accent2"/>
                </a:solidFill>
              </a:rPr>
              <a:t>.</a:t>
            </a:r>
            <a:endParaRPr lang="el-GR" sz="2000" b="1" i="1" dirty="0">
              <a:solidFill>
                <a:schemeClr val="accent2"/>
              </a:solidFill>
            </a:endParaRPr>
          </a:p>
        </p:txBody>
      </p:sp>
    </p:spTree>
    <p:extLst>
      <p:ext uri="{BB962C8B-B14F-4D97-AF65-F5344CB8AC3E}">
        <p14:creationId xmlns="" xmlns:p14="http://schemas.microsoft.com/office/powerpoint/2010/main" val="1722196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295400"/>
            <a:ext cx="7467600" cy="4830763"/>
          </a:xfrm>
        </p:spPr>
        <p:txBody>
          <a:bodyPr>
            <a:normAutofit fontScale="77500" lnSpcReduction="20000"/>
          </a:bodyPr>
          <a:lstStyle/>
          <a:p>
            <a:pPr lvl="0"/>
            <a:r>
              <a:rPr lang="en-US" dirty="0">
                <a:solidFill>
                  <a:schemeClr val="accent2"/>
                </a:solidFill>
              </a:rPr>
              <a:t>The under-staffing </a:t>
            </a:r>
            <a:r>
              <a:rPr lang="en-US" dirty="0" smtClean="0">
                <a:solidFill>
                  <a:schemeClr val="accent2"/>
                </a:solidFill>
              </a:rPr>
              <a:t>is </a:t>
            </a:r>
            <a:r>
              <a:rPr lang="en-US" dirty="0">
                <a:solidFill>
                  <a:schemeClr val="accent2"/>
                </a:solidFill>
              </a:rPr>
              <a:t>the ministry's number one problem. </a:t>
            </a:r>
            <a:endParaRPr lang="en-US" dirty="0" smtClean="0">
              <a:solidFill>
                <a:schemeClr val="accent2"/>
              </a:solidFill>
            </a:endParaRPr>
          </a:p>
          <a:p>
            <a:pPr lvl="0"/>
            <a:r>
              <a:rPr lang="en-US" dirty="0" smtClean="0">
                <a:solidFill>
                  <a:schemeClr val="accent2"/>
                </a:solidFill>
              </a:rPr>
              <a:t>Recruitment has been intense, </a:t>
            </a:r>
            <a:r>
              <a:rPr lang="en-US" dirty="0">
                <a:solidFill>
                  <a:schemeClr val="accent2"/>
                </a:solidFill>
              </a:rPr>
              <a:t>but with an imbalance </a:t>
            </a:r>
            <a:r>
              <a:rPr lang="en-US" dirty="0" smtClean="0">
                <a:solidFill>
                  <a:schemeClr val="accent2"/>
                </a:solidFill>
              </a:rPr>
              <a:t>allocation between the central service of the ministry and the “autonomous” ones, the problem remains.</a:t>
            </a:r>
          </a:p>
          <a:p>
            <a:pPr lvl="0"/>
            <a:r>
              <a:rPr lang="en-US" dirty="0" smtClean="0">
                <a:solidFill>
                  <a:schemeClr val="accent2"/>
                </a:solidFill>
              </a:rPr>
              <a:t>Relocations and </a:t>
            </a:r>
            <a:r>
              <a:rPr lang="en-US" dirty="0" err="1" smtClean="0">
                <a:solidFill>
                  <a:schemeClr val="accent2"/>
                </a:solidFill>
              </a:rPr>
              <a:t>secondments</a:t>
            </a:r>
            <a:r>
              <a:rPr lang="en-US" dirty="0" smtClean="0">
                <a:solidFill>
                  <a:schemeClr val="accent2"/>
                </a:solidFill>
              </a:rPr>
              <a:t> through the mobility scheme are expected to remedy the situation. </a:t>
            </a:r>
          </a:p>
          <a:p>
            <a:pPr lvl="0"/>
            <a:r>
              <a:rPr lang="en-US" dirty="0" smtClean="0">
                <a:solidFill>
                  <a:schemeClr val="accent2"/>
                </a:solidFill>
              </a:rPr>
              <a:t>In </a:t>
            </a:r>
            <a:r>
              <a:rPr lang="en-US" dirty="0">
                <a:solidFill>
                  <a:schemeClr val="accent2"/>
                </a:solidFill>
              </a:rPr>
              <a:t>addition, </a:t>
            </a:r>
            <a:r>
              <a:rPr lang="en-US" dirty="0" smtClean="0">
                <a:solidFill>
                  <a:schemeClr val="accent2"/>
                </a:solidFill>
              </a:rPr>
              <a:t>recruitment through ASEP need to speed up.</a:t>
            </a:r>
            <a:endParaRPr lang="en-US" dirty="0">
              <a:solidFill>
                <a:schemeClr val="accent2"/>
              </a:solidFill>
            </a:endParaRPr>
          </a:p>
          <a:p>
            <a:pPr lvl="0"/>
            <a:r>
              <a:rPr lang="en-US" dirty="0" smtClean="0">
                <a:solidFill>
                  <a:schemeClr val="accent2"/>
                </a:solidFill>
              </a:rPr>
              <a:t>To the strong points we count the </a:t>
            </a:r>
            <a:r>
              <a:rPr lang="en-US" dirty="0">
                <a:solidFill>
                  <a:schemeClr val="accent2"/>
                </a:solidFill>
              </a:rPr>
              <a:t>Ministry's </a:t>
            </a:r>
            <a:r>
              <a:rPr lang="en-US" dirty="0" smtClean="0">
                <a:solidFill>
                  <a:schemeClr val="accent2"/>
                </a:solidFill>
              </a:rPr>
              <a:t>job outlines </a:t>
            </a:r>
            <a:r>
              <a:rPr lang="en-US" dirty="0">
                <a:solidFill>
                  <a:schemeClr val="accent2"/>
                </a:solidFill>
              </a:rPr>
              <a:t>and digital </a:t>
            </a:r>
            <a:r>
              <a:rPr lang="en-US" dirty="0" smtClean="0">
                <a:solidFill>
                  <a:schemeClr val="accent2"/>
                </a:solidFill>
              </a:rPr>
              <a:t>charts, </a:t>
            </a:r>
            <a:r>
              <a:rPr lang="en-US" dirty="0">
                <a:solidFill>
                  <a:schemeClr val="accent2"/>
                </a:solidFill>
              </a:rPr>
              <a:t>as well </a:t>
            </a:r>
            <a:r>
              <a:rPr lang="en-US" dirty="0" smtClean="0">
                <a:solidFill>
                  <a:schemeClr val="accent2"/>
                </a:solidFill>
              </a:rPr>
              <a:t>as the excellent job provided by the well integrated temporary personnel (</a:t>
            </a:r>
            <a:r>
              <a:rPr lang="en-US" dirty="0">
                <a:solidFill>
                  <a:schemeClr val="accent2"/>
                </a:solidFill>
              </a:rPr>
              <a:t>approximately </a:t>
            </a:r>
            <a:r>
              <a:rPr lang="en-US" dirty="0" smtClean="0">
                <a:solidFill>
                  <a:schemeClr val="accent2"/>
                </a:solidFill>
              </a:rPr>
              <a:t>350 in AS and </a:t>
            </a:r>
            <a:r>
              <a:rPr lang="en-US">
                <a:solidFill>
                  <a:schemeClr val="accent2"/>
                </a:solidFill>
              </a:rPr>
              <a:t>270 </a:t>
            </a:r>
            <a:r>
              <a:rPr lang="en-US" smtClean="0">
                <a:solidFill>
                  <a:schemeClr val="accent2"/>
                </a:solidFill>
              </a:rPr>
              <a:t>in RIS).</a:t>
            </a:r>
            <a:endParaRPr lang="el-GR" dirty="0">
              <a:solidFill>
                <a:schemeClr val="accent2"/>
              </a:solidFill>
            </a:endParaRPr>
          </a:p>
        </p:txBody>
      </p:sp>
      <p:sp>
        <p:nvSpPr>
          <p:cNvPr id="5" name="Τίτλος 1"/>
          <p:cNvSpPr>
            <a:spLocks noGrp="1"/>
          </p:cNvSpPr>
          <p:nvPr>
            <p:ph type="title"/>
          </p:nvPr>
        </p:nvSpPr>
        <p:spPr>
          <a:xfrm>
            <a:off x="0" y="0"/>
            <a:ext cx="9144000" cy="609600"/>
          </a:xfrm>
          <a:solidFill>
            <a:schemeClr val="accent2"/>
          </a:solidFill>
        </p:spPr>
        <p:txBody>
          <a:bodyPr>
            <a:noAutofit/>
          </a:bodyPr>
          <a:lstStyle/>
          <a:p>
            <a:pPr lvl="0"/>
            <a:r>
              <a:rPr lang="en-US" sz="3200" b="1" dirty="0" smtClean="0"/>
              <a:t>Case 2: The under-staffing</a:t>
            </a:r>
            <a:endParaRPr lang="el-GR" sz="3200" b="1" dirty="0"/>
          </a:p>
        </p:txBody>
      </p:sp>
    </p:spTree>
    <p:extLst>
      <p:ext uri="{BB962C8B-B14F-4D97-AF65-F5344CB8AC3E}">
        <p14:creationId xmlns="" xmlns:p14="http://schemas.microsoft.com/office/powerpoint/2010/main" val="5438689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dirty="0" smtClean="0"/>
              <a:t>Thank you!</a:t>
            </a:r>
            <a:endParaRPr lang="en-US" dirty="0"/>
          </a:p>
        </p:txBody>
      </p:sp>
      <p:sp>
        <p:nvSpPr>
          <p:cNvPr id="4" name="3 - Θέση περιεχομένου"/>
          <p:cNvSpPr>
            <a:spLocks noGrp="1"/>
          </p:cNvSpPr>
          <p:nvPr>
            <p:ph idx="1"/>
          </p:nvPr>
        </p:nvSpPr>
        <p:spPr>
          <a:xfrm>
            <a:off x="533400" y="2590800"/>
            <a:ext cx="2514600" cy="609600"/>
          </a:xfrm>
        </p:spPr>
        <p:txBody>
          <a:bodyPr>
            <a:noAutofit/>
          </a:bodyPr>
          <a:lstStyle/>
          <a:p>
            <a:pPr>
              <a:buNone/>
            </a:pPr>
            <a:r>
              <a:rPr lang="en-US" sz="3600" dirty="0" smtClean="0"/>
              <a:t>Questions for us</a:t>
            </a:r>
            <a:endParaRPr lang="en-US" sz="3600" dirty="0"/>
          </a:p>
        </p:txBody>
      </p:sp>
      <p:sp>
        <p:nvSpPr>
          <p:cNvPr id="5" name="4 - Κουμπί ενέργειας: Βοήθεια">
            <a:hlinkClick r:id="" action="ppaction://noaction" highlightClick="1"/>
          </p:cNvPr>
          <p:cNvSpPr/>
          <p:nvPr/>
        </p:nvSpPr>
        <p:spPr>
          <a:xfrm>
            <a:off x="3124200" y="1905000"/>
            <a:ext cx="2895600" cy="2286000"/>
          </a:xfrm>
          <a:prstGeom prst="actionButtonHelp">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1 - Τίτλος"/>
          <p:cNvSpPr txBox="1">
            <a:spLocks/>
          </p:cNvSpPr>
          <p:nvPr/>
        </p:nvSpPr>
        <p:spPr>
          <a:xfrm>
            <a:off x="0" y="0"/>
            <a:ext cx="9144000" cy="1143000"/>
          </a:xfrm>
          <a:prstGeom prst="rect">
            <a:avLst/>
          </a:prstGeom>
          <a:solidFill>
            <a:schemeClr val="tx1"/>
          </a:solidFill>
        </p:spPr>
        <p:txBody>
          <a:bodyPr vert="horz" lIns="45720" rIns="45720" anchor="ctr">
            <a:noAutofit/>
          </a:bodyPr>
          <a:lstStyle/>
          <a:p>
            <a:pPr lvl="0">
              <a:spcBef>
                <a:spcPct val="0"/>
              </a:spcBef>
            </a:pPr>
            <a:r>
              <a:rPr lang="en-US" sz="3600" b="1" dirty="0" smtClean="0">
                <a:solidFill>
                  <a:srgbClr val="FF0000"/>
                </a:solidFill>
                <a:latin typeface="Calibri" panose="020F0502020204030204" pitchFamily="34" charset="0"/>
                <a:ea typeface="+mj-ea"/>
                <a:cs typeface="+mj-cs"/>
              </a:rPr>
              <a:t>Latest asylum trends in EU - 2019 overview*</a:t>
            </a:r>
            <a:endParaRPr kumimoji="0" lang="en-US" sz="3600" b="1" i="0" u="none" strike="noStrike" kern="1200" cap="none" spc="0" normalizeH="0" baseline="0" noProof="0" dirty="0">
              <a:ln>
                <a:noFill/>
              </a:ln>
              <a:solidFill>
                <a:srgbClr val="FF0000"/>
              </a:solidFill>
              <a:effectLst/>
              <a:uLnTx/>
              <a:uFillTx/>
              <a:latin typeface="Calibri" panose="020F0502020204030204" pitchFamily="34" charset="0"/>
              <a:ea typeface="+mj-ea"/>
              <a:cs typeface="+mj-cs"/>
            </a:endParaRPr>
          </a:p>
        </p:txBody>
      </p:sp>
      <p:sp>
        <p:nvSpPr>
          <p:cNvPr id="4" name="3 - TextBox"/>
          <p:cNvSpPr txBox="1"/>
          <p:nvPr/>
        </p:nvSpPr>
        <p:spPr>
          <a:xfrm>
            <a:off x="3886200" y="6488668"/>
            <a:ext cx="5257800" cy="369332"/>
          </a:xfrm>
          <a:prstGeom prst="rect">
            <a:avLst/>
          </a:prstGeom>
          <a:noFill/>
        </p:spPr>
        <p:txBody>
          <a:bodyPr wrap="square" rtlCol="0">
            <a:spAutoFit/>
          </a:bodyPr>
          <a:lstStyle/>
          <a:p>
            <a:r>
              <a:rPr lang="en-US" b="1" i="1" dirty="0" smtClean="0">
                <a:latin typeface="Calibri" panose="020F0502020204030204" pitchFamily="34" charset="0"/>
              </a:rPr>
              <a:t>*Source</a:t>
            </a:r>
            <a:r>
              <a:rPr lang="en-US" b="1" i="1" dirty="0">
                <a:latin typeface="Calibri" panose="020F0502020204030204" pitchFamily="34" charset="0"/>
              </a:rPr>
              <a:t>: </a:t>
            </a:r>
            <a:r>
              <a:rPr lang="en-US" b="1" i="1" dirty="0" smtClean="0">
                <a:latin typeface="Calibri" panose="020F0502020204030204" pitchFamily="34" charset="0"/>
              </a:rPr>
              <a:t>EASO with  </a:t>
            </a:r>
            <a:r>
              <a:rPr lang="en-US" b="1" i="1" dirty="0" err="1" smtClean="0">
                <a:latin typeface="Calibri" panose="020F0502020204030204" pitchFamily="34" charset="0"/>
              </a:rPr>
              <a:t>Eurostat</a:t>
            </a:r>
            <a:r>
              <a:rPr lang="en-US" b="1" i="1" dirty="0" smtClean="0">
                <a:latin typeface="Calibri" panose="020F0502020204030204" pitchFamily="34" charset="0"/>
              </a:rPr>
              <a:t> data from 2009-2018</a:t>
            </a:r>
          </a:p>
        </p:txBody>
      </p:sp>
      <p:pic>
        <p:nvPicPr>
          <p:cNvPr id="152580" name="Picture 4" descr="https://www.easo.europa.eu/sites/default/files/InfoGraphic_Asylum_trends_2018_web.png"/>
          <p:cNvPicPr>
            <a:picLocks noChangeAspect="1" noChangeArrowheads="1"/>
          </p:cNvPicPr>
          <p:nvPr/>
        </p:nvPicPr>
        <p:blipFill>
          <a:blip r:embed="rId2" cstate="print"/>
          <a:srcRect/>
          <a:stretch>
            <a:fillRect/>
          </a:stretch>
        </p:blipFill>
        <p:spPr bwMode="auto">
          <a:xfrm>
            <a:off x="-381000" y="1066800"/>
            <a:ext cx="9829800" cy="3581400"/>
          </a:xfrm>
          <a:prstGeom prst="rect">
            <a:avLst/>
          </a:prstGeom>
          <a:noFill/>
        </p:spPr>
      </p:pic>
      <p:sp>
        <p:nvSpPr>
          <p:cNvPr id="7" name="6 - Ορθογώνιο"/>
          <p:cNvSpPr/>
          <p:nvPr/>
        </p:nvSpPr>
        <p:spPr>
          <a:xfrm>
            <a:off x="0" y="4724400"/>
            <a:ext cx="9144000" cy="1754326"/>
          </a:xfrm>
          <a:prstGeom prst="rect">
            <a:avLst/>
          </a:prstGeom>
        </p:spPr>
        <p:txBody>
          <a:bodyPr wrap="square">
            <a:spAutoFit/>
          </a:bodyPr>
          <a:lstStyle/>
          <a:p>
            <a:r>
              <a:rPr lang="en-US" dirty="0"/>
              <a:t>Most applications for asylum were lodged in </a:t>
            </a:r>
            <a:r>
              <a:rPr lang="en-US" b="1" dirty="0"/>
              <a:t>Germany, France, Greece, Italy</a:t>
            </a:r>
            <a:r>
              <a:rPr lang="en-US" dirty="0"/>
              <a:t> and </a:t>
            </a:r>
            <a:r>
              <a:rPr lang="en-US" b="1" dirty="0"/>
              <a:t>Spain</a:t>
            </a:r>
            <a:r>
              <a:rPr lang="en-US" dirty="0"/>
              <a:t>. Together, these five countries accounted for almost three quarters of all applications lodged in the EU+. </a:t>
            </a:r>
          </a:p>
          <a:p>
            <a:r>
              <a:rPr lang="en-US" dirty="0" smtClean="0"/>
              <a:t>Greece became the country with the third-highest number of applications lodged in the EU+ in 2018, increasing for the fifth consecutive year, to 66.965 applications. </a:t>
            </a:r>
          </a:p>
          <a:p>
            <a:r>
              <a:rPr lang="en-US" dirty="0" smtClean="0"/>
              <a:t>The stock of pending cases went above 76.000.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1 - Τίτλος"/>
          <p:cNvSpPr txBox="1">
            <a:spLocks/>
          </p:cNvSpPr>
          <p:nvPr/>
        </p:nvSpPr>
        <p:spPr>
          <a:xfrm>
            <a:off x="0" y="0"/>
            <a:ext cx="9144000" cy="1143000"/>
          </a:xfrm>
          <a:prstGeom prst="rect">
            <a:avLst/>
          </a:prstGeom>
          <a:solidFill>
            <a:schemeClr val="tx1"/>
          </a:solidFill>
        </p:spPr>
        <p:txBody>
          <a:bodyPr vert="horz" lIns="45720" rIns="45720" anchor="ctr">
            <a:noAutofit/>
          </a:bodyPr>
          <a:lstStyle/>
          <a:p>
            <a:pPr lvl="0">
              <a:spcBef>
                <a:spcPct val="0"/>
              </a:spcBef>
            </a:pPr>
            <a:r>
              <a:rPr lang="en-US" sz="3600" b="1" dirty="0" smtClean="0">
                <a:solidFill>
                  <a:srgbClr val="FF0000"/>
                </a:solidFill>
                <a:latin typeface="Calibri" panose="020F0502020204030204" pitchFamily="34" charset="0"/>
                <a:ea typeface="+mj-ea"/>
                <a:cs typeface="+mj-cs"/>
              </a:rPr>
              <a:t>Asylum data in EU - </a:t>
            </a:r>
            <a:r>
              <a:rPr lang="en-US" sz="3600" b="1" dirty="0">
                <a:solidFill>
                  <a:srgbClr val="FF0000"/>
                </a:solidFill>
                <a:latin typeface="Calibri" panose="020F0502020204030204" pitchFamily="34" charset="0"/>
                <a:ea typeface="+mj-ea"/>
                <a:cs typeface="+mj-cs"/>
              </a:rPr>
              <a:t>October 2019 overview</a:t>
            </a:r>
            <a:r>
              <a:rPr lang="en-US" sz="3600" b="1" dirty="0" smtClean="0">
                <a:solidFill>
                  <a:srgbClr val="FF0000"/>
                </a:solidFill>
                <a:latin typeface="Calibri" panose="020F0502020204030204" pitchFamily="34" charset="0"/>
                <a:ea typeface="+mj-ea"/>
                <a:cs typeface="+mj-cs"/>
              </a:rPr>
              <a:t>*</a:t>
            </a:r>
            <a:endParaRPr kumimoji="0" lang="en-US" sz="3600" b="1" i="0" u="none" strike="noStrike" kern="1200" cap="none" spc="0" normalizeH="0" baseline="0" noProof="0" dirty="0">
              <a:ln>
                <a:noFill/>
              </a:ln>
              <a:solidFill>
                <a:srgbClr val="FF0000"/>
              </a:solidFill>
              <a:effectLst/>
              <a:uLnTx/>
              <a:uFillTx/>
              <a:latin typeface="Calibri" panose="020F0502020204030204" pitchFamily="34" charset="0"/>
              <a:ea typeface="+mj-ea"/>
              <a:cs typeface="+mj-cs"/>
            </a:endParaRPr>
          </a:p>
        </p:txBody>
      </p:sp>
      <p:sp>
        <p:nvSpPr>
          <p:cNvPr id="4" name="3 - TextBox"/>
          <p:cNvSpPr txBox="1"/>
          <p:nvPr/>
        </p:nvSpPr>
        <p:spPr>
          <a:xfrm>
            <a:off x="6705600" y="6488668"/>
            <a:ext cx="2438400" cy="369332"/>
          </a:xfrm>
          <a:prstGeom prst="rect">
            <a:avLst/>
          </a:prstGeom>
          <a:noFill/>
        </p:spPr>
        <p:txBody>
          <a:bodyPr wrap="square" rtlCol="0">
            <a:spAutoFit/>
          </a:bodyPr>
          <a:lstStyle/>
          <a:p>
            <a:r>
              <a:rPr lang="en-US" dirty="0" smtClean="0">
                <a:latin typeface="Calibri" panose="020F0502020204030204" pitchFamily="34" charset="0"/>
              </a:rPr>
              <a:t>*Source</a:t>
            </a:r>
            <a:r>
              <a:rPr lang="en-US" dirty="0">
                <a:latin typeface="Calibri" panose="020F0502020204030204" pitchFamily="34" charset="0"/>
              </a:rPr>
              <a:t>: </a:t>
            </a:r>
            <a:r>
              <a:rPr lang="en-US" dirty="0" smtClean="0">
                <a:latin typeface="Calibri" panose="020F0502020204030204" pitchFamily="34" charset="0"/>
              </a:rPr>
              <a:t>EASO</a:t>
            </a:r>
          </a:p>
        </p:txBody>
      </p:sp>
      <p:pic>
        <p:nvPicPr>
          <p:cNvPr id="152578" name="Picture 2" descr="https://www.easo.europa.eu/sites/default/files/lat-oct-2019.PNG"/>
          <p:cNvPicPr>
            <a:picLocks noChangeAspect="1" noChangeArrowheads="1"/>
          </p:cNvPicPr>
          <p:nvPr/>
        </p:nvPicPr>
        <p:blipFill>
          <a:blip r:embed="rId2" cstate="print"/>
          <a:srcRect/>
          <a:stretch>
            <a:fillRect/>
          </a:stretch>
        </p:blipFill>
        <p:spPr bwMode="auto">
          <a:xfrm>
            <a:off x="0" y="1143000"/>
            <a:ext cx="9144000" cy="2514600"/>
          </a:xfrm>
          <a:prstGeom prst="rect">
            <a:avLst/>
          </a:prstGeom>
          <a:noFill/>
        </p:spPr>
      </p:pic>
      <p:sp>
        <p:nvSpPr>
          <p:cNvPr id="5" name="4 - Ορθογώνιο"/>
          <p:cNvSpPr/>
          <p:nvPr/>
        </p:nvSpPr>
        <p:spPr>
          <a:xfrm>
            <a:off x="0" y="3787676"/>
            <a:ext cx="9144000" cy="2308324"/>
          </a:xfrm>
          <a:prstGeom prst="rect">
            <a:avLst/>
          </a:prstGeom>
        </p:spPr>
        <p:txBody>
          <a:bodyPr wrap="square">
            <a:spAutoFit/>
          </a:bodyPr>
          <a:lstStyle/>
          <a:p>
            <a:r>
              <a:rPr lang="en-US" dirty="0" smtClean="0"/>
              <a:t>The </a:t>
            </a:r>
            <a:r>
              <a:rPr lang="en-US" dirty="0"/>
              <a:t>vast majority of Syrian, Afghani, Iraqi and Pakistani nationals lodged applications in Germany and Greece. </a:t>
            </a:r>
          </a:p>
          <a:p>
            <a:r>
              <a:rPr lang="en-US" dirty="0" smtClean="0"/>
              <a:t>Only five out of the 20 most common citizenships of asylum applicants in 2018 applied in increasing numbers compared to the previous year: </a:t>
            </a:r>
            <a:r>
              <a:rPr lang="en-US" b="1" dirty="0" smtClean="0"/>
              <a:t>Iranian, Turkish, Venezuelan, Georgian and Colombian nationals.</a:t>
            </a:r>
            <a:r>
              <a:rPr lang="en-US" dirty="0" smtClean="0"/>
              <a:t> Two fifths of Turkish applicants lodged their claim in Germany, and one fifth in Greece, the latter receiving a larger share than in 2017. </a:t>
            </a:r>
          </a:p>
          <a:p>
            <a:r>
              <a:rPr lang="en-US" dirty="0" smtClean="0"/>
              <a:t>The vast majority of Syrian nationals lodged applications in just two EU+ countries: Germany (54 %) and Greece (16 %).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a:solidFill>
            <a:schemeClr val="tx1"/>
          </a:solidFill>
        </p:spPr>
        <p:txBody>
          <a:bodyPr>
            <a:noAutofit/>
          </a:bodyPr>
          <a:lstStyle/>
          <a:p>
            <a:r>
              <a:rPr lang="en-US" sz="3600" b="1" dirty="0" smtClean="0">
                <a:solidFill>
                  <a:srgbClr val="FF0000"/>
                </a:solidFill>
                <a:latin typeface="Calibri" panose="020F0502020204030204" pitchFamily="34" charset="0"/>
              </a:rPr>
              <a:t>Early History of the phenomenon in Greece</a:t>
            </a:r>
            <a:r>
              <a:rPr lang="el-GR" sz="3600" b="1" dirty="0" smtClean="0">
                <a:solidFill>
                  <a:srgbClr val="FF0000"/>
                </a:solidFill>
                <a:latin typeface="Calibri" panose="020F0502020204030204" pitchFamily="34" charset="0"/>
              </a:rPr>
              <a:t>*</a:t>
            </a:r>
            <a:endParaRPr lang="en-US" sz="3600" b="1" dirty="0">
              <a:solidFill>
                <a:srgbClr val="FF0000"/>
              </a:solidFill>
              <a:latin typeface="Calibri" panose="020F0502020204030204" pitchFamily="34" charset="0"/>
            </a:endParaRPr>
          </a:p>
        </p:txBody>
      </p:sp>
      <p:sp>
        <p:nvSpPr>
          <p:cNvPr id="3" name="2 - Θέση περιεχομένου"/>
          <p:cNvSpPr>
            <a:spLocks noGrp="1"/>
          </p:cNvSpPr>
          <p:nvPr>
            <p:ph idx="1"/>
          </p:nvPr>
        </p:nvSpPr>
        <p:spPr>
          <a:xfrm>
            <a:off x="0" y="1371600"/>
            <a:ext cx="4038600" cy="4525963"/>
          </a:xfrm>
        </p:spPr>
        <p:txBody>
          <a:bodyPr>
            <a:normAutofit/>
          </a:bodyPr>
          <a:lstStyle/>
          <a:p>
            <a:pPr marL="550926" indent="-514350">
              <a:buClr>
                <a:schemeClr val="tx1"/>
              </a:buClr>
              <a:buSzPct val="100000"/>
              <a:buFont typeface="+mj-lt"/>
              <a:buAutoNum type="romanUcPeriod"/>
            </a:pPr>
            <a:r>
              <a:rPr lang="en-US" sz="2400" dirty="0" smtClean="0">
                <a:latin typeface="Calibri" panose="020F0502020204030204" pitchFamily="34" charset="0"/>
              </a:rPr>
              <a:t>Traditionally Greece </a:t>
            </a:r>
            <a:r>
              <a:rPr lang="en-US" sz="2400" dirty="0">
                <a:latin typeface="Calibri" panose="020F0502020204030204" pitchFamily="34" charset="0"/>
              </a:rPr>
              <a:t>has been </a:t>
            </a:r>
            <a:r>
              <a:rPr lang="en-US" sz="2400" dirty="0" smtClean="0">
                <a:latin typeface="Calibri" panose="020F0502020204030204" pitchFamily="34" charset="0"/>
              </a:rPr>
              <a:t>one </a:t>
            </a:r>
            <a:r>
              <a:rPr lang="en-US" sz="2400" dirty="0">
                <a:latin typeface="Calibri" panose="020F0502020204030204" pitchFamily="34" charset="0"/>
              </a:rPr>
              <a:t>of the most important emigration countries following the Second World War. Greece is a founding member of IOM. </a:t>
            </a:r>
          </a:p>
          <a:p>
            <a:pPr marL="550926" indent="-514350">
              <a:buClr>
                <a:schemeClr val="tx1"/>
              </a:buClr>
              <a:buSzPct val="100000"/>
              <a:buFont typeface="+mj-lt"/>
              <a:buAutoNum type="romanUcPeriod"/>
            </a:pPr>
            <a:r>
              <a:rPr lang="en-US" sz="2400" dirty="0">
                <a:latin typeface="Calibri" panose="020F0502020204030204" pitchFamily="34" charset="0"/>
              </a:rPr>
              <a:t>National emigration flows lasted from 1952 to the mid 1970s</a:t>
            </a:r>
            <a:r>
              <a:rPr lang="en-US" sz="2400" dirty="0" smtClean="0">
                <a:latin typeface="Calibri" panose="020F0502020204030204" pitchFamily="34" charset="0"/>
              </a:rPr>
              <a:t>.</a:t>
            </a:r>
            <a:endParaRPr lang="en-US" sz="2400" dirty="0">
              <a:latin typeface="Calibri" panose="020F0502020204030204" pitchFamily="34" charset="0"/>
            </a:endParaRPr>
          </a:p>
          <a:p>
            <a:pPr>
              <a:buClr>
                <a:schemeClr val="tx1"/>
              </a:buClr>
              <a:buSzPct val="100000"/>
            </a:pPr>
            <a:endParaRPr lang="en-US" sz="2400" dirty="0">
              <a:latin typeface="Calibri" panose="020F0502020204030204" pitchFamily="34" charset="0"/>
            </a:endParaRPr>
          </a:p>
        </p:txBody>
      </p:sp>
      <p:sp>
        <p:nvSpPr>
          <p:cNvPr id="6" name="2 - Θέση περιεχομένου"/>
          <p:cNvSpPr txBox="1">
            <a:spLocks/>
          </p:cNvSpPr>
          <p:nvPr/>
        </p:nvSpPr>
        <p:spPr>
          <a:xfrm>
            <a:off x="4191000" y="1371600"/>
            <a:ext cx="4953000" cy="4525963"/>
          </a:xfrm>
          <a:prstGeom prst="rect">
            <a:avLst/>
          </a:prstGeom>
        </p:spPr>
        <p:txBody>
          <a:bodyPr vert="horz">
            <a:no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550926" indent="-514350">
              <a:buClr>
                <a:schemeClr val="tx1"/>
              </a:buClr>
              <a:buSzPct val="100000"/>
              <a:buFont typeface="+mj-lt"/>
              <a:buAutoNum type="romanUcPeriod" startAt="3"/>
            </a:pPr>
            <a:r>
              <a:rPr lang="en-US" sz="2400" dirty="0" smtClean="0">
                <a:latin typeface="Calibri" panose="020F0502020204030204" pitchFamily="34" charset="0"/>
              </a:rPr>
              <a:t>During the 1980s, Greece became a transit country for Eastern Europeans, Middle Easterners and Africans.</a:t>
            </a:r>
          </a:p>
          <a:p>
            <a:pPr marL="550926" indent="-514350">
              <a:buClr>
                <a:schemeClr val="tx1"/>
              </a:buClr>
              <a:buSzPct val="100000"/>
              <a:buFont typeface="+mj-lt"/>
              <a:buAutoNum type="romanUcPeriod" startAt="3"/>
            </a:pPr>
            <a:r>
              <a:rPr lang="en-US" sz="2400" dirty="0" smtClean="0">
                <a:latin typeface="Calibri" panose="020F0502020204030204" pitchFamily="34" charset="0"/>
              </a:rPr>
              <a:t>From the beginning of the 1990s, Greece started receiving large inflows of immigrants from Central and Eastern Europe following changes in the ruling regimes, with a large number of migrants from Albania.</a:t>
            </a:r>
            <a:endParaRPr lang="en-US" sz="2400" dirty="0">
              <a:latin typeface="Calibri" panose="020F0502020204030204" pitchFamily="34" charset="0"/>
            </a:endParaRPr>
          </a:p>
        </p:txBody>
      </p:sp>
      <p:sp>
        <p:nvSpPr>
          <p:cNvPr id="5" name="4 - TextBox"/>
          <p:cNvSpPr txBox="1"/>
          <p:nvPr/>
        </p:nvSpPr>
        <p:spPr>
          <a:xfrm>
            <a:off x="6705600" y="6488668"/>
            <a:ext cx="2438400" cy="369332"/>
          </a:xfrm>
          <a:prstGeom prst="rect">
            <a:avLst/>
          </a:prstGeom>
          <a:noFill/>
        </p:spPr>
        <p:txBody>
          <a:bodyPr wrap="square" rtlCol="0">
            <a:spAutoFit/>
          </a:bodyPr>
          <a:lstStyle/>
          <a:p>
            <a:r>
              <a:rPr lang="en-US" dirty="0" smtClean="0">
                <a:latin typeface="Calibri" panose="020F0502020204030204" pitchFamily="34" charset="0"/>
              </a:rPr>
              <a:t>*Source</a:t>
            </a:r>
            <a:r>
              <a:rPr lang="en-US" dirty="0">
                <a:latin typeface="Calibri" panose="020F0502020204030204" pitchFamily="34" charset="0"/>
              </a:rPr>
              <a:t>: IOM Greece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28600" y="1219201"/>
            <a:ext cx="8458200" cy="5257800"/>
          </a:xfrm>
        </p:spPr>
        <p:txBody>
          <a:bodyPr>
            <a:noAutofit/>
          </a:bodyPr>
          <a:lstStyle/>
          <a:p>
            <a:pPr marL="608076" indent="-571500" algn="just">
              <a:buClr>
                <a:srgbClr val="FF0000"/>
              </a:buClr>
              <a:buSzPct val="110000"/>
              <a:buFont typeface="+mj-lt"/>
              <a:buAutoNum type="romanUcPeriod"/>
            </a:pPr>
            <a:r>
              <a:rPr lang="en-US" sz="1800" dirty="0"/>
              <a:t>From 2007, the number of irregular migrants and asylum seekers arriving in Greece by boat (from </a:t>
            </a:r>
            <a:r>
              <a:rPr lang="en-US" sz="1800" dirty="0" smtClean="0"/>
              <a:t>Afghanistan, Iraq, Syria, Pakistan</a:t>
            </a:r>
            <a:r>
              <a:rPr lang="en-US" sz="1800" dirty="0"/>
              <a:t>, Bangladesh</a:t>
            </a:r>
            <a:r>
              <a:rPr lang="en-US" sz="1800" dirty="0" smtClean="0"/>
              <a:t>, </a:t>
            </a:r>
            <a:r>
              <a:rPr lang="en-US" sz="1800" dirty="0"/>
              <a:t>among others) through the Aegean Sea increased significantly. </a:t>
            </a:r>
          </a:p>
          <a:p>
            <a:pPr marL="608076" indent="-571500">
              <a:buClr>
                <a:srgbClr val="FF0000"/>
              </a:buClr>
              <a:buSzPct val="110000"/>
              <a:buFont typeface="+mj-lt"/>
              <a:buAutoNum type="romanUcPeriod"/>
            </a:pPr>
            <a:r>
              <a:rPr lang="en-US" sz="1800" dirty="0"/>
              <a:t>As from 2010, a shift from the sea to the land border has taken place, resulting in increased illegal border crossings at the Greek land border with Turkey, which constitute approximately 85% of all the detections of illegal border crossing at the EU level. </a:t>
            </a:r>
            <a:r>
              <a:rPr lang="en-US" sz="1800" dirty="0" smtClean="0"/>
              <a:t>Entry points into Greece have also changed. Assistance from </a:t>
            </a:r>
            <a:r>
              <a:rPr lang="en-US" sz="1800" dirty="0" err="1" smtClean="0"/>
              <a:t>Frontex</a:t>
            </a:r>
            <a:r>
              <a:rPr lang="en-US" sz="1800" dirty="0" smtClean="0"/>
              <a:t> in patrolling the sea borders has resulted in a shift to entry by land, especially at the </a:t>
            </a:r>
            <a:r>
              <a:rPr lang="en-US" sz="1800" dirty="0" err="1" smtClean="0"/>
              <a:t>Evros</a:t>
            </a:r>
            <a:r>
              <a:rPr lang="en-US" sz="1800" dirty="0" smtClean="0"/>
              <a:t> border. </a:t>
            </a:r>
          </a:p>
          <a:p>
            <a:pPr marL="608076" indent="-571500">
              <a:buClr>
                <a:srgbClr val="FF0000"/>
              </a:buClr>
              <a:buSzPct val="110000"/>
              <a:buFont typeface="+mj-lt"/>
              <a:buAutoNum type="romanUcPeriod"/>
            </a:pPr>
            <a:r>
              <a:rPr lang="en-US" sz="1800" dirty="0" smtClean="0"/>
              <a:t>In 2011 the European Court of Justice found that 90% of all irregular entry into Europe was through the Greek borders. According to data from </a:t>
            </a:r>
            <a:r>
              <a:rPr lang="en-US" sz="1800" dirty="0" err="1" smtClean="0"/>
              <a:t>Frontex</a:t>
            </a:r>
            <a:r>
              <a:rPr lang="en-US" sz="1800" dirty="0" smtClean="0"/>
              <a:t>, Greece is the major gateway of undocumented migrants and asylum seekers from Africa and Asia. </a:t>
            </a:r>
          </a:p>
          <a:p>
            <a:pPr marL="608076" indent="-571500">
              <a:buClr>
                <a:srgbClr val="FF0000"/>
              </a:buClr>
              <a:buSzPct val="110000"/>
              <a:buFont typeface="+mj-lt"/>
              <a:buAutoNum type="romanUcPeriod" startAt="4"/>
            </a:pPr>
            <a:r>
              <a:rPr lang="en-US" sz="1800" dirty="0"/>
              <a:t>According to the data of the UN International Organization for Migration, 110,669 refugees and immigrants arrived </a:t>
            </a:r>
            <a:r>
              <a:rPr lang="en-US" sz="1800" b="1" dirty="0"/>
              <a:t>in Europe by sea </a:t>
            </a:r>
            <a:r>
              <a:rPr lang="en-US" sz="1800" dirty="0"/>
              <a:t>in 2019, ten times less than in 2015, at the height of the crisis. </a:t>
            </a:r>
          </a:p>
          <a:p>
            <a:pPr marL="608076" indent="-571500">
              <a:buClr>
                <a:srgbClr val="FF0000"/>
              </a:buClr>
              <a:buSzPct val="110000"/>
              <a:buFont typeface="+mj-lt"/>
              <a:buAutoNum type="romanUcPeriod" startAt="4"/>
            </a:pPr>
            <a:r>
              <a:rPr lang="en-US" sz="1800" dirty="0"/>
              <a:t>Last year, </a:t>
            </a:r>
            <a:r>
              <a:rPr lang="en-US" sz="1800" b="1" dirty="0"/>
              <a:t>Greece</a:t>
            </a:r>
            <a:r>
              <a:rPr lang="en-US" sz="1800" dirty="0"/>
              <a:t> received 62,445 people, raised up from 32,742 in 2018 –almost double, while in Cyprus there were 7,647, up from 4,307 in 2018. </a:t>
            </a:r>
          </a:p>
        </p:txBody>
      </p:sp>
      <p:sp>
        <p:nvSpPr>
          <p:cNvPr id="6" name="1 - Τίτλος"/>
          <p:cNvSpPr txBox="1">
            <a:spLocks/>
          </p:cNvSpPr>
          <p:nvPr/>
        </p:nvSpPr>
        <p:spPr>
          <a:xfrm>
            <a:off x="0" y="0"/>
            <a:ext cx="9144000" cy="1143000"/>
          </a:xfrm>
          <a:prstGeom prst="rect">
            <a:avLst/>
          </a:prstGeom>
          <a:solidFill>
            <a:schemeClr val="tx1"/>
          </a:solidFill>
        </p:spPr>
        <p:txBody>
          <a:bodyPr vert="horz" lIns="45720" rIns="4572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600" b="1" i="0" u="none" strike="noStrike" kern="1200" cap="none" spc="0" normalizeH="0" baseline="0" noProof="0" dirty="0" smtClean="0">
                <a:ln>
                  <a:noFill/>
                </a:ln>
                <a:solidFill>
                  <a:srgbClr val="FF0000"/>
                </a:solidFill>
                <a:effectLst/>
                <a:uLnTx/>
                <a:uFillTx/>
                <a:latin typeface="Calibri" panose="020F0502020204030204" pitchFamily="34" charset="0"/>
                <a:ea typeface="+mj-ea"/>
                <a:cs typeface="+mj-cs"/>
              </a:rPr>
              <a:t>In recent years..</a:t>
            </a:r>
            <a:r>
              <a:rPr kumimoji="0" lang="el-GR" sz="4600" b="1" i="0" u="none" strike="noStrike" kern="1200" cap="none" spc="0" normalizeH="0" baseline="0" noProof="0" dirty="0" smtClean="0">
                <a:ln>
                  <a:noFill/>
                </a:ln>
                <a:solidFill>
                  <a:srgbClr val="FF0000"/>
                </a:solidFill>
                <a:effectLst/>
                <a:uLnTx/>
                <a:uFillTx/>
                <a:latin typeface="Calibri" panose="020F0502020204030204" pitchFamily="34" charset="0"/>
                <a:ea typeface="+mj-ea"/>
                <a:cs typeface="+mj-cs"/>
              </a:rPr>
              <a:t> </a:t>
            </a:r>
            <a:endParaRPr kumimoji="0" lang="en-US" sz="4600" b="1" i="0" u="none" strike="noStrike" kern="1200" cap="none" spc="0" normalizeH="0" baseline="0" noProof="0" dirty="0">
              <a:ln>
                <a:noFill/>
              </a:ln>
              <a:solidFill>
                <a:srgbClr val="FF0000"/>
              </a:solidFill>
              <a:effectLst/>
              <a:uLnTx/>
              <a:uFillTx/>
              <a:latin typeface="Calibri" panose="020F0502020204030204" pitchFamily="34" charset="0"/>
              <a:ea typeface="+mj-ea"/>
              <a:cs typeface="+mj-cs"/>
            </a:endParaRPr>
          </a:p>
        </p:txBody>
      </p:sp>
      <p:sp>
        <p:nvSpPr>
          <p:cNvPr id="4" name="3 - TextBox"/>
          <p:cNvSpPr txBox="1"/>
          <p:nvPr/>
        </p:nvSpPr>
        <p:spPr>
          <a:xfrm>
            <a:off x="6705600" y="6488668"/>
            <a:ext cx="2438400" cy="369332"/>
          </a:xfrm>
          <a:prstGeom prst="rect">
            <a:avLst/>
          </a:prstGeom>
          <a:noFill/>
        </p:spPr>
        <p:txBody>
          <a:bodyPr wrap="square" rtlCol="0">
            <a:spAutoFit/>
          </a:bodyPr>
          <a:lstStyle/>
          <a:p>
            <a:r>
              <a:rPr lang="en-US" dirty="0" smtClean="0">
                <a:solidFill>
                  <a:schemeClr val="bg1"/>
                </a:solidFill>
                <a:latin typeface="Calibri" panose="020F0502020204030204" pitchFamily="34" charset="0"/>
              </a:rPr>
              <a:t>*Source</a:t>
            </a:r>
            <a:r>
              <a:rPr lang="en-US" dirty="0">
                <a:solidFill>
                  <a:schemeClr val="bg1"/>
                </a:solidFill>
                <a:latin typeface="Calibri" panose="020F0502020204030204" pitchFamily="34" charset="0"/>
              </a:rPr>
              <a:t>: IOM Greece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Τεχνικό">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3242</TotalTime>
  <Words>6516</Words>
  <Application>Microsoft Office PowerPoint</Application>
  <PresentationFormat>Προβολή στην οθόνη (4:3)</PresentationFormat>
  <Paragraphs>539</Paragraphs>
  <Slides>55</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55</vt:i4>
      </vt:variant>
    </vt:vector>
  </HeadingPairs>
  <TitlesOfParts>
    <vt:vector size="56" baseType="lpstr">
      <vt:lpstr>Τεχνικό</vt:lpstr>
      <vt:lpstr>Migration Policy in Greece:  STRUCTURES &amp; FUNCTIONS</vt:lpstr>
      <vt:lpstr>Διαφάνεια 2</vt:lpstr>
      <vt:lpstr> The accelerating human cost of war*</vt:lpstr>
      <vt:lpstr>Facts at EU level (1)*</vt:lpstr>
      <vt:lpstr>Διαφάνεια 5</vt:lpstr>
      <vt:lpstr>Διαφάνεια 6</vt:lpstr>
      <vt:lpstr>Διαφάνεια 7</vt:lpstr>
      <vt:lpstr>Early History of the phenomenon in Greece*</vt:lpstr>
      <vt:lpstr>Διαφάνεια 9</vt:lpstr>
      <vt:lpstr>Migration Policy Structures in Greece</vt:lpstr>
      <vt:lpstr> The first efforts:</vt:lpstr>
      <vt:lpstr> Reception and Identification Service:</vt:lpstr>
      <vt:lpstr> Asylum Service (1):</vt:lpstr>
      <vt:lpstr> Asylum Service (2):</vt:lpstr>
      <vt:lpstr> Appeals Authority:</vt:lpstr>
      <vt:lpstr> The Ministry:</vt:lpstr>
      <vt:lpstr>FUNCTIONAL REVIEW OF THE CENTRAL GOVERNMENT: THE MIGRATION SECTOR</vt:lpstr>
      <vt:lpstr>1. ORGANIZATIONAL OUTSPREAD</vt:lpstr>
      <vt:lpstr>The MoMA’s expansion narration…</vt:lpstr>
      <vt:lpstr> Organigramme today:</vt:lpstr>
      <vt:lpstr>2. LACK OF COORDINATION AND SEGMENTATION OF RESPONSIBILITIES</vt:lpstr>
      <vt:lpstr>Case 1: Administrative support &amp; financial functions (1) </vt:lpstr>
      <vt:lpstr>Διαφάνεια 23</vt:lpstr>
      <vt:lpstr>Case 2: Coordination &amp; Communication</vt:lpstr>
      <vt:lpstr>Διαφάνεια 25</vt:lpstr>
      <vt:lpstr>Διαφάνεια 26</vt:lpstr>
      <vt:lpstr>Διαφάνεια 27</vt:lpstr>
      <vt:lpstr>Case 4: Managing EU Financial Support to Greece (1)</vt:lpstr>
      <vt:lpstr>Case 4: Managing EU Financial Support to Greece (2)</vt:lpstr>
      <vt:lpstr>Case 4: Managing EU Financial Support to Greece (3)</vt:lpstr>
      <vt:lpstr>Case 5: Spatial planning</vt:lpstr>
      <vt:lpstr>3. ABSENCE OF STRATEGIC VISION IN PUBLIC ADMINISTRATION</vt:lpstr>
      <vt:lpstr> MoMA’s mission  statement:</vt:lpstr>
      <vt:lpstr>Mission is not vision</vt:lpstr>
      <vt:lpstr>4. LEGISLATIVE PRODUCTION CULTURE AND NOT EVIDENCE-BASED POLICY MAKING (1)</vt:lpstr>
      <vt:lpstr>4. LEGISLATIVE PRODUCTION CULTURE AND NOT EVIDENCE-BASED POLICY MAKING (2)</vt:lpstr>
      <vt:lpstr>4. LEGISLATIVE PRODUCTION CULTURE AND NOT EVIDENCE-BASED POLICY MAKING (3)</vt:lpstr>
      <vt:lpstr>Διαφάνεια 38</vt:lpstr>
      <vt:lpstr>Διαφάνεια 39</vt:lpstr>
      <vt:lpstr>Διαφάνεια 40</vt:lpstr>
      <vt:lpstr>Διαφάνεια 41</vt:lpstr>
      <vt:lpstr>Διαφάνεια 42</vt:lpstr>
      <vt:lpstr> Case 2: The structures (1)</vt:lpstr>
      <vt:lpstr> Case 2: The structures (2)</vt:lpstr>
      <vt:lpstr>Διαφάνεια 45</vt:lpstr>
      <vt:lpstr>Διαφάνεια 46</vt:lpstr>
      <vt:lpstr>Διαφάνεια 47</vt:lpstr>
      <vt:lpstr>Διαφάνεια 48</vt:lpstr>
      <vt:lpstr>Διαφάνεια 49</vt:lpstr>
      <vt:lpstr>Διαφάνεια 50</vt:lpstr>
      <vt:lpstr>5. HUMAN RESOURCES MANAGEMENT PROBLEMS</vt:lpstr>
      <vt:lpstr> The Ministry in numbers:</vt:lpstr>
      <vt:lpstr>Case 1: The different sources of origin of employees</vt:lpstr>
      <vt:lpstr>Case 2: The under-staffing</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Ministry of Migration Policy</dc:title>
  <dc:creator>vmoust</dc:creator>
  <cp:lastModifiedBy>agatsian</cp:lastModifiedBy>
  <cp:revision>274</cp:revision>
  <dcterms:created xsi:type="dcterms:W3CDTF">2018-02-18T13:27:56Z</dcterms:created>
  <dcterms:modified xsi:type="dcterms:W3CDTF">2020-03-19T21:02:10Z</dcterms:modified>
</cp:coreProperties>
</file>