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57" r:id="rId2"/>
    <p:sldId id="256" r:id="rId3"/>
    <p:sldId id="258" r:id="rId4"/>
    <p:sldId id="259" r:id="rId5"/>
    <p:sldId id="260" r:id="rId6"/>
    <p:sldId id="261" r:id="rId7"/>
    <p:sldId id="262" r:id="rId8"/>
    <p:sldId id="263" r:id="rId9"/>
    <p:sldId id="264" r:id="rId10"/>
    <p:sldId id="265" r:id="rId11"/>
    <p:sldId id="275" r:id="rId12"/>
    <p:sldId id="267" r:id="rId13"/>
    <p:sldId id="276" r:id="rId14"/>
    <p:sldId id="268" r:id="rId15"/>
    <p:sldId id="277" r:id="rId16"/>
    <p:sldId id="270" r:id="rId17"/>
    <p:sldId id="271" r:id="rId18"/>
    <p:sldId id="273" r:id="rId19"/>
    <p:sldId id="274" r:id="rId20"/>
    <p:sldId id="278" r:id="rId21"/>
    <p:sldId id="279" r:id="rId22"/>
    <p:sldId id="280" r:id="rId23"/>
    <p:sldId id="281" r:id="rId24"/>
    <p:sldId id="282" r:id="rId25"/>
    <p:sldId id="283" r:id="rId26"/>
  </p:sldIdLst>
  <p:sldSz cx="9144000" cy="6858000" type="screen4x3"/>
  <p:notesSz cx="6858000" cy="9144000"/>
  <p:defaultTextStyle>
    <a:defPPr>
      <a:defRPr lang="en-US"/>
    </a:defPPr>
    <a:lvl1pPr algn="l" rtl="0" fontAlgn="base">
      <a:spcBef>
        <a:spcPct val="0"/>
      </a:spcBef>
      <a:spcAft>
        <a:spcPct val="0"/>
      </a:spcAft>
      <a:defRPr sz="3200" b="1" kern="1200">
        <a:solidFill>
          <a:schemeClr val="tx1"/>
        </a:solidFill>
        <a:latin typeface="Comic Sans MS" pitchFamily="66" charset="0"/>
        <a:ea typeface="+mn-ea"/>
        <a:cs typeface="+mn-cs"/>
      </a:defRPr>
    </a:lvl1pPr>
    <a:lvl2pPr marL="457200" algn="l" rtl="0" fontAlgn="base">
      <a:spcBef>
        <a:spcPct val="0"/>
      </a:spcBef>
      <a:spcAft>
        <a:spcPct val="0"/>
      </a:spcAft>
      <a:defRPr sz="3200" b="1" kern="1200">
        <a:solidFill>
          <a:schemeClr val="tx1"/>
        </a:solidFill>
        <a:latin typeface="Comic Sans MS" pitchFamily="66" charset="0"/>
        <a:ea typeface="+mn-ea"/>
        <a:cs typeface="+mn-cs"/>
      </a:defRPr>
    </a:lvl2pPr>
    <a:lvl3pPr marL="914400" algn="l" rtl="0" fontAlgn="base">
      <a:spcBef>
        <a:spcPct val="0"/>
      </a:spcBef>
      <a:spcAft>
        <a:spcPct val="0"/>
      </a:spcAft>
      <a:defRPr sz="3200" b="1" kern="1200">
        <a:solidFill>
          <a:schemeClr val="tx1"/>
        </a:solidFill>
        <a:latin typeface="Comic Sans MS" pitchFamily="66" charset="0"/>
        <a:ea typeface="+mn-ea"/>
        <a:cs typeface="+mn-cs"/>
      </a:defRPr>
    </a:lvl3pPr>
    <a:lvl4pPr marL="1371600" algn="l" rtl="0" fontAlgn="base">
      <a:spcBef>
        <a:spcPct val="0"/>
      </a:spcBef>
      <a:spcAft>
        <a:spcPct val="0"/>
      </a:spcAft>
      <a:defRPr sz="3200" b="1" kern="1200">
        <a:solidFill>
          <a:schemeClr val="tx1"/>
        </a:solidFill>
        <a:latin typeface="Comic Sans MS" pitchFamily="66" charset="0"/>
        <a:ea typeface="+mn-ea"/>
        <a:cs typeface="+mn-cs"/>
      </a:defRPr>
    </a:lvl4pPr>
    <a:lvl5pPr marL="1828800" algn="l" rtl="0" fontAlgn="base">
      <a:spcBef>
        <a:spcPct val="0"/>
      </a:spcBef>
      <a:spcAft>
        <a:spcPct val="0"/>
      </a:spcAft>
      <a:defRPr sz="3200" b="1" kern="1200">
        <a:solidFill>
          <a:schemeClr val="tx1"/>
        </a:solidFill>
        <a:latin typeface="Comic Sans MS" pitchFamily="66" charset="0"/>
        <a:ea typeface="+mn-ea"/>
        <a:cs typeface="+mn-cs"/>
      </a:defRPr>
    </a:lvl5pPr>
    <a:lvl6pPr marL="2286000" algn="l" defTabSz="914400" rtl="0" eaLnBrk="1" latinLnBrk="0" hangingPunct="1">
      <a:defRPr sz="3200" b="1" kern="1200">
        <a:solidFill>
          <a:schemeClr val="tx1"/>
        </a:solidFill>
        <a:latin typeface="Comic Sans MS" pitchFamily="66" charset="0"/>
        <a:ea typeface="+mn-ea"/>
        <a:cs typeface="+mn-cs"/>
      </a:defRPr>
    </a:lvl6pPr>
    <a:lvl7pPr marL="2743200" algn="l" defTabSz="914400" rtl="0" eaLnBrk="1" latinLnBrk="0" hangingPunct="1">
      <a:defRPr sz="3200" b="1" kern="1200">
        <a:solidFill>
          <a:schemeClr val="tx1"/>
        </a:solidFill>
        <a:latin typeface="Comic Sans MS" pitchFamily="66" charset="0"/>
        <a:ea typeface="+mn-ea"/>
        <a:cs typeface="+mn-cs"/>
      </a:defRPr>
    </a:lvl7pPr>
    <a:lvl8pPr marL="3200400" algn="l" defTabSz="914400" rtl="0" eaLnBrk="1" latinLnBrk="0" hangingPunct="1">
      <a:defRPr sz="3200" b="1" kern="1200">
        <a:solidFill>
          <a:schemeClr val="tx1"/>
        </a:solidFill>
        <a:latin typeface="Comic Sans MS" pitchFamily="66" charset="0"/>
        <a:ea typeface="+mn-ea"/>
        <a:cs typeface="+mn-cs"/>
      </a:defRPr>
    </a:lvl8pPr>
    <a:lvl9pPr marL="3657600" algn="l" defTabSz="914400" rtl="0" eaLnBrk="1" latinLnBrk="0" hangingPunct="1">
      <a:defRPr sz="3200" b="1"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DBD3"/>
    <a:srgbClr val="E6E3D0"/>
    <a:srgbClr val="E1DEC5"/>
    <a:srgbClr val="9900CC"/>
    <a:srgbClr val="FF9900"/>
    <a:srgbClr val="669900"/>
    <a:srgbClr val="FF0066"/>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p:normalViewPr>
  <p:slideViewPr>
    <p:cSldViewPr>
      <p:cViewPr varScale="1">
        <p:scale>
          <a:sx n="64" d="100"/>
          <a:sy n="64" d="100"/>
        </p:scale>
        <p:origin x="-1470"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471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286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471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471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A494DC-2187-4A9D-9B34-811D968F7CF6}"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EBFBF64-532A-47E8-A71F-61ADE836A7E2}" type="slidenum">
              <a:rPr lang="el-GR" smtClean="0"/>
              <a:pPr/>
              <a:t>9</a:t>
            </a:fld>
            <a:endParaRPr lang="el-GR" smtClean="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l-GR" sz="700" smtClean="0">
                <a:cs typeface="Times New Roman" pitchFamily="18" charset="0"/>
              </a:rPr>
              <a:t>Είπαμε ότι ο ρόλος τής θεματικής πρότασης είναι να εκθέτει με ακρίβεια, σαφήνεια και συντομία την κύρια </a:t>
            </a:r>
            <a:r>
              <a:rPr lang="el-GR" sz="700" smtClean="0"/>
              <a:t>ι</a:t>
            </a:r>
            <a:r>
              <a:rPr lang="el-GR" sz="700" smtClean="0">
                <a:cs typeface="Times New Roman" pitchFamily="18" charset="0"/>
              </a:rPr>
              <a:t>δέα τής παραγράφου. Το έργο της όμως δε σταματά εδώ. Έκτός από την κύρια ιδέα, ή θεματική πρόταση εκφράζει και τη στάση του συγγραφέα απέναντι στο θέμα του, την οπτική γωνία από την όποία βλέπει τα πράγματα. </a:t>
            </a:r>
            <a:endParaRPr lang="el-GR" sz="700" smtClean="0">
              <a:latin typeface="Arial" charset="0"/>
              <a:cs typeface="Arial" charset="0"/>
            </a:endParaRPr>
          </a:p>
          <a:p>
            <a:pPr eaLnBrk="1" hangingPunct="1"/>
            <a:r>
              <a:rPr lang="el-GR" sz="700" smtClean="0"/>
              <a:t>      </a:t>
            </a:r>
            <a:r>
              <a:rPr lang="el-GR" sz="700" smtClean="0">
                <a:cs typeface="Times New Roman" pitchFamily="18" charset="0"/>
              </a:rPr>
              <a:t>Διαβάστε την παρακάτω παράγραφο και κοιτάξτε αν μπορείτε να διακρίνετε το σκοπό του συγγραφέα.</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27298A0-56CB-4740-8423-996569D2B3F0}" type="slidenum">
              <a:rPr lang="el-GR" smtClean="0"/>
              <a:pPr/>
              <a:t>16</a:t>
            </a:fld>
            <a:endParaRPr lang="el-GR" smtClean="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l-GR" smtClean="0">
                <a:cs typeface="Times New Roman" pitchFamily="18" charset="0"/>
              </a:rPr>
              <a:t> Σε μία τέτοια παράγραφο οι λεπτομέρειες παρουσιάζονται σύμφωνα με τη θέση πού κατέχουν στ</a:t>
            </a:r>
            <a:r>
              <a:rPr lang="el-GR" smtClean="0"/>
              <a:t>ο</a:t>
            </a:r>
            <a:r>
              <a:rPr lang="el-GR" smtClean="0">
                <a:cs typeface="Times New Roman" pitchFamily="18" charset="0"/>
              </a:rPr>
              <a:t> χώρο και τη σχέση πού έχουν μεταξύ τους.  Επειδή στις περισσότερες περιγραφικές παραγράφους ο σκοπός τού συγγραφέα είναι ν</a:t>
            </a:r>
            <a:r>
              <a:rPr lang="el-GR" smtClean="0"/>
              <a:t>α</a:t>
            </a:r>
            <a:r>
              <a:rPr lang="el-GR" smtClean="0">
                <a:cs typeface="Times New Roman" pitchFamily="18" charset="0"/>
              </a:rPr>
              <a:t> βοηθήσει τον αναγνώστη ν</a:t>
            </a:r>
            <a:r>
              <a:rPr lang="el-GR" smtClean="0"/>
              <a:t>α</a:t>
            </a:r>
            <a:r>
              <a:rPr lang="el-GR" smtClean="0">
                <a:cs typeface="Times New Roman" pitchFamily="18" charset="0"/>
              </a:rPr>
              <a:t> δει το αντικείμενο, το πρόσωπο ή τη σκηνή πού περιγράφεται, ο πιο φυσικός τρόπος για το συγγραφέα είναι ν</a:t>
            </a:r>
            <a:r>
              <a:rPr lang="el-GR" smtClean="0"/>
              <a:t>α</a:t>
            </a:r>
            <a:r>
              <a:rPr lang="el-GR" smtClean="0">
                <a:cs typeface="Times New Roman" pitchFamily="18" charset="0"/>
              </a:rPr>
              <a:t> καταγράφει τις λεπτομέρειες ακολουθώντας την κίνηση των ματιών του. Συνήθως ή κίνηση αύτή δεν είναι από τα δεξιά προς τα αριστερά ή από την κορυφή προς τα κάτω ή και αντίστροφα, άλλά μάλλον από κάποιο σημείο πού τράβηξε περισσότερο την προσοχή του. 'Από το σημείο όμως αυτό και έπειτα πρέπει ή μετάβαση από τη μία περιγραφική λεπτομέρεια στην άλλη ν</a:t>
            </a:r>
            <a:r>
              <a:rPr lang="el-GR" smtClean="0"/>
              <a:t>α</a:t>
            </a:r>
            <a:r>
              <a:rPr lang="el-GR" smtClean="0">
                <a:cs typeface="Times New Roman" pitchFamily="18" charset="0"/>
              </a:rPr>
              <a:t> ακολουθεί κάποια λογική ή φυσική διαδικασία. </a:t>
            </a:r>
            <a:endParaRPr lang="el-GR" smtClean="0">
              <a:latin typeface="Arial" charset="0"/>
              <a:cs typeface="Arial" charset="0"/>
            </a:endParaRPr>
          </a:p>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5A0DCDA-4072-491E-A37A-E3CE4EF8A05E}" type="slidenum">
              <a:rPr lang="el-GR" smtClean="0"/>
              <a:pPr/>
              <a:t>18</a:t>
            </a:fld>
            <a:endParaRPr lang="el-GR"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l-GR" smtClean="0">
                <a:cs typeface="Times New Roman" pitchFamily="18" charset="0"/>
              </a:rPr>
              <a:t>Η παράγραφος αύτή πληρεί τις απαιτήσεις μίας καλής παραγράφου. έχει </a:t>
            </a:r>
            <a:r>
              <a:rPr lang="el-GR" i="1" smtClean="0">
                <a:cs typeface="Times New Roman" pitchFamily="18" charset="0"/>
              </a:rPr>
              <a:t>επαρκή ανάπτυξη, </a:t>
            </a:r>
            <a:r>
              <a:rPr lang="el-GR" smtClean="0">
                <a:cs typeface="Times New Roman" pitchFamily="18" charset="0"/>
              </a:rPr>
              <a:t>παρουσιάζει </a:t>
            </a:r>
            <a:r>
              <a:rPr lang="el-GR" i="1" smtClean="0">
                <a:cs typeface="Times New Roman" pitchFamily="18" charset="0"/>
              </a:rPr>
              <a:t>ενότητα </a:t>
            </a:r>
            <a:r>
              <a:rPr lang="el-GR" smtClean="0">
                <a:cs typeface="Times New Roman" pitchFamily="18" charset="0"/>
              </a:rPr>
              <a:t>και ακολουθεί μία ανάπτυξη με </a:t>
            </a:r>
            <a:r>
              <a:rPr lang="el-GR" i="1" smtClean="0">
                <a:cs typeface="Times New Roman" pitchFamily="18" charset="0"/>
              </a:rPr>
              <a:t>σωστή κατάταξη νοημάτων. </a:t>
            </a:r>
            <a:r>
              <a:rPr lang="el-GR" smtClean="0">
                <a:cs typeface="Times New Roman" pitchFamily="18" charset="0"/>
              </a:rPr>
              <a:t>Και όμως δεν είναι τέλεια παράγραφος, γιατί δεν έχει </a:t>
            </a:r>
            <a:r>
              <a:rPr lang="el-GR" i="1" smtClean="0">
                <a:cs typeface="Times New Roman" pitchFamily="18" charset="0"/>
              </a:rPr>
              <a:t>συνοχή, </a:t>
            </a:r>
            <a:r>
              <a:rPr lang="el-GR" smtClean="0">
                <a:cs typeface="Times New Roman" pitchFamily="18" charset="0"/>
              </a:rPr>
              <a:t>γιατί οι ιδέες της δεν ρέουν ομαλά από την μία πρόταση στην άλλη. Επειδή κάθε πρότασή της είναι λίγο ως πολύ από μόνη της μία αυτοτελής μονάδα, ο αναγνώστης, για να καταλάβει το κείμενο, πρέπει νά μαντέψει τις σχέσεις των προτάσεων μεταξύ τους. Αυτό όμως δεν είναι δουλειά τού αναγνώστη. 'Όταν ο αναγνώστης αναγκάζεται νά κάνει αυτό πού θα έπρεπε νά κάνει ο συγγραφέας για λογαριασμό του, τότε δεν μπορεί νά συγκεντρωθεί πάνω στην κύρια ιδέα τής παραγράφου, πάνω </a:t>
            </a:r>
            <a:r>
              <a:rPr lang="el-GR" i="1" smtClean="0">
                <a:cs typeface="Times New Roman" pitchFamily="18" charset="0"/>
              </a:rPr>
              <a:t>σ' </a:t>
            </a:r>
            <a:r>
              <a:rPr lang="el-GR" smtClean="0">
                <a:cs typeface="Times New Roman" pitchFamily="18" charset="0"/>
              </a:rPr>
              <a:t>αυτό πού θέλει νά τού ανακοινώσει ο συγγραφέας.</a:t>
            </a:r>
            <a:endParaRPr lang="el-GR" smtClean="0">
              <a:latin typeface="Arial" charset="0"/>
              <a:cs typeface="Arial" charset="0"/>
            </a:endParaRPr>
          </a:p>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lstStyle/>
          <a:p>
            <a:pPr algn="ctr">
              <a:defRPr/>
            </a:pPr>
            <a:endParaRPr kumimoji="1" lang="el-GR" sz="2400" b="0">
              <a:latin typeface="Times New Roman" pitchFamily="18" charset="0"/>
            </a:endParaRPr>
          </a:p>
        </p:txBody>
      </p:sp>
      <p:pic>
        <p:nvPicPr>
          <p:cNvPr id="5" name="Picture 3" descr="minispir"/>
          <p:cNvPicPr>
            <a:picLocks noChangeAspect="1" noChangeArrowheads="1"/>
          </p:cNvPicPr>
          <p:nvPr/>
        </p:nvPicPr>
        <p:blipFill>
          <a:blip r:embed="rId3"/>
          <a:srcRect/>
          <a:stretch>
            <a:fillRect/>
          </a:stretch>
        </p:blipFill>
        <p:spPr bwMode="ltGray">
          <a:xfrm>
            <a:off x="0" y="50800"/>
            <a:ext cx="1181100" cy="4286250"/>
          </a:xfrm>
          <a:prstGeom prst="rect">
            <a:avLst/>
          </a:prstGeom>
          <a:noFill/>
          <a:ln w="9525">
            <a:noFill/>
            <a:miter lim="800000"/>
            <a:headEnd/>
            <a:tailEnd/>
          </a:ln>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lstStyle/>
          <a:p>
            <a:pPr algn="ctr">
              <a:defRPr/>
            </a:pPr>
            <a:endParaRPr kumimoji="1" lang="el-GR" sz="2400" b="0">
              <a:latin typeface="Times New Roman" pitchFamily="18" charset="0"/>
            </a:endParaRPr>
          </a:p>
        </p:txBody>
      </p:sp>
      <p:pic>
        <p:nvPicPr>
          <p:cNvPr id="7" name="Picture 5" descr="minispir"/>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a:ln w="9525">
            <a:noFill/>
            <a:miter lim="800000"/>
            <a:headEnd/>
            <a:tailEnd/>
          </a:ln>
        </p:spPr>
      </p:pic>
      <p:sp>
        <p:nvSpPr>
          <p:cNvPr id="3078" name="Rectangle 6"/>
          <p:cNvSpPr>
            <a:spLocks noGrp="1" noChangeArrowheads="1"/>
          </p:cNvSpPr>
          <p:nvPr>
            <p:ph type="ctrTitle"/>
          </p:nvPr>
        </p:nvSpPr>
        <p:spPr>
          <a:xfrm>
            <a:off x="914400" y="2057400"/>
            <a:ext cx="7721600" cy="1143000"/>
          </a:xfrm>
        </p:spPr>
        <p:txBody>
          <a:bodyPr/>
          <a:lstStyle>
            <a:lvl1pPr>
              <a:defRPr/>
            </a:lvl1pPr>
          </a:lstStyle>
          <a:p>
            <a:r>
              <a:rPr lang="el-GR"/>
              <a:t>Κάντε κλικ για να επεξεργαστείτε τον τίτλο</a:t>
            </a:r>
          </a:p>
        </p:txBody>
      </p:sp>
      <p:sp>
        <p:nvSpPr>
          <p:cNvPr id="307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8" name="Rectangle 11"/>
          <p:cNvSpPr>
            <a:spLocks noGrp="1" noChangeArrowheads="1"/>
          </p:cNvSpPr>
          <p:nvPr>
            <p:ph type="dt" sz="quarter" idx="10"/>
          </p:nvPr>
        </p:nvSpPr>
        <p:spPr>
          <a:xfrm>
            <a:off x="1084263" y="6096000"/>
            <a:ext cx="1905000" cy="457200"/>
          </a:xfrm>
        </p:spPr>
        <p:txBody>
          <a:bodyPr/>
          <a:lstStyle>
            <a:lvl1pPr>
              <a:defRPr/>
            </a:lvl1pPr>
          </a:lstStyle>
          <a:p>
            <a:pPr>
              <a:defRPr/>
            </a:pPr>
            <a:endParaRPr lang="el-GR"/>
          </a:p>
        </p:txBody>
      </p:sp>
      <p:sp>
        <p:nvSpPr>
          <p:cNvPr id="9" name="Rectangle 12"/>
          <p:cNvSpPr>
            <a:spLocks noGrp="1" noChangeArrowheads="1"/>
          </p:cNvSpPr>
          <p:nvPr>
            <p:ph type="ftr" sz="quarter" idx="11"/>
          </p:nvPr>
        </p:nvSpPr>
        <p:spPr>
          <a:xfrm>
            <a:off x="3522663" y="6096000"/>
            <a:ext cx="2895600" cy="457200"/>
          </a:xfrm>
        </p:spPr>
        <p:txBody>
          <a:bodyPr/>
          <a:lstStyle>
            <a:lvl1pPr>
              <a:defRPr/>
            </a:lvl1pPr>
          </a:lstStyle>
          <a:p>
            <a:pPr>
              <a:defRPr/>
            </a:pPr>
            <a:endParaRPr lang="el-GR"/>
          </a:p>
        </p:txBody>
      </p:sp>
      <p:sp>
        <p:nvSpPr>
          <p:cNvPr id="10" name="Rectangle 13"/>
          <p:cNvSpPr>
            <a:spLocks noGrp="1" noChangeArrowheads="1"/>
          </p:cNvSpPr>
          <p:nvPr>
            <p:ph type="sldNum" sz="quarter" idx="12"/>
          </p:nvPr>
        </p:nvSpPr>
        <p:spPr>
          <a:xfrm>
            <a:off x="6951663" y="6096000"/>
            <a:ext cx="1905000" cy="457200"/>
          </a:xfrm>
        </p:spPr>
        <p:txBody>
          <a:bodyPr/>
          <a:lstStyle>
            <a:lvl1pPr>
              <a:defRPr/>
            </a:lvl1pPr>
          </a:lstStyle>
          <a:p>
            <a:pPr>
              <a:defRPr/>
            </a:pPr>
            <a:fld id="{C66DD4F4-AFF4-47FE-A040-C454A176C98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7"/>
          <p:cNvSpPr>
            <a:spLocks noGrp="1" noChangeArrowheads="1"/>
          </p:cNvSpPr>
          <p:nvPr>
            <p:ph type="dt" sz="half" idx="10"/>
          </p:nvPr>
        </p:nvSpPr>
        <p:spPr>
          <a:ln/>
        </p:spPr>
        <p:txBody>
          <a:bodyPr/>
          <a:lstStyle>
            <a:lvl1pPr>
              <a:defRPr/>
            </a:lvl1pPr>
          </a:lstStyle>
          <a:p>
            <a:pPr>
              <a:defRPr/>
            </a:pPr>
            <a:endParaRPr lang="el-GR"/>
          </a:p>
        </p:txBody>
      </p:sp>
      <p:sp>
        <p:nvSpPr>
          <p:cNvPr id="5" name="Rectangle 48"/>
          <p:cNvSpPr>
            <a:spLocks noGrp="1" noChangeArrowheads="1"/>
          </p:cNvSpPr>
          <p:nvPr>
            <p:ph type="ftr" sz="quarter" idx="11"/>
          </p:nvPr>
        </p:nvSpPr>
        <p:spPr>
          <a:ln/>
        </p:spPr>
        <p:txBody>
          <a:bodyPr/>
          <a:lstStyle>
            <a:lvl1pPr>
              <a:defRPr/>
            </a:lvl1pPr>
          </a:lstStyle>
          <a:p>
            <a:pPr>
              <a:defRPr/>
            </a:pPr>
            <a:endParaRPr lang="el-GR"/>
          </a:p>
        </p:txBody>
      </p:sp>
      <p:sp>
        <p:nvSpPr>
          <p:cNvPr id="6" name="Rectangle 49"/>
          <p:cNvSpPr>
            <a:spLocks noGrp="1" noChangeArrowheads="1"/>
          </p:cNvSpPr>
          <p:nvPr>
            <p:ph type="sldNum" sz="quarter" idx="12"/>
          </p:nvPr>
        </p:nvSpPr>
        <p:spPr>
          <a:ln/>
        </p:spPr>
        <p:txBody>
          <a:bodyPr/>
          <a:lstStyle>
            <a:lvl1pPr>
              <a:defRPr/>
            </a:lvl1pPr>
          </a:lstStyle>
          <a:p>
            <a:pPr>
              <a:defRPr/>
            </a:pPr>
            <a:fld id="{FC429471-460F-4BCB-96D8-54A8EF8804D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066800" y="381000"/>
            <a:ext cx="55626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7"/>
          <p:cNvSpPr>
            <a:spLocks noGrp="1" noChangeArrowheads="1"/>
          </p:cNvSpPr>
          <p:nvPr>
            <p:ph type="dt" sz="half" idx="10"/>
          </p:nvPr>
        </p:nvSpPr>
        <p:spPr>
          <a:ln/>
        </p:spPr>
        <p:txBody>
          <a:bodyPr/>
          <a:lstStyle>
            <a:lvl1pPr>
              <a:defRPr/>
            </a:lvl1pPr>
          </a:lstStyle>
          <a:p>
            <a:pPr>
              <a:defRPr/>
            </a:pPr>
            <a:endParaRPr lang="el-GR"/>
          </a:p>
        </p:txBody>
      </p:sp>
      <p:sp>
        <p:nvSpPr>
          <p:cNvPr id="5" name="Rectangle 48"/>
          <p:cNvSpPr>
            <a:spLocks noGrp="1" noChangeArrowheads="1"/>
          </p:cNvSpPr>
          <p:nvPr>
            <p:ph type="ftr" sz="quarter" idx="11"/>
          </p:nvPr>
        </p:nvSpPr>
        <p:spPr>
          <a:ln/>
        </p:spPr>
        <p:txBody>
          <a:bodyPr/>
          <a:lstStyle>
            <a:lvl1pPr>
              <a:defRPr/>
            </a:lvl1pPr>
          </a:lstStyle>
          <a:p>
            <a:pPr>
              <a:defRPr/>
            </a:pPr>
            <a:endParaRPr lang="el-GR"/>
          </a:p>
        </p:txBody>
      </p:sp>
      <p:sp>
        <p:nvSpPr>
          <p:cNvPr id="6" name="Rectangle 49"/>
          <p:cNvSpPr>
            <a:spLocks noGrp="1" noChangeArrowheads="1"/>
          </p:cNvSpPr>
          <p:nvPr>
            <p:ph type="sldNum" sz="quarter" idx="12"/>
          </p:nvPr>
        </p:nvSpPr>
        <p:spPr>
          <a:ln/>
        </p:spPr>
        <p:txBody>
          <a:bodyPr/>
          <a:lstStyle>
            <a:lvl1pPr>
              <a:defRPr/>
            </a:lvl1pPr>
          </a:lstStyle>
          <a:p>
            <a:pPr>
              <a:defRPr/>
            </a:pPr>
            <a:fld id="{B2905407-AD24-4222-B42F-297F6E319E0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7"/>
          <p:cNvSpPr>
            <a:spLocks noGrp="1" noChangeArrowheads="1"/>
          </p:cNvSpPr>
          <p:nvPr>
            <p:ph type="dt" sz="half" idx="10"/>
          </p:nvPr>
        </p:nvSpPr>
        <p:spPr>
          <a:ln/>
        </p:spPr>
        <p:txBody>
          <a:bodyPr/>
          <a:lstStyle>
            <a:lvl1pPr>
              <a:defRPr/>
            </a:lvl1pPr>
          </a:lstStyle>
          <a:p>
            <a:pPr>
              <a:defRPr/>
            </a:pPr>
            <a:endParaRPr lang="el-GR"/>
          </a:p>
        </p:txBody>
      </p:sp>
      <p:sp>
        <p:nvSpPr>
          <p:cNvPr id="5" name="Rectangle 48"/>
          <p:cNvSpPr>
            <a:spLocks noGrp="1" noChangeArrowheads="1"/>
          </p:cNvSpPr>
          <p:nvPr>
            <p:ph type="ftr" sz="quarter" idx="11"/>
          </p:nvPr>
        </p:nvSpPr>
        <p:spPr>
          <a:ln/>
        </p:spPr>
        <p:txBody>
          <a:bodyPr/>
          <a:lstStyle>
            <a:lvl1pPr>
              <a:defRPr/>
            </a:lvl1pPr>
          </a:lstStyle>
          <a:p>
            <a:pPr>
              <a:defRPr/>
            </a:pPr>
            <a:endParaRPr lang="el-GR"/>
          </a:p>
        </p:txBody>
      </p:sp>
      <p:sp>
        <p:nvSpPr>
          <p:cNvPr id="6" name="Rectangle 49"/>
          <p:cNvSpPr>
            <a:spLocks noGrp="1" noChangeArrowheads="1"/>
          </p:cNvSpPr>
          <p:nvPr>
            <p:ph type="sldNum" sz="quarter" idx="12"/>
          </p:nvPr>
        </p:nvSpPr>
        <p:spPr>
          <a:ln/>
        </p:spPr>
        <p:txBody>
          <a:bodyPr/>
          <a:lstStyle>
            <a:lvl1pPr>
              <a:defRPr/>
            </a:lvl1pPr>
          </a:lstStyle>
          <a:p>
            <a:pPr>
              <a:defRPr/>
            </a:pPr>
            <a:fld id="{58769991-8510-4A20-9340-660C7AEC10D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7"/>
          <p:cNvSpPr>
            <a:spLocks noGrp="1" noChangeArrowheads="1"/>
          </p:cNvSpPr>
          <p:nvPr>
            <p:ph type="dt" sz="half" idx="10"/>
          </p:nvPr>
        </p:nvSpPr>
        <p:spPr>
          <a:ln/>
        </p:spPr>
        <p:txBody>
          <a:bodyPr/>
          <a:lstStyle>
            <a:lvl1pPr>
              <a:defRPr/>
            </a:lvl1pPr>
          </a:lstStyle>
          <a:p>
            <a:pPr>
              <a:defRPr/>
            </a:pPr>
            <a:endParaRPr lang="el-GR"/>
          </a:p>
        </p:txBody>
      </p:sp>
      <p:sp>
        <p:nvSpPr>
          <p:cNvPr id="5" name="Rectangle 48"/>
          <p:cNvSpPr>
            <a:spLocks noGrp="1" noChangeArrowheads="1"/>
          </p:cNvSpPr>
          <p:nvPr>
            <p:ph type="ftr" sz="quarter" idx="11"/>
          </p:nvPr>
        </p:nvSpPr>
        <p:spPr>
          <a:ln/>
        </p:spPr>
        <p:txBody>
          <a:bodyPr/>
          <a:lstStyle>
            <a:lvl1pPr>
              <a:defRPr/>
            </a:lvl1pPr>
          </a:lstStyle>
          <a:p>
            <a:pPr>
              <a:defRPr/>
            </a:pPr>
            <a:endParaRPr lang="el-GR"/>
          </a:p>
        </p:txBody>
      </p:sp>
      <p:sp>
        <p:nvSpPr>
          <p:cNvPr id="6" name="Rectangle 49"/>
          <p:cNvSpPr>
            <a:spLocks noGrp="1" noChangeArrowheads="1"/>
          </p:cNvSpPr>
          <p:nvPr>
            <p:ph type="sldNum" sz="quarter" idx="12"/>
          </p:nvPr>
        </p:nvSpPr>
        <p:spPr>
          <a:ln/>
        </p:spPr>
        <p:txBody>
          <a:bodyPr/>
          <a:lstStyle>
            <a:lvl1pPr>
              <a:defRPr/>
            </a:lvl1pPr>
          </a:lstStyle>
          <a:p>
            <a:pPr>
              <a:defRPr/>
            </a:pPr>
            <a:fld id="{5E10CA06-3EC6-4684-BA9B-AD178E756F4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7"/>
          <p:cNvSpPr>
            <a:spLocks noGrp="1" noChangeArrowheads="1"/>
          </p:cNvSpPr>
          <p:nvPr>
            <p:ph type="dt" sz="half" idx="10"/>
          </p:nvPr>
        </p:nvSpPr>
        <p:spPr>
          <a:ln/>
        </p:spPr>
        <p:txBody>
          <a:bodyPr/>
          <a:lstStyle>
            <a:lvl1pPr>
              <a:defRPr/>
            </a:lvl1pPr>
          </a:lstStyle>
          <a:p>
            <a:pPr>
              <a:defRPr/>
            </a:pPr>
            <a:endParaRPr lang="el-GR"/>
          </a:p>
        </p:txBody>
      </p:sp>
      <p:sp>
        <p:nvSpPr>
          <p:cNvPr id="6" name="Rectangle 48"/>
          <p:cNvSpPr>
            <a:spLocks noGrp="1" noChangeArrowheads="1"/>
          </p:cNvSpPr>
          <p:nvPr>
            <p:ph type="ftr" sz="quarter" idx="11"/>
          </p:nvPr>
        </p:nvSpPr>
        <p:spPr>
          <a:ln/>
        </p:spPr>
        <p:txBody>
          <a:bodyPr/>
          <a:lstStyle>
            <a:lvl1pPr>
              <a:defRPr/>
            </a:lvl1pPr>
          </a:lstStyle>
          <a:p>
            <a:pPr>
              <a:defRPr/>
            </a:pPr>
            <a:endParaRPr lang="el-GR"/>
          </a:p>
        </p:txBody>
      </p:sp>
      <p:sp>
        <p:nvSpPr>
          <p:cNvPr id="7" name="Rectangle 49"/>
          <p:cNvSpPr>
            <a:spLocks noGrp="1" noChangeArrowheads="1"/>
          </p:cNvSpPr>
          <p:nvPr>
            <p:ph type="sldNum" sz="quarter" idx="12"/>
          </p:nvPr>
        </p:nvSpPr>
        <p:spPr>
          <a:ln/>
        </p:spPr>
        <p:txBody>
          <a:bodyPr/>
          <a:lstStyle>
            <a:lvl1pPr>
              <a:defRPr/>
            </a:lvl1pPr>
          </a:lstStyle>
          <a:p>
            <a:pPr>
              <a:defRPr/>
            </a:pPr>
            <a:fld id="{6C2CFFDF-7175-4371-8CE6-3C7535AB560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7"/>
          <p:cNvSpPr>
            <a:spLocks noGrp="1" noChangeArrowheads="1"/>
          </p:cNvSpPr>
          <p:nvPr>
            <p:ph type="dt" sz="half" idx="10"/>
          </p:nvPr>
        </p:nvSpPr>
        <p:spPr>
          <a:ln/>
        </p:spPr>
        <p:txBody>
          <a:bodyPr/>
          <a:lstStyle>
            <a:lvl1pPr>
              <a:defRPr/>
            </a:lvl1pPr>
          </a:lstStyle>
          <a:p>
            <a:pPr>
              <a:defRPr/>
            </a:pPr>
            <a:endParaRPr lang="el-GR"/>
          </a:p>
        </p:txBody>
      </p:sp>
      <p:sp>
        <p:nvSpPr>
          <p:cNvPr id="8" name="Rectangle 48"/>
          <p:cNvSpPr>
            <a:spLocks noGrp="1" noChangeArrowheads="1"/>
          </p:cNvSpPr>
          <p:nvPr>
            <p:ph type="ftr" sz="quarter" idx="11"/>
          </p:nvPr>
        </p:nvSpPr>
        <p:spPr>
          <a:ln/>
        </p:spPr>
        <p:txBody>
          <a:bodyPr/>
          <a:lstStyle>
            <a:lvl1pPr>
              <a:defRPr/>
            </a:lvl1pPr>
          </a:lstStyle>
          <a:p>
            <a:pPr>
              <a:defRPr/>
            </a:pPr>
            <a:endParaRPr lang="el-GR"/>
          </a:p>
        </p:txBody>
      </p:sp>
      <p:sp>
        <p:nvSpPr>
          <p:cNvPr id="9" name="Rectangle 49"/>
          <p:cNvSpPr>
            <a:spLocks noGrp="1" noChangeArrowheads="1"/>
          </p:cNvSpPr>
          <p:nvPr>
            <p:ph type="sldNum" sz="quarter" idx="12"/>
          </p:nvPr>
        </p:nvSpPr>
        <p:spPr>
          <a:ln/>
        </p:spPr>
        <p:txBody>
          <a:bodyPr/>
          <a:lstStyle>
            <a:lvl1pPr>
              <a:defRPr/>
            </a:lvl1pPr>
          </a:lstStyle>
          <a:p>
            <a:pPr>
              <a:defRPr/>
            </a:pPr>
            <a:fld id="{62E8CFA5-0A39-4442-A7E0-9B02C8E42F69}"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7"/>
          <p:cNvSpPr>
            <a:spLocks noGrp="1" noChangeArrowheads="1"/>
          </p:cNvSpPr>
          <p:nvPr>
            <p:ph type="dt" sz="half" idx="10"/>
          </p:nvPr>
        </p:nvSpPr>
        <p:spPr>
          <a:ln/>
        </p:spPr>
        <p:txBody>
          <a:bodyPr/>
          <a:lstStyle>
            <a:lvl1pPr>
              <a:defRPr/>
            </a:lvl1pPr>
          </a:lstStyle>
          <a:p>
            <a:pPr>
              <a:defRPr/>
            </a:pPr>
            <a:endParaRPr lang="el-GR"/>
          </a:p>
        </p:txBody>
      </p:sp>
      <p:sp>
        <p:nvSpPr>
          <p:cNvPr id="4" name="Rectangle 48"/>
          <p:cNvSpPr>
            <a:spLocks noGrp="1" noChangeArrowheads="1"/>
          </p:cNvSpPr>
          <p:nvPr>
            <p:ph type="ftr" sz="quarter" idx="11"/>
          </p:nvPr>
        </p:nvSpPr>
        <p:spPr>
          <a:ln/>
        </p:spPr>
        <p:txBody>
          <a:bodyPr/>
          <a:lstStyle>
            <a:lvl1pPr>
              <a:defRPr/>
            </a:lvl1pPr>
          </a:lstStyle>
          <a:p>
            <a:pPr>
              <a:defRPr/>
            </a:pPr>
            <a:endParaRPr lang="el-GR"/>
          </a:p>
        </p:txBody>
      </p:sp>
      <p:sp>
        <p:nvSpPr>
          <p:cNvPr id="5" name="Rectangle 49"/>
          <p:cNvSpPr>
            <a:spLocks noGrp="1" noChangeArrowheads="1"/>
          </p:cNvSpPr>
          <p:nvPr>
            <p:ph type="sldNum" sz="quarter" idx="12"/>
          </p:nvPr>
        </p:nvSpPr>
        <p:spPr>
          <a:ln/>
        </p:spPr>
        <p:txBody>
          <a:bodyPr/>
          <a:lstStyle>
            <a:lvl1pPr>
              <a:defRPr/>
            </a:lvl1pPr>
          </a:lstStyle>
          <a:p>
            <a:pPr>
              <a:defRPr/>
            </a:pPr>
            <a:fld id="{E5FF0E7F-7C1F-4FE0-AA2E-08C776CEAD0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l-GR"/>
          </a:p>
        </p:txBody>
      </p:sp>
      <p:sp>
        <p:nvSpPr>
          <p:cNvPr id="3" name="Rectangle 48"/>
          <p:cNvSpPr>
            <a:spLocks noGrp="1" noChangeArrowheads="1"/>
          </p:cNvSpPr>
          <p:nvPr>
            <p:ph type="ftr" sz="quarter" idx="11"/>
          </p:nvPr>
        </p:nvSpPr>
        <p:spPr>
          <a:ln/>
        </p:spPr>
        <p:txBody>
          <a:bodyPr/>
          <a:lstStyle>
            <a:lvl1pPr>
              <a:defRPr/>
            </a:lvl1pPr>
          </a:lstStyle>
          <a:p>
            <a:pPr>
              <a:defRPr/>
            </a:pPr>
            <a:endParaRPr lang="el-GR"/>
          </a:p>
        </p:txBody>
      </p:sp>
      <p:sp>
        <p:nvSpPr>
          <p:cNvPr id="4" name="Rectangle 49"/>
          <p:cNvSpPr>
            <a:spLocks noGrp="1" noChangeArrowheads="1"/>
          </p:cNvSpPr>
          <p:nvPr>
            <p:ph type="sldNum" sz="quarter" idx="12"/>
          </p:nvPr>
        </p:nvSpPr>
        <p:spPr>
          <a:ln/>
        </p:spPr>
        <p:txBody>
          <a:bodyPr/>
          <a:lstStyle>
            <a:lvl1pPr>
              <a:defRPr/>
            </a:lvl1pPr>
          </a:lstStyle>
          <a:p>
            <a:pPr>
              <a:defRPr/>
            </a:pPr>
            <a:fld id="{715EE660-C5AE-4A8F-8527-030DE408E1A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7"/>
          <p:cNvSpPr>
            <a:spLocks noGrp="1" noChangeArrowheads="1"/>
          </p:cNvSpPr>
          <p:nvPr>
            <p:ph type="dt" sz="half" idx="10"/>
          </p:nvPr>
        </p:nvSpPr>
        <p:spPr>
          <a:ln/>
        </p:spPr>
        <p:txBody>
          <a:bodyPr/>
          <a:lstStyle>
            <a:lvl1pPr>
              <a:defRPr/>
            </a:lvl1pPr>
          </a:lstStyle>
          <a:p>
            <a:pPr>
              <a:defRPr/>
            </a:pPr>
            <a:endParaRPr lang="el-GR"/>
          </a:p>
        </p:txBody>
      </p:sp>
      <p:sp>
        <p:nvSpPr>
          <p:cNvPr id="6" name="Rectangle 48"/>
          <p:cNvSpPr>
            <a:spLocks noGrp="1" noChangeArrowheads="1"/>
          </p:cNvSpPr>
          <p:nvPr>
            <p:ph type="ftr" sz="quarter" idx="11"/>
          </p:nvPr>
        </p:nvSpPr>
        <p:spPr>
          <a:ln/>
        </p:spPr>
        <p:txBody>
          <a:bodyPr/>
          <a:lstStyle>
            <a:lvl1pPr>
              <a:defRPr/>
            </a:lvl1pPr>
          </a:lstStyle>
          <a:p>
            <a:pPr>
              <a:defRPr/>
            </a:pPr>
            <a:endParaRPr lang="el-GR"/>
          </a:p>
        </p:txBody>
      </p:sp>
      <p:sp>
        <p:nvSpPr>
          <p:cNvPr id="7" name="Rectangle 49"/>
          <p:cNvSpPr>
            <a:spLocks noGrp="1" noChangeArrowheads="1"/>
          </p:cNvSpPr>
          <p:nvPr>
            <p:ph type="sldNum" sz="quarter" idx="12"/>
          </p:nvPr>
        </p:nvSpPr>
        <p:spPr>
          <a:ln/>
        </p:spPr>
        <p:txBody>
          <a:bodyPr/>
          <a:lstStyle>
            <a:lvl1pPr>
              <a:defRPr/>
            </a:lvl1pPr>
          </a:lstStyle>
          <a:p>
            <a:pPr>
              <a:defRPr/>
            </a:pPr>
            <a:fld id="{18E72D56-4C0A-4AE9-8C1A-52D7E55336B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7"/>
          <p:cNvSpPr>
            <a:spLocks noGrp="1" noChangeArrowheads="1"/>
          </p:cNvSpPr>
          <p:nvPr>
            <p:ph type="dt" sz="half" idx="10"/>
          </p:nvPr>
        </p:nvSpPr>
        <p:spPr>
          <a:ln/>
        </p:spPr>
        <p:txBody>
          <a:bodyPr/>
          <a:lstStyle>
            <a:lvl1pPr>
              <a:defRPr/>
            </a:lvl1pPr>
          </a:lstStyle>
          <a:p>
            <a:pPr>
              <a:defRPr/>
            </a:pPr>
            <a:endParaRPr lang="el-GR"/>
          </a:p>
        </p:txBody>
      </p:sp>
      <p:sp>
        <p:nvSpPr>
          <p:cNvPr id="6" name="Rectangle 48"/>
          <p:cNvSpPr>
            <a:spLocks noGrp="1" noChangeArrowheads="1"/>
          </p:cNvSpPr>
          <p:nvPr>
            <p:ph type="ftr" sz="quarter" idx="11"/>
          </p:nvPr>
        </p:nvSpPr>
        <p:spPr>
          <a:ln/>
        </p:spPr>
        <p:txBody>
          <a:bodyPr/>
          <a:lstStyle>
            <a:lvl1pPr>
              <a:defRPr/>
            </a:lvl1pPr>
          </a:lstStyle>
          <a:p>
            <a:pPr>
              <a:defRPr/>
            </a:pPr>
            <a:endParaRPr lang="el-GR"/>
          </a:p>
        </p:txBody>
      </p:sp>
      <p:sp>
        <p:nvSpPr>
          <p:cNvPr id="7" name="Rectangle 49"/>
          <p:cNvSpPr>
            <a:spLocks noGrp="1" noChangeArrowheads="1"/>
          </p:cNvSpPr>
          <p:nvPr>
            <p:ph type="sldNum" sz="quarter" idx="12"/>
          </p:nvPr>
        </p:nvSpPr>
        <p:spPr>
          <a:ln/>
        </p:spPr>
        <p:txBody>
          <a:bodyPr/>
          <a:lstStyle>
            <a:lvl1pPr>
              <a:defRPr/>
            </a:lvl1pPr>
          </a:lstStyle>
          <a:p>
            <a:pPr>
              <a:defRPr/>
            </a:pPr>
            <a:fld id="{A74CF464-24E4-4A1F-8077-2127361ED07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85" name="Rectangle 37"/>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defRPr/>
            </a:pPr>
            <a:endParaRPr kumimoji="1" lang="el-GR" sz="2400" b="0">
              <a:latin typeface="Times New Roman" pitchFamily="18" charset="0"/>
            </a:endParaRPr>
          </a:p>
        </p:txBody>
      </p:sp>
      <p:sp>
        <p:nvSpPr>
          <p:cNvPr id="2087" name="Line 39"/>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l-GR"/>
          </a:p>
        </p:txBody>
      </p:sp>
      <p:pic>
        <p:nvPicPr>
          <p:cNvPr id="1028" name="Picture 42" descr="minispir"/>
          <p:cNvPicPr>
            <a:picLocks noChangeAspect="1" noChangeArrowheads="1"/>
          </p:cNvPicPr>
          <p:nvPr/>
        </p:nvPicPr>
        <p:blipFill>
          <a:blip r:embed="rId13"/>
          <a:srcRect b="5333"/>
          <a:stretch>
            <a:fillRect/>
          </a:stretch>
        </p:blipFill>
        <p:spPr bwMode="ltGray">
          <a:xfrm>
            <a:off x="0" y="50800"/>
            <a:ext cx="1181100" cy="4057650"/>
          </a:xfrm>
          <a:prstGeom prst="rect">
            <a:avLst/>
          </a:prstGeom>
          <a:noFill/>
          <a:ln w="9525">
            <a:noFill/>
            <a:miter lim="800000"/>
            <a:headEnd/>
            <a:tailEnd/>
          </a:ln>
        </p:spPr>
      </p:pic>
      <p:pic>
        <p:nvPicPr>
          <p:cNvPr id="1029" name="Picture 43" descr="minispir"/>
          <p:cNvPicPr>
            <a:picLocks noChangeAspect="1" noChangeArrowheads="1"/>
          </p:cNvPicPr>
          <p:nvPr/>
        </p:nvPicPr>
        <p:blipFill>
          <a:blip r:embed="rId13"/>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45"/>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Η παράγραφος</a:t>
            </a:r>
          </a:p>
        </p:txBody>
      </p:sp>
      <p:sp>
        <p:nvSpPr>
          <p:cNvPr id="1031" name="Rectangle 46"/>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2095" name="Rectangle 47"/>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l-GR"/>
          </a:p>
        </p:txBody>
      </p:sp>
      <p:sp>
        <p:nvSpPr>
          <p:cNvPr id="2096" name="Rectangle 48"/>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l-GR"/>
          </a:p>
        </p:txBody>
      </p:sp>
      <p:sp>
        <p:nvSpPr>
          <p:cNvPr id="2097" name="Rectangle 49"/>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06A97C76-3316-45F3-8500-3DD52C35E74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3276600"/>
            <a:ext cx="7721600" cy="685800"/>
          </a:xfrm>
        </p:spPr>
        <p:txBody>
          <a:bodyPr/>
          <a:lstStyle/>
          <a:p>
            <a:pPr eaLnBrk="1" hangingPunct="1"/>
            <a:r>
              <a:rPr lang="en-GB" b="1" smtClean="0"/>
              <a:t>H</a:t>
            </a:r>
            <a:r>
              <a:rPr lang="el-GR" b="1" smtClean="0"/>
              <a:t> παράγραφος</a:t>
            </a:r>
            <a:r>
              <a:rPr lang="el-GR" b="1" smtClean="0">
                <a:latin typeface="Comic Sans MS" pitchFamily="66" charset="0"/>
              </a:rPr>
              <a:t/>
            </a:r>
            <a:br>
              <a:rPr lang="el-GR" b="1" smtClean="0">
                <a:latin typeface="Comic Sans MS" pitchFamily="66" charset="0"/>
              </a:rPr>
            </a:br>
            <a:r>
              <a:rPr lang="en-GB" b="1" smtClean="0">
                <a:latin typeface="Comic Sans MS" pitchFamily="66" charset="0"/>
              </a:rPr>
              <a:t> </a:t>
            </a:r>
            <a:endParaRPr lang="el-GR" b="1" smtClean="0">
              <a:latin typeface="Comic Sans MS" pitchFamily="66" charset="0"/>
            </a:endParaRPr>
          </a:p>
        </p:txBody>
      </p:sp>
      <p:sp>
        <p:nvSpPr>
          <p:cNvPr id="3075" name="Rectangle 3"/>
          <p:cNvSpPr>
            <a:spLocks noGrp="1" noChangeArrowheads="1"/>
          </p:cNvSpPr>
          <p:nvPr>
            <p:ph type="subTitle" idx="1"/>
          </p:nvPr>
        </p:nvSpPr>
        <p:spPr/>
        <p:txBody>
          <a:bodyPr/>
          <a:lstStyle/>
          <a:p>
            <a:pPr eaLnBrk="1" hangingPunct="1"/>
            <a:r>
              <a:rPr lang="el-GR" smtClean="0"/>
              <a:t>Βασικά στοιχεία μιας πετυχημένης παραγράφου.</a:t>
            </a:r>
          </a:p>
          <a:p>
            <a:pPr eaLnBrk="1" hangingPunct="1"/>
            <a:r>
              <a:rPr lang="el-GR" smtClean="0"/>
              <a:t>Παραδείγματα.</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l-GR" b="1" smtClean="0">
                <a:solidFill>
                  <a:srgbClr val="669900"/>
                </a:solidFill>
                <a:cs typeface="Times New Roman" pitchFamily="18" charset="0"/>
              </a:rPr>
              <a:t>Επαρκής ανάπτυξη</a:t>
            </a:r>
            <a:r>
              <a:rPr lang="el-GR" b="1" smtClean="0"/>
              <a:t> </a:t>
            </a:r>
          </a:p>
        </p:txBody>
      </p:sp>
      <p:sp>
        <p:nvSpPr>
          <p:cNvPr id="12291" name="Rectangle 3"/>
          <p:cNvSpPr>
            <a:spLocks noGrp="1" noChangeArrowheads="1"/>
          </p:cNvSpPr>
          <p:nvPr>
            <p:ph type="body" idx="1"/>
          </p:nvPr>
        </p:nvSpPr>
        <p:spPr/>
        <p:txBody>
          <a:bodyPr/>
          <a:lstStyle/>
          <a:p>
            <a:pPr eaLnBrk="1" hangingPunct="1">
              <a:lnSpc>
                <a:spcPct val="90000"/>
              </a:lnSpc>
            </a:pPr>
            <a:r>
              <a:rPr lang="el-GR" sz="2000" smtClean="0">
                <a:cs typeface="Times New Roman" pitchFamily="18" charset="0"/>
              </a:rPr>
              <a:t>Για να είναι πετυχημένη μία παράγραφος, δεν αρκεί να έχει μία καλή θεματική πρόταση και ένα σαφή σκοπό, πού να εκφράζεται μέσα στην πρόταση αύτή. Χρειάζεται ακόμα, ή ιδέα πού εκφράζεται με τη θεματική πρόταση να υποστηρίζεται και να αναπτύσσεται με </a:t>
            </a:r>
            <a:r>
              <a:rPr lang="el-GR" sz="2000" b="1" smtClean="0">
                <a:cs typeface="Times New Roman" pitchFamily="18" charset="0"/>
              </a:rPr>
              <a:t>αρκετές λεπτομέρειες.</a:t>
            </a:r>
            <a:r>
              <a:rPr lang="el-GR" sz="2000" smtClean="0">
                <a:cs typeface="Times New Roman" pitchFamily="18" charset="0"/>
              </a:rPr>
              <a:t> Υποθέστε πώς σε μία παράγραφο σας έχετε διατυπώσει ως εξής τη θεματική σας πρόταση:</a:t>
            </a:r>
            <a:endParaRPr lang="el-GR" sz="2000" smtClean="0"/>
          </a:p>
          <a:p>
            <a:pPr eaLnBrk="1" hangingPunct="1">
              <a:lnSpc>
                <a:spcPct val="90000"/>
              </a:lnSpc>
              <a:buFontTx/>
              <a:buNone/>
            </a:pPr>
            <a:r>
              <a:rPr lang="el-GR" sz="2000" smtClean="0"/>
              <a:t>    </a:t>
            </a:r>
            <a:r>
              <a:rPr lang="el-GR" sz="2000" smtClean="0">
                <a:cs typeface="Times New Roman" pitchFamily="18" charset="0"/>
              </a:rPr>
              <a:t> «</a:t>
            </a:r>
            <a:r>
              <a:rPr lang="el-GR" sz="2000" i="1" smtClean="0">
                <a:cs typeface="Times New Roman" pitchFamily="18" charset="0"/>
              </a:rPr>
              <a:t> </a:t>
            </a:r>
            <a:r>
              <a:rPr lang="el-GR" sz="2000" smtClean="0">
                <a:cs typeface="Times New Roman" pitchFamily="18" charset="0"/>
              </a:rPr>
              <a:t>Θαυμάζω </a:t>
            </a:r>
            <a:r>
              <a:rPr lang="el-GR" sz="2000" i="1" smtClean="0">
                <a:cs typeface="Times New Roman" pitchFamily="18" charset="0"/>
              </a:rPr>
              <a:t>το φίλο μου τον Πέτρο, γιατί είναι προικισμένος με καλλιτεχνικό ταλέντο, ευγένεια και εξυπνάδα».</a:t>
            </a:r>
            <a:endParaRPr lang="el-GR" sz="2000" i="1" smtClean="0"/>
          </a:p>
          <a:p>
            <a:pPr eaLnBrk="1" hangingPunct="1">
              <a:lnSpc>
                <a:spcPct val="90000"/>
              </a:lnSpc>
              <a:buFontTx/>
              <a:buNone/>
            </a:pPr>
            <a:r>
              <a:rPr lang="el-GR" sz="2000" i="1" smtClean="0"/>
              <a:t>     </a:t>
            </a:r>
            <a:r>
              <a:rPr lang="el-GR" sz="2000" i="1" smtClean="0">
                <a:cs typeface="Times New Roman" pitchFamily="18" charset="0"/>
              </a:rPr>
              <a:t> </a:t>
            </a:r>
            <a:r>
              <a:rPr lang="el-GR" sz="2000" b="1" smtClean="0">
                <a:cs typeface="Times New Roman" pitchFamily="18" charset="0"/>
              </a:rPr>
              <a:t>Δίνει ή παρακάτω παράγραφος τις ιδιότητές του αυτές; </a:t>
            </a:r>
            <a:endParaRPr lang="el-GR" sz="2000" b="1" smtClean="0">
              <a:latin typeface="Arial" charset="0"/>
              <a:cs typeface="Arial" charset="0"/>
            </a:endParaRPr>
          </a:p>
          <a:p>
            <a:pPr eaLnBrk="1" hangingPunct="1">
              <a:lnSpc>
                <a:spcPct val="90000"/>
              </a:lnSpc>
              <a:buFontTx/>
              <a:buNone/>
            </a:pPr>
            <a:r>
              <a:rPr lang="el-GR" sz="2000" smtClean="0">
                <a:cs typeface="Times New Roman" pitchFamily="18" charset="0"/>
              </a:rPr>
              <a:t> </a:t>
            </a:r>
            <a:r>
              <a:rPr lang="el-GR" sz="2000" smtClean="0"/>
              <a:t>            </a:t>
            </a:r>
            <a:r>
              <a:rPr lang="el-GR" sz="2200" smtClean="0">
                <a:cs typeface="Times New Roman" pitchFamily="18" charset="0"/>
              </a:rPr>
              <a:t>Θαυμάζω το φίλο μου τον Πέτρο, γιατί είναι προικισμένος με καλλιτεχνικό ταλέντο, ευγένεια και εξυπνάδα. Είναι πολύ έξυπνος και αντιλαμβάνεται αμέσως και τα πιο σύνθετα και δύσκολα προβλήματα. Πάνω οπό όλα είναι λεπτός και ευγενικός σε όλους. Είναι πράγματι αδύνατο να μην τον θαυμάζει κανένας.</a:t>
            </a:r>
            <a:r>
              <a:rPr lang="el-GR" sz="220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0"/>
            <a:ext cx="7620000" cy="1143000"/>
          </a:xfrm>
        </p:spPr>
        <p:txBody>
          <a:bodyPr/>
          <a:lstStyle/>
          <a:p>
            <a:pPr eaLnBrk="1" hangingPunct="1"/>
            <a:r>
              <a:rPr lang="el-GR" b="1" smtClean="0">
                <a:solidFill>
                  <a:srgbClr val="669900"/>
                </a:solidFill>
                <a:cs typeface="Times New Roman" pitchFamily="18" charset="0"/>
              </a:rPr>
              <a:t>Επαρκής ανάπτυξη</a:t>
            </a:r>
          </a:p>
        </p:txBody>
      </p:sp>
      <p:sp>
        <p:nvSpPr>
          <p:cNvPr id="13315" name="Rectangle 3"/>
          <p:cNvSpPr>
            <a:spLocks noGrp="1" noChangeArrowheads="1"/>
          </p:cNvSpPr>
          <p:nvPr>
            <p:ph type="body" idx="1"/>
          </p:nvPr>
        </p:nvSpPr>
        <p:spPr>
          <a:xfrm>
            <a:off x="990600" y="990600"/>
            <a:ext cx="7620000" cy="4114800"/>
          </a:xfrm>
        </p:spPr>
        <p:txBody>
          <a:bodyPr/>
          <a:lstStyle/>
          <a:p>
            <a:pPr eaLnBrk="1" hangingPunct="1">
              <a:lnSpc>
                <a:spcPct val="90000"/>
              </a:lnSpc>
              <a:buFontTx/>
              <a:buNone/>
            </a:pPr>
            <a:r>
              <a:rPr lang="el-GR" sz="2000" smtClean="0"/>
              <a:t>     </a:t>
            </a:r>
            <a:r>
              <a:rPr lang="el-GR" sz="2000" smtClean="0">
                <a:cs typeface="Times New Roman" pitchFamily="18" charset="0"/>
              </a:rPr>
              <a:t>Ας δούμε τώρα την ίδια παράγραφο εμπλουτισμένη με περισσότερα στοιχεία: </a:t>
            </a:r>
            <a:endParaRPr lang="el-GR" sz="2000" smtClean="0">
              <a:latin typeface="Arial" charset="0"/>
              <a:cs typeface="Arial" charset="0"/>
            </a:endParaRPr>
          </a:p>
          <a:p>
            <a:pPr eaLnBrk="1" hangingPunct="1">
              <a:lnSpc>
                <a:spcPct val="90000"/>
              </a:lnSpc>
              <a:buFontTx/>
              <a:buNone/>
            </a:pPr>
            <a:r>
              <a:rPr lang="el-GR" sz="1800" smtClean="0"/>
              <a:t>                   </a:t>
            </a:r>
            <a:r>
              <a:rPr lang="el-GR" sz="1800" smtClean="0">
                <a:cs typeface="Times New Roman" pitchFamily="18" charset="0"/>
              </a:rPr>
              <a:t>Θαυμάζω το φίλο μου τον Πέτρο, γιατί είναι προικισμένος με καλλιτεχνικό ταλέντο, ευγένεια και εξυπνάδα. "Όχι μόνο </a:t>
            </a:r>
            <a:r>
              <a:rPr lang="el-GR" sz="1800" smtClean="0">
                <a:solidFill>
                  <a:srgbClr val="FF0066"/>
                </a:solidFill>
                <a:cs typeface="Times New Roman" pitchFamily="18" charset="0"/>
              </a:rPr>
              <a:t>ζωγραφίζει </a:t>
            </a:r>
            <a:r>
              <a:rPr lang="el-GR" sz="1800" smtClean="0">
                <a:cs typeface="Times New Roman" pitchFamily="18" charset="0"/>
              </a:rPr>
              <a:t>με αρκετή άνεση τοπία και πρόσωπα, αλλά είναι και </a:t>
            </a:r>
            <a:r>
              <a:rPr lang="el-GR" sz="1800" smtClean="0">
                <a:solidFill>
                  <a:srgbClr val="FF0066"/>
                </a:solidFill>
                <a:cs typeface="Times New Roman" pitchFamily="18" charset="0"/>
              </a:rPr>
              <a:t>πολύ καλός μουσικός</a:t>
            </a:r>
            <a:r>
              <a:rPr lang="el-GR" sz="1800" smtClean="0">
                <a:cs typeface="Times New Roman" pitchFamily="18" charset="0"/>
              </a:rPr>
              <a:t> και </a:t>
            </a:r>
            <a:r>
              <a:rPr lang="el-GR" sz="1800" smtClean="0">
                <a:solidFill>
                  <a:srgbClr val="FF0066"/>
                </a:solidFill>
                <a:cs typeface="Times New Roman" pitchFamily="18" charset="0"/>
              </a:rPr>
              <a:t>ηθοποιός.</a:t>
            </a:r>
            <a:r>
              <a:rPr lang="el-GR" sz="1800" smtClean="0">
                <a:cs typeface="Times New Roman" pitchFamily="18" charset="0"/>
              </a:rPr>
              <a:t> Περισσότερα από δέκα </a:t>
            </a:r>
            <a:r>
              <a:rPr lang="el-GR" sz="1800" smtClean="0">
                <a:solidFill>
                  <a:srgbClr val="FF0066"/>
                </a:solidFill>
                <a:cs typeface="Times New Roman" pitchFamily="18" charset="0"/>
              </a:rPr>
              <a:t>έργα του διακοσμούν τούς διαδρόμους</a:t>
            </a:r>
            <a:r>
              <a:rPr lang="el-GR" sz="1800" smtClean="0">
                <a:cs typeface="Times New Roman" pitchFamily="18" charset="0"/>
              </a:rPr>
              <a:t> τού Γυμνασίου και την αίθουσά μας. </a:t>
            </a:r>
            <a:r>
              <a:rPr lang="el-GR" sz="1800" smtClean="0">
                <a:solidFill>
                  <a:srgbClr val="FF0066"/>
                </a:solidFill>
                <a:cs typeface="Times New Roman" pitchFamily="18" charset="0"/>
              </a:rPr>
              <a:t>Η χορωδία μας</a:t>
            </a:r>
            <a:r>
              <a:rPr lang="el-GR" sz="1800" smtClean="0">
                <a:cs typeface="Times New Roman" pitchFamily="18" charset="0"/>
              </a:rPr>
              <a:t> χρωστά την επιτυχία της στη μουσική του ιδιοφυΐα και </a:t>
            </a:r>
            <a:r>
              <a:rPr lang="el-GR" sz="1800" smtClean="0">
                <a:solidFill>
                  <a:srgbClr val="FF0066"/>
                </a:solidFill>
                <a:cs typeface="Times New Roman" pitchFamily="18" charset="0"/>
              </a:rPr>
              <a:t>οι θεατρικές μας παραστάσεις</a:t>
            </a:r>
            <a:r>
              <a:rPr lang="el-GR" sz="1800" smtClean="0">
                <a:cs typeface="Times New Roman" pitchFamily="18" charset="0"/>
              </a:rPr>
              <a:t> οφείλουν τη φήμη τους Ιδιαίτερα στη δική του προσφορά ως σκηνοθέτη και ηθοποιού. Ο</a:t>
            </a:r>
            <a:r>
              <a:rPr lang="el-GR" sz="1800" smtClean="0"/>
              <a:t>ι</a:t>
            </a:r>
            <a:r>
              <a:rPr lang="el-GR" sz="1800" smtClean="0">
                <a:cs typeface="Times New Roman" pitchFamily="18" charset="0"/>
              </a:rPr>
              <a:t> δραστηριότητές του αυτές δεν τον εμποδίζουν να έχει </a:t>
            </a:r>
            <a:r>
              <a:rPr lang="el-GR" sz="1800" smtClean="0">
                <a:solidFill>
                  <a:srgbClr val="FF0066"/>
                </a:solidFill>
                <a:cs typeface="Times New Roman" pitchFamily="18" charset="0"/>
              </a:rPr>
              <a:t>άριστη επίδοση στα μαθήματα.</a:t>
            </a:r>
            <a:r>
              <a:rPr lang="el-GR" sz="1800" smtClean="0">
                <a:cs typeface="Times New Roman" pitchFamily="18" charset="0"/>
              </a:rPr>
              <a:t> Με μία οπλή ματιά αντιλαμβάνεται και </a:t>
            </a:r>
            <a:r>
              <a:rPr lang="el-GR" sz="1800" smtClean="0">
                <a:solidFill>
                  <a:srgbClr val="FF0066"/>
                </a:solidFill>
                <a:cs typeface="Times New Roman" pitchFamily="18" charset="0"/>
              </a:rPr>
              <a:t>ξεδιαλύνει τα πιο δύσκολα και σύνθετα προβλήματα</a:t>
            </a:r>
            <a:r>
              <a:rPr lang="el-GR" sz="1800" smtClean="0">
                <a:cs typeface="Times New Roman" pitchFamily="18" charset="0"/>
              </a:rPr>
              <a:t>, </a:t>
            </a:r>
            <a:r>
              <a:rPr lang="el-GR" sz="1800" smtClean="0">
                <a:solidFill>
                  <a:srgbClr val="FF0066"/>
                </a:solidFill>
                <a:cs typeface="Times New Roman" pitchFamily="18" charset="0"/>
              </a:rPr>
              <a:t>οι εκθέσεις του είναι υποδειγματικές</a:t>
            </a:r>
            <a:r>
              <a:rPr lang="el-GR" sz="1800" smtClean="0">
                <a:cs typeface="Times New Roman" pitchFamily="18" charset="0"/>
              </a:rPr>
              <a:t> και </a:t>
            </a:r>
            <a:r>
              <a:rPr lang="el-GR" sz="1800" smtClean="0">
                <a:solidFill>
                  <a:srgbClr val="FF0066"/>
                </a:solidFill>
                <a:cs typeface="Times New Roman" pitchFamily="18" charset="0"/>
              </a:rPr>
              <a:t>ο πλούτος των γνώσεών του</a:t>
            </a:r>
            <a:r>
              <a:rPr lang="el-GR" sz="1800" smtClean="0">
                <a:cs typeface="Times New Roman" pitchFamily="18" charset="0"/>
              </a:rPr>
              <a:t> αξιοθαύμαστος. Παρ' όλες αυτές τις αρετές ο Πέτρος δεν έχει καθόλου εγωισμό ή έπαρση. Πραγματικά ο φίλος μου είναι </a:t>
            </a:r>
            <a:r>
              <a:rPr lang="el-GR" sz="1800" smtClean="0">
                <a:solidFill>
                  <a:srgbClr val="FF0066"/>
                </a:solidFill>
                <a:cs typeface="Times New Roman" pitchFamily="18" charset="0"/>
              </a:rPr>
              <a:t>από τούς πιο ευγενικούς νέους</a:t>
            </a:r>
            <a:r>
              <a:rPr lang="el-GR" sz="1800" smtClean="0">
                <a:cs typeface="Times New Roman" pitchFamily="18" charset="0"/>
              </a:rPr>
              <a:t> πού γνώρισα. "Αν κάποιος αντιμετωπίζει ένα </a:t>
            </a:r>
            <a:r>
              <a:rPr lang="el-GR" sz="1800" smtClean="0">
                <a:solidFill>
                  <a:srgbClr val="FF0066"/>
                </a:solidFill>
                <a:cs typeface="Times New Roman" pitchFamily="18" charset="0"/>
              </a:rPr>
              <a:t>πρόβλημα</a:t>
            </a:r>
            <a:r>
              <a:rPr lang="el-GR" sz="1800" smtClean="0">
                <a:cs typeface="Times New Roman" pitchFamily="18" charset="0"/>
              </a:rPr>
              <a:t>, μπορεί να αποταθεί σ' αυτόν χωρίς δισταγμό. Αν είναι </a:t>
            </a:r>
            <a:r>
              <a:rPr lang="el-GR" sz="1800" smtClean="0">
                <a:solidFill>
                  <a:srgbClr val="FF0066"/>
                </a:solidFill>
                <a:cs typeface="Times New Roman" pitchFamily="18" charset="0"/>
              </a:rPr>
              <a:t>άρρωστος</a:t>
            </a:r>
            <a:r>
              <a:rPr lang="el-GR" sz="1800" smtClean="0">
                <a:cs typeface="Times New Roman" pitchFamily="18" charset="0"/>
              </a:rPr>
              <a:t>, αυτός θα είναι ανάμεσα στους πρώτους πού θα τον επισκεφτούν, κι αν είναι </a:t>
            </a:r>
            <a:r>
              <a:rPr lang="el-GR" sz="1800" smtClean="0">
                <a:solidFill>
                  <a:srgbClr val="FF0066"/>
                </a:solidFill>
                <a:cs typeface="Times New Roman" pitchFamily="18" charset="0"/>
              </a:rPr>
              <a:t>λυπημένος</a:t>
            </a:r>
            <a:r>
              <a:rPr lang="el-GR" sz="1800" smtClean="0">
                <a:cs typeface="Times New Roman" pitchFamily="18" charset="0"/>
              </a:rPr>
              <a:t>, αυτός θα είναι εκείνος πού θα τον κάνει να ευθυμήσει. Νομίζω λοιπόν πώς, όταν ένας άνθρωπος συγκεντρώνει τέτοια χαρίσματα, Είναι αδύνατο να μην τον θαυμάζει κανένας.</a:t>
            </a:r>
            <a:endParaRPr lang="el-GR" sz="1800" smtClean="0">
              <a:latin typeface="Arial" charset="0"/>
              <a:cs typeface="Arial" charset="0"/>
            </a:endParaRPr>
          </a:p>
          <a:p>
            <a:pPr eaLnBrk="1" hangingPunct="1">
              <a:lnSpc>
                <a:spcPct val="90000"/>
              </a:lnSpc>
            </a:pPr>
            <a:endParaRPr lang="el-GR"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90600" y="0"/>
            <a:ext cx="7620000" cy="1143000"/>
          </a:xfrm>
        </p:spPr>
        <p:txBody>
          <a:bodyPr/>
          <a:lstStyle/>
          <a:p>
            <a:pPr eaLnBrk="1" hangingPunct="1"/>
            <a:r>
              <a:rPr lang="el-GR" b="1" smtClean="0">
                <a:solidFill>
                  <a:schemeClr val="accent2"/>
                </a:solidFill>
                <a:cs typeface="Times New Roman" pitchFamily="18" charset="0"/>
              </a:rPr>
              <a:t>Ενότητα της παραγράφου</a:t>
            </a:r>
            <a:r>
              <a:rPr lang="el-GR" b="1" smtClean="0">
                <a:cs typeface="Times New Roman" pitchFamily="18" charset="0"/>
              </a:rPr>
              <a:t> </a:t>
            </a:r>
          </a:p>
        </p:txBody>
      </p:sp>
      <p:sp>
        <p:nvSpPr>
          <p:cNvPr id="14339" name="Rectangle 3"/>
          <p:cNvSpPr>
            <a:spLocks noGrp="1" noChangeArrowheads="1"/>
          </p:cNvSpPr>
          <p:nvPr>
            <p:ph type="body" idx="1"/>
          </p:nvPr>
        </p:nvSpPr>
        <p:spPr>
          <a:xfrm>
            <a:off x="1066800" y="990600"/>
            <a:ext cx="7620000" cy="4114800"/>
          </a:xfrm>
        </p:spPr>
        <p:txBody>
          <a:bodyPr/>
          <a:lstStyle/>
          <a:p>
            <a:pPr eaLnBrk="1" hangingPunct="1">
              <a:lnSpc>
                <a:spcPct val="90000"/>
              </a:lnSpc>
              <a:buFontTx/>
              <a:buNone/>
            </a:pPr>
            <a:r>
              <a:rPr lang="el-GR" sz="1800" smtClean="0"/>
              <a:t>     </a:t>
            </a:r>
            <a:r>
              <a:rPr lang="el-GR" sz="1800" smtClean="0">
                <a:cs typeface="Times New Roman" pitchFamily="18" charset="0"/>
              </a:rPr>
              <a:t>Κοιτάξτε πώς καταστρέφουν την ενότητα τής παρακάτω παραγράφου οι άσχετες λεπτομέρειες. </a:t>
            </a:r>
            <a:endParaRPr lang="el-GR" sz="1800" smtClean="0">
              <a:latin typeface="Arial" charset="0"/>
              <a:cs typeface="Arial" charset="0"/>
            </a:endParaRPr>
          </a:p>
          <a:p>
            <a:pPr eaLnBrk="1" hangingPunct="1">
              <a:lnSpc>
                <a:spcPct val="90000"/>
              </a:lnSpc>
              <a:buFontTx/>
              <a:buNone/>
            </a:pPr>
            <a:r>
              <a:rPr lang="el-GR" sz="1800" smtClean="0">
                <a:cs typeface="Times New Roman" pitchFamily="18" charset="0"/>
              </a:rPr>
              <a:t> </a:t>
            </a:r>
            <a:r>
              <a:rPr lang="el-GR" sz="1800" smtClean="0"/>
              <a:t>                 </a:t>
            </a:r>
            <a:r>
              <a:rPr lang="el-GR" sz="1800" smtClean="0">
                <a:cs typeface="Times New Roman" pitchFamily="18" charset="0"/>
              </a:rPr>
              <a:t>Της γιαγιάς τής άρεσε πάρα πολύ να καλλιεργεί λαχανικά. Μία απ’ τις πιο ωραίες της απολαύσεις, μάς έλεγε πάντοτε, ήταν να σπέρνει μικροσκοπικούς σπόρους, να φυτεύει μικρά φυτά και να τα παρακολουθεί πώς φυτρώνουν, πώς αναπτύσσονται και μεταβάλλονται </a:t>
            </a:r>
            <a:r>
              <a:rPr lang="el-GR" sz="1800" i="1" smtClean="0">
                <a:cs typeface="Times New Roman" pitchFamily="18" charset="0"/>
              </a:rPr>
              <a:t>σε </a:t>
            </a:r>
            <a:r>
              <a:rPr lang="el-GR" sz="1800" smtClean="0">
                <a:cs typeface="Times New Roman" pitchFamily="18" charset="0"/>
              </a:rPr>
              <a:t>νόστιμα καρότα, παντζάρια, κουκιά, τομάτες και λάχανα. Κυρίως τής άρεσε να δουλεύει το ζεστό χώμα την άνοιξη. «Νιώθω σαν ένα τμήμα τής Φύσης, όταν αφήνω το πλούσιο μαύρο χώμα να γλιστρά μέσα από τα δάχτυλά μου, καθώς σκεπάζω τους σπόρους πού έ</a:t>
            </a:r>
            <a:r>
              <a:rPr lang="el-GR" sz="1800" i="1" smtClean="0">
                <a:cs typeface="Times New Roman" pitchFamily="18" charset="0"/>
              </a:rPr>
              <a:t>χω </a:t>
            </a:r>
            <a:r>
              <a:rPr lang="el-GR" sz="1800" smtClean="0">
                <a:cs typeface="Times New Roman" pitchFamily="18" charset="0"/>
              </a:rPr>
              <a:t>φυτέψει», μάς έλεγε. "Πιστεύω ακόμη πώς τα αρθριτικά μου πάνε καλύτερα έτσι. Το καλό χώμα έχει θεραπευτικές ιδιότητες», επαναλάμβανε συχνά. Η γιαγιά πίστευε πώς ή Φύση βοηθά στη θεραπεία των ασθενειών της, φυσικών ~ ψυχικών. 'Όταν την στενοχωρούσαν προσωπικά προβλήματα, έβγαινε περίπατο και άφηνε τον αέρα να ανεμίζει τα μαλλιά της ~ πήγαινε στη λίμνη κοντά ατό σπίτι της και κοίταζε τα κύματα πού φιλούσαν την ακτή και απολάμβανε το φλοίσβο τους πάνω ατά βράχια. Ή γιαγιά ποτέ δε μπορούσε να κρατήσει για τον εαυτό της τις εκλεκτές ποικιλίες των λαχανικών της. Τις μοίραζε στους γείτονες και στις φίλες της. Ευχαριστιόταν να τις ακούει να αναφωνούν, «Έβαλες εσύ, κυρά Άννα, τέτοιες τομάτες;». Κι εκείνη απαντούσε χαμογελώντας με συγκατάβαση, «Πώς, πώς, έβαλα κι εγώ». </a:t>
            </a:r>
            <a:endParaRPr lang="el-GR" sz="1800" smtClean="0">
              <a:latin typeface="Arial" charset="0"/>
              <a:cs typeface="Arial" charset="0"/>
            </a:endParaRPr>
          </a:p>
          <a:p>
            <a:pPr eaLnBrk="1" hangingPunct="1">
              <a:lnSpc>
                <a:spcPct val="90000"/>
              </a:lnSpc>
            </a:pPr>
            <a:r>
              <a:rPr lang="el-GR" sz="1800" smtClean="0">
                <a:cs typeface="Times New Roman" pitchFamily="18" charset="0"/>
              </a:rPr>
              <a:t>Μ.Κ. Γ' Γυμνασίου) </a:t>
            </a:r>
            <a:endParaRPr lang="el-GR" sz="1800" smtClean="0">
              <a:latin typeface="Arial" charset="0"/>
              <a:cs typeface="Arial" charset="0"/>
            </a:endParaRPr>
          </a:p>
          <a:p>
            <a:pPr eaLnBrk="1" hangingPunct="1">
              <a:lnSpc>
                <a:spcPct val="90000"/>
              </a:lnSpc>
            </a:pPr>
            <a:endParaRPr lang="el-GR" sz="1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0"/>
            <a:ext cx="7620000" cy="1143000"/>
          </a:xfrm>
        </p:spPr>
        <p:txBody>
          <a:bodyPr/>
          <a:lstStyle/>
          <a:p>
            <a:pPr eaLnBrk="1" hangingPunct="1"/>
            <a:r>
              <a:rPr lang="el-GR" b="1" smtClean="0">
                <a:solidFill>
                  <a:schemeClr val="accent2"/>
                </a:solidFill>
                <a:cs typeface="Times New Roman" pitchFamily="18" charset="0"/>
              </a:rPr>
              <a:t>Ενότητα της παραγράφου</a:t>
            </a:r>
            <a:r>
              <a:rPr lang="el-GR" b="1" smtClean="0">
                <a:cs typeface="Times New Roman" pitchFamily="18" charset="0"/>
              </a:rPr>
              <a:t> </a:t>
            </a:r>
          </a:p>
        </p:txBody>
      </p:sp>
      <p:sp>
        <p:nvSpPr>
          <p:cNvPr id="15363" name="Rectangle 3"/>
          <p:cNvSpPr>
            <a:spLocks noGrp="1" noChangeArrowheads="1"/>
          </p:cNvSpPr>
          <p:nvPr>
            <p:ph type="body" idx="1"/>
          </p:nvPr>
        </p:nvSpPr>
        <p:spPr>
          <a:xfrm>
            <a:off x="1066800" y="990600"/>
            <a:ext cx="7620000" cy="4114800"/>
          </a:xfrm>
        </p:spPr>
        <p:txBody>
          <a:bodyPr/>
          <a:lstStyle/>
          <a:p>
            <a:pPr eaLnBrk="1" hangingPunct="1">
              <a:lnSpc>
                <a:spcPct val="90000"/>
              </a:lnSpc>
              <a:buFontTx/>
              <a:buNone/>
            </a:pPr>
            <a:r>
              <a:rPr lang="el-GR" sz="1800" smtClean="0"/>
              <a:t>     </a:t>
            </a:r>
            <a:r>
              <a:rPr lang="el-GR" sz="1800" smtClean="0">
                <a:cs typeface="Times New Roman" pitchFamily="18" charset="0"/>
              </a:rPr>
              <a:t>Κοιτάξτε πώς καταστρέφουν την ενότητα τής παρακάτω παραγράφου οι άσχετες λεπτομέρειες. </a:t>
            </a:r>
            <a:endParaRPr lang="el-GR" sz="1800" smtClean="0">
              <a:latin typeface="Arial" charset="0"/>
              <a:cs typeface="Arial" charset="0"/>
            </a:endParaRPr>
          </a:p>
          <a:p>
            <a:pPr eaLnBrk="1" hangingPunct="1">
              <a:lnSpc>
                <a:spcPct val="90000"/>
              </a:lnSpc>
              <a:buFontTx/>
              <a:buNone/>
            </a:pPr>
            <a:r>
              <a:rPr lang="el-GR" sz="1800" smtClean="0">
                <a:cs typeface="Times New Roman" pitchFamily="18" charset="0"/>
              </a:rPr>
              <a:t> </a:t>
            </a:r>
            <a:r>
              <a:rPr lang="el-GR" sz="1800" smtClean="0"/>
              <a:t>                 </a:t>
            </a:r>
            <a:r>
              <a:rPr lang="el-GR" sz="1800" smtClean="0">
                <a:cs typeface="Times New Roman" pitchFamily="18" charset="0"/>
              </a:rPr>
              <a:t>Της γιαγιάς τής άρεσε πάρα πολύ να καλλιεργεί λαχανικά. Μία απ’ τις πιο ωραίες της απολαύσεις, μάς έλεγε πάντοτε, ήταν να σπέρνει μικροσκοπικούς σπόρους, να φυτεύει μικρά φυτά και να τα παρακολουθεί πώς φυτρώνουν, πώς αναπτύσσονται και μεταβάλλονται </a:t>
            </a:r>
            <a:r>
              <a:rPr lang="el-GR" sz="1800" i="1" smtClean="0">
                <a:cs typeface="Times New Roman" pitchFamily="18" charset="0"/>
              </a:rPr>
              <a:t>σε </a:t>
            </a:r>
            <a:r>
              <a:rPr lang="el-GR" sz="1800" smtClean="0">
                <a:cs typeface="Times New Roman" pitchFamily="18" charset="0"/>
              </a:rPr>
              <a:t>νόστιμα καρότα, παντζάρια, κουκιά, τομάτες και λάχανα. Κυρίως τής άρεσε να δουλεύει το ζεστό χώμα την άνοιξη. «Νιώθω σαν ένα τμήμα τής Φύσης, όταν αφήνω το πλούσιο μαύρο χώμα να γλιστρά μέσα από τα δάχτυλά μου, καθώς σκεπάζω τους σπόρους πού έ</a:t>
            </a:r>
            <a:r>
              <a:rPr lang="el-GR" sz="1800" i="1" smtClean="0">
                <a:cs typeface="Times New Roman" pitchFamily="18" charset="0"/>
              </a:rPr>
              <a:t>χω </a:t>
            </a:r>
            <a:r>
              <a:rPr lang="el-GR" sz="1800" smtClean="0">
                <a:cs typeface="Times New Roman" pitchFamily="18" charset="0"/>
              </a:rPr>
              <a:t>φυτέψει», μάς έλεγε. </a:t>
            </a:r>
            <a:r>
              <a:rPr lang="el-GR" sz="1800" smtClean="0">
                <a:solidFill>
                  <a:srgbClr val="FF0066"/>
                </a:solidFill>
                <a:cs typeface="Times New Roman" pitchFamily="18" charset="0"/>
              </a:rPr>
              <a:t>"Πιστεύω ακόμη πώς τα αρθριτικά μου πάνε καλύτερα έτσι. Το καλό χώμα έχει θεραπευτικές ιδιότητες», επαναλάμβανε συχνά. Η γιαγιά πίστευε πώς ή Φύση βοηθά στη θεραπεία των ασθενειών της, φυσικών ~ ψυχικών. 'Όταν την στενοχωρούσαν προσωπικά προβλήματα, έβγαινε περίπατο και άφηνε τον αέρα να ανεμίζει τα μαλλιά της ~ πήγαινε στη λίμνη κοντά ατό σπίτι της και κοίταζε τα κύματα πού φιλούσαν την ακτή και απολάμβανε το φλοίσβο τους πάνω ατά βράχια</a:t>
            </a:r>
            <a:r>
              <a:rPr lang="el-GR" sz="1800" smtClean="0">
                <a:cs typeface="Times New Roman" pitchFamily="18" charset="0"/>
              </a:rPr>
              <a:t>. Ή γιαγιά ποτέ δε μπορούσε να κρατήσει για τον εαυτό της τις εκλεκτές ποικιλίες των λαχανικών της. Τις μοίραζε στους γείτονες και στις φίλες της. Ευχαριστιόταν να τις ακούει να αναφωνούν, «Έβαλες εσύ, κυρά Άννα, τέτοιες τομάτες;». Κι εκείνη απαντούσε χαμογελώντας με συγκατάβαση, «Πώς, πώς, έβαλα κι εγώ». </a:t>
            </a:r>
            <a:endParaRPr lang="el-GR" sz="1800" smtClean="0">
              <a:latin typeface="Arial" charset="0"/>
              <a:cs typeface="Arial" charset="0"/>
            </a:endParaRPr>
          </a:p>
          <a:p>
            <a:pPr eaLnBrk="1" hangingPunct="1">
              <a:lnSpc>
                <a:spcPct val="90000"/>
              </a:lnSpc>
            </a:pPr>
            <a:r>
              <a:rPr lang="el-GR" sz="1800" smtClean="0">
                <a:cs typeface="Times New Roman" pitchFamily="18" charset="0"/>
              </a:rPr>
              <a:t>Μ.Κ. Γ' Γυμνασίου) </a:t>
            </a:r>
            <a:endParaRPr lang="el-GR" sz="1800" smtClean="0">
              <a:latin typeface="Arial" charset="0"/>
              <a:cs typeface="Arial" charset="0"/>
            </a:endParaRPr>
          </a:p>
          <a:p>
            <a:pPr eaLnBrk="1" hangingPunct="1">
              <a:lnSpc>
                <a:spcPct val="90000"/>
              </a:lnSpc>
            </a:pPr>
            <a:endParaRPr lang="el-GR" sz="1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lnSpc>
                <a:spcPct val="80000"/>
              </a:lnSpc>
            </a:pPr>
            <a:r>
              <a:rPr lang="el-GR" sz="3600" b="1" smtClean="0">
                <a:solidFill>
                  <a:srgbClr val="FF9900"/>
                </a:solidFill>
              </a:rPr>
              <a:t>Αλληλουχία.</a:t>
            </a:r>
            <a:r>
              <a:rPr lang="el-GR" sz="3600" b="1" smtClean="0"/>
              <a:t/>
            </a:r>
            <a:br>
              <a:rPr lang="el-GR" sz="3600" b="1" smtClean="0"/>
            </a:br>
            <a:r>
              <a:rPr lang="el-GR" sz="2000" b="1" smtClean="0">
                <a:cs typeface="Times New Roman" pitchFamily="18" charset="0"/>
              </a:rPr>
              <a:t>Κατάταξη των λεπτομερειών σε μία αφηγηματική παράγραφο.</a:t>
            </a:r>
            <a:r>
              <a:rPr lang="el-GR" b="1" smtClean="0">
                <a:cs typeface="Times New Roman" pitchFamily="18" charset="0"/>
              </a:rPr>
              <a:t> </a:t>
            </a:r>
          </a:p>
        </p:txBody>
      </p:sp>
      <p:sp>
        <p:nvSpPr>
          <p:cNvPr id="16387" name="Rectangle 3"/>
          <p:cNvSpPr>
            <a:spLocks noGrp="1" noChangeArrowheads="1"/>
          </p:cNvSpPr>
          <p:nvPr>
            <p:ph type="body" idx="1"/>
          </p:nvPr>
        </p:nvSpPr>
        <p:spPr/>
        <p:txBody>
          <a:bodyPr/>
          <a:lstStyle/>
          <a:p>
            <a:pPr eaLnBrk="1" hangingPunct="1">
              <a:lnSpc>
                <a:spcPct val="90000"/>
              </a:lnSpc>
              <a:buFontTx/>
              <a:buNone/>
            </a:pPr>
            <a:r>
              <a:rPr lang="el-GR" sz="2000" smtClean="0"/>
              <a:t>      </a:t>
            </a:r>
            <a:r>
              <a:rPr lang="el-GR" sz="2000" smtClean="0">
                <a:cs typeface="Times New Roman" pitchFamily="18" charset="0"/>
              </a:rPr>
              <a:t>Σε μία αφηγηματική παράγραφο οι λεπτομέρειες μπαίνουν σχεδόν πάντοτε κατά </a:t>
            </a:r>
            <a:r>
              <a:rPr lang="el-GR" sz="2000" i="1" smtClean="0">
                <a:cs typeface="Times New Roman" pitchFamily="18" charset="0"/>
              </a:rPr>
              <a:t>χρονολογική σειρά, </a:t>
            </a:r>
            <a:r>
              <a:rPr lang="el-GR" sz="2000" smtClean="0">
                <a:cs typeface="Times New Roman" pitchFamily="18" charset="0"/>
              </a:rPr>
              <a:t>γιατί ο σκοπός σε μία τέτοια παράγραφο είναι να παρουσιάζει τα γεγονότα με τη σειρά πού συνέβησαν. Διαβάστε τ</a:t>
            </a:r>
            <a:r>
              <a:rPr lang="el-GR" sz="2000" smtClean="0"/>
              <a:t>ο παρακάτω</a:t>
            </a:r>
            <a:r>
              <a:rPr lang="el-GR" sz="2000" smtClean="0">
                <a:cs typeface="Times New Roman" pitchFamily="18" charset="0"/>
              </a:rPr>
              <a:t> σχεδι</a:t>
            </a:r>
            <a:r>
              <a:rPr lang="el-GR" sz="2000" smtClean="0"/>
              <a:t>ά</a:t>
            </a:r>
            <a:r>
              <a:rPr lang="el-GR" sz="2000" smtClean="0">
                <a:cs typeface="Times New Roman" pitchFamily="18" charset="0"/>
              </a:rPr>
              <a:t>γρ</a:t>
            </a:r>
            <a:r>
              <a:rPr lang="el-GR" sz="2000" smtClean="0"/>
              <a:t>α</a:t>
            </a:r>
            <a:r>
              <a:rPr lang="el-GR" sz="2000" smtClean="0">
                <a:cs typeface="Times New Roman" pitchFamily="18" charset="0"/>
              </a:rPr>
              <a:t>μμα. Παρουσιάζει  χρονολογική σειρά; </a:t>
            </a:r>
            <a:endParaRPr lang="el-GR" sz="2000" smtClean="0">
              <a:latin typeface="Arial" charset="0"/>
              <a:cs typeface="Arial" charset="0"/>
            </a:endParaRPr>
          </a:p>
          <a:p>
            <a:pPr eaLnBrk="1" hangingPunct="1">
              <a:lnSpc>
                <a:spcPct val="90000"/>
              </a:lnSpc>
            </a:pPr>
            <a:r>
              <a:rPr lang="el-GR" sz="2000" smtClean="0">
                <a:cs typeface="Times New Roman" pitchFamily="18" charset="0"/>
              </a:rPr>
              <a:t>Θέμα: «Πρωινό ξύπνημα» </a:t>
            </a:r>
            <a:endParaRPr lang="el-GR" sz="2000" smtClean="0">
              <a:latin typeface="Arial" charset="0"/>
              <a:cs typeface="Arial" charset="0"/>
            </a:endParaRPr>
          </a:p>
          <a:p>
            <a:pPr eaLnBrk="1" hangingPunct="1">
              <a:lnSpc>
                <a:spcPct val="90000"/>
              </a:lnSpc>
              <a:buFontTx/>
              <a:buNone/>
            </a:pPr>
            <a:endParaRPr lang="el-GR" sz="2000" smtClean="0">
              <a:latin typeface="Arial" charset="0"/>
              <a:cs typeface="Arial" charset="0"/>
            </a:endParaRPr>
          </a:p>
          <a:p>
            <a:pPr eaLnBrk="1" hangingPunct="1">
              <a:lnSpc>
                <a:spcPct val="90000"/>
              </a:lnSpc>
            </a:pPr>
            <a:r>
              <a:rPr lang="el-GR" sz="2000" smtClean="0">
                <a:cs typeface="Times New Roman" pitchFamily="18" charset="0"/>
              </a:rPr>
              <a:t>'Ακούω το ξυπνητήρι </a:t>
            </a:r>
            <a:endParaRPr lang="el-GR" sz="2000" smtClean="0">
              <a:latin typeface="Arial" charset="0"/>
              <a:cs typeface="Arial" charset="0"/>
            </a:endParaRPr>
          </a:p>
          <a:p>
            <a:pPr eaLnBrk="1" hangingPunct="1">
              <a:lnSpc>
                <a:spcPct val="90000"/>
              </a:lnSpc>
            </a:pPr>
            <a:r>
              <a:rPr lang="el-GR" sz="2000" smtClean="0">
                <a:cs typeface="Times New Roman" pitchFamily="18" charset="0"/>
              </a:rPr>
              <a:t>Αλλάζω πλευρό </a:t>
            </a:r>
            <a:endParaRPr lang="el-GR" sz="2000" smtClean="0">
              <a:latin typeface="Arial" charset="0"/>
              <a:cs typeface="Arial" charset="0"/>
            </a:endParaRPr>
          </a:p>
          <a:p>
            <a:pPr eaLnBrk="1" hangingPunct="1">
              <a:lnSpc>
                <a:spcPct val="90000"/>
              </a:lnSpc>
            </a:pPr>
            <a:r>
              <a:rPr lang="el-GR" sz="2000" smtClean="0">
                <a:cs typeface="Times New Roman" pitchFamily="18" charset="0"/>
              </a:rPr>
              <a:t>Πατώ το κουμπί </a:t>
            </a:r>
            <a:endParaRPr lang="el-GR" sz="2000" smtClean="0">
              <a:latin typeface="Arial" charset="0"/>
              <a:cs typeface="Arial" charset="0"/>
            </a:endParaRPr>
          </a:p>
          <a:p>
            <a:pPr eaLnBrk="1" hangingPunct="1">
              <a:lnSpc>
                <a:spcPct val="90000"/>
              </a:lnSpc>
            </a:pPr>
            <a:r>
              <a:rPr lang="el-GR" sz="2000" smtClean="0">
                <a:cs typeface="Times New Roman" pitchFamily="18" charset="0"/>
              </a:rPr>
              <a:t>Νιώθω ξαφνικά πείνα</a:t>
            </a:r>
            <a:endParaRPr lang="el-GR" sz="2000" smtClean="0">
              <a:latin typeface="Arial" charset="0"/>
              <a:cs typeface="Arial" charset="0"/>
            </a:endParaRPr>
          </a:p>
          <a:p>
            <a:pPr eaLnBrk="1" hangingPunct="1">
              <a:lnSpc>
                <a:spcPct val="90000"/>
              </a:lnSpc>
            </a:pPr>
            <a:r>
              <a:rPr lang="el-GR" sz="2000" smtClean="0">
                <a:cs typeface="Times New Roman" pitchFamily="18" charset="0"/>
              </a:rPr>
              <a:t>Φορώ τα ρούχα μου </a:t>
            </a:r>
            <a:endParaRPr lang="el-GR" sz="2000" smtClean="0">
              <a:latin typeface="Arial" charset="0"/>
              <a:cs typeface="Arial" charset="0"/>
            </a:endParaRPr>
          </a:p>
          <a:p>
            <a:pPr eaLnBrk="1" hangingPunct="1">
              <a:lnSpc>
                <a:spcPct val="90000"/>
              </a:lnSpc>
            </a:pPr>
            <a:r>
              <a:rPr lang="el-GR" sz="2000" smtClean="0">
                <a:cs typeface="Times New Roman" pitchFamily="18" charset="0"/>
              </a:rPr>
              <a:t>Βγαίνω αργά από το κρεβάτι</a:t>
            </a:r>
            <a:endParaRPr lang="el-GR" sz="2000" smtClean="0">
              <a:latin typeface="Arial" charset="0"/>
              <a:cs typeface="Arial" charset="0"/>
            </a:endParaRPr>
          </a:p>
          <a:p>
            <a:pPr eaLnBrk="1" hangingPunct="1">
              <a:lnSpc>
                <a:spcPct val="90000"/>
              </a:lnSpc>
            </a:pPr>
            <a:r>
              <a:rPr lang="el-GR" sz="2000" smtClean="0">
                <a:cs typeface="Times New Roman" pitchFamily="18" charset="0"/>
              </a:rPr>
              <a:t>Ορμώ στην κουζίνα για φαγητό</a:t>
            </a:r>
            <a:endParaRPr lang="el-GR" sz="2000" smtClean="0">
              <a:latin typeface="Arial" charset="0"/>
              <a:cs typeface="Arial" charset="0"/>
            </a:endParaRPr>
          </a:p>
          <a:p>
            <a:pPr eaLnBrk="1" hangingPunct="1">
              <a:lnSpc>
                <a:spcPct val="90000"/>
              </a:lnSpc>
            </a:pPr>
            <a:endParaRPr lang="el-GR"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l-GR" sz="3600" b="1" smtClean="0">
                <a:solidFill>
                  <a:srgbClr val="FF9900"/>
                </a:solidFill>
              </a:rPr>
              <a:t>Αλληλουχία.</a:t>
            </a:r>
            <a:br>
              <a:rPr lang="el-GR" sz="3600" b="1" smtClean="0">
                <a:solidFill>
                  <a:srgbClr val="FF9900"/>
                </a:solidFill>
              </a:rPr>
            </a:br>
            <a:r>
              <a:rPr lang="el-GR" sz="2000" b="1" smtClean="0">
                <a:cs typeface="Times New Roman" pitchFamily="18" charset="0"/>
              </a:rPr>
              <a:t>Κατάταξη των λεπτομερειών σε μία αφηγηματική παράγραφο.</a:t>
            </a:r>
          </a:p>
        </p:txBody>
      </p:sp>
      <p:sp>
        <p:nvSpPr>
          <p:cNvPr id="17411" name="Rectangle 3"/>
          <p:cNvSpPr>
            <a:spLocks noGrp="1" noChangeArrowheads="1"/>
          </p:cNvSpPr>
          <p:nvPr>
            <p:ph type="body" idx="1"/>
          </p:nvPr>
        </p:nvSpPr>
        <p:spPr/>
        <p:txBody>
          <a:bodyPr/>
          <a:lstStyle/>
          <a:p>
            <a:pPr eaLnBrk="1" hangingPunct="1">
              <a:lnSpc>
                <a:spcPct val="80000"/>
              </a:lnSpc>
              <a:buFontTx/>
              <a:buNone/>
            </a:pPr>
            <a:r>
              <a:rPr lang="el-GR" sz="2000" smtClean="0"/>
              <a:t>      </a:t>
            </a:r>
            <a:r>
              <a:rPr lang="el-GR" sz="2000" smtClean="0">
                <a:cs typeface="Times New Roman" pitchFamily="18" charset="0"/>
              </a:rPr>
              <a:t>Κοιτάξτε τώρα πώς ο Καρκαβίτσας αρχίζει την ακόλουθη παράγραφό του με μία γενική εντύπωση, σαν μία θεματική πρόταση, και πώς</a:t>
            </a:r>
            <a:r>
              <a:rPr lang="el-GR" sz="2800" smtClean="0">
                <a:cs typeface="Times New Roman" pitchFamily="18" charset="0"/>
              </a:rPr>
              <a:t> </a:t>
            </a:r>
            <a:r>
              <a:rPr lang="el-GR" sz="2000" smtClean="0">
                <a:cs typeface="Times New Roman" pitchFamily="18" charset="0"/>
              </a:rPr>
              <a:t>έπειτα την εξηγεί κατατάσσοντας τ</a:t>
            </a:r>
            <a:r>
              <a:rPr lang="el-GR" sz="2000" smtClean="0"/>
              <a:t>ι</a:t>
            </a:r>
            <a:r>
              <a:rPr lang="el-GR" sz="2000" smtClean="0">
                <a:cs typeface="Times New Roman" pitchFamily="18" charset="0"/>
              </a:rPr>
              <a:t>ς λεπτομέρειες κατά χρονολογική σειρά. </a:t>
            </a:r>
            <a:endParaRPr lang="el-GR" sz="2000" smtClean="0">
              <a:latin typeface="Arial" charset="0"/>
              <a:cs typeface="Arial" charset="0"/>
            </a:endParaRPr>
          </a:p>
          <a:p>
            <a:pPr eaLnBrk="1" hangingPunct="1">
              <a:lnSpc>
                <a:spcPct val="90000"/>
              </a:lnSpc>
              <a:buFontTx/>
              <a:buNone/>
            </a:pPr>
            <a:r>
              <a:rPr lang="el-GR" sz="2000" smtClean="0"/>
              <a:t>              </a:t>
            </a:r>
            <a:r>
              <a:rPr lang="el-GR" sz="2000" smtClean="0">
                <a:solidFill>
                  <a:srgbClr val="FF0066"/>
                </a:solidFill>
                <a:cs typeface="Times New Roman" pitchFamily="18" charset="0"/>
              </a:rPr>
              <a:t>Πλάγιασα εκείνη τη νύχτα</a:t>
            </a:r>
            <a:r>
              <a:rPr lang="el-GR" sz="2000" smtClean="0">
                <a:cs typeface="Times New Roman" pitchFamily="18" charset="0"/>
              </a:rPr>
              <a:t> -φοβερή νύχτα τού Δεκέμβρη μέσα σ' ένα νερόμυλο τού Τρουμπέ. Πλάγιασα μα δεν κοιμήθηκα. Ό δρόλαπας έξω σάρωνε άπ' άκρη σ' άκρη τον κάμπο κι έκανε τους δρόμους αδιάβατους. Χίλιες φωνές και μύριοι χτύποι άλλαζαν στο λεφτά. </a:t>
            </a:r>
            <a:r>
              <a:rPr lang="el-GR" sz="2000" smtClean="0">
                <a:solidFill>
                  <a:srgbClr val="FF0066"/>
                </a:solidFill>
                <a:cs typeface="Times New Roman" pitchFamily="18" charset="0"/>
              </a:rPr>
              <a:t>Μόλις</a:t>
            </a:r>
            <a:r>
              <a:rPr lang="el-GR" sz="2000" smtClean="0">
                <a:cs typeface="Times New Roman" pitchFamily="18" charset="0"/>
              </a:rPr>
              <a:t> ξεθύμανε το αστραπόβροντο, άρχιζε ο βόγκος το</a:t>
            </a:r>
            <a:r>
              <a:rPr lang="el-GR" sz="2000" smtClean="0"/>
              <a:t>υ</a:t>
            </a:r>
            <a:r>
              <a:rPr lang="el-GR" sz="2000" smtClean="0">
                <a:cs typeface="Times New Roman" pitchFamily="18" charset="0"/>
              </a:rPr>
              <a:t> </a:t>
            </a:r>
            <a:r>
              <a:rPr lang="el-GR" sz="2000" smtClean="0"/>
              <a:t>α</a:t>
            </a:r>
            <a:r>
              <a:rPr lang="el-GR" sz="2000" smtClean="0">
                <a:cs typeface="Times New Roman" pitchFamily="18" charset="0"/>
              </a:rPr>
              <a:t>νέμου </a:t>
            </a:r>
            <a:r>
              <a:rPr lang="el-GR" sz="2000" smtClean="0">
                <a:solidFill>
                  <a:srgbClr val="FF0066"/>
                </a:solidFill>
                <a:cs typeface="Times New Roman" pitchFamily="18" charset="0"/>
              </a:rPr>
              <a:t>κι έπειτα</a:t>
            </a:r>
            <a:r>
              <a:rPr lang="el-GR" sz="2000" smtClean="0">
                <a:cs typeface="Times New Roman" pitchFamily="18" charset="0"/>
              </a:rPr>
              <a:t> των κεραμιδιών ο θρήνος και των δέντρων ο δαρμός. </a:t>
            </a:r>
            <a:r>
              <a:rPr lang="el-GR" sz="2000" smtClean="0">
                <a:solidFill>
                  <a:srgbClr val="FF0066"/>
                </a:solidFill>
                <a:cs typeface="Times New Roman" pitchFamily="18" charset="0"/>
              </a:rPr>
              <a:t>Και στο μεταξύ</a:t>
            </a:r>
            <a:r>
              <a:rPr lang="el-GR" sz="2000" smtClean="0">
                <a:cs typeface="Times New Roman" pitchFamily="18" charset="0"/>
              </a:rPr>
              <a:t> πηδούσε άξαφνα αιματοπνίχτρα </a:t>
            </a:r>
            <a:r>
              <a:rPr lang="el-GR" sz="2000" smtClean="0"/>
              <a:t>η</a:t>
            </a:r>
            <a:r>
              <a:rPr lang="el-GR" sz="2000" smtClean="0">
                <a:cs typeface="Times New Roman" pitchFamily="18" charset="0"/>
              </a:rPr>
              <a:t> φωνή τ</a:t>
            </a:r>
            <a:r>
              <a:rPr lang="el-GR" sz="2000" smtClean="0"/>
              <a:t>η</a:t>
            </a:r>
            <a:r>
              <a:rPr lang="el-GR" sz="2000" smtClean="0">
                <a:cs typeface="Times New Roman" pitchFamily="18" charset="0"/>
              </a:rPr>
              <a:t>ς κουκουβάγιας, και κείνη πλάκωνε ανάρια ανάρια </a:t>
            </a:r>
            <a:r>
              <a:rPr lang="el-GR" sz="2000" smtClean="0"/>
              <a:t>η</a:t>
            </a:r>
            <a:r>
              <a:rPr lang="el-GR" sz="2000" smtClean="0">
                <a:cs typeface="Times New Roman" pitchFamily="18" charset="0"/>
              </a:rPr>
              <a:t> κλαγγή τ</a:t>
            </a:r>
            <a:r>
              <a:rPr lang="el-GR" sz="2000" smtClean="0"/>
              <a:t>η</a:t>
            </a:r>
            <a:r>
              <a:rPr lang="el-GR" sz="2000" smtClean="0">
                <a:cs typeface="Times New Roman" pitchFamily="18" charset="0"/>
              </a:rPr>
              <a:t>ς καμπάνας. </a:t>
            </a:r>
            <a:r>
              <a:rPr lang="el-GR" sz="2000" smtClean="0">
                <a:solidFill>
                  <a:srgbClr val="FF0066"/>
                </a:solidFill>
                <a:cs typeface="Times New Roman" pitchFamily="18" charset="0"/>
              </a:rPr>
              <a:t>Κατά τη χαραυγή όμως</a:t>
            </a:r>
            <a:r>
              <a:rPr lang="el-GR" sz="2000" smtClean="0">
                <a:cs typeface="Times New Roman" pitchFamily="18" charset="0"/>
              </a:rPr>
              <a:t> ησύχασαν τα πάντα και όταν σηκώθηκα, βρήκα το μυλωνά στον προσηλιακό, κοντά στη σταχτερή γάτα του, να μπαλώνει ένα τρυπημένο σακί. </a:t>
            </a:r>
            <a:endParaRPr lang="el-GR" sz="2000" smtClean="0">
              <a:latin typeface="Arial" charset="0"/>
              <a:cs typeface="Arial" charset="0"/>
            </a:endParaRPr>
          </a:p>
          <a:p>
            <a:pPr eaLnBrk="1" hangingPunct="1">
              <a:lnSpc>
                <a:spcPct val="90000"/>
              </a:lnSpc>
            </a:pPr>
            <a:r>
              <a:rPr lang="el-GR" sz="2000" smtClean="0">
                <a:cs typeface="Times New Roman" pitchFamily="18" charset="0"/>
              </a:rPr>
              <a:t>'Ανδρέας Καρκαβίτσας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lnSpc>
                <a:spcPct val="80000"/>
              </a:lnSpc>
            </a:pPr>
            <a:r>
              <a:rPr lang="el-GR" sz="3600" b="1" smtClean="0">
                <a:solidFill>
                  <a:srgbClr val="FF9900"/>
                </a:solidFill>
              </a:rPr>
              <a:t>Αλληλουχία.</a:t>
            </a:r>
            <a:r>
              <a:rPr lang="el-GR" sz="3200" b="1" smtClean="0">
                <a:solidFill>
                  <a:srgbClr val="FF9900"/>
                </a:solidFill>
              </a:rPr>
              <a:t/>
            </a:r>
            <a:br>
              <a:rPr lang="el-GR" sz="3200" b="1" smtClean="0">
                <a:solidFill>
                  <a:srgbClr val="FF9900"/>
                </a:solidFill>
              </a:rPr>
            </a:br>
            <a:r>
              <a:rPr lang="el-GR" sz="2000" b="1" smtClean="0">
                <a:cs typeface="Times New Roman" pitchFamily="18" charset="0"/>
              </a:rPr>
              <a:t>Κατάταξη των λεπτομερειών σε μία </a:t>
            </a:r>
            <a:r>
              <a:rPr lang="el-GR" sz="2000" b="1" smtClean="0"/>
              <a:t>περιγραφική</a:t>
            </a:r>
            <a:r>
              <a:rPr lang="el-GR" sz="2000" b="1" smtClean="0">
                <a:cs typeface="Times New Roman" pitchFamily="18" charset="0"/>
              </a:rPr>
              <a:t> παράγραφο.</a:t>
            </a:r>
          </a:p>
        </p:txBody>
      </p:sp>
      <p:sp>
        <p:nvSpPr>
          <p:cNvPr id="18435" name="Rectangle 3"/>
          <p:cNvSpPr>
            <a:spLocks noGrp="1" noChangeArrowheads="1"/>
          </p:cNvSpPr>
          <p:nvPr>
            <p:ph type="body" idx="1"/>
          </p:nvPr>
        </p:nvSpPr>
        <p:spPr>
          <a:xfrm>
            <a:off x="1066800" y="1524000"/>
            <a:ext cx="7620000" cy="4114800"/>
          </a:xfrm>
        </p:spPr>
        <p:txBody>
          <a:bodyPr/>
          <a:lstStyle/>
          <a:p>
            <a:pPr eaLnBrk="1" hangingPunct="1">
              <a:lnSpc>
                <a:spcPct val="90000"/>
              </a:lnSpc>
              <a:buFontTx/>
              <a:buNone/>
            </a:pPr>
            <a:r>
              <a:rPr lang="el-GR" sz="1800" smtClean="0"/>
              <a:t>      </a:t>
            </a:r>
            <a:r>
              <a:rPr lang="el-GR" sz="1800" smtClean="0">
                <a:cs typeface="Times New Roman" pitchFamily="18" charset="0"/>
              </a:rPr>
              <a:t>Παρατηρήστε την ακόλουθη παράγραφο τού Χρ. Ζαλοκώστα. </a:t>
            </a:r>
            <a:endParaRPr lang="el-GR" sz="1800" smtClean="0">
              <a:latin typeface="Arial" charset="0"/>
              <a:cs typeface="Arial" charset="0"/>
            </a:endParaRPr>
          </a:p>
          <a:p>
            <a:pPr eaLnBrk="1" hangingPunct="1">
              <a:lnSpc>
                <a:spcPct val="90000"/>
              </a:lnSpc>
              <a:buFontTx/>
              <a:buNone/>
            </a:pPr>
            <a:r>
              <a:rPr lang="el-GR" sz="1800" smtClean="0"/>
              <a:t>                </a:t>
            </a:r>
            <a:r>
              <a:rPr lang="el-GR" sz="1800" smtClean="0">
                <a:cs typeface="Times New Roman" pitchFamily="18" charset="0"/>
              </a:rPr>
              <a:t>Τόσο επίσημη ήταν </a:t>
            </a:r>
            <a:r>
              <a:rPr lang="el-GR" sz="1800" smtClean="0"/>
              <a:t>η</a:t>
            </a:r>
            <a:r>
              <a:rPr lang="el-GR" sz="1800" smtClean="0">
                <a:cs typeface="Times New Roman" pitchFamily="18" charset="0"/>
              </a:rPr>
              <a:t> σιγαλιά τού δάσους, ώστε σταματήσαμε και καθίσαμε στο πυκνότερο μέρος του, για να την απολαύσουμε από κοντά. Θόλο παλατιού σχημάτιζαν τα δέντρα με το πυκνό φύλλωμά τους απάνω μας και το θόλο αυτόν στήριζαν αμέτρητες κολόνες, οι κορμοί. Το δάσος ήταν βυθισμένο σε μισόφωτo ονείρου. Απόσκιο θάμπος βασίλευε εκεί, δημιούργημα λίγων αχτίδων πο</a:t>
            </a:r>
            <a:r>
              <a:rPr lang="el-GR" sz="1800" smtClean="0"/>
              <a:t>υ</a:t>
            </a:r>
            <a:r>
              <a:rPr lang="el-GR" sz="1800" smtClean="0">
                <a:cs typeface="Times New Roman" pitchFamily="18" charset="0"/>
              </a:rPr>
              <a:t> τρυπούσαν τις φυλλωσιές και έμπαιναν ακέριες μέσα, απαράλλαχτα όπως εισβάλλουν από τους φεγγίτες των τρούλων και φωτίζουν το εσωτερικό σκοτεινών εκκλησιών.</a:t>
            </a:r>
            <a:r>
              <a:rPr lang="el-GR" sz="1800" smtClean="0"/>
              <a:t>Ο</a:t>
            </a:r>
            <a:r>
              <a:rPr lang="el-GR" sz="1800" smtClean="0">
                <a:cs typeface="Times New Roman" pitchFamily="18" charset="0"/>
              </a:rPr>
              <a:t> ήλιος προσπαθούσε να περάσει παντού, κατασκόπευε πότε θα κουνούσε τ' αεράκι τα φύλλα, για να τρυπώσει βαθύτερα. Κι ήταν χάρμα των ματιών αυτό το παίξιμο τής σκιάς με το φως σ' όλες τις γωνιές τού δάσους και μάλιστα στα δαντελωτά πλατανόφυλλα, πο</a:t>
            </a:r>
            <a:r>
              <a:rPr lang="el-GR" sz="1800" smtClean="0"/>
              <a:t>υ</a:t>
            </a:r>
            <a:r>
              <a:rPr lang="el-GR" sz="1800" smtClean="0">
                <a:cs typeface="Times New Roman" pitchFamily="18" charset="0"/>
              </a:rPr>
              <a:t> είχαν απάνω τους συγχρόνως πιτσιλάδες από χρυσάφι και μαύρες βούλες ίσκιου. Η ροή από κάποια ελαφρότατη σκόνη έκανε την ατμόσφαιρα να τρεμουλιάζει. Η γύρη των σπόρων, καθώς ταξίδευε για να γονιμοποιηθεί, σήκωνε καταχνιά. Παράξενο πόσο μπορεί να δονείται από ζωή </a:t>
            </a:r>
            <a:r>
              <a:rPr lang="el-GR" sz="1800" smtClean="0"/>
              <a:t>έ</a:t>
            </a:r>
            <a:r>
              <a:rPr lang="el-GR" sz="1800" smtClean="0">
                <a:cs typeface="Times New Roman" pitchFamily="18" charset="0"/>
              </a:rPr>
              <a:t>να μέρος πο</a:t>
            </a:r>
            <a:r>
              <a:rPr lang="el-GR" sz="1800" smtClean="0"/>
              <a:t>υ</a:t>
            </a:r>
            <a:r>
              <a:rPr lang="el-GR" sz="1800" smtClean="0">
                <a:cs typeface="Times New Roman" pitchFamily="18" charset="0"/>
              </a:rPr>
              <a:t> καμιά κίνηση δεν το ταράζει. Η γαλήνη του δεν ήταν άσειστη. Ο πράσινος αυτός ωκεανός παλλόταν από ανοιξιάτικη ορμή δημιουργίας. </a:t>
            </a:r>
            <a:endParaRPr lang="el-GR" sz="1800" smtClean="0">
              <a:latin typeface="Arial" charset="0"/>
              <a:cs typeface="Arial" charset="0"/>
            </a:endParaRPr>
          </a:p>
          <a:p>
            <a:pPr eaLnBrk="1" hangingPunct="1">
              <a:lnSpc>
                <a:spcPct val="90000"/>
              </a:lnSpc>
            </a:pPr>
            <a:endParaRPr lang="el-GR"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sz="3600" b="1" smtClean="0">
                <a:solidFill>
                  <a:srgbClr val="FF9900"/>
                </a:solidFill>
              </a:rPr>
              <a:t>Αλληλουχία.</a:t>
            </a:r>
            <a:br>
              <a:rPr lang="el-GR" sz="3600" b="1" smtClean="0">
                <a:solidFill>
                  <a:srgbClr val="FF9900"/>
                </a:solidFill>
              </a:rPr>
            </a:br>
            <a:r>
              <a:rPr lang="el-GR" sz="2000" b="1" smtClean="0">
                <a:cs typeface="Times New Roman" pitchFamily="18" charset="0"/>
              </a:rPr>
              <a:t>Κατάταξη των λεπτομερειών σε μία </a:t>
            </a:r>
            <a:r>
              <a:rPr lang="el-GR" sz="2000" b="1" smtClean="0"/>
              <a:t>περιγραφική</a:t>
            </a:r>
            <a:r>
              <a:rPr lang="el-GR" sz="2000" b="1" smtClean="0">
                <a:cs typeface="Times New Roman" pitchFamily="18" charset="0"/>
              </a:rPr>
              <a:t> παράγραφο.</a:t>
            </a:r>
          </a:p>
        </p:txBody>
      </p:sp>
      <p:sp>
        <p:nvSpPr>
          <p:cNvPr id="19459" name="Rectangle 3"/>
          <p:cNvSpPr>
            <a:spLocks noGrp="1" noChangeArrowheads="1"/>
          </p:cNvSpPr>
          <p:nvPr>
            <p:ph type="body" idx="1"/>
          </p:nvPr>
        </p:nvSpPr>
        <p:spPr>
          <a:xfrm>
            <a:off x="1066800" y="1447800"/>
            <a:ext cx="7620000" cy="4114800"/>
          </a:xfrm>
        </p:spPr>
        <p:txBody>
          <a:bodyPr/>
          <a:lstStyle/>
          <a:p>
            <a:pPr eaLnBrk="1" hangingPunct="1">
              <a:lnSpc>
                <a:spcPct val="90000"/>
              </a:lnSpc>
            </a:pPr>
            <a:r>
              <a:rPr lang="el-GR" sz="1800" smtClean="0">
                <a:cs typeface="Times New Roman" pitchFamily="18" charset="0"/>
              </a:rPr>
              <a:t>Οι περιγραφές προσώπων θεωρούνται συνήθως πιο δύσκολες από τις περιγραφές σκηνών. Στην πραγματικότητα δεν είναι Τα προβλήματα είναι τα ίδια. Διαλέξτε προσεκτικά τις λεπτομέρειες πού θα στηρίξουν τη γενική σας εντύπωση. Αν περιλάβετε στην παράγραφό σας λεπτομέρειες πού αλλοιώνουν τη θεματική σας πρόταση, θα καταστρέψετε την ενότητά της. </a:t>
            </a:r>
            <a:endParaRPr lang="el-GR" sz="1800" smtClean="0">
              <a:latin typeface="Arial" charset="0"/>
              <a:cs typeface="Arial" charset="0"/>
            </a:endParaRPr>
          </a:p>
          <a:p>
            <a:pPr eaLnBrk="1" hangingPunct="1">
              <a:lnSpc>
                <a:spcPct val="90000"/>
              </a:lnSpc>
            </a:pPr>
            <a:r>
              <a:rPr lang="el-GR" sz="1800" smtClean="0">
                <a:cs typeface="Times New Roman" pitchFamily="18" charset="0"/>
              </a:rPr>
              <a:t>Ή κύρια εντύπωση μπορεί να προκληθεί με δύο τρόπους. 'Ένας τρόπος είναι να δώσετε στον αναγνώστη με μία φράση ή πρόταση τη συνοπτική εικόνα του περιγραφόμενου προσώπου ή αντικειμένου, και έπειτα να κατατάξετε τις λεπτομέρειες ατή σωστή τους σειρά:</a:t>
            </a:r>
            <a:endParaRPr lang="el-GR" sz="1800" smtClean="0"/>
          </a:p>
          <a:p>
            <a:pPr eaLnBrk="1" hangingPunct="1">
              <a:lnSpc>
                <a:spcPct val="90000"/>
              </a:lnSpc>
            </a:pPr>
            <a:endParaRPr lang="el-GR" sz="1800" smtClean="0">
              <a:latin typeface="Arial" charset="0"/>
            </a:endParaRPr>
          </a:p>
          <a:p>
            <a:pPr eaLnBrk="1" hangingPunct="1">
              <a:lnSpc>
                <a:spcPct val="90000"/>
              </a:lnSpc>
              <a:buFontTx/>
              <a:buNone/>
            </a:pPr>
            <a:r>
              <a:rPr lang="el-GR" sz="2000" smtClean="0">
                <a:latin typeface="Arial" charset="0"/>
              </a:rPr>
              <a:t>              </a:t>
            </a:r>
            <a:r>
              <a:rPr lang="el-GR" sz="2000" smtClean="0">
                <a:cs typeface="Times New Roman" pitchFamily="18" charset="0"/>
              </a:rPr>
              <a:t>Ό άνθρωπος αυτός </a:t>
            </a:r>
            <a:r>
              <a:rPr lang="el-GR" sz="2000" smtClean="0">
                <a:solidFill>
                  <a:srgbClr val="FF0066"/>
                </a:solidFill>
                <a:cs typeface="Times New Roman" pitchFamily="18" charset="0"/>
              </a:rPr>
              <a:t>ήταν ένα ανθρώπινο κουρέλι,</a:t>
            </a:r>
            <a:r>
              <a:rPr lang="el-GR" sz="2000" smtClean="0">
                <a:cs typeface="Times New Roman" pitchFamily="18" charset="0"/>
              </a:rPr>
              <a:t> μαυριδερός, αδύνατος και καμπουριασμένος, με βαθουλωμένα μάγουλα και λεπτά μαύρα ζυγωματικά. Κουβαλούσε τα τριάντα χρόνια του μέσα από μια φλογερή ζωή. Το ακόρεστο πάθος είχε δημιουργήσει πτυχές γύρω από τα μάτια του, τα σαρκαστικά χαμόγελα είχαν στραβώσει το στόμα του. Ό λύκος και το γουρούνι πάλευαν στην όψη του. Ήταν μία εύγλωττη, σκληρή, κακομούτσουνη γήινη μορφή. </a:t>
            </a:r>
            <a:endParaRPr lang="el-GR" sz="2000" smtClean="0">
              <a:latin typeface="Arial" charset="0"/>
              <a:cs typeface="Arial" charset="0"/>
            </a:endParaRPr>
          </a:p>
          <a:p>
            <a:pPr eaLnBrk="1" hangingPunct="1">
              <a:lnSpc>
                <a:spcPct val="90000"/>
              </a:lnSpc>
            </a:pPr>
            <a:endParaRPr lang="el-GR"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b="1" smtClean="0">
                <a:solidFill>
                  <a:schemeClr val="hlink"/>
                </a:solidFill>
              </a:rPr>
              <a:t>Συνοχή παραγράφου</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l-GR" sz="2000" smtClean="0"/>
              <a:t>                 </a:t>
            </a:r>
            <a:r>
              <a:rPr lang="el-GR" sz="2000" smtClean="0">
                <a:cs typeface="Times New Roman" pitchFamily="18" charset="0"/>
              </a:rPr>
              <a:t>Ένα εξάμηνο προσαρμογής στο νέο μου Γυμνάσιο με έκανε να διακρίνω πολύ καλά μερικές από τις διαφορές. Υπάρχει ένα κλίμα ελευθερίας, πού κάνει ισχυρή αντίθεση με την καταπιεστική πειθαρχία. Υπάρχουν ανεπαίσθητες διαφορές ατή συμπεριφορά και στο λεξιλόγιο ανάμεσα στους καθηγητές με την πολιτισμένη συμπεριφορά και το λεπτό χιούμορ και στους επιφυλακτικούς καθηγητές. Μπορώ μερικές φορές να νιώσω τη μεγάλη παράδοση ακόμα και στον αέρα. Μπορώ να μυρίσω απλώς τη σκόνη τής κιμωλίας πάνω στον πίνακα. Ενδιαφέρομαι πιο πολύ τώρα για μερικές χειροπιαστές αντιθέσεις </a:t>
            </a:r>
            <a:r>
              <a:rPr lang="el-GR" sz="2000" i="1" smtClean="0">
                <a:cs typeface="Times New Roman" pitchFamily="18" charset="0"/>
              </a:rPr>
              <a:t>σ' </a:t>
            </a:r>
            <a:r>
              <a:rPr lang="el-GR" sz="2000" smtClean="0">
                <a:cs typeface="Times New Roman" pitchFamily="18" charset="0"/>
              </a:rPr>
              <a:t>αυτό πού ο διευθυντής μας συνηθίζει να ονομάζει «διαδικασία μαθήσεως». Τρεις είναι </a:t>
            </a:r>
            <a:r>
              <a:rPr lang="el-GR" sz="2000" i="1" smtClean="0">
                <a:cs typeface="Times New Roman" pitchFamily="18" charset="0"/>
              </a:rPr>
              <a:t>οι </a:t>
            </a:r>
            <a:r>
              <a:rPr lang="el-GR" sz="2000" smtClean="0">
                <a:cs typeface="Times New Roman" pitchFamily="18" charset="0"/>
              </a:rPr>
              <a:t>πιο ενδιαφέρουσες: 1) διαφορές ατή μέθοδο μελέτης 2)  διαφορές στην πορεία διδασκαλίας μέσα στην τάξη 3) διαφορές στο σύστημα εξετάσεων.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b="1" smtClean="0">
                <a:solidFill>
                  <a:schemeClr val="hlink"/>
                </a:solidFill>
              </a:rPr>
              <a:t>Συνοχή παραγράφου</a:t>
            </a:r>
          </a:p>
        </p:txBody>
      </p:sp>
      <p:sp>
        <p:nvSpPr>
          <p:cNvPr id="21507" name="Rectangle 3"/>
          <p:cNvSpPr>
            <a:spLocks noGrp="1" noChangeArrowheads="1"/>
          </p:cNvSpPr>
          <p:nvPr>
            <p:ph type="body" idx="1"/>
          </p:nvPr>
        </p:nvSpPr>
        <p:spPr/>
        <p:txBody>
          <a:bodyPr/>
          <a:lstStyle/>
          <a:p>
            <a:pPr eaLnBrk="1" hangingPunct="1">
              <a:lnSpc>
                <a:spcPct val="90000"/>
              </a:lnSpc>
              <a:buFontTx/>
              <a:buNone/>
            </a:pPr>
            <a:r>
              <a:rPr lang="el-GR" sz="1800" smtClean="0"/>
              <a:t>       </a:t>
            </a:r>
            <a:r>
              <a:rPr lang="el-GR" sz="1800" smtClean="0">
                <a:cs typeface="Times New Roman" pitchFamily="18" charset="0"/>
              </a:rPr>
              <a:t>Τώρα διαβάστε την ίδια παράγραφο αναθεωρημένη ελαφρά.</a:t>
            </a:r>
            <a:endParaRPr lang="el-GR" sz="1800" smtClean="0">
              <a:latin typeface="Arial" charset="0"/>
              <a:cs typeface="Arial" charset="0"/>
            </a:endParaRPr>
          </a:p>
          <a:p>
            <a:pPr eaLnBrk="1" hangingPunct="1">
              <a:lnSpc>
                <a:spcPct val="90000"/>
              </a:lnSpc>
              <a:buFontTx/>
              <a:buNone/>
            </a:pPr>
            <a:r>
              <a:rPr lang="el-GR" sz="1800" smtClean="0"/>
              <a:t>                     </a:t>
            </a:r>
            <a:r>
              <a:rPr lang="el-GR" sz="1800" smtClean="0">
                <a:cs typeface="Times New Roman" pitchFamily="18" charset="0"/>
              </a:rPr>
              <a:t> Ένα εξάμηνο προσαρμογής, μετά τη μεταγραφή μου από το Γυμνάσιο του Κιλκίς στο νέο μου Γυμνάσιο στη Θεσσαλονίκη, μ' έκανε να διακρίνω πολύ καλά μερικές διαφορές μεταξύ τους. Πολλές από αυτές είναι ολοφάνερες. </a:t>
            </a:r>
            <a:r>
              <a:rPr lang="el-GR" sz="1800" smtClean="0">
                <a:solidFill>
                  <a:srgbClr val="FF0066"/>
                </a:solidFill>
                <a:cs typeface="Times New Roman" pitchFamily="18" charset="0"/>
              </a:rPr>
              <a:t>Π.χ.</a:t>
            </a:r>
            <a:r>
              <a:rPr lang="el-GR" sz="1800" smtClean="0">
                <a:cs typeface="Times New Roman" pitchFamily="18" charset="0"/>
              </a:rPr>
              <a:t> υπάρχει ένα κλίμα ελευθερίας ατό νέο μου Γυμνάσιο, πού κάνει </a:t>
            </a:r>
            <a:r>
              <a:rPr lang="el-GR" sz="1800" smtClean="0"/>
              <a:t>ι</a:t>
            </a:r>
            <a:r>
              <a:rPr lang="el-GR" sz="1800" smtClean="0">
                <a:cs typeface="Times New Roman" pitchFamily="18" charset="0"/>
              </a:rPr>
              <a:t>σχυρή αντίθεση με την καταπιεστική πειθαρχία τού παλιού μου σχολείου. Υπάρχουν</a:t>
            </a:r>
            <a:r>
              <a:rPr lang="el-GR" sz="1800" smtClean="0">
                <a:solidFill>
                  <a:srgbClr val="FF0066"/>
                </a:solidFill>
                <a:cs typeface="Times New Roman" pitchFamily="18" charset="0"/>
              </a:rPr>
              <a:t> επιπλέον</a:t>
            </a:r>
            <a:r>
              <a:rPr lang="el-GR" sz="1800" smtClean="0">
                <a:cs typeface="Times New Roman" pitchFamily="18" charset="0"/>
              </a:rPr>
              <a:t> μερικές ανεπαίσθητες διαφορές στη συμπεριφορά και στο λεξιλόγιο ανάμεσα στους καθηγητές με την πολιτισμένη συμπεριφορά και το λεπτό χιούμορ και το</a:t>
            </a:r>
            <a:r>
              <a:rPr lang="el-GR" sz="1800" smtClean="0"/>
              <a:t>υ</a:t>
            </a:r>
            <a:r>
              <a:rPr lang="el-GR" sz="1800" smtClean="0">
                <a:cs typeface="Times New Roman" pitchFamily="18" charset="0"/>
              </a:rPr>
              <a:t>ς επιφυλακτικούς καθηγητές τ</a:t>
            </a:r>
            <a:r>
              <a:rPr lang="el-GR" sz="1800" smtClean="0"/>
              <a:t>η</a:t>
            </a:r>
            <a:r>
              <a:rPr lang="el-GR" sz="1800" smtClean="0">
                <a:cs typeface="Times New Roman" pitchFamily="18" charset="0"/>
              </a:rPr>
              <a:t>ς επαρχίας, πο</a:t>
            </a:r>
            <a:r>
              <a:rPr lang="el-GR" sz="1800" smtClean="0"/>
              <a:t>υ</a:t>
            </a:r>
            <a:r>
              <a:rPr lang="el-GR" sz="1800" smtClean="0">
                <a:cs typeface="Times New Roman" pitchFamily="18" charset="0"/>
              </a:rPr>
              <a:t> ένιωθα έντονα την παρουσία τους. Εδώ μπορώ </a:t>
            </a:r>
            <a:r>
              <a:rPr lang="el-GR" sz="1800" smtClean="0">
                <a:solidFill>
                  <a:srgbClr val="FF0066"/>
                </a:solidFill>
                <a:cs typeface="Times New Roman" pitchFamily="18" charset="0"/>
              </a:rPr>
              <a:t>πολλές φορές</a:t>
            </a:r>
            <a:r>
              <a:rPr lang="el-GR" sz="1800" smtClean="0">
                <a:cs typeface="Times New Roman" pitchFamily="18" charset="0"/>
              </a:rPr>
              <a:t> να νιώσω τη μεγάλη παράδοση τού Γυμνασίου ακόμα και στον αέρα. </a:t>
            </a:r>
            <a:r>
              <a:rPr lang="el-GR" sz="1800" smtClean="0">
                <a:solidFill>
                  <a:srgbClr val="FF0066"/>
                </a:solidFill>
                <a:cs typeface="Times New Roman" pitchFamily="18" charset="0"/>
              </a:rPr>
              <a:t>Εκεί</a:t>
            </a:r>
            <a:r>
              <a:rPr lang="el-GR" sz="1800" smtClean="0">
                <a:cs typeface="Times New Roman" pitchFamily="18" charset="0"/>
              </a:rPr>
              <a:t> μπορούσα να μυρίσω απλώς τη σκόνη τής κιμωλίας πάνω στον πίνακα. </a:t>
            </a:r>
            <a:r>
              <a:rPr lang="el-GR" sz="1800" smtClean="0">
                <a:solidFill>
                  <a:srgbClr val="FF0066"/>
                </a:solidFill>
                <a:cs typeface="Times New Roman" pitchFamily="18" charset="0"/>
              </a:rPr>
              <a:t>Έπειτα όμως</a:t>
            </a:r>
            <a:r>
              <a:rPr lang="el-GR" sz="1800" smtClean="0">
                <a:cs typeface="Times New Roman" pitchFamily="18" charset="0"/>
              </a:rPr>
              <a:t> από τούς διαγωνισμούς τού πρώτου εξαμήνου ενδιαφέρομαι πιο πολύ για μερικές χειροπιαστές αντιθέσεις σε</a:t>
            </a:r>
            <a:r>
              <a:rPr lang="el-GR" sz="1800" i="1" smtClean="0">
                <a:cs typeface="Times New Roman" pitchFamily="18" charset="0"/>
              </a:rPr>
              <a:t> </a:t>
            </a:r>
            <a:r>
              <a:rPr lang="el-GR" sz="1800" smtClean="0">
                <a:cs typeface="Times New Roman" pitchFamily="18" charset="0"/>
              </a:rPr>
              <a:t>αυτό πού ο διευθυντής μας συνηθίζει να ονομάζει «διαδικασία μαθήσεως». Τρεις είναι οι πιο ενδιαφέρουσες απ' αυτές: 1) διαφορές ατή μέθοδο μελέτης 2) διαφορές στην πορεία διδασκαλίας μέσα στην τάξη 3) διαφορές ατό σύστημα εξετάσεων.</a:t>
            </a:r>
            <a:endParaRPr lang="el-GR" sz="1800" smtClean="0">
              <a:latin typeface="Arial" charset="0"/>
              <a:cs typeface="Arial" charset="0"/>
            </a:endParaRPr>
          </a:p>
          <a:p>
            <a:pPr eaLnBrk="1" hangingPunct="1">
              <a:lnSpc>
                <a:spcPct val="90000"/>
              </a:lnSpc>
            </a:pPr>
            <a:endParaRPr lang="el-GR" sz="1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b="1" smtClean="0"/>
              <a:t>H</a:t>
            </a:r>
            <a:r>
              <a:rPr lang="el-GR" b="1" smtClean="0"/>
              <a:t> παράγραφος</a:t>
            </a:r>
          </a:p>
        </p:txBody>
      </p:sp>
      <p:sp>
        <p:nvSpPr>
          <p:cNvPr id="4099" name="Rectangle 3"/>
          <p:cNvSpPr>
            <a:spLocks noGrp="1" noChangeArrowheads="1"/>
          </p:cNvSpPr>
          <p:nvPr>
            <p:ph type="body" idx="1"/>
          </p:nvPr>
        </p:nvSpPr>
        <p:spPr/>
        <p:txBody>
          <a:bodyPr/>
          <a:lstStyle/>
          <a:p>
            <a:pPr eaLnBrk="1" hangingPunct="1">
              <a:lnSpc>
                <a:spcPct val="90000"/>
              </a:lnSpc>
            </a:pPr>
            <a:r>
              <a:rPr lang="el-GR" b="1" smtClean="0">
                <a:latin typeface="Comic Sans MS" pitchFamily="66" charset="0"/>
                <a:cs typeface="Arial" charset="0"/>
              </a:rPr>
              <a:t>Τι είναι παράγραφος</a:t>
            </a:r>
            <a:r>
              <a:rPr lang="el-GR" b="1" smtClean="0">
                <a:latin typeface="Comic Sans MS" pitchFamily="66" charset="0"/>
              </a:rPr>
              <a:t>;</a:t>
            </a:r>
            <a:r>
              <a:rPr lang="el-GR" b="1" smtClean="0">
                <a:latin typeface="Comic Sans MS" pitchFamily="66" charset="0"/>
                <a:cs typeface="Arial" charset="0"/>
              </a:rPr>
              <a:t> </a:t>
            </a:r>
            <a:endParaRPr lang="el-GR" smtClean="0">
              <a:latin typeface="Comic Sans MS" pitchFamily="66" charset="0"/>
              <a:cs typeface="Arial" charset="0"/>
            </a:endParaRPr>
          </a:p>
          <a:p>
            <a:pPr eaLnBrk="1" hangingPunct="1">
              <a:lnSpc>
                <a:spcPct val="90000"/>
              </a:lnSpc>
              <a:buFontTx/>
              <a:buNone/>
            </a:pPr>
            <a:r>
              <a:rPr lang="el-GR" b="1" smtClean="0">
                <a:latin typeface="Comic Sans MS" pitchFamily="66" charset="0"/>
                <a:cs typeface="Arial" charset="0"/>
              </a:rPr>
              <a:t> </a:t>
            </a:r>
            <a:endParaRPr lang="el-GR" smtClean="0">
              <a:latin typeface="Comic Sans MS" pitchFamily="66" charset="0"/>
              <a:cs typeface="Arial" charset="0"/>
            </a:endParaRPr>
          </a:p>
          <a:p>
            <a:pPr eaLnBrk="1" hangingPunct="1">
              <a:lnSpc>
                <a:spcPct val="90000"/>
              </a:lnSpc>
            </a:pPr>
            <a:r>
              <a:rPr lang="el-GR" smtClean="0">
                <a:latin typeface="Comic Sans MS" pitchFamily="66" charset="0"/>
                <a:cs typeface="Times New Roman" pitchFamily="18" charset="0"/>
              </a:rPr>
              <a:t>Η παράγραφος είναι το αυτοτελές θεματικά τμήμα του γραπτού πεζού λόγου, ευδιάκριτο οπτικά, το οποίο συνυφαίνεται άρρηκτα με το συνολικό κείμενο. Η παράγραφος αποτελεί μικρογραφία της έκθεσης</a:t>
            </a:r>
            <a:r>
              <a:rPr lang="el-GR" smtClean="0">
                <a:latin typeface="Comic Sans MS" pitchFamily="66" charset="0"/>
              </a:rPr>
              <a:t>.</a:t>
            </a:r>
            <a:r>
              <a:rPr lang="el-GR" smtClean="0">
                <a:latin typeface="Comic Sans MS" pitchFamily="66" charset="0"/>
                <a:cs typeface="Times New Roman" pitchFamily="18" charset="0"/>
              </a:rPr>
              <a:t> </a:t>
            </a:r>
          </a:p>
        </p:txBody>
      </p:sp>
      <p:pic>
        <p:nvPicPr>
          <p:cNvPr id="4100" name="Picture 4" descr="book6"/>
          <p:cNvPicPr>
            <a:picLocks noChangeAspect="1" noChangeArrowheads="1" noCrop="1"/>
          </p:cNvPicPr>
          <p:nvPr/>
        </p:nvPicPr>
        <p:blipFill>
          <a:blip r:embed="rId2"/>
          <a:srcRect/>
          <a:stretch>
            <a:fillRect/>
          </a:stretch>
        </p:blipFill>
        <p:spPr bwMode="auto">
          <a:xfrm>
            <a:off x="1371600" y="381000"/>
            <a:ext cx="1066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b="1" smtClean="0">
                <a:solidFill>
                  <a:srgbClr val="FF0066"/>
                </a:solidFill>
              </a:rPr>
              <a:t>Έμφαση</a:t>
            </a:r>
          </a:p>
        </p:txBody>
      </p:sp>
      <p:sp>
        <p:nvSpPr>
          <p:cNvPr id="22531" name="Rectangle 3"/>
          <p:cNvSpPr>
            <a:spLocks noGrp="1" noChangeArrowheads="1"/>
          </p:cNvSpPr>
          <p:nvPr>
            <p:ph type="body" idx="1"/>
          </p:nvPr>
        </p:nvSpPr>
        <p:spPr/>
        <p:txBody>
          <a:bodyPr/>
          <a:lstStyle/>
          <a:p>
            <a:pPr eaLnBrk="1" hangingPunct="1">
              <a:buFontTx/>
              <a:buNone/>
            </a:pPr>
            <a:r>
              <a:rPr lang="el-GR" sz="2000" smtClean="0"/>
              <a:t>       </a:t>
            </a:r>
          </a:p>
        </p:txBody>
      </p:sp>
      <p:sp>
        <p:nvSpPr>
          <p:cNvPr id="22532" name="Text Box 4"/>
          <p:cNvSpPr txBox="1">
            <a:spLocks noChangeArrowheads="1"/>
          </p:cNvSpPr>
          <p:nvPr/>
        </p:nvSpPr>
        <p:spPr bwMode="auto">
          <a:xfrm>
            <a:off x="1066800" y="1949450"/>
            <a:ext cx="7696200" cy="4908550"/>
          </a:xfrm>
          <a:prstGeom prst="rect">
            <a:avLst/>
          </a:prstGeom>
          <a:noFill/>
          <a:ln w="9525">
            <a:noFill/>
            <a:miter lim="800000"/>
            <a:headEnd/>
            <a:tailEnd/>
          </a:ln>
        </p:spPr>
        <p:txBody>
          <a:bodyPr>
            <a:spAutoFit/>
          </a:bodyPr>
          <a:lstStyle/>
          <a:p>
            <a:pPr>
              <a:spcBef>
                <a:spcPct val="50000"/>
              </a:spcBef>
            </a:pPr>
            <a:r>
              <a:rPr lang="el-GR" sz="2000" b="0">
                <a:latin typeface="Times New Roman" pitchFamily="18" charset="0"/>
                <a:cs typeface="Times New Roman" pitchFamily="18" charset="0"/>
              </a:rPr>
              <a:t>Αν ή παράγραφος σας έχει επαρκή ανάπτυξη, ενότητα, καλή διάταξη και συνοχή, συγκεντρώνει όλες τις προϋποθέσεις να είναι καλή. Θα είναι όμως καλύτερη, αν έκτός οπό αυτά τα στοιχεία έχει και έμφαση. 'Όπως οι ηθοποιοί σ' ένα έργο έτσι και οι </a:t>
            </a:r>
            <a:r>
              <a:rPr lang="el-GR" sz="2000" b="0">
                <a:latin typeface="Times New Roman" pitchFamily="18" charset="0"/>
              </a:rPr>
              <a:t>ι</a:t>
            </a:r>
            <a:r>
              <a:rPr lang="el-GR" sz="2000" b="0">
                <a:latin typeface="Times New Roman" pitchFamily="18" charset="0"/>
                <a:cs typeface="Times New Roman" pitchFamily="18" charset="0"/>
              </a:rPr>
              <a:t>δέες σε μία έκθεση δεν έχουν την ίδια σπουδαιότητα: μερικοί έχουν κύριους ρόλους, άλλοι παίζουν βοηθητικούς ρόλους. και άλλοι είναι πρόσωπα βουβά -συμπληρώνουν απαραίτητους αλλά μικρότερους ρόλους. 'Ένας καλός συγγραφέας, όπως ένας καλός διευθυντής σκηνής, ξέρει πώς οι σπουδαίες </a:t>
            </a:r>
            <a:r>
              <a:rPr lang="el-GR" sz="2000" b="0">
                <a:latin typeface="Times New Roman" pitchFamily="18" charset="0"/>
              </a:rPr>
              <a:t>ι</a:t>
            </a:r>
            <a:r>
              <a:rPr lang="el-GR" sz="2000" b="0">
                <a:latin typeface="Times New Roman" pitchFamily="18" charset="0"/>
                <a:cs typeface="Times New Roman" pitchFamily="18" charset="0"/>
              </a:rPr>
              <a:t>δέες πρέπει να έχουν τη μεταχείριση πού γίνεται στους ηθοποιούς: όπως οι ασήμαντοι ηθοποιοί δεν πρέπει να προβάλλονται σε περίοπτη θέση, το ίδιο και οι βοηθητικές ιδέες δεν πρέπει να επισκιάζουν τις άλλες. </a:t>
            </a:r>
            <a:endParaRPr lang="el-GR" sz="2000" b="0">
              <a:latin typeface="Arial" charset="0"/>
              <a:cs typeface="Arial" charset="0"/>
            </a:endParaRPr>
          </a:p>
          <a:p>
            <a:pPr>
              <a:spcBef>
                <a:spcPct val="50000"/>
              </a:spcBef>
            </a:pPr>
            <a:r>
              <a:rPr lang="el-GR">
                <a:latin typeface="Times New Roman" pitchFamily="18" charset="0"/>
                <a:cs typeface="Times New Roman" pitchFamily="18" charset="0"/>
              </a:rPr>
              <a:t> </a:t>
            </a:r>
            <a:endParaRPr lang="el-GR">
              <a:latin typeface="Arial" charset="0"/>
              <a:cs typeface="Arial" charset="0"/>
            </a:endParaRPr>
          </a:p>
          <a:p>
            <a:pPr>
              <a:spcBef>
                <a:spcPct val="50000"/>
              </a:spcBef>
            </a:pP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l-GR" b="1" smtClean="0">
                <a:solidFill>
                  <a:srgbClr val="FF0066"/>
                </a:solidFill>
              </a:rPr>
              <a:t>Έμφαση</a:t>
            </a:r>
          </a:p>
        </p:txBody>
      </p:sp>
      <p:sp>
        <p:nvSpPr>
          <p:cNvPr id="23555" name="Rectangle 3"/>
          <p:cNvSpPr>
            <a:spLocks noGrp="1" noChangeArrowheads="1"/>
          </p:cNvSpPr>
          <p:nvPr>
            <p:ph type="body" idx="1"/>
          </p:nvPr>
        </p:nvSpPr>
        <p:spPr/>
        <p:txBody>
          <a:bodyPr/>
          <a:lstStyle/>
          <a:p>
            <a:pPr eaLnBrk="1" hangingPunct="1">
              <a:buFontTx/>
              <a:buNone/>
            </a:pPr>
            <a:r>
              <a:rPr lang="el-GR" sz="2000" smtClean="0"/>
              <a:t>       </a:t>
            </a:r>
          </a:p>
        </p:txBody>
      </p:sp>
      <p:sp>
        <p:nvSpPr>
          <p:cNvPr id="23556" name="Text Box 4"/>
          <p:cNvSpPr txBox="1">
            <a:spLocks noChangeArrowheads="1"/>
          </p:cNvSpPr>
          <p:nvPr/>
        </p:nvSpPr>
        <p:spPr bwMode="auto">
          <a:xfrm>
            <a:off x="990600" y="1447800"/>
            <a:ext cx="7696200" cy="4414838"/>
          </a:xfrm>
          <a:prstGeom prst="rect">
            <a:avLst/>
          </a:prstGeom>
          <a:noFill/>
          <a:ln w="9525">
            <a:noFill/>
            <a:miter lim="800000"/>
            <a:headEnd/>
            <a:tailEnd/>
          </a:ln>
        </p:spPr>
        <p:txBody>
          <a:bodyPr>
            <a:spAutoFit/>
          </a:bodyPr>
          <a:lstStyle/>
          <a:p>
            <a:pPr marL="457200" indent="-457200">
              <a:spcBef>
                <a:spcPct val="50000"/>
              </a:spcBef>
            </a:pPr>
            <a:r>
              <a:rPr lang="el-GR">
                <a:latin typeface="Times New Roman" pitchFamily="18" charset="0"/>
                <a:cs typeface="Times New Roman" pitchFamily="18" charset="0"/>
              </a:rPr>
              <a:t> </a:t>
            </a:r>
            <a:r>
              <a:rPr lang="el-GR">
                <a:latin typeface="Times New Roman" pitchFamily="18" charset="0"/>
              </a:rPr>
              <a:t>    </a:t>
            </a:r>
            <a:r>
              <a:rPr lang="el-GR" sz="2400" b="0">
                <a:latin typeface="Times New Roman" pitchFamily="18" charset="0"/>
                <a:cs typeface="Times New Roman" pitchFamily="18" charset="0"/>
              </a:rPr>
              <a:t>Πώς μπορείτε να πετύχετε και να ελέγξετε την έμφαση ατό δικό σας γραπτό; Πώς μπορείτε να παρουσιάσετε ως πρωταγωνιστές τις σημαντικές </a:t>
            </a:r>
            <a:r>
              <a:rPr lang="el-GR" sz="2400" b="0">
                <a:latin typeface="Times New Roman" pitchFamily="18" charset="0"/>
              </a:rPr>
              <a:t>ι</a:t>
            </a:r>
            <a:r>
              <a:rPr lang="el-GR" sz="2400" b="0">
                <a:latin typeface="Times New Roman" pitchFamily="18" charset="0"/>
                <a:cs typeface="Times New Roman" pitchFamily="18" charset="0"/>
              </a:rPr>
              <a:t>δέες και να δώσετε στις ασήμαντες δευτερεύοντες ρόλους; Με δύο τρόπους κυρίως πετυχαίνεται αυτό</a:t>
            </a:r>
            <a:r>
              <a:rPr lang="el-GR" sz="2400" b="0">
                <a:latin typeface="Times New Roman" pitchFamily="18" charset="0"/>
              </a:rPr>
              <a:t>:</a:t>
            </a:r>
            <a:r>
              <a:rPr lang="el-GR" sz="2400" b="0">
                <a:latin typeface="Times New Roman" pitchFamily="18" charset="0"/>
                <a:cs typeface="Times New Roman" pitchFamily="18" charset="0"/>
              </a:rPr>
              <a:t> </a:t>
            </a:r>
            <a:endParaRPr lang="el-GR" sz="2400" b="0">
              <a:latin typeface="Times New Roman" pitchFamily="18" charset="0"/>
            </a:endParaRPr>
          </a:p>
          <a:p>
            <a:pPr marL="457200" indent="-457200">
              <a:spcBef>
                <a:spcPct val="50000"/>
              </a:spcBef>
              <a:buFontTx/>
              <a:buAutoNum type="arabicParenR"/>
            </a:pPr>
            <a:r>
              <a:rPr lang="el-GR" sz="2400" b="0">
                <a:latin typeface="Times New Roman" pitchFamily="18" charset="0"/>
                <a:cs typeface="Times New Roman" pitchFamily="18" charset="0"/>
              </a:rPr>
              <a:t>με τη </a:t>
            </a:r>
            <a:r>
              <a:rPr lang="el-GR" sz="2400" b="0" i="1">
                <a:latin typeface="Times New Roman" pitchFamily="18" charset="0"/>
                <a:cs typeface="Times New Roman" pitchFamily="18" charset="0"/>
              </a:rPr>
              <a:t>θέση </a:t>
            </a:r>
            <a:endParaRPr lang="el-GR" sz="2400" b="0" i="1">
              <a:latin typeface="Times New Roman" pitchFamily="18" charset="0"/>
            </a:endParaRPr>
          </a:p>
          <a:p>
            <a:pPr marL="457200" indent="-457200">
              <a:spcBef>
                <a:spcPct val="50000"/>
              </a:spcBef>
              <a:buFontTx/>
              <a:buAutoNum type="arabicParenR"/>
            </a:pPr>
            <a:r>
              <a:rPr lang="el-GR" sz="2400" b="0">
                <a:latin typeface="Times New Roman" pitchFamily="18" charset="0"/>
                <a:cs typeface="Times New Roman" pitchFamily="18" charset="0"/>
              </a:rPr>
              <a:t>και με την αναλογία. </a:t>
            </a:r>
            <a:endParaRPr lang="el-GR" sz="2400" b="0">
              <a:latin typeface="Arial" charset="0"/>
              <a:cs typeface="Arial" charset="0"/>
            </a:endParaRPr>
          </a:p>
          <a:p>
            <a:pPr marL="457200" indent="-457200">
              <a:spcBef>
                <a:spcPct val="50000"/>
              </a:spcBef>
            </a:pPr>
            <a:endParaRPr lang="el-GR" sz="2400">
              <a:latin typeface="Arial" charset="0"/>
              <a:cs typeface="Arial" charset="0"/>
            </a:endParaRPr>
          </a:p>
          <a:p>
            <a:pPr marL="457200" indent="-457200">
              <a:spcBef>
                <a:spcPct val="50000"/>
              </a:spcBef>
            </a:pP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sz="3200" b="1" smtClean="0">
                <a:solidFill>
                  <a:srgbClr val="FF0066"/>
                </a:solidFill>
              </a:rPr>
              <a:t>Έ</a:t>
            </a:r>
            <a:r>
              <a:rPr lang="el-GR" sz="3200" b="1" smtClean="0">
                <a:solidFill>
                  <a:srgbClr val="FF0066"/>
                </a:solidFill>
                <a:cs typeface="Times New Roman" pitchFamily="18" charset="0"/>
              </a:rPr>
              <a:t>μφαση αν</a:t>
            </a:r>
            <a:r>
              <a:rPr lang="el-GR" sz="3200" b="1" smtClean="0">
                <a:solidFill>
                  <a:srgbClr val="FF0066"/>
                </a:solidFill>
              </a:rPr>
              <a:t>ά</a:t>
            </a:r>
            <a:r>
              <a:rPr lang="el-GR" sz="3200" b="1" smtClean="0">
                <a:solidFill>
                  <a:srgbClr val="FF0066"/>
                </a:solidFill>
                <a:cs typeface="Times New Roman" pitchFamily="18" charset="0"/>
              </a:rPr>
              <a:t>λογα με τη θ</a:t>
            </a:r>
            <a:r>
              <a:rPr lang="el-GR" sz="3200" b="1" smtClean="0">
                <a:solidFill>
                  <a:srgbClr val="FF0066"/>
                </a:solidFill>
              </a:rPr>
              <a:t>έ</a:t>
            </a:r>
            <a:r>
              <a:rPr lang="el-GR" sz="3200" b="1" smtClean="0">
                <a:solidFill>
                  <a:srgbClr val="FF0066"/>
                </a:solidFill>
                <a:cs typeface="Times New Roman" pitchFamily="18" charset="0"/>
              </a:rPr>
              <a:t>ση.</a:t>
            </a:r>
            <a:r>
              <a:rPr lang="el-GR" sz="3200" b="1" smtClean="0">
                <a:solidFill>
                  <a:schemeClr val="tx1"/>
                </a:solidFill>
                <a:latin typeface="Arial" charset="0"/>
                <a:cs typeface="Arial" charset="0"/>
              </a:rPr>
              <a:t/>
            </a:r>
            <a:br>
              <a:rPr lang="el-GR" sz="3200" b="1" smtClean="0">
                <a:solidFill>
                  <a:schemeClr val="tx1"/>
                </a:solidFill>
                <a:latin typeface="Arial" charset="0"/>
                <a:cs typeface="Arial" charset="0"/>
              </a:rPr>
            </a:br>
            <a:endParaRPr lang="el-GR" sz="3200" b="1" smtClean="0">
              <a:solidFill>
                <a:schemeClr val="tx1"/>
              </a:solidFill>
              <a:latin typeface="Arial" charset="0"/>
              <a:cs typeface="Arial" charset="0"/>
            </a:endParaRPr>
          </a:p>
        </p:txBody>
      </p:sp>
      <p:sp>
        <p:nvSpPr>
          <p:cNvPr id="24579" name="Rectangle 3"/>
          <p:cNvSpPr>
            <a:spLocks noGrp="1" noChangeArrowheads="1"/>
          </p:cNvSpPr>
          <p:nvPr>
            <p:ph type="body" idx="1"/>
          </p:nvPr>
        </p:nvSpPr>
        <p:spPr/>
        <p:txBody>
          <a:bodyPr/>
          <a:lstStyle/>
          <a:p>
            <a:pPr eaLnBrk="1" hangingPunct="1">
              <a:buFontTx/>
              <a:buNone/>
            </a:pPr>
            <a:r>
              <a:rPr lang="el-GR" sz="2000" smtClean="0"/>
              <a:t>       </a:t>
            </a:r>
          </a:p>
        </p:txBody>
      </p:sp>
      <p:sp>
        <p:nvSpPr>
          <p:cNvPr id="24580" name="Text Box 4"/>
          <p:cNvSpPr txBox="1">
            <a:spLocks noChangeArrowheads="1"/>
          </p:cNvSpPr>
          <p:nvPr/>
        </p:nvSpPr>
        <p:spPr bwMode="auto">
          <a:xfrm>
            <a:off x="990600" y="1447800"/>
            <a:ext cx="7696200" cy="7224713"/>
          </a:xfrm>
          <a:prstGeom prst="rect">
            <a:avLst/>
          </a:prstGeom>
          <a:noFill/>
          <a:ln w="9525">
            <a:noFill/>
            <a:miter lim="800000"/>
            <a:headEnd/>
            <a:tailEnd/>
          </a:ln>
        </p:spPr>
        <p:txBody>
          <a:bodyPr>
            <a:spAutoFit/>
          </a:bodyPr>
          <a:lstStyle/>
          <a:p>
            <a:pPr marL="457200" indent="-457200">
              <a:spcBef>
                <a:spcPct val="50000"/>
              </a:spcBef>
            </a:pPr>
            <a:r>
              <a:rPr lang="el-GR">
                <a:latin typeface="Times New Roman" pitchFamily="18" charset="0"/>
              </a:rPr>
              <a:t>    </a:t>
            </a:r>
            <a:r>
              <a:rPr lang="el-GR" sz="2000" b="0">
                <a:latin typeface="Times New Roman" pitchFamily="18" charset="0"/>
                <a:cs typeface="Times New Roman" pitchFamily="18" charset="0"/>
              </a:rPr>
              <a:t>Στις επεξηγηματικές παραγράφους την έμφαση την καθορίζει σε μεγάλο βαθμό ή σειρά των</a:t>
            </a:r>
            <a:r>
              <a:rPr lang="el-GR" sz="2000" b="0">
                <a:latin typeface="Times New Roman" pitchFamily="18" charset="0"/>
              </a:rPr>
              <a:t> ι</a:t>
            </a:r>
            <a:r>
              <a:rPr lang="el-GR" sz="2000" b="0">
                <a:latin typeface="Times New Roman" pitchFamily="18" charset="0"/>
                <a:cs typeface="Times New Roman" pitchFamily="18" charset="0"/>
              </a:rPr>
              <a:t>δεών. Οι πιο εμφατικές θέσεις είναι ή αρχή και το τέλος. 'Όσο σπουδαίες κι αν είναι οι ιδέες, όταν βρίσκονται θαμμένες μέσα στην παράγραφο, λίγη έμφαση προκαλούν ή και καθόλου.</a:t>
            </a:r>
            <a:endParaRPr lang="el-GR" sz="2000" b="0">
              <a:latin typeface="Times New Roman" pitchFamily="18" charset="0"/>
            </a:endParaRPr>
          </a:p>
          <a:p>
            <a:pPr marL="457200" indent="-457200">
              <a:spcBef>
                <a:spcPct val="50000"/>
              </a:spcBef>
            </a:pPr>
            <a:r>
              <a:rPr lang="el-GR" sz="2000" b="0">
                <a:latin typeface="Times New Roman" pitchFamily="18" charset="0"/>
              </a:rPr>
              <a:t>       </a:t>
            </a:r>
            <a:r>
              <a:rPr lang="el-GR" sz="2000" b="0">
                <a:latin typeface="Times New Roman" pitchFamily="18" charset="0"/>
                <a:cs typeface="Times New Roman" pitchFamily="18" charset="0"/>
              </a:rPr>
              <a:t>Εξετάστε τη σειρά των ιδεών στην ακόλουθη παράγραφο.</a:t>
            </a:r>
            <a:endParaRPr lang="el-GR" sz="2000" b="0">
              <a:latin typeface="Arial" charset="0"/>
              <a:cs typeface="Arial" charset="0"/>
            </a:endParaRPr>
          </a:p>
          <a:p>
            <a:pPr marL="457200" indent="-457200">
              <a:spcBef>
                <a:spcPct val="50000"/>
              </a:spcBef>
            </a:pPr>
            <a:r>
              <a:rPr lang="el-GR" sz="2000" b="0">
                <a:latin typeface="Times New Roman" pitchFamily="18" charset="0"/>
              </a:rPr>
              <a:t>                      </a:t>
            </a:r>
            <a:r>
              <a:rPr lang="el-GR" sz="2000" b="0">
                <a:latin typeface="Times New Roman" pitchFamily="18" charset="0"/>
                <a:cs typeface="Times New Roman" pitchFamily="18" charset="0"/>
              </a:rPr>
              <a:t> </a:t>
            </a:r>
            <a:r>
              <a:rPr lang="el-GR" sz="2000" b="0">
                <a:solidFill>
                  <a:srgbClr val="FF0066"/>
                </a:solidFill>
                <a:latin typeface="Times New Roman" pitchFamily="18" charset="0"/>
                <a:cs typeface="Times New Roman" pitchFamily="18" charset="0"/>
              </a:rPr>
              <a:t>Εδώ και χιλιάδες χρόνια ο άνθρωπος δε χρησιμοποιούσε παρά μόνο τα γυμνά του χέρια για εργαλεία.</a:t>
            </a:r>
            <a:r>
              <a:rPr lang="el-GR" sz="2000" b="0">
                <a:latin typeface="Times New Roman" pitchFamily="18" charset="0"/>
                <a:cs typeface="Times New Roman" pitchFamily="18" charset="0"/>
              </a:rPr>
              <a:t> Αυτό ήταν το μαχαίρι και το πιρούνι του, το σφυρί και η τανάλια, το ξίφος και το δρεπάνι. Αυτά έπιαναν την τροφή του, σκότωναν τούς εχθρούς του και έχτιζαν το σπίτι του. Μόνο ή φυσική δύναμή του στεκόταν ανάμεσα σ' αυτόν και στο θάνατο. Έτσι εκείνος πού είχε τα πιο γερά χέρια είχε και τα καλύτερα εργαλεία. </a:t>
            </a:r>
            <a:r>
              <a:rPr lang="el-GR" sz="2000" b="0">
                <a:solidFill>
                  <a:srgbClr val="FF0066"/>
                </a:solidFill>
                <a:latin typeface="Times New Roman" pitchFamily="18" charset="0"/>
                <a:cs typeface="Times New Roman" pitchFamily="18" charset="0"/>
              </a:rPr>
              <a:t>Τίποτα δε μετρούσε πιο πολύ από τη φυσική του δύναμη.</a:t>
            </a:r>
            <a:endParaRPr lang="el-GR" sz="2000" b="0">
              <a:solidFill>
                <a:srgbClr val="FF0066"/>
              </a:solidFill>
              <a:latin typeface="Arial" charset="0"/>
              <a:cs typeface="Arial" charset="0"/>
            </a:endParaRPr>
          </a:p>
          <a:p>
            <a:pPr marL="457200" indent="-457200">
              <a:spcBef>
                <a:spcPct val="50000"/>
              </a:spcBef>
            </a:pPr>
            <a:r>
              <a:rPr lang="el-GR" sz="2000" b="0">
                <a:solidFill>
                  <a:srgbClr val="FF0066"/>
                </a:solidFill>
                <a:latin typeface="Times New Roman" pitchFamily="18" charset="0"/>
                <a:cs typeface="Times New Roman" pitchFamily="18" charset="0"/>
              </a:rPr>
              <a:t> </a:t>
            </a:r>
            <a:endParaRPr lang="el-GR" sz="2000" b="0">
              <a:solidFill>
                <a:srgbClr val="FF0066"/>
              </a:solidFill>
              <a:latin typeface="Arial" charset="0"/>
              <a:cs typeface="Arial" charset="0"/>
            </a:endParaRPr>
          </a:p>
          <a:p>
            <a:pPr marL="457200" indent="-457200">
              <a:spcBef>
                <a:spcPct val="50000"/>
              </a:spcBef>
            </a:pPr>
            <a:endParaRPr lang="el-GR" sz="2000" b="0">
              <a:solidFill>
                <a:srgbClr val="FF0066"/>
              </a:solidFill>
              <a:latin typeface="Arial" charset="0"/>
            </a:endParaRPr>
          </a:p>
          <a:p>
            <a:pPr marL="457200" indent="-457200">
              <a:spcBef>
                <a:spcPct val="50000"/>
              </a:spcBef>
            </a:pPr>
            <a:r>
              <a:rPr lang="el-GR">
                <a:latin typeface="Times New Roman" pitchFamily="18" charset="0"/>
                <a:cs typeface="Times New Roman" pitchFamily="18" charset="0"/>
              </a:rPr>
              <a:t> </a:t>
            </a:r>
            <a:endParaRPr lang="el-GR">
              <a:latin typeface="Arial" charset="0"/>
              <a:cs typeface="Arial" charset="0"/>
            </a:endParaRPr>
          </a:p>
          <a:p>
            <a:pPr marL="457200" indent="-457200">
              <a:spcBef>
                <a:spcPct val="50000"/>
              </a:spcBef>
            </a:pP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z="3200" b="1" smtClean="0">
                <a:solidFill>
                  <a:srgbClr val="FF0066"/>
                </a:solidFill>
              </a:rPr>
              <a:t>Έ</a:t>
            </a:r>
            <a:r>
              <a:rPr lang="el-GR" sz="3200" b="1" smtClean="0">
                <a:solidFill>
                  <a:srgbClr val="FF0066"/>
                </a:solidFill>
                <a:cs typeface="Times New Roman" pitchFamily="18" charset="0"/>
              </a:rPr>
              <a:t>μφαση ανάλογα με τη θέση.</a:t>
            </a:r>
            <a:r>
              <a:rPr lang="el-GR" sz="3200" b="1" smtClean="0">
                <a:solidFill>
                  <a:schemeClr val="tx1"/>
                </a:solidFill>
                <a:latin typeface="Arial" charset="0"/>
                <a:cs typeface="Arial" charset="0"/>
              </a:rPr>
              <a:t/>
            </a:r>
            <a:br>
              <a:rPr lang="el-GR" sz="3200" b="1" smtClean="0">
                <a:solidFill>
                  <a:schemeClr val="tx1"/>
                </a:solidFill>
                <a:latin typeface="Arial" charset="0"/>
                <a:cs typeface="Arial" charset="0"/>
              </a:rPr>
            </a:br>
            <a:endParaRPr lang="el-GR" sz="3200" b="1" smtClean="0">
              <a:solidFill>
                <a:schemeClr val="tx1"/>
              </a:solidFill>
              <a:latin typeface="Arial" charset="0"/>
              <a:cs typeface="Arial" charset="0"/>
            </a:endParaRPr>
          </a:p>
        </p:txBody>
      </p:sp>
      <p:sp>
        <p:nvSpPr>
          <p:cNvPr id="25603" name="Rectangle 3"/>
          <p:cNvSpPr>
            <a:spLocks noGrp="1" noChangeArrowheads="1"/>
          </p:cNvSpPr>
          <p:nvPr>
            <p:ph type="body" idx="1"/>
          </p:nvPr>
        </p:nvSpPr>
        <p:spPr/>
        <p:txBody>
          <a:bodyPr/>
          <a:lstStyle/>
          <a:p>
            <a:pPr eaLnBrk="1" hangingPunct="1">
              <a:buFontTx/>
              <a:buNone/>
            </a:pPr>
            <a:r>
              <a:rPr lang="el-GR" sz="2000" smtClean="0"/>
              <a:t>       </a:t>
            </a:r>
          </a:p>
        </p:txBody>
      </p:sp>
      <p:sp>
        <p:nvSpPr>
          <p:cNvPr id="25604" name="Text Box 4"/>
          <p:cNvSpPr txBox="1">
            <a:spLocks noChangeArrowheads="1"/>
          </p:cNvSpPr>
          <p:nvPr/>
        </p:nvSpPr>
        <p:spPr bwMode="auto">
          <a:xfrm>
            <a:off x="990600" y="1447800"/>
            <a:ext cx="7696200" cy="6127750"/>
          </a:xfrm>
          <a:prstGeom prst="rect">
            <a:avLst/>
          </a:prstGeom>
          <a:noFill/>
          <a:ln w="9525">
            <a:noFill/>
            <a:miter lim="800000"/>
            <a:headEnd/>
            <a:tailEnd/>
          </a:ln>
        </p:spPr>
        <p:txBody>
          <a:bodyPr>
            <a:spAutoFit/>
          </a:bodyPr>
          <a:lstStyle/>
          <a:p>
            <a:pPr marL="457200" indent="-457200">
              <a:spcBef>
                <a:spcPct val="50000"/>
              </a:spcBef>
            </a:pPr>
            <a:r>
              <a:rPr lang="el-GR" sz="2000" b="0">
                <a:latin typeface="Times New Roman" pitchFamily="18" charset="0"/>
              </a:rPr>
              <a:t>        Η</a:t>
            </a:r>
            <a:r>
              <a:rPr lang="el-GR" sz="2000" b="0">
                <a:latin typeface="Times New Roman" pitchFamily="18" charset="0"/>
                <a:cs typeface="Times New Roman" pitchFamily="18" charset="0"/>
              </a:rPr>
              <a:t> παράγραφος είναι πετυχημένη, γιατί ο συγγραφέας κατόρθωσε να δώσει στα νοήματά του σαφήνεια και ακρίβεια τοποθετώντας τις πιο σπουδαίες Ιδέες στις εμφατικές θέσεις. </a:t>
            </a:r>
            <a:endParaRPr lang="el-GR" sz="2000" b="0">
              <a:latin typeface="Times New Roman" pitchFamily="18" charset="0"/>
            </a:endParaRPr>
          </a:p>
          <a:p>
            <a:pPr marL="457200" indent="-457200">
              <a:spcBef>
                <a:spcPct val="50000"/>
              </a:spcBef>
            </a:pPr>
            <a:r>
              <a:rPr lang="el-GR" sz="2000" b="0">
                <a:latin typeface="Times New Roman" pitchFamily="18" charset="0"/>
              </a:rPr>
              <a:t>        </a:t>
            </a:r>
            <a:r>
              <a:rPr lang="el-GR" sz="2000" b="0">
                <a:latin typeface="Times New Roman" pitchFamily="18" charset="0"/>
                <a:cs typeface="Times New Roman" pitchFamily="18" charset="0"/>
              </a:rPr>
              <a:t>Τώρα ας ανακατέψουμε τις ιδέες του κι ας δούμε τι θα συμβεί. </a:t>
            </a:r>
            <a:endParaRPr lang="el-GR" sz="2000" b="0">
              <a:latin typeface="Arial" charset="0"/>
              <a:cs typeface="Arial" charset="0"/>
            </a:endParaRPr>
          </a:p>
          <a:p>
            <a:pPr marL="457200" indent="-457200">
              <a:spcBef>
                <a:spcPct val="50000"/>
              </a:spcBef>
            </a:pPr>
            <a:r>
              <a:rPr lang="el-GR" sz="2000" b="0">
                <a:latin typeface="Times New Roman" pitchFamily="18" charset="0"/>
                <a:cs typeface="Times New Roman" pitchFamily="18" charset="0"/>
              </a:rPr>
              <a:t> </a:t>
            </a:r>
            <a:r>
              <a:rPr lang="el-GR" sz="2000" b="0">
                <a:latin typeface="Times New Roman" pitchFamily="18" charset="0"/>
              </a:rPr>
              <a:t>                     </a:t>
            </a:r>
            <a:r>
              <a:rPr lang="el-GR" sz="2000" b="0">
                <a:latin typeface="Times New Roman" pitchFamily="18" charset="0"/>
                <a:cs typeface="Times New Roman" pitchFamily="18" charset="0"/>
              </a:rPr>
              <a:t>Εδώ και χιλιάδες χρόνια τα γυμνά χέρια τού άνθρώπου ήταν το μαχαίρι και το πιρούνι του, το σφυρί και ή τανάλια, το ξίφος και το δρεπάνι. Αυτά ήταν το μόνα του εργαλεία. Αυτό έπιαναν την τροφή του, σκότωναν τούς εχθρούς του και έχτιζαν το σπίτι του. </a:t>
            </a:r>
            <a:r>
              <a:rPr lang="el-GR" sz="2000" b="0">
                <a:solidFill>
                  <a:srgbClr val="FF0066"/>
                </a:solidFill>
                <a:latin typeface="Times New Roman" pitchFamily="18" charset="0"/>
                <a:cs typeface="Times New Roman" pitchFamily="18" charset="0"/>
              </a:rPr>
              <a:t>Τίποτα δε μετρούσε πιο πολύ από τη φυσική του δύναμη</a:t>
            </a:r>
            <a:r>
              <a:rPr lang="el-GR" sz="2000" b="0">
                <a:latin typeface="Times New Roman" pitchFamily="18" charset="0"/>
                <a:cs typeface="Times New Roman" pitchFamily="18" charset="0"/>
              </a:rPr>
              <a:t>. Μόνο ή δική του δύναμη στεκόταν ανάμεσα σ' αυτόν και στο θάνατο. "Έτσι ο άνθρωπος με τα πιο γερά χέρια είχε τα καλύτερα εργαλεία. </a:t>
            </a:r>
            <a:endParaRPr lang="el-GR" sz="2000" b="0">
              <a:latin typeface="Arial" charset="0"/>
              <a:cs typeface="Arial" charset="0"/>
            </a:endParaRPr>
          </a:p>
          <a:p>
            <a:pPr marL="457200" indent="-457200">
              <a:spcBef>
                <a:spcPct val="50000"/>
              </a:spcBef>
            </a:pPr>
            <a:r>
              <a:rPr lang="el-GR" sz="2000" b="0">
                <a:latin typeface="Times New Roman" pitchFamily="18" charset="0"/>
                <a:cs typeface="Times New Roman" pitchFamily="18" charset="0"/>
              </a:rPr>
              <a:t> </a:t>
            </a:r>
            <a:endParaRPr lang="el-GR" sz="2000" b="0">
              <a:latin typeface="Arial" charset="0"/>
              <a:cs typeface="Arial" charset="0"/>
            </a:endParaRPr>
          </a:p>
          <a:p>
            <a:pPr marL="457200" indent="-457200">
              <a:spcBef>
                <a:spcPct val="50000"/>
              </a:spcBef>
            </a:pPr>
            <a:endParaRPr lang="el-GR" sz="2000" b="0">
              <a:latin typeface="Arial" charset="0"/>
            </a:endParaRPr>
          </a:p>
          <a:p>
            <a:pPr marL="457200" indent="-457200">
              <a:spcBef>
                <a:spcPct val="50000"/>
              </a:spcBef>
            </a:pPr>
            <a:r>
              <a:rPr lang="el-GR">
                <a:latin typeface="Times New Roman" pitchFamily="18" charset="0"/>
                <a:cs typeface="Times New Roman" pitchFamily="18" charset="0"/>
              </a:rPr>
              <a:t> </a:t>
            </a:r>
            <a:endParaRPr lang="el-GR">
              <a:latin typeface="Arial" charset="0"/>
              <a:cs typeface="Arial" charset="0"/>
            </a:endParaRPr>
          </a:p>
          <a:p>
            <a:pPr marL="457200" indent="-457200">
              <a:spcBef>
                <a:spcPct val="50000"/>
              </a:spcBef>
            </a:pP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90600" y="381000"/>
            <a:ext cx="7620000" cy="1143000"/>
          </a:xfrm>
        </p:spPr>
        <p:txBody>
          <a:bodyPr/>
          <a:lstStyle/>
          <a:p>
            <a:pPr eaLnBrk="1" hangingPunct="1"/>
            <a:r>
              <a:rPr lang="el-GR" sz="3200" b="1" smtClean="0">
                <a:solidFill>
                  <a:schemeClr val="tx1"/>
                </a:solidFill>
              </a:rPr>
              <a:t/>
            </a:r>
            <a:br>
              <a:rPr lang="el-GR" sz="3200" b="1" smtClean="0">
                <a:solidFill>
                  <a:schemeClr val="tx1"/>
                </a:solidFill>
              </a:rPr>
            </a:br>
            <a:r>
              <a:rPr lang="el-GR" sz="3200" b="1" smtClean="0">
                <a:solidFill>
                  <a:srgbClr val="FF0066"/>
                </a:solidFill>
              </a:rPr>
              <a:t>Έ</a:t>
            </a:r>
            <a:r>
              <a:rPr lang="el-GR" sz="3200" b="1" smtClean="0">
                <a:solidFill>
                  <a:srgbClr val="FF0066"/>
                </a:solidFill>
                <a:cs typeface="Times New Roman" pitchFamily="18" charset="0"/>
              </a:rPr>
              <a:t>μφαση μέσω αναλογίας.</a:t>
            </a:r>
            <a:r>
              <a:rPr lang="el-GR" sz="3200" b="1" smtClean="0">
                <a:solidFill>
                  <a:schemeClr val="tx1"/>
                </a:solidFill>
                <a:latin typeface="Arial" charset="0"/>
                <a:cs typeface="Times New Roman" pitchFamily="18" charset="0"/>
              </a:rPr>
              <a:t/>
            </a:r>
            <a:br>
              <a:rPr lang="el-GR" sz="3200" b="1" smtClean="0">
                <a:solidFill>
                  <a:schemeClr val="tx1"/>
                </a:solidFill>
                <a:latin typeface="Arial" charset="0"/>
                <a:cs typeface="Times New Roman" pitchFamily="18" charset="0"/>
              </a:rPr>
            </a:br>
            <a:r>
              <a:rPr lang="el-GR" sz="3200" b="1" smtClean="0">
                <a:solidFill>
                  <a:schemeClr val="tx1"/>
                </a:solidFill>
                <a:latin typeface="Arial" charset="0"/>
                <a:cs typeface="Arial" charset="0"/>
              </a:rPr>
              <a:t/>
            </a:r>
            <a:br>
              <a:rPr lang="el-GR" sz="3200" b="1" smtClean="0">
                <a:solidFill>
                  <a:schemeClr val="tx1"/>
                </a:solidFill>
                <a:latin typeface="Arial" charset="0"/>
                <a:cs typeface="Arial" charset="0"/>
              </a:rPr>
            </a:br>
            <a:endParaRPr lang="el-GR" sz="3200" b="1" smtClean="0">
              <a:solidFill>
                <a:schemeClr val="tx1"/>
              </a:solidFill>
              <a:latin typeface="Arial" charset="0"/>
              <a:cs typeface="Arial" charset="0"/>
            </a:endParaRPr>
          </a:p>
        </p:txBody>
      </p:sp>
      <p:sp>
        <p:nvSpPr>
          <p:cNvPr id="26627" name="Rectangle 3"/>
          <p:cNvSpPr>
            <a:spLocks noGrp="1" noChangeArrowheads="1"/>
          </p:cNvSpPr>
          <p:nvPr>
            <p:ph type="body" idx="1"/>
          </p:nvPr>
        </p:nvSpPr>
        <p:spPr/>
        <p:txBody>
          <a:bodyPr/>
          <a:lstStyle/>
          <a:p>
            <a:pPr eaLnBrk="1" hangingPunct="1">
              <a:buFontTx/>
              <a:buNone/>
            </a:pPr>
            <a:r>
              <a:rPr lang="el-GR" sz="2000" smtClean="0"/>
              <a:t>       </a:t>
            </a:r>
          </a:p>
        </p:txBody>
      </p:sp>
      <p:sp>
        <p:nvSpPr>
          <p:cNvPr id="26628" name="Text Box 4"/>
          <p:cNvSpPr txBox="1">
            <a:spLocks noChangeArrowheads="1"/>
          </p:cNvSpPr>
          <p:nvPr/>
        </p:nvSpPr>
        <p:spPr bwMode="auto">
          <a:xfrm>
            <a:off x="990600" y="1447800"/>
            <a:ext cx="7696200" cy="7042150"/>
          </a:xfrm>
          <a:prstGeom prst="rect">
            <a:avLst/>
          </a:prstGeom>
          <a:noFill/>
          <a:ln w="9525">
            <a:noFill/>
            <a:miter lim="800000"/>
            <a:headEnd/>
            <a:tailEnd/>
          </a:ln>
        </p:spPr>
        <p:txBody>
          <a:bodyPr>
            <a:spAutoFit/>
          </a:bodyPr>
          <a:lstStyle/>
          <a:p>
            <a:pPr marL="457200" indent="-457200">
              <a:spcBef>
                <a:spcPct val="50000"/>
              </a:spcBef>
            </a:pPr>
            <a:r>
              <a:rPr lang="el-GR" sz="2000" b="0">
                <a:latin typeface="Times New Roman" pitchFamily="18" charset="0"/>
                <a:cs typeface="Times New Roman" pitchFamily="18" charset="0"/>
              </a:rPr>
              <a:t> </a:t>
            </a:r>
            <a:r>
              <a:rPr lang="el-GR" sz="2000" b="0">
                <a:latin typeface="Times New Roman" pitchFamily="18" charset="0"/>
              </a:rPr>
              <a:t>      </a:t>
            </a:r>
            <a:r>
              <a:rPr lang="el-GR" sz="2000" b="0">
                <a:latin typeface="Times New Roman" pitchFamily="18" charset="0"/>
                <a:cs typeface="Times New Roman" pitchFamily="18" charset="0"/>
              </a:rPr>
              <a:t>Μπορείτε να τονίσετε τις σπουδαίες ιδέες όχι μόνο τοποθετώντας τες σε εμφατικές θέσεις άλλά και δίνοντάς τες μεγαλύτερη αναλογία χώρου. 'Όσο μεγαλύτερος είναι ο χώρος πού διαθέτετε για μία ιδέα, τόσο πιο σπουδαία μπορεί να φανεί στον αναγνώστη. "Αν π.χ. περιγράφοντας έναν αγαπητό σας γείτονα χρησιμοποιείτε το μισό χώρο τής παραγράφου σας, για να πείτε μερικά χαρακτηριστικά για τον κύριο χαρακτήρα του -και αφιερώνετε μόνο μία πρόταση - δύο για την ικανότητά του να αφηγείται ωραίες και χιουμοριστικές ιστορίες, για την ευγένεια τού χαρακτήρα του και το ζωγραφικό του ταλέντο-, οι αναγνώστες σας προφανώς θα θυμούνται μόνο πώς ο κ... έχει κακό χαρακτήρα. Για να είσαστε δίκαιοι μαζί του, θα πρέπει να ελαττώσετε την αγριότητά του δίνοντας μεγαλύτερη θέση στις καλές του ιδιότητες, πού είναι και οι περισσότερες. </a:t>
            </a:r>
            <a:endParaRPr lang="el-GR" sz="2000" b="0">
              <a:latin typeface="Arial" charset="0"/>
              <a:cs typeface="Times New Roman" pitchFamily="18" charset="0"/>
            </a:endParaRPr>
          </a:p>
          <a:p>
            <a:pPr marL="457200" indent="-457200">
              <a:spcBef>
                <a:spcPct val="50000"/>
              </a:spcBef>
            </a:pPr>
            <a:r>
              <a:rPr lang="el-GR" sz="2000" b="0">
                <a:latin typeface="Times New Roman" pitchFamily="18" charset="0"/>
              </a:rPr>
              <a:t>       </a:t>
            </a:r>
            <a:r>
              <a:rPr lang="el-GR" sz="2000" b="0">
                <a:latin typeface="Times New Roman" pitchFamily="18" charset="0"/>
                <a:cs typeface="Times New Roman" pitchFamily="18" charset="0"/>
              </a:rPr>
              <a:t>Πάντοτε να ελέγχετε το πρώτο σας σχέδιο, για να δείτε αν έχετε μοιράσει σωστά το χώρο. 'Υπολογίστε τον ώστε  να μην επισκιάζονται οι σπουδαίες ιδέες από πράγματα ασήμαντα. </a:t>
            </a:r>
            <a:endParaRPr lang="el-GR" sz="2000" b="0">
              <a:latin typeface="Arial" charset="0"/>
              <a:cs typeface="Times New Roman" pitchFamily="18" charset="0"/>
            </a:endParaRPr>
          </a:p>
          <a:p>
            <a:pPr marL="457200" indent="-457200">
              <a:spcBef>
                <a:spcPct val="50000"/>
              </a:spcBef>
            </a:pPr>
            <a:endParaRPr lang="el-GR" sz="2000" b="0">
              <a:latin typeface="Arial" charset="0"/>
            </a:endParaRPr>
          </a:p>
          <a:p>
            <a:pPr marL="457200" indent="-457200">
              <a:spcBef>
                <a:spcPct val="50000"/>
              </a:spcBef>
            </a:pPr>
            <a:r>
              <a:rPr lang="el-GR">
                <a:latin typeface="Times New Roman" pitchFamily="18" charset="0"/>
                <a:cs typeface="Times New Roman" pitchFamily="18" charset="0"/>
              </a:rPr>
              <a:t> </a:t>
            </a:r>
            <a:endParaRPr lang="el-GR">
              <a:latin typeface="Arial" charset="0"/>
              <a:cs typeface="Arial" charset="0"/>
            </a:endParaRPr>
          </a:p>
          <a:p>
            <a:pPr marL="457200" indent="-457200">
              <a:spcBef>
                <a:spcPct val="50000"/>
              </a:spcBef>
            </a:pP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b="1" smtClean="0">
                <a:cs typeface="Times New Roman" pitchFamily="18" charset="0"/>
              </a:rPr>
              <a:t>Οδηγίες</a:t>
            </a:r>
          </a:p>
        </p:txBody>
      </p:sp>
      <p:sp>
        <p:nvSpPr>
          <p:cNvPr id="27651" name="Rectangle 3"/>
          <p:cNvSpPr>
            <a:spLocks noGrp="1" noChangeArrowheads="1"/>
          </p:cNvSpPr>
          <p:nvPr>
            <p:ph type="body" idx="1"/>
          </p:nvPr>
        </p:nvSpPr>
        <p:spPr>
          <a:xfrm>
            <a:off x="1066800" y="1371600"/>
            <a:ext cx="7620000" cy="4114800"/>
          </a:xfrm>
        </p:spPr>
        <p:txBody>
          <a:bodyPr/>
          <a:lstStyle/>
          <a:p>
            <a:pPr eaLnBrk="1" hangingPunct="1">
              <a:lnSpc>
                <a:spcPct val="90000"/>
              </a:lnSpc>
            </a:pPr>
            <a:r>
              <a:rPr lang="el-GR" sz="2000" smtClean="0">
                <a:cs typeface="Times New Roman" pitchFamily="18" charset="0"/>
              </a:rPr>
              <a:t>Ξαναδιαβάστε την παράγραφο πού έχετε γράψει. Προσέξτε τα παρακάτω κύρια σημεία. "Έπειτα αναθεωρήστε όσα χρειάζονται αναθεώρηση. </a:t>
            </a:r>
            <a:endParaRPr lang="el-GR" sz="2000" smtClean="0">
              <a:latin typeface="Arial" charset="0"/>
              <a:cs typeface="Arial" charset="0"/>
            </a:endParaRPr>
          </a:p>
          <a:p>
            <a:pPr eaLnBrk="1" hangingPunct="1">
              <a:lnSpc>
                <a:spcPct val="90000"/>
              </a:lnSpc>
            </a:pPr>
            <a:r>
              <a:rPr lang="el-GR" sz="2000" smtClean="0">
                <a:cs typeface="Times New Roman" pitchFamily="18" charset="0"/>
              </a:rPr>
              <a:t> </a:t>
            </a:r>
            <a:r>
              <a:rPr lang="el-GR" sz="2000" b="1" smtClean="0">
                <a:cs typeface="Times New Roman" pitchFamily="18" charset="0"/>
              </a:rPr>
              <a:t>Θέμα</a:t>
            </a:r>
            <a:r>
              <a:rPr lang="el-GR" sz="2000" b="1" smtClean="0"/>
              <a:t>:</a:t>
            </a:r>
            <a:r>
              <a:rPr lang="el-GR" sz="2000" smtClean="0">
                <a:cs typeface="Times New Roman" pitchFamily="18" charset="0"/>
              </a:rPr>
              <a:t> Είναι έτσι διατυπωμένο, ώστε να χρειάζεται μόνο μια παράγραφος για την ανάπτυξή της; Είναι αρκετά αναπτυγμένο; </a:t>
            </a:r>
            <a:endParaRPr lang="el-GR" sz="2000" smtClean="0">
              <a:latin typeface="Arial" charset="0"/>
              <a:cs typeface="Arial" charset="0"/>
            </a:endParaRPr>
          </a:p>
          <a:p>
            <a:pPr eaLnBrk="1" hangingPunct="1">
              <a:lnSpc>
                <a:spcPct val="90000"/>
              </a:lnSpc>
            </a:pPr>
            <a:r>
              <a:rPr lang="el-GR" sz="2000" smtClean="0">
                <a:cs typeface="Times New Roman" pitchFamily="18" charset="0"/>
              </a:rPr>
              <a:t> </a:t>
            </a:r>
            <a:r>
              <a:rPr lang="el-GR" sz="2000" b="1" smtClean="0">
                <a:cs typeface="Times New Roman" pitchFamily="18" charset="0"/>
              </a:rPr>
              <a:t>Θεματική πρόταση</a:t>
            </a:r>
            <a:r>
              <a:rPr lang="el-GR" sz="2000" b="1" smtClean="0"/>
              <a:t>:</a:t>
            </a:r>
            <a:r>
              <a:rPr lang="el-GR" sz="2000" smtClean="0">
                <a:cs typeface="Times New Roman" pitchFamily="18" charset="0"/>
              </a:rPr>
              <a:t> Περιλαμβάνει το σκοπό σας; Διατυπώνει την κύρια ιδέα τής παραγράφου σας; </a:t>
            </a:r>
            <a:endParaRPr lang="el-GR" sz="2000" smtClean="0">
              <a:latin typeface="Arial" charset="0"/>
              <a:cs typeface="Arial" charset="0"/>
            </a:endParaRPr>
          </a:p>
          <a:p>
            <a:pPr eaLnBrk="1" hangingPunct="1">
              <a:lnSpc>
                <a:spcPct val="90000"/>
              </a:lnSpc>
            </a:pPr>
            <a:r>
              <a:rPr lang="el-GR" sz="2000" smtClean="0">
                <a:cs typeface="Times New Roman" pitchFamily="18" charset="0"/>
              </a:rPr>
              <a:t> </a:t>
            </a:r>
            <a:r>
              <a:rPr lang="el-GR" sz="2000" b="1" smtClean="0">
                <a:cs typeface="Times New Roman" pitchFamily="18" charset="0"/>
              </a:rPr>
              <a:t>Μεσαίο τμήμα</a:t>
            </a:r>
            <a:r>
              <a:rPr lang="el-GR" sz="2000" b="1" smtClean="0"/>
              <a:t>:</a:t>
            </a:r>
            <a:r>
              <a:rPr lang="el-GR" sz="2000" smtClean="0">
                <a:cs typeface="Times New Roman" pitchFamily="18" charset="0"/>
              </a:rPr>
              <a:t> ΟΙκοδομείται κάθε πρόταση, κάθε λεπτομέρεια πού υπάρχει στο τμήμα αυτό, πάνω στην κύρια ιδέα; Είναι </a:t>
            </a:r>
            <a:r>
              <a:rPr lang="el-GR" sz="2000" smtClean="0"/>
              <a:t>οι</a:t>
            </a:r>
            <a:r>
              <a:rPr lang="el-GR" sz="2000" smtClean="0">
                <a:cs typeface="Times New Roman" pitchFamily="18" charset="0"/>
              </a:rPr>
              <a:t> λεπτομέρειες αρκετές; Είναι διαλεγμένες καλά; Είναι σαφής </a:t>
            </a:r>
            <a:r>
              <a:rPr lang="el-GR" sz="2000" smtClean="0"/>
              <a:t>η</a:t>
            </a:r>
            <a:r>
              <a:rPr lang="el-GR" sz="2000" smtClean="0">
                <a:cs typeface="Times New Roman" pitchFamily="18" charset="0"/>
              </a:rPr>
              <a:t> διάταξή τους και η σχέση τής μίας προς την άλλη; Τοποθετήθηκαν οι πιο σπουδαίες στις εμφατικές θέσεις; Έχουν μεταξύ τους συνοχή; </a:t>
            </a:r>
            <a:endParaRPr lang="el-GR" sz="2000" smtClean="0">
              <a:latin typeface="Arial" charset="0"/>
              <a:cs typeface="Arial" charset="0"/>
            </a:endParaRPr>
          </a:p>
          <a:p>
            <a:pPr eaLnBrk="1" hangingPunct="1">
              <a:lnSpc>
                <a:spcPct val="90000"/>
              </a:lnSpc>
            </a:pPr>
            <a:r>
              <a:rPr lang="el-GR" sz="2000" b="1" smtClean="0">
                <a:cs typeface="Times New Roman" pitchFamily="18" charset="0"/>
              </a:rPr>
              <a:t>Τέλος</a:t>
            </a:r>
            <a:r>
              <a:rPr lang="el-GR" sz="2000" b="1" smtClean="0"/>
              <a:t>:</a:t>
            </a:r>
            <a:r>
              <a:rPr lang="el-GR" sz="2000" smtClean="0">
                <a:cs typeface="Times New Roman" pitchFamily="18" charset="0"/>
              </a:rPr>
              <a:t> Τελειώνει η παράγραφός σας με μια καλή πρόταση κατακλείδα, πού να ξανατονίζει</a:t>
            </a:r>
            <a:r>
              <a:rPr lang="el-GR" sz="2800" smtClean="0">
                <a:cs typeface="Times New Roman" pitchFamily="18" charset="0"/>
              </a:rPr>
              <a:t> </a:t>
            </a:r>
            <a:r>
              <a:rPr lang="el-GR" sz="2000" smtClean="0">
                <a:cs typeface="Times New Roman" pitchFamily="18" charset="0"/>
              </a:rPr>
              <a:t>την κύρια ιδέα; </a:t>
            </a:r>
            <a:endParaRPr lang="el-GR" sz="2000" smtClean="0"/>
          </a:p>
          <a:p>
            <a:pPr eaLnBrk="1" hangingPunct="1">
              <a:lnSpc>
                <a:spcPct val="90000"/>
              </a:lnSpc>
              <a:buFontTx/>
              <a:buNone/>
            </a:pPr>
            <a:r>
              <a:rPr lang="el-GR" sz="2000" b="1" smtClean="0"/>
              <a:t>     </a:t>
            </a:r>
            <a:r>
              <a:rPr lang="el-GR" sz="2000" b="1" smtClean="0">
                <a:cs typeface="Times New Roman" pitchFamily="18" charset="0"/>
              </a:rPr>
              <a:t>Αν ή απάντηση σε κάποια από αυτές τις ερωτήσεις είναι «όχι», κάντε την απαιτούμενη αναθεώρηση.</a:t>
            </a:r>
            <a:endParaRPr lang="el-GR" sz="2000" b="1" smtClean="0">
              <a:latin typeface="Arial" charset="0"/>
              <a:cs typeface="Arial" charset="0"/>
            </a:endParaRPr>
          </a:p>
          <a:p>
            <a:pPr eaLnBrk="1" hangingPunct="1">
              <a:lnSpc>
                <a:spcPct val="90000"/>
              </a:lnSpc>
              <a:buFontTx/>
              <a:buNone/>
            </a:pPr>
            <a:endParaRPr lang="el-GR" sz="2000" b="1" smtClean="0">
              <a:latin typeface="Arial" charset="0"/>
              <a:cs typeface="Arial" charset="0"/>
            </a:endParaRPr>
          </a:p>
          <a:p>
            <a:pPr eaLnBrk="1" hangingPunct="1">
              <a:lnSpc>
                <a:spcPct val="90000"/>
              </a:lnSpc>
            </a:pPr>
            <a:endParaRPr lang="el-GR" sz="2000" smtClean="0"/>
          </a:p>
        </p:txBody>
      </p:sp>
      <p:pic>
        <p:nvPicPr>
          <p:cNvPr id="27652" name="Picture 4" descr="book_worm_closeup_blink_sm_wht"/>
          <p:cNvPicPr>
            <a:picLocks noChangeAspect="1" noChangeArrowheads="1" noCrop="1"/>
          </p:cNvPicPr>
          <p:nvPr/>
        </p:nvPicPr>
        <p:blipFill>
          <a:blip r:embed="rId2"/>
          <a:srcRect/>
          <a:stretch>
            <a:fillRect/>
          </a:stretch>
        </p:blipFill>
        <p:spPr bwMode="auto">
          <a:xfrm>
            <a:off x="1600200" y="381000"/>
            <a:ext cx="960438" cy="9604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p:txBody>
          <a:bodyPr/>
          <a:lstStyle/>
          <a:p>
            <a:pPr eaLnBrk="1" hangingPunct="1"/>
            <a:r>
              <a:rPr lang="en-GB" b="1" smtClean="0"/>
              <a:t>H</a:t>
            </a:r>
            <a:r>
              <a:rPr lang="el-GR" b="1" smtClean="0"/>
              <a:t> παράγραφος</a:t>
            </a:r>
          </a:p>
        </p:txBody>
      </p:sp>
      <p:sp>
        <p:nvSpPr>
          <p:cNvPr id="5123" name="Rectangle 1027"/>
          <p:cNvSpPr>
            <a:spLocks noGrp="1" noChangeArrowheads="1"/>
          </p:cNvSpPr>
          <p:nvPr>
            <p:ph type="body" idx="1"/>
          </p:nvPr>
        </p:nvSpPr>
        <p:spPr/>
        <p:txBody>
          <a:bodyPr/>
          <a:lstStyle/>
          <a:p>
            <a:pPr eaLnBrk="1" hangingPunct="1">
              <a:lnSpc>
                <a:spcPct val="90000"/>
              </a:lnSpc>
            </a:pPr>
            <a:r>
              <a:rPr lang="el-GR" sz="2800" b="1" smtClean="0">
                <a:cs typeface="Times New Roman" pitchFamily="18" charset="0"/>
              </a:rPr>
              <a:t>Ποια είναι τα φυσιογνωμικά στοιχεία της παραγράφου </a:t>
            </a:r>
            <a:endParaRPr lang="el-GR" sz="2800" b="1" smtClean="0">
              <a:latin typeface="Arial" charset="0"/>
              <a:cs typeface="Arial" charset="0"/>
            </a:endParaRPr>
          </a:p>
          <a:p>
            <a:pPr eaLnBrk="1" hangingPunct="1">
              <a:lnSpc>
                <a:spcPct val="90000"/>
              </a:lnSpc>
            </a:pPr>
            <a:r>
              <a:rPr lang="el-GR" sz="2800" smtClean="0">
                <a:cs typeface="Times New Roman" pitchFamily="18" charset="0"/>
              </a:rPr>
              <a:t> Η εσοχή, το μικρό κενό στην αρχή της πρώτης σειράς, το οποίο εξασφαλίζει τη διακριτή οπτικά έναρξη της παραγράφου </a:t>
            </a:r>
            <a:endParaRPr lang="el-GR" sz="2800" smtClean="0">
              <a:latin typeface="Arial" charset="0"/>
              <a:cs typeface="Arial" charset="0"/>
            </a:endParaRPr>
          </a:p>
          <a:p>
            <a:pPr eaLnBrk="1" hangingPunct="1">
              <a:lnSpc>
                <a:spcPct val="90000"/>
              </a:lnSpc>
            </a:pPr>
            <a:r>
              <a:rPr lang="el-GR" sz="2800" smtClean="0">
                <a:cs typeface="Times New Roman" pitchFamily="18" charset="0"/>
              </a:rPr>
              <a:t> Η μέση έκταση, συμβατικά 10-15 στίχων στην οποία οριοθετείται το κείμενο της παραγράφου. </a:t>
            </a:r>
            <a:endParaRPr lang="el-GR" sz="2800" smtClean="0">
              <a:latin typeface="Arial" charset="0"/>
              <a:cs typeface="Arial" charset="0"/>
            </a:endParaRPr>
          </a:p>
          <a:p>
            <a:pPr eaLnBrk="1" hangingPunct="1">
              <a:lnSpc>
                <a:spcPct val="90000"/>
              </a:lnSpc>
            </a:pPr>
            <a:r>
              <a:rPr lang="el-GR" sz="2800" smtClean="0">
                <a:latin typeface="Arial Greek" pitchFamily="34" charset="0"/>
                <a:cs typeface="Times New Roman" pitchFamily="18" charset="0"/>
              </a:rPr>
              <a:t> Η παρουσίαση του κειμένου με </a:t>
            </a:r>
            <a:r>
              <a:rPr lang="el-GR" sz="2800" smtClean="0"/>
              <a:t>τάξη και </a:t>
            </a:r>
            <a:r>
              <a:rPr lang="el-GR" sz="2800" smtClean="0">
                <a:latin typeface="Arial Greek" pitchFamily="34" charset="0"/>
                <a:cs typeface="Times New Roman" pitchFamily="18" charset="0"/>
              </a:rPr>
              <a:t>αναγνώσιμα γράμματα, ευπρόσωπη γραμματική εικόνα, συντακτική ορθότητα, καθαρόγραφα κ.λπ.</a:t>
            </a:r>
            <a:r>
              <a:rPr lang="el-GR" sz="2800" smtClean="0">
                <a:latin typeface="Arial Greek" pitchFamily="34" charset="0"/>
              </a:rPr>
              <a:t> </a:t>
            </a:r>
          </a:p>
        </p:txBody>
      </p:sp>
      <p:pic>
        <p:nvPicPr>
          <p:cNvPr id="5124" name="Picture 1028" descr="search"/>
          <p:cNvPicPr>
            <a:picLocks noChangeAspect="1" noChangeArrowheads="1"/>
          </p:cNvPicPr>
          <p:nvPr/>
        </p:nvPicPr>
        <p:blipFill>
          <a:blip r:embed="rId2"/>
          <a:srcRect/>
          <a:stretch>
            <a:fillRect/>
          </a:stretch>
        </p:blipFill>
        <p:spPr bwMode="auto">
          <a:xfrm>
            <a:off x="1447800" y="381000"/>
            <a:ext cx="1092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b="1" smtClean="0"/>
              <a:t>H</a:t>
            </a:r>
            <a:r>
              <a:rPr lang="el-GR" b="1" smtClean="0"/>
              <a:t> παράγραφος</a:t>
            </a:r>
          </a:p>
        </p:txBody>
      </p:sp>
      <p:sp>
        <p:nvSpPr>
          <p:cNvPr id="6147" name="Line 4"/>
          <p:cNvSpPr>
            <a:spLocks noChangeShapeType="1"/>
          </p:cNvSpPr>
          <p:nvPr/>
        </p:nvSpPr>
        <p:spPr bwMode="auto">
          <a:xfrm>
            <a:off x="1295400" y="2667000"/>
            <a:ext cx="6934200" cy="0"/>
          </a:xfrm>
          <a:prstGeom prst="line">
            <a:avLst/>
          </a:prstGeom>
          <a:noFill/>
          <a:ln w="38100">
            <a:solidFill>
              <a:schemeClr val="tx1"/>
            </a:solidFill>
            <a:round/>
            <a:headEnd/>
            <a:tailEnd/>
          </a:ln>
        </p:spPr>
        <p:txBody>
          <a:bodyPr wrap="none"/>
          <a:lstStyle/>
          <a:p>
            <a:endParaRPr lang="el-GR"/>
          </a:p>
        </p:txBody>
      </p:sp>
      <p:sp>
        <p:nvSpPr>
          <p:cNvPr id="6148" name="Line 5"/>
          <p:cNvSpPr>
            <a:spLocks noChangeShapeType="1"/>
          </p:cNvSpPr>
          <p:nvPr/>
        </p:nvSpPr>
        <p:spPr bwMode="auto">
          <a:xfrm>
            <a:off x="1295400" y="3048000"/>
            <a:ext cx="6934200" cy="0"/>
          </a:xfrm>
          <a:prstGeom prst="line">
            <a:avLst/>
          </a:prstGeom>
          <a:noFill/>
          <a:ln w="38100">
            <a:solidFill>
              <a:schemeClr val="tx1"/>
            </a:solidFill>
            <a:round/>
            <a:headEnd/>
            <a:tailEnd/>
          </a:ln>
        </p:spPr>
        <p:txBody>
          <a:bodyPr wrap="none"/>
          <a:lstStyle/>
          <a:p>
            <a:endParaRPr lang="el-GR"/>
          </a:p>
        </p:txBody>
      </p:sp>
      <p:sp>
        <p:nvSpPr>
          <p:cNvPr id="6149" name="Line 6"/>
          <p:cNvSpPr>
            <a:spLocks noChangeShapeType="1"/>
          </p:cNvSpPr>
          <p:nvPr/>
        </p:nvSpPr>
        <p:spPr bwMode="auto">
          <a:xfrm>
            <a:off x="1295400" y="3429000"/>
            <a:ext cx="6934200" cy="0"/>
          </a:xfrm>
          <a:prstGeom prst="line">
            <a:avLst/>
          </a:prstGeom>
          <a:noFill/>
          <a:ln w="38100">
            <a:solidFill>
              <a:schemeClr val="tx1"/>
            </a:solidFill>
            <a:round/>
            <a:headEnd/>
            <a:tailEnd/>
          </a:ln>
        </p:spPr>
        <p:txBody>
          <a:bodyPr wrap="none"/>
          <a:lstStyle/>
          <a:p>
            <a:endParaRPr lang="el-GR"/>
          </a:p>
        </p:txBody>
      </p:sp>
      <p:sp>
        <p:nvSpPr>
          <p:cNvPr id="6150" name="Line 7"/>
          <p:cNvSpPr>
            <a:spLocks noChangeShapeType="1"/>
          </p:cNvSpPr>
          <p:nvPr/>
        </p:nvSpPr>
        <p:spPr bwMode="auto">
          <a:xfrm>
            <a:off x="1295400" y="3810000"/>
            <a:ext cx="6934200" cy="0"/>
          </a:xfrm>
          <a:prstGeom prst="line">
            <a:avLst/>
          </a:prstGeom>
          <a:noFill/>
          <a:ln w="38100">
            <a:solidFill>
              <a:schemeClr val="tx1"/>
            </a:solidFill>
            <a:round/>
            <a:headEnd/>
            <a:tailEnd/>
          </a:ln>
        </p:spPr>
        <p:txBody>
          <a:bodyPr wrap="none"/>
          <a:lstStyle/>
          <a:p>
            <a:endParaRPr lang="el-GR"/>
          </a:p>
        </p:txBody>
      </p:sp>
      <p:sp>
        <p:nvSpPr>
          <p:cNvPr id="6151" name="Line 8"/>
          <p:cNvSpPr>
            <a:spLocks noChangeShapeType="1"/>
          </p:cNvSpPr>
          <p:nvPr/>
        </p:nvSpPr>
        <p:spPr bwMode="auto">
          <a:xfrm>
            <a:off x="1295400" y="4191000"/>
            <a:ext cx="6934200" cy="0"/>
          </a:xfrm>
          <a:prstGeom prst="line">
            <a:avLst/>
          </a:prstGeom>
          <a:noFill/>
          <a:ln w="38100">
            <a:solidFill>
              <a:schemeClr val="tx1"/>
            </a:solidFill>
            <a:round/>
            <a:headEnd/>
            <a:tailEnd/>
          </a:ln>
        </p:spPr>
        <p:txBody>
          <a:bodyPr wrap="none"/>
          <a:lstStyle/>
          <a:p>
            <a:endParaRPr lang="el-GR"/>
          </a:p>
        </p:txBody>
      </p:sp>
      <p:sp>
        <p:nvSpPr>
          <p:cNvPr id="6152" name="Line 9"/>
          <p:cNvSpPr>
            <a:spLocks noChangeShapeType="1"/>
          </p:cNvSpPr>
          <p:nvPr/>
        </p:nvSpPr>
        <p:spPr bwMode="auto">
          <a:xfrm>
            <a:off x="1295400" y="4572000"/>
            <a:ext cx="6934200" cy="0"/>
          </a:xfrm>
          <a:prstGeom prst="line">
            <a:avLst/>
          </a:prstGeom>
          <a:noFill/>
          <a:ln w="38100">
            <a:solidFill>
              <a:schemeClr val="tx1"/>
            </a:solidFill>
            <a:round/>
            <a:headEnd/>
            <a:tailEnd/>
          </a:ln>
        </p:spPr>
        <p:txBody>
          <a:bodyPr wrap="none"/>
          <a:lstStyle/>
          <a:p>
            <a:endParaRPr lang="el-GR"/>
          </a:p>
        </p:txBody>
      </p:sp>
      <p:sp>
        <p:nvSpPr>
          <p:cNvPr id="6153" name="Line 10"/>
          <p:cNvSpPr>
            <a:spLocks noChangeShapeType="1"/>
          </p:cNvSpPr>
          <p:nvPr/>
        </p:nvSpPr>
        <p:spPr bwMode="auto">
          <a:xfrm>
            <a:off x="1295400" y="4953000"/>
            <a:ext cx="6934200" cy="0"/>
          </a:xfrm>
          <a:prstGeom prst="line">
            <a:avLst/>
          </a:prstGeom>
          <a:noFill/>
          <a:ln w="38100">
            <a:solidFill>
              <a:schemeClr val="tx1"/>
            </a:solidFill>
            <a:round/>
            <a:headEnd/>
            <a:tailEnd/>
          </a:ln>
        </p:spPr>
        <p:txBody>
          <a:bodyPr wrap="none"/>
          <a:lstStyle/>
          <a:p>
            <a:endParaRPr lang="el-GR"/>
          </a:p>
        </p:txBody>
      </p:sp>
      <p:sp>
        <p:nvSpPr>
          <p:cNvPr id="6154" name="Line 11"/>
          <p:cNvSpPr>
            <a:spLocks noChangeShapeType="1"/>
          </p:cNvSpPr>
          <p:nvPr/>
        </p:nvSpPr>
        <p:spPr bwMode="auto">
          <a:xfrm>
            <a:off x="1295400" y="5334000"/>
            <a:ext cx="6934200" cy="0"/>
          </a:xfrm>
          <a:prstGeom prst="line">
            <a:avLst/>
          </a:prstGeom>
          <a:noFill/>
          <a:ln w="38100">
            <a:solidFill>
              <a:schemeClr val="tx1"/>
            </a:solidFill>
            <a:round/>
            <a:headEnd/>
            <a:tailEnd/>
          </a:ln>
        </p:spPr>
        <p:txBody>
          <a:bodyPr wrap="none"/>
          <a:lstStyle/>
          <a:p>
            <a:endParaRPr lang="el-GR"/>
          </a:p>
        </p:txBody>
      </p:sp>
      <p:sp>
        <p:nvSpPr>
          <p:cNvPr id="6155" name="Line 12"/>
          <p:cNvSpPr>
            <a:spLocks noChangeShapeType="1"/>
          </p:cNvSpPr>
          <p:nvPr/>
        </p:nvSpPr>
        <p:spPr bwMode="auto">
          <a:xfrm>
            <a:off x="1295400" y="5715000"/>
            <a:ext cx="6934200" cy="0"/>
          </a:xfrm>
          <a:prstGeom prst="line">
            <a:avLst/>
          </a:prstGeom>
          <a:noFill/>
          <a:ln w="38100">
            <a:solidFill>
              <a:schemeClr val="tx1"/>
            </a:solidFill>
            <a:round/>
            <a:headEnd/>
            <a:tailEnd/>
          </a:ln>
        </p:spPr>
        <p:txBody>
          <a:bodyPr wrap="none"/>
          <a:lstStyle/>
          <a:p>
            <a:endParaRPr lang="el-GR"/>
          </a:p>
        </p:txBody>
      </p:sp>
      <p:sp>
        <p:nvSpPr>
          <p:cNvPr id="6156" name="Line 13"/>
          <p:cNvSpPr>
            <a:spLocks noChangeShapeType="1"/>
          </p:cNvSpPr>
          <p:nvPr/>
        </p:nvSpPr>
        <p:spPr bwMode="auto">
          <a:xfrm>
            <a:off x="1295400" y="6096000"/>
            <a:ext cx="5715000" cy="0"/>
          </a:xfrm>
          <a:prstGeom prst="line">
            <a:avLst/>
          </a:prstGeom>
          <a:noFill/>
          <a:ln w="38100">
            <a:solidFill>
              <a:schemeClr val="tx1"/>
            </a:solidFill>
            <a:round/>
            <a:headEnd/>
            <a:tailEnd/>
          </a:ln>
        </p:spPr>
        <p:txBody>
          <a:bodyPr wrap="none"/>
          <a:lstStyle/>
          <a:p>
            <a:endParaRPr lang="el-GR"/>
          </a:p>
        </p:txBody>
      </p:sp>
      <p:sp>
        <p:nvSpPr>
          <p:cNvPr id="6157" name="Line 14"/>
          <p:cNvSpPr>
            <a:spLocks noChangeShapeType="1"/>
          </p:cNvSpPr>
          <p:nvPr/>
        </p:nvSpPr>
        <p:spPr bwMode="auto">
          <a:xfrm>
            <a:off x="2057400" y="2286000"/>
            <a:ext cx="6172200" cy="0"/>
          </a:xfrm>
          <a:prstGeom prst="line">
            <a:avLst/>
          </a:prstGeom>
          <a:noFill/>
          <a:ln w="38100">
            <a:solidFill>
              <a:schemeClr val="tx1"/>
            </a:solidFill>
            <a:round/>
            <a:headEnd/>
            <a:tailEnd/>
          </a:ln>
        </p:spPr>
        <p:txBody>
          <a:bodyPr wrap="none"/>
          <a:lstStyle/>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b="1" smtClean="0"/>
              <a:t>H</a:t>
            </a:r>
            <a:r>
              <a:rPr lang="el-GR" b="1" smtClean="0"/>
              <a:t> παράγραφος</a:t>
            </a:r>
          </a:p>
        </p:txBody>
      </p:sp>
      <p:sp>
        <p:nvSpPr>
          <p:cNvPr id="7171" name="Rectangle 3"/>
          <p:cNvSpPr>
            <a:spLocks noGrp="1" noChangeArrowheads="1"/>
          </p:cNvSpPr>
          <p:nvPr>
            <p:ph type="body" idx="1"/>
          </p:nvPr>
        </p:nvSpPr>
        <p:spPr/>
        <p:txBody>
          <a:bodyPr/>
          <a:lstStyle/>
          <a:p>
            <a:pPr eaLnBrk="1" hangingPunct="1"/>
            <a:r>
              <a:rPr lang="el-GR" sz="2800" b="1" smtClean="0">
                <a:cs typeface="Times New Roman" pitchFamily="18" charset="0"/>
              </a:rPr>
              <a:t>Ποια είδη παραγράφων διακρίνουμε</a:t>
            </a:r>
            <a:r>
              <a:rPr lang="el-GR" sz="2800" b="1" smtClean="0"/>
              <a:t>;</a:t>
            </a:r>
            <a:r>
              <a:rPr lang="el-GR" sz="2800" b="1" smtClean="0">
                <a:cs typeface="Times New Roman" pitchFamily="18" charset="0"/>
              </a:rPr>
              <a:t> </a:t>
            </a:r>
            <a:endParaRPr lang="el-GR" sz="2800" b="1" smtClean="0">
              <a:latin typeface="Arial" charset="0"/>
              <a:cs typeface="Arial" charset="0"/>
            </a:endParaRPr>
          </a:p>
          <a:p>
            <a:pPr eaLnBrk="1" hangingPunct="1">
              <a:buFontTx/>
              <a:buNone/>
            </a:pPr>
            <a:r>
              <a:rPr lang="el-GR" sz="2400" smtClean="0"/>
              <a:t>    </a:t>
            </a:r>
            <a:r>
              <a:rPr lang="el-GR" sz="2400" smtClean="0">
                <a:cs typeface="Times New Roman" pitchFamily="18" charset="0"/>
              </a:rPr>
              <a:t>Σχηματικά και με κριτήριο τόσο τη μορφή όσο και το</a:t>
            </a:r>
            <a:r>
              <a:rPr lang="el-GR" sz="2400" smtClean="0"/>
              <a:t> </a:t>
            </a:r>
            <a:r>
              <a:rPr lang="el-GR" sz="2400" smtClean="0">
                <a:cs typeface="Times New Roman" pitchFamily="18" charset="0"/>
              </a:rPr>
              <a:t>νοηματικό περιεχόμενο των παραγράφων διακρίνουμε: </a:t>
            </a:r>
            <a:endParaRPr lang="el-GR" sz="2400" smtClean="0">
              <a:latin typeface="Arial" charset="0"/>
              <a:cs typeface="Arial" charset="0"/>
            </a:endParaRPr>
          </a:p>
          <a:p>
            <a:pPr eaLnBrk="1" hangingPunct="1"/>
            <a:r>
              <a:rPr lang="el-GR" sz="2400" smtClean="0">
                <a:cs typeface="Times New Roman" pitchFamily="18" charset="0"/>
              </a:rPr>
              <a:t> Την αποδεικτική παράγραφο που αναπτύσσεται σε έκταση </a:t>
            </a:r>
            <a:r>
              <a:rPr lang="el-GR" sz="2400" i="1" smtClean="0">
                <a:cs typeface="Times New Roman" pitchFamily="18" charset="0"/>
              </a:rPr>
              <a:t>10-15 </a:t>
            </a:r>
            <a:r>
              <a:rPr lang="el-GR" sz="2400" smtClean="0">
                <a:cs typeface="Times New Roman" pitchFamily="18" charset="0"/>
              </a:rPr>
              <a:t>στίχων και είναι αυτοτελής θεματικά αλλά ταυτόχρονα και υποτελής στο συνολικό κείμενο, του οποίου αποτελεί αδιαίρετο τμήμα. </a:t>
            </a:r>
            <a:endParaRPr lang="el-GR" sz="2400" smtClean="0">
              <a:latin typeface="Arial" charset="0"/>
              <a:cs typeface="Arial" charset="0"/>
            </a:endParaRPr>
          </a:p>
          <a:p>
            <a:pPr eaLnBrk="1" hangingPunct="1"/>
            <a:r>
              <a:rPr lang="el-GR" sz="2400" smtClean="0">
                <a:cs typeface="Times New Roman" pitchFamily="18" charset="0"/>
              </a:rPr>
              <a:t> Τη μεταβατική ή συνεκτική, η οποία, χρησιμοποιείται για την αλληλουχία των θεματικών ενοτήτων, ενώ η έκτασή της ορίζεται στους 4-6 στίχους. </a:t>
            </a:r>
          </a:p>
        </p:txBody>
      </p:sp>
      <p:pic>
        <p:nvPicPr>
          <p:cNvPr id="7172" name="Picture 5" descr="search"/>
          <p:cNvPicPr>
            <a:picLocks noChangeAspect="1" noChangeArrowheads="1"/>
          </p:cNvPicPr>
          <p:nvPr/>
        </p:nvPicPr>
        <p:blipFill>
          <a:blip r:embed="rId2"/>
          <a:srcRect/>
          <a:stretch>
            <a:fillRect/>
          </a:stretch>
        </p:blipFill>
        <p:spPr bwMode="auto">
          <a:xfrm>
            <a:off x="1371600" y="381000"/>
            <a:ext cx="1092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sz="3600" b="1" smtClean="0">
                <a:cs typeface="Times New Roman" pitchFamily="18" charset="0"/>
              </a:rPr>
              <a:t>Η θεματική πρόταση</a:t>
            </a:r>
          </a:p>
        </p:txBody>
      </p:sp>
      <p:sp>
        <p:nvSpPr>
          <p:cNvPr id="8195" name="Rectangle 3"/>
          <p:cNvSpPr>
            <a:spLocks noGrp="1" noChangeArrowheads="1"/>
          </p:cNvSpPr>
          <p:nvPr>
            <p:ph type="body" idx="1"/>
          </p:nvPr>
        </p:nvSpPr>
        <p:spPr/>
        <p:txBody>
          <a:bodyPr/>
          <a:lstStyle/>
          <a:p>
            <a:pPr eaLnBrk="1" hangingPunct="1">
              <a:lnSpc>
                <a:spcPct val="90000"/>
              </a:lnSpc>
              <a:buFontTx/>
              <a:buNone/>
            </a:pPr>
            <a:r>
              <a:rPr lang="el-GR" sz="2000" smtClean="0">
                <a:cs typeface="Times New Roman" pitchFamily="18" charset="0"/>
              </a:rPr>
              <a:t> </a:t>
            </a:r>
            <a:r>
              <a:rPr lang="el-GR" sz="2000" b="1" smtClean="0">
                <a:cs typeface="Times New Roman" pitchFamily="18" charset="0"/>
              </a:rPr>
              <a:t>Γενικά</a:t>
            </a:r>
            <a:endParaRPr lang="el-GR" sz="2000" smtClean="0">
              <a:latin typeface="Arial" charset="0"/>
              <a:cs typeface="Arial" charset="0"/>
            </a:endParaRPr>
          </a:p>
          <a:p>
            <a:pPr eaLnBrk="1" hangingPunct="1">
              <a:lnSpc>
                <a:spcPct val="90000"/>
              </a:lnSpc>
            </a:pPr>
            <a:r>
              <a:rPr lang="el-GR" sz="2000" smtClean="0">
                <a:cs typeface="Times New Roman" pitchFamily="18" charset="0"/>
              </a:rPr>
              <a:t>Είναι μια πρόταση η περίοδος που εκφράζει με σαφήνεια, ακρίβεια και συντομία την κύρια ιδέα της παραγράφου και ακ6μη διατυπώνει το σκοπό ή τη θέση του συγγραφέα απέναντι στην κύρια ιδέα. </a:t>
            </a:r>
            <a:endParaRPr lang="el-GR" sz="2000" smtClean="0">
              <a:latin typeface="Arial" charset="0"/>
              <a:cs typeface="Arial" charset="0"/>
            </a:endParaRPr>
          </a:p>
          <a:p>
            <a:pPr eaLnBrk="1" hangingPunct="1">
              <a:lnSpc>
                <a:spcPct val="90000"/>
              </a:lnSpc>
              <a:buFontTx/>
              <a:buNone/>
            </a:pPr>
            <a:r>
              <a:rPr lang="el-GR" sz="2000" b="1" smtClean="0">
                <a:cs typeface="Times New Roman" pitchFamily="18" charset="0"/>
              </a:rPr>
              <a:t>Ο ρόλος της</a:t>
            </a:r>
            <a:r>
              <a:rPr lang="el-GR" sz="2000" smtClean="0">
                <a:cs typeface="Times New Roman" pitchFamily="18" charset="0"/>
              </a:rPr>
              <a:t> </a:t>
            </a:r>
            <a:endParaRPr lang="el-GR" sz="2000" smtClean="0">
              <a:latin typeface="Arial" charset="0"/>
              <a:cs typeface="Arial" charset="0"/>
            </a:endParaRPr>
          </a:p>
          <a:p>
            <a:pPr eaLnBrk="1" hangingPunct="1">
              <a:lnSpc>
                <a:spcPct val="90000"/>
              </a:lnSpc>
            </a:pPr>
            <a:r>
              <a:rPr lang="el-GR" sz="2000" smtClean="0">
                <a:cs typeface="Times New Roman" pitchFamily="18" charset="0"/>
              </a:rPr>
              <a:t>Η θεματική πρόταση αποτελεί τον πρόλογο της παραγράφου. Πιο συγκεκριμένα, λειτουργεί ως πρόταση πιλότος και μας κατευθύνει στον τρόπο και στη μέθοδο με την οποία μπορεί ν' αναπτυχθεί η παράγραφος. </a:t>
            </a:r>
            <a:endParaRPr lang="el-GR" sz="2000" smtClean="0">
              <a:latin typeface="Arial" charset="0"/>
              <a:cs typeface="Arial" charset="0"/>
            </a:endParaRPr>
          </a:p>
          <a:p>
            <a:pPr eaLnBrk="1" hangingPunct="1">
              <a:lnSpc>
                <a:spcPct val="90000"/>
              </a:lnSpc>
              <a:buFontTx/>
              <a:buNone/>
            </a:pPr>
            <a:r>
              <a:rPr lang="el-GR" sz="2000" b="1" smtClean="0">
                <a:cs typeface="Times New Roman" pitchFamily="18" charset="0"/>
              </a:rPr>
              <a:t>Η θέση της </a:t>
            </a:r>
            <a:endParaRPr lang="el-GR" sz="2000" b="1" smtClean="0">
              <a:latin typeface="Arial" charset="0"/>
              <a:cs typeface="Arial" charset="0"/>
            </a:endParaRPr>
          </a:p>
          <a:p>
            <a:pPr eaLnBrk="1" hangingPunct="1">
              <a:lnSpc>
                <a:spcPct val="90000"/>
              </a:lnSpc>
            </a:pPr>
            <a:r>
              <a:rPr lang="el-GR" sz="2000" smtClean="0">
                <a:cs typeface="Times New Roman" pitchFamily="18" charset="0"/>
              </a:rPr>
              <a:t>Θεωρητικά η θεματική πρόταση μπορεί να τοποθετηθεί στην αρχή, στη μέση ή στο τέλος της παραγράφου. Είναι δυνατό ακόμη να επαναλαμβάνεται αυτούσια ή λεκτικά διαφοροποιημένη για έμφαση. </a:t>
            </a:r>
            <a:endParaRPr lang="el-GR" sz="2000" smtClean="0">
              <a:latin typeface="Arial" charset="0"/>
              <a:cs typeface="Arial" charset="0"/>
            </a:endParaRPr>
          </a:p>
          <a:p>
            <a:pPr eaLnBrk="1" hangingPunct="1">
              <a:lnSpc>
                <a:spcPct val="90000"/>
              </a:lnSpc>
              <a:buFontTx/>
              <a:buNone/>
            </a:pPr>
            <a:r>
              <a:rPr lang="el-GR" sz="2000" b="1" smtClean="0">
                <a:cs typeface="Times New Roman" pitchFamily="18" charset="0"/>
              </a:rPr>
              <a:t>Στην αρχή </a:t>
            </a:r>
            <a:endParaRPr lang="el-GR" sz="2000" b="1" smtClean="0">
              <a:latin typeface="Arial" charset="0"/>
              <a:cs typeface="Arial" charset="0"/>
            </a:endParaRPr>
          </a:p>
          <a:p>
            <a:pPr eaLnBrk="1" hangingPunct="1">
              <a:lnSpc>
                <a:spcPct val="90000"/>
              </a:lnSpc>
            </a:pPr>
            <a:r>
              <a:rPr lang="el-GR" sz="2000" smtClean="0">
                <a:cs typeface="Times New Roman" pitchFamily="18" charset="0"/>
              </a:rPr>
              <a:t>Όταν προχωρούμε παραγωγικά, αναλύοντας σε λεπτομέρειες κάτι γενικό. </a:t>
            </a:r>
          </a:p>
        </p:txBody>
      </p:sp>
      <p:pic>
        <p:nvPicPr>
          <p:cNvPr id="8196" name="Picture 4" descr="news"/>
          <p:cNvPicPr>
            <a:picLocks noChangeAspect="1" noChangeArrowheads="1"/>
          </p:cNvPicPr>
          <p:nvPr/>
        </p:nvPicPr>
        <p:blipFill>
          <a:blip r:embed="rId2"/>
          <a:srcRect/>
          <a:stretch>
            <a:fillRect/>
          </a:stretch>
        </p:blipFill>
        <p:spPr bwMode="auto">
          <a:xfrm>
            <a:off x="1219200" y="304800"/>
            <a:ext cx="1041400" cy="127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sz="3200" b="1" smtClean="0"/>
              <a:t/>
            </a:r>
            <a:br>
              <a:rPr lang="el-GR" sz="3200" b="1" smtClean="0"/>
            </a:br>
            <a:r>
              <a:rPr lang="el-GR" sz="3200" b="1" smtClean="0">
                <a:cs typeface="Times New Roman" pitchFamily="18" charset="0"/>
              </a:rPr>
              <a:t>Παράδειγμα παραγράφου με τη θεματική πρόταση στην αρχή</a:t>
            </a:r>
            <a:r>
              <a:rPr lang="el-GR" sz="3200" b="1" smtClean="0">
                <a:latin typeface="Arial" charset="0"/>
                <a:cs typeface="Arial" charset="0"/>
              </a:rPr>
              <a:t/>
            </a:r>
            <a:br>
              <a:rPr lang="el-GR" sz="3200" b="1" smtClean="0">
                <a:latin typeface="Arial" charset="0"/>
                <a:cs typeface="Arial" charset="0"/>
              </a:rPr>
            </a:br>
            <a:endParaRPr lang="el-GR" sz="3200" b="1" smtClean="0">
              <a:latin typeface="Arial" charset="0"/>
              <a:cs typeface="Arial" charset="0"/>
            </a:endParaRPr>
          </a:p>
        </p:txBody>
      </p:sp>
      <p:sp>
        <p:nvSpPr>
          <p:cNvPr id="9219" name="Rectangle 3"/>
          <p:cNvSpPr>
            <a:spLocks noGrp="1" noChangeArrowheads="1"/>
          </p:cNvSpPr>
          <p:nvPr>
            <p:ph type="body" idx="1"/>
          </p:nvPr>
        </p:nvSpPr>
        <p:spPr>
          <a:xfrm>
            <a:off x="1066800" y="1524000"/>
            <a:ext cx="7620000" cy="4343400"/>
          </a:xfrm>
        </p:spPr>
        <p:txBody>
          <a:bodyPr/>
          <a:lstStyle/>
          <a:p>
            <a:pPr eaLnBrk="1" hangingPunct="1">
              <a:buFontTx/>
              <a:buNone/>
            </a:pPr>
            <a:r>
              <a:rPr lang="el-GR" sz="2000" b="1" smtClean="0"/>
              <a:t>     </a:t>
            </a:r>
            <a:r>
              <a:rPr lang="el-GR" sz="2000" b="1" smtClean="0">
                <a:cs typeface="Times New Roman" pitchFamily="18" charset="0"/>
              </a:rPr>
              <a:t>Αρχική διαπίστωση: </a:t>
            </a:r>
            <a:r>
              <a:rPr lang="el-GR" sz="2000" smtClean="0">
                <a:cs typeface="Times New Roman" pitchFamily="18" charset="0"/>
              </a:rPr>
              <a:t>Αναμφίβολα, η τεχνολογία επέφερε κοσμογονικές αλλαγές στη ζωή των κοινωνιών και των ανθρώπων.</a:t>
            </a:r>
            <a:endParaRPr lang="el-GR" sz="2000" smtClean="0">
              <a:latin typeface="Arial" charset="0"/>
              <a:cs typeface="Arial" charset="0"/>
            </a:endParaRPr>
          </a:p>
          <a:p>
            <a:pPr eaLnBrk="1" hangingPunct="1">
              <a:buFontTx/>
              <a:buNone/>
            </a:pPr>
            <a:r>
              <a:rPr lang="el-GR" sz="2000" b="1" smtClean="0"/>
              <a:t>     </a:t>
            </a:r>
            <a:r>
              <a:rPr lang="el-GR" sz="2000" b="1" smtClean="0">
                <a:cs typeface="Times New Roman" pitchFamily="18" charset="0"/>
              </a:rPr>
              <a:t>Ανάπτυξη  του ιδεολογικού πυρήνα (λεπτομέρειες):</a:t>
            </a:r>
            <a:r>
              <a:rPr lang="el-GR" sz="2000" smtClean="0">
                <a:cs typeface="Times New Roman" pitchFamily="18" charset="0"/>
              </a:rPr>
              <a:t>  Μετέτρεψε την εργασία από επίμοχθη και επώδυνη σε απλή και άνετη διαδικασία. Απομάκρυνε το φάσμα της πείνας από ένα μεγάλο μέρος του πλανήτη, απάλλαξε τους ανθρώπους από την ασφυκτική κυριαρχία της φύσης, τους έδωσε ελεύθερο χρόνο, έκανε κτήμα όλων τα υλικά και πολιτιστικά αγαθά χάρη στην τεχνολογία παγκοσμιοποιήθηκαν ειδήσεις, γεγονότα, πολιτισμοί.</a:t>
            </a:r>
            <a:endParaRPr lang="el-GR" sz="2000" smtClean="0">
              <a:latin typeface="Arial" charset="0"/>
              <a:cs typeface="Arial" charset="0"/>
            </a:endParaRPr>
          </a:p>
          <a:p>
            <a:pPr eaLnBrk="1" hangingPunct="1">
              <a:buFontTx/>
              <a:buNone/>
            </a:pPr>
            <a:r>
              <a:rPr lang="el-GR" sz="2000" b="1" smtClean="0"/>
              <a:t>     </a:t>
            </a:r>
            <a:r>
              <a:rPr lang="el-GR" sz="2000" b="1" smtClean="0">
                <a:cs typeface="Times New Roman" pitchFamily="18" charset="0"/>
              </a:rPr>
              <a:t>Συμπέρασμα ή κατακλείδα:</a:t>
            </a:r>
            <a:r>
              <a:rPr lang="el-GR" sz="2000" smtClean="0">
                <a:cs typeface="Times New Roman" pitchFamily="18" charset="0"/>
              </a:rPr>
              <a:t>  Τα προηγούμενα στοιχεία, χωρίς να εξαντλούν τον πίνακα των προσφορών της τεχνολογίας </a:t>
            </a:r>
            <a:endParaRPr lang="el-GR" sz="2000" smtClean="0">
              <a:latin typeface="Arial" charset="0"/>
              <a:cs typeface="Arial" charset="0"/>
            </a:endParaRPr>
          </a:p>
          <a:p>
            <a:pPr eaLnBrk="1" hangingPunct="1">
              <a:buFontTx/>
              <a:buNone/>
            </a:pPr>
            <a:r>
              <a:rPr lang="el-GR" sz="2000" smtClean="0"/>
              <a:t>     </a:t>
            </a:r>
            <a:r>
              <a:rPr lang="el-GR" sz="2000" smtClean="0">
                <a:cs typeface="Times New Roman" pitchFamily="18" charset="0"/>
              </a:rPr>
              <a:t>προς τον άνθρωπο, δικαιώνουν τον τίτλο της ευλογίας που της αποδίδεται. </a:t>
            </a:r>
            <a:endParaRPr lang="el-GR" sz="2000" smtClean="0">
              <a:latin typeface="Arial" charset="0"/>
              <a:cs typeface="Arial" charset="0"/>
            </a:endParaRPr>
          </a:p>
          <a:p>
            <a:pPr eaLnBrk="1" hangingPunct="1"/>
            <a:endParaRPr lang="el-GR" sz="2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b="1" smtClean="0"/>
              <a:t>Α</a:t>
            </a:r>
            <a:r>
              <a:rPr lang="el-GR" b="1" smtClean="0">
                <a:cs typeface="Times New Roman" pitchFamily="18" charset="0"/>
              </a:rPr>
              <a:t>ρετ</a:t>
            </a:r>
            <a:r>
              <a:rPr lang="el-GR" b="1" smtClean="0"/>
              <a:t>έ</a:t>
            </a:r>
            <a:r>
              <a:rPr lang="el-GR" b="1" smtClean="0">
                <a:cs typeface="Times New Roman" pitchFamily="18" charset="0"/>
              </a:rPr>
              <a:t>ς μιας καλ</a:t>
            </a:r>
            <a:r>
              <a:rPr lang="el-GR" b="1" smtClean="0"/>
              <a:t>ή</a:t>
            </a:r>
            <a:r>
              <a:rPr lang="el-GR" b="1" smtClean="0">
                <a:cs typeface="Times New Roman" pitchFamily="18" charset="0"/>
              </a:rPr>
              <a:t>ς παραγρ</a:t>
            </a:r>
            <a:r>
              <a:rPr lang="el-GR" b="1" smtClean="0"/>
              <a:t>ά</a:t>
            </a:r>
            <a:r>
              <a:rPr lang="el-GR" b="1" smtClean="0">
                <a:cs typeface="Times New Roman" pitchFamily="18" charset="0"/>
              </a:rPr>
              <a:t>φου</a:t>
            </a:r>
          </a:p>
        </p:txBody>
      </p:sp>
      <p:sp>
        <p:nvSpPr>
          <p:cNvPr id="10243" name="Rectangle 3"/>
          <p:cNvSpPr>
            <a:spLocks noGrp="1" noChangeArrowheads="1"/>
          </p:cNvSpPr>
          <p:nvPr>
            <p:ph type="body" idx="1"/>
          </p:nvPr>
        </p:nvSpPr>
        <p:spPr>
          <a:xfrm>
            <a:off x="1143000" y="1828800"/>
            <a:ext cx="7620000" cy="4114800"/>
          </a:xfrm>
        </p:spPr>
        <p:txBody>
          <a:bodyPr/>
          <a:lstStyle/>
          <a:p>
            <a:pPr eaLnBrk="1" hangingPunct="1">
              <a:lnSpc>
                <a:spcPct val="90000"/>
              </a:lnSpc>
              <a:buFontTx/>
              <a:buNone/>
            </a:pPr>
            <a:r>
              <a:rPr lang="el-GR" sz="2800" smtClean="0">
                <a:cs typeface="Times New Roman" pitchFamily="18" charset="0"/>
              </a:rPr>
              <a:t>Για ν</a:t>
            </a:r>
            <a:r>
              <a:rPr lang="el-GR" sz="2800" smtClean="0"/>
              <a:t>α</a:t>
            </a:r>
            <a:r>
              <a:rPr lang="el-GR" sz="2800" smtClean="0">
                <a:cs typeface="Times New Roman" pitchFamily="18" charset="0"/>
              </a:rPr>
              <a:t> είναι καλή μία παράγραφος, πρέπει ν</a:t>
            </a:r>
            <a:r>
              <a:rPr lang="el-GR" sz="2800" smtClean="0"/>
              <a:t>α</a:t>
            </a:r>
            <a:r>
              <a:rPr lang="el-GR" sz="2800" smtClean="0">
                <a:cs typeface="Times New Roman" pitchFamily="18" charset="0"/>
              </a:rPr>
              <a:t> έχει: </a:t>
            </a:r>
            <a:endParaRPr lang="el-GR" sz="2800" smtClean="0">
              <a:latin typeface="Arial" charset="0"/>
              <a:cs typeface="Arial" charset="0"/>
            </a:endParaRPr>
          </a:p>
          <a:p>
            <a:pPr eaLnBrk="1" hangingPunct="1">
              <a:lnSpc>
                <a:spcPct val="90000"/>
              </a:lnSpc>
            </a:pPr>
            <a:r>
              <a:rPr lang="el-GR" sz="2800" b="1" smtClean="0">
                <a:solidFill>
                  <a:srgbClr val="9900CC"/>
                </a:solidFill>
                <a:cs typeface="Times New Roman" pitchFamily="18" charset="0"/>
              </a:rPr>
              <a:t>Ένα  σαφή σκοπό</a:t>
            </a:r>
            <a:r>
              <a:rPr lang="el-GR" sz="2800" smtClean="0">
                <a:solidFill>
                  <a:srgbClr val="9900CC"/>
                </a:solidFill>
                <a:cs typeface="Times New Roman" pitchFamily="18" charset="0"/>
              </a:rPr>
              <a:t> </a:t>
            </a:r>
            <a:r>
              <a:rPr lang="el-GR" sz="2000" smtClean="0">
                <a:solidFill>
                  <a:srgbClr val="9900CC"/>
                </a:solidFill>
              </a:rPr>
              <a:t>(δηλαδή να ξέρουμε τι ακριβώς θα θίξουμε στη συγκεκριμένη παράγραφο)</a:t>
            </a:r>
            <a:endParaRPr lang="el-GR" sz="2000" smtClean="0">
              <a:solidFill>
                <a:srgbClr val="9900CC"/>
              </a:solidFill>
              <a:latin typeface="Arial" charset="0"/>
            </a:endParaRPr>
          </a:p>
          <a:p>
            <a:pPr eaLnBrk="1" hangingPunct="1">
              <a:lnSpc>
                <a:spcPct val="90000"/>
              </a:lnSpc>
            </a:pPr>
            <a:r>
              <a:rPr lang="el-GR" sz="2800" b="1" smtClean="0">
                <a:solidFill>
                  <a:srgbClr val="669900"/>
                </a:solidFill>
                <a:cs typeface="Times New Roman" pitchFamily="18" charset="0"/>
              </a:rPr>
              <a:t>Επαρκή ανάπτυξη</a:t>
            </a:r>
            <a:r>
              <a:rPr lang="el-GR" sz="2800" smtClean="0">
                <a:solidFill>
                  <a:srgbClr val="669900"/>
                </a:solidFill>
              </a:rPr>
              <a:t> </a:t>
            </a:r>
            <a:r>
              <a:rPr lang="el-GR" sz="2000" smtClean="0">
                <a:solidFill>
                  <a:srgbClr val="669900"/>
                </a:solidFill>
              </a:rPr>
              <a:t>(δηλαδή να περιέχει αρκετές λεπτομέρειες)</a:t>
            </a:r>
            <a:endParaRPr lang="el-GR" sz="2000" smtClean="0">
              <a:solidFill>
                <a:srgbClr val="669900"/>
              </a:solidFill>
              <a:latin typeface="Arial" charset="0"/>
            </a:endParaRPr>
          </a:p>
          <a:p>
            <a:pPr eaLnBrk="1" hangingPunct="1">
              <a:lnSpc>
                <a:spcPct val="90000"/>
              </a:lnSpc>
            </a:pPr>
            <a:r>
              <a:rPr lang="el-GR" sz="2800" b="1" smtClean="0">
                <a:solidFill>
                  <a:schemeClr val="accent2"/>
                </a:solidFill>
                <a:cs typeface="Times New Roman" pitchFamily="18" charset="0"/>
              </a:rPr>
              <a:t>Ενότητα</a:t>
            </a:r>
            <a:r>
              <a:rPr lang="el-GR" sz="2800" smtClean="0">
                <a:solidFill>
                  <a:schemeClr val="accent2"/>
                </a:solidFill>
                <a:cs typeface="Times New Roman" pitchFamily="18" charset="0"/>
              </a:rPr>
              <a:t> </a:t>
            </a:r>
            <a:r>
              <a:rPr lang="el-GR" sz="2000" smtClean="0">
                <a:solidFill>
                  <a:schemeClr val="accent2"/>
                </a:solidFill>
              </a:rPr>
              <a:t>(δηλαδή να μην περιέχει άσχετα θέματα)</a:t>
            </a:r>
            <a:endParaRPr lang="el-GR" sz="2000" smtClean="0">
              <a:solidFill>
                <a:schemeClr val="accent2"/>
              </a:solidFill>
              <a:latin typeface="Arial" charset="0"/>
            </a:endParaRPr>
          </a:p>
          <a:p>
            <a:pPr eaLnBrk="1" hangingPunct="1">
              <a:lnSpc>
                <a:spcPct val="90000"/>
              </a:lnSpc>
            </a:pPr>
            <a:r>
              <a:rPr lang="el-GR" sz="2800" b="1" smtClean="0">
                <a:solidFill>
                  <a:srgbClr val="FF9900"/>
                </a:solidFill>
                <a:cs typeface="Times New Roman" pitchFamily="18" charset="0"/>
              </a:rPr>
              <a:t>Αλληλουχία νοημάτων</a:t>
            </a:r>
            <a:r>
              <a:rPr lang="el-GR" sz="2800" smtClean="0">
                <a:solidFill>
                  <a:srgbClr val="FF9900"/>
                </a:solidFill>
              </a:rPr>
              <a:t> </a:t>
            </a:r>
            <a:r>
              <a:rPr lang="el-GR" sz="2000" smtClean="0">
                <a:solidFill>
                  <a:srgbClr val="FF9900"/>
                </a:solidFill>
              </a:rPr>
              <a:t>(δηλαδή οι λεπτομέρειες να βρίσκονται σε μια λογική σειρά)</a:t>
            </a:r>
            <a:endParaRPr lang="el-GR" sz="2000" smtClean="0">
              <a:solidFill>
                <a:srgbClr val="FF9900"/>
              </a:solidFill>
              <a:latin typeface="Arial" charset="0"/>
            </a:endParaRPr>
          </a:p>
          <a:p>
            <a:pPr eaLnBrk="1" hangingPunct="1">
              <a:lnSpc>
                <a:spcPct val="90000"/>
              </a:lnSpc>
            </a:pPr>
            <a:r>
              <a:rPr lang="el-GR" sz="2800" b="1" smtClean="0">
                <a:solidFill>
                  <a:schemeClr val="hlink"/>
                </a:solidFill>
                <a:cs typeface="Times New Roman" pitchFamily="18" charset="0"/>
              </a:rPr>
              <a:t>Συνοχή</a:t>
            </a:r>
            <a:r>
              <a:rPr lang="el-GR" sz="2800" smtClean="0">
                <a:solidFill>
                  <a:schemeClr val="hlink"/>
                </a:solidFill>
                <a:cs typeface="Times New Roman" pitchFamily="18" charset="0"/>
              </a:rPr>
              <a:t> </a:t>
            </a:r>
            <a:r>
              <a:rPr lang="el-GR" sz="2000" smtClean="0">
                <a:solidFill>
                  <a:schemeClr val="hlink"/>
                </a:solidFill>
              </a:rPr>
              <a:t>(δηλαδή τα νοήματα να συνδέονται μεταξύ τους και να μην υπάρχουν χάσματα)</a:t>
            </a:r>
            <a:r>
              <a:rPr lang="el-GR" sz="2800" smtClean="0">
                <a:solidFill>
                  <a:schemeClr val="hlink"/>
                </a:solidFill>
                <a:cs typeface="Times New Roman" pitchFamily="18" charset="0"/>
              </a:rPr>
              <a:t> </a:t>
            </a:r>
            <a:endParaRPr lang="el-GR" sz="2800" smtClean="0">
              <a:solidFill>
                <a:schemeClr val="hlink"/>
              </a:solidFill>
              <a:latin typeface="Arial" charset="0"/>
              <a:cs typeface="Arial" charset="0"/>
            </a:endParaRPr>
          </a:p>
          <a:p>
            <a:pPr eaLnBrk="1" hangingPunct="1">
              <a:lnSpc>
                <a:spcPct val="90000"/>
              </a:lnSpc>
            </a:pPr>
            <a:r>
              <a:rPr lang="el-GR" sz="2800" b="1" smtClean="0">
                <a:solidFill>
                  <a:srgbClr val="FF0066"/>
                </a:solidFill>
              </a:rPr>
              <a:t>Έ</a:t>
            </a:r>
            <a:r>
              <a:rPr lang="el-GR" sz="2800" b="1" smtClean="0">
                <a:solidFill>
                  <a:srgbClr val="FF0066"/>
                </a:solidFill>
                <a:cs typeface="Times New Roman" pitchFamily="18" charset="0"/>
              </a:rPr>
              <a:t>μφαση</a:t>
            </a:r>
            <a:r>
              <a:rPr lang="el-GR" sz="2800" smtClean="0">
                <a:solidFill>
                  <a:srgbClr val="FF0066"/>
                </a:solidFill>
                <a:cs typeface="Times New Roman" pitchFamily="18" charset="0"/>
              </a:rPr>
              <a:t> </a:t>
            </a:r>
            <a:r>
              <a:rPr lang="el-GR" sz="2000" smtClean="0">
                <a:solidFill>
                  <a:srgbClr val="FF0066"/>
                </a:solidFill>
              </a:rPr>
              <a:t>(δηλαδή να τονίζονται οι πιο σημαντικές ιδέες)</a:t>
            </a:r>
          </a:p>
        </p:txBody>
      </p:sp>
      <p:pic>
        <p:nvPicPr>
          <p:cNvPr id="10244" name="Picture 4" descr="search"/>
          <p:cNvPicPr>
            <a:picLocks noChangeAspect="1" noChangeArrowheads="1"/>
          </p:cNvPicPr>
          <p:nvPr/>
        </p:nvPicPr>
        <p:blipFill>
          <a:blip r:embed="rId2"/>
          <a:srcRect/>
          <a:stretch>
            <a:fillRect/>
          </a:stretch>
        </p:blipFill>
        <p:spPr bwMode="auto">
          <a:xfrm>
            <a:off x="1295400" y="381000"/>
            <a:ext cx="1092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66800" y="0"/>
            <a:ext cx="7620000" cy="1143000"/>
          </a:xfrm>
        </p:spPr>
        <p:txBody>
          <a:bodyPr/>
          <a:lstStyle/>
          <a:p>
            <a:pPr eaLnBrk="1" hangingPunct="1"/>
            <a:r>
              <a:rPr lang="el-GR" b="1" i="1" smtClean="0">
                <a:cs typeface="Times New Roman" pitchFamily="18" charset="0"/>
              </a:rPr>
              <a:t> </a:t>
            </a:r>
            <a:r>
              <a:rPr lang="el-GR" b="1" smtClean="0">
                <a:latin typeface="Arial" charset="0"/>
                <a:cs typeface="Arial" charset="0"/>
              </a:rPr>
              <a:t/>
            </a:r>
            <a:br>
              <a:rPr lang="el-GR" b="1" smtClean="0">
                <a:latin typeface="Arial" charset="0"/>
                <a:cs typeface="Arial" charset="0"/>
              </a:rPr>
            </a:br>
            <a:r>
              <a:rPr lang="el-GR" b="1" smtClean="0">
                <a:solidFill>
                  <a:srgbClr val="9900CC"/>
                </a:solidFill>
                <a:cs typeface="Times New Roman" pitchFamily="18" charset="0"/>
              </a:rPr>
              <a:t>Σαφής σκοπός</a:t>
            </a:r>
            <a:r>
              <a:rPr lang="el-GR" b="1" smtClean="0">
                <a:cs typeface="Times New Roman" pitchFamily="18" charset="0"/>
              </a:rPr>
              <a:t> </a:t>
            </a:r>
          </a:p>
        </p:txBody>
      </p:sp>
      <p:sp>
        <p:nvSpPr>
          <p:cNvPr id="11267" name="Rectangle 3"/>
          <p:cNvSpPr>
            <a:spLocks noGrp="1" noChangeArrowheads="1"/>
          </p:cNvSpPr>
          <p:nvPr>
            <p:ph type="body" idx="1"/>
          </p:nvPr>
        </p:nvSpPr>
        <p:spPr>
          <a:xfrm>
            <a:off x="1066800" y="1295400"/>
            <a:ext cx="7620000" cy="4114800"/>
          </a:xfrm>
        </p:spPr>
        <p:txBody>
          <a:bodyPr/>
          <a:lstStyle/>
          <a:p>
            <a:pPr eaLnBrk="1" hangingPunct="1">
              <a:lnSpc>
                <a:spcPct val="90000"/>
              </a:lnSpc>
              <a:buFontTx/>
              <a:buNone/>
            </a:pPr>
            <a:r>
              <a:rPr lang="el-GR" sz="1800" smtClean="0"/>
              <a:t>     </a:t>
            </a:r>
            <a:endParaRPr lang="el-GR" sz="2000" smtClean="0">
              <a:latin typeface="Arial" charset="0"/>
              <a:cs typeface="Arial" charset="0"/>
            </a:endParaRPr>
          </a:p>
          <a:p>
            <a:pPr eaLnBrk="1" hangingPunct="1">
              <a:lnSpc>
                <a:spcPct val="80000"/>
              </a:lnSpc>
              <a:buFontTx/>
              <a:buNone/>
            </a:pPr>
            <a:r>
              <a:rPr lang="el-GR" sz="2400" smtClean="0"/>
              <a:t>              </a:t>
            </a:r>
            <a:r>
              <a:rPr lang="el-GR" sz="2400" smtClean="0">
                <a:cs typeface="Times New Roman" pitchFamily="18" charset="0"/>
              </a:rPr>
              <a:t>Ό πατέρας μου απολαμβάνει πραγματικά τ</a:t>
            </a:r>
            <a:r>
              <a:rPr lang="el-GR" sz="2400" smtClean="0"/>
              <a:t>ι</a:t>
            </a:r>
            <a:r>
              <a:rPr lang="el-GR" sz="2400" smtClean="0">
                <a:cs typeface="Times New Roman" pitchFamily="18" charset="0"/>
              </a:rPr>
              <a:t>ς χαρές τής ζωής.</a:t>
            </a:r>
            <a:r>
              <a:rPr lang="el-GR" sz="2400" smtClean="0"/>
              <a:t> </a:t>
            </a:r>
            <a:r>
              <a:rPr lang="el-GR" sz="2400" smtClean="0">
                <a:cs typeface="Times New Roman" pitchFamily="18" charset="0"/>
              </a:rPr>
              <a:t>Κανένας δεν τον είδε ποτέ κατσoύφη, με κατεβασμένα μούτρα. Πάντα έχει έτοιμο το αστείο του κι ένα πλατύ χαμόγελο στα χείλη. Ευχαριστιέται να πειράζει κάποιον, και αυτός ο κάποιος συνήθως είμαι εγώ. 'Όταν έρχεται κάποιος συμμαθητής μου να διαβάσουμε μαζί{, αμέσως βγάζει τα συμπεράσματά του και το αστείο αρχίζει. Πολλές φιλικές μας οικογένειες έρχονται να περάσουν μαζί μας μία ευχάριστη βραδιά  να ζητήσουν μία συμβουλή. Τα Χριστούγεννα τραγουδάει τα κάλαντα μαζί με τα παιδιά. Το Πάσχα πού μάς πέρασε έφτιαξε ο ίδιος το πασχαλινό τσουρέκι για το σύλλογο όπου ανήκει. Τέτοια πράγματα ευχαριστούν τον πατέρα, γιατί δεν είναι </a:t>
            </a:r>
            <a:r>
              <a:rPr lang="el-GR" sz="2400" smtClean="0"/>
              <a:t>      </a:t>
            </a:r>
            <a:r>
              <a:rPr lang="el-GR" sz="2400" smtClean="0">
                <a:cs typeface="Times New Roman" pitchFamily="18" charset="0"/>
              </a:rPr>
              <a:t>ποτέ τόσο ευτυχισμένος, όσο όταν συμβάλλει ο ίδιος στην ευχαρίστηση των άλλων. </a:t>
            </a:r>
            <a:endParaRPr lang="el-GR" sz="2400" smtClean="0">
              <a:latin typeface="Arial" charset="0"/>
              <a:cs typeface="Arial" charset="0"/>
            </a:endParaRPr>
          </a:p>
          <a:p>
            <a:pPr eaLnBrk="1" hangingPunct="1">
              <a:lnSpc>
                <a:spcPct val="90000"/>
              </a:lnSpc>
              <a:buFontTx/>
              <a:buNone/>
            </a:pPr>
            <a:r>
              <a:rPr lang="el-GR" sz="2400" smtClean="0">
                <a:cs typeface="Times New Roman" pitchFamily="18" charset="0"/>
              </a:rPr>
              <a:t>"Άννα Κ. Β' Γυμνασ.)</a:t>
            </a:r>
            <a:r>
              <a:rPr lang="el-GR" sz="2000" smtClean="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Σημειωματάριο">
  <a:themeElements>
    <a:clrScheme name="Σημειωματάριο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Σημειωματάριο">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Σημειωματάριο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Σημειωματάριο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Σημειωματάριο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Designs\Σημειωματάριο.pot</Template>
  <TotalTime>334</TotalTime>
  <Words>2964</Words>
  <Application>Microsoft PowerPoint</Application>
  <PresentationFormat>Προβολή στην οθόνη (4:3)</PresentationFormat>
  <Paragraphs>133</Paragraphs>
  <Slides>25</Slides>
  <Notes>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Comic Sans MS</vt:lpstr>
      <vt:lpstr>Arial</vt:lpstr>
      <vt:lpstr>Times New Roman</vt:lpstr>
      <vt:lpstr>Arial Greek</vt:lpstr>
      <vt:lpstr>Σημειωματάριο</vt:lpstr>
      <vt:lpstr>H παράγραφος  </vt:lpstr>
      <vt:lpstr>H παράγραφος</vt:lpstr>
      <vt:lpstr>H παράγραφος</vt:lpstr>
      <vt:lpstr>H παράγραφος</vt:lpstr>
      <vt:lpstr>H παράγραφος</vt:lpstr>
      <vt:lpstr>Η θεματική πρόταση</vt:lpstr>
      <vt:lpstr> Παράδειγμα παραγράφου με τη θεματική πρόταση στην αρχή </vt:lpstr>
      <vt:lpstr>Αρετές μιας καλής παραγράφου</vt:lpstr>
      <vt:lpstr>  Σαφής σκοπός </vt:lpstr>
      <vt:lpstr>Επαρκής ανάπτυξη </vt:lpstr>
      <vt:lpstr>Επαρκής ανάπτυξη</vt:lpstr>
      <vt:lpstr>Ενότητα της παραγράφου </vt:lpstr>
      <vt:lpstr>Ενότητα της παραγράφου </vt:lpstr>
      <vt:lpstr>Αλληλουχία. Κατάταξη των λεπτομερειών σε μία αφηγηματική παράγραφο. </vt:lpstr>
      <vt:lpstr>Αλληλουχία. Κατάταξη των λεπτομερειών σε μία αφηγηματική παράγραφο.</vt:lpstr>
      <vt:lpstr>Αλληλουχία. Κατάταξη των λεπτομερειών σε μία περιγραφική παράγραφο.</vt:lpstr>
      <vt:lpstr>Αλληλουχία. Κατάταξη των λεπτομερειών σε μία περιγραφική παράγραφο.</vt:lpstr>
      <vt:lpstr>Συνοχή παραγράφου</vt:lpstr>
      <vt:lpstr>Συνοχή παραγράφου</vt:lpstr>
      <vt:lpstr>Έμφαση</vt:lpstr>
      <vt:lpstr>Έμφαση</vt:lpstr>
      <vt:lpstr>Έμφαση ανάλογα με τη θέση. </vt:lpstr>
      <vt:lpstr>Έμφαση ανάλογα με τη θέση. </vt:lpstr>
      <vt:lpstr> Έμφαση μέσω αναλογίας.  </vt:lpstr>
      <vt:lpstr>Οδηγίες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παράγραφος</dc:title>
  <dc:creator>Savvatou Tsolakidou</dc:creator>
  <cp:lastModifiedBy>agatsian</cp:lastModifiedBy>
  <cp:revision>4</cp:revision>
  <cp:lastPrinted>1601-01-01T00:00:00Z</cp:lastPrinted>
  <dcterms:created xsi:type="dcterms:W3CDTF">2003-11-03T06:31:51Z</dcterms:created>
  <dcterms:modified xsi:type="dcterms:W3CDTF">2020-03-08T20:32:28Z</dcterms:modified>
</cp:coreProperties>
</file>