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73" r:id="rId12"/>
    <p:sldId id="274" r:id="rId13"/>
    <p:sldId id="271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1AFB6E-279B-4057-92B5-040C479BCEF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666F20F-9779-4D9D-9354-64CBFA4371E9}">
      <dgm:prSet phldrT="[Κείμενο]"/>
      <dgm:spPr/>
      <dgm:t>
        <a:bodyPr/>
        <a:lstStyle/>
        <a:p>
          <a:r>
            <a:rPr lang="el-GR" dirty="0" err="1" smtClean="0">
              <a:solidFill>
                <a:schemeClr val="tx1"/>
              </a:solidFill>
            </a:rPr>
            <a:t>Επικαιροποίηση</a:t>
          </a:r>
          <a:r>
            <a:rPr lang="el-GR" dirty="0" smtClean="0">
              <a:solidFill>
                <a:schemeClr val="tx1"/>
              </a:solidFill>
            </a:rPr>
            <a:t> στοιχείων σχετικά με τις εκπαιδευτικές δράσεις της Ευρωπαϊκής Ένωσης</a:t>
          </a:r>
          <a:endParaRPr lang="el-GR" dirty="0">
            <a:solidFill>
              <a:schemeClr val="tx1"/>
            </a:solidFill>
          </a:endParaRPr>
        </a:p>
      </dgm:t>
    </dgm:pt>
    <dgm:pt modelId="{54CA2097-68C5-4B9E-B15D-8239A48EBDA1}" type="parTrans" cxnId="{68CC2A8C-6AD4-4AA5-B17B-4C754E5506D4}">
      <dgm:prSet/>
      <dgm:spPr/>
      <dgm:t>
        <a:bodyPr/>
        <a:lstStyle/>
        <a:p>
          <a:endParaRPr lang="el-GR"/>
        </a:p>
      </dgm:t>
    </dgm:pt>
    <dgm:pt modelId="{F88EB832-2414-4B53-A2C7-9ADAB98BCE76}" type="sibTrans" cxnId="{68CC2A8C-6AD4-4AA5-B17B-4C754E5506D4}">
      <dgm:prSet/>
      <dgm:spPr/>
      <dgm:t>
        <a:bodyPr/>
        <a:lstStyle/>
        <a:p>
          <a:endParaRPr lang="el-GR"/>
        </a:p>
      </dgm:t>
    </dgm:pt>
    <dgm:pt modelId="{7BDE20F4-BC04-42A7-9C91-FC0BD664AA26}">
      <dgm:prSet phldrT="[Κείμενο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Απήχηση στους νέους, πώς αντιλαμβάνονται οι ίδιοι τις ευκαιρίες που προσφέρονται από την Ευρωπαϊκή Ένωση</a:t>
          </a:r>
          <a:endParaRPr lang="el-GR" dirty="0">
            <a:solidFill>
              <a:schemeClr val="tx1"/>
            </a:solidFill>
          </a:endParaRPr>
        </a:p>
      </dgm:t>
    </dgm:pt>
    <dgm:pt modelId="{7B964A56-4AED-415C-ADBF-90E3AF69D16B}" type="parTrans" cxnId="{0230E639-0DF6-4906-8788-CCADDBC4218A}">
      <dgm:prSet/>
      <dgm:spPr/>
      <dgm:t>
        <a:bodyPr/>
        <a:lstStyle/>
        <a:p>
          <a:endParaRPr lang="el-GR"/>
        </a:p>
      </dgm:t>
    </dgm:pt>
    <dgm:pt modelId="{3B153F36-A9C3-41F5-9260-0D78EE81D725}" type="sibTrans" cxnId="{0230E639-0DF6-4906-8788-CCADDBC4218A}">
      <dgm:prSet/>
      <dgm:spPr/>
      <dgm:t>
        <a:bodyPr/>
        <a:lstStyle/>
        <a:p>
          <a:endParaRPr lang="el-GR"/>
        </a:p>
      </dgm:t>
    </dgm:pt>
    <dgm:pt modelId="{B993AADE-815C-48CB-8287-7CC5762D56DC}" type="pres">
      <dgm:prSet presAssocID="{2A1AFB6E-279B-4057-92B5-040C479BCEF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43BE975-6797-4A67-BBEC-BE6C339269E1}" type="pres">
      <dgm:prSet presAssocID="{B666F20F-9779-4D9D-9354-64CBFA4371E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0D19C38-9AF5-43ED-B6EA-26D056FC2D5E}" type="pres">
      <dgm:prSet presAssocID="{F88EB832-2414-4B53-A2C7-9ADAB98BCE76}" presName="spacer" presStyleCnt="0"/>
      <dgm:spPr/>
    </dgm:pt>
    <dgm:pt modelId="{6D40300D-219F-4E4A-8D7A-AE895D3D4FD1}" type="pres">
      <dgm:prSet presAssocID="{7BDE20F4-BC04-42A7-9C91-FC0BD664AA26}" presName="parentText" presStyleLbl="node1" presStyleIdx="1" presStyleCnt="2" custLinFactNeighborX="520" custLinFactNeighborY="-31045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8CC2A8C-6AD4-4AA5-B17B-4C754E5506D4}" srcId="{2A1AFB6E-279B-4057-92B5-040C479BCEF7}" destId="{B666F20F-9779-4D9D-9354-64CBFA4371E9}" srcOrd="0" destOrd="0" parTransId="{54CA2097-68C5-4B9E-B15D-8239A48EBDA1}" sibTransId="{F88EB832-2414-4B53-A2C7-9ADAB98BCE76}"/>
    <dgm:cxn modelId="{E95F107C-5624-43C5-B981-3519C8D5348C}" type="presOf" srcId="{2A1AFB6E-279B-4057-92B5-040C479BCEF7}" destId="{B993AADE-815C-48CB-8287-7CC5762D56DC}" srcOrd="0" destOrd="0" presId="urn:microsoft.com/office/officeart/2005/8/layout/vList2"/>
    <dgm:cxn modelId="{0230E639-0DF6-4906-8788-CCADDBC4218A}" srcId="{2A1AFB6E-279B-4057-92B5-040C479BCEF7}" destId="{7BDE20F4-BC04-42A7-9C91-FC0BD664AA26}" srcOrd="1" destOrd="0" parTransId="{7B964A56-4AED-415C-ADBF-90E3AF69D16B}" sibTransId="{3B153F36-A9C3-41F5-9260-0D78EE81D725}"/>
    <dgm:cxn modelId="{8671CBAB-D77F-4860-9F6D-4BAAF4FFCC2F}" type="presOf" srcId="{B666F20F-9779-4D9D-9354-64CBFA4371E9}" destId="{C43BE975-6797-4A67-BBEC-BE6C339269E1}" srcOrd="0" destOrd="0" presId="urn:microsoft.com/office/officeart/2005/8/layout/vList2"/>
    <dgm:cxn modelId="{B1273BB4-6F63-4DF8-92B1-127D6E3A491B}" type="presOf" srcId="{7BDE20F4-BC04-42A7-9C91-FC0BD664AA26}" destId="{6D40300D-219F-4E4A-8D7A-AE895D3D4FD1}" srcOrd="0" destOrd="0" presId="urn:microsoft.com/office/officeart/2005/8/layout/vList2"/>
    <dgm:cxn modelId="{A5FC1AA1-BAF4-46B9-81A2-E8A372678ADF}" type="presParOf" srcId="{B993AADE-815C-48CB-8287-7CC5762D56DC}" destId="{C43BE975-6797-4A67-BBEC-BE6C339269E1}" srcOrd="0" destOrd="0" presId="urn:microsoft.com/office/officeart/2005/8/layout/vList2"/>
    <dgm:cxn modelId="{87AA2C5C-CF07-47F7-B87A-52462A91B73C}" type="presParOf" srcId="{B993AADE-815C-48CB-8287-7CC5762D56DC}" destId="{30D19C38-9AF5-43ED-B6EA-26D056FC2D5E}" srcOrd="1" destOrd="0" presId="urn:microsoft.com/office/officeart/2005/8/layout/vList2"/>
    <dgm:cxn modelId="{A8021011-E21A-4FDD-88DF-13B9BD675025}" type="presParOf" srcId="{B993AADE-815C-48CB-8287-7CC5762D56DC}" destId="{6D40300D-219F-4E4A-8D7A-AE895D3D4FD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0BF75B-D37D-4ACC-ABF8-6D270015827A}" type="doc">
      <dgm:prSet loTypeId="urn:microsoft.com/office/officeart/2005/8/layout/vList5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584B8B69-932D-466F-B59B-604F62E941E5}">
      <dgm:prSet phldrT="[Κείμενο]"/>
      <dgm:spPr/>
      <dgm:t>
        <a:bodyPr/>
        <a:lstStyle/>
        <a:p>
          <a:r>
            <a:rPr lang="el-GR" dirty="0" smtClean="0"/>
            <a:t>Πρόβλεψη δημιουργίας Ε.Κ.Τ στη Συνθήκη της Ρώμης (1957)</a:t>
          </a:r>
          <a:endParaRPr lang="el-GR" dirty="0"/>
        </a:p>
      </dgm:t>
    </dgm:pt>
    <dgm:pt modelId="{CE7B1215-61FA-49E8-8EEC-7D4DD0F6E10C}" type="parTrans" cxnId="{BFF6BB56-57F4-44D0-AD9C-F4D26E83F95E}">
      <dgm:prSet/>
      <dgm:spPr/>
      <dgm:t>
        <a:bodyPr/>
        <a:lstStyle/>
        <a:p>
          <a:endParaRPr lang="el-GR"/>
        </a:p>
      </dgm:t>
    </dgm:pt>
    <dgm:pt modelId="{84E9B141-80CD-43C5-B680-97D5E4D5CC1F}" type="sibTrans" cxnId="{BFF6BB56-57F4-44D0-AD9C-F4D26E83F95E}">
      <dgm:prSet/>
      <dgm:spPr/>
      <dgm:t>
        <a:bodyPr/>
        <a:lstStyle/>
        <a:p>
          <a:endParaRPr lang="el-GR"/>
        </a:p>
      </dgm:t>
    </dgm:pt>
    <dgm:pt modelId="{65483222-A3F1-4120-89A2-88DE18A70F4D}">
      <dgm:prSet phldrT="[Κείμενο]"/>
      <dgm:spPr/>
      <dgm:t>
        <a:bodyPr/>
        <a:lstStyle/>
        <a:p>
          <a:r>
            <a:rPr lang="el-GR" dirty="0" smtClean="0"/>
            <a:t>Πρώτη φορά επίσημη πρόθεση της Ένωσης για δράση κατά των κοινωνικών ανισοτήτων μέσω εκπαίδευσης και επαγγελματικής κατάρτισης.</a:t>
          </a:r>
          <a:endParaRPr lang="el-GR" dirty="0"/>
        </a:p>
      </dgm:t>
    </dgm:pt>
    <dgm:pt modelId="{FC6A7E2C-C2DE-4991-BDA9-F458862D93D5}" type="parTrans" cxnId="{597043F4-9E65-4CC3-A19D-7624BBE77DF5}">
      <dgm:prSet/>
      <dgm:spPr/>
      <dgm:t>
        <a:bodyPr/>
        <a:lstStyle/>
        <a:p>
          <a:endParaRPr lang="el-GR"/>
        </a:p>
      </dgm:t>
    </dgm:pt>
    <dgm:pt modelId="{CE560F89-AE2D-4C55-BB80-1975BCADE408}" type="sibTrans" cxnId="{597043F4-9E65-4CC3-A19D-7624BBE77DF5}">
      <dgm:prSet/>
      <dgm:spPr/>
      <dgm:t>
        <a:bodyPr/>
        <a:lstStyle/>
        <a:p>
          <a:endParaRPr lang="el-GR"/>
        </a:p>
      </dgm:t>
    </dgm:pt>
    <dgm:pt modelId="{5D51457A-C569-4902-8FCB-D0076C9E13A3}">
      <dgm:prSet phldrT="[Κείμενο]"/>
      <dgm:spPr/>
      <dgm:t>
        <a:bodyPr/>
        <a:lstStyle/>
        <a:p>
          <a:r>
            <a:rPr lang="el-GR" dirty="0" smtClean="0"/>
            <a:t>Τόνισε την ανάγκη να καταστεί η Ευρωπαϊκή Ένωση παγκόσμια οικονομία γνώσης.</a:t>
          </a:r>
          <a:endParaRPr lang="el-GR" dirty="0"/>
        </a:p>
      </dgm:t>
    </dgm:pt>
    <dgm:pt modelId="{050FB59E-20D4-453E-BE78-911026CC3195}" type="parTrans" cxnId="{7E3C304D-8B0A-4C0F-8B2D-0304E8A3B8A8}">
      <dgm:prSet/>
      <dgm:spPr/>
      <dgm:t>
        <a:bodyPr/>
        <a:lstStyle/>
        <a:p>
          <a:endParaRPr lang="el-GR"/>
        </a:p>
      </dgm:t>
    </dgm:pt>
    <dgm:pt modelId="{3C8AEE6C-AD67-45D9-9C9F-2E7225F4B03C}" type="sibTrans" cxnId="{7E3C304D-8B0A-4C0F-8B2D-0304E8A3B8A8}">
      <dgm:prSet/>
      <dgm:spPr/>
      <dgm:t>
        <a:bodyPr/>
        <a:lstStyle/>
        <a:p>
          <a:endParaRPr lang="el-GR"/>
        </a:p>
      </dgm:t>
    </dgm:pt>
    <dgm:pt modelId="{B02FA076-D6A0-4464-87BA-E491BC9326EC}">
      <dgm:prSet phldrT="[Κείμενο]"/>
      <dgm:spPr/>
      <dgm:t>
        <a:bodyPr/>
        <a:lstStyle/>
        <a:p>
          <a:r>
            <a:rPr lang="el-GR" dirty="0" smtClean="0"/>
            <a:t>Ευρωπαϊκό Πλαίσιο Επαγγελματικών προσόντων (2004, ολοκληρώθηκε 2010)</a:t>
          </a:r>
          <a:endParaRPr lang="el-GR" dirty="0"/>
        </a:p>
      </dgm:t>
    </dgm:pt>
    <dgm:pt modelId="{11B97066-BD34-4336-9111-D5B9E24BA91C}" type="parTrans" cxnId="{5587B311-9367-4D98-B179-151757C4B6E4}">
      <dgm:prSet/>
      <dgm:spPr/>
      <dgm:t>
        <a:bodyPr/>
        <a:lstStyle/>
        <a:p>
          <a:endParaRPr lang="el-GR"/>
        </a:p>
      </dgm:t>
    </dgm:pt>
    <dgm:pt modelId="{36A0678C-C6CB-4EE7-A8F0-6B588C4479A5}" type="sibTrans" cxnId="{5587B311-9367-4D98-B179-151757C4B6E4}">
      <dgm:prSet/>
      <dgm:spPr/>
      <dgm:t>
        <a:bodyPr/>
        <a:lstStyle/>
        <a:p>
          <a:endParaRPr lang="el-GR"/>
        </a:p>
      </dgm:t>
    </dgm:pt>
    <dgm:pt modelId="{720DFF1E-B342-4258-ADB7-F3F4D72DDAA4}">
      <dgm:prSet phldrT="[Κείμενο]"/>
      <dgm:spPr/>
      <dgm:t>
        <a:bodyPr/>
        <a:lstStyle/>
        <a:p>
          <a:r>
            <a:rPr lang="el-GR" dirty="0" smtClean="0"/>
            <a:t>Συσχετισμός των εθνικών εκπαιδευτικών συστημάτων και των επαγγελματικών προσόντων – καθιστούσε πιο εύκολη την κινητικότητα μεταξύ των κρατών – μελών.</a:t>
          </a:r>
          <a:endParaRPr lang="el-GR" dirty="0"/>
        </a:p>
      </dgm:t>
    </dgm:pt>
    <dgm:pt modelId="{7A86E566-D420-434C-9C9F-9EFE49F4168E}" type="parTrans" cxnId="{06B66033-FF82-47D3-B331-3278F5F3F202}">
      <dgm:prSet/>
      <dgm:spPr/>
      <dgm:t>
        <a:bodyPr/>
        <a:lstStyle/>
        <a:p>
          <a:endParaRPr lang="el-GR"/>
        </a:p>
      </dgm:t>
    </dgm:pt>
    <dgm:pt modelId="{3890AB94-476D-4936-8A0C-837948FD28D6}" type="sibTrans" cxnId="{06B66033-FF82-47D3-B331-3278F5F3F202}">
      <dgm:prSet/>
      <dgm:spPr/>
      <dgm:t>
        <a:bodyPr/>
        <a:lstStyle/>
        <a:p>
          <a:endParaRPr lang="el-GR"/>
        </a:p>
      </dgm:t>
    </dgm:pt>
    <dgm:pt modelId="{C684FE10-C401-4356-BFE3-DBE297C8962E}">
      <dgm:prSet phldrT="[Κείμενο]"/>
      <dgm:spPr/>
      <dgm:t>
        <a:bodyPr/>
        <a:lstStyle/>
        <a:p>
          <a:r>
            <a:rPr lang="el-GR" dirty="0" smtClean="0"/>
            <a:t>Συνθήκη της Λισαβόνας (2007)</a:t>
          </a:r>
          <a:endParaRPr lang="el-GR" dirty="0"/>
        </a:p>
      </dgm:t>
    </dgm:pt>
    <dgm:pt modelId="{9914511B-58B3-4117-BE71-DA9A1A2F91E6}" type="sibTrans" cxnId="{3CFA9AC1-44F4-4B11-8F94-A3B1F6006B25}">
      <dgm:prSet/>
      <dgm:spPr/>
      <dgm:t>
        <a:bodyPr/>
        <a:lstStyle/>
        <a:p>
          <a:endParaRPr lang="el-GR"/>
        </a:p>
      </dgm:t>
    </dgm:pt>
    <dgm:pt modelId="{3DC7481F-E3B0-40CA-B355-0837C6A7334B}" type="parTrans" cxnId="{3CFA9AC1-44F4-4B11-8F94-A3B1F6006B25}">
      <dgm:prSet/>
      <dgm:spPr/>
      <dgm:t>
        <a:bodyPr/>
        <a:lstStyle/>
        <a:p>
          <a:endParaRPr lang="el-GR"/>
        </a:p>
      </dgm:t>
    </dgm:pt>
    <dgm:pt modelId="{8B9E0A0E-437B-464E-8DE3-72570FBD8562}">
      <dgm:prSet phldrT="[Κείμενο]"/>
      <dgm:spPr/>
      <dgm:t>
        <a:bodyPr/>
        <a:lstStyle/>
        <a:p>
          <a:r>
            <a:rPr lang="el-GR" dirty="0" smtClean="0"/>
            <a:t>Χώρισε τις αρμοδιότητές της σε αποκλειστικές, συντρέχουσες και υποστηρικτικές.</a:t>
          </a:r>
          <a:endParaRPr lang="el-GR" dirty="0"/>
        </a:p>
      </dgm:t>
    </dgm:pt>
    <dgm:pt modelId="{E0B47764-AF0B-45D4-99BC-4AA9C163C2F4}" type="parTrans" cxnId="{81EC7A77-F3E8-4C96-94C5-4497F1618371}">
      <dgm:prSet/>
      <dgm:spPr/>
      <dgm:t>
        <a:bodyPr/>
        <a:lstStyle/>
        <a:p>
          <a:endParaRPr lang="el-GR"/>
        </a:p>
      </dgm:t>
    </dgm:pt>
    <dgm:pt modelId="{53D347C6-D1A6-468F-BAB7-41001A58EC18}" type="sibTrans" cxnId="{81EC7A77-F3E8-4C96-94C5-4497F1618371}">
      <dgm:prSet/>
      <dgm:spPr/>
      <dgm:t>
        <a:bodyPr/>
        <a:lstStyle/>
        <a:p>
          <a:endParaRPr lang="el-GR"/>
        </a:p>
      </dgm:t>
    </dgm:pt>
    <dgm:pt modelId="{64734C5F-3714-492B-A149-555A862C7F55}" type="pres">
      <dgm:prSet presAssocID="{660BF75B-D37D-4ACC-ABF8-6D270015827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14613FEB-9340-4399-B828-EC6658B11847}" type="pres">
      <dgm:prSet presAssocID="{584B8B69-932D-466F-B59B-604F62E941E5}" presName="linNode" presStyleCnt="0"/>
      <dgm:spPr/>
    </dgm:pt>
    <dgm:pt modelId="{2A641236-493F-4524-9ADC-7F1B1D64DF3C}" type="pres">
      <dgm:prSet presAssocID="{584B8B69-932D-466F-B59B-604F62E941E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FD5345D-4AA8-40B6-A9FC-89245F532FB5}" type="pres">
      <dgm:prSet presAssocID="{584B8B69-932D-466F-B59B-604F62E941E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048AC3B-0F32-4F9E-BE59-871E7C2FED1D}" type="pres">
      <dgm:prSet presAssocID="{84E9B141-80CD-43C5-B680-97D5E4D5CC1F}" presName="sp" presStyleCnt="0"/>
      <dgm:spPr/>
    </dgm:pt>
    <dgm:pt modelId="{3CDE241D-5712-4EFF-9D52-49081AB87B96}" type="pres">
      <dgm:prSet presAssocID="{C684FE10-C401-4356-BFE3-DBE297C8962E}" presName="linNode" presStyleCnt="0"/>
      <dgm:spPr/>
    </dgm:pt>
    <dgm:pt modelId="{5B41B7F8-6488-445A-8E1A-A129D5B4B451}" type="pres">
      <dgm:prSet presAssocID="{C684FE10-C401-4356-BFE3-DBE297C8962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06D6DDD-11E8-462F-8840-E79E0502192B}" type="pres">
      <dgm:prSet presAssocID="{C684FE10-C401-4356-BFE3-DBE297C8962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63A6342-655F-4193-9729-3EF335EFF830}" type="pres">
      <dgm:prSet presAssocID="{9914511B-58B3-4117-BE71-DA9A1A2F91E6}" presName="sp" presStyleCnt="0"/>
      <dgm:spPr/>
    </dgm:pt>
    <dgm:pt modelId="{6DCFFF9C-1F72-403E-9C33-57139CB5A0C3}" type="pres">
      <dgm:prSet presAssocID="{B02FA076-D6A0-4464-87BA-E491BC9326EC}" presName="linNode" presStyleCnt="0"/>
      <dgm:spPr/>
    </dgm:pt>
    <dgm:pt modelId="{607C8664-5B6E-4189-8463-1D3BAE6C357F}" type="pres">
      <dgm:prSet presAssocID="{B02FA076-D6A0-4464-87BA-E491BC9326E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49FC381-5537-49B0-B44F-6AE61EB7751A}" type="pres">
      <dgm:prSet presAssocID="{B02FA076-D6A0-4464-87BA-E491BC9326EC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E3C304D-8B0A-4C0F-8B2D-0304E8A3B8A8}" srcId="{C684FE10-C401-4356-BFE3-DBE297C8962E}" destId="{5D51457A-C569-4902-8FCB-D0076C9E13A3}" srcOrd="0" destOrd="0" parTransId="{050FB59E-20D4-453E-BE78-911026CC3195}" sibTransId="{3C8AEE6C-AD67-45D9-9C9F-2E7225F4B03C}"/>
    <dgm:cxn modelId="{8C8602D6-36BC-446C-8FEF-B3D55D47CCA8}" type="presOf" srcId="{65483222-A3F1-4120-89A2-88DE18A70F4D}" destId="{6FD5345D-4AA8-40B6-A9FC-89245F532FB5}" srcOrd="0" destOrd="0" presId="urn:microsoft.com/office/officeart/2005/8/layout/vList5"/>
    <dgm:cxn modelId="{597043F4-9E65-4CC3-A19D-7624BBE77DF5}" srcId="{584B8B69-932D-466F-B59B-604F62E941E5}" destId="{65483222-A3F1-4120-89A2-88DE18A70F4D}" srcOrd="0" destOrd="0" parTransId="{FC6A7E2C-C2DE-4991-BDA9-F458862D93D5}" sibTransId="{CE560F89-AE2D-4C55-BB80-1975BCADE408}"/>
    <dgm:cxn modelId="{BFF6BB56-57F4-44D0-AD9C-F4D26E83F95E}" srcId="{660BF75B-D37D-4ACC-ABF8-6D270015827A}" destId="{584B8B69-932D-466F-B59B-604F62E941E5}" srcOrd="0" destOrd="0" parTransId="{CE7B1215-61FA-49E8-8EEC-7D4DD0F6E10C}" sibTransId="{84E9B141-80CD-43C5-B680-97D5E4D5CC1F}"/>
    <dgm:cxn modelId="{543555E8-7E51-407B-AA41-CDC0C9629153}" type="presOf" srcId="{720DFF1E-B342-4258-ADB7-F3F4D72DDAA4}" destId="{A49FC381-5537-49B0-B44F-6AE61EB7751A}" srcOrd="0" destOrd="0" presId="urn:microsoft.com/office/officeart/2005/8/layout/vList5"/>
    <dgm:cxn modelId="{3CFA9AC1-44F4-4B11-8F94-A3B1F6006B25}" srcId="{660BF75B-D37D-4ACC-ABF8-6D270015827A}" destId="{C684FE10-C401-4356-BFE3-DBE297C8962E}" srcOrd="1" destOrd="0" parTransId="{3DC7481F-E3B0-40CA-B355-0837C6A7334B}" sibTransId="{9914511B-58B3-4117-BE71-DA9A1A2F91E6}"/>
    <dgm:cxn modelId="{5587B311-9367-4D98-B179-151757C4B6E4}" srcId="{660BF75B-D37D-4ACC-ABF8-6D270015827A}" destId="{B02FA076-D6A0-4464-87BA-E491BC9326EC}" srcOrd="2" destOrd="0" parTransId="{11B97066-BD34-4336-9111-D5B9E24BA91C}" sibTransId="{36A0678C-C6CB-4EE7-A8F0-6B588C4479A5}"/>
    <dgm:cxn modelId="{59D835A7-E8FC-47CA-AEC3-21010A4B3880}" type="presOf" srcId="{5D51457A-C569-4902-8FCB-D0076C9E13A3}" destId="{C06D6DDD-11E8-462F-8840-E79E0502192B}" srcOrd="0" destOrd="0" presId="urn:microsoft.com/office/officeart/2005/8/layout/vList5"/>
    <dgm:cxn modelId="{81EC7A77-F3E8-4C96-94C5-4497F1618371}" srcId="{C684FE10-C401-4356-BFE3-DBE297C8962E}" destId="{8B9E0A0E-437B-464E-8DE3-72570FBD8562}" srcOrd="1" destOrd="0" parTransId="{E0B47764-AF0B-45D4-99BC-4AA9C163C2F4}" sibTransId="{53D347C6-D1A6-468F-BAB7-41001A58EC18}"/>
    <dgm:cxn modelId="{ADDF670C-2CA5-4BCC-85AD-2B65BC9ADA6B}" type="presOf" srcId="{C684FE10-C401-4356-BFE3-DBE297C8962E}" destId="{5B41B7F8-6488-445A-8E1A-A129D5B4B451}" srcOrd="0" destOrd="0" presId="urn:microsoft.com/office/officeart/2005/8/layout/vList5"/>
    <dgm:cxn modelId="{CCC7CBDD-E8C4-4241-AB81-BE353F3A5E51}" type="presOf" srcId="{B02FA076-D6A0-4464-87BA-E491BC9326EC}" destId="{607C8664-5B6E-4189-8463-1D3BAE6C357F}" srcOrd="0" destOrd="0" presId="urn:microsoft.com/office/officeart/2005/8/layout/vList5"/>
    <dgm:cxn modelId="{06B66033-FF82-47D3-B331-3278F5F3F202}" srcId="{B02FA076-D6A0-4464-87BA-E491BC9326EC}" destId="{720DFF1E-B342-4258-ADB7-F3F4D72DDAA4}" srcOrd="0" destOrd="0" parTransId="{7A86E566-D420-434C-9C9F-9EFE49F4168E}" sibTransId="{3890AB94-476D-4936-8A0C-837948FD28D6}"/>
    <dgm:cxn modelId="{CF6271BA-7887-443F-A56A-8145244AF780}" type="presOf" srcId="{660BF75B-D37D-4ACC-ABF8-6D270015827A}" destId="{64734C5F-3714-492B-A149-555A862C7F55}" srcOrd="0" destOrd="0" presId="urn:microsoft.com/office/officeart/2005/8/layout/vList5"/>
    <dgm:cxn modelId="{39DCAFDE-BD37-4A10-A5B2-FE55DBD65283}" type="presOf" srcId="{584B8B69-932D-466F-B59B-604F62E941E5}" destId="{2A641236-493F-4524-9ADC-7F1B1D64DF3C}" srcOrd="0" destOrd="0" presId="urn:microsoft.com/office/officeart/2005/8/layout/vList5"/>
    <dgm:cxn modelId="{3F40A153-0D92-47BF-A780-5E90B6F0A64B}" type="presOf" srcId="{8B9E0A0E-437B-464E-8DE3-72570FBD8562}" destId="{C06D6DDD-11E8-462F-8840-E79E0502192B}" srcOrd="0" destOrd="1" presId="urn:microsoft.com/office/officeart/2005/8/layout/vList5"/>
    <dgm:cxn modelId="{9B724428-3251-414E-90E3-C9778AB7DF36}" type="presParOf" srcId="{64734C5F-3714-492B-A149-555A862C7F55}" destId="{14613FEB-9340-4399-B828-EC6658B11847}" srcOrd="0" destOrd="0" presId="urn:microsoft.com/office/officeart/2005/8/layout/vList5"/>
    <dgm:cxn modelId="{2EE9DBB6-99C9-457E-8061-EB53684B7D70}" type="presParOf" srcId="{14613FEB-9340-4399-B828-EC6658B11847}" destId="{2A641236-493F-4524-9ADC-7F1B1D64DF3C}" srcOrd="0" destOrd="0" presId="urn:microsoft.com/office/officeart/2005/8/layout/vList5"/>
    <dgm:cxn modelId="{12B50141-C1CA-46E0-A5CC-F3409192A0F6}" type="presParOf" srcId="{14613FEB-9340-4399-B828-EC6658B11847}" destId="{6FD5345D-4AA8-40B6-A9FC-89245F532FB5}" srcOrd="1" destOrd="0" presId="urn:microsoft.com/office/officeart/2005/8/layout/vList5"/>
    <dgm:cxn modelId="{4A99EC24-12C9-49E8-9F23-51A407A94E8E}" type="presParOf" srcId="{64734C5F-3714-492B-A149-555A862C7F55}" destId="{5048AC3B-0F32-4F9E-BE59-871E7C2FED1D}" srcOrd="1" destOrd="0" presId="urn:microsoft.com/office/officeart/2005/8/layout/vList5"/>
    <dgm:cxn modelId="{29BDA5A1-9609-4027-9FA1-6C3B1BB2B143}" type="presParOf" srcId="{64734C5F-3714-492B-A149-555A862C7F55}" destId="{3CDE241D-5712-4EFF-9D52-49081AB87B96}" srcOrd="2" destOrd="0" presId="urn:microsoft.com/office/officeart/2005/8/layout/vList5"/>
    <dgm:cxn modelId="{439F63D1-622C-402C-A35F-F0AB2595C4C1}" type="presParOf" srcId="{3CDE241D-5712-4EFF-9D52-49081AB87B96}" destId="{5B41B7F8-6488-445A-8E1A-A129D5B4B451}" srcOrd="0" destOrd="0" presId="urn:microsoft.com/office/officeart/2005/8/layout/vList5"/>
    <dgm:cxn modelId="{AF148478-A575-40AE-A32C-08AB248D6DA9}" type="presParOf" srcId="{3CDE241D-5712-4EFF-9D52-49081AB87B96}" destId="{C06D6DDD-11E8-462F-8840-E79E0502192B}" srcOrd="1" destOrd="0" presId="urn:microsoft.com/office/officeart/2005/8/layout/vList5"/>
    <dgm:cxn modelId="{1CFD8647-FF62-4712-8D3D-BB88DB462C71}" type="presParOf" srcId="{64734C5F-3714-492B-A149-555A862C7F55}" destId="{863A6342-655F-4193-9729-3EF335EFF830}" srcOrd="3" destOrd="0" presId="urn:microsoft.com/office/officeart/2005/8/layout/vList5"/>
    <dgm:cxn modelId="{41C5B834-9B50-439F-B539-74EB9CCE247F}" type="presParOf" srcId="{64734C5F-3714-492B-A149-555A862C7F55}" destId="{6DCFFF9C-1F72-403E-9C33-57139CB5A0C3}" srcOrd="4" destOrd="0" presId="urn:microsoft.com/office/officeart/2005/8/layout/vList5"/>
    <dgm:cxn modelId="{0780C101-DDEF-4051-A9D2-E39AEE772403}" type="presParOf" srcId="{6DCFFF9C-1F72-403E-9C33-57139CB5A0C3}" destId="{607C8664-5B6E-4189-8463-1D3BAE6C357F}" srcOrd="0" destOrd="0" presId="urn:microsoft.com/office/officeart/2005/8/layout/vList5"/>
    <dgm:cxn modelId="{418CD5F2-EE68-42B3-98D1-C1AF6E3C8593}" type="presParOf" srcId="{6DCFFF9C-1F72-403E-9C33-57139CB5A0C3}" destId="{A49FC381-5537-49B0-B44F-6AE61EB7751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7EEC59-C571-47C8-9089-31B6461B06FA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4CDDFC3-70B7-4F2F-9A15-77B0D0DE73A4}">
      <dgm:prSet phldrT="[Κείμενο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Οι νέοι αναγνωρίζουν τη μεγαλύτερη προσφορά της Ένωσης στην εκπαίδευση σε σχέση με το παρελθόν  </a:t>
          </a:r>
          <a:endParaRPr lang="el-GR" dirty="0">
            <a:solidFill>
              <a:schemeClr val="tx1"/>
            </a:solidFill>
          </a:endParaRPr>
        </a:p>
      </dgm:t>
    </dgm:pt>
    <dgm:pt modelId="{446DAADB-B6D5-4BBC-986D-13793EC914DB}" type="parTrans" cxnId="{2811A75E-0EA7-4D7C-A957-3772873D831F}">
      <dgm:prSet/>
      <dgm:spPr/>
      <dgm:t>
        <a:bodyPr/>
        <a:lstStyle/>
        <a:p>
          <a:endParaRPr lang="el-GR"/>
        </a:p>
      </dgm:t>
    </dgm:pt>
    <dgm:pt modelId="{6C422D9A-D27C-4433-A63A-993ADEBD5A40}" type="sibTrans" cxnId="{2811A75E-0EA7-4D7C-A957-3772873D831F}">
      <dgm:prSet/>
      <dgm:spPr/>
      <dgm:t>
        <a:bodyPr/>
        <a:lstStyle/>
        <a:p>
          <a:endParaRPr lang="el-GR"/>
        </a:p>
      </dgm:t>
    </dgm:pt>
    <dgm:pt modelId="{C7039CDE-2E36-4710-89B4-0D6FBCB5DAB5}">
      <dgm:prSet phldrT="[Κείμενο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Η έννοια της Δια Βίου Μάθησης παραμένει σε γενικές γραμμές αόριστη έννοια</a:t>
          </a:r>
          <a:endParaRPr lang="el-GR" dirty="0">
            <a:solidFill>
              <a:schemeClr val="tx1"/>
            </a:solidFill>
          </a:endParaRPr>
        </a:p>
      </dgm:t>
    </dgm:pt>
    <dgm:pt modelId="{83750FED-5382-47C7-AE31-A267C929E256}" type="parTrans" cxnId="{444F69B0-2FF5-4B23-8CA1-D939345D35AC}">
      <dgm:prSet/>
      <dgm:spPr/>
      <dgm:t>
        <a:bodyPr/>
        <a:lstStyle/>
        <a:p>
          <a:endParaRPr lang="el-GR"/>
        </a:p>
      </dgm:t>
    </dgm:pt>
    <dgm:pt modelId="{A440F9DB-AF7E-49B0-8869-179FBA44C937}" type="sibTrans" cxnId="{444F69B0-2FF5-4B23-8CA1-D939345D35AC}">
      <dgm:prSet/>
      <dgm:spPr/>
      <dgm:t>
        <a:bodyPr/>
        <a:lstStyle/>
        <a:p>
          <a:endParaRPr lang="el-GR"/>
        </a:p>
      </dgm:t>
    </dgm:pt>
    <dgm:pt modelId="{18DB7EAB-19F0-4CCE-B489-EB4CB2236A9A}" type="pres">
      <dgm:prSet presAssocID="{937EEC59-C571-47C8-9089-31B6461B06F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9BFECF68-C7C4-4E72-8179-192D5A6904B3}" type="pres">
      <dgm:prSet presAssocID="{D4CDDFC3-70B7-4F2F-9A15-77B0D0DE73A4}" presName="arrow" presStyleLbl="node1" presStyleIdx="0" presStyleCnt="2" custScaleX="58932" custScaleY="94863" custRadScaleRad="119590" custRadScaleInc="1596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1BAAAC4-C9D4-468C-ADC8-F25FC4C753ED}" type="pres">
      <dgm:prSet presAssocID="{C7039CDE-2E36-4710-89B4-0D6FBCB5DAB5}" presName="arrow" presStyleLbl="node1" presStyleIdx="1" presStyleCnt="2" custScaleX="58963" custScaleY="96707" custRadScaleRad="115473" custRadScaleInc="-1877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60DF1D5-D502-4D11-A131-71B90FAFA1E5}" type="presOf" srcId="{937EEC59-C571-47C8-9089-31B6461B06FA}" destId="{18DB7EAB-19F0-4CCE-B489-EB4CB2236A9A}" srcOrd="0" destOrd="0" presId="urn:microsoft.com/office/officeart/2005/8/layout/arrow5"/>
    <dgm:cxn modelId="{6BAB7931-7399-4ACB-AC08-ABB99EDD1FB4}" type="presOf" srcId="{C7039CDE-2E36-4710-89B4-0D6FBCB5DAB5}" destId="{51BAAAC4-C9D4-468C-ADC8-F25FC4C753ED}" srcOrd="0" destOrd="0" presId="urn:microsoft.com/office/officeart/2005/8/layout/arrow5"/>
    <dgm:cxn modelId="{2811A75E-0EA7-4D7C-A957-3772873D831F}" srcId="{937EEC59-C571-47C8-9089-31B6461B06FA}" destId="{D4CDDFC3-70B7-4F2F-9A15-77B0D0DE73A4}" srcOrd="0" destOrd="0" parTransId="{446DAADB-B6D5-4BBC-986D-13793EC914DB}" sibTransId="{6C422D9A-D27C-4433-A63A-993ADEBD5A40}"/>
    <dgm:cxn modelId="{444F69B0-2FF5-4B23-8CA1-D939345D35AC}" srcId="{937EEC59-C571-47C8-9089-31B6461B06FA}" destId="{C7039CDE-2E36-4710-89B4-0D6FBCB5DAB5}" srcOrd="1" destOrd="0" parTransId="{83750FED-5382-47C7-AE31-A267C929E256}" sibTransId="{A440F9DB-AF7E-49B0-8869-179FBA44C937}"/>
    <dgm:cxn modelId="{7BDBF5DE-17A7-44A8-B2F0-29AC6CF124EE}" type="presOf" srcId="{D4CDDFC3-70B7-4F2F-9A15-77B0D0DE73A4}" destId="{9BFECF68-C7C4-4E72-8179-192D5A6904B3}" srcOrd="0" destOrd="0" presId="urn:microsoft.com/office/officeart/2005/8/layout/arrow5"/>
    <dgm:cxn modelId="{EAFB11A2-C77E-4B2D-BE61-64340C638B83}" type="presParOf" srcId="{18DB7EAB-19F0-4CCE-B489-EB4CB2236A9A}" destId="{9BFECF68-C7C4-4E72-8179-192D5A6904B3}" srcOrd="0" destOrd="0" presId="urn:microsoft.com/office/officeart/2005/8/layout/arrow5"/>
    <dgm:cxn modelId="{5B2B987B-0B34-4572-8C4F-315B2AEB1049}" type="presParOf" srcId="{18DB7EAB-19F0-4CCE-B489-EB4CB2236A9A}" destId="{51BAAAC4-C9D4-468C-ADC8-F25FC4C753ED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613E3D-DC77-4571-AAC5-0BA3548BBDE1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07410A96-EE53-4814-B14B-56C39CC30AF1}">
      <dgm:prSet phldrT="[Κείμενο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84,3%  δηλώνει ενήμερο για την άμεση και έμμεση χρηματοδότηση  της ΕΕ στην εκπαίδευση</a:t>
          </a:r>
          <a:endParaRPr lang="el-GR" dirty="0">
            <a:solidFill>
              <a:schemeClr val="tx1"/>
            </a:solidFill>
          </a:endParaRPr>
        </a:p>
      </dgm:t>
    </dgm:pt>
    <dgm:pt modelId="{7EB35FB5-52A3-49B3-A9FD-2E7BE9CCBDE1}" type="parTrans" cxnId="{38C9AC53-B016-495C-A522-C28D2F7437F8}">
      <dgm:prSet/>
      <dgm:spPr/>
      <dgm:t>
        <a:bodyPr/>
        <a:lstStyle/>
        <a:p>
          <a:endParaRPr lang="el-GR"/>
        </a:p>
      </dgm:t>
    </dgm:pt>
    <dgm:pt modelId="{DAB953C1-ACDC-4806-8752-65E2883B0E6E}" type="sibTrans" cxnId="{38C9AC53-B016-495C-A522-C28D2F7437F8}">
      <dgm:prSet/>
      <dgm:spPr/>
      <dgm:t>
        <a:bodyPr/>
        <a:lstStyle/>
        <a:p>
          <a:endParaRPr lang="el-GR"/>
        </a:p>
      </dgm:t>
    </dgm:pt>
    <dgm:pt modelId="{FF9D5A5F-BE9B-4EEA-A7B1-8B8BAF8E1BC2}">
      <dgm:prSet phldrT="[Κείμενο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98,6% γνωρίζει το </a:t>
          </a:r>
          <a:r>
            <a:rPr lang="en-US" dirty="0" smtClean="0">
              <a:solidFill>
                <a:schemeClr val="tx1"/>
              </a:solidFill>
            </a:rPr>
            <a:t>Erasmus+,  </a:t>
          </a:r>
          <a:r>
            <a:rPr lang="el-GR" dirty="0" smtClean="0">
              <a:solidFill>
                <a:schemeClr val="tx1"/>
              </a:solidFill>
            </a:rPr>
            <a:t>57,1% το </a:t>
          </a:r>
          <a:r>
            <a:rPr lang="en-US" dirty="0" smtClean="0">
              <a:solidFill>
                <a:schemeClr val="tx1"/>
              </a:solidFill>
            </a:rPr>
            <a:t>Erasmus </a:t>
          </a:r>
          <a:r>
            <a:rPr lang="en-US" dirty="0" err="1" smtClean="0">
              <a:solidFill>
                <a:schemeClr val="tx1"/>
              </a:solidFill>
            </a:rPr>
            <a:t>Mundus</a:t>
          </a:r>
          <a:r>
            <a:rPr lang="en-US" dirty="0" smtClean="0">
              <a:solidFill>
                <a:schemeClr val="tx1"/>
              </a:solidFill>
            </a:rPr>
            <a:t>  </a:t>
          </a:r>
          <a:r>
            <a:rPr lang="el-GR" dirty="0" smtClean="0">
              <a:solidFill>
                <a:schemeClr val="tx1"/>
              </a:solidFill>
            </a:rPr>
            <a:t>αλλά 0% το </a:t>
          </a:r>
          <a:r>
            <a:rPr lang="en-US" dirty="0" err="1" smtClean="0">
              <a:solidFill>
                <a:schemeClr val="tx1"/>
              </a:solidFill>
            </a:rPr>
            <a:t>Grundtvig</a:t>
          </a:r>
          <a:r>
            <a:rPr lang="en-US" dirty="0" smtClean="0">
              <a:solidFill>
                <a:schemeClr val="tx1"/>
              </a:solidFill>
            </a:rPr>
            <a:t> </a:t>
          </a:r>
          <a:endParaRPr lang="el-GR" dirty="0">
            <a:solidFill>
              <a:schemeClr val="tx1"/>
            </a:solidFill>
          </a:endParaRPr>
        </a:p>
      </dgm:t>
    </dgm:pt>
    <dgm:pt modelId="{D8A1466A-EE6D-4CBA-97F7-1FBC415A0B3A}" type="parTrans" cxnId="{969CE012-95DB-4E4A-8E30-76CD13FDF885}">
      <dgm:prSet/>
      <dgm:spPr/>
      <dgm:t>
        <a:bodyPr/>
        <a:lstStyle/>
        <a:p>
          <a:endParaRPr lang="el-GR"/>
        </a:p>
      </dgm:t>
    </dgm:pt>
    <dgm:pt modelId="{778A53F4-6B13-4B48-A2E1-ECB3DB6D6A1B}" type="sibTrans" cxnId="{969CE012-95DB-4E4A-8E30-76CD13FDF885}">
      <dgm:prSet/>
      <dgm:spPr/>
      <dgm:t>
        <a:bodyPr/>
        <a:lstStyle/>
        <a:p>
          <a:endParaRPr lang="el-GR"/>
        </a:p>
      </dgm:t>
    </dgm:pt>
    <dgm:pt modelId="{3B0A30BC-2CF7-48F6-933A-2BF7AB495CE0}" type="pres">
      <dgm:prSet presAssocID="{83613E3D-DC77-4571-AAC5-0BA3548BBDE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44CE8F2-8CED-4082-8181-170637B8E9ED}" type="pres">
      <dgm:prSet presAssocID="{07410A96-EE53-4814-B14B-56C39CC30AF1}" presName="arrow" presStyleLbl="node1" presStyleIdx="0" presStyleCnt="2" custScaleX="50185" custScaleY="95633" custRadScaleRad="136654" custRadScaleInc="1829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BCC1CDF-E3E8-4B88-A041-DCC0C20DD043}" type="pres">
      <dgm:prSet presAssocID="{FF9D5A5F-BE9B-4EEA-A7B1-8B8BAF8E1BC2}" presName="arrow" presStyleLbl="node1" presStyleIdx="1" presStyleCnt="2" custScaleX="50386" custScaleY="106061" custRadScaleRad="121158" custRadScaleInc="-2204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B0FA1F7-0EE5-4B6D-80CB-F8B802D72774}" type="presOf" srcId="{83613E3D-DC77-4571-AAC5-0BA3548BBDE1}" destId="{3B0A30BC-2CF7-48F6-933A-2BF7AB495CE0}" srcOrd="0" destOrd="0" presId="urn:microsoft.com/office/officeart/2005/8/layout/arrow5"/>
    <dgm:cxn modelId="{2F395C05-3C29-42CE-85B8-0F345D7BE2DF}" type="presOf" srcId="{FF9D5A5F-BE9B-4EEA-A7B1-8B8BAF8E1BC2}" destId="{BBCC1CDF-E3E8-4B88-A041-DCC0C20DD043}" srcOrd="0" destOrd="0" presId="urn:microsoft.com/office/officeart/2005/8/layout/arrow5"/>
    <dgm:cxn modelId="{38C9AC53-B016-495C-A522-C28D2F7437F8}" srcId="{83613E3D-DC77-4571-AAC5-0BA3548BBDE1}" destId="{07410A96-EE53-4814-B14B-56C39CC30AF1}" srcOrd="0" destOrd="0" parTransId="{7EB35FB5-52A3-49B3-A9FD-2E7BE9CCBDE1}" sibTransId="{DAB953C1-ACDC-4806-8752-65E2883B0E6E}"/>
    <dgm:cxn modelId="{969CE012-95DB-4E4A-8E30-76CD13FDF885}" srcId="{83613E3D-DC77-4571-AAC5-0BA3548BBDE1}" destId="{FF9D5A5F-BE9B-4EEA-A7B1-8B8BAF8E1BC2}" srcOrd="1" destOrd="0" parTransId="{D8A1466A-EE6D-4CBA-97F7-1FBC415A0B3A}" sibTransId="{778A53F4-6B13-4B48-A2E1-ECB3DB6D6A1B}"/>
    <dgm:cxn modelId="{030FCBB6-A652-411A-8B99-2E25FE4AF91B}" type="presOf" srcId="{07410A96-EE53-4814-B14B-56C39CC30AF1}" destId="{644CE8F2-8CED-4082-8181-170637B8E9ED}" srcOrd="0" destOrd="0" presId="urn:microsoft.com/office/officeart/2005/8/layout/arrow5"/>
    <dgm:cxn modelId="{E194A73B-6102-4AC7-A2BB-C08F557D3167}" type="presParOf" srcId="{3B0A30BC-2CF7-48F6-933A-2BF7AB495CE0}" destId="{644CE8F2-8CED-4082-8181-170637B8E9ED}" srcOrd="0" destOrd="0" presId="urn:microsoft.com/office/officeart/2005/8/layout/arrow5"/>
    <dgm:cxn modelId="{C3A1883C-A250-4EF6-8AC8-4F3FA5BD5E0F}" type="presParOf" srcId="{3B0A30BC-2CF7-48F6-933A-2BF7AB495CE0}" destId="{BBCC1CDF-E3E8-4B88-A041-DCC0C20DD043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451A7DB-91D6-4692-A0C6-138FD8D1CAE1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00787ED-698B-4E45-9801-30C6266942D2}">
      <dgm:prSet phldrT="[Κείμενο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sz="2300" dirty="0" smtClean="0"/>
            <a:t>30 άτομα έχουν συμμετάσχει</a:t>
          </a:r>
          <a:endParaRPr lang="el-GR" sz="2300" dirty="0"/>
        </a:p>
      </dgm:t>
    </dgm:pt>
    <dgm:pt modelId="{3D768E57-F711-404D-874E-572E72B43502}" type="parTrans" cxnId="{29C9EB71-A09B-40F4-B464-E9EAC3ED1277}">
      <dgm:prSet/>
      <dgm:spPr/>
      <dgm:t>
        <a:bodyPr/>
        <a:lstStyle/>
        <a:p>
          <a:endParaRPr lang="el-GR"/>
        </a:p>
      </dgm:t>
    </dgm:pt>
    <dgm:pt modelId="{64CE2CFA-0EDE-41E5-B7B5-B7DBD157ADE1}" type="sibTrans" cxnId="{29C9EB71-A09B-40F4-B464-E9EAC3ED1277}">
      <dgm:prSet/>
      <dgm:spPr/>
      <dgm:t>
        <a:bodyPr/>
        <a:lstStyle/>
        <a:p>
          <a:endParaRPr lang="el-GR"/>
        </a:p>
      </dgm:t>
    </dgm:pt>
    <dgm:pt modelId="{5F7FCDB3-472B-42D8-82D6-6B0EA0031700}">
      <dgm:prSet phldrT="[Κείμενο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dirty="0" smtClean="0"/>
            <a:t>13(43,3% ) «πάρα πολύ» μεγάλο ενδιαφέρον</a:t>
          </a:r>
          <a:endParaRPr lang="el-GR" dirty="0"/>
        </a:p>
      </dgm:t>
    </dgm:pt>
    <dgm:pt modelId="{4FAD7320-BE5B-49B3-9BE3-31B8F9ABC2F1}" type="parTrans" cxnId="{2B665585-E035-42F8-94BC-E0443CF5A973}">
      <dgm:prSet/>
      <dgm:spPr/>
      <dgm:t>
        <a:bodyPr/>
        <a:lstStyle/>
        <a:p>
          <a:endParaRPr lang="el-GR"/>
        </a:p>
      </dgm:t>
    </dgm:pt>
    <dgm:pt modelId="{3D0AB725-4780-4A49-B9A0-9834224FAE34}" type="sibTrans" cxnId="{2B665585-E035-42F8-94BC-E0443CF5A973}">
      <dgm:prSet/>
      <dgm:spPr/>
      <dgm:t>
        <a:bodyPr/>
        <a:lstStyle/>
        <a:p>
          <a:endParaRPr lang="el-GR"/>
        </a:p>
      </dgm:t>
    </dgm:pt>
    <dgm:pt modelId="{C07AAFE4-3BDE-487A-888B-59C6ECECC91E}">
      <dgm:prSet phldrT="[Κείμενο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dirty="0" smtClean="0"/>
            <a:t>11 (36,6%) «πολύ» μεγάλο ενδιαφέρον</a:t>
          </a:r>
          <a:endParaRPr lang="el-GR" dirty="0"/>
        </a:p>
      </dgm:t>
    </dgm:pt>
    <dgm:pt modelId="{71D792D2-5C4F-4D95-B553-4D80928F3F71}" type="parTrans" cxnId="{67FF6929-CCFE-4099-9E23-5B03F7417023}">
      <dgm:prSet/>
      <dgm:spPr/>
      <dgm:t>
        <a:bodyPr/>
        <a:lstStyle/>
        <a:p>
          <a:endParaRPr lang="el-GR"/>
        </a:p>
      </dgm:t>
    </dgm:pt>
    <dgm:pt modelId="{070552E9-5C76-4831-A6A5-1DF8AB95C9D3}" type="sibTrans" cxnId="{67FF6929-CCFE-4099-9E23-5B03F7417023}">
      <dgm:prSet/>
      <dgm:spPr/>
      <dgm:t>
        <a:bodyPr/>
        <a:lstStyle/>
        <a:p>
          <a:endParaRPr lang="el-GR"/>
        </a:p>
      </dgm:t>
    </dgm:pt>
    <dgm:pt modelId="{A265F954-3B5E-491F-849B-961B2EBB2E06}">
      <dgm:prSet phldrT="[Κείμενο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dirty="0" smtClean="0"/>
            <a:t>5  (16,6%) «αρκετά» μεγάλο ενδιαφέρον</a:t>
          </a:r>
          <a:endParaRPr lang="el-GR" dirty="0"/>
        </a:p>
      </dgm:t>
    </dgm:pt>
    <dgm:pt modelId="{112271C9-4C2E-4C68-836B-272BC8DC6B4E}" type="parTrans" cxnId="{B08FE010-AB88-4D32-9904-6A2BF585E458}">
      <dgm:prSet/>
      <dgm:spPr/>
      <dgm:t>
        <a:bodyPr/>
        <a:lstStyle/>
        <a:p>
          <a:endParaRPr lang="el-GR"/>
        </a:p>
      </dgm:t>
    </dgm:pt>
    <dgm:pt modelId="{23D20A73-0F1E-48CB-92BF-AC59D9189EDB}" type="sibTrans" cxnId="{B08FE010-AB88-4D32-9904-6A2BF585E458}">
      <dgm:prSet/>
      <dgm:spPr/>
      <dgm:t>
        <a:bodyPr/>
        <a:lstStyle/>
        <a:p>
          <a:endParaRPr lang="el-GR"/>
        </a:p>
      </dgm:t>
    </dgm:pt>
    <dgm:pt modelId="{9171BE7E-364A-4949-B2F2-54E79F032E16}" type="pres">
      <dgm:prSet presAssocID="{6451A7DB-91D6-4692-A0C6-138FD8D1CAE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1BAA5F7-7F90-456C-817C-3DCFB2A7CA47}" type="pres">
      <dgm:prSet presAssocID="{300787ED-698B-4E45-9801-30C6266942D2}" presName="centerShape" presStyleLbl="node0" presStyleIdx="0" presStyleCnt="1" custScaleX="168899" custScaleY="114091" custLinFactNeighborX="0" custLinFactNeighborY="-1333"/>
      <dgm:spPr/>
      <dgm:t>
        <a:bodyPr/>
        <a:lstStyle/>
        <a:p>
          <a:endParaRPr lang="el-GR"/>
        </a:p>
      </dgm:t>
    </dgm:pt>
    <dgm:pt modelId="{803E8189-3498-4447-AD5C-340EAC0CA26A}" type="pres">
      <dgm:prSet presAssocID="{4FAD7320-BE5B-49B3-9BE3-31B8F9ABC2F1}" presName="parTrans" presStyleLbl="bgSibTrans2D1" presStyleIdx="0" presStyleCnt="3"/>
      <dgm:spPr/>
      <dgm:t>
        <a:bodyPr/>
        <a:lstStyle/>
        <a:p>
          <a:endParaRPr lang="el-GR"/>
        </a:p>
      </dgm:t>
    </dgm:pt>
    <dgm:pt modelId="{4AF323BB-B5A0-4193-88FF-1FC213708D23}" type="pres">
      <dgm:prSet presAssocID="{5F7FCDB3-472B-42D8-82D6-6B0EA0031700}" presName="node" presStyleLbl="node1" presStyleIdx="0" presStyleCnt="3" custRadScaleRad="104642" custRadScaleInc="279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5BCBDD3-F446-43AA-A5CB-A091090569B7}" type="pres">
      <dgm:prSet presAssocID="{71D792D2-5C4F-4D95-B553-4D80928F3F71}" presName="parTrans" presStyleLbl="bgSibTrans2D1" presStyleIdx="1" presStyleCnt="3"/>
      <dgm:spPr/>
      <dgm:t>
        <a:bodyPr/>
        <a:lstStyle/>
        <a:p>
          <a:endParaRPr lang="el-GR"/>
        </a:p>
      </dgm:t>
    </dgm:pt>
    <dgm:pt modelId="{A9B905FB-B3DF-48F5-84F5-9B7BC44261D8}" type="pres">
      <dgm:prSet presAssocID="{C07AAFE4-3BDE-487A-888B-59C6ECECC91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2B61F03-4E02-4E5B-A283-57EE133A2DC4}" type="pres">
      <dgm:prSet presAssocID="{112271C9-4C2E-4C68-836B-272BC8DC6B4E}" presName="parTrans" presStyleLbl="bgSibTrans2D1" presStyleIdx="2" presStyleCnt="3"/>
      <dgm:spPr/>
      <dgm:t>
        <a:bodyPr/>
        <a:lstStyle/>
        <a:p>
          <a:endParaRPr lang="el-GR"/>
        </a:p>
      </dgm:t>
    </dgm:pt>
    <dgm:pt modelId="{F89460DB-FC87-444C-AABA-08F973E3C415}" type="pres">
      <dgm:prSet presAssocID="{A265F954-3B5E-491F-849B-961B2EBB2E06}" presName="node" presStyleLbl="node1" presStyleIdx="2" presStyleCnt="3" custRadScaleRad="106922" custRadScaleInc="-128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7FF6929-CCFE-4099-9E23-5B03F7417023}" srcId="{300787ED-698B-4E45-9801-30C6266942D2}" destId="{C07AAFE4-3BDE-487A-888B-59C6ECECC91E}" srcOrd="1" destOrd="0" parTransId="{71D792D2-5C4F-4D95-B553-4D80928F3F71}" sibTransId="{070552E9-5C76-4831-A6A5-1DF8AB95C9D3}"/>
    <dgm:cxn modelId="{9A1EC3D5-68E1-4597-9C43-3667A2BD9174}" type="presOf" srcId="{71D792D2-5C4F-4D95-B553-4D80928F3F71}" destId="{55BCBDD3-F446-43AA-A5CB-A091090569B7}" srcOrd="0" destOrd="0" presId="urn:microsoft.com/office/officeart/2005/8/layout/radial4"/>
    <dgm:cxn modelId="{2B665585-E035-42F8-94BC-E0443CF5A973}" srcId="{300787ED-698B-4E45-9801-30C6266942D2}" destId="{5F7FCDB3-472B-42D8-82D6-6B0EA0031700}" srcOrd="0" destOrd="0" parTransId="{4FAD7320-BE5B-49B3-9BE3-31B8F9ABC2F1}" sibTransId="{3D0AB725-4780-4A49-B9A0-9834224FAE34}"/>
    <dgm:cxn modelId="{EF908152-0EC7-4B21-A49B-835ED31AF3F2}" type="presOf" srcId="{C07AAFE4-3BDE-487A-888B-59C6ECECC91E}" destId="{A9B905FB-B3DF-48F5-84F5-9B7BC44261D8}" srcOrd="0" destOrd="0" presId="urn:microsoft.com/office/officeart/2005/8/layout/radial4"/>
    <dgm:cxn modelId="{29C9EB71-A09B-40F4-B464-E9EAC3ED1277}" srcId="{6451A7DB-91D6-4692-A0C6-138FD8D1CAE1}" destId="{300787ED-698B-4E45-9801-30C6266942D2}" srcOrd="0" destOrd="0" parTransId="{3D768E57-F711-404D-874E-572E72B43502}" sibTransId="{64CE2CFA-0EDE-41E5-B7B5-B7DBD157ADE1}"/>
    <dgm:cxn modelId="{B1A6F81E-003C-4C51-A712-2A37AE1B630B}" type="presOf" srcId="{A265F954-3B5E-491F-849B-961B2EBB2E06}" destId="{F89460DB-FC87-444C-AABA-08F973E3C415}" srcOrd="0" destOrd="0" presId="urn:microsoft.com/office/officeart/2005/8/layout/radial4"/>
    <dgm:cxn modelId="{B08FE010-AB88-4D32-9904-6A2BF585E458}" srcId="{300787ED-698B-4E45-9801-30C6266942D2}" destId="{A265F954-3B5E-491F-849B-961B2EBB2E06}" srcOrd="2" destOrd="0" parTransId="{112271C9-4C2E-4C68-836B-272BC8DC6B4E}" sibTransId="{23D20A73-0F1E-48CB-92BF-AC59D9189EDB}"/>
    <dgm:cxn modelId="{A5108E73-300A-4C26-BFF5-D3774A8C0AE9}" type="presOf" srcId="{112271C9-4C2E-4C68-836B-272BC8DC6B4E}" destId="{C2B61F03-4E02-4E5B-A283-57EE133A2DC4}" srcOrd="0" destOrd="0" presId="urn:microsoft.com/office/officeart/2005/8/layout/radial4"/>
    <dgm:cxn modelId="{14BC9741-5D6D-47EC-AC3F-7EC39019967C}" type="presOf" srcId="{300787ED-698B-4E45-9801-30C6266942D2}" destId="{51BAA5F7-7F90-456C-817C-3DCFB2A7CA47}" srcOrd="0" destOrd="0" presId="urn:microsoft.com/office/officeart/2005/8/layout/radial4"/>
    <dgm:cxn modelId="{1454B007-F09E-4B04-920C-DE2957BAB6E4}" type="presOf" srcId="{4FAD7320-BE5B-49B3-9BE3-31B8F9ABC2F1}" destId="{803E8189-3498-4447-AD5C-340EAC0CA26A}" srcOrd="0" destOrd="0" presId="urn:microsoft.com/office/officeart/2005/8/layout/radial4"/>
    <dgm:cxn modelId="{8607E6C9-7DD8-4D96-B274-5BD15D8CB4B1}" type="presOf" srcId="{5F7FCDB3-472B-42D8-82D6-6B0EA0031700}" destId="{4AF323BB-B5A0-4193-88FF-1FC213708D23}" srcOrd="0" destOrd="0" presId="urn:microsoft.com/office/officeart/2005/8/layout/radial4"/>
    <dgm:cxn modelId="{79E7E090-9020-4EE8-8D8A-C6D993E1D441}" type="presOf" srcId="{6451A7DB-91D6-4692-A0C6-138FD8D1CAE1}" destId="{9171BE7E-364A-4949-B2F2-54E79F032E16}" srcOrd="0" destOrd="0" presId="urn:microsoft.com/office/officeart/2005/8/layout/radial4"/>
    <dgm:cxn modelId="{CC0CB776-A067-4FC9-A8CE-BEC348AFC688}" type="presParOf" srcId="{9171BE7E-364A-4949-B2F2-54E79F032E16}" destId="{51BAA5F7-7F90-456C-817C-3DCFB2A7CA47}" srcOrd="0" destOrd="0" presId="urn:microsoft.com/office/officeart/2005/8/layout/radial4"/>
    <dgm:cxn modelId="{23225B07-2AF8-4620-B081-B0143A9DD634}" type="presParOf" srcId="{9171BE7E-364A-4949-B2F2-54E79F032E16}" destId="{803E8189-3498-4447-AD5C-340EAC0CA26A}" srcOrd="1" destOrd="0" presId="urn:microsoft.com/office/officeart/2005/8/layout/radial4"/>
    <dgm:cxn modelId="{1A881F9D-025A-4B8E-8008-F20F8870D43B}" type="presParOf" srcId="{9171BE7E-364A-4949-B2F2-54E79F032E16}" destId="{4AF323BB-B5A0-4193-88FF-1FC213708D23}" srcOrd="2" destOrd="0" presId="urn:microsoft.com/office/officeart/2005/8/layout/radial4"/>
    <dgm:cxn modelId="{B9CB9008-A839-4AE3-9D4D-17EC2D89D0FA}" type="presParOf" srcId="{9171BE7E-364A-4949-B2F2-54E79F032E16}" destId="{55BCBDD3-F446-43AA-A5CB-A091090569B7}" srcOrd="3" destOrd="0" presId="urn:microsoft.com/office/officeart/2005/8/layout/radial4"/>
    <dgm:cxn modelId="{093A7112-24AB-4D38-AA58-146E33B8FCCB}" type="presParOf" srcId="{9171BE7E-364A-4949-B2F2-54E79F032E16}" destId="{A9B905FB-B3DF-48F5-84F5-9B7BC44261D8}" srcOrd="4" destOrd="0" presId="urn:microsoft.com/office/officeart/2005/8/layout/radial4"/>
    <dgm:cxn modelId="{407E5500-7910-4145-8EAF-7EC7FE02699A}" type="presParOf" srcId="{9171BE7E-364A-4949-B2F2-54E79F032E16}" destId="{C2B61F03-4E02-4E5B-A283-57EE133A2DC4}" srcOrd="5" destOrd="0" presId="urn:microsoft.com/office/officeart/2005/8/layout/radial4"/>
    <dgm:cxn modelId="{54DB0C84-7563-4DBF-B0DA-2F147FC92511}" type="presParOf" srcId="{9171BE7E-364A-4949-B2F2-54E79F032E16}" destId="{F89460DB-FC87-444C-AABA-08F973E3C415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B3D675B-414E-4A97-9AA6-973D98F6E511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4F39BAF-0AF4-4F66-ACF6-84BC6C52E638}">
      <dgm:prSet phldrT="[Κείμενο]"/>
      <dgm:spPr/>
      <dgm:t>
        <a:bodyPr/>
        <a:lstStyle/>
        <a:p>
          <a:r>
            <a:rPr lang="el-GR" dirty="0" smtClean="0"/>
            <a:t>28,6% «πολύ» ενεργό μέλος της ΕΕ, 21,4 «αρκετά» και 18,6% «πάρα πολύ»</a:t>
          </a:r>
          <a:endParaRPr lang="el-GR" dirty="0"/>
        </a:p>
      </dgm:t>
    </dgm:pt>
    <dgm:pt modelId="{80FD9522-5937-4DD3-8C4B-8EA871F0A8BE}" type="parTrans" cxnId="{66098E7C-88DA-4CEF-BCB5-9CE424F464C5}">
      <dgm:prSet/>
      <dgm:spPr/>
      <dgm:t>
        <a:bodyPr/>
        <a:lstStyle/>
        <a:p>
          <a:endParaRPr lang="el-GR"/>
        </a:p>
      </dgm:t>
    </dgm:pt>
    <dgm:pt modelId="{A51BB7AA-1FA7-4FF7-84F5-E7748E5AC40A}" type="sibTrans" cxnId="{66098E7C-88DA-4CEF-BCB5-9CE424F464C5}">
      <dgm:prSet/>
      <dgm:spPr/>
      <dgm:t>
        <a:bodyPr/>
        <a:lstStyle/>
        <a:p>
          <a:endParaRPr lang="el-GR"/>
        </a:p>
      </dgm:t>
    </dgm:pt>
    <dgm:pt modelId="{35B5F92D-780B-451E-BDCE-48B12D73098F}">
      <dgm:prSet phldrT="[Κείμενο]" custT="1"/>
      <dgm:spPr/>
      <dgm:t>
        <a:bodyPr/>
        <a:lstStyle/>
        <a:p>
          <a:r>
            <a:rPr lang="el-GR" sz="2100" dirty="0" smtClean="0"/>
            <a:t>20% «λίγο» ενεργό μέλος της ΕΕ και 11,4% «καθόλου» ενεργό μέλος</a:t>
          </a:r>
          <a:endParaRPr lang="el-GR" sz="2100" dirty="0"/>
        </a:p>
      </dgm:t>
    </dgm:pt>
    <dgm:pt modelId="{D955DCFF-5F3F-419F-8BF5-E944722EE23A}" type="parTrans" cxnId="{2F9658D5-46F8-47C4-8239-F0F1E8E360BE}">
      <dgm:prSet/>
      <dgm:spPr/>
      <dgm:t>
        <a:bodyPr/>
        <a:lstStyle/>
        <a:p>
          <a:endParaRPr lang="el-GR"/>
        </a:p>
      </dgm:t>
    </dgm:pt>
    <dgm:pt modelId="{8682DB9A-5C21-440F-A95F-D2D08D9670F3}" type="sibTrans" cxnId="{2F9658D5-46F8-47C4-8239-F0F1E8E360BE}">
      <dgm:prSet/>
      <dgm:spPr/>
      <dgm:t>
        <a:bodyPr/>
        <a:lstStyle/>
        <a:p>
          <a:endParaRPr lang="el-GR"/>
        </a:p>
      </dgm:t>
    </dgm:pt>
    <dgm:pt modelId="{A5A758E9-9647-49E2-8071-9C51B77E1E1E}" type="pres">
      <dgm:prSet presAssocID="{3B3D675B-414E-4A97-9AA6-973D98F6E511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1D8AC961-7A71-46C3-85D4-0517CE670059}" type="pres">
      <dgm:prSet presAssocID="{3B3D675B-414E-4A97-9AA6-973D98F6E511}" presName="divider" presStyleLbl="fgShp" presStyleIdx="0" presStyleCnt="1" custScaleX="96117" custScaleY="72342" custLinFactNeighborX="-2828" custLinFactNeighborY="6643"/>
      <dgm:spPr/>
    </dgm:pt>
    <dgm:pt modelId="{829336E7-AA46-4D19-82EA-44003622D877}" type="pres">
      <dgm:prSet presAssocID="{24F39BAF-0AF4-4F66-ACF6-84BC6C52E638}" presName="downArrow" presStyleLbl="node1" presStyleIdx="0" presStyleCnt="2" custScaleX="177337" custScaleY="143657" custLinFactNeighborX="-8065" custLinFactNeighborY="-403"/>
      <dgm:spPr/>
    </dgm:pt>
    <dgm:pt modelId="{163EADF7-7F4E-4B70-A2BF-DBF1D95620B6}" type="pres">
      <dgm:prSet presAssocID="{24F39BAF-0AF4-4F66-ACF6-84BC6C52E638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2FFBEBB-A4BD-481B-8F6E-E8BB60E01AE8}" type="pres">
      <dgm:prSet presAssocID="{35B5F92D-780B-451E-BDCE-48B12D73098F}" presName="upArrow" presStyleLbl="node1" presStyleIdx="1" presStyleCnt="2" custScaleX="156320" custScaleY="114722" custLinFactNeighborX="12336" custLinFactNeighborY="1997"/>
      <dgm:spPr/>
    </dgm:pt>
    <dgm:pt modelId="{6EB51869-A40C-428F-93EE-2AE9814F5603}" type="pres">
      <dgm:prSet presAssocID="{35B5F92D-780B-451E-BDCE-48B12D73098F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6098E7C-88DA-4CEF-BCB5-9CE424F464C5}" srcId="{3B3D675B-414E-4A97-9AA6-973D98F6E511}" destId="{24F39BAF-0AF4-4F66-ACF6-84BC6C52E638}" srcOrd="0" destOrd="0" parTransId="{80FD9522-5937-4DD3-8C4B-8EA871F0A8BE}" sibTransId="{A51BB7AA-1FA7-4FF7-84F5-E7748E5AC40A}"/>
    <dgm:cxn modelId="{8E38AEBA-B1A2-4334-AF3B-7CC3BE87A37F}" type="presOf" srcId="{24F39BAF-0AF4-4F66-ACF6-84BC6C52E638}" destId="{163EADF7-7F4E-4B70-A2BF-DBF1D95620B6}" srcOrd="0" destOrd="0" presId="urn:microsoft.com/office/officeart/2005/8/layout/arrow3"/>
    <dgm:cxn modelId="{006F5575-237E-489E-A3FF-77B4375C59F7}" type="presOf" srcId="{3B3D675B-414E-4A97-9AA6-973D98F6E511}" destId="{A5A758E9-9647-49E2-8071-9C51B77E1E1E}" srcOrd="0" destOrd="0" presId="urn:microsoft.com/office/officeart/2005/8/layout/arrow3"/>
    <dgm:cxn modelId="{2F9658D5-46F8-47C4-8239-F0F1E8E360BE}" srcId="{3B3D675B-414E-4A97-9AA6-973D98F6E511}" destId="{35B5F92D-780B-451E-BDCE-48B12D73098F}" srcOrd="1" destOrd="0" parTransId="{D955DCFF-5F3F-419F-8BF5-E944722EE23A}" sibTransId="{8682DB9A-5C21-440F-A95F-D2D08D9670F3}"/>
    <dgm:cxn modelId="{8B4BC328-C5BB-4911-91C8-5905144AAB20}" type="presOf" srcId="{35B5F92D-780B-451E-BDCE-48B12D73098F}" destId="{6EB51869-A40C-428F-93EE-2AE9814F5603}" srcOrd="0" destOrd="0" presId="urn:microsoft.com/office/officeart/2005/8/layout/arrow3"/>
    <dgm:cxn modelId="{C3510F9F-B882-47B2-BACD-8E6B91AA2E9A}" type="presParOf" srcId="{A5A758E9-9647-49E2-8071-9C51B77E1E1E}" destId="{1D8AC961-7A71-46C3-85D4-0517CE670059}" srcOrd="0" destOrd="0" presId="urn:microsoft.com/office/officeart/2005/8/layout/arrow3"/>
    <dgm:cxn modelId="{4411514A-9CBD-4B6E-8ED1-62E6DE6E9D65}" type="presParOf" srcId="{A5A758E9-9647-49E2-8071-9C51B77E1E1E}" destId="{829336E7-AA46-4D19-82EA-44003622D877}" srcOrd="1" destOrd="0" presId="urn:microsoft.com/office/officeart/2005/8/layout/arrow3"/>
    <dgm:cxn modelId="{5134ABAD-B146-434E-B467-BBB270BD0C64}" type="presParOf" srcId="{A5A758E9-9647-49E2-8071-9C51B77E1E1E}" destId="{163EADF7-7F4E-4B70-A2BF-DBF1D95620B6}" srcOrd="2" destOrd="0" presId="urn:microsoft.com/office/officeart/2005/8/layout/arrow3"/>
    <dgm:cxn modelId="{775F6028-FB96-454F-96B6-20D56862FCD2}" type="presParOf" srcId="{A5A758E9-9647-49E2-8071-9C51B77E1E1E}" destId="{82FFBEBB-A4BD-481B-8F6E-E8BB60E01AE8}" srcOrd="3" destOrd="0" presId="urn:microsoft.com/office/officeart/2005/8/layout/arrow3"/>
    <dgm:cxn modelId="{9B212B6B-3622-4331-B8A6-91F4620C2A5D}" type="presParOf" srcId="{A5A758E9-9647-49E2-8071-9C51B77E1E1E}" destId="{6EB51869-A40C-428F-93EE-2AE9814F5603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C45723D-96DB-4CFB-B963-E0BF1863CCF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0C77DA3-CF18-467D-B764-77E01E20E4E4}">
      <dgm:prSet phldrT="[Κείμενο]" custT="1"/>
      <dgm:spPr/>
      <dgm:t>
        <a:bodyPr/>
        <a:lstStyle/>
        <a:p>
          <a:r>
            <a:rPr lang="el-GR" sz="2300" dirty="0" smtClean="0">
              <a:solidFill>
                <a:schemeClr val="tx1"/>
              </a:solidFill>
            </a:rPr>
            <a:t>Μετατόπιση από το αποκλειστικό ενδιαφέρον στην επαγγελματική κατάρτιση από οικονομική σκοπιά, σε μια περισσότερο κοινωνική που επίκεντρο έχει την έννοια της Δια Βίου Μάθησης</a:t>
          </a:r>
          <a:endParaRPr lang="el-GR" sz="2300" dirty="0">
            <a:solidFill>
              <a:schemeClr val="tx1"/>
            </a:solidFill>
          </a:endParaRPr>
        </a:p>
      </dgm:t>
    </dgm:pt>
    <dgm:pt modelId="{8ED303A2-CE63-43A0-94AD-80C13FB40056}" type="parTrans" cxnId="{1167EFE7-9E06-4669-AC25-67F725A14BDC}">
      <dgm:prSet/>
      <dgm:spPr/>
      <dgm:t>
        <a:bodyPr/>
        <a:lstStyle/>
        <a:p>
          <a:endParaRPr lang="el-GR"/>
        </a:p>
      </dgm:t>
    </dgm:pt>
    <dgm:pt modelId="{74E10050-7FAD-4C9E-9C2A-3B1FF18309AA}" type="sibTrans" cxnId="{1167EFE7-9E06-4669-AC25-67F725A14BDC}">
      <dgm:prSet/>
      <dgm:spPr/>
      <dgm:t>
        <a:bodyPr/>
        <a:lstStyle/>
        <a:p>
          <a:endParaRPr lang="el-GR"/>
        </a:p>
      </dgm:t>
    </dgm:pt>
    <dgm:pt modelId="{805E1609-63BE-4F11-A6C8-9E587ADFC4A9}">
      <dgm:prSet phldrT="[Κείμενο]" custT="1"/>
      <dgm:spPr/>
      <dgm:t>
        <a:bodyPr/>
        <a:lstStyle/>
        <a:p>
          <a:r>
            <a:rPr lang="el-GR" sz="2300" dirty="0" smtClean="0">
              <a:solidFill>
                <a:schemeClr val="tx1"/>
              </a:solidFill>
            </a:rPr>
            <a:t>Οι νέοι ηλικίας 19-24 ετών αναγνωρίζουν ότι έχει συντελεστεί πρόοδος, αλλά η έννοια της Δια Βίου Μάθησης παραμένει αόριστη σε ορισμένους</a:t>
          </a:r>
          <a:endParaRPr lang="el-GR" sz="2300" dirty="0">
            <a:solidFill>
              <a:schemeClr val="tx1"/>
            </a:solidFill>
          </a:endParaRPr>
        </a:p>
      </dgm:t>
    </dgm:pt>
    <dgm:pt modelId="{4D9ED5C7-E0ED-4783-B887-A25A37532EB4}" type="parTrans" cxnId="{72269189-928D-4719-9BA1-772A61BC2913}">
      <dgm:prSet/>
      <dgm:spPr/>
      <dgm:t>
        <a:bodyPr/>
        <a:lstStyle/>
        <a:p>
          <a:endParaRPr lang="el-GR"/>
        </a:p>
      </dgm:t>
    </dgm:pt>
    <dgm:pt modelId="{EAEDF93C-A0E0-487B-BE65-A3952A597492}" type="sibTrans" cxnId="{72269189-928D-4719-9BA1-772A61BC2913}">
      <dgm:prSet/>
      <dgm:spPr/>
      <dgm:t>
        <a:bodyPr/>
        <a:lstStyle/>
        <a:p>
          <a:endParaRPr lang="el-GR"/>
        </a:p>
      </dgm:t>
    </dgm:pt>
    <dgm:pt modelId="{976FAF7E-CFBE-41AE-8DC0-39A6B3A6C0F2}">
      <dgm:prSet phldrT="[Κείμενο]" custT="1"/>
      <dgm:spPr/>
      <dgm:t>
        <a:bodyPr/>
        <a:lstStyle/>
        <a:p>
          <a:r>
            <a:rPr lang="el-GR" sz="2300" dirty="0" smtClean="0">
              <a:solidFill>
                <a:schemeClr val="tx1"/>
              </a:solidFill>
            </a:rPr>
            <a:t>Υπάρχουν ορισμένα προγράμματα κινητικότητας που είναι δημοφιλή, ωστόσο, χρειάζεται μια γενικότερη προώθηση</a:t>
          </a:r>
          <a:endParaRPr lang="el-GR" sz="2300" dirty="0">
            <a:solidFill>
              <a:schemeClr val="tx1"/>
            </a:solidFill>
          </a:endParaRPr>
        </a:p>
      </dgm:t>
    </dgm:pt>
    <dgm:pt modelId="{10C3A472-6144-45D6-91C2-3AB3D9BFD453}" type="parTrans" cxnId="{CAF96B87-CA04-40FC-B4DF-1D61EE6A4837}">
      <dgm:prSet/>
      <dgm:spPr/>
      <dgm:t>
        <a:bodyPr/>
        <a:lstStyle/>
        <a:p>
          <a:endParaRPr lang="el-GR"/>
        </a:p>
      </dgm:t>
    </dgm:pt>
    <dgm:pt modelId="{D454EAAA-9568-4956-A71D-6DEC51A8BF0B}" type="sibTrans" cxnId="{CAF96B87-CA04-40FC-B4DF-1D61EE6A4837}">
      <dgm:prSet/>
      <dgm:spPr/>
      <dgm:t>
        <a:bodyPr/>
        <a:lstStyle/>
        <a:p>
          <a:endParaRPr lang="el-GR"/>
        </a:p>
      </dgm:t>
    </dgm:pt>
    <dgm:pt modelId="{0ABE3483-B3BF-4AED-BF6B-114D2B88A8BF}">
      <dgm:prSet custT="1"/>
      <dgm:spPr/>
      <dgm:t>
        <a:bodyPr/>
        <a:lstStyle/>
        <a:p>
          <a:r>
            <a:rPr lang="el-GR" sz="2300" dirty="0" smtClean="0">
              <a:solidFill>
                <a:schemeClr val="tx1"/>
              </a:solidFill>
            </a:rPr>
            <a:t>Η συμμετοχή σε προγράμματα κινητικότητας είναι ικανοποιητική, με περιθώρια βελτίωσης ώστε να καταπολεμηθεί η αμφισβήτηση στην Ευρωπαϊκή Ένωση</a:t>
          </a:r>
          <a:endParaRPr lang="el-GR" sz="2300" dirty="0">
            <a:solidFill>
              <a:schemeClr val="tx1"/>
            </a:solidFill>
          </a:endParaRPr>
        </a:p>
      </dgm:t>
    </dgm:pt>
    <dgm:pt modelId="{7CD1CAB6-5F92-4E00-8689-F58BA90DF371}" type="parTrans" cxnId="{401FB149-5F8F-454C-9A0A-72ED5A02370F}">
      <dgm:prSet/>
      <dgm:spPr/>
      <dgm:t>
        <a:bodyPr/>
        <a:lstStyle/>
        <a:p>
          <a:endParaRPr lang="el-GR"/>
        </a:p>
      </dgm:t>
    </dgm:pt>
    <dgm:pt modelId="{4759C163-B0F8-4E91-AB21-22E7026359D4}" type="sibTrans" cxnId="{401FB149-5F8F-454C-9A0A-72ED5A02370F}">
      <dgm:prSet/>
      <dgm:spPr/>
      <dgm:t>
        <a:bodyPr/>
        <a:lstStyle/>
        <a:p>
          <a:endParaRPr lang="el-GR"/>
        </a:p>
      </dgm:t>
    </dgm:pt>
    <dgm:pt modelId="{DB368BBB-70CD-410A-BC4C-AB15BF08199D}">
      <dgm:prSet custT="1"/>
      <dgm:spPr/>
      <dgm:t>
        <a:bodyPr/>
        <a:lstStyle/>
        <a:p>
          <a:r>
            <a:rPr lang="el-GR" sz="2300" dirty="0" smtClean="0">
              <a:solidFill>
                <a:schemeClr val="tx1"/>
              </a:solidFill>
            </a:rPr>
            <a:t>Οι εμπειρίες όσων έχουν συμμετάσχει σε ευρωπαϊκά εκπαιδευτικά προγράμματα είναι θετικές και ενισχύουν την αίσθηση της Ευρωπαϊκής ταυτότητας </a:t>
          </a:r>
          <a:endParaRPr lang="el-GR" sz="2300" dirty="0">
            <a:solidFill>
              <a:schemeClr val="tx1"/>
            </a:solidFill>
          </a:endParaRPr>
        </a:p>
      </dgm:t>
    </dgm:pt>
    <dgm:pt modelId="{0EB0CF52-46A0-402E-BE96-8A128DF33409}" type="parTrans" cxnId="{5C358BBD-0A89-4AB6-8A73-B653DEA86A79}">
      <dgm:prSet/>
      <dgm:spPr/>
      <dgm:t>
        <a:bodyPr/>
        <a:lstStyle/>
        <a:p>
          <a:endParaRPr lang="el-GR"/>
        </a:p>
      </dgm:t>
    </dgm:pt>
    <dgm:pt modelId="{3A672EF0-5754-48A9-8928-48B1DCDE4911}" type="sibTrans" cxnId="{5C358BBD-0A89-4AB6-8A73-B653DEA86A79}">
      <dgm:prSet/>
      <dgm:spPr/>
      <dgm:t>
        <a:bodyPr/>
        <a:lstStyle/>
        <a:p>
          <a:endParaRPr lang="el-GR"/>
        </a:p>
      </dgm:t>
    </dgm:pt>
    <dgm:pt modelId="{150EADBE-6DDD-4AC1-B731-6E830911F53D}" type="pres">
      <dgm:prSet presAssocID="{EC45723D-96DB-4CFB-B963-E0BF1863CCF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975137C-30FD-4A86-B5A2-2A2BA4921509}" type="pres">
      <dgm:prSet presAssocID="{F0C77DA3-CF18-467D-B764-77E01E20E4E4}" presName="parentLin" presStyleCnt="0"/>
      <dgm:spPr/>
    </dgm:pt>
    <dgm:pt modelId="{417CF698-29C5-4687-B228-B22D8B08F59C}" type="pres">
      <dgm:prSet presAssocID="{F0C77DA3-CF18-467D-B764-77E01E20E4E4}" presName="parentLeftMargin" presStyleLbl="node1" presStyleIdx="0" presStyleCnt="5"/>
      <dgm:spPr/>
      <dgm:t>
        <a:bodyPr/>
        <a:lstStyle/>
        <a:p>
          <a:endParaRPr lang="el-GR"/>
        </a:p>
      </dgm:t>
    </dgm:pt>
    <dgm:pt modelId="{7FF942AE-53E6-4BD7-BA65-A8907DC81AC6}" type="pres">
      <dgm:prSet presAssocID="{F0C77DA3-CF18-467D-B764-77E01E20E4E4}" presName="parentText" presStyleLbl="node1" presStyleIdx="0" presStyleCnt="5" custScaleX="138719" custScaleY="370646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A02B91C-D82F-4DF4-B920-D41C182A4CD0}" type="pres">
      <dgm:prSet presAssocID="{F0C77DA3-CF18-467D-B764-77E01E20E4E4}" presName="negativeSpace" presStyleCnt="0"/>
      <dgm:spPr/>
    </dgm:pt>
    <dgm:pt modelId="{5A885D86-A21C-4933-AC10-96E36C95D2A0}" type="pres">
      <dgm:prSet presAssocID="{F0C77DA3-CF18-467D-B764-77E01E20E4E4}" presName="childText" presStyleLbl="conFgAcc1" presStyleIdx="0" presStyleCnt="5">
        <dgm:presLayoutVars>
          <dgm:bulletEnabled val="1"/>
        </dgm:presLayoutVars>
      </dgm:prSet>
      <dgm:spPr/>
    </dgm:pt>
    <dgm:pt modelId="{8216357F-B729-4D19-8AA0-F9838F2D14E8}" type="pres">
      <dgm:prSet presAssocID="{74E10050-7FAD-4C9E-9C2A-3B1FF18309AA}" presName="spaceBetweenRectangles" presStyleCnt="0"/>
      <dgm:spPr/>
    </dgm:pt>
    <dgm:pt modelId="{6CE53EDC-BE5B-403A-94E2-4FB26765F9E4}" type="pres">
      <dgm:prSet presAssocID="{805E1609-63BE-4F11-A6C8-9E587ADFC4A9}" presName="parentLin" presStyleCnt="0"/>
      <dgm:spPr/>
    </dgm:pt>
    <dgm:pt modelId="{1DDD35B3-72EC-4357-B53E-32B34113C1F7}" type="pres">
      <dgm:prSet presAssocID="{805E1609-63BE-4F11-A6C8-9E587ADFC4A9}" presName="parentLeftMargin" presStyleLbl="node1" presStyleIdx="0" presStyleCnt="5"/>
      <dgm:spPr/>
      <dgm:t>
        <a:bodyPr/>
        <a:lstStyle/>
        <a:p>
          <a:endParaRPr lang="el-GR"/>
        </a:p>
      </dgm:t>
    </dgm:pt>
    <dgm:pt modelId="{E4C6318E-9138-4A3B-867D-07B311B413F5}" type="pres">
      <dgm:prSet presAssocID="{805E1609-63BE-4F11-A6C8-9E587ADFC4A9}" presName="parentText" presStyleLbl="node1" presStyleIdx="1" presStyleCnt="5" custScaleX="130432" custScaleY="24995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94EA357-5B12-4F31-ADC5-2A0E8AD509C9}" type="pres">
      <dgm:prSet presAssocID="{805E1609-63BE-4F11-A6C8-9E587ADFC4A9}" presName="negativeSpace" presStyleCnt="0"/>
      <dgm:spPr/>
    </dgm:pt>
    <dgm:pt modelId="{33DC240D-436E-4012-80C9-36E63C3FE8BA}" type="pres">
      <dgm:prSet presAssocID="{805E1609-63BE-4F11-A6C8-9E587ADFC4A9}" presName="childText" presStyleLbl="conFgAcc1" presStyleIdx="1" presStyleCnt="5">
        <dgm:presLayoutVars>
          <dgm:bulletEnabled val="1"/>
        </dgm:presLayoutVars>
      </dgm:prSet>
      <dgm:spPr/>
    </dgm:pt>
    <dgm:pt modelId="{1CBC6D20-8965-425C-BABA-043CB6AB874A}" type="pres">
      <dgm:prSet presAssocID="{EAEDF93C-A0E0-487B-BE65-A3952A597492}" presName="spaceBetweenRectangles" presStyleCnt="0"/>
      <dgm:spPr/>
    </dgm:pt>
    <dgm:pt modelId="{FB992679-5898-4731-8145-D88C5D41B42F}" type="pres">
      <dgm:prSet presAssocID="{976FAF7E-CFBE-41AE-8DC0-39A6B3A6C0F2}" presName="parentLin" presStyleCnt="0"/>
      <dgm:spPr/>
    </dgm:pt>
    <dgm:pt modelId="{E060CA48-8D97-4385-AB32-57239B952466}" type="pres">
      <dgm:prSet presAssocID="{976FAF7E-CFBE-41AE-8DC0-39A6B3A6C0F2}" presName="parentLeftMargin" presStyleLbl="node1" presStyleIdx="1" presStyleCnt="5"/>
      <dgm:spPr/>
      <dgm:t>
        <a:bodyPr/>
        <a:lstStyle/>
        <a:p>
          <a:endParaRPr lang="el-GR"/>
        </a:p>
      </dgm:t>
    </dgm:pt>
    <dgm:pt modelId="{0B18217B-7BD7-469B-9BFA-53F2CD5DDF5C}" type="pres">
      <dgm:prSet presAssocID="{976FAF7E-CFBE-41AE-8DC0-39A6B3A6C0F2}" presName="parentText" presStyleLbl="node1" presStyleIdx="2" presStyleCnt="5" custScaleX="135210" custScaleY="223225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13C2ABE-D6E2-4045-9AD7-8A88748060C9}" type="pres">
      <dgm:prSet presAssocID="{976FAF7E-CFBE-41AE-8DC0-39A6B3A6C0F2}" presName="negativeSpace" presStyleCnt="0"/>
      <dgm:spPr/>
    </dgm:pt>
    <dgm:pt modelId="{03086875-288D-4635-A15A-D97A38207D77}" type="pres">
      <dgm:prSet presAssocID="{976FAF7E-CFBE-41AE-8DC0-39A6B3A6C0F2}" presName="childText" presStyleLbl="conFgAcc1" presStyleIdx="2" presStyleCnt="5">
        <dgm:presLayoutVars>
          <dgm:bulletEnabled val="1"/>
        </dgm:presLayoutVars>
      </dgm:prSet>
      <dgm:spPr/>
    </dgm:pt>
    <dgm:pt modelId="{C0748983-F5BF-4240-964F-0C406087C35E}" type="pres">
      <dgm:prSet presAssocID="{D454EAAA-9568-4956-A71D-6DEC51A8BF0B}" presName="spaceBetweenRectangles" presStyleCnt="0"/>
      <dgm:spPr/>
    </dgm:pt>
    <dgm:pt modelId="{2385C496-E579-49DE-BCD6-F668864605D3}" type="pres">
      <dgm:prSet presAssocID="{0ABE3483-B3BF-4AED-BF6B-114D2B88A8BF}" presName="parentLin" presStyleCnt="0"/>
      <dgm:spPr/>
    </dgm:pt>
    <dgm:pt modelId="{A550CC7D-132A-47DA-8948-656497615B2C}" type="pres">
      <dgm:prSet presAssocID="{0ABE3483-B3BF-4AED-BF6B-114D2B88A8BF}" presName="parentLeftMargin" presStyleLbl="node1" presStyleIdx="2" presStyleCnt="5"/>
      <dgm:spPr/>
      <dgm:t>
        <a:bodyPr/>
        <a:lstStyle/>
        <a:p>
          <a:endParaRPr lang="el-GR"/>
        </a:p>
      </dgm:t>
    </dgm:pt>
    <dgm:pt modelId="{A1A34482-3DD9-48FE-A663-126D344D8DCE}" type="pres">
      <dgm:prSet presAssocID="{0ABE3483-B3BF-4AED-BF6B-114D2B88A8BF}" presName="parentText" presStyleLbl="node1" presStyleIdx="3" presStyleCnt="5" custScaleX="142857" custScaleY="277508" custLinFactNeighborX="515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094A270-89F5-4A99-B967-3BC3729F2168}" type="pres">
      <dgm:prSet presAssocID="{0ABE3483-B3BF-4AED-BF6B-114D2B88A8BF}" presName="negativeSpace" presStyleCnt="0"/>
      <dgm:spPr/>
    </dgm:pt>
    <dgm:pt modelId="{2BABC036-E592-4539-AB09-9CF676146571}" type="pres">
      <dgm:prSet presAssocID="{0ABE3483-B3BF-4AED-BF6B-114D2B88A8BF}" presName="childText" presStyleLbl="conFgAcc1" presStyleIdx="3" presStyleCnt="5">
        <dgm:presLayoutVars>
          <dgm:bulletEnabled val="1"/>
        </dgm:presLayoutVars>
      </dgm:prSet>
      <dgm:spPr/>
    </dgm:pt>
    <dgm:pt modelId="{C7222350-9FFD-43CE-9A35-C0DD8D507012}" type="pres">
      <dgm:prSet presAssocID="{4759C163-B0F8-4E91-AB21-22E7026359D4}" presName="spaceBetweenRectangles" presStyleCnt="0"/>
      <dgm:spPr/>
    </dgm:pt>
    <dgm:pt modelId="{83C42729-17E6-402A-A95B-D451876FF085}" type="pres">
      <dgm:prSet presAssocID="{DB368BBB-70CD-410A-BC4C-AB15BF08199D}" presName="parentLin" presStyleCnt="0"/>
      <dgm:spPr/>
    </dgm:pt>
    <dgm:pt modelId="{1208D947-5F86-4869-A0C4-CCA10E1149F6}" type="pres">
      <dgm:prSet presAssocID="{DB368BBB-70CD-410A-BC4C-AB15BF08199D}" presName="parentLeftMargin" presStyleLbl="node1" presStyleIdx="3" presStyleCnt="5"/>
      <dgm:spPr/>
      <dgm:t>
        <a:bodyPr/>
        <a:lstStyle/>
        <a:p>
          <a:endParaRPr lang="el-GR"/>
        </a:p>
      </dgm:t>
    </dgm:pt>
    <dgm:pt modelId="{121DCBA8-3124-4638-ACF5-694CD012C359}" type="pres">
      <dgm:prSet presAssocID="{DB368BBB-70CD-410A-BC4C-AB15BF08199D}" presName="parentText" presStyleLbl="node1" presStyleIdx="4" presStyleCnt="5" custScaleX="142857" custScaleY="275269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DD80FA0-C53A-4809-8879-A663C01F4CB3}" type="pres">
      <dgm:prSet presAssocID="{DB368BBB-70CD-410A-BC4C-AB15BF08199D}" presName="negativeSpace" presStyleCnt="0"/>
      <dgm:spPr/>
    </dgm:pt>
    <dgm:pt modelId="{E435C371-E40A-4DA8-B97B-4B2518754A7B}" type="pres">
      <dgm:prSet presAssocID="{DB368BBB-70CD-410A-BC4C-AB15BF08199D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1B7DF2A-1A1F-4822-992D-08311DFF1A22}" type="presOf" srcId="{F0C77DA3-CF18-467D-B764-77E01E20E4E4}" destId="{7FF942AE-53E6-4BD7-BA65-A8907DC81AC6}" srcOrd="1" destOrd="0" presId="urn:microsoft.com/office/officeart/2005/8/layout/list1"/>
    <dgm:cxn modelId="{F6326837-04A3-41D6-99A5-7225E591BC15}" type="presOf" srcId="{0ABE3483-B3BF-4AED-BF6B-114D2B88A8BF}" destId="{A1A34482-3DD9-48FE-A663-126D344D8DCE}" srcOrd="1" destOrd="0" presId="urn:microsoft.com/office/officeart/2005/8/layout/list1"/>
    <dgm:cxn modelId="{842DC2E9-1890-47F2-8AF0-D8CBF40C3B9A}" type="presOf" srcId="{976FAF7E-CFBE-41AE-8DC0-39A6B3A6C0F2}" destId="{E060CA48-8D97-4385-AB32-57239B952466}" srcOrd="0" destOrd="0" presId="urn:microsoft.com/office/officeart/2005/8/layout/list1"/>
    <dgm:cxn modelId="{1A1BA950-6613-427D-A708-6F3EF23689AA}" type="presOf" srcId="{0ABE3483-B3BF-4AED-BF6B-114D2B88A8BF}" destId="{A550CC7D-132A-47DA-8948-656497615B2C}" srcOrd="0" destOrd="0" presId="urn:microsoft.com/office/officeart/2005/8/layout/list1"/>
    <dgm:cxn modelId="{26622103-CDE3-4E75-89F9-CCA807C9E9C2}" type="presOf" srcId="{F0C77DA3-CF18-467D-B764-77E01E20E4E4}" destId="{417CF698-29C5-4687-B228-B22D8B08F59C}" srcOrd="0" destOrd="0" presId="urn:microsoft.com/office/officeart/2005/8/layout/list1"/>
    <dgm:cxn modelId="{5C358BBD-0A89-4AB6-8A73-B653DEA86A79}" srcId="{EC45723D-96DB-4CFB-B963-E0BF1863CCFD}" destId="{DB368BBB-70CD-410A-BC4C-AB15BF08199D}" srcOrd="4" destOrd="0" parTransId="{0EB0CF52-46A0-402E-BE96-8A128DF33409}" sibTransId="{3A672EF0-5754-48A9-8928-48B1DCDE4911}"/>
    <dgm:cxn modelId="{22C44ABD-2FFF-49A9-95F8-B4C2424612E3}" type="presOf" srcId="{805E1609-63BE-4F11-A6C8-9E587ADFC4A9}" destId="{E4C6318E-9138-4A3B-867D-07B311B413F5}" srcOrd="1" destOrd="0" presId="urn:microsoft.com/office/officeart/2005/8/layout/list1"/>
    <dgm:cxn modelId="{1167EFE7-9E06-4669-AC25-67F725A14BDC}" srcId="{EC45723D-96DB-4CFB-B963-E0BF1863CCFD}" destId="{F0C77DA3-CF18-467D-B764-77E01E20E4E4}" srcOrd="0" destOrd="0" parTransId="{8ED303A2-CE63-43A0-94AD-80C13FB40056}" sibTransId="{74E10050-7FAD-4C9E-9C2A-3B1FF18309AA}"/>
    <dgm:cxn modelId="{FFB81B93-E94A-4FDA-A7EB-C7DF3DC24762}" type="presOf" srcId="{DB368BBB-70CD-410A-BC4C-AB15BF08199D}" destId="{121DCBA8-3124-4638-ACF5-694CD012C359}" srcOrd="1" destOrd="0" presId="urn:microsoft.com/office/officeart/2005/8/layout/list1"/>
    <dgm:cxn modelId="{401FB149-5F8F-454C-9A0A-72ED5A02370F}" srcId="{EC45723D-96DB-4CFB-B963-E0BF1863CCFD}" destId="{0ABE3483-B3BF-4AED-BF6B-114D2B88A8BF}" srcOrd="3" destOrd="0" parTransId="{7CD1CAB6-5F92-4E00-8689-F58BA90DF371}" sibTransId="{4759C163-B0F8-4E91-AB21-22E7026359D4}"/>
    <dgm:cxn modelId="{BA71E676-C88E-44AF-AD32-E73F240B8CCE}" type="presOf" srcId="{DB368BBB-70CD-410A-BC4C-AB15BF08199D}" destId="{1208D947-5F86-4869-A0C4-CCA10E1149F6}" srcOrd="0" destOrd="0" presId="urn:microsoft.com/office/officeart/2005/8/layout/list1"/>
    <dgm:cxn modelId="{CAF96B87-CA04-40FC-B4DF-1D61EE6A4837}" srcId="{EC45723D-96DB-4CFB-B963-E0BF1863CCFD}" destId="{976FAF7E-CFBE-41AE-8DC0-39A6B3A6C0F2}" srcOrd="2" destOrd="0" parTransId="{10C3A472-6144-45D6-91C2-3AB3D9BFD453}" sibTransId="{D454EAAA-9568-4956-A71D-6DEC51A8BF0B}"/>
    <dgm:cxn modelId="{72269189-928D-4719-9BA1-772A61BC2913}" srcId="{EC45723D-96DB-4CFB-B963-E0BF1863CCFD}" destId="{805E1609-63BE-4F11-A6C8-9E587ADFC4A9}" srcOrd="1" destOrd="0" parTransId="{4D9ED5C7-E0ED-4783-B887-A25A37532EB4}" sibTransId="{EAEDF93C-A0E0-487B-BE65-A3952A597492}"/>
    <dgm:cxn modelId="{3A69D1D9-47CD-4F06-B95E-EAE5FDE22409}" type="presOf" srcId="{805E1609-63BE-4F11-A6C8-9E587ADFC4A9}" destId="{1DDD35B3-72EC-4357-B53E-32B34113C1F7}" srcOrd="0" destOrd="0" presId="urn:microsoft.com/office/officeart/2005/8/layout/list1"/>
    <dgm:cxn modelId="{C4703AD4-E1CD-44F2-AFF6-97CC1BAD4D74}" type="presOf" srcId="{EC45723D-96DB-4CFB-B963-E0BF1863CCFD}" destId="{150EADBE-6DDD-4AC1-B731-6E830911F53D}" srcOrd="0" destOrd="0" presId="urn:microsoft.com/office/officeart/2005/8/layout/list1"/>
    <dgm:cxn modelId="{2DA622FA-DEA3-466A-82A8-9D1406141A8B}" type="presOf" srcId="{976FAF7E-CFBE-41AE-8DC0-39A6B3A6C0F2}" destId="{0B18217B-7BD7-469B-9BFA-53F2CD5DDF5C}" srcOrd="1" destOrd="0" presId="urn:microsoft.com/office/officeart/2005/8/layout/list1"/>
    <dgm:cxn modelId="{DE93EFD1-0E0A-45AD-A4F0-33445A33FC1D}" type="presParOf" srcId="{150EADBE-6DDD-4AC1-B731-6E830911F53D}" destId="{F975137C-30FD-4A86-B5A2-2A2BA4921509}" srcOrd="0" destOrd="0" presId="urn:microsoft.com/office/officeart/2005/8/layout/list1"/>
    <dgm:cxn modelId="{3BEFEA00-BB4B-4414-B7F5-9676C5F606F8}" type="presParOf" srcId="{F975137C-30FD-4A86-B5A2-2A2BA4921509}" destId="{417CF698-29C5-4687-B228-B22D8B08F59C}" srcOrd="0" destOrd="0" presId="urn:microsoft.com/office/officeart/2005/8/layout/list1"/>
    <dgm:cxn modelId="{617C2309-9FB6-4D4C-8195-1241CE6F1207}" type="presParOf" srcId="{F975137C-30FD-4A86-B5A2-2A2BA4921509}" destId="{7FF942AE-53E6-4BD7-BA65-A8907DC81AC6}" srcOrd="1" destOrd="0" presId="urn:microsoft.com/office/officeart/2005/8/layout/list1"/>
    <dgm:cxn modelId="{B01A68C6-2AB7-401E-BE0B-6AD25E2F3AB0}" type="presParOf" srcId="{150EADBE-6DDD-4AC1-B731-6E830911F53D}" destId="{BA02B91C-D82F-4DF4-B920-D41C182A4CD0}" srcOrd="1" destOrd="0" presId="urn:microsoft.com/office/officeart/2005/8/layout/list1"/>
    <dgm:cxn modelId="{050F159F-4C01-4C20-B666-6D4235CA4AF8}" type="presParOf" srcId="{150EADBE-6DDD-4AC1-B731-6E830911F53D}" destId="{5A885D86-A21C-4933-AC10-96E36C95D2A0}" srcOrd="2" destOrd="0" presId="urn:microsoft.com/office/officeart/2005/8/layout/list1"/>
    <dgm:cxn modelId="{DA24F4BA-0B9F-485B-9FCB-CFB9B3942E0B}" type="presParOf" srcId="{150EADBE-6DDD-4AC1-B731-6E830911F53D}" destId="{8216357F-B729-4D19-8AA0-F9838F2D14E8}" srcOrd="3" destOrd="0" presId="urn:microsoft.com/office/officeart/2005/8/layout/list1"/>
    <dgm:cxn modelId="{E0C06747-EB37-4978-85EB-B8F6FF7255EB}" type="presParOf" srcId="{150EADBE-6DDD-4AC1-B731-6E830911F53D}" destId="{6CE53EDC-BE5B-403A-94E2-4FB26765F9E4}" srcOrd="4" destOrd="0" presId="urn:microsoft.com/office/officeart/2005/8/layout/list1"/>
    <dgm:cxn modelId="{D74B9940-6D48-4CDB-8B7F-B339349A0D3D}" type="presParOf" srcId="{6CE53EDC-BE5B-403A-94E2-4FB26765F9E4}" destId="{1DDD35B3-72EC-4357-B53E-32B34113C1F7}" srcOrd="0" destOrd="0" presId="urn:microsoft.com/office/officeart/2005/8/layout/list1"/>
    <dgm:cxn modelId="{B17487CE-85F1-4C0B-91CB-966455ACDF77}" type="presParOf" srcId="{6CE53EDC-BE5B-403A-94E2-4FB26765F9E4}" destId="{E4C6318E-9138-4A3B-867D-07B311B413F5}" srcOrd="1" destOrd="0" presId="urn:microsoft.com/office/officeart/2005/8/layout/list1"/>
    <dgm:cxn modelId="{500BD014-04DB-4593-9635-126DD8484573}" type="presParOf" srcId="{150EADBE-6DDD-4AC1-B731-6E830911F53D}" destId="{E94EA357-5B12-4F31-ADC5-2A0E8AD509C9}" srcOrd="5" destOrd="0" presId="urn:microsoft.com/office/officeart/2005/8/layout/list1"/>
    <dgm:cxn modelId="{13ED7FB2-8A47-405D-96A8-DB4CC953E30D}" type="presParOf" srcId="{150EADBE-6DDD-4AC1-B731-6E830911F53D}" destId="{33DC240D-436E-4012-80C9-36E63C3FE8BA}" srcOrd="6" destOrd="0" presId="urn:microsoft.com/office/officeart/2005/8/layout/list1"/>
    <dgm:cxn modelId="{766E0E8B-E317-4179-A578-ABEE5C6F1489}" type="presParOf" srcId="{150EADBE-6DDD-4AC1-B731-6E830911F53D}" destId="{1CBC6D20-8965-425C-BABA-043CB6AB874A}" srcOrd="7" destOrd="0" presId="urn:microsoft.com/office/officeart/2005/8/layout/list1"/>
    <dgm:cxn modelId="{A046E074-38DC-4039-BE02-17BD0A604309}" type="presParOf" srcId="{150EADBE-6DDD-4AC1-B731-6E830911F53D}" destId="{FB992679-5898-4731-8145-D88C5D41B42F}" srcOrd="8" destOrd="0" presId="urn:microsoft.com/office/officeart/2005/8/layout/list1"/>
    <dgm:cxn modelId="{BDD9B192-CD78-4B37-B310-A9E84381CEDD}" type="presParOf" srcId="{FB992679-5898-4731-8145-D88C5D41B42F}" destId="{E060CA48-8D97-4385-AB32-57239B952466}" srcOrd="0" destOrd="0" presId="urn:microsoft.com/office/officeart/2005/8/layout/list1"/>
    <dgm:cxn modelId="{E82561DC-FB04-4B86-A670-18F34B53A2FE}" type="presParOf" srcId="{FB992679-5898-4731-8145-D88C5D41B42F}" destId="{0B18217B-7BD7-469B-9BFA-53F2CD5DDF5C}" srcOrd="1" destOrd="0" presId="urn:microsoft.com/office/officeart/2005/8/layout/list1"/>
    <dgm:cxn modelId="{F76BF553-CD8E-449E-9746-0D8F75D68003}" type="presParOf" srcId="{150EADBE-6DDD-4AC1-B731-6E830911F53D}" destId="{A13C2ABE-D6E2-4045-9AD7-8A88748060C9}" srcOrd="9" destOrd="0" presId="urn:microsoft.com/office/officeart/2005/8/layout/list1"/>
    <dgm:cxn modelId="{046B3F55-AF36-42A7-A63F-A73FB77F2610}" type="presParOf" srcId="{150EADBE-6DDD-4AC1-B731-6E830911F53D}" destId="{03086875-288D-4635-A15A-D97A38207D77}" srcOrd="10" destOrd="0" presId="urn:microsoft.com/office/officeart/2005/8/layout/list1"/>
    <dgm:cxn modelId="{710864E9-B8E8-4471-B517-A5F2B3DA144C}" type="presParOf" srcId="{150EADBE-6DDD-4AC1-B731-6E830911F53D}" destId="{C0748983-F5BF-4240-964F-0C406087C35E}" srcOrd="11" destOrd="0" presId="urn:microsoft.com/office/officeart/2005/8/layout/list1"/>
    <dgm:cxn modelId="{AA45ED42-D632-4B44-8850-B1EAD5E504FB}" type="presParOf" srcId="{150EADBE-6DDD-4AC1-B731-6E830911F53D}" destId="{2385C496-E579-49DE-BCD6-F668864605D3}" srcOrd="12" destOrd="0" presId="urn:microsoft.com/office/officeart/2005/8/layout/list1"/>
    <dgm:cxn modelId="{49DD0FF1-D58C-460B-ABF3-1DC62C2C3F6F}" type="presParOf" srcId="{2385C496-E579-49DE-BCD6-F668864605D3}" destId="{A550CC7D-132A-47DA-8948-656497615B2C}" srcOrd="0" destOrd="0" presId="urn:microsoft.com/office/officeart/2005/8/layout/list1"/>
    <dgm:cxn modelId="{50F391AD-C1A8-4939-BE9C-1B7FAB35E7A3}" type="presParOf" srcId="{2385C496-E579-49DE-BCD6-F668864605D3}" destId="{A1A34482-3DD9-48FE-A663-126D344D8DCE}" srcOrd="1" destOrd="0" presId="urn:microsoft.com/office/officeart/2005/8/layout/list1"/>
    <dgm:cxn modelId="{E02200E5-1865-4C03-8269-FF6152F7AA90}" type="presParOf" srcId="{150EADBE-6DDD-4AC1-B731-6E830911F53D}" destId="{0094A270-89F5-4A99-B967-3BC3729F2168}" srcOrd="13" destOrd="0" presId="urn:microsoft.com/office/officeart/2005/8/layout/list1"/>
    <dgm:cxn modelId="{DD918D11-7686-4AB5-B4B1-FA30410BEC77}" type="presParOf" srcId="{150EADBE-6DDD-4AC1-B731-6E830911F53D}" destId="{2BABC036-E592-4539-AB09-9CF676146571}" srcOrd="14" destOrd="0" presId="urn:microsoft.com/office/officeart/2005/8/layout/list1"/>
    <dgm:cxn modelId="{4687493F-0553-4FB5-9BEF-52A9B3B9CD22}" type="presParOf" srcId="{150EADBE-6DDD-4AC1-B731-6E830911F53D}" destId="{C7222350-9FFD-43CE-9A35-C0DD8D507012}" srcOrd="15" destOrd="0" presId="urn:microsoft.com/office/officeart/2005/8/layout/list1"/>
    <dgm:cxn modelId="{72044C7F-D805-4C91-A611-9EBBDF23319B}" type="presParOf" srcId="{150EADBE-6DDD-4AC1-B731-6E830911F53D}" destId="{83C42729-17E6-402A-A95B-D451876FF085}" srcOrd="16" destOrd="0" presId="urn:microsoft.com/office/officeart/2005/8/layout/list1"/>
    <dgm:cxn modelId="{C7944AF3-438D-49B0-89A5-AEAB197FC84A}" type="presParOf" srcId="{83C42729-17E6-402A-A95B-D451876FF085}" destId="{1208D947-5F86-4869-A0C4-CCA10E1149F6}" srcOrd="0" destOrd="0" presId="urn:microsoft.com/office/officeart/2005/8/layout/list1"/>
    <dgm:cxn modelId="{AE30BB05-7BE5-46C2-A17C-7EA137B1C73B}" type="presParOf" srcId="{83C42729-17E6-402A-A95B-D451876FF085}" destId="{121DCBA8-3124-4638-ACF5-694CD012C359}" srcOrd="1" destOrd="0" presId="urn:microsoft.com/office/officeart/2005/8/layout/list1"/>
    <dgm:cxn modelId="{21DF3099-613C-4ECD-828E-6F94059B3088}" type="presParOf" srcId="{150EADBE-6DDD-4AC1-B731-6E830911F53D}" destId="{5DD80FA0-C53A-4809-8879-A663C01F4CB3}" srcOrd="17" destOrd="0" presId="urn:microsoft.com/office/officeart/2005/8/layout/list1"/>
    <dgm:cxn modelId="{D5081EB0-C2EF-45CD-9035-62E7A4D9C591}" type="presParOf" srcId="{150EADBE-6DDD-4AC1-B731-6E830911F53D}" destId="{E435C371-E40A-4DA8-B97B-4B2518754A7B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3BE975-6797-4A67-BBEC-BE6C339269E1}">
      <dsp:nvSpPr>
        <dsp:cNvPr id="0" name=""/>
        <dsp:cNvSpPr/>
      </dsp:nvSpPr>
      <dsp:spPr>
        <a:xfrm>
          <a:off x="0" y="431294"/>
          <a:ext cx="8229600" cy="168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err="1" smtClean="0">
              <a:solidFill>
                <a:schemeClr val="tx1"/>
              </a:solidFill>
            </a:rPr>
            <a:t>Επικαιροποίηση</a:t>
          </a:r>
          <a:r>
            <a:rPr lang="el-GR" sz="3200" kern="1200" dirty="0" smtClean="0">
              <a:solidFill>
                <a:schemeClr val="tx1"/>
              </a:solidFill>
            </a:rPr>
            <a:t> στοιχείων σχετικά με τις εκπαιδευτικές δράσεις της Ευρωπαϊκής Ένωσης</a:t>
          </a:r>
          <a:endParaRPr lang="el-GR" sz="3200" kern="1200" dirty="0">
            <a:solidFill>
              <a:schemeClr val="tx1"/>
            </a:solidFill>
          </a:endParaRPr>
        </a:p>
      </dsp:txBody>
      <dsp:txXfrm>
        <a:off x="0" y="431294"/>
        <a:ext cx="8229600" cy="1684800"/>
      </dsp:txXfrm>
    </dsp:sp>
    <dsp:sp modelId="{6D40300D-219F-4E4A-8D7A-AE895D3D4FD1}">
      <dsp:nvSpPr>
        <dsp:cNvPr id="0" name=""/>
        <dsp:cNvSpPr/>
      </dsp:nvSpPr>
      <dsp:spPr>
        <a:xfrm>
          <a:off x="0" y="2179643"/>
          <a:ext cx="8229600" cy="168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>
              <a:solidFill>
                <a:schemeClr val="tx1"/>
              </a:solidFill>
            </a:rPr>
            <a:t>Απήχηση στους νέους, πώς αντιλαμβάνονται οι ίδιοι τις ευκαιρίες που προσφέρονται από την Ευρωπαϊκή Ένωση</a:t>
          </a:r>
          <a:endParaRPr lang="el-GR" sz="3200" kern="1200" dirty="0">
            <a:solidFill>
              <a:schemeClr val="tx1"/>
            </a:solidFill>
          </a:endParaRPr>
        </a:p>
      </dsp:txBody>
      <dsp:txXfrm>
        <a:off x="0" y="2179643"/>
        <a:ext cx="8229600" cy="16848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D5345D-4AA8-40B6-A9FC-89245F532FB5}">
      <dsp:nvSpPr>
        <dsp:cNvPr id="0" name=""/>
        <dsp:cNvSpPr/>
      </dsp:nvSpPr>
      <dsp:spPr>
        <a:xfrm rot="5400000">
          <a:off x="4942011" y="-1813348"/>
          <a:ext cx="1308233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Πρώτη φορά επίσημη πρόθεση της Ένωσης για δράση κατά των κοινωνικών ανισοτήτων μέσω εκπαίδευσης και επαγγελματικής κατάρτισης.</a:t>
          </a:r>
          <a:endParaRPr lang="el-GR" sz="1800" kern="1200" dirty="0"/>
        </a:p>
      </dsp:txBody>
      <dsp:txXfrm rot="5400000">
        <a:off x="4942011" y="-1813348"/>
        <a:ext cx="1308233" cy="5266944"/>
      </dsp:txXfrm>
    </dsp:sp>
    <dsp:sp modelId="{2A641236-493F-4524-9ADC-7F1B1D64DF3C}">
      <dsp:nvSpPr>
        <dsp:cNvPr id="0" name=""/>
        <dsp:cNvSpPr/>
      </dsp:nvSpPr>
      <dsp:spPr>
        <a:xfrm>
          <a:off x="0" y="2477"/>
          <a:ext cx="2962656" cy="16352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Πρόβλεψη δημιουργίας Ε.Κ.Τ στη Συνθήκη της Ρώμης (1957)</a:t>
          </a:r>
          <a:endParaRPr lang="el-GR" sz="2200" kern="1200" dirty="0"/>
        </a:p>
      </dsp:txBody>
      <dsp:txXfrm>
        <a:off x="0" y="2477"/>
        <a:ext cx="2962656" cy="1635292"/>
      </dsp:txXfrm>
    </dsp:sp>
    <dsp:sp modelId="{C06D6DDD-11E8-462F-8840-E79E0502192B}">
      <dsp:nvSpPr>
        <dsp:cNvPr id="0" name=""/>
        <dsp:cNvSpPr/>
      </dsp:nvSpPr>
      <dsp:spPr>
        <a:xfrm rot="5400000">
          <a:off x="4942011" y="-96291"/>
          <a:ext cx="1308233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Τόνισε την ανάγκη να καταστεί η Ευρωπαϊκή Ένωση παγκόσμια οικονομία γνώσης.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Χώρισε τις αρμοδιότητές της σε αποκλειστικές, συντρέχουσες και υποστηρικτικές.</a:t>
          </a:r>
          <a:endParaRPr lang="el-GR" sz="1800" kern="1200" dirty="0"/>
        </a:p>
      </dsp:txBody>
      <dsp:txXfrm rot="5400000">
        <a:off x="4942011" y="-96291"/>
        <a:ext cx="1308233" cy="5266944"/>
      </dsp:txXfrm>
    </dsp:sp>
    <dsp:sp modelId="{5B41B7F8-6488-445A-8E1A-A129D5B4B451}">
      <dsp:nvSpPr>
        <dsp:cNvPr id="0" name=""/>
        <dsp:cNvSpPr/>
      </dsp:nvSpPr>
      <dsp:spPr>
        <a:xfrm>
          <a:off x="0" y="1719534"/>
          <a:ext cx="2962656" cy="16352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Συνθήκη της Λισαβόνας (2007)</a:t>
          </a:r>
          <a:endParaRPr lang="el-GR" sz="2200" kern="1200" dirty="0"/>
        </a:p>
      </dsp:txBody>
      <dsp:txXfrm>
        <a:off x="0" y="1719534"/>
        <a:ext cx="2962656" cy="1635292"/>
      </dsp:txXfrm>
    </dsp:sp>
    <dsp:sp modelId="{A49FC381-5537-49B0-B44F-6AE61EB7751A}">
      <dsp:nvSpPr>
        <dsp:cNvPr id="0" name=""/>
        <dsp:cNvSpPr/>
      </dsp:nvSpPr>
      <dsp:spPr>
        <a:xfrm rot="5400000">
          <a:off x="4942011" y="1620766"/>
          <a:ext cx="1308233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Συσχετισμός των εθνικών εκπαιδευτικών συστημάτων και των επαγγελματικών προσόντων – καθιστούσε πιο εύκολη την κινητικότητα μεταξύ των κρατών – μελών.</a:t>
          </a:r>
          <a:endParaRPr lang="el-GR" sz="1800" kern="1200" dirty="0"/>
        </a:p>
      </dsp:txBody>
      <dsp:txXfrm rot="5400000">
        <a:off x="4942011" y="1620766"/>
        <a:ext cx="1308233" cy="5266944"/>
      </dsp:txXfrm>
    </dsp:sp>
    <dsp:sp modelId="{607C8664-5B6E-4189-8463-1D3BAE6C357F}">
      <dsp:nvSpPr>
        <dsp:cNvPr id="0" name=""/>
        <dsp:cNvSpPr/>
      </dsp:nvSpPr>
      <dsp:spPr>
        <a:xfrm>
          <a:off x="0" y="3436591"/>
          <a:ext cx="2962656" cy="16352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Ευρωπαϊκό Πλαίσιο Επαγγελματικών προσόντων (2004, ολοκληρώθηκε 2010)</a:t>
          </a:r>
          <a:endParaRPr lang="el-GR" sz="2200" kern="1200" dirty="0"/>
        </a:p>
      </dsp:txBody>
      <dsp:txXfrm>
        <a:off x="0" y="3436591"/>
        <a:ext cx="2962656" cy="163529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FECF68-C7C4-4E72-8179-192D5A6904B3}">
      <dsp:nvSpPr>
        <dsp:cNvPr id="0" name=""/>
        <dsp:cNvSpPr/>
      </dsp:nvSpPr>
      <dsp:spPr>
        <a:xfrm rot="16200000">
          <a:off x="717586" y="-717578"/>
          <a:ext cx="2353890" cy="3789064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solidFill>
                <a:schemeClr val="tx1"/>
              </a:solidFill>
            </a:rPr>
            <a:t>Οι νέοι αναγνωρίζουν τη μεγαλύτερη προσφορά της Ένωσης στην εκπαίδευση σε σχέση με το παρελθόν  </a:t>
          </a:r>
          <a:endParaRPr lang="el-GR" sz="1700" kern="1200" dirty="0">
            <a:solidFill>
              <a:schemeClr val="tx1"/>
            </a:solidFill>
          </a:endParaRPr>
        </a:p>
      </dsp:txBody>
      <dsp:txXfrm rot="16200000">
        <a:off x="717586" y="-717578"/>
        <a:ext cx="2353890" cy="3789064"/>
      </dsp:txXfrm>
    </dsp:sp>
    <dsp:sp modelId="{51BAAAC4-C9D4-468C-ADC8-F25FC4C753ED}">
      <dsp:nvSpPr>
        <dsp:cNvPr id="0" name=""/>
        <dsp:cNvSpPr/>
      </dsp:nvSpPr>
      <dsp:spPr>
        <a:xfrm rot="5400000">
          <a:off x="4968660" y="-753794"/>
          <a:ext cx="2355129" cy="386271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solidFill>
                <a:schemeClr val="tx1"/>
              </a:solidFill>
            </a:rPr>
            <a:t>Η έννοια της Δια Βίου Μάθησης παραμένει σε γενικές γραμμές αόριστη έννοια</a:t>
          </a:r>
          <a:endParaRPr lang="el-GR" sz="1700" kern="1200" dirty="0">
            <a:solidFill>
              <a:schemeClr val="tx1"/>
            </a:solidFill>
          </a:endParaRPr>
        </a:p>
      </dsp:txBody>
      <dsp:txXfrm rot="5400000">
        <a:off x="4968660" y="-753794"/>
        <a:ext cx="2355129" cy="386271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4CE8F2-8CED-4082-8181-170637B8E9ED}">
      <dsp:nvSpPr>
        <dsp:cNvPr id="0" name=""/>
        <dsp:cNvSpPr/>
      </dsp:nvSpPr>
      <dsp:spPr>
        <a:xfrm rot="16200000">
          <a:off x="906740" y="-906740"/>
          <a:ext cx="2002497" cy="381597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>
              <a:solidFill>
                <a:schemeClr val="tx1"/>
              </a:solidFill>
            </a:rPr>
            <a:t>84,3%  δηλώνει ενήμερο για την άμεση και έμμεση χρηματοδότηση  της ΕΕ στην εκπαίδευση</a:t>
          </a:r>
          <a:endParaRPr lang="el-GR" sz="1600" kern="1200" dirty="0">
            <a:solidFill>
              <a:schemeClr val="tx1"/>
            </a:solidFill>
          </a:endParaRPr>
        </a:p>
      </dsp:txBody>
      <dsp:txXfrm rot="16200000">
        <a:off x="906740" y="-906740"/>
        <a:ext cx="2002497" cy="3815977"/>
      </dsp:txXfrm>
    </dsp:sp>
    <dsp:sp modelId="{BBCC1CDF-E3E8-4B88-A041-DCC0C20DD043}">
      <dsp:nvSpPr>
        <dsp:cNvPr id="0" name=""/>
        <dsp:cNvSpPr/>
      </dsp:nvSpPr>
      <dsp:spPr>
        <a:xfrm rot="5400000">
          <a:off x="5083803" y="-1110780"/>
          <a:ext cx="2010517" cy="423207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>
              <a:solidFill>
                <a:schemeClr val="tx1"/>
              </a:solidFill>
            </a:rPr>
            <a:t>98,6% γνωρίζει το </a:t>
          </a:r>
          <a:r>
            <a:rPr lang="en-US" sz="1600" kern="1200" dirty="0" smtClean="0">
              <a:solidFill>
                <a:schemeClr val="tx1"/>
              </a:solidFill>
            </a:rPr>
            <a:t>Erasmus+,  </a:t>
          </a:r>
          <a:r>
            <a:rPr lang="el-GR" sz="1600" kern="1200" dirty="0" smtClean="0">
              <a:solidFill>
                <a:schemeClr val="tx1"/>
              </a:solidFill>
            </a:rPr>
            <a:t>57,1% το </a:t>
          </a:r>
          <a:r>
            <a:rPr lang="en-US" sz="1600" kern="1200" dirty="0" smtClean="0">
              <a:solidFill>
                <a:schemeClr val="tx1"/>
              </a:solidFill>
            </a:rPr>
            <a:t>Erasmus </a:t>
          </a:r>
          <a:r>
            <a:rPr lang="en-US" sz="1600" kern="1200" dirty="0" err="1" smtClean="0">
              <a:solidFill>
                <a:schemeClr val="tx1"/>
              </a:solidFill>
            </a:rPr>
            <a:t>Mundus</a:t>
          </a:r>
          <a:r>
            <a:rPr lang="en-US" sz="1600" kern="1200" dirty="0" smtClean="0">
              <a:solidFill>
                <a:schemeClr val="tx1"/>
              </a:solidFill>
            </a:rPr>
            <a:t>  </a:t>
          </a:r>
          <a:r>
            <a:rPr lang="el-GR" sz="1600" kern="1200" dirty="0" smtClean="0">
              <a:solidFill>
                <a:schemeClr val="tx1"/>
              </a:solidFill>
            </a:rPr>
            <a:t>αλλά 0% το </a:t>
          </a:r>
          <a:r>
            <a:rPr lang="en-US" sz="1600" kern="1200" dirty="0" err="1" smtClean="0">
              <a:solidFill>
                <a:schemeClr val="tx1"/>
              </a:solidFill>
            </a:rPr>
            <a:t>Grundtvig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endParaRPr lang="el-GR" sz="1600" kern="1200" dirty="0">
            <a:solidFill>
              <a:schemeClr val="tx1"/>
            </a:solidFill>
          </a:endParaRPr>
        </a:p>
      </dsp:txBody>
      <dsp:txXfrm rot="5400000">
        <a:off x="5083803" y="-1110780"/>
        <a:ext cx="2010517" cy="423207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BAA5F7-7F90-456C-817C-3DCFB2A7CA47}">
      <dsp:nvSpPr>
        <dsp:cNvPr id="0" name=""/>
        <dsp:cNvSpPr/>
      </dsp:nvSpPr>
      <dsp:spPr>
        <a:xfrm>
          <a:off x="1643069" y="1643517"/>
          <a:ext cx="2643214" cy="1785486"/>
        </a:xfrm>
        <a:prstGeom prst="ellipse">
          <a:avLst/>
        </a:prstGeom>
        <a:gradFill rotWithShape="1">
          <a:gsLst>
            <a:gs pos="0">
              <a:schemeClr val="accent1">
                <a:tint val="1000"/>
                <a:satMod val="255000"/>
              </a:schemeClr>
            </a:gs>
            <a:gs pos="55000">
              <a:schemeClr val="accent1">
                <a:tint val="12000"/>
                <a:satMod val="255000"/>
              </a:schemeClr>
            </a:gs>
            <a:gs pos="100000">
              <a:schemeClr val="accent1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30 άτομα έχουν συμμετάσχει</a:t>
          </a:r>
          <a:endParaRPr lang="el-GR" sz="2300" kern="1200" dirty="0"/>
        </a:p>
      </dsp:txBody>
      <dsp:txXfrm>
        <a:off x="1643069" y="1643517"/>
        <a:ext cx="2643214" cy="1785486"/>
      </dsp:txXfrm>
    </dsp:sp>
    <dsp:sp modelId="{803E8189-3498-4447-AD5C-340EAC0CA26A}">
      <dsp:nvSpPr>
        <dsp:cNvPr id="0" name=""/>
        <dsp:cNvSpPr/>
      </dsp:nvSpPr>
      <dsp:spPr>
        <a:xfrm rot="12929264">
          <a:off x="1155867" y="1359694"/>
          <a:ext cx="942728" cy="44601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F323BB-B5A0-4193-88FF-1FC213708D23}">
      <dsp:nvSpPr>
        <dsp:cNvPr id="0" name=""/>
        <dsp:cNvSpPr/>
      </dsp:nvSpPr>
      <dsp:spPr>
        <a:xfrm>
          <a:off x="500068" y="714374"/>
          <a:ext cx="1486718" cy="118937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1000"/>
                <a:satMod val="255000"/>
              </a:schemeClr>
            </a:gs>
            <a:gs pos="55000">
              <a:schemeClr val="accent1">
                <a:tint val="12000"/>
                <a:satMod val="255000"/>
              </a:schemeClr>
            </a:gs>
            <a:gs pos="100000">
              <a:schemeClr val="accent1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13(43,3% ) «πάρα πολύ» μεγάλο ενδιαφέρον</a:t>
          </a:r>
          <a:endParaRPr lang="el-GR" sz="1700" kern="1200" dirty="0"/>
        </a:p>
      </dsp:txBody>
      <dsp:txXfrm>
        <a:off x="500068" y="714374"/>
        <a:ext cx="1486718" cy="1189375"/>
      </dsp:txXfrm>
    </dsp:sp>
    <dsp:sp modelId="{55BCBDD3-F446-43AA-A5CB-A091090569B7}">
      <dsp:nvSpPr>
        <dsp:cNvPr id="0" name=""/>
        <dsp:cNvSpPr/>
      </dsp:nvSpPr>
      <dsp:spPr>
        <a:xfrm rot="16200000">
          <a:off x="2443267" y="838407"/>
          <a:ext cx="1042818" cy="44601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B905FB-B3DF-48F5-84F5-9B7BC44261D8}">
      <dsp:nvSpPr>
        <dsp:cNvPr id="0" name=""/>
        <dsp:cNvSpPr/>
      </dsp:nvSpPr>
      <dsp:spPr>
        <a:xfrm>
          <a:off x="2221317" y="-54681"/>
          <a:ext cx="1486718" cy="118937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1000"/>
                <a:satMod val="255000"/>
              </a:schemeClr>
            </a:gs>
            <a:gs pos="55000">
              <a:schemeClr val="accent1">
                <a:tint val="12000"/>
                <a:satMod val="255000"/>
              </a:schemeClr>
            </a:gs>
            <a:gs pos="100000">
              <a:schemeClr val="accent1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11 (36,6%) «πολύ» μεγάλο ενδιαφέρον</a:t>
          </a:r>
          <a:endParaRPr lang="el-GR" sz="1700" kern="1200" dirty="0"/>
        </a:p>
      </dsp:txBody>
      <dsp:txXfrm>
        <a:off x="2221317" y="-54681"/>
        <a:ext cx="1486718" cy="1189375"/>
      </dsp:txXfrm>
    </dsp:sp>
    <dsp:sp modelId="{C2B61F03-4E02-4E5B-A283-57EE133A2DC4}">
      <dsp:nvSpPr>
        <dsp:cNvPr id="0" name=""/>
        <dsp:cNvSpPr/>
      </dsp:nvSpPr>
      <dsp:spPr>
        <a:xfrm rot="19524270">
          <a:off x="3849668" y="1364541"/>
          <a:ext cx="980949" cy="44601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9460DB-FC87-444C-AABA-08F973E3C415}">
      <dsp:nvSpPr>
        <dsp:cNvPr id="0" name=""/>
        <dsp:cNvSpPr/>
      </dsp:nvSpPr>
      <dsp:spPr>
        <a:xfrm>
          <a:off x="4000533" y="714379"/>
          <a:ext cx="1486718" cy="118937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1000"/>
                <a:satMod val="255000"/>
              </a:schemeClr>
            </a:gs>
            <a:gs pos="55000">
              <a:schemeClr val="accent1">
                <a:tint val="12000"/>
                <a:satMod val="255000"/>
              </a:schemeClr>
            </a:gs>
            <a:gs pos="100000">
              <a:schemeClr val="accent1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5  (16,6%) «αρκετά» μεγάλο ενδιαφέρον</a:t>
          </a:r>
          <a:endParaRPr lang="el-GR" sz="1700" kern="1200" dirty="0"/>
        </a:p>
      </dsp:txBody>
      <dsp:txXfrm>
        <a:off x="4000533" y="714379"/>
        <a:ext cx="1486718" cy="118937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8AC961-7A71-46C3-85D4-0517CE670059}">
      <dsp:nvSpPr>
        <dsp:cNvPr id="0" name=""/>
        <dsp:cNvSpPr/>
      </dsp:nvSpPr>
      <dsp:spPr>
        <a:xfrm rot="21300000">
          <a:off x="594885" y="2184292"/>
          <a:ext cx="7530564" cy="658838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9336E7-AA46-4D19-82EA-44003622D877}">
      <dsp:nvSpPr>
        <dsp:cNvPr id="0" name=""/>
        <dsp:cNvSpPr/>
      </dsp:nvSpPr>
      <dsp:spPr>
        <a:xfrm>
          <a:off x="0" y="-178597"/>
          <a:ext cx="4826736" cy="2750368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3EADF7-7F4E-4B70-A2BF-DBF1D95620B6}">
      <dsp:nvSpPr>
        <dsp:cNvPr id="0" name=""/>
        <dsp:cNvSpPr/>
      </dsp:nvSpPr>
      <dsp:spPr>
        <a:xfrm>
          <a:off x="4808491" y="0"/>
          <a:ext cx="2903240" cy="2010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28,6% «πολύ» ενεργό μέλος της ΕΕ, 21,4 «αρκετά» και 18,6% «πάρα πολύ»</a:t>
          </a:r>
          <a:endParaRPr lang="el-GR" sz="2400" kern="1200" dirty="0"/>
        </a:p>
      </dsp:txBody>
      <dsp:txXfrm>
        <a:off x="4808491" y="0"/>
        <a:ext cx="2903240" cy="2010265"/>
      </dsp:txXfrm>
    </dsp:sp>
    <dsp:sp modelId="{82FFBEBB-A4BD-481B-8F6E-E8BB60E01AE8}">
      <dsp:nvSpPr>
        <dsp:cNvPr id="0" name=""/>
        <dsp:cNvSpPr/>
      </dsp:nvSpPr>
      <dsp:spPr>
        <a:xfrm>
          <a:off x="4817927" y="2529794"/>
          <a:ext cx="4254698" cy="2196396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B51869-A40C-428F-93EE-2AE9814F5603}">
      <dsp:nvSpPr>
        <dsp:cNvPr id="0" name=""/>
        <dsp:cNvSpPr/>
      </dsp:nvSpPr>
      <dsp:spPr>
        <a:xfrm>
          <a:off x="1360893" y="2776080"/>
          <a:ext cx="2903240" cy="2010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kern="1200" dirty="0" smtClean="0"/>
            <a:t>20% «λίγο» ενεργό μέλος της ΕΕ και 11,4% «καθόλου» ενεργό μέλος</a:t>
          </a:r>
          <a:endParaRPr lang="el-GR" sz="2100" kern="1200" dirty="0"/>
        </a:p>
      </dsp:txBody>
      <dsp:txXfrm>
        <a:off x="1360893" y="2776080"/>
        <a:ext cx="2903240" cy="201026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885D86-A21C-4933-AC10-96E36C95D2A0}">
      <dsp:nvSpPr>
        <dsp:cNvPr id="0" name=""/>
        <dsp:cNvSpPr/>
      </dsp:nvSpPr>
      <dsp:spPr>
        <a:xfrm>
          <a:off x="0" y="1148354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F942AE-53E6-4BD7-BA65-A8907DC81AC6}">
      <dsp:nvSpPr>
        <dsp:cNvPr id="0" name=""/>
        <dsp:cNvSpPr/>
      </dsp:nvSpPr>
      <dsp:spPr>
        <a:xfrm>
          <a:off x="447377" y="12498"/>
          <a:ext cx="8688363" cy="13129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>
              <a:solidFill>
                <a:schemeClr val="tx1"/>
              </a:solidFill>
            </a:rPr>
            <a:t>Μετατόπιση από το αποκλειστικό ενδιαφέρον στην επαγγελματική κατάρτιση από οικονομική σκοπιά, σε μια περισσότερο κοινωνική που επίκεντρο έχει την έννοια της Δια Βίου Μάθησης</a:t>
          </a:r>
          <a:endParaRPr lang="el-GR" sz="2300" kern="1200" dirty="0">
            <a:solidFill>
              <a:schemeClr val="tx1"/>
            </a:solidFill>
          </a:endParaRPr>
        </a:p>
      </dsp:txBody>
      <dsp:txXfrm>
        <a:off x="447377" y="12498"/>
        <a:ext cx="8688363" cy="1312976"/>
      </dsp:txXfrm>
    </dsp:sp>
    <dsp:sp modelId="{33DC240D-436E-4012-80C9-36E63C3FE8BA}">
      <dsp:nvSpPr>
        <dsp:cNvPr id="0" name=""/>
        <dsp:cNvSpPr/>
      </dsp:nvSpPr>
      <dsp:spPr>
        <a:xfrm>
          <a:off x="0" y="2223868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C6318E-9138-4A3B-867D-07B311B413F5}">
      <dsp:nvSpPr>
        <dsp:cNvPr id="0" name=""/>
        <dsp:cNvSpPr/>
      </dsp:nvSpPr>
      <dsp:spPr>
        <a:xfrm>
          <a:off x="457200" y="1515554"/>
          <a:ext cx="8348691" cy="8854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>
              <a:solidFill>
                <a:schemeClr val="tx1"/>
              </a:solidFill>
            </a:rPr>
            <a:t>Οι νέοι ηλικίας 19-24 ετών αναγνωρίζουν ότι έχει συντελεστεί πρόοδος, αλλά η έννοια της Δια Βίου Μάθησης παραμένει αόριστη σε ορισμένους</a:t>
          </a:r>
          <a:endParaRPr lang="el-GR" sz="2300" kern="1200" dirty="0">
            <a:solidFill>
              <a:schemeClr val="tx1"/>
            </a:solidFill>
          </a:endParaRPr>
        </a:p>
      </dsp:txBody>
      <dsp:txXfrm>
        <a:off x="457200" y="1515554"/>
        <a:ext cx="8348691" cy="885433"/>
      </dsp:txXfrm>
    </dsp:sp>
    <dsp:sp modelId="{03086875-288D-4635-A15A-D97A38207D77}">
      <dsp:nvSpPr>
        <dsp:cNvPr id="0" name=""/>
        <dsp:cNvSpPr/>
      </dsp:nvSpPr>
      <dsp:spPr>
        <a:xfrm>
          <a:off x="0" y="3204700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18217B-7BD7-469B-9BFA-53F2CD5DDF5C}">
      <dsp:nvSpPr>
        <dsp:cNvPr id="0" name=""/>
        <dsp:cNvSpPr/>
      </dsp:nvSpPr>
      <dsp:spPr>
        <a:xfrm>
          <a:off x="457200" y="2591068"/>
          <a:ext cx="8654521" cy="7907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>
              <a:solidFill>
                <a:schemeClr val="tx1"/>
              </a:solidFill>
            </a:rPr>
            <a:t>Υπάρχουν ορισμένα προγράμματα κινητικότητας που είναι δημοφιλή, ωστόσο, χρειάζεται μια γενικότερη προώθηση</a:t>
          </a:r>
          <a:endParaRPr lang="el-GR" sz="2300" kern="1200" dirty="0">
            <a:solidFill>
              <a:schemeClr val="tx1"/>
            </a:solidFill>
          </a:endParaRPr>
        </a:p>
      </dsp:txBody>
      <dsp:txXfrm>
        <a:off x="457200" y="2591068"/>
        <a:ext cx="8654521" cy="790752"/>
      </dsp:txXfrm>
    </dsp:sp>
    <dsp:sp modelId="{2BABC036-E592-4539-AB09-9CF676146571}">
      <dsp:nvSpPr>
        <dsp:cNvPr id="0" name=""/>
        <dsp:cNvSpPr/>
      </dsp:nvSpPr>
      <dsp:spPr>
        <a:xfrm>
          <a:off x="0" y="4377824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A34482-3DD9-48FE-A663-126D344D8DCE}">
      <dsp:nvSpPr>
        <dsp:cNvPr id="0" name=""/>
        <dsp:cNvSpPr/>
      </dsp:nvSpPr>
      <dsp:spPr>
        <a:xfrm>
          <a:off x="437563" y="3571900"/>
          <a:ext cx="8706436" cy="983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>
              <a:solidFill>
                <a:schemeClr val="tx1"/>
              </a:solidFill>
            </a:rPr>
            <a:t>Η συμμετοχή σε προγράμματα κινητικότητας είναι ικανοποιητική, με περιθώρια βελτίωσης ώστε να καταπολεμηθεί η αμφισβήτηση στην Ευρωπαϊκή Ένωση</a:t>
          </a:r>
          <a:endParaRPr lang="el-GR" sz="2300" kern="1200" dirty="0">
            <a:solidFill>
              <a:schemeClr val="tx1"/>
            </a:solidFill>
          </a:endParaRPr>
        </a:p>
      </dsp:txBody>
      <dsp:txXfrm>
        <a:off x="437563" y="3571900"/>
        <a:ext cx="8706436" cy="983044"/>
      </dsp:txXfrm>
    </dsp:sp>
    <dsp:sp modelId="{E435C371-E40A-4DA8-B97B-4B2518754A7B}">
      <dsp:nvSpPr>
        <dsp:cNvPr id="0" name=""/>
        <dsp:cNvSpPr/>
      </dsp:nvSpPr>
      <dsp:spPr>
        <a:xfrm>
          <a:off x="0" y="5543017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1DCBA8-3124-4638-ACF5-694CD012C359}">
      <dsp:nvSpPr>
        <dsp:cNvPr id="0" name=""/>
        <dsp:cNvSpPr/>
      </dsp:nvSpPr>
      <dsp:spPr>
        <a:xfrm>
          <a:off x="435322" y="4745024"/>
          <a:ext cx="8706436" cy="9751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>
              <a:solidFill>
                <a:schemeClr val="tx1"/>
              </a:solidFill>
            </a:rPr>
            <a:t>Οι εμπειρίες όσων έχουν συμμετάσχει σε ευρωπαϊκά εκπαιδευτικά προγράμματα είναι θετικές και ενισχύουν την αίσθηση της Ευρωπαϊκής ταυτότητας </a:t>
          </a:r>
          <a:endParaRPr lang="el-GR" sz="2300" kern="1200" dirty="0">
            <a:solidFill>
              <a:schemeClr val="tx1"/>
            </a:solidFill>
          </a:endParaRPr>
        </a:p>
      </dsp:txBody>
      <dsp:txXfrm>
        <a:off x="435322" y="4745024"/>
        <a:ext cx="8706436" cy="975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3352D-040D-4A7D-BA88-A040E4954D34}" type="datetimeFigureOut">
              <a:rPr lang="el-GR" smtClean="0"/>
              <a:pPr/>
              <a:t>26/9/2019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2BA488-E117-4A2D-8E92-A3232B15C43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EC19F4-5652-49F4-ADF4-AA3C82D78103}" type="datetimeFigureOut">
              <a:rPr lang="el-GR" smtClean="0"/>
              <a:pPr/>
              <a:t>26/9/2019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16E5938-541C-42D2-B17E-8E127374A7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19F4-5652-49F4-ADF4-AA3C82D78103}" type="datetimeFigureOut">
              <a:rPr lang="el-GR" smtClean="0"/>
              <a:pPr/>
              <a:t>26/9/2019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E5938-541C-42D2-B17E-8E127374A7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19F4-5652-49F4-ADF4-AA3C82D78103}" type="datetimeFigureOut">
              <a:rPr lang="el-GR" smtClean="0"/>
              <a:pPr/>
              <a:t>26/9/2019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E5938-541C-42D2-B17E-8E127374A7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19F4-5652-49F4-ADF4-AA3C82D78103}" type="datetimeFigureOut">
              <a:rPr lang="el-GR" smtClean="0"/>
              <a:pPr/>
              <a:t>26/9/2019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E5938-541C-42D2-B17E-8E127374A7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19F4-5652-49F4-ADF4-AA3C82D78103}" type="datetimeFigureOut">
              <a:rPr lang="el-GR" smtClean="0"/>
              <a:pPr/>
              <a:t>26/9/2019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E5938-541C-42D2-B17E-8E127374A7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19F4-5652-49F4-ADF4-AA3C82D78103}" type="datetimeFigureOut">
              <a:rPr lang="el-GR" smtClean="0"/>
              <a:pPr/>
              <a:t>26/9/2019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E5938-541C-42D2-B17E-8E127374A7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EC19F4-5652-49F4-ADF4-AA3C82D78103}" type="datetimeFigureOut">
              <a:rPr lang="el-GR" smtClean="0"/>
              <a:pPr/>
              <a:t>26/9/2019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16E5938-541C-42D2-B17E-8E127374A7E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EC19F4-5652-49F4-ADF4-AA3C82D78103}" type="datetimeFigureOut">
              <a:rPr lang="el-GR" smtClean="0"/>
              <a:pPr/>
              <a:t>26/9/2019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16E5938-541C-42D2-B17E-8E127374A7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19F4-5652-49F4-ADF4-AA3C82D78103}" type="datetimeFigureOut">
              <a:rPr lang="el-GR" smtClean="0"/>
              <a:pPr/>
              <a:t>26/9/2019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E5938-541C-42D2-B17E-8E127374A7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19F4-5652-49F4-ADF4-AA3C82D78103}" type="datetimeFigureOut">
              <a:rPr lang="el-GR" smtClean="0"/>
              <a:pPr/>
              <a:t>26/9/2019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E5938-541C-42D2-B17E-8E127374A7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C19F4-5652-49F4-ADF4-AA3C82D78103}" type="datetimeFigureOut">
              <a:rPr lang="el-GR" smtClean="0"/>
              <a:pPr/>
              <a:t>26/9/2019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E5938-541C-42D2-B17E-8E127374A7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EC19F4-5652-49F4-ADF4-AA3C82D78103}" type="datetimeFigureOut">
              <a:rPr lang="el-GR" smtClean="0"/>
              <a:pPr/>
              <a:t>26/9/2019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16E5938-541C-42D2-B17E-8E127374A7E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243918" cy="1582123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Πτυχιακή εργασία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3000" dirty="0" smtClean="0"/>
              <a:t>Αγγελική- Ειρήνη </a:t>
            </a:r>
            <a:r>
              <a:rPr lang="el-GR" sz="3000" dirty="0" err="1" smtClean="0"/>
              <a:t>Κούρκουλου</a:t>
            </a:r>
            <a:r>
              <a:rPr lang="el-GR" sz="3000" dirty="0" smtClean="0"/>
              <a:t/>
            </a:r>
            <a:br>
              <a:rPr lang="el-GR" sz="3000" dirty="0" smtClean="0"/>
            </a:br>
            <a:r>
              <a:rPr lang="el-GR" sz="3000" dirty="0" smtClean="0"/>
              <a:t>Επιβλέπουσα καθηγήτρια: </a:t>
            </a:r>
            <a:r>
              <a:rPr lang="el-GR" sz="3000" dirty="0" err="1" smtClean="0"/>
              <a:t>Σαββατού</a:t>
            </a:r>
            <a:r>
              <a:rPr lang="el-GR" sz="3000" dirty="0" smtClean="0"/>
              <a:t> </a:t>
            </a:r>
            <a:r>
              <a:rPr lang="el-GR" sz="3000" dirty="0" err="1" smtClean="0"/>
              <a:t>Τσολακίδου</a:t>
            </a:r>
            <a:r>
              <a:rPr lang="el-GR" sz="3000" dirty="0" smtClean="0"/>
              <a:t> </a:t>
            </a:r>
            <a:endParaRPr lang="el-GR" sz="3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Ευρωπαϊκή Ένωση και Δια Βίου Εκπαίδευση: Ταμεία και χρηματοδοτήσεις για τους νέους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/>
          </a:bodyPr>
          <a:lstStyle/>
          <a:p>
            <a:r>
              <a:rPr lang="el-GR" sz="2500" dirty="0" smtClean="0"/>
              <a:t>Εμπειρία και ενδιαφέρον συμμετοχής σε ευρωπαϊκά προγράμματα κινητικότητας</a:t>
            </a:r>
            <a:endParaRPr lang="el-GR" sz="2500" dirty="0"/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642910" y="1785926"/>
            <a:ext cx="2786082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60% </a:t>
            </a:r>
            <a:r>
              <a:rPr lang="el-GR" dirty="0" smtClean="0">
                <a:solidFill>
                  <a:schemeClr val="tx1"/>
                </a:solidFill>
              </a:rPr>
              <a:t>ενδιαφέρονται «πολύ/</a:t>
            </a:r>
            <a:r>
              <a:rPr lang="el-GR" dirty="0" err="1" smtClean="0">
                <a:solidFill>
                  <a:schemeClr val="tx1"/>
                </a:solidFill>
              </a:rPr>
              <a:t>πάρα</a:t>
            </a:r>
            <a:r>
              <a:rPr lang="el-GR" dirty="0" smtClean="0">
                <a:solidFill>
                  <a:schemeClr val="tx1"/>
                </a:solidFill>
              </a:rPr>
              <a:t> πολύ» να (ξανά)συμμετάσχουν σε πρόγραμμα κινητικότητας 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5286380" y="1714488"/>
            <a:ext cx="3000396" cy="150019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21,4% ενδιαφέρονται μόνο «λίγο» ή καθόλου για να (ξανά) συμμετάσχουν σε πρόγραμμα κινητικότητας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6" name="5 - Επεξήγηση με επάνω βέλος"/>
          <p:cNvSpPr/>
          <p:nvPr/>
        </p:nvSpPr>
        <p:spPr>
          <a:xfrm>
            <a:off x="5572132" y="3429000"/>
            <a:ext cx="2643206" cy="1785950"/>
          </a:xfrm>
          <a:prstGeom prst="upArrowCallou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Από αυτούς, όμως, μόνο ένας είχε συμμετάσχει στο παρελθόν 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7" name="6 - Διάφορο"/>
          <p:cNvSpPr/>
          <p:nvPr/>
        </p:nvSpPr>
        <p:spPr>
          <a:xfrm>
            <a:off x="3714744" y="2071678"/>
            <a:ext cx="1285884" cy="71438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graphicFrame>
        <p:nvGraphicFramePr>
          <p:cNvPr id="13" name="12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-285784" y="3429000"/>
          <a:ext cx="5929354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51BAA5F7-7F90-456C-817C-3DCFB2A7CA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3">
                                            <p:graphicEl>
                                              <a:dgm id="{51BAA5F7-7F90-456C-817C-3DCFB2A7CA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803E8189-3498-4447-AD5C-340EAC0CA2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3">
                                            <p:graphicEl>
                                              <a:dgm id="{803E8189-3498-4447-AD5C-340EAC0CA2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4AF323BB-B5A0-4193-88FF-1FC213708D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3">
                                            <p:graphicEl>
                                              <a:dgm id="{4AF323BB-B5A0-4193-88FF-1FC213708D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55BCBDD3-F446-43AA-A5CB-A09109056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3">
                                            <p:graphicEl>
                                              <a:dgm id="{55BCBDD3-F446-43AA-A5CB-A091090569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A9B905FB-B3DF-48F5-84F5-9B7BC44261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3">
                                            <p:graphicEl>
                                              <a:dgm id="{A9B905FB-B3DF-48F5-84F5-9B7BC44261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C2B61F03-4E02-4E5B-A283-57EE133A2D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3">
                                            <p:graphicEl>
                                              <a:dgm id="{C2B61F03-4E02-4E5B-A283-57EE133A2D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F89460DB-FC87-444C-AABA-08F973E3C4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3">
                                            <p:graphicEl>
                                              <a:dgm id="{F89460DB-FC87-444C-AABA-08F973E3C4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6" grpId="0" build="p" animBg="1"/>
      <p:bldP spid="7" grpId="0" animBg="1"/>
      <p:bldGraphic spid="13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el-GR" b="1" i="1" dirty="0" smtClean="0"/>
              <a:t/>
            </a:r>
            <a:br>
              <a:rPr lang="el-GR" b="1" i="1" dirty="0" smtClean="0"/>
            </a:br>
            <a:r>
              <a:rPr lang="el-GR" b="1" i="1" dirty="0" smtClean="0"/>
              <a:t>3)</a:t>
            </a:r>
            <a:r>
              <a:rPr lang="el-GR" sz="3100" b="1" i="1" dirty="0" smtClean="0"/>
              <a:t>Η αίσθηση της ευρωπαϊκής ταυτότητας στους νέους ηλικίας 19-24 ετών </a:t>
            </a:r>
            <a:endParaRPr lang="el-GR" sz="31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214282" y="1785926"/>
          <a:ext cx="9072626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- Πλαίσιο"/>
          <p:cNvSpPr/>
          <p:nvPr/>
        </p:nvSpPr>
        <p:spPr>
          <a:xfrm>
            <a:off x="4786314" y="1500174"/>
            <a:ext cx="3571900" cy="242889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" name="6 - Πλαίσιο"/>
          <p:cNvSpPr/>
          <p:nvPr/>
        </p:nvSpPr>
        <p:spPr>
          <a:xfrm>
            <a:off x="1214414" y="4714884"/>
            <a:ext cx="3571900" cy="192882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6143636" y="4857760"/>
            <a:ext cx="25003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Μόνο 3 από όσους έχουν συμμετάσχει σε πρόγραμμα κινητικότητας</a:t>
            </a:r>
          </a:p>
          <a:p>
            <a:r>
              <a:rPr lang="el-GR" dirty="0" smtClean="0"/>
              <a:t>απάντησαν «λίγο»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1428728" y="1785926"/>
            <a:ext cx="2571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22 από τα 30 άτομα που έχουν</a:t>
            </a:r>
          </a:p>
          <a:p>
            <a:r>
              <a:rPr lang="el-GR" dirty="0" smtClean="0"/>
              <a:t> συμμετάσχει σε πρόγραμμα κινητικότητας δήλωσαν «πολύ/ πάρα πολύ» ενεργά μέλη</a:t>
            </a:r>
            <a:endParaRPr lang="el-G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500066"/>
          </a:xfrm>
        </p:spPr>
        <p:txBody>
          <a:bodyPr>
            <a:normAutofit/>
          </a:bodyPr>
          <a:lstStyle/>
          <a:p>
            <a:r>
              <a:rPr lang="el-GR" sz="2500" dirty="0" smtClean="0"/>
              <a:t>Συμπεράσματα</a:t>
            </a:r>
            <a:endParaRPr lang="el-GR" sz="2500" dirty="0"/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0" y="857232"/>
          <a:ext cx="9144000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FF942AE-53E6-4BD7-BA65-A8907DC81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dgm id="{7FF942AE-53E6-4BD7-BA65-A8907DC81A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885D86-A21C-4933-AC10-96E36C95D2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graphicEl>
                                              <a:dgm id="{5A885D86-A21C-4933-AC10-96E36C95D2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4C6318E-9138-4A3B-867D-07B311B413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graphicEl>
                                              <a:dgm id="{E4C6318E-9138-4A3B-867D-07B311B413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3DC240D-436E-4012-80C9-36E63C3FE8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graphicEl>
                                              <a:dgm id="{33DC240D-436E-4012-80C9-36E63C3FE8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18217B-7BD7-469B-9BFA-53F2CD5DDF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graphicEl>
                                              <a:dgm id="{0B18217B-7BD7-469B-9BFA-53F2CD5DDF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086875-288D-4635-A15A-D97A38207D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graphicEl>
                                              <a:dgm id="{03086875-288D-4635-A15A-D97A38207D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1A34482-3DD9-48FE-A663-126D344D8D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graphicEl>
                                              <a:dgm id="{A1A34482-3DD9-48FE-A663-126D344D8D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ABC036-E592-4539-AB09-9CF6761465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graphicEl>
                                              <a:dgm id="{2BABC036-E592-4539-AB09-9CF6761465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1DCBA8-3124-4638-ACF5-694CD012C3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graphicEl>
                                              <a:dgm id="{121DCBA8-3124-4638-ACF5-694CD012C3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435C371-E40A-4DA8-B97B-4B2518754A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graphicEl>
                                              <a:dgm id="{E435C371-E40A-4DA8-B97B-4B2518754A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             </a:t>
            </a:r>
          </a:p>
          <a:p>
            <a:pPr>
              <a:buNone/>
            </a:pPr>
            <a:r>
              <a:rPr lang="el-GR" dirty="0" smtClean="0"/>
              <a:t>             Ευχαριστώ πολύ για τον χρόνο σας!</a:t>
            </a:r>
            <a:endParaRPr lang="el-GR" dirty="0"/>
          </a:p>
        </p:txBody>
      </p:sp>
      <p:sp>
        <p:nvSpPr>
          <p:cNvPr id="6" name="5 - Πλαίσιο"/>
          <p:cNvSpPr/>
          <p:nvPr/>
        </p:nvSpPr>
        <p:spPr>
          <a:xfrm>
            <a:off x="1071538" y="1857364"/>
            <a:ext cx="7000924" cy="278608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Καινοτομία- ενδιαφέρον εργασίας</a:t>
            </a:r>
            <a:endParaRPr lang="el-GR" dirty="0"/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428760"/>
          </a:xfrm>
        </p:spPr>
        <p:txBody>
          <a:bodyPr/>
          <a:lstStyle/>
          <a:p>
            <a:r>
              <a:rPr lang="el-GR" dirty="0" smtClean="0"/>
              <a:t>Συνολική επισκόπηση εργασίας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Έλλειψη"/>
          <p:cNvSpPr/>
          <p:nvPr/>
        </p:nvSpPr>
        <p:spPr>
          <a:xfrm>
            <a:off x="142844" y="1428736"/>
            <a:ext cx="6357982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n w="18415" cmpd="sng">
                  <a:noFill/>
                  <a:prstDash val="solid"/>
                </a:ln>
                <a:solidFill>
                  <a:schemeClr val="tx1"/>
                </a:solidFill>
              </a:rPr>
              <a:t>Επιχειρησιακά προγράμματα συγχρηματοδοτούμενα από διαρθρωτικά ταμεία (ΕΚΤ και ΕΤΠΑ)</a:t>
            </a:r>
            <a:endParaRPr lang="el-GR" dirty="0">
              <a:ln w="18415" cmpd="sng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285720" y="3286124"/>
            <a:ext cx="6286544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Ανταγωνιστικά προγράμματα που στοχεύουν πολίτες νεαρής ηλικίας   </a:t>
            </a:r>
            <a:endParaRPr lang="el-GR" dirty="0">
              <a:solidFill>
                <a:schemeClr val="tx1"/>
              </a:solidFill>
            </a:endParaRPr>
          </a:p>
        </p:txBody>
      </p:sp>
      <p:cxnSp>
        <p:nvCxnSpPr>
          <p:cNvPr id="7" name="6 - Γωνιακή σύνδεση"/>
          <p:cNvCxnSpPr/>
          <p:nvPr/>
        </p:nvCxnSpPr>
        <p:spPr>
          <a:xfrm rot="16200000" flipH="1">
            <a:off x="6000760" y="3071810"/>
            <a:ext cx="2000264" cy="142876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Στρογγυλεμένο ορθογώνιο"/>
          <p:cNvSpPr/>
          <p:nvPr/>
        </p:nvSpPr>
        <p:spPr>
          <a:xfrm>
            <a:off x="6215074" y="4929198"/>
            <a:ext cx="2643206" cy="164307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Προσφορά Ευρωπαϊκής Ένωσης στην εκπαιδευτική πολιτική των κρατών- μελών 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28694"/>
          </a:xfrm>
        </p:spPr>
        <p:txBody>
          <a:bodyPr/>
          <a:lstStyle/>
          <a:p>
            <a:r>
              <a:rPr lang="el-GR" dirty="0" smtClean="0"/>
              <a:t>Ερευνητικά ερωτήματα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217238"/>
          </a:xfrm>
        </p:spPr>
        <p:txBody>
          <a:bodyPr/>
          <a:lstStyle/>
          <a:p>
            <a:endParaRPr lang="el-GR" dirty="0" smtClean="0"/>
          </a:p>
          <a:p>
            <a:endParaRPr lang="el-GR" dirty="0"/>
          </a:p>
        </p:txBody>
      </p:sp>
      <p:sp>
        <p:nvSpPr>
          <p:cNvPr id="5" name="4 - Κουμπί ενέργειας: Βοήθεια">
            <a:hlinkClick r:id="" action="ppaction://noaction" highlightClick="1"/>
          </p:cNvPr>
          <p:cNvSpPr/>
          <p:nvPr/>
        </p:nvSpPr>
        <p:spPr>
          <a:xfrm>
            <a:off x="5929322" y="571480"/>
            <a:ext cx="857256" cy="756664"/>
          </a:xfrm>
          <a:prstGeom prst="actionButtonHel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Οριζόντιος πάπυρος"/>
          <p:cNvSpPr/>
          <p:nvPr/>
        </p:nvSpPr>
        <p:spPr>
          <a:xfrm>
            <a:off x="928662" y="1357298"/>
            <a:ext cx="6429420" cy="1071570"/>
          </a:xfrm>
          <a:prstGeom prst="horizontalScroll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Πώς έχει εξελιχθεί η προσφορά της Ευρωπαϊκής Ένωσης μέσα στα χρόνια και πώς επιτυγχάνεται ή αποπειράται η επίτευξη της Δια Βίου Μάθησης;</a:t>
            </a:r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6 - Οριζόντιος πάπυρος"/>
          <p:cNvSpPr/>
          <p:nvPr/>
        </p:nvSpPr>
        <p:spPr>
          <a:xfrm>
            <a:off x="928662" y="2786058"/>
            <a:ext cx="6500858" cy="114300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Πώς αντιμετωπίζουν οι νέοι τις ευκαιρίες που τους προσφέρει η Ευρωπαϊκή Ένωση και σε ποιο βαθμό γνωρίζουν τις εκπαιδευτικές δράσεις της;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8" name="7 - Οριζόντιος πάπυρος"/>
          <p:cNvSpPr/>
          <p:nvPr/>
        </p:nvSpPr>
        <p:spPr>
          <a:xfrm>
            <a:off x="928662" y="4429132"/>
            <a:ext cx="6429420" cy="1214446"/>
          </a:xfrm>
          <a:prstGeom prst="horizontalScroll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Σε ποιο βαθμό ενισχύεται η αίσθηση της ευρωπαϊκής ταυτότητας των νέων ηλικίας 19-24 ετών μέσα από τα ευρωπαϊκά εκπαιδευτικά </a:t>
            </a:r>
            <a:r>
              <a:rPr lang="el-GR" dirty="0" smtClean="0">
                <a:solidFill>
                  <a:schemeClr val="tx1"/>
                </a:solidFill>
              </a:rPr>
              <a:t>προγράμματα;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Μεθοδολογία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70 </a:t>
            </a:r>
            <a:r>
              <a:rPr lang="el-GR" dirty="0" smtClean="0"/>
              <a:t>απαντήσεις </a:t>
            </a:r>
          </a:p>
          <a:p>
            <a:r>
              <a:rPr lang="el-GR" dirty="0" smtClean="0"/>
              <a:t>Άτομα ηλικίας 19-24 ετών </a:t>
            </a:r>
          </a:p>
          <a:p>
            <a:endParaRPr lang="el-GR" dirty="0"/>
          </a:p>
        </p:txBody>
      </p:sp>
      <p:sp>
        <p:nvSpPr>
          <p:cNvPr id="4" name="3 - Επεξήγηση με παραλληλόγραμμο"/>
          <p:cNvSpPr/>
          <p:nvPr/>
        </p:nvSpPr>
        <p:spPr>
          <a:xfrm>
            <a:off x="571472" y="3500438"/>
            <a:ext cx="7572428" cy="2428892"/>
          </a:xfrm>
          <a:prstGeom prst="wedgeRectCallou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b="1" dirty="0" smtClean="0">
                <a:solidFill>
                  <a:schemeClr val="tx1"/>
                </a:solidFill>
              </a:rPr>
              <a:t>Δεύτερο μέρος: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Δομημένα ερωτηματολόγια 12 ερωτήσεων, σε κλίμακα </a:t>
            </a:r>
            <a:r>
              <a:rPr lang="en-US" dirty="0" err="1" smtClean="0">
                <a:solidFill>
                  <a:schemeClr val="tx1"/>
                </a:solidFill>
              </a:rPr>
              <a:t>Likert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l-GR" dirty="0" smtClean="0">
                <a:solidFill>
                  <a:schemeClr val="tx1"/>
                </a:solidFill>
              </a:rPr>
              <a:t>με απαντήσεις που κυμαίνονταν ως προς τις προτιμήσεις από το 1 έως και το 5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l-GR" dirty="0" smtClean="0">
                <a:solidFill>
                  <a:schemeClr val="tx1"/>
                </a:solidFill>
              </a:rPr>
              <a:t>1 «καθόλου» και 5 </a:t>
            </a:r>
            <a:r>
              <a:rPr lang="en-US" dirty="0" smtClean="0">
                <a:solidFill>
                  <a:schemeClr val="tx1"/>
                </a:solidFill>
              </a:rPr>
              <a:t>=</a:t>
            </a:r>
            <a:r>
              <a:rPr lang="el-GR" dirty="0" smtClean="0">
                <a:solidFill>
                  <a:schemeClr val="tx1"/>
                </a:solidFill>
              </a:rPr>
              <a:t>«πάρα πολύ»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r>
              <a:rPr lang="el-GR" dirty="0" smtClean="0">
                <a:solidFill>
                  <a:schemeClr val="tx1"/>
                </a:solidFill>
              </a:rPr>
              <a:t> ενώ χρησιμοποιήθηκαν και ερωτήσεις κλειστού τύπου με συγκεκριμένες επιλογές (ΝΑΙ/ΟΧΙ)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" name="4 - Διάγραμμα ροής: Υπορουτίνα"/>
          <p:cNvSpPr/>
          <p:nvPr/>
        </p:nvSpPr>
        <p:spPr>
          <a:xfrm>
            <a:off x="5072066" y="928670"/>
            <a:ext cx="3143272" cy="1071570"/>
          </a:xfrm>
          <a:prstGeom prst="flowChartPredefined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Πρώτο μέρος</a:t>
            </a:r>
            <a:r>
              <a:rPr lang="el-GR" dirty="0" smtClean="0">
                <a:solidFill>
                  <a:schemeClr val="tx1"/>
                </a:solidFill>
              </a:rPr>
              <a:t>: Βιβλιογραφική επισκόπηση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Σταθμοί στην εξέλιξη της Ευρωπαϊκής Εκπαιδευτικής Πολιτικής</a:t>
            </a:r>
            <a:endParaRPr lang="el-GR" dirty="0"/>
          </a:p>
        </p:txBody>
      </p:sp>
      <p:graphicFrame>
        <p:nvGraphicFramePr>
          <p:cNvPr id="17" name="16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8229600" cy="5074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2A641236-493F-4524-9ADC-7F1B1D64DF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>
                                            <p:graphicEl>
                                              <a:dgm id="{2A641236-493F-4524-9ADC-7F1B1D64DF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6FD5345D-4AA8-40B6-A9FC-89245F532F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>
                                            <p:graphicEl>
                                              <a:dgm id="{6FD5345D-4AA8-40B6-A9FC-89245F532F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5B41B7F8-6488-445A-8E1A-A129D5B4B4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>
                                            <p:graphicEl>
                                              <a:dgm id="{5B41B7F8-6488-445A-8E1A-A129D5B4B4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C06D6DDD-11E8-462F-8840-E79E050219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">
                                            <p:graphicEl>
                                              <a:dgm id="{C06D6DDD-11E8-462F-8840-E79E050219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607C8664-5B6E-4189-8463-1D3BAE6C35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>
                                            <p:graphicEl>
                                              <a:dgm id="{607C8664-5B6E-4189-8463-1D3BAE6C35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A49FC381-5537-49B0-B44F-6AE61EB775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">
                                            <p:graphicEl>
                                              <a:dgm id="{A49FC381-5537-49B0-B44F-6AE61EB775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el-GR" b="1" i="1" dirty="0" smtClean="0"/>
              <a:t/>
            </a:r>
            <a:br>
              <a:rPr lang="el-GR" b="1" i="1" dirty="0" smtClean="0"/>
            </a:br>
            <a:r>
              <a:rPr lang="el-GR" b="1" i="1" dirty="0" smtClean="0"/>
              <a:t>1)Η συμβολή της Ευρωπαϊκής Ένωσης στον τομέα της Εκπαίδευσης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357158" y="1643050"/>
          <a:ext cx="8229600" cy="4788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- Επεξήγηση με σύννεφο"/>
          <p:cNvSpPr/>
          <p:nvPr/>
        </p:nvSpPr>
        <p:spPr>
          <a:xfrm>
            <a:off x="0" y="3714752"/>
            <a:ext cx="2786082" cy="1714512"/>
          </a:xfrm>
          <a:prstGeom prst="cloud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72,9% αναγνωρίζουν μεγαλύτερο ενδιαφέρον της ΕΕ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7" name="6 - Επεξήγηση με σύννεφο"/>
          <p:cNvSpPr/>
          <p:nvPr/>
        </p:nvSpPr>
        <p:spPr>
          <a:xfrm>
            <a:off x="2928926" y="4000504"/>
            <a:ext cx="3143272" cy="2357454"/>
          </a:xfrm>
          <a:prstGeom prst="cloudCallou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Το  </a:t>
            </a:r>
            <a:r>
              <a:rPr lang="el-GR" b="1" dirty="0" smtClean="0">
                <a:solidFill>
                  <a:schemeClr val="tx1"/>
                </a:solidFill>
              </a:rPr>
              <a:t>98,6% </a:t>
            </a:r>
            <a:r>
              <a:rPr lang="el-GR" dirty="0" smtClean="0">
                <a:solidFill>
                  <a:schemeClr val="tx1"/>
                </a:solidFill>
              </a:rPr>
              <a:t>συμφωνεί πως  η Δια Βίου Μάθηση σχετίζεται με τη </a:t>
            </a:r>
            <a:r>
              <a:rPr lang="el-GR" b="1" dirty="0" smtClean="0">
                <a:solidFill>
                  <a:schemeClr val="tx1"/>
                </a:solidFill>
              </a:rPr>
              <a:t>μη τυπική εκπαίδευση 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8" name="7 - Επεξήγηση με σύννεφο"/>
          <p:cNvSpPr/>
          <p:nvPr/>
        </p:nvSpPr>
        <p:spPr>
          <a:xfrm>
            <a:off x="6429388" y="3643314"/>
            <a:ext cx="2571736" cy="2071702"/>
          </a:xfrm>
          <a:prstGeom prst="cloudCallou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35,7% δήλωσε πως  η Δια Βίου Μάθηση σχετίζεται «</a:t>
            </a:r>
            <a:r>
              <a:rPr lang="el-GR" sz="1600" dirty="0" smtClean="0">
                <a:solidFill>
                  <a:schemeClr val="tx1"/>
                </a:solidFill>
              </a:rPr>
              <a:t>λίγο/</a:t>
            </a:r>
            <a:r>
              <a:rPr lang="el-GR" sz="1600" dirty="0" err="1" smtClean="0">
                <a:solidFill>
                  <a:schemeClr val="tx1"/>
                </a:solidFill>
              </a:rPr>
              <a:t>καθόλου</a:t>
            </a:r>
            <a:r>
              <a:rPr lang="el-GR" sz="1600" dirty="0" smtClean="0">
                <a:solidFill>
                  <a:schemeClr val="tx1"/>
                </a:solidFill>
              </a:rPr>
              <a:t>» </a:t>
            </a:r>
            <a:r>
              <a:rPr lang="el-GR" sz="1700" dirty="0" smtClean="0">
                <a:solidFill>
                  <a:schemeClr val="tx1"/>
                </a:solidFill>
              </a:rPr>
              <a:t>με ΑΕΙ </a:t>
            </a:r>
            <a:endParaRPr lang="el-GR" sz="1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el-GR" b="1" i="1" dirty="0" smtClean="0"/>
              <a:t/>
            </a:r>
            <a:br>
              <a:rPr lang="el-GR" b="1" i="1" dirty="0" smtClean="0"/>
            </a:br>
            <a:r>
              <a:rPr lang="el-GR" sz="2600" b="1" i="1" dirty="0" smtClean="0"/>
              <a:t>2)Η αντιμετώπιση της ευρωπαϊκής εκπαιδευτικής πολιτικής από τους νέους και η ενημέρωσή τους για τις εκπαιδευτικές και επαγγελματικές ευκαιρίες </a:t>
            </a:r>
            <a:r>
              <a:rPr lang="el-GR" sz="2600" b="1" dirty="0" smtClean="0"/>
              <a:t/>
            </a:r>
            <a:br>
              <a:rPr lang="el-GR" sz="2600" b="1" dirty="0" smtClean="0"/>
            </a:br>
            <a:endParaRPr lang="el-GR" sz="2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5" name="4 - Επεξήγηση με επάνω βέλος"/>
          <p:cNvSpPr/>
          <p:nvPr/>
        </p:nvSpPr>
        <p:spPr>
          <a:xfrm>
            <a:off x="500034" y="3857628"/>
            <a:ext cx="3714776" cy="300037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συμβολή της ΕΕ, η οποία αναγνωρίζεται από τους νέους, θεωρείται ότι σχετίζεται με περισσότερες ευκαιρίες στην εκπαίδευση και με τη μεγαλύτερη δυνατότητα εύρεσης εργασίας στο εξωτερικό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6" name="5 - Επεξήγηση με σύννεφο"/>
          <p:cNvSpPr/>
          <p:nvPr/>
        </p:nvSpPr>
        <p:spPr>
          <a:xfrm>
            <a:off x="142844" y="1714488"/>
            <a:ext cx="3214710" cy="2143140"/>
          </a:xfrm>
          <a:prstGeom prst="cloudCallo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88,5% απαντά θετικά στο αν μπορεί η ΕΕ να αυξήσει τις ευκαιρίες στην εκπαίδευση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7" name="6 - Επεξήγηση με σύννεφο"/>
          <p:cNvSpPr/>
          <p:nvPr/>
        </p:nvSpPr>
        <p:spPr>
          <a:xfrm>
            <a:off x="3428992" y="1428736"/>
            <a:ext cx="2857520" cy="2928958"/>
          </a:xfrm>
          <a:prstGeom prst="cloudCallo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90% συμφωνεί ότι το ΕΠΠ βοηθά στην </a:t>
            </a:r>
            <a:r>
              <a:rPr lang="el-GR" sz="1750" dirty="0" smtClean="0">
                <a:solidFill>
                  <a:schemeClr val="tx1"/>
                </a:solidFill>
              </a:rPr>
              <a:t>καταπολέμηση</a:t>
            </a:r>
            <a:r>
              <a:rPr lang="el-GR" dirty="0" smtClean="0">
                <a:solidFill>
                  <a:schemeClr val="tx1"/>
                </a:solidFill>
              </a:rPr>
              <a:t> της ανεργίας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και στην εύρεση εργασίας στο εξωτερικό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1" name="10 - Ελλειψοειδής επεξήγηση"/>
          <p:cNvSpPr/>
          <p:nvPr/>
        </p:nvSpPr>
        <p:spPr>
          <a:xfrm>
            <a:off x="5429256" y="3571876"/>
            <a:ext cx="2000233" cy="3000396"/>
          </a:xfrm>
          <a:prstGeom prst="wedgeEllipse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37,1% θεωρεί ότι η ανεργία </a:t>
            </a:r>
            <a:r>
              <a:rPr lang="el-GR" dirty="0" smtClean="0">
                <a:solidFill>
                  <a:schemeClr val="bg1"/>
                </a:solidFill>
              </a:rPr>
              <a:t>στη χώρα τους </a:t>
            </a:r>
            <a:r>
              <a:rPr lang="el-GR" dirty="0" smtClean="0"/>
              <a:t>μπορεί να μειωθεί μόνο</a:t>
            </a:r>
            <a:r>
              <a:rPr lang="en-US" dirty="0" smtClean="0"/>
              <a:t> </a:t>
            </a:r>
            <a:r>
              <a:rPr lang="el-GR" dirty="0" smtClean="0"/>
              <a:t>«λίγο ή καθόλου» </a:t>
            </a:r>
          </a:p>
        </p:txBody>
      </p:sp>
      <p:sp>
        <p:nvSpPr>
          <p:cNvPr id="12" name="11 - Ελλειψοειδής επεξήγηση"/>
          <p:cNvSpPr/>
          <p:nvPr/>
        </p:nvSpPr>
        <p:spPr>
          <a:xfrm>
            <a:off x="6286512" y="1285860"/>
            <a:ext cx="2714644" cy="2286016"/>
          </a:xfrm>
          <a:prstGeom prst="wedgeEllipse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38,5% υποστηρίζει ότι η προσφορά της ΕΕ στην εκπαίδευση των ΚΜ είναι λιγοστή ή μηδενική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7" grpId="0" build="p" animBg="1"/>
      <p:bldP spid="11" grpId="0" build="p" animBg="1"/>
      <p:bldP spid="12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>
            <a:normAutofit/>
          </a:bodyPr>
          <a:lstStyle/>
          <a:p>
            <a:r>
              <a:rPr lang="el-GR" sz="2500" dirty="0" smtClean="0"/>
              <a:t>Ενημέρωση και συμμετοχή στα ευρωπαϊκά εκπαιδευτικά προγράμματα</a:t>
            </a:r>
            <a:endParaRPr lang="el-GR" sz="2500" dirty="0"/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71612"/>
          <a:ext cx="8229600" cy="5002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- Δεξιό βέλος"/>
          <p:cNvSpPr/>
          <p:nvPr/>
        </p:nvSpPr>
        <p:spPr>
          <a:xfrm>
            <a:off x="214282" y="3643314"/>
            <a:ext cx="4214842" cy="26432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42,9% </a:t>
            </a:r>
            <a:r>
              <a:rPr lang="el-GR" dirty="0" smtClean="0">
                <a:solidFill>
                  <a:schemeClr val="tx1"/>
                </a:solidFill>
              </a:rPr>
              <a:t>έχουν συμμετάσχει σε ευρωπαϊκό πρόγραμμα κινητικότητας – πολύ μεγαλύτερο ποσοστό σε σχέση με το παρελθόν 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8" name="7 - Αριστερό βέλος"/>
          <p:cNvSpPr/>
          <p:nvPr/>
        </p:nvSpPr>
        <p:spPr>
          <a:xfrm>
            <a:off x="4714876" y="3571876"/>
            <a:ext cx="4000528" cy="27146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57,1% δεν έχουν συμμετάσχει ποτέ αν και το 84,3% γνωρίζει για τις ευρωπαϊκές εκπαιδευτικές δράσεις 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1576</TotalTime>
  <Words>791</Words>
  <Application>Microsoft Office PowerPoint</Application>
  <PresentationFormat>Προβολή στην οθόνη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Αστικό</vt:lpstr>
      <vt:lpstr>Πτυχιακή εργασία  Αγγελική- Ειρήνη Κούρκουλου Επιβλέπουσα καθηγήτρια: Σαββατού Τσολακίδου </vt:lpstr>
      <vt:lpstr>Καινοτομία- ενδιαφέρον εργασίας</vt:lpstr>
      <vt:lpstr>Συνολική επισκόπηση εργασίας</vt:lpstr>
      <vt:lpstr>Ερευνητικά ερωτήματα </vt:lpstr>
      <vt:lpstr>Μεθοδολογία</vt:lpstr>
      <vt:lpstr>Σταθμοί στην εξέλιξη της Ευρωπαϊκής Εκπαιδευτικής Πολιτικής</vt:lpstr>
      <vt:lpstr> 1)Η συμβολή της Ευρωπαϊκής Ένωσης στον τομέα της Εκπαίδευσης </vt:lpstr>
      <vt:lpstr> 2)Η αντιμετώπιση της ευρωπαϊκής εκπαιδευτικής πολιτικής από τους νέους και η ενημέρωσή τους για τις εκπαιδευτικές και επαγγελματικές ευκαιρίες  </vt:lpstr>
      <vt:lpstr>Ενημέρωση και συμμετοχή στα ευρωπαϊκά εκπαιδευτικά προγράμματα</vt:lpstr>
      <vt:lpstr>Εμπειρία και ενδιαφέρον συμμετοχής σε ευρωπαϊκά προγράμματα κινητικότητας</vt:lpstr>
      <vt:lpstr> 3)Η αίσθηση της ευρωπαϊκής ταυτότητας στους νέους ηλικίας 19-24 ετών </vt:lpstr>
      <vt:lpstr>Συμπεράσματα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Πτυχιακή εργασία  Αγγελική- Ειρήνη Κούρκουλου Επιβλέπουσα καθηγήτρια: Σαββατού Τσολακίδου</dc:title>
  <dc:creator>Hp</dc:creator>
  <cp:lastModifiedBy>User</cp:lastModifiedBy>
  <cp:revision>33</cp:revision>
  <dcterms:created xsi:type="dcterms:W3CDTF">2019-09-12T11:18:15Z</dcterms:created>
  <dcterms:modified xsi:type="dcterms:W3CDTF">2019-09-26T07:36:29Z</dcterms:modified>
</cp:coreProperties>
</file>