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3"/>
  </p:notesMasterIdLst>
  <p:sldIdLst>
    <p:sldId id="741" r:id="rId5"/>
    <p:sldId id="1134" r:id="rId6"/>
    <p:sldId id="1044" r:id="rId7"/>
    <p:sldId id="1316" r:id="rId8"/>
    <p:sldId id="1311" r:id="rId9"/>
    <p:sldId id="1323" r:id="rId10"/>
    <p:sldId id="1312" r:id="rId11"/>
    <p:sldId id="1228" r:id="rId12"/>
    <p:sldId id="1313" r:id="rId13"/>
    <p:sldId id="1317" r:id="rId14"/>
    <p:sldId id="1318" r:id="rId15"/>
    <p:sldId id="1314" r:id="rId16"/>
    <p:sldId id="1201" r:id="rId17"/>
    <p:sldId id="1203" r:id="rId18"/>
    <p:sldId id="1202" r:id="rId19"/>
    <p:sldId id="1198" r:id="rId20"/>
    <p:sldId id="1204" r:id="rId21"/>
    <p:sldId id="995" r:id="rId22"/>
    <p:sldId id="1320" r:id="rId23"/>
    <p:sldId id="1319" r:id="rId24"/>
    <p:sldId id="1321" r:id="rId25"/>
    <p:sldId id="1279" r:id="rId26"/>
    <p:sldId id="1260" r:id="rId27"/>
    <p:sldId id="1324" r:id="rId28"/>
    <p:sldId id="1325" r:id="rId29"/>
    <p:sldId id="1326" r:id="rId30"/>
    <p:sldId id="1327" r:id="rId31"/>
    <p:sldId id="1315" r:id="rId32"/>
  </p:sldIdLst>
  <p:sldSz cx="9782175" cy="5505450"/>
  <p:notesSz cx="6797675" cy="9926638"/>
  <p:defaultTextStyle>
    <a:defPPr>
      <a:defRPr lang="el-GR"/>
    </a:defPPr>
    <a:lvl1pPr marL="0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7703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5407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3110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0813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38517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86220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33924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81627" algn="l" defTabSz="8954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5">
          <p15:clr>
            <a:srgbClr val="A4A3A4"/>
          </p15:clr>
        </p15:guide>
        <p15:guide id="2" pos="30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FFFFF"/>
    <a:srgbClr val="ECECEC"/>
    <a:srgbClr val="B39C69"/>
    <a:srgbClr val="B39B69"/>
    <a:srgbClr val="F8F8F8"/>
    <a:srgbClr val="E8E8E8"/>
    <a:srgbClr val="55554F"/>
    <a:srgbClr val="292929"/>
    <a:srgbClr val="B39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46D0F9-A871-4385-9D0B-078B3A4CF68B}" v="26" dt="2020-07-01T13:48:03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89173" autoAdjust="0"/>
  </p:normalViewPr>
  <p:slideViewPr>
    <p:cSldViewPr snapToGrid="0">
      <p:cViewPr varScale="1">
        <p:scale>
          <a:sx n="106" d="100"/>
          <a:sy n="106" d="100"/>
        </p:scale>
        <p:origin x="662" y="77"/>
      </p:cViewPr>
      <p:guideLst>
        <p:guide orient="horz" pos="1735"/>
        <p:guide pos="3081"/>
      </p:guideLst>
    </p:cSldViewPr>
  </p:slideViewPr>
  <p:outlineViewPr>
    <p:cViewPr>
      <p:scale>
        <a:sx n="50" d="100"/>
        <a:sy n="50" d="100"/>
      </p:scale>
      <p:origin x="0" y="-63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54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61D8AA0-F616-4EA4-AEB6-E3E997CBEA8E}" type="datetimeFigureOut">
              <a:rPr lang="el-GR" smtClean="0"/>
              <a:pPr/>
              <a:t>14/7/2020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17476037-067B-43F3-AB62-A4E4C0C5859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625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7703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5407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3110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0813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38517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86220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33924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81627" algn="l" defTabSz="8954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6037-067B-43F3-AB62-A4E4C0C5859C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000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664" y="1710259"/>
            <a:ext cx="8314848" cy="11801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7327" y="3119755"/>
            <a:ext cx="6847523" cy="14069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0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8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2078" y="220475"/>
            <a:ext cx="2200989" cy="46974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108" y="220475"/>
            <a:ext cx="6439932" cy="46974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25" y="3537762"/>
            <a:ext cx="8314848" cy="1093443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725" y="2333445"/>
            <a:ext cx="8314848" cy="12043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77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5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3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08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8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6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3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81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109" y="1284607"/>
            <a:ext cx="4320461" cy="363334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2605" y="1284607"/>
            <a:ext cx="4320461" cy="363334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108" y="1232355"/>
            <a:ext cx="4322160" cy="51358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703" indent="0">
              <a:buNone/>
              <a:defRPr sz="2000" b="1"/>
            </a:lvl2pPr>
            <a:lvl3pPr marL="895407" indent="0">
              <a:buNone/>
              <a:defRPr sz="1800" b="1"/>
            </a:lvl3pPr>
            <a:lvl4pPr marL="1343110" indent="0">
              <a:buNone/>
              <a:defRPr sz="1600" b="1"/>
            </a:lvl4pPr>
            <a:lvl5pPr marL="1790813" indent="0">
              <a:buNone/>
              <a:defRPr sz="1600" b="1"/>
            </a:lvl5pPr>
            <a:lvl6pPr marL="2238517" indent="0">
              <a:buNone/>
              <a:defRPr sz="1600" b="1"/>
            </a:lvl6pPr>
            <a:lvl7pPr marL="2686220" indent="0">
              <a:buNone/>
              <a:defRPr sz="1600" b="1"/>
            </a:lvl7pPr>
            <a:lvl8pPr marL="3133924" indent="0">
              <a:buNone/>
              <a:defRPr sz="1600" b="1"/>
            </a:lvl8pPr>
            <a:lvl9pPr marL="35816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108" y="1745942"/>
            <a:ext cx="4322160" cy="317200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210" y="1232355"/>
            <a:ext cx="4323858" cy="51358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703" indent="0">
              <a:buNone/>
              <a:defRPr sz="2000" b="1"/>
            </a:lvl2pPr>
            <a:lvl3pPr marL="895407" indent="0">
              <a:buNone/>
              <a:defRPr sz="1800" b="1"/>
            </a:lvl3pPr>
            <a:lvl4pPr marL="1343110" indent="0">
              <a:buNone/>
              <a:defRPr sz="1600" b="1"/>
            </a:lvl4pPr>
            <a:lvl5pPr marL="1790813" indent="0">
              <a:buNone/>
              <a:defRPr sz="1600" b="1"/>
            </a:lvl5pPr>
            <a:lvl6pPr marL="2238517" indent="0">
              <a:buNone/>
              <a:defRPr sz="1600" b="1"/>
            </a:lvl6pPr>
            <a:lvl7pPr marL="2686220" indent="0">
              <a:buNone/>
              <a:defRPr sz="1600" b="1"/>
            </a:lvl7pPr>
            <a:lvl8pPr marL="3133924" indent="0">
              <a:buNone/>
              <a:defRPr sz="1600" b="1"/>
            </a:lvl8pPr>
            <a:lvl9pPr marL="35816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9210" y="1745942"/>
            <a:ext cx="4323858" cy="317200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11" y="219199"/>
            <a:ext cx="3218268" cy="9328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558" y="219200"/>
            <a:ext cx="5468508" cy="469874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111" y="1152067"/>
            <a:ext cx="3218268" cy="3765881"/>
          </a:xfrm>
        </p:spPr>
        <p:txBody>
          <a:bodyPr/>
          <a:lstStyle>
            <a:lvl1pPr marL="0" indent="0">
              <a:buNone/>
              <a:defRPr sz="1400"/>
            </a:lvl1pPr>
            <a:lvl2pPr marL="447703" indent="0">
              <a:buNone/>
              <a:defRPr sz="1200"/>
            </a:lvl2pPr>
            <a:lvl3pPr marL="895407" indent="0">
              <a:buNone/>
              <a:defRPr sz="900"/>
            </a:lvl3pPr>
            <a:lvl4pPr marL="1343110" indent="0">
              <a:buNone/>
              <a:defRPr sz="800"/>
            </a:lvl4pPr>
            <a:lvl5pPr marL="1790813" indent="0">
              <a:buNone/>
              <a:defRPr sz="800"/>
            </a:lvl5pPr>
            <a:lvl6pPr marL="2238517" indent="0">
              <a:buNone/>
              <a:defRPr sz="800"/>
            </a:lvl6pPr>
            <a:lvl7pPr marL="2686220" indent="0">
              <a:buNone/>
              <a:defRPr sz="800"/>
            </a:lvl7pPr>
            <a:lvl8pPr marL="3133924" indent="0">
              <a:buNone/>
              <a:defRPr sz="800"/>
            </a:lvl8pPr>
            <a:lvl9pPr marL="35816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376" y="3853816"/>
            <a:ext cx="5869305" cy="4549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7376" y="491923"/>
            <a:ext cx="5869305" cy="3303270"/>
          </a:xfrm>
        </p:spPr>
        <p:txBody>
          <a:bodyPr/>
          <a:lstStyle>
            <a:lvl1pPr marL="0" indent="0">
              <a:buNone/>
              <a:defRPr sz="3200"/>
            </a:lvl1pPr>
            <a:lvl2pPr marL="447703" indent="0">
              <a:buNone/>
              <a:defRPr sz="2700"/>
            </a:lvl2pPr>
            <a:lvl3pPr marL="895407" indent="0">
              <a:buNone/>
              <a:defRPr sz="2300"/>
            </a:lvl3pPr>
            <a:lvl4pPr marL="1343110" indent="0">
              <a:buNone/>
              <a:defRPr sz="2000"/>
            </a:lvl4pPr>
            <a:lvl5pPr marL="1790813" indent="0">
              <a:buNone/>
              <a:defRPr sz="2000"/>
            </a:lvl5pPr>
            <a:lvl6pPr marL="2238517" indent="0">
              <a:buNone/>
              <a:defRPr sz="2000"/>
            </a:lvl6pPr>
            <a:lvl7pPr marL="2686220" indent="0">
              <a:buNone/>
              <a:defRPr sz="2000"/>
            </a:lvl7pPr>
            <a:lvl8pPr marL="3133924" indent="0">
              <a:buNone/>
              <a:defRPr sz="2000"/>
            </a:lvl8pPr>
            <a:lvl9pPr marL="3581627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7376" y="4308780"/>
            <a:ext cx="5869305" cy="646125"/>
          </a:xfrm>
        </p:spPr>
        <p:txBody>
          <a:bodyPr/>
          <a:lstStyle>
            <a:lvl1pPr marL="0" indent="0">
              <a:buNone/>
              <a:defRPr sz="1400"/>
            </a:lvl1pPr>
            <a:lvl2pPr marL="447703" indent="0">
              <a:buNone/>
              <a:defRPr sz="1200"/>
            </a:lvl2pPr>
            <a:lvl3pPr marL="895407" indent="0">
              <a:buNone/>
              <a:defRPr sz="900"/>
            </a:lvl3pPr>
            <a:lvl4pPr marL="1343110" indent="0">
              <a:buNone/>
              <a:defRPr sz="800"/>
            </a:lvl4pPr>
            <a:lvl5pPr marL="1790813" indent="0">
              <a:buNone/>
              <a:defRPr sz="800"/>
            </a:lvl5pPr>
            <a:lvl6pPr marL="2238517" indent="0">
              <a:buNone/>
              <a:defRPr sz="800"/>
            </a:lvl6pPr>
            <a:lvl7pPr marL="2686220" indent="0">
              <a:buNone/>
              <a:defRPr sz="800"/>
            </a:lvl7pPr>
            <a:lvl8pPr marL="3133924" indent="0">
              <a:buNone/>
              <a:defRPr sz="800"/>
            </a:lvl8pPr>
            <a:lvl9pPr marL="35816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109" y="220473"/>
            <a:ext cx="8803958" cy="917575"/>
          </a:xfrm>
          <a:prstGeom prst="rect">
            <a:avLst/>
          </a:prstGeom>
        </p:spPr>
        <p:txBody>
          <a:bodyPr vert="horz" lIns="89541" tIns="44770" rIns="89541" bIns="4477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109" y="1284607"/>
            <a:ext cx="8803958" cy="3633342"/>
          </a:xfrm>
          <a:prstGeom prst="rect">
            <a:avLst/>
          </a:prstGeom>
        </p:spPr>
        <p:txBody>
          <a:bodyPr vert="horz" lIns="89541" tIns="44770" rIns="89541" bIns="447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9108" y="5102737"/>
            <a:ext cx="2282508" cy="293115"/>
          </a:xfrm>
          <a:prstGeom prst="rect">
            <a:avLst/>
          </a:prstGeom>
        </p:spPr>
        <p:txBody>
          <a:bodyPr vert="horz" lIns="89541" tIns="44770" rIns="89541" bIns="447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373CF-E42D-4D63-ABEF-4C5D0A8A89E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14/7/2020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2244" y="5102737"/>
            <a:ext cx="3097689" cy="293115"/>
          </a:xfrm>
          <a:prstGeom prst="rect">
            <a:avLst/>
          </a:prstGeom>
        </p:spPr>
        <p:txBody>
          <a:bodyPr vert="horz" lIns="89541" tIns="44770" rIns="89541" bIns="447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559" y="5102737"/>
            <a:ext cx="2282508" cy="293115"/>
          </a:xfrm>
          <a:prstGeom prst="rect">
            <a:avLst/>
          </a:prstGeom>
        </p:spPr>
        <p:txBody>
          <a:bodyPr vert="horz" lIns="89541" tIns="44770" rIns="89541" bIns="447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50818-4A1C-4A14-8157-946949BDE690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895407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777" indent="-335777" algn="l" defTabSz="8954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7518" indent="-279815" algn="l" defTabSz="89540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58" indent="-223851" algn="l" defTabSz="89540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66961" indent="-223851" algn="l" defTabSz="8954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65" indent="-223851" algn="l" defTabSz="8954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62368" indent="-223851" algn="l" defTabSz="8954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0071" indent="-223851" algn="l" defTabSz="8954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7775" indent="-223851" algn="l" defTabSz="8954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5478" indent="-223851" algn="l" defTabSz="8954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703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407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110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813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8517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6220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3924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1627" algn="l" defTabSz="89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Η εικόνα ίσως περιέχει: ωκεανός, ουρανός, παραλία, υπαίθριες δραστηριότητες, φύση και νερό">
            <a:extLst>
              <a:ext uri="{FF2B5EF4-FFF2-40B4-BE49-F238E27FC236}">
                <a16:creationId xmlns:a16="http://schemas.microsoft.com/office/drawing/2014/main" id="{8D2F2995-F2F8-45C2-B37E-D0C75AB7A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3"/>
          <a:stretch/>
        </p:blipFill>
        <p:spPr bwMode="auto">
          <a:xfrm rot="10800000">
            <a:off x="205853" y="232003"/>
            <a:ext cx="9370463" cy="51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6A8B3-2EA0-44BC-A871-FC8940CD7235}"/>
              </a:ext>
            </a:extLst>
          </p:cNvPr>
          <p:cNvSpPr txBox="1"/>
          <p:nvPr/>
        </p:nvSpPr>
        <p:spPr>
          <a:xfrm>
            <a:off x="527125" y="2148052"/>
            <a:ext cx="8229600" cy="1312750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2000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Πτυχιακη εργασια</a:t>
            </a:r>
            <a:endParaRPr lang="en-US" sz="2000" cap="all" spc="50" dirty="0">
              <a:solidFill>
                <a:schemeClr val="bg1"/>
              </a:solidFill>
              <a:latin typeface="Georgia" panose="02040502050405020303" pitchFamily="18" charset="0"/>
              <a:cs typeface="Gotham Book" pitchFamily="50" charset="0"/>
            </a:endParaRPr>
          </a:p>
          <a:p>
            <a:pPr algn="ctr">
              <a:spcAft>
                <a:spcPts val="600"/>
              </a:spcAft>
            </a:pPr>
            <a:r>
              <a:rPr lang="el-GR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cap="all" spc="50" dirty="0" err="1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grecotel</a:t>
            </a:r>
            <a:r>
              <a:rPr lang="en-US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 hotels &amp; resorts, </a:t>
            </a:r>
            <a:r>
              <a:rPr lang="en-US" cap="all" spc="50" dirty="0" err="1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ikos</a:t>
            </a:r>
            <a:r>
              <a:rPr lang="en-US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 resorts &amp; </a:t>
            </a:r>
            <a:r>
              <a:rPr lang="en-US" cap="all" spc="50" dirty="0" err="1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mitsis</a:t>
            </a:r>
            <a:r>
              <a:rPr lang="en-US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 hotels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FC740-CC75-4F3E-9369-23484B7F6719}"/>
              </a:ext>
            </a:extLst>
          </p:cNvPr>
          <p:cNvSpPr txBox="1"/>
          <p:nvPr/>
        </p:nvSpPr>
        <p:spPr>
          <a:xfrm>
            <a:off x="776286" y="4488022"/>
            <a:ext cx="8229600" cy="666419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1600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Παρασιδου</a:t>
            </a:r>
            <a:r>
              <a:rPr lang="el-GR" sz="1600" cap="all" spc="5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l-GR" sz="1600" cap="all" spc="50" dirty="0">
                <a:solidFill>
                  <a:schemeClr val="bg1"/>
                </a:solidFill>
                <a:latin typeface="Georgia" panose="02040502050405020303" pitchFamily="18" charset="0"/>
              </a:rPr>
              <a:t>μαρια- αννα</a:t>
            </a:r>
          </a:p>
          <a:p>
            <a:pPr algn="ctr">
              <a:spcAft>
                <a:spcPts val="600"/>
              </a:spcAft>
            </a:pPr>
            <a:r>
              <a:rPr lang="el-GR" sz="1600" cap="all" spc="50" dirty="0">
                <a:solidFill>
                  <a:schemeClr val="bg1"/>
                </a:solidFill>
                <a:latin typeface="Georgia" panose="02040502050405020303" pitchFamily="18" charset="0"/>
              </a:rPr>
              <a:t>Επιβλεπουσα: σαββατου τσολακιδου</a:t>
            </a:r>
            <a:endParaRPr lang="en-US" sz="1600" cap="all" spc="5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730D2816-1E99-4471-A4D8-8AEAFBA9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21162"/>
          <a:stretch/>
        </p:blipFill>
        <p:spPr>
          <a:xfrm>
            <a:off x="4200683" y="705906"/>
            <a:ext cx="5401492" cy="4617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7B59F-0426-4473-B324-F29DA91587C3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057" y="1246712"/>
            <a:ext cx="3855626" cy="4264840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b="1" dirty="0">
                <a:solidFill>
                  <a:srgbClr val="333333"/>
                </a:solidFill>
                <a:latin typeface="Georgia" panose="02040502050405020303" pitchFamily="18" charset="0"/>
              </a:rPr>
              <a:t>1</a:t>
            </a:r>
            <a:r>
              <a:rPr lang="el-GR" sz="1400" b="1" baseline="30000" dirty="0">
                <a:solidFill>
                  <a:srgbClr val="333333"/>
                </a:solidFill>
                <a:latin typeface="Georgia" panose="02040502050405020303" pitchFamily="18" charset="0"/>
              </a:rPr>
              <a:t>Ο</a:t>
            </a:r>
            <a:r>
              <a:rPr lang="el-GR" sz="1400" b="1" dirty="0">
                <a:solidFill>
                  <a:srgbClr val="333333"/>
                </a:solidFill>
                <a:latin typeface="Georgia" panose="02040502050405020303" pitchFamily="18" charset="0"/>
              </a:rPr>
              <a:t> Μέρος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Βιβλιογραφική Επισκόπηση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b="1" dirty="0">
                <a:solidFill>
                  <a:srgbClr val="333333"/>
                </a:solidFill>
                <a:latin typeface="Georgia" panose="02040502050405020303" pitchFamily="18" charset="0"/>
              </a:rPr>
              <a:t>2</a:t>
            </a:r>
            <a:r>
              <a:rPr lang="el-GR" sz="1400" b="1" baseline="30000" dirty="0">
                <a:solidFill>
                  <a:srgbClr val="333333"/>
                </a:solidFill>
                <a:latin typeface="Georgia" panose="02040502050405020303" pitchFamily="18" charset="0"/>
              </a:rPr>
              <a:t>Ο</a:t>
            </a:r>
            <a:r>
              <a:rPr lang="el-GR" sz="1400" b="1" dirty="0">
                <a:solidFill>
                  <a:srgbClr val="333333"/>
                </a:solidFill>
                <a:latin typeface="Georgia" panose="02040502050405020303" pitchFamily="18" charset="0"/>
              </a:rPr>
              <a:t> Μέρος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Ποιοτική Ερεύνα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Συγκριτική Παράθεση Στοιχείων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Παρατήρηση &amp; Παρακολούθηση των ψηφιακών μέσων των ξενοδοχειακων ομίλων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Καταγραφή &amp; Περιγραφή των πρακτικών τους σε συσχέτιση με την υπάρχουσα βιβλιογραφία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Απόδοση δημοσιεύσεων στα μέσα κοινωνικής δικτύωσης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b="1" dirty="0">
                <a:solidFill>
                  <a:srgbClr val="333333"/>
                </a:solidFill>
                <a:latin typeface="Georgia" panose="02040502050405020303" pitchFamily="18" charset="0"/>
              </a:rPr>
              <a:t>3ο Μέρος 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Συμπεράσματα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6183D-A377-4162-A01D-5458864CC99D}"/>
              </a:ext>
            </a:extLst>
          </p:cNvPr>
          <p:cNvSpPr txBox="1"/>
          <p:nvPr/>
        </p:nvSpPr>
        <p:spPr>
          <a:xfrm>
            <a:off x="340032" y="705908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ΜΕΘΟΔΟΛΟΓΙΑ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7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Η εικόνα ίσως περιέχει: ένα ή περισσότερα άτομα, κολύμπι, νερό και υπαίθριες δραστηριότητες">
            <a:extLst>
              <a:ext uri="{FF2B5EF4-FFF2-40B4-BE49-F238E27FC236}">
                <a16:creationId xmlns:a16="http://schemas.microsoft.com/office/drawing/2014/main" id="{0F6FA9D0-A54E-473B-B3D0-DD062CC0F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0148" r="12085" b="602"/>
          <a:stretch/>
        </p:blipFill>
        <p:spPr bwMode="auto">
          <a:xfrm rot="5400000">
            <a:off x="5874299" y="1706012"/>
            <a:ext cx="3897088" cy="26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Η εικόνα ίσως περιέχει: πισίνα, δέντρο, πίνακας, ουρανός, υπαίθριες δραστηριότητες και νερό">
            <a:extLst>
              <a:ext uri="{FF2B5EF4-FFF2-40B4-BE49-F238E27FC236}">
                <a16:creationId xmlns:a16="http://schemas.microsoft.com/office/drawing/2014/main" id="{D851A78C-C38A-47F1-9D93-B889E2F0E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252" r="17596"/>
          <a:stretch/>
        </p:blipFill>
        <p:spPr bwMode="auto">
          <a:xfrm>
            <a:off x="3588763" y="1079610"/>
            <a:ext cx="2604646" cy="38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Η εικόνα ίσως περιέχει: πισίνα και υπαίθριες δραστηριότητες">
            <a:extLst>
              <a:ext uri="{FF2B5EF4-FFF2-40B4-BE49-F238E27FC236}">
                <a16:creationId xmlns:a16="http://schemas.microsoft.com/office/drawing/2014/main" id="{61D9A3EF-ABD0-4FDA-A293-88D3CF438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1"/>
          <a:stretch/>
        </p:blipFill>
        <p:spPr bwMode="auto">
          <a:xfrm rot="5400000">
            <a:off x="21985" y="1717211"/>
            <a:ext cx="3879846" cy="26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7B59F-0426-4473-B324-F29DA91587C3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6183D-A377-4162-A01D-5458864CC99D}"/>
              </a:ext>
            </a:extLst>
          </p:cNvPr>
          <p:cNvSpPr txBox="1"/>
          <p:nvPr/>
        </p:nvSpPr>
        <p:spPr>
          <a:xfrm>
            <a:off x="340032" y="705908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ΤΟ ΔΕΙΓΜΑ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CCCE8-6CAF-48A6-9C7A-B1F937C1DA5C}"/>
              </a:ext>
            </a:extLst>
          </p:cNvPr>
          <p:cNvSpPr txBox="1"/>
          <p:nvPr/>
        </p:nvSpPr>
        <p:spPr>
          <a:xfrm>
            <a:off x="659586" y="5036950"/>
            <a:ext cx="260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IKOS RESORTS</a:t>
            </a:r>
            <a:endParaRPr lang="en-GB" sz="1200" dirty="0"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797E2-A815-4337-B6CB-32A1A0366F14}"/>
              </a:ext>
            </a:extLst>
          </p:cNvPr>
          <p:cNvSpPr txBox="1"/>
          <p:nvPr/>
        </p:nvSpPr>
        <p:spPr>
          <a:xfrm>
            <a:off x="3588764" y="5052449"/>
            <a:ext cx="260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GRECOTEL HOTELS &amp; RESORTS</a:t>
            </a:r>
            <a:endParaRPr lang="en-GB" sz="1200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C8BF3-3E67-42EC-BE91-F7793ECA356A}"/>
              </a:ext>
            </a:extLst>
          </p:cNvPr>
          <p:cNvSpPr txBox="1"/>
          <p:nvPr/>
        </p:nvSpPr>
        <p:spPr>
          <a:xfrm>
            <a:off x="6517942" y="5051463"/>
            <a:ext cx="260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MITSIS HOTELS</a:t>
            </a:r>
            <a:endParaRPr lang="en-GB" sz="1200" dirty="0">
              <a:latin typeface="Georgia" panose="02040502050405020303" pitchFamily="18" charset="0"/>
            </a:endParaRPr>
          </a:p>
        </p:txBody>
      </p:sp>
      <p:pic>
        <p:nvPicPr>
          <p:cNvPr id="13" name="Εικόνα 13">
            <a:extLst>
              <a:ext uri="{FF2B5EF4-FFF2-40B4-BE49-F238E27FC236}">
                <a16:creationId xmlns:a16="http://schemas.microsoft.com/office/drawing/2014/main" id="{1EDA1BC8-3ED5-4BD0-871C-6404366DE05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435453" y="1058669"/>
            <a:ext cx="900245" cy="762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E4311E-6273-4907-B874-0FC8C6C395D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00764" y="1062371"/>
            <a:ext cx="911265" cy="762728"/>
          </a:xfrm>
          <a:prstGeom prst="rect">
            <a:avLst/>
          </a:prstGeom>
        </p:spPr>
      </p:pic>
      <p:pic>
        <p:nvPicPr>
          <p:cNvPr id="15" name="Εικόνα 2">
            <a:extLst>
              <a:ext uri="{FF2B5EF4-FFF2-40B4-BE49-F238E27FC236}">
                <a16:creationId xmlns:a16="http://schemas.microsoft.com/office/drawing/2014/main" id="{49C96C47-89B7-4DF2-86D4-6C23DE1BC02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370142" y="1058669"/>
            <a:ext cx="900245" cy="7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urfing, kite, water, flying&#10;&#10;Description automatically generated">
            <a:extLst>
              <a:ext uri="{FF2B5EF4-FFF2-40B4-BE49-F238E27FC236}">
                <a16:creationId xmlns:a16="http://schemas.microsoft.com/office/drawing/2014/main" id="{34A233C5-CDDB-47D4-A5BF-A7EDA42A1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8" b="20266"/>
          <a:stretch/>
        </p:blipFill>
        <p:spPr>
          <a:xfrm>
            <a:off x="282574" y="1010017"/>
            <a:ext cx="9263316" cy="4190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04453"/>
            <a:ext cx="9782175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/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5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. </a:t>
            </a:r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ΣΥΜΠΕΡΑΣΜΑΤΑ</a:t>
            </a:r>
          </a:p>
        </p:txBody>
      </p:sp>
    </p:spTree>
    <p:extLst>
      <p:ext uri="{BB962C8B-B14F-4D97-AF65-F5344CB8AC3E}">
        <p14:creationId xmlns:p14="http://schemas.microsoft.com/office/powerpoint/2010/main" val="278679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nature, water, waterfall&#10;&#10;Description automatically generated">
            <a:extLst>
              <a:ext uri="{FF2B5EF4-FFF2-40B4-BE49-F238E27FC236}">
                <a16:creationId xmlns:a16="http://schemas.microsoft.com/office/drawing/2014/main" id="{9BEBEDAD-F8BC-48EF-8A6F-45104BFE8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-1" r="19668" b="38554"/>
          <a:stretch/>
        </p:blipFill>
        <p:spPr>
          <a:xfrm>
            <a:off x="157693" y="458166"/>
            <a:ext cx="9440179" cy="4894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590F81-A5CA-4393-A025-A5E9BCA9B6C5}"/>
              </a:ext>
            </a:extLst>
          </p:cNvPr>
          <p:cNvSpPr/>
          <p:nvPr/>
        </p:nvSpPr>
        <p:spPr>
          <a:xfrm>
            <a:off x="160281" y="458166"/>
            <a:ext cx="9437591" cy="4885329"/>
          </a:xfrm>
          <a:prstGeom prst="rect">
            <a:avLst/>
          </a:prstGeom>
          <a:solidFill>
            <a:schemeClr val="tx1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226562" y="2491115"/>
            <a:ext cx="932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ΣΕ ΕΝΑ ΩΚΕΑΝΟ ΑΠΟ ΞΕΝΟΔΟΧΕΙΑΚΕΣ ΕΠΩΝΥΜΙΕΣ</a:t>
            </a:r>
            <a:r>
              <a:rPr lang="en-US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&amp; ΤΟΥΡΙΣΤΙΚΕΣ ΤΑΣΕΙΣ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FDC14-5C28-466D-AEF6-9B5515B62091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ΨΗΦΙΑΚΗ ΣΤΡΑΤΗΦΙΚΗ ΕΠΙΚΟΙΝΩΝΙΑ &amp; ΕΝΙΑΙΑ ΤΑΥΤΟΤΗΤΑ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E4CC9-50BB-43DC-9F80-B68BF59B4E33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12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ater, sitting, hydrant, blue&#10;&#10;Description automatically generated">
            <a:extLst>
              <a:ext uri="{FF2B5EF4-FFF2-40B4-BE49-F238E27FC236}">
                <a16:creationId xmlns:a16="http://schemas.microsoft.com/office/drawing/2014/main" id="{201EF654-FB5E-4A85-A78A-0EEF8BFD1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1" b="10169"/>
          <a:stretch/>
        </p:blipFill>
        <p:spPr>
          <a:xfrm>
            <a:off x="246631" y="464635"/>
            <a:ext cx="9351241" cy="4894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19E602-4CC6-4FD6-BA37-00D6BE4A89C5}"/>
              </a:ext>
            </a:extLst>
          </p:cNvPr>
          <p:cNvSpPr/>
          <p:nvPr/>
        </p:nvSpPr>
        <p:spPr>
          <a:xfrm>
            <a:off x="249097" y="475458"/>
            <a:ext cx="9348775" cy="4876261"/>
          </a:xfrm>
          <a:prstGeom prst="rect">
            <a:avLst/>
          </a:prstGeom>
          <a:solidFill>
            <a:schemeClr val="tx1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345058" y="2542225"/>
            <a:ext cx="921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Ο ΚΑΘΕ ΞΕΝΟΔΟΧΕΙΑΚΟΣ ΟΜΙΛΟΣ ΧΡΕΙΑΖΕΤΑΙ ΝΑ ΑΦΗΓΗΘΕΙ ΜΙΑ ΜΟΝΑΔΙΚΗ &amp; ΣΥΝΑΡΠΑΣΤΙΚΗ ΙΣΤΟΡΙΑ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F0FCA-484B-42AD-8F93-D5460A993477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ΨΗΦΙΑΚΗ ΣΤΡΑΤΗΦΙΚΗ ΕΠΙΚΟΙΝΩΝΙΑ &amp; ΕΝΙΑΙΑ ΤΑΥΤΟΤΗΤΑ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9DD8D-46D2-4DC6-9A21-26D3383D6E3D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8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ird, water, swimming, sitting&#10;&#10;Description automatically generated">
            <a:extLst>
              <a:ext uri="{FF2B5EF4-FFF2-40B4-BE49-F238E27FC236}">
                <a16:creationId xmlns:a16="http://schemas.microsoft.com/office/drawing/2014/main" id="{FE7E4584-6058-4653-A54D-5F277EBCDB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t="34370" r="-1548" b="4525"/>
          <a:stretch/>
        </p:blipFill>
        <p:spPr>
          <a:xfrm>
            <a:off x="193416" y="471773"/>
            <a:ext cx="9404456" cy="48808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F8C91AF-37D6-4072-862C-A913B0C0B183}"/>
              </a:ext>
            </a:extLst>
          </p:cNvPr>
          <p:cNvSpPr/>
          <p:nvPr/>
        </p:nvSpPr>
        <p:spPr>
          <a:xfrm>
            <a:off x="193416" y="471773"/>
            <a:ext cx="9173005" cy="4880860"/>
          </a:xfrm>
          <a:prstGeom prst="rect">
            <a:avLst/>
          </a:prstGeom>
          <a:solidFill>
            <a:schemeClr val="tx1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1002655" y="252189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ΜΕΣΑ ΑΠΟ ΧΙΛΙΑΔΕΣ ΕΜΠΕΙΡΙΕΣ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275F0-1B57-44CE-A3CB-4181C2BBB4AD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ΨΗΦΙΑΚΗ ΣΤΡΑΤΗΦΙΚΗ ΕΠΙΚΟΙΝΩΝΙΑ &amp; ΕΝΙΑΙΑ ΤΑΥΤΟΤΗΤΑ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BAE9B-AEF8-460F-9CF1-10748A2AA87D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4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ersons face&#10;&#10;Description automatically generated">
            <a:extLst>
              <a:ext uri="{FF2B5EF4-FFF2-40B4-BE49-F238E27FC236}">
                <a16:creationId xmlns:a16="http://schemas.microsoft.com/office/drawing/2014/main" id="{49453297-9EBE-4AFE-BFAE-5D866362D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 b="33631"/>
          <a:stretch/>
        </p:blipFill>
        <p:spPr>
          <a:xfrm>
            <a:off x="1" y="1550721"/>
            <a:ext cx="9782174" cy="2404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858639" y="420423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rgbClr val="333333"/>
                </a:solidFill>
                <a:latin typeface="Georgia" panose="02040502050405020303" pitchFamily="18" charset="0"/>
              </a:rPr>
              <a:t>ΓΙΑ ΝΑ ΔΗΜΙΟΥΡΓΗΣΕΙ ΜΙΑ ΕΝΤΥΠΩΣΗ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29DE57-09A4-4045-9DC5-730E0442C4B7}"/>
              </a:ext>
            </a:extLst>
          </p:cNvPr>
          <p:cNvSpPr/>
          <p:nvPr/>
        </p:nvSpPr>
        <p:spPr>
          <a:xfrm>
            <a:off x="3545067" y="1550721"/>
            <a:ext cx="2404007" cy="2404007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0FCF3-73E8-4B9C-B7E8-01FEF84C7931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ΨΗΦΙΑΚΗ ΣΤΡΑΤΗΦΙΚΗ ΕΠΙΚΟΙΝΩΝΙΑ &amp; ΕΝΙΑΙΑ ΤΑΥΤΟΤΗΤΑ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573FD-4CB4-484D-9F18-C11C01BF1696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6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flying through the air while riding a wave&#10;&#10;Description automatically generated">
            <a:extLst>
              <a:ext uri="{FF2B5EF4-FFF2-40B4-BE49-F238E27FC236}">
                <a16:creationId xmlns:a16="http://schemas.microsoft.com/office/drawing/2014/main" id="{30CC63FE-834A-489D-B228-7A6B68BA7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1"/>
          <a:stretch/>
        </p:blipFill>
        <p:spPr>
          <a:xfrm>
            <a:off x="214782" y="443499"/>
            <a:ext cx="9383094" cy="48808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F4CA01-E657-4927-ABFE-95CF7608FD53}"/>
              </a:ext>
            </a:extLst>
          </p:cNvPr>
          <p:cNvSpPr/>
          <p:nvPr/>
        </p:nvSpPr>
        <p:spPr>
          <a:xfrm>
            <a:off x="214782" y="444315"/>
            <a:ext cx="9370463" cy="4880860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766217" y="265991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ΓΙΑ ΤΗΝ ΟΠΟΙΑ ΟΙ ΕΠΙΣΚΕΠΤΕΣ ΘΑ ΤΟΝ ΔΙΑΛΕΓΟΥΝ ΞΑΝΑ &amp; ΞΑΝΑ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9F17B-007E-4B87-BCD3-DA5A529FAD7A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ΨΗΦΙΑΚΗ ΣΤΡΑΤΗΦΙΚΗ ΕΠΙΚΟΙΝΩΝΙΑ &amp; ΕΝΙΑΙΑ ΤΑΥΤΟΤΗΤΑ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1EBFD-323A-48EF-BA7E-5C16A559FA5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5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reef, swimming, water, coral&#10;&#10;Description automatically generated">
            <a:extLst>
              <a:ext uri="{FF2B5EF4-FFF2-40B4-BE49-F238E27FC236}">
                <a16:creationId xmlns:a16="http://schemas.microsoft.com/office/drawing/2014/main" id="{EE7D58C0-A963-41DB-9FA6-44D902181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7062"/>
          <a:stretch/>
        </p:blipFill>
        <p:spPr>
          <a:xfrm>
            <a:off x="4200683" y="705906"/>
            <a:ext cx="5401492" cy="46171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0032" y="1246712"/>
            <a:ext cx="3860651" cy="4048627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Δημιουργία ισχυρής και αναγνωρίσιμης επωνυμίας ανάμεσα στον ανταγωνισμό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Προσθήκη αξίας στις προσφερόμενες υπηρεσίες και εγκαταστάσεις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Αύξηση των επιπέδων ευαισθητοποίησεις των επισκεπτών για τον ξενοδοχειακό όμιλο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Πρόκληση θετικών συναισθημάτων για το όραμα,τις αξίες, τις αποφάσεις και τις ενέργειες της κάθε ξενοδοχειακής επιχείρισης 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Δημιουργία ισχυρών δεσμών εμπιστοσύνης με τους επισκέπτες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Ενίσχυση της θετικής φήμης για την κάθε ξενοδοχειακή επωνυμία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Μεγιστοποίηση του επικοινωνιακού κεφαλαίου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endParaRPr lang="en-US" sz="1000" dirty="0">
              <a:solidFill>
                <a:schemeClr val="accent4"/>
              </a:solidFill>
              <a:latin typeface="Gotham Greek Book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6284F-0DF5-4144-9366-515C0FAD22E9}"/>
              </a:ext>
            </a:extLst>
          </p:cNvPr>
          <p:cNvSpPr txBox="1"/>
          <p:nvPr/>
        </p:nvSpPr>
        <p:spPr>
          <a:xfrm>
            <a:off x="340032" y="720347"/>
            <a:ext cx="3860651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Η σημασια της ΕΝΙΑΙΑσ ψηφιακησ ΤΑΥΤΟΤΗΤΑσ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E822-BB2D-4953-9971-EEB5EDAFC944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19F17B-007E-4B87-BCD3-DA5A529FAD7A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ΟΙ ΙΣΤΟΣΕΛΙΔΕΣ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1EBFD-323A-48EF-BA7E-5C16A559FA5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5ECE88E-02AB-4793-BA5A-91D166C13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9407"/>
          <a:stretch/>
        </p:blipFill>
        <p:spPr>
          <a:xfrm>
            <a:off x="4144957" y="1075219"/>
            <a:ext cx="5452585" cy="4107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AACD6-10C7-40D3-BEBB-7D7109EDDE50}"/>
              </a:ext>
            </a:extLst>
          </p:cNvPr>
          <p:cNvSpPr txBox="1"/>
          <p:nvPr/>
        </p:nvSpPr>
        <p:spPr>
          <a:xfrm>
            <a:off x="345057" y="1246712"/>
            <a:ext cx="3799900" cy="3623639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Κεντρική θέση έχει η επωνυμία – λογότυπο σε κάθε ιστοσελίδα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Στόχος είναι η ανάδειξη των μοναδικών ανταγωνιστικών πλεονεκτημάτων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Διαθέτουν πλούσιο οπτικοακουστικό περιεχόμενο και λεπτομερείς περιγραφές για τις προσφερόμενες εγκατάστασεις και υπηρεσίες τους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Έντονο ενδιαφέρον των ομίλων για επικοινωνία της πολύχρονης εμπειρίας τους στον τομέα της φιλοξενίας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Ανάδειξη της κοινωνικής και εταιρικής τους ευθύνης, των διακρίσεων και των βραβεύσεων, των προορισμών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Προώθηση των άμεσων πολήσεων</a:t>
            </a:r>
          </a:p>
        </p:txBody>
      </p:sp>
    </p:spTree>
    <p:extLst>
      <p:ext uri="{BB962C8B-B14F-4D97-AF65-F5344CB8AC3E}">
        <p14:creationId xmlns:p14="http://schemas.microsoft.com/office/powerpoint/2010/main" val="2379893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C445F24A-36B5-4C24-95CA-2CB8F7B760EC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B278C4-E74C-4ED3-B31D-6A1877F379F2}"/>
              </a:ext>
            </a:extLst>
          </p:cNvPr>
          <p:cNvSpPr txBox="1"/>
          <p:nvPr/>
        </p:nvSpPr>
        <p:spPr>
          <a:xfrm>
            <a:off x="340294" y="1456581"/>
            <a:ext cx="3537917" cy="3920387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r>
              <a:rPr lang="el-GR" sz="1000" dirty="0">
                <a:solidFill>
                  <a:srgbClr val="333333"/>
                </a:solidFill>
                <a:latin typeface="Gotham Greek Book" pitchFamily="50" charset="0"/>
              </a:rPr>
              <a:t>ΚΑΙΝΟΤΟΜΙΑ – ΕΝΔΙΑΦΕΡΟΝ ΕΡΓΑΣΙΑΣ</a:t>
            </a:r>
            <a:r>
              <a:rPr lang="en-US" sz="1000" dirty="0">
                <a:solidFill>
                  <a:srgbClr val="333333"/>
                </a:solidFill>
                <a:latin typeface="Gotham Greek Book" pitchFamily="50" charset="0"/>
              </a:rPr>
              <a:t> </a:t>
            </a:r>
          </a:p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r>
              <a:rPr lang="el-GR" sz="1000" dirty="0">
                <a:solidFill>
                  <a:srgbClr val="333333"/>
                </a:solidFill>
                <a:latin typeface="Gotham Greek Book" pitchFamily="50" charset="0"/>
              </a:rPr>
              <a:t>ΣΥΝΟΛΙΚΗ ΕΠΙΣΚΟΠΗΣΗ</a:t>
            </a:r>
            <a:endParaRPr lang="en-US" sz="1000" dirty="0">
              <a:solidFill>
                <a:srgbClr val="333333"/>
              </a:solidFill>
              <a:latin typeface="Gotham Greek Book" pitchFamily="50" charset="0"/>
            </a:endParaRPr>
          </a:p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r>
              <a:rPr lang="el-GR" sz="1000" dirty="0">
                <a:solidFill>
                  <a:srgbClr val="333333"/>
                </a:solidFill>
                <a:latin typeface="Gotham Greek Book" pitchFamily="50" charset="0"/>
              </a:rPr>
              <a:t>ΕΥΡΕΝΗΤΙΚΑ ΕΡΩΤΗΜΑΤΑ</a:t>
            </a:r>
          </a:p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r>
              <a:rPr lang="el-GR" sz="1000" dirty="0">
                <a:solidFill>
                  <a:srgbClr val="333333"/>
                </a:solidFill>
                <a:latin typeface="Gotham Greek Book" pitchFamily="50" charset="0"/>
              </a:rPr>
              <a:t>ΜΕΘΟΔΟΛΟΓΙΑ</a:t>
            </a:r>
          </a:p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r>
              <a:rPr lang="el-GR" sz="1000" dirty="0">
                <a:solidFill>
                  <a:srgbClr val="333333"/>
                </a:solidFill>
                <a:latin typeface="Gotham Greek Book" pitchFamily="50" charset="0"/>
              </a:rPr>
              <a:t>ΣΥΜΠΕΡΑΣΜΑΤΑ</a:t>
            </a:r>
          </a:p>
          <a:p>
            <a:pPr marL="228600" indent="-228600">
              <a:lnSpc>
                <a:spcPts val="1500"/>
              </a:lnSpc>
              <a:spcAft>
                <a:spcPts val="4200"/>
              </a:spcAft>
              <a:buFont typeface="+mj-lt"/>
              <a:buAutoNum type="arabicPeriod"/>
            </a:pPr>
            <a:endParaRPr lang="en-US" sz="1000" dirty="0">
              <a:solidFill>
                <a:srgbClr val="333333"/>
              </a:solidFill>
              <a:latin typeface="Gotham Greek Book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44A87F-8DB8-443F-850A-F39C2AC27017}"/>
              </a:ext>
            </a:extLst>
          </p:cNvPr>
          <p:cNvCxnSpPr>
            <a:cxnSpLocks/>
          </p:cNvCxnSpPr>
          <p:nvPr/>
        </p:nvCxnSpPr>
        <p:spPr>
          <a:xfrm>
            <a:off x="465260" y="1731314"/>
            <a:ext cx="0" cy="4911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369ADE9-ECF5-4DE0-B780-CB0731616363}"/>
              </a:ext>
            </a:extLst>
          </p:cNvPr>
          <p:cNvSpPr/>
          <p:nvPr/>
        </p:nvSpPr>
        <p:spPr>
          <a:xfrm>
            <a:off x="364108" y="1501002"/>
            <a:ext cx="225550" cy="225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44A6BE-CE72-410C-A7F1-519EC1C025BC}"/>
              </a:ext>
            </a:extLst>
          </p:cNvPr>
          <p:cNvSpPr/>
          <p:nvPr/>
        </p:nvSpPr>
        <p:spPr>
          <a:xfrm>
            <a:off x="362011" y="2222419"/>
            <a:ext cx="225550" cy="225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39852F-4B20-49AE-B490-ED3DFD5C8521}"/>
              </a:ext>
            </a:extLst>
          </p:cNvPr>
          <p:cNvSpPr/>
          <p:nvPr/>
        </p:nvSpPr>
        <p:spPr>
          <a:xfrm>
            <a:off x="364108" y="2953068"/>
            <a:ext cx="225550" cy="225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69A0A6-A27D-431F-9128-1D44262347AD}"/>
              </a:ext>
            </a:extLst>
          </p:cNvPr>
          <p:cNvCxnSpPr>
            <a:cxnSpLocks/>
          </p:cNvCxnSpPr>
          <p:nvPr/>
        </p:nvCxnSpPr>
        <p:spPr>
          <a:xfrm>
            <a:off x="474786" y="2458538"/>
            <a:ext cx="0" cy="4945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DCA632-AB13-4F2D-828F-37482D7D03FF}"/>
              </a:ext>
            </a:extLst>
          </p:cNvPr>
          <p:cNvSpPr txBox="1"/>
          <p:nvPr/>
        </p:nvSpPr>
        <p:spPr>
          <a:xfrm>
            <a:off x="340032" y="705908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περιεχομενα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6ADFF8-62E5-48C8-B959-49FEFD0B82BA}"/>
              </a:ext>
            </a:extLst>
          </p:cNvPr>
          <p:cNvSpPr/>
          <p:nvPr/>
        </p:nvSpPr>
        <p:spPr>
          <a:xfrm>
            <a:off x="362011" y="3662304"/>
            <a:ext cx="225550" cy="225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F261DF-0043-4E76-A91C-F73092CCEC3D}"/>
              </a:ext>
            </a:extLst>
          </p:cNvPr>
          <p:cNvCxnSpPr>
            <a:cxnSpLocks/>
          </p:cNvCxnSpPr>
          <p:nvPr/>
        </p:nvCxnSpPr>
        <p:spPr>
          <a:xfrm>
            <a:off x="474786" y="3167774"/>
            <a:ext cx="0" cy="4945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B104B1-1C47-44D9-BCA5-BBF2D73B8C24}"/>
              </a:ext>
            </a:extLst>
          </p:cNvPr>
          <p:cNvCxnSpPr>
            <a:cxnSpLocks/>
          </p:cNvCxnSpPr>
          <p:nvPr/>
        </p:nvCxnSpPr>
        <p:spPr>
          <a:xfrm>
            <a:off x="474786" y="3887854"/>
            <a:ext cx="0" cy="4945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5C76441-B38D-43F8-8F2B-F9A29526C64F}"/>
              </a:ext>
            </a:extLst>
          </p:cNvPr>
          <p:cNvSpPr/>
          <p:nvPr/>
        </p:nvSpPr>
        <p:spPr>
          <a:xfrm>
            <a:off x="352485" y="4368595"/>
            <a:ext cx="225550" cy="225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86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light, white, boat&#10;&#10;Description automatically generated">
            <a:extLst>
              <a:ext uri="{FF2B5EF4-FFF2-40B4-BE49-F238E27FC236}">
                <a16:creationId xmlns:a16="http://schemas.microsoft.com/office/drawing/2014/main" id="{279906B9-84D7-412E-9389-E87E4507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43171"/>
          <a:stretch/>
        </p:blipFill>
        <p:spPr>
          <a:xfrm>
            <a:off x="4200684" y="705908"/>
            <a:ext cx="5401492" cy="4631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9F17B-007E-4B87-BCD3-DA5A529FAD7A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ΤΑ ΜΕΣΑ ΚΟΙΝΩΝΙΚΗς ΔΙΚΤΥΩΣΗς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1EBFD-323A-48EF-BA7E-5C16A559FA5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869CD-18BF-4D6C-A8BA-BC24A2FD93D3}"/>
              </a:ext>
            </a:extLst>
          </p:cNvPr>
          <p:cNvSpPr txBox="1"/>
          <p:nvPr/>
        </p:nvSpPr>
        <p:spPr>
          <a:xfrm>
            <a:off x="345057" y="1246712"/>
            <a:ext cx="3537917" cy="4136600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Επίσημοι λογαριασμοί στα κύρια κανάλια: 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Facebook &amp; Instagram</a:t>
            </a:r>
            <a:endParaRPr lang="el-GR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Πολυμεσική επικοινωνία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Απαραίτητα για την άμεση επικοινωνία με τους υπάρχοντες επισκέπτες αλλά και δημιουργία εντυπώσεων και προσδοκιών για τους δυνητικούς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 Δημιουργία φίλτρων (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#hashtags) </a:t>
            </a: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και διαφημιστικών σλόγκαν - 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#mygrecotel, #infinitelifestyle, #createyourownstory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Mitsis Hotels </a:t>
            </a: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έχουν την πιο ενεργή παρουσία και το πιο πρώτοτυπο δημιουργικό περιεχόμενο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Συσχέτιση με τα επικοινωνιακά μηνυμάτα των ιστοσελίδων όσον αφορά το λεκτικό και οπτικό περιεχόμενο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27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30040C4-A0DF-44BF-9594-1C19D9D0CED1}"/>
              </a:ext>
            </a:extLst>
          </p:cNvPr>
          <p:cNvPicPr/>
          <p:nvPr/>
        </p:nvPicPr>
        <p:blipFill rotWithShape="1">
          <a:blip r:embed="rId3"/>
          <a:srcRect r="12681"/>
          <a:stretch/>
        </p:blipFill>
        <p:spPr bwMode="auto">
          <a:xfrm>
            <a:off x="7788582" y="1066799"/>
            <a:ext cx="1645624" cy="1442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9E5BC1-4AB5-4966-B251-D729F293C39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78406" y="1028700"/>
            <a:ext cx="5172076" cy="15327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49E470-CAFC-4F21-BCA4-B32DA176B87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50482" y="4042000"/>
            <a:ext cx="1670294" cy="13823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355884-14EB-4B7E-9E86-F19140CA54C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16932" y="4042000"/>
            <a:ext cx="1670295" cy="14062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2A19E4-90BD-4E58-A2D0-BF70DF83267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297669" y="4016000"/>
            <a:ext cx="1656008" cy="14322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92CD50-F345-408D-87C2-E7F9C9AAE3E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578406" y="4016000"/>
            <a:ext cx="1656008" cy="1432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7F5121-864D-4424-85BC-BE1AAA9CD12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091910" y="2509101"/>
            <a:ext cx="3382657" cy="14691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D7E829-0C1B-460C-8DC8-CDC05E3AAB0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2578406" y="2523673"/>
            <a:ext cx="3389558" cy="1432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9F17B-007E-4B87-BCD3-DA5A529FAD7A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ΤΑ ΜΕΣΑ ΚΟΙΝΩΝΙΚΗς ΔΙΚΤΥΩΣΗς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1EBFD-323A-48EF-BA7E-5C16A559FA5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F7D14-D037-4C26-85B2-1E612CCA4A33}"/>
              </a:ext>
            </a:extLst>
          </p:cNvPr>
          <p:cNvSpPr/>
          <p:nvPr/>
        </p:nvSpPr>
        <p:spPr>
          <a:xfrm>
            <a:off x="310763" y="1147943"/>
            <a:ext cx="244475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674AF4-25A4-41C5-AFCB-97271394672C}"/>
              </a:ext>
            </a:extLst>
          </p:cNvPr>
          <p:cNvSpPr/>
          <p:nvPr/>
        </p:nvSpPr>
        <p:spPr>
          <a:xfrm>
            <a:off x="318051" y="2583793"/>
            <a:ext cx="244475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Resorts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4A505-E3A2-408A-A4D9-66CAFEF81B61}"/>
              </a:ext>
            </a:extLst>
          </p:cNvPr>
          <p:cNvSpPr/>
          <p:nvPr/>
        </p:nvSpPr>
        <p:spPr>
          <a:xfrm>
            <a:off x="318051" y="3978237"/>
            <a:ext cx="244475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Mitsis Hotels</a:t>
            </a:r>
          </a:p>
        </p:txBody>
      </p:sp>
    </p:spTree>
    <p:extLst>
      <p:ext uri="{BB962C8B-B14F-4D97-AF65-F5344CB8AC3E}">
        <p14:creationId xmlns:p14="http://schemas.microsoft.com/office/powerpoint/2010/main" val="3810030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boat floating on a body of water&#10;&#10;Description automatically generated">
            <a:extLst>
              <a:ext uri="{FF2B5EF4-FFF2-40B4-BE49-F238E27FC236}">
                <a16:creationId xmlns:a16="http://schemas.microsoft.com/office/drawing/2014/main" id="{8A2F67F2-C53F-443F-B6D3-685ED7245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04"/>
          <a:stretch/>
        </p:blipFill>
        <p:spPr>
          <a:xfrm>
            <a:off x="229705" y="444316"/>
            <a:ext cx="9360866" cy="4880860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F2AD91B5-A922-45A5-A660-8978DCFCAFC7}"/>
              </a:ext>
            </a:extLst>
          </p:cNvPr>
          <p:cNvSpPr/>
          <p:nvPr/>
        </p:nvSpPr>
        <p:spPr>
          <a:xfrm>
            <a:off x="229162" y="444317"/>
            <a:ext cx="9360866" cy="4880860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99CBC35-1EBD-40B0-B72A-2CFF39620D70}"/>
              </a:ext>
            </a:extLst>
          </p:cNvPr>
          <p:cNvSpPr txBox="1"/>
          <p:nvPr/>
        </p:nvSpPr>
        <p:spPr>
          <a:xfrm>
            <a:off x="229705" y="2337226"/>
            <a:ext cx="9322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ΤΑ ΜΕΣΑ ΚΟΙΝΩΝΙΚΗΣ ΔΙΚΤΥΩΣΗΣ ΕΧΟΥΝ ΕΙΣΧΩΡΗΣΕΙ ΣΕ ΟΛΗ ΤΗΝ ΤΑΞΙΔΙΩΤΙΚΗ ΕΜΠΕΙΡΙΑ, ΔΙΝΟΝΤΑΣ ΣΤΟΥΣ ΞΕΝΟΔΟΧΕΙΑΚΟΥΣ ΟΜΙΛΟΥΣ ΠΟΛΛΕΣ ΕΥΚΑΙΡΙΕΣ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B705D-53F8-41BA-84D8-1E2C3714495B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CAB97-4A21-4E22-B698-48DA381F8AB6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Η ΔΥΝΑΜΗ ΤΩΝ ΜΕΣΩΝ ΚΟΙΝΩΝΙΚΗς ΔΙΚΤΥΩΣΗς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3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irl in a pool of water&#10;&#10;Description automatically generated">
            <a:extLst>
              <a:ext uri="{FF2B5EF4-FFF2-40B4-BE49-F238E27FC236}">
                <a16:creationId xmlns:a16="http://schemas.microsoft.com/office/drawing/2014/main" id="{F5226981-1897-4CCD-ADB3-6A3CC4EC1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 b="15382"/>
          <a:stretch/>
        </p:blipFill>
        <p:spPr>
          <a:xfrm>
            <a:off x="152156" y="437711"/>
            <a:ext cx="9434911" cy="49220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1559A2-54C9-4F65-86E3-4132C4BF827C}"/>
              </a:ext>
            </a:extLst>
          </p:cNvPr>
          <p:cNvSpPr/>
          <p:nvPr/>
        </p:nvSpPr>
        <p:spPr>
          <a:xfrm>
            <a:off x="150082" y="432102"/>
            <a:ext cx="9439058" cy="5073348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226562" y="2491115"/>
            <a:ext cx="9329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ΓΙΑ ΑΜΕΣΗ ΕΠΙΚΟΙΝΩΝΙΑ ΜΕ ΤΟΥΣ ΠΕΛΑΤΕΣ ΤΟΥΣ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E56F-1E72-435B-BEAE-EDC50BCC24F0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F79BA-6960-4193-8B56-93BAC772F414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Η ΔΥΝΑΜΗ ΤΩΝ ΜΕΣΩΝ ΚΟΙΝΩΝΙΚΗς ΔΙΚΤΥΩΣΗς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85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table, window, bed&#10;&#10;Description automatically generated">
            <a:extLst>
              <a:ext uri="{FF2B5EF4-FFF2-40B4-BE49-F238E27FC236}">
                <a16:creationId xmlns:a16="http://schemas.microsoft.com/office/drawing/2014/main" id="{4BE97DCA-F157-45CA-B041-786138433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64019" r="2112" b="12602"/>
          <a:stretch/>
        </p:blipFill>
        <p:spPr>
          <a:xfrm>
            <a:off x="174652" y="486268"/>
            <a:ext cx="9380959" cy="4880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1559A2-54C9-4F65-86E3-4132C4BF827C}"/>
              </a:ext>
            </a:extLst>
          </p:cNvPr>
          <p:cNvSpPr/>
          <p:nvPr/>
        </p:nvSpPr>
        <p:spPr>
          <a:xfrm>
            <a:off x="168465" y="486269"/>
            <a:ext cx="9380959" cy="4880860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226562" y="2491115"/>
            <a:ext cx="932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ΑΝΑΔΕΙΞΗ ΤΗΣ ΕΠΩΝΥΜΙΑΣ ΤΟΥΣ, ΤΩΝ ΑΝΤΑΓΩΝΙΣΤΙΚΩΝ ΠΛΕΟΝΚΤΗΜΑΤΩΝ, ΥΠΗΡΕΣΙΩΝ &amp; ΕΓΚΑΤΑΣΤΑΣΕΩΝ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E56F-1E72-435B-BEAE-EDC50BCC24F0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8B1F26-906E-4DD0-8B09-3EBF51EBC901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Η ΔΥΝΑΜΗ ΤΩΝ ΜΕΣΩΝ ΚΟΙΝΩΝΙΚΗς ΔΙΚΤΥΩΣΗς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7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egs, standing, throwing, hand&#10;&#10;Description automatically generated">
            <a:extLst>
              <a:ext uri="{FF2B5EF4-FFF2-40B4-BE49-F238E27FC236}">
                <a16:creationId xmlns:a16="http://schemas.microsoft.com/office/drawing/2014/main" id="{5C9D83C8-2ED5-4C17-88C3-C785139D3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9009" r="2112" b="13327"/>
          <a:stretch/>
        </p:blipFill>
        <p:spPr>
          <a:xfrm>
            <a:off x="251274" y="469619"/>
            <a:ext cx="9329048" cy="49481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1559A2-54C9-4F65-86E3-4132C4BF827C}"/>
              </a:ext>
            </a:extLst>
          </p:cNvPr>
          <p:cNvSpPr/>
          <p:nvPr/>
        </p:nvSpPr>
        <p:spPr>
          <a:xfrm>
            <a:off x="275984" y="469619"/>
            <a:ext cx="9288146" cy="4948119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226562" y="2491115"/>
            <a:ext cx="932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ΩΣΤΕ ΝΑ ΣΥΝΔΕΘΟΥΝ ΜΕ ΤΟ ΚΟΙΝΟ ΤΟΥΣ ΚΑΙ ΝΑ ΠΡΟΣΕΛΚΥΣΟΥΝ ΝΕΟ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E56F-1E72-435B-BEAE-EDC50BCC24F0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70137-25CD-4D8A-B87B-244F35CD579F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Η ΔΥΝΑΜΗ ΤΩΝ ΜΕΣΩΝ ΚΟΙΝΩΝΙΚΗς ΔΙΚΤΥΩΣΗς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65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person, riding, wave&#10;&#10;Description automatically generated">
            <a:extLst>
              <a:ext uri="{FF2B5EF4-FFF2-40B4-BE49-F238E27FC236}">
                <a16:creationId xmlns:a16="http://schemas.microsoft.com/office/drawing/2014/main" id="{AE4253C5-AD17-4606-8CC8-C6E097758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14034" r="522" b="8787"/>
          <a:stretch/>
        </p:blipFill>
        <p:spPr>
          <a:xfrm>
            <a:off x="188260" y="475363"/>
            <a:ext cx="9409614" cy="48808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06143B-E4CF-4029-BF88-FDF744F991F9}"/>
              </a:ext>
            </a:extLst>
          </p:cNvPr>
          <p:cNvSpPr/>
          <p:nvPr/>
        </p:nvSpPr>
        <p:spPr>
          <a:xfrm>
            <a:off x="205855" y="475363"/>
            <a:ext cx="9370463" cy="488086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E56F-1E72-435B-BEAE-EDC50BCC24F0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2A787-1DEF-4B09-B737-976D8BA60A63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Η ΔΥΝΑΜΗ ΤΩΝ ΜΕΣΩΝ ΚΟΙΝΩΝΙΚΗς ΔΙΚΤΥΩΣΗς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2D060-22AC-4EFD-B085-CF0B75B5A9B5}"/>
              </a:ext>
            </a:extLst>
          </p:cNvPr>
          <p:cNvSpPr txBox="1"/>
          <p:nvPr/>
        </p:nvSpPr>
        <p:spPr>
          <a:xfrm>
            <a:off x="215152" y="2521509"/>
            <a:ext cx="932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spc="200" dirty="0">
                <a:solidFill>
                  <a:schemeClr val="bg1"/>
                </a:solidFill>
                <a:latin typeface="Georgia" panose="02040502050405020303" pitchFamily="18" charset="0"/>
              </a:rPr>
              <a:t>ΜΕ ΤΗΝ ΑΥΘΕΝΤΙΚΟΤΗΤΑ ΤΟΥ ΠΕΡΙΕΧΟΜΕΝΟΥ ΤΟΥΣ ΩΣ ΚΙΝΗΤΗΡΙΑ ΔΥΝΑΜΗ</a:t>
            </a:r>
          </a:p>
        </p:txBody>
      </p:sp>
    </p:spTree>
    <p:extLst>
      <p:ext uri="{BB962C8B-B14F-4D97-AF65-F5344CB8AC3E}">
        <p14:creationId xmlns:p14="http://schemas.microsoft.com/office/powerpoint/2010/main" val="213050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FB537-984D-4728-836B-A478FDB8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7" b="9095"/>
          <a:stretch/>
        </p:blipFill>
        <p:spPr>
          <a:xfrm>
            <a:off x="4552457" y="720346"/>
            <a:ext cx="5049718" cy="4585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10E56F-1E72-435B-BEAE-EDC50BCC24F0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2A787-1DEF-4B09-B737-976D8BA60A63}"/>
              </a:ext>
            </a:extLst>
          </p:cNvPr>
          <p:cNvSpPr txBox="1"/>
          <p:nvPr/>
        </p:nvSpPr>
        <p:spPr>
          <a:xfrm>
            <a:off x="340032" y="720346"/>
            <a:ext cx="3860652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Η επικοινωνιακη διαχειριση της κρισησ του κορωνοιου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DB56-5252-41E7-891B-0AB0294E7914}"/>
              </a:ext>
            </a:extLst>
          </p:cNvPr>
          <p:cNvSpPr txBox="1"/>
          <p:nvPr/>
        </p:nvSpPr>
        <p:spPr>
          <a:xfrm>
            <a:off x="340032" y="1290255"/>
            <a:ext cx="4212425" cy="4521321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Δημιουργία επίσημων πρωτοκόλλων υγιεινής και ασφάλειας σε συνεργασία με τους επαγγελματίες υγείας και τις κρατικές αρχές (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Infinite Care Protocol, Health &amp; Safe Plan – Mitsis Safe Summer, The stay safe commitment)</a:t>
            </a:r>
            <a:endParaRPr lang="el-GR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Ανάρτησεις στα μέσα κοινωνικής δικτύωσης και τις ιστοσελίδες με οπτικοακουστικό υλικό, χρήσιμο για τον επισκέπτη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Δημοσίευση επίσημων επιστολών των ιδιοκτήτων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Οι όμιλοι </a:t>
            </a: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Mitsis Hotels </a:t>
            </a: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εστίασαν στις ανθρώπινες στιγμές, τις καλοκαιρινές διακοπές με ασφάλεια και την Ελλάδα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Διατήρησαν επαφή με τους πελάτες τους μέχρι την επαναλειτουργία τους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Ο όμιλος </a:t>
            </a:r>
            <a:r>
              <a:rPr lang="en-US" sz="1400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 </a:t>
            </a: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έκανε παύση στην επικοινωνία του και επανήλθε δυναμικά με πληθώρα προσφορών, αποσκοπώντας στις άμεσες πωλήσεις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91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e Greek Summer State of Mind_youtube_1080p">
            <a:hlinkClick r:id="" action="ppaction://media"/>
            <a:extLst>
              <a:ext uri="{FF2B5EF4-FFF2-40B4-BE49-F238E27FC236}">
                <a16:creationId xmlns:a16="http://schemas.microsoft.com/office/drawing/2014/main" id="{CEF773E9-5A89-4237-AB32-B12235569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50" b="1743"/>
          <a:stretch/>
        </p:blipFill>
        <p:spPr>
          <a:xfrm>
            <a:off x="205855" y="213360"/>
            <a:ext cx="9370463" cy="5139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6A8B3-2EA0-44BC-A871-FC8940CD7235}"/>
              </a:ext>
            </a:extLst>
          </p:cNvPr>
          <p:cNvSpPr txBox="1"/>
          <p:nvPr/>
        </p:nvSpPr>
        <p:spPr>
          <a:xfrm>
            <a:off x="527125" y="2148052"/>
            <a:ext cx="8229600" cy="404809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2000" cap="all" spc="50" dirty="0">
                <a:solidFill>
                  <a:schemeClr val="bg1"/>
                </a:solidFill>
                <a:latin typeface="Georgia" panose="02040502050405020303" pitchFamily="18" charset="0"/>
                <a:cs typeface="Gotham Book" pitchFamily="50" charset="0"/>
              </a:rPr>
              <a:t>ΕΥΧΑΡΙΣΤΩ ΠΟΛΥ ΓΙΑ ΤΟ ΧΡΟΝΟ ΣΑΣ!</a:t>
            </a:r>
            <a:endParaRPr lang="en-US" sz="2000" cap="all" spc="50" dirty="0">
              <a:solidFill>
                <a:schemeClr val="bg1"/>
              </a:solidFill>
              <a:latin typeface="Georgia" panose="02040502050405020303" pitchFamily="18" charset="0"/>
              <a:cs typeface="Gotham Book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FC740-CC75-4F3E-9369-23484B7F6719}"/>
              </a:ext>
            </a:extLst>
          </p:cNvPr>
          <p:cNvSpPr txBox="1"/>
          <p:nvPr/>
        </p:nvSpPr>
        <p:spPr>
          <a:xfrm>
            <a:off x="776286" y="4488022"/>
            <a:ext cx="8229600" cy="789530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2000" cap="all" spc="50" dirty="0">
                <a:solidFill>
                  <a:schemeClr val="bg1"/>
                </a:solidFill>
                <a:latin typeface="Georgia" panose="02040502050405020303" pitchFamily="18" charset="0"/>
              </a:rPr>
              <a:t>Παρασιδου</a:t>
            </a:r>
            <a:r>
              <a:rPr lang="el-GR" sz="2000" cap="all" spc="5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l-GR" sz="2000" cap="all" spc="50" dirty="0">
                <a:solidFill>
                  <a:schemeClr val="bg1"/>
                </a:solidFill>
                <a:latin typeface="Georgia" panose="02040502050405020303" pitchFamily="18" charset="0"/>
              </a:rPr>
              <a:t>μαρια- αννα</a:t>
            </a:r>
          </a:p>
          <a:p>
            <a:pPr algn="ctr">
              <a:spcAft>
                <a:spcPts val="600"/>
              </a:spcAft>
            </a:pPr>
            <a:r>
              <a:rPr lang="el-GR" sz="2000" cap="all" spc="50" dirty="0">
                <a:solidFill>
                  <a:schemeClr val="bg1"/>
                </a:solidFill>
                <a:latin typeface="Georgia" panose="02040502050405020303" pitchFamily="18" charset="0"/>
              </a:rPr>
              <a:t>Επιβλεπουσα: σαββατου τσολακιδο</a:t>
            </a:r>
            <a:r>
              <a:rPr lang="el-GR" sz="2000" cap="all" spc="5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υ</a:t>
            </a:r>
            <a:endParaRPr lang="en-US" sz="2000" cap="all" spc="5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sitting, beach&#10;&#10;Description automatically generated">
            <a:extLst>
              <a:ext uri="{FF2B5EF4-FFF2-40B4-BE49-F238E27FC236}">
                <a16:creationId xmlns:a16="http://schemas.microsoft.com/office/drawing/2014/main" id="{2A6E1BD1-B206-4082-BFC7-E586EBA1C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 r="4712" b="19517"/>
          <a:stretch/>
        </p:blipFill>
        <p:spPr>
          <a:xfrm>
            <a:off x="282574" y="1010017"/>
            <a:ext cx="9236547" cy="4190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04453"/>
            <a:ext cx="9782175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/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1. </a:t>
            </a:r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ΚΑΙΝΟΤΟΜΙΑ – ΕΝΔΙΑΦΕΡΟΝ ΕΡΓΑΣΙΑΣ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</a:t>
            </a:r>
            <a:endParaRPr lang="el-GR" sz="2400" spc="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sort near the water&#10;&#10;Description automatically generated">
            <a:extLst>
              <a:ext uri="{FF2B5EF4-FFF2-40B4-BE49-F238E27FC236}">
                <a16:creationId xmlns:a16="http://schemas.microsoft.com/office/drawing/2014/main" id="{551B371F-B806-45AA-9AD6-25015020D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r="17489"/>
          <a:stretch/>
        </p:blipFill>
        <p:spPr>
          <a:xfrm>
            <a:off x="4195918" y="705908"/>
            <a:ext cx="5401493" cy="4617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7B59F-0426-4473-B324-F29DA91587C3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057" y="1246712"/>
            <a:ext cx="3537917" cy="3920387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Ανάδειξη της αξίας της ψηφιακής επικοινωνίας και παρουσίας για τους ξενοδοχειακούς ομίλους της Ελλάδας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Η σημαντικότητα της ενιαίας ταυτότητας στο διαδίκτυο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Οι ιστοσελίδες ως επικοινωνιακά εργαλεία για ενημέρωση, προώθηση και ανάδειξη της ξενοδοχειακής επωνυμίας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Τα μέσα κοινωνικής δικτύωσης και η διατήρηση επαφής με το πελατολόγιο – κοινό καθόλη τη διάρκεια της χρονιάς</a:t>
            </a: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Η επικοινωνιακή διαχείριση της κρίσης του κορωνοϊού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lvl="0">
              <a:lnSpc>
                <a:spcPts val="1500"/>
              </a:lnSpc>
              <a:spcAft>
                <a:spcPts val="1000"/>
              </a:spcAft>
            </a:pPr>
            <a:r>
              <a:rPr lang="el-GR" sz="1400" dirty="0">
                <a:solidFill>
                  <a:srgbClr val="333333"/>
                </a:solidFill>
                <a:latin typeface="Georgia" panose="02040502050405020303" pitchFamily="18" charset="0"/>
              </a:rPr>
              <a:t>Το υπεύθυνο μάρκετινγκ και επικοινωνία στις ξενοδοχειακές επιχειρήσεις</a:t>
            </a:r>
            <a:endParaRPr lang="en-US" sz="14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000"/>
              </a:spcAft>
            </a:pPr>
            <a:endParaRPr lang="en-US" sz="1000" dirty="0">
              <a:solidFill>
                <a:schemeClr val="accent4"/>
              </a:solidFill>
              <a:latin typeface="Gotham Greek Book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6183D-A377-4162-A01D-5458864CC99D}"/>
              </a:ext>
            </a:extLst>
          </p:cNvPr>
          <p:cNvSpPr txBox="1"/>
          <p:nvPr/>
        </p:nvSpPr>
        <p:spPr>
          <a:xfrm>
            <a:off x="340032" y="705908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Καινοτομια – ενδιαφερον εργασιασ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cake, blue, train&#10;&#10;Description automatically generated">
            <a:extLst>
              <a:ext uri="{FF2B5EF4-FFF2-40B4-BE49-F238E27FC236}">
                <a16:creationId xmlns:a16="http://schemas.microsoft.com/office/drawing/2014/main" id="{E1D840CD-6D4A-40A9-B6DE-204166E9F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b="27903"/>
          <a:stretch/>
        </p:blipFill>
        <p:spPr>
          <a:xfrm>
            <a:off x="282573" y="1010018"/>
            <a:ext cx="9236547" cy="4190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04453"/>
            <a:ext cx="9782175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/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2. </a:t>
            </a:r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ΣΥΝΟΛΙΚΗ ΕΠΙΣΚΟΠΗΣΗ ΕΡΓΑΣΙΑΣ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</a:t>
            </a:r>
            <a:endParaRPr lang="el-GR" sz="2400" spc="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4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3">
            <a:extLst>
              <a:ext uri="{FF2B5EF4-FFF2-40B4-BE49-F238E27FC236}">
                <a16:creationId xmlns:a16="http://schemas.microsoft.com/office/drawing/2014/main" id="{42939F6A-E4B4-4DDA-95CD-EA4E9E745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7" t="17743" r="33614" b="9502"/>
          <a:stretch/>
        </p:blipFill>
        <p:spPr>
          <a:xfrm>
            <a:off x="4217433" y="704569"/>
            <a:ext cx="5375689" cy="4619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E675CC-745F-4E41-BD48-731AF5D6FB46}"/>
              </a:ext>
            </a:extLst>
          </p:cNvPr>
          <p:cNvSpPr txBox="1"/>
          <p:nvPr/>
        </p:nvSpPr>
        <p:spPr>
          <a:xfrm>
            <a:off x="340032" y="1219868"/>
            <a:ext cx="3877401" cy="375957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400" dirty="0">
                <a:latin typeface="Georgia" panose="02040502050405020303" pitchFamily="18" charset="0"/>
              </a:rPr>
              <a:t>Ο τουρισμός και ο ξενοδοχειακός κλάδος στην Ελλάδα</a:t>
            </a:r>
          </a:p>
          <a:p>
            <a:endParaRPr lang="el-GR" sz="1400" dirty="0">
              <a:latin typeface="Georgia" panose="02040502050405020303" pitchFamily="18" charset="0"/>
            </a:endParaRPr>
          </a:p>
          <a:p>
            <a:r>
              <a:rPr lang="el-GR" sz="1400" dirty="0">
                <a:latin typeface="Georgia" panose="02040502050405020303" pitchFamily="18" charset="0"/>
              </a:rPr>
              <a:t>Η ψηφιακή επικοινωνία, η παρουσία στο διαδίκτυο, η ψηφιακή διαφήμιση και η χρήση των μέσων κοινωνικής δικτύωσης για τους ξενοδοχειακούς ομίλους</a:t>
            </a:r>
          </a:p>
          <a:p>
            <a:endParaRPr lang="el-GR" sz="1400" dirty="0">
              <a:latin typeface="Georgia" panose="02040502050405020303" pitchFamily="18" charset="0"/>
            </a:endParaRPr>
          </a:p>
          <a:p>
            <a:r>
              <a:rPr lang="el-GR" sz="1400" dirty="0">
                <a:latin typeface="Georgia" panose="02040502050405020303" pitchFamily="18" charset="0"/>
              </a:rPr>
              <a:t>Η στρατηγική επικοινωνία, ξενοδοχειακές διαφημιστικές καμπάνιες, συνέργειες κρατικών και ιδιωτικών φορέων, η χρήση των ιστοσελίδων και των</a:t>
            </a:r>
            <a:r>
              <a:rPr lang="en-US" sz="1400" dirty="0">
                <a:latin typeface="Georgia" panose="02040502050405020303" pitchFamily="18" charset="0"/>
              </a:rPr>
              <a:t> social media </a:t>
            </a:r>
            <a:r>
              <a:rPr lang="el-GR" sz="1400" dirty="0">
                <a:latin typeface="Georgia" panose="02040502050405020303" pitchFamily="18" charset="0"/>
              </a:rPr>
              <a:t>από το δείγμα της συγκριτικής μελέτης (</a:t>
            </a:r>
            <a:r>
              <a:rPr lang="en-US" sz="1400" dirty="0" err="1">
                <a:latin typeface="Georgia" panose="02040502050405020303" pitchFamily="18" charset="0"/>
              </a:rPr>
              <a:t>Grecotel</a:t>
            </a:r>
            <a:r>
              <a:rPr lang="en-US" sz="1400" dirty="0">
                <a:latin typeface="Georgia" panose="02040502050405020303" pitchFamily="18" charset="0"/>
              </a:rPr>
              <a:t> Hotels &amp; Resorts, </a:t>
            </a:r>
            <a:r>
              <a:rPr lang="en-US" sz="1400" dirty="0" err="1">
                <a:latin typeface="Georgia" panose="02040502050405020303" pitchFamily="18" charset="0"/>
              </a:rPr>
              <a:t>Ikos</a:t>
            </a:r>
            <a:r>
              <a:rPr lang="en-US" sz="1400" dirty="0">
                <a:latin typeface="Georgia" panose="02040502050405020303" pitchFamily="18" charset="0"/>
              </a:rPr>
              <a:t> Resorts, Mitsis Hotels)</a:t>
            </a:r>
            <a:endParaRPr lang="el-GR" sz="1400" dirty="0">
              <a:latin typeface="Georgia" panose="02040502050405020303" pitchFamily="18" charset="0"/>
            </a:endParaRPr>
          </a:p>
          <a:p>
            <a:endParaRPr lang="el-GR" sz="1400" dirty="0">
              <a:latin typeface="Georgia" panose="02040502050405020303" pitchFamily="18" charset="0"/>
            </a:endParaRPr>
          </a:p>
          <a:p>
            <a:r>
              <a:rPr lang="el-GR" sz="1400" dirty="0">
                <a:latin typeface="Georgia" panose="02040502050405020303" pitchFamily="18" charset="0"/>
              </a:rPr>
              <a:t>Η επικοινωνιακή διαχείριση της κρίσης του κορωνοιού και το υπεύθυνο μάρκετινγκ</a:t>
            </a:r>
            <a:endParaRPr lang="en-US" sz="1100" dirty="0">
              <a:latin typeface="Gotham Greek Book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E997D-7377-4613-8231-67F27B18BA1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7FAA-EF74-4C4B-8C48-CFAF80716498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latin typeface="Georgia" panose="02040502050405020303" pitchFamily="18" charset="0"/>
              </a:rPr>
              <a:t>Συνολικη επισκοπηση εργασιασ</a:t>
            </a:r>
            <a:endParaRPr lang="en-US" sz="1200" b="1" cap="al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ocean&#10;&#10;Description automatically generated">
            <a:extLst>
              <a:ext uri="{FF2B5EF4-FFF2-40B4-BE49-F238E27FC236}">
                <a16:creationId xmlns:a16="http://schemas.microsoft.com/office/drawing/2014/main" id="{A769DB2F-E50B-4C37-A2A7-14C7B6A07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3"/>
          <a:stretch/>
        </p:blipFill>
        <p:spPr>
          <a:xfrm>
            <a:off x="282573" y="1010017"/>
            <a:ext cx="9263316" cy="4190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04453"/>
            <a:ext cx="9782175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/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3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. </a:t>
            </a:r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ΕΡΕΥΝΗΤΙΚΑ ΕΡΩΤΗΜΑΤΑ</a:t>
            </a:r>
          </a:p>
        </p:txBody>
      </p:sp>
    </p:spTree>
    <p:extLst>
      <p:ext uri="{BB962C8B-B14F-4D97-AF65-F5344CB8AC3E}">
        <p14:creationId xmlns:p14="http://schemas.microsoft.com/office/powerpoint/2010/main" val="366191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20714" r="619" b="9373"/>
          <a:stretch/>
        </p:blipFill>
        <p:spPr>
          <a:xfrm>
            <a:off x="210567" y="712922"/>
            <a:ext cx="9374677" cy="4619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E675CC-745F-4E41-BD48-731AF5D6FB46}"/>
              </a:ext>
            </a:extLst>
          </p:cNvPr>
          <p:cNvSpPr txBox="1"/>
          <p:nvPr/>
        </p:nvSpPr>
        <p:spPr>
          <a:xfrm>
            <a:off x="340032" y="1445786"/>
            <a:ext cx="8691468" cy="2159135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1. . </a:t>
            </a:r>
            <a:r>
              <a:rPr lang="el-GR" sz="1400" dirty="0">
                <a:solidFill>
                  <a:schemeClr val="bg1"/>
                </a:solidFill>
                <a:latin typeface="Georgia" panose="02040502050405020303" pitchFamily="18" charset="0"/>
              </a:rPr>
              <a:t>Ποιος είναι ο ρόλος της ενιαίας ψηφιακής ταυτότητας στην στρατηγική επικοινωνία ενός ξενοδοχειακού ομίλου; </a:t>
            </a: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2. </a:t>
            </a:r>
            <a:r>
              <a:rPr lang="el-GR" sz="1400" dirty="0">
                <a:solidFill>
                  <a:schemeClr val="bg1"/>
                </a:solidFill>
                <a:latin typeface="Georgia" panose="02040502050405020303" pitchFamily="18" charset="0"/>
              </a:rPr>
              <a:t>Ποια είναι τα χαρακτηριστικά της διαδικτυακής ιστοσελίδας και των μέσων κοινωνικής δικτύωσης για τον κάθε ξενοδοχειακό όμιλο; Πώς αξιοποιούνται οι ιστοσελίδες και τα μέσα κοινωνικής δικτύωσης;</a:t>
            </a: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3. </a:t>
            </a:r>
            <a:r>
              <a:rPr lang="el-GR" sz="1400" dirty="0">
                <a:solidFill>
                  <a:schemeClr val="bg1"/>
                </a:solidFill>
                <a:latin typeface="Georgia" panose="02040502050405020303" pitchFamily="18" charset="0"/>
              </a:rPr>
              <a:t>Ποια είναι η επικοινωνιακή διαχείριση της κρίσης του κορωνοϊού -  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COVID</a:t>
            </a:r>
            <a:r>
              <a:rPr lang="el-GR" sz="1400" dirty="0">
                <a:solidFill>
                  <a:schemeClr val="bg1"/>
                </a:solidFill>
                <a:latin typeface="Georgia" panose="02040502050405020303" pitchFamily="18" charset="0"/>
              </a:rPr>
              <a:t>-19 στα ψηφιακά μέσα των ξενοδοχειακών επιχειρήσεων που εξετάζονται;</a:t>
            </a:r>
            <a:endParaRPr lang="en-GB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endParaRPr lang="en-GB" sz="11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0"/>
            <a:endParaRPr lang="en-US" sz="1100" dirty="0">
              <a:solidFill>
                <a:schemeClr val="bg1"/>
              </a:solidFill>
              <a:latin typeface="Gotham Greek Book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E997D-7377-4613-8231-67F27B18BA15}"/>
              </a:ext>
            </a:extLst>
          </p:cNvPr>
          <p:cNvSpPr txBox="1"/>
          <p:nvPr/>
        </p:nvSpPr>
        <p:spPr>
          <a:xfrm>
            <a:off x="345058" y="227348"/>
            <a:ext cx="8979222" cy="20475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συγκριτικη μελετη στρατηγικης ψηφιακης επικοινωνιασ στουσ ξενοδοχειακουσ ομιλους. Τα παραδειγματα των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grecotel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&amp; resorts,</a:t>
            </a:r>
            <a:r>
              <a:rPr lang="el-GR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ikos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resorts &amp; </a:t>
            </a:r>
            <a:r>
              <a:rPr lang="en-US" sz="700" cap="all" dirty="0" err="1">
                <a:solidFill>
                  <a:srgbClr val="333333"/>
                </a:solidFill>
                <a:latin typeface="Georgia" panose="02040502050405020303" pitchFamily="18" charset="0"/>
              </a:rPr>
              <a:t>mitsis</a:t>
            </a:r>
            <a:r>
              <a:rPr lang="en-US" sz="700" cap="all" dirty="0">
                <a:solidFill>
                  <a:srgbClr val="333333"/>
                </a:solidFill>
                <a:latin typeface="Georgia" panose="02040502050405020303" pitchFamily="18" charset="0"/>
              </a:rPr>
              <a:t> hotels </a:t>
            </a:r>
            <a:endParaRPr lang="el-GR" sz="700" cap="all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7FAA-EF74-4C4B-8C48-CFAF80716498}"/>
              </a:ext>
            </a:extLst>
          </p:cNvPr>
          <p:cNvSpPr txBox="1"/>
          <p:nvPr/>
        </p:nvSpPr>
        <p:spPr>
          <a:xfrm>
            <a:off x="340032" y="720347"/>
            <a:ext cx="8979222" cy="281698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r>
              <a:rPr lang="el-GR" sz="1200" b="1" cap="all" dirty="0">
                <a:solidFill>
                  <a:schemeClr val="bg1"/>
                </a:solidFill>
                <a:latin typeface="Georgia" panose="02040502050405020303" pitchFamily="18" charset="0"/>
              </a:rPr>
              <a:t>ΕΡΕΥΝΗΤΙΚΑ ΕΡΩΤΗΜΑΤΑ</a:t>
            </a:r>
            <a:endParaRPr lang="en-US" sz="1200" b="1" cap="al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8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ve, water, riding, blue&#10;&#10;Description automatically generated">
            <a:extLst>
              <a:ext uri="{FF2B5EF4-FFF2-40B4-BE49-F238E27FC236}">
                <a16:creationId xmlns:a16="http://schemas.microsoft.com/office/drawing/2014/main" id="{3CA8A69E-312B-4339-80A0-73895A2F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4"/>
          <a:stretch/>
        </p:blipFill>
        <p:spPr>
          <a:xfrm>
            <a:off x="282574" y="1010017"/>
            <a:ext cx="9263316" cy="4190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04453"/>
            <a:ext cx="9782175" cy="466364"/>
          </a:xfrm>
          <a:prstGeom prst="rect">
            <a:avLst/>
          </a:prstGeom>
          <a:noFill/>
        </p:spPr>
        <p:txBody>
          <a:bodyPr wrap="square" lIns="96094" tIns="48047" rIns="96094" bIns="48047" rtlCol="0">
            <a:spAutoFit/>
          </a:bodyPr>
          <a:lstStyle/>
          <a:p>
            <a:pPr algn="ctr"/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4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cta Display Book" pitchFamily="50" charset="0"/>
              </a:rPr>
              <a:t>. </a:t>
            </a:r>
            <a:r>
              <a:rPr lang="el-GR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ΜΕΘΟΔΟΛΟΓΙΑ</a:t>
            </a:r>
          </a:p>
        </p:txBody>
      </p:sp>
    </p:spTree>
    <p:extLst>
      <p:ext uri="{BB962C8B-B14F-4D97-AF65-F5344CB8AC3E}">
        <p14:creationId xmlns:p14="http://schemas.microsoft.com/office/powerpoint/2010/main" val="396065461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24f5b2-3111-4a92-82da-808175c0a3a6">
      <UserInfo>
        <DisplayName/>
        <AccountId xsi:nil="true"/>
        <AccountType/>
      </UserInfo>
    </SharedWithUsers>
    <Permission xmlns="bc54f3f1-c6de-4d28-90a5-733cf8015c0f">Everybody in MK group</Permiss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DBB87A33C789F444A82110192D424A85" ma:contentTypeVersion="14" ma:contentTypeDescription="Δημιουργία νέου εγγράφου" ma:contentTypeScope="" ma:versionID="915107a36a8378d9014d5a998d847f93">
  <xsd:schema xmlns:xsd="http://www.w3.org/2001/XMLSchema" xmlns:xs="http://www.w3.org/2001/XMLSchema" xmlns:p="http://schemas.microsoft.com/office/2006/metadata/properties" xmlns:ns2="5a24f5b2-3111-4a92-82da-808175c0a3a6" xmlns:ns3="bc54f3f1-c6de-4d28-90a5-733cf8015c0f" targetNamespace="http://schemas.microsoft.com/office/2006/metadata/properties" ma:root="true" ma:fieldsID="97d3c6f4a9311cf35069f8a94f6b891a" ns2:_="" ns3:_="">
    <xsd:import namespace="5a24f5b2-3111-4a92-82da-808175c0a3a6"/>
    <xsd:import namespace="bc54f3f1-c6de-4d28-90a5-733cf8015c0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Permiss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4f5b2-3111-4a92-82da-808175c0a3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4f3f1-c6de-4d28-90a5-733cf8015c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ermission" ma:index="18" nillable="true" ma:displayName="Permission" ma:default="Everybody in MK group" ma:format="Dropdown" ma:internalName="Permission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B6AC65-C77E-4E0D-969A-DEC334C5BAB0}">
  <ds:schemaRefs>
    <ds:schemaRef ds:uri="bc54f3f1-c6de-4d28-90a5-733cf8015c0f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5a24f5b2-3111-4a92-82da-808175c0a3a6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9EA94F8-F72B-4A53-9C45-FD1FDCD39F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2136C4-F1AB-4AC3-A10B-DC939EC9D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4f5b2-3111-4a92-82da-808175c0a3a6"/>
    <ds:schemaRef ds:uri="bc54f3f1-c6de-4d28-90a5-733cf8015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9601</TotalTime>
  <Words>1327</Words>
  <Application>Microsoft Office PowerPoint</Application>
  <PresentationFormat>Προσαρμογή</PresentationFormat>
  <Paragraphs>129</Paragraphs>
  <Slides>28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5" baseType="lpstr">
      <vt:lpstr>Acta Display Book</vt:lpstr>
      <vt:lpstr>Arial</vt:lpstr>
      <vt:lpstr>Calibri</vt:lpstr>
      <vt:lpstr>Georgia</vt:lpstr>
      <vt:lpstr>Gotham Book</vt:lpstr>
      <vt:lpstr>Gotham Greek Book</vt:lpstr>
      <vt:lpstr>3_Office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Savvatou Tsolakidou</cp:lastModifiedBy>
  <cp:revision>255</cp:revision>
  <dcterms:created xsi:type="dcterms:W3CDTF">2012-12-14T12:54:28Z</dcterms:created>
  <dcterms:modified xsi:type="dcterms:W3CDTF">2020-07-13T22:15:55Z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0x010100DBB87A33C789F444A82110192D424A85</vt:lpwstr>
  </property>
  <property fmtid="{D5CDD505-2E9C-101B-9397-08002B2CF9AE}" pid="3" name="Order">
    <vt:r8>8173200</vt:r8>
  </property>
  <property fmtid="{D5CDD505-2E9C-101B-9397-08002B2CF9AE}" pid="4" name="ComplianceAssetId">
    <vt:lpwstr/>
  </property>
</Properties>
</file>