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9" r:id="rId4"/>
    <p:sldId id="260" r:id="rId5"/>
    <p:sldId id="258" r:id="rId6"/>
    <p:sldId id="261" r:id="rId7"/>
    <p:sldId id="270" r:id="rId8"/>
    <p:sldId id="263" r:id="rId9"/>
    <p:sldId id="269" r:id="rId10"/>
    <p:sldId id="264" r:id="rId11"/>
    <p:sldId id="268" r:id="rId12"/>
    <p:sldId id="265" r:id="rId13"/>
    <p:sldId id="266" r:id="rId14"/>
    <p:sldId id="267" r:id="rId15"/>
    <p:sldId id="26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6/8/2020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6/8/2020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6/8/2020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6/8/2020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6/8/2020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6/8/2020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6/8/2020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082" y="3224197"/>
            <a:ext cx="10693435" cy="569344"/>
          </a:xfrm>
        </p:spPr>
        <p:txBody>
          <a:bodyPr/>
          <a:lstStyle/>
          <a:p>
            <a:r>
              <a:rPr lang="el-GR" sz="2000" dirty="0">
                <a:latin typeface="Times New Roman" panose="02020603050405020304" pitchFamily="18" charset="0"/>
                <a:cs typeface="Times New Roman" panose="02020603050405020304" pitchFamily="18" charset="0"/>
              </a:rPr>
              <a:t>Ο ρολος της Ηγεσιας και του Μαρκετινγκ στην αυξηση πωλησεων. </a:t>
            </a:r>
            <a:br>
              <a:rPr lang="el-GR" sz="2000" dirty="0">
                <a:latin typeface="Times New Roman" panose="02020603050405020304" pitchFamily="18" charset="0"/>
                <a:cs typeface="Times New Roman" panose="02020603050405020304" pitchFamily="18" charset="0"/>
              </a:rPr>
            </a:br>
            <a:endParaRPr lang="el-GR" sz="2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62100" y="3508869"/>
            <a:ext cx="9070848" cy="457201"/>
          </a:xfrm>
        </p:spPr>
        <p:txBody>
          <a:bodyPr>
            <a:normAutofit/>
          </a:bodyPr>
          <a:lstStyle/>
          <a:p>
            <a:r>
              <a:rPr lang="el-GR" sz="2000" dirty="0">
                <a:solidFill>
                  <a:schemeClr val="tx1"/>
                </a:solidFill>
                <a:latin typeface="Times New Roman" panose="02020603050405020304" pitchFamily="18" charset="0"/>
                <a:cs typeface="Times New Roman" panose="02020603050405020304" pitchFamily="18" charset="0"/>
              </a:rPr>
              <a:t>Η περίπτωση της εταιρείας “Zara” στην Ελλάδα. </a:t>
            </a:r>
            <a:endParaRPr lang="el-GR" sz="2000" dirty="0">
              <a:solidFill>
                <a:schemeClr val="tx1"/>
              </a:solidFill>
            </a:endParaRPr>
          </a:p>
        </p:txBody>
      </p:sp>
      <p:sp>
        <p:nvSpPr>
          <p:cNvPr id="4" name="Rectangle 3"/>
          <p:cNvSpPr/>
          <p:nvPr/>
        </p:nvSpPr>
        <p:spPr>
          <a:xfrm>
            <a:off x="1682870" y="4464320"/>
            <a:ext cx="6926292" cy="769441"/>
          </a:xfrm>
          <a:prstGeom prst="rect">
            <a:avLst/>
          </a:prstGeom>
        </p:spPr>
        <p:txBody>
          <a:bodyPr wrap="square">
            <a:spAutoFit/>
          </a:bodyPr>
          <a:lstStyle/>
          <a:p>
            <a:r>
              <a:rPr lang="el-GR" sz="2200" b="1" dirty="0">
                <a:latin typeface="Times New Roman" panose="02020603050405020304" pitchFamily="18" charset="0"/>
                <a:cs typeface="Times New Roman" panose="02020603050405020304" pitchFamily="18" charset="0"/>
              </a:rPr>
              <a:t>Μουστάκα Νικολέττα</a:t>
            </a:r>
          </a:p>
          <a:p>
            <a:r>
              <a:rPr lang="el-GR" sz="2200" dirty="0">
                <a:latin typeface="Times New Roman" panose="02020603050405020304" pitchFamily="18" charset="0"/>
                <a:cs typeface="Times New Roman" panose="02020603050405020304" pitchFamily="18" charset="0"/>
              </a:rPr>
              <a:t>Επιβλέπουσα Καθηγήτρια: </a:t>
            </a:r>
            <a:r>
              <a:rPr lang="el-GR" sz="2200" b="1" dirty="0">
                <a:latin typeface="Times New Roman" panose="02020603050405020304" pitchFamily="18" charset="0"/>
                <a:cs typeface="Times New Roman" panose="02020603050405020304" pitchFamily="18" charset="0"/>
              </a:rPr>
              <a:t>Δρ. Σαββατού Τσολακίδου</a:t>
            </a:r>
            <a:endParaRPr lang="el-GR" sz="2200" b="1" dirty="0"/>
          </a:p>
        </p:txBody>
      </p:sp>
      <p:sp>
        <p:nvSpPr>
          <p:cNvPr id="5" name="Rectangle 4"/>
          <p:cNvSpPr/>
          <p:nvPr/>
        </p:nvSpPr>
        <p:spPr>
          <a:xfrm>
            <a:off x="4543015" y="2282575"/>
            <a:ext cx="3287567" cy="461665"/>
          </a:xfrm>
          <a:prstGeom prst="rect">
            <a:avLst/>
          </a:prstGeom>
        </p:spPr>
        <p:txBody>
          <a:bodyPr wrap="none">
            <a:spAutoFit/>
          </a:bodyPr>
          <a:lstStyle/>
          <a:p>
            <a:r>
              <a:rPr lang="el-GR" sz="2400" b="1" dirty="0">
                <a:latin typeface="Times New Roman" panose="02020603050405020304" pitchFamily="18" charset="0"/>
                <a:cs typeface="Times New Roman" panose="02020603050405020304" pitchFamily="18" charset="0"/>
              </a:rPr>
              <a:t>ΠΤΥΧΙΑΚΗ ΕΡΓΑΣΙΑ</a:t>
            </a:r>
          </a:p>
        </p:txBody>
      </p:sp>
    </p:spTree>
    <p:extLst>
      <p:ext uri="{BB962C8B-B14F-4D97-AF65-F5344CB8AC3E}">
        <p14:creationId xmlns:p14="http://schemas.microsoft.com/office/powerpoint/2010/main" val="316384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53145"/>
            <a:ext cx="10058400" cy="358070"/>
          </a:xfrm>
        </p:spPr>
        <p:txBody>
          <a:bodyPr>
            <a:noAutofit/>
          </a:bodyPr>
          <a:lstStyle/>
          <a:p>
            <a:pPr algn="ctr"/>
            <a:r>
              <a:rPr lang="en-US" sz="2400" dirty="0">
                <a:latin typeface="Times New Roman" panose="02020603050405020304" pitchFamily="18" charset="0"/>
                <a:cs typeface="Times New Roman" panose="02020603050405020304" pitchFamily="18" charset="0"/>
              </a:rPr>
              <a:t>3. </a:t>
            </a:r>
            <a:r>
              <a:rPr lang="el-GR" sz="2400" dirty="0">
                <a:latin typeface="Times New Roman" panose="02020603050405020304" pitchFamily="18" charset="0"/>
                <a:cs typeface="Times New Roman" panose="02020603050405020304" pitchFamily="18" charset="0"/>
              </a:rPr>
              <a:t>Ποια στρατηγική μάρκετινγκ αποδίδει στις εταιρείες τύπου Zara; </a:t>
            </a:r>
            <a:br>
              <a:rPr lang="en-US" sz="2400" dirty="0">
                <a:latin typeface="Times New Roman" panose="02020603050405020304" pitchFamily="18" charset="0"/>
                <a:cs typeface="Times New Roman" panose="02020603050405020304" pitchFamily="18" charset="0"/>
              </a:rPr>
            </a:br>
            <a:endParaRPr lang="el-GR" sz="2400" dirty="0"/>
          </a:p>
        </p:txBody>
      </p:sp>
      <p:sp>
        <p:nvSpPr>
          <p:cNvPr id="5" name="Rectangle 4"/>
          <p:cNvSpPr/>
          <p:nvPr/>
        </p:nvSpPr>
        <p:spPr>
          <a:xfrm>
            <a:off x="789315" y="3950896"/>
            <a:ext cx="4074543" cy="23205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6" name="Rectangle 5"/>
          <p:cNvSpPr/>
          <p:nvPr/>
        </p:nvSpPr>
        <p:spPr>
          <a:xfrm>
            <a:off x="803692" y="4233986"/>
            <a:ext cx="4077419" cy="1754326"/>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Οι τρεις σημαντικότεροι παράγοντες που </a:t>
            </a:r>
            <a:r>
              <a:rPr lang="el-GR" b="1" dirty="0">
                <a:latin typeface="Times New Roman" panose="02020603050405020304" pitchFamily="18" charset="0"/>
                <a:cs typeface="Times New Roman" panose="02020603050405020304" pitchFamily="18" charset="0"/>
              </a:rPr>
              <a:t>επηρεάζουν</a:t>
            </a:r>
            <a:r>
              <a:rPr lang="el-GR" dirty="0">
                <a:latin typeface="Times New Roman" panose="02020603050405020304" pitchFamily="18" charset="0"/>
                <a:cs typeface="Times New Roman" panose="02020603050405020304" pitchFamily="18" charset="0"/>
              </a:rPr>
              <a:t> άμεσα τους καταναλωτές όταν πρόκειται να προβούν στην αγορά ενός ενδύματος είναι η </a:t>
            </a:r>
            <a:r>
              <a:rPr lang="el-GR" b="1" dirty="0">
                <a:latin typeface="Times New Roman" panose="02020603050405020304" pitchFamily="18" charset="0"/>
                <a:cs typeface="Times New Roman" panose="02020603050405020304" pitchFamily="18" charset="0"/>
              </a:rPr>
              <a:t>ποιότητά</a:t>
            </a:r>
            <a:r>
              <a:rPr lang="el-GR" dirty="0">
                <a:latin typeface="Times New Roman" panose="02020603050405020304" pitchFamily="18" charset="0"/>
                <a:cs typeface="Times New Roman" panose="02020603050405020304" pitchFamily="18" charset="0"/>
              </a:rPr>
              <a:t> του (84,9%), η </a:t>
            </a:r>
            <a:r>
              <a:rPr lang="el-GR" b="1" dirty="0">
                <a:latin typeface="Times New Roman" panose="02020603050405020304" pitchFamily="18" charset="0"/>
                <a:cs typeface="Times New Roman" panose="02020603050405020304" pitchFamily="18" charset="0"/>
              </a:rPr>
              <a:t>τιμή</a:t>
            </a:r>
            <a:r>
              <a:rPr lang="el-GR" dirty="0">
                <a:latin typeface="Times New Roman" panose="02020603050405020304" pitchFamily="18" charset="0"/>
                <a:cs typeface="Times New Roman" panose="02020603050405020304" pitchFamily="18" charset="0"/>
              </a:rPr>
              <a:t> (62,8%), καθώς και η </a:t>
            </a:r>
            <a:r>
              <a:rPr lang="el-GR" b="1" dirty="0">
                <a:latin typeface="Times New Roman" panose="02020603050405020304" pitchFamily="18" charset="0"/>
                <a:cs typeface="Times New Roman" panose="02020603050405020304" pitchFamily="18" charset="0"/>
              </a:rPr>
              <a:t>διαχρονικότητά </a:t>
            </a:r>
            <a:r>
              <a:rPr lang="el-GR" dirty="0">
                <a:latin typeface="Times New Roman" panose="02020603050405020304" pitchFamily="18" charset="0"/>
                <a:cs typeface="Times New Roman" panose="02020603050405020304" pitchFamily="18" charset="0"/>
              </a:rPr>
              <a:t>του (52,3%).</a:t>
            </a:r>
          </a:p>
        </p:txBody>
      </p:sp>
      <p:sp>
        <p:nvSpPr>
          <p:cNvPr id="7" name="Rectangle 6"/>
          <p:cNvSpPr/>
          <p:nvPr/>
        </p:nvSpPr>
        <p:spPr>
          <a:xfrm>
            <a:off x="920150" y="1531587"/>
            <a:ext cx="3812875" cy="204288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8" name="Rectangle 7"/>
          <p:cNvSpPr/>
          <p:nvPr/>
        </p:nvSpPr>
        <p:spPr>
          <a:xfrm>
            <a:off x="1167440" y="1636263"/>
            <a:ext cx="3349925" cy="1815882"/>
          </a:xfrm>
          <a:prstGeom prst="rect">
            <a:avLst/>
          </a:prstGeom>
        </p:spPr>
        <p:txBody>
          <a:bodyPr wrap="square">
            <a:spAutoFit/>
          </a:bodyPr>
          <a:lstStyle/>
          <a:p>
            <a:pPr algn="ctr"/>
            <a:r>
              <a:rPr lang="el-GR" sz="1600" dirty="0">
                <a:latin typeface="Times New Roman" panose="02020603050405020304" pitchFamily="18" charset="0"/>
                <a:cs typeface="Times New Roman" panose="02020603050405020304" pitchFamily="18" charset="0"/>
              </a:rPr>
              <a:t>Το </a:t>
            </a:r>
            <a:r>
              <a:rPr lang="el-GR" sz="1600" b="1" dirty="0">
                <a:latin typeface="Times New Roman" panose="02020603050405020304" pitchFamily="18" charset="0"/>
                <a:cs typeface="Times New Roman" panose="02020603050405020304" pitchFamily="18" charset="0"/>
              </a:rPr>
              <a:t>σημαντικότερο κίνητρο </a:t>
            </a:r>
            <a:r>
              <a:rPr lang="el-GR" sz="1600" dirty="0">
                <a:latin typeface="Times New Roman" panose="02020603050405020304" pitchFamily="18" charset="0"/>
                <a:cs typeface="Times New Roman" panose="02020603050405020304" pitchFamily="18" charset="0"/>
              </a:rPr>
              <a:t>για την αγορά ενδυμάτων από ένα κατάστημα ένδυσης είναι: </a:t>
            </a:r>
          </a:p>
          <a:p>
            <a:pPr marL="285750" indent="-285750" algn="ctr">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το </a:t>
            </a:r>
            <a:r>
              <a:rPr lang="el-GR" sz="1600" b="1" dirty="0">
                <a:latin typeface="Times New Roman" panose="02020603050405020304" pitchFamily="18" charset="0"/>
                <a:cs typeface="Times New Roman" panose="02020603050405020304" pitchFamily="18" charset="0"/>
              </a:rPr>
              <a:t>μείγμα μάρκετινγκ </a:t>
            </a:r>
            <a:r>
              <a:rPr lang="el-GR" sz="1600" dirty="0">
                <a:latin typeface="Times New Roman" panose="02020603050405020304" pitchFamily="18" charset="0"/>
                <a:cs typeface="Times New Roman" panose="02020603050405020304" pitchFamily="18" charset="0"/>
              </a:rPr>
              <a:t>(προϊόν, τοποθεσία, τιμή): 38,6%</a:t>
            </a:r>
          </a:p>
          <a:p>
            <a:pPr marL="285750" indent="-285750" algn="ctr">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το </a:t>
            </a:r>
            <a:r>
              <a:rPr lang="el-GR" sz="1600" b="1" dirty="0">
                <a:latin typeface="Times New Roman" panose="02020603050405020304" pitchFamily="18" charset="0"/>
                <a:cs typeface="Times New Roman" panose="02020603050405020304" pitchFamily="18" charset="0"/>
              </a:rPr>
              <a:t>μείγμα μάρκετινγκ</a:t>
            </a:r>
            <a:r>
              <a:rPr lang="el-GR" sz="1600" dirty="0">
                <a:latin typeface="Times New Roman" panose="02020603050405020304" pitchFamily="18" charset="0"/>
                <a:cs typeface="Times New Roman" panose="02020603050405020304" pitchFamily="18" charset="0"/>
              </a:rPr>
              <a:t> και η </a:t>
            </a:r>
            <a:r>
              <a:rPr lang="el-GR" sz="1600" b="1" dirty="0">
                <a:latin typeface="Times New Roman" panose="02020603050405020304" pitchFamily="18" charset="0"/>
                <a:cs typeface="Times New Roman" panose="02020603050405020304" pitchFamily="18" charset="0"/>
              </a:rPr>
              <a:t>φήμη</a:t>
            </a:r>
            <a:r>
              <a:rPr lang="el-GR" sz="1600" dirty="0">
                <a:latin typeface="Times New Roman" panose="02020603050405020304" pitchFamily="18" charset="0"/>
                <a:cs typeface="Times New Roman" panose="02020603050405020304" pitchFamily="18" charset="0"/>
              </a:rPr>
              <a:t> μιας μπράντας: 57,7%</a:t>
            </a:r>
          </a:p>
        </p:txBody>
      </p:sp>
      <p:sp>
        <p:nvSpPr>
          <p:cNvPr id="9" name="Rectangle 8"/>
          <p:cNvSpPr/>
          <p:nvPr/>
        </p:nvSpPr>
        <p:spPr>
          <a:xfrm>
            <a:off x="5368505" y="2281807"/>
            <a:ext cx="6096000" cy="2585323"/>
          </a:xfrm>
          <a:prstGeom prst="rect">
            <a:avLst/>
          </a:prstGeom>
        </p:spPr>
        <p:txBody>
          <a:bodyPr>
            <a:spAutoFit/>
          </a:bodyPr>
          <a:lstStyle/>
          <a:p>
            <a:pPr algn="ctr"/>
            <a:r>
              <a:rPr lang="el-GR" dirty="0">
                <a:latin typeface="Times New Roman" panose="02020603050405020304" pitchFamily="18" charset="0"/>
                <a:cs typeface="Times New Roman" panose="02020603050405020304" pitchFamily="18" charset="0"/>
              </a:rPr>
              <a:t>Οι ερωτώμενοι απάντησαν πως </a:t>
            </a:r>
            <a:r>
              <a:rPr lang="el-GR" b="1" dirty="0">
                <a:latin typeface="Times New Roman" panose="02020603050405020304" pitchFamily="18" charset="0"/>
                <a:cs typeface="Times New Roman" panose="02020603050405020304" pitchFamily="18" charset="0"/>
              </a:rPr>
              <a:t>ενημερώνονται για τις νέες κολεξιόν </a:t>
            </a:r>
            <a:r>
              <a:rPr lang="el-GR" dirty="0">
                <a:latin typeface="Times New Roman" panose="02020603050405020304" pitchFamily="18" charset="0"/>
                <a:cs typeface="Times New Roman" panose="02020603050405020304" pitchFamily="18" charset="0"/>
              </a:rPr>
              <a:t>κυρίως από:</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 τα μέσα κοινωνικής δικτύωσης </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τις διαδικτυακές διαφημίσεις </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τις βιτρίνες των καταστημάτων</a:t>
            </a:r>
          </a:p>
          <a:p>
            <a:pPr algn="ctr"/>
            <a:endParaRPr lang="el-GR" dirty="0">
              <a:latin typeface="Times New Roman" panose="02020603050405020304" pitchFamily="18" charset="0"/>
              <a:cs typeface="Times New Roman" panose="02020603050405020304" pitchFamily="18" charset="0"/>
            </a:endParaRPr>
          </a:p>
          <a:p>
            <a:pPr algn="ctr"/>
            <a:r>
              <a:rPr lang="el-GR" dirty="0">
                <a:latin typeface="Times New Roman" panose="02020603050405020304" pitchFamily="18" charset="0"/>
                <a:cs typeface="Times New Roman" panose="02020603050405020304" pitchFamily="18" charset="0"/>
              </a:rPr>
              <a:t>γεγονός που αναδεικνύει τη </a:t>
            </a:r>
            <a:r>
              <a:rPr lang="el-GR" u="sng" dirty="0">
                <a:latin typeface="Times New Roman" panose="02020603050405020304" pitchFamily="18" charset="0"/>
                <a:cs typeface="Times New Roman" panose="02020603050405020304" pitchFamily="18" charset="0"/>
              </a:rPr>
              <a:t>μεγάλη σημασία</a:t>
            </a:r>
            <a:r>
              <a:rPr lang="el-GR" dirty="0">
                <a:latin typeface="Times New Roman" panose="02020603050405020304" pitchFamily="18" charset="0"/>
                <a:cs typeface="Times New Roman" panose="02020603050405020304" pitchFamily="18" charset="0"/>
              </a:rPr>
              <a:t>, πέραν των διαφημίσεων, της </a:t>
            </a:r>
            <a:r>
              <a:rPr lang="el-GR" b="1" dirty="0">
                <a:latin typeface="Times New Roman" panose="02020603050405020304" pitchFamily="18" charset="0"/>
                <a:cs typeface="Times New Roman" panose="02020603050405020304" pitchFamily="18" charset="0"/>
              </a:rPr>
              <a:t>τοποθεσίας</a:t>
            </a:r>
            <a:r>
              <a:rPr lang="el-GR" dirty="0">
                <a:latin typeface="Times New Roman" panose="02020603050405020304" pitchFamily="18" charset="0"/>
                <a:cs typeface="Times New Roman" panose="02020603050405020304" pitchFamily="18" charset="0"/>
              </a:rPr>
              <a:t> και της </a:t>
            </a:r>
            <a:r>
              <a:rPr lang="el-GR" b="1" dirty="0">
                <a:latin typeface="Times New Roman" panose="02020603050405020304" pitchFamily="18" charset="0"/>
                <a:cs typeface="Times New Roman" panose="02020603050405020304" pitchFamily="18" charset="0"/>
              </a:rPr>
              <a:t>ελκυστικότητας</a:t>
            </a:r>
            <a:r>
              <a:rPr lang="el-GR" dirty="0">
                <a:latin typeface="Times New Roman" panose="02020603050405020304" pitchFamily="18" charset="0"/>
                <a:cs typeface="Times New Roman" panose="02020603050405020304" pitchFamily="18" charset="0"/>
              </a:rPr>
              <a:t> των καταστημάτων των εταιρειών ένδυσης. </a:t>
            </a:r>
          </a:p>
        </p:txBody>
      </p:sp>
    </p:spTree>
    <p:extLst>
      <p:ext uri="{BB962C8B-B14F-4D97-AF65-F5344CB8AC3E}">
        <p14:creationId xmlns:p14="http://schemas.microsoft.com/office/powerpoint/2010/main" val="3154400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296399" y="3890511"/>
            <a:ext cx="2430780" cy="2648311"/>
          </a:xfrm>
        </p:spPr>
        <p:txBody>
          <a:bodyPr/>
          <a:lstStyle/>
          <a:p>
            <a:pPr algn="ctr"/>
            <a:r>
              <a:rPr lang="el-GR" b="1" dirty="0">
                <a:latin typeface="Times New Roman" panose="02020603050405020304" pitchFamily="18" charset="0"/>
                <a:cs typeface="Times New Roman" panose="02020603050405020304" pitchFamily="18" charset="0"/>
              </a:rPr>
              <a:t>Κύριο κίνητρο των συμμετεχόντων απέναντι στον υπερκαταναλωτισμό:</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Εκπτώσεις: 80,2%</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Ψυσική ευχαρίστηση (</a:t>
            </a:r>
            <a:r>
              <a:rPr lang="en-US" dirty="0">
                <a:latin typeface="Times New Roman" panose="02020603050405020304" pitchFamily="18" charset="0"/>
                <a:cs typeface="Times New Roman" panose="02020603050405020304" pitchFamily="18" charset="0"/>
              </a:rPr>
              <a:t>shopping therapy)</a:t>
            </a:r>
            <a:r>
              <a:rPr lang="el-GR" dirty="0">
                <a:latin typeface="Times New Roman" panose="02020603050405020304" pitchFamily="18" charset="0"/>
                <a:cs typeface="Times New Roman" panose="02020603050405020304" pitchFamily="18" charset="0"/>
              </a:rPr>
              <a:t>: 57,4%</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Αυθόρμητη αγορά</a:t>
            </a:r>
            <a:r>
              <a:rPr lang="en-US" dirty="0">
                <a:latin typeface="Times New Roman" panose="02020603050405020304" pitchFamily="18" charset="0"/>
                <a:cs typeface="Times New Roman" panose="02020603050405020304" pitchFamily="18" charset="0"/>
              </a:rPr>
              <a:t> (impulse buying)</a:t>
            </a:r>
            <a:r>
              <a:rPr lang="el-GR" dirty="0">
                <a:latin typeface="Times New Roman" panose="02020603050405020304" pitchFamily="18" charset="0"/>
                <a:cs typeface="Times New Roman" panose="02020603050405020304" pitchFamily="18" charset="0"/>
              </a:rPr>
              <a:t>: 43,2%</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83" y="3726611"/>
            <a:ext cx="5929458" cy="2812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33" y="205578"/>
            <a:ext cx="5762444" cy="3244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9159312" y="557466"/>
            <a:ext cx="2652191" cy="2893100"/>
          </a:xfrm>
          <a:prstGeom prst="rect">
            <a:avLst/>
          </a:prstGeom>
        </p:spPr>
        <p:txBody>
          <a:bodyPr wrap="square">
            <a:spAutoFit/>
          </a:bodyPr>
          <a:lstStyle/>
          <a:p>
            <a:pPr algn="ctr"/>
            <a:r>
              <a:rPr lang="el-GR" sz="1400" dirty="0">
                <a:latin typeface="Times New Roman" panose="02020603050405020304" pitchFamily="18" charset="0"/>
                <a:cs typeface="Times New Roman" panose="02020603050405020304" pitchFamily="18" charset="0"/>
              </a:rPr>
              <a:t>Το </a:t>
            </a:r>
            <a:r>
              <a:rPr lang="el-GR" sz="1400" b="1" dirty="0">
                <a:latin typeface="Times New Roman" panose="02020603050405020304" pitchFamily="18" charset="0"/>
                <a:cs typeface="Times New Roman" panose="02020603050405020304" pitchFamily="18" charset="0"/>
              </a:rPr>
              <a:t>47,8% </a:t>
            </a:r>
            <a:r>
              <a:rPr lang="el-GR" sz="1400" dirty="0">
                <a:latin typeface="Times New Roman" panose="02020603050405020304" pitchFamily="18" charset="0"/>
                <a:cs typeface="Times New Roman" panose="02020603050405020304" pitchFamily="18" charset="0"/>
              </a:rPr>
              <a:t>των ερωτώμενων υποστηρίζει πως είναι </a:t>
            </a:r>
            <a:r>
              <a:rPr lang="el-GR" sz="1400" b="1" dirty="0">
                <a:latin typeface="Times New Roman" panose="02020603050405020304" pitchFamily="18" charset="0"/>
                <a:cs typeface="Times New Roman" panose="02020603050405020304" pitchFamily="18" charset="0"/>
              </a:rPr>
              <a:t>εξίσου σημαντική</a:t>
            </a:r>
            <a:r>
              <a:rPr lang="el-GR" sz="1400" dirty="0">
                <a:latin typeface="Times New Roman" panose="02020603050405020304" pitchFamily="18" charset="0"/>
                <a:cs typeface="Times New Roman" panose="02020603050405020304" pitchFamily="18" charset="0"/>
              </a:rPr>
              <a:t>, για την ανάδειξη μιας εταιρείας ειδών ρουχισμού:</a:t>
            </a:r>
          </a:p>
          <a:p>
            <a:pPr marL="285750" indent="-285750" algn="ctr">
              <a:buFont typeface="Arial" panose="020B0604020202020204" pitchFamily="34" charset="0"/>
              <a:buChar char="•"/>
            </a:pPr>
            <a:r>
              <a:rPr lang="el-GR" sz="1400" dirty="0">
                <a:latin typeface="Times New Roman" panose="02020603050405020304" pitchFamily="18" charset="0"/>
                <a:cs typeface="Times New Roman" panose="02020603050405020304" pitchFamily="18" charset="0"/>
              </a:rPr>
              <a:t>Μια </a:t>
            </a:r>
            <a:r>
              <a:rPr lang="el-GR" sz="1400" b="1" dirty="0">
                <a:latin typeface="Times New Roman" panose="02020603050405020304" pitchFamily="18" charset="0"/>
                <a:cs typeface="Times New Roman" panose="02020603050405020304" pitchFamily="18" charset="0"/>
              </a:rPr>
              <a:t>επιτυχημένη διαφήμιση με γνωστούς ηθοποιούς και μοντέλα </a:t>
            </a:r>
            <a:r>
              <a:rPr lang="el-GR" sz="1400" dirty="0">
                <a:latin typeface="Times New Roman" panose="02020603050405020304" pitchFamily="18" charset="0"/>
                <a:cs typeface="Times New Roman" panose="02020603050405020304" pitchFamily="18" charset="0"/>
              </a:rPr>
              <a:t>(στρατηγική μάρκετινγκ H&amp;M) </a:t>
            </a:r>
          </a:p>
          <a:p>
            <a:pPr marL="285750" indent="-285750" algn="ctr">
              <a:buFont typeface="Arial" panose="020B0604020202020204" pitchFamily="34" charset="0"/>
              <a:buChar char="•"/>
            </a:pPr>
            <a:r>
              <a:rPr lang="el-GR" sz="1400" dirty="0">
                <a:latin typeface="Times New Roman" panose="02020603050405020304" pitchFamily="18" charset="0"/>
                <a:cs typeface="Times New Roman" panose="02020603050405020304" pitchFamily="18" charset="0"/>
              </a:rPr>
              <a:t>Την </a:t>
            </a:r>
            <a:r>
              <a:rPr lang="el-GR" sz="1400" b="1" dirty="0">
                <a:latin typeface="Times New Roman" panose="02020603050405020304" pitchFamily="18" charset="0"/>
                <a:cs typeface="Times New Roman" panose="02020603050405020304" pitchFamily="18" charset="0"/>
              </a:rPr>
              <a:t>τοποθέτηση των καταστημάτων της σε κεντρικούς και ακριβούς δρόμους </a:t>
            </a:r>
            <a:r>
              <a:rPr lang="el-GR" sz="1400" dirty="0">
                <a:latin typeface="Times New Roman" panose="02020603050405020304" pitchFamily="18" charset="0"/>
                <a:cs typeface="Times New Roman" panose="02020603050405020304" pitchFamily="18" charset="0"/>
              </a:rPr>
              <a:t>(στρατηγική μάρκετινγκ Zara).</a:t>
            </a:r>
          </a:p>
        </p:txBody>
      </p:sp>
      <p:sp>
        <p:nvSpPr>
          <p:cNvPr id="8" name="Rectangle 7"/>
          <p:cNvSpPr/>
          <p:nvPr/>
        </p:nvSpPr>
        <p:spPr>
          <a:xfrm>
            <a:off x="9023230" y="3647679"/>
            <a:ext cx="2924354"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092658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13530"/>
            <a:ext cx="10058400" cy="634115"/>
          </a:xfrm>
        </p:spPr>
        <p:txBody>
          <a:bodyPr>
            <a:normAutofit fontScale="90000"/>
          </a:bodyPr>
          <a:lstStyle/>
          <a:p>
            <a:pPr algn="ctr"/>
            <a:r>
              <a:rPr lang="en-US" sz="2700" dirty="0">
                <a:latin typeface="Times New Roman" panose="02020603050405020304" pitchFamily="18" charset="0"/>
                <a:cs typeface="Times New Roman" panose="02020603050405020304" pitchFamily="18" charset="0"/>
              </a:rPr>
              <a:t>4. </a:t>
            </a:r>
            <a:r>
              <a:rPr lang="el-GR" sz="2700" dirty="0">
                <a:latin typeface="Times New Roman" panose="02020603050405020304" pitchFamily="18" charset="0"/>
                <a:cs typeface="Times New Roman" panose="02020603050405020304" pitchFamily="18" charset="0"/>
              </a:rPr>
              <a:t>Ποια η γνώμη των καταναλωτών για τη Γρήγορη Μόδα που παρατηρείται </a:t>
            </a:r>
            <a:br>
              <a:rPr lang="en-US" sz="2700" dirty="0">
                <a:latin typeface="Times New Roman" panose="02020603050405020304" pitchFamily="18" charset="0"/>
                <a:cs typeface="Times New Roman" panose="02020603050405020304" pitchFamily="18" charset="0"/>
              </a:rPr>
            </a:br>
            <a:r>
              <a:rPr lang="el-GR" sz="2700" dirty="0">
                <a:latin typeface="Times New Roman" panose="02020603050405020304" pitchFamily="18" charset="0"/>
                <a:cs typeface="Times New Roman" panose="02020603050405020304" pitchFamily="18" charset="0"/>
              </a:rPr>
              <a:t>σε εταιρείες όπως τα Zara;</a:t>
            </a:r>
            <a:br>
              <a:rPr lang="el-GR" dirty="0">
                <a:latin typeface="Times New Roman" panose="02020603050405020304" pitchFamily="18" charset="0"/>
                <a:cs typeface="Times New Roman" panose="02020603050405020304" pitchFamily="18" charset="0"/>
              </a:rPr>
            </a:br>
            <a:endParaRPr lang="el-GR" dirty="0"/>
          </a:p>
        </p:txBody>
      </p:sp>
      <p:sp>
        <p:nvSpPr>
          <p:cNvPr id="4" name="Rectangle 3"/>
          <p:cNvSpPr/>
          <p:nvPr/>
        </p:nvSpPr>
        <p:spPr>
          <a:xfrm>
            <a:off x="1558505" y="1711790"/>
            <a:ext cx="9074989"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5" name="Rectangle 4"/>
          <p:cNvSpPr/>
          <p:nvPr/>
        </p:nvSpPr>
        <p:spPr>
          <a:xfrm>
            <a:off x="1621767" y="1702860"/>
            <a:ext cx="9074988" cy="923330"/>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Ο ορισμός της </a:t>
            </a:r>
            <a:r>
              <a:rPr lang="el-GR" b="1" dirty="0">
                <a:latin typeface="Times New Roman" panose="02020603050405020304" pitchFamily="18" charset="0"/>
                <a:cs typeface="Times New Roman" panose="02020603050405020304" pitchFamily="18" charset="0"/>
              </a:rPr>
              <a:t>Γρήγορης Μόδας </a:t>
            </a:r>
            <a:r>
              <a:rPr lang="el-GR" dirty="0">
                <a:latin typeface="Times New Roman" panose="02020603050405020304" pitchFamily="18" charset="0"/>
                <a:cs typeface="Times New Roman" panose="02020603050405020304" pitchFamily="18" charset="0"/>
              </a:rPr>
              <a:t>αποτελεί μια νέα έννοια με την οποία πολλοί καταναλωτές δεν έχουν ασχοληθεί. Αυτό γίνεται αντιληπτό και από το γεγονός πως </a:t>
            </a:r>
            <a:r>
              <a:rPr lang="el-GR" b="1" dirty="0">
                <a:latin typeface="Times New Roman" panose="02020603050405020304" pitchFamily="18" charset="0"/>
                <a:cs typeface="Times New Roman" panose="02020603050405020304" pitchFamily="18" charset="0"/>
              </a:rPr>
              <a:t>185 από τους 650 συμμετέχοντες </a:t>
            </a:r>
            <a:r>
              <a:rPr lang="el-GR" dirty="0">
                <a:latin typeface="Times New Roman" panose="02020603050405020304" pitchFamily="18" charset="0"/>
                <a:cs typeface="Times New Roman" panose="02020603050405020304" pitchFamily="18" charset="0"/>
              </a:rPr>
              <a:t>(28,5%) του ερωτηματολογίου </a:t>
            </a:r>
            <a:r>
              <a:rPr lang="el-GR" b="1" dirty="0">
                <a:latin typeface="Times New Roman" panose="02020603050405020304" pitchFamily="18" charset="0"/>
                <a:cs typeface="Times New Roman" panose="02020603050405020304" pitchFamily="18" charset="0"/>
              </a:rPr>
              <a:t>δεν γνωρίζει </a:t>
            </a:r>
            <a:r>
              <a:rPr lang="el-GR" dirty="0">
                <a:latin typeface="Times New Roman" panose="02020603050405020304" pitchFamily="18" charset="0"/>
                <a:cs typeface="Times New Roman" panose="02020603050405020304" pitchFamily="18" charset="0"/>
              </a:rPr>
              <a:t>τι εστί «Γρήγορη Μόδα». </a:t>
            </a:r>
          </a:p>
        </p:txBody>
      </p:sp>
      <p:sp>
        <p:nvSpPr>
          <p:cNvPr id="6" name="Rectangle 5"/>
          <p:cNvSpPr/>
          <p:nvPr/>
        </p:nvSpPr>
        <p:spPr>
          <a:xfrm>
            <a:off x="563593" y="3577904"/>
            <a:ext cx="6096000" cy="1815882"/>
          </a:xfrm>
          <a:prstGeom prst="rect">
            <a:avLst/>
          </a:prstGeom>
        </p:spPr>
        <p:txBody>
          <a:bodyPr>
            <a:spAutoFit/>
          </a:bodyPr>
          <a:lstStyle/>
          <a:p>
            <a:pPr algn="ctr"/>
            <a:r>
              <a:rPr lang="el-GR" sz="1600" dirty="0">
                <a:latin typeface="Times New Roman" panose="02020603050405020304" pitchFamily="18" charset="0"/>
                <a:cs typeface="Times New Roman" panose="02020603050405020304" pitchFamily="18" charset="0"/>
              </a:rPr>
              <a:t>Οι </a:t>
            </a:r>
            <a:r>
              <a:rPr lang="el-GR" sz="1600" b="1" dirty="0">
                <a:latin typeface="Times New Roman" panose="02020603050405020304" pitchFamily="18" charset="0"/>
                <a:cs typeface="Times New Roman" panose="02020603050405020304" pitchFamily="18" charset="0"/>
              </a:rPr>
              <a:t>απαντήσεις </a:t>
            </a:r>
            <a:r>
              <a:rPr lang="el-GR" sz="1600" dirty="0">
                <a:latin typeface="Times New Roman" panose="02020603050405020304" pitchFamily="18" charset="0"/>
                <a:cs typeface="Times New Roman" panose="02020603050405020304" pitchFamily="18" charset="0"/>
              </a:rPr>
              <a:t>των συμμετεχόντων σχετικά με το αν η στρατηγική των Zara να παράγει συνεχώς νέα ενδύματα της τρέχουσας τάσης, </a:t>
            </a:r>
            <a:r>
              <a:rPr lang="el-GR" sz="1600" b="1" dirty="0">
                <a:latin typeface="Times New Roman" panose="02020603050405020304" pitchFamily="18" charset="0"/>
                <a:cs typeface="Times New Roman" panose="02020603050405020304" pitchFamily="18" charset="0"/>
              </a:rPr>
              <a:t>μειώνοντας τον κύκλο ζωής των προϊόντων</a:t>
            </a:r>
            <a:r>
              <a:rPr lang="el-GR" sz="1600" dirty="0">
                <a:latin typeface="Times New Roman" panose="02020603050405020304" pitchFamily="18" charset="0"/>
                <a:cs typeface="Times New Roman" panose="02020603050405020304" pitchFamily="18" charset="0"/>
              </a:rPr>
              <a:t>, επιδρά θετικά στην εικόνα της εταιρείας παρουσιάζονται </a:t>
            </a:r>
            <a:r>
              <a:rPr lang="el-GR" sz="1600" b="1" dirty="0">
                <a:latin typeface="Times New Roman" panose="02020603050405020304" pitchFamily="18" charset="0"/>
                <a:cs typeface="Times New Roman" panose="02020603050405020304" pitchFamily="18" charset="0"/>
              </a:rPr>
              <a:t>«θολές», </a:t>
            </a:r>
            <a:r>
              <a:rPr lang="el-GR" sz="1600" dirty="0">
                <a:latin typeface="Times New Roman" panose="02020603050405020304" pitchFamily="18" charset="0"/>
                <a:cs typeface="Times New Roman" panose="02020603050405020304" pitchFamily="18" charset="0"/>
              </a:rPr>
              <a:t>καθιστώντας δύσκολη την κατανόηση της στάσης των καταναλωτών απέναντι στο θέμα </a:t>
            </a:r>
          </a:p>
          <a:p>
            <a:pPr algn="ctr"/>
            <a:r>
              <a:rPr lang="el-GR" sz="1600" b="1" dirty="0">
                <a:latin typeface="Times New Roman" panose="02020603050405020304" pitchFamily="18" charset="0"/>
                <a:cs typeface="Times New Roman" panose="02020603050405020304" pitchFamily="18" charset="0"/>
              </a:rPr>
              <a:t>(Όχι: 12,6% - Μάλλον όχι: 20,2% - Ίσως: 32,5% -</a:t>
            </a:r>
          </a:p>
          <a:p>
            <a:pPr algn="ctr"/>
            <a:r>
              <a:rPr lang="el-GR" sz="1600" b="1" dirty="0">
                <a:latin typeface="Times New Roman" panose="02020603050405020304" pitchFamily="18" charset="0"/>
                <a:cs typeface="Times New Roman" panose="02020603050405020304" pitchFamily="18" charset="0"/>
              </a:rPr>
              <a:t> Μάλλον ναι: 25,2% - Ναι: 9,5%). </a:t>
            </a:r>
          </a:p>
        </p:txBody>
      </p:sp>
      <p:sp>
        <p:nvSpPr>
          <p:cNvPr id="7" name="Rectangle 6"/>
          <p:cNvSpPr/>
          <p:nvPr/>
        </p:nvSpPr>
        <p:spPr>
          <a:xfrm>
            <a:off x="8156275" y="2910638"/>
            <a:ext cx="2477219" cy="1569660"/>
          </a:xfrm>
          <a:prstGeom prst="rect">
            <a:avLst/>
          </a:prstGeom>
        </p:spPr>
        <p:txBody>
          <a:bodyPr wrap="square">
            <a:spAutoFit/>
          </a:bodyPr>
          <a:lstStyle/>
          <a:p>
            <a:pPr algn="ctr"/>
            <a:r>
              <a:rPr lang="el-GR" sz="1600" dirty="0">
                <a:latin typeface="Times New Roman" panose="02020603050405020304" pitchFamily="18" charset="0"/>
                <a:cs typeface="Times New Roman" panose="02020603050405020304" pitchFamily="18" charset="0"/>
              </a:rPr>
              <a:t>Ένα σημαντικό ανταγωνιστικό πλεονέκτημα της εταιρείας Zara, έναντι άλλων δημοφιλών brands, είναι</a:t>
            </a:r>
            <a:r>
              <a:rPr lang="el-GR" sz="1600" b="1" dirty="0">
                <a:latin typeface="Times New Roman" panose="02020603050405020304" pitchFamily="18" charset="0"/>
                <a:cs typeface="Times New Roman" panose="02020603050405020304" pitchFamily="18" charset="0"/>
              </a:rPr>
              <a:t> </a:t>
            </a:r>
          </a:p>
          <a:p>
            <a:pPr algn="ctr"/>
            <a:r>
              <a:rPr lang="el-GR" sz="1600" b="1" dirty="0">
                <a:latin typeface="Times New Roman" panose="02020603050405020304" pitchFamily="18" charset="0"/>
                <a:cs typeface="Times New Roman" panose="02020603050405020304" pitchFamily="18" charset="0"/>
              </a:rPr>
              <a:t>οι τιμές της</a:t>
            </a:r>
            <a:r>
              <a:rPr lang="el-GR" sz="1600" dirty="0">
                <a:latin typeface="Times New Roman" panose="02020603050405020304" pitchFamily="18" charset="0"/>
                <a:cs typeface="Times New Roman" panose="02020603050405020304" pitchFamily="18" charset="0"/>
              </a:rPr>
              <a:t>. </a:t>
            </a:r>
          </a:p>
        </p:txBody>
      </p:sp>
      <p:sp>
        <p:nvSpPr>
          <p:cNvPr id="8" name="Right Arrow 7"/>
          <p:cNvSpPr/>
          <p:nvPr/>
        </p:nvSpPr>
        <p:spPr>
          <a:xfrm>
            <a:off x="8044132" y="3019245"/>
            <a:ext cx="573657" cy="31774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9" name="Rectangle 8"/>
          <p:cNvSpPr/>
          <p:nvPr/>
        </p:nvSpPr>
        <p:spPr>
          <a:xfrm>
            <a:off x="7286445" y="5191095"/>
            <a:ext cx="4091797" cy="1077218"/>
          </a:xfrm>
          <a:prstGeom prst="rect">
            <a:avLst/>
          </a:prstGeom>
        </p:spPr>
        <p:txBody>
          <a:bodyPr wrap="square">
            <a:spAutoFit/>
          </a:bodyPr>
          <a:lstStyle/>
          <a:p>
            <a:pPr algn="ctr"/>
            <a:r>
              <a:rPr lang="el-GR" sz="1600" dirty="0">
                <a:latin typeface="Times New Roman" panose="02020603050405020304" pitchFamily="18" charset="0"/>
                <a:cs typeface="Times New Roman" panose="02020603050405020304" pitchFamily="18" charset="0"/>
              </a:rPr>
              <a:t>Το </a:t>
            </a:r>
            <a:r>
              <a:rPr lang="el-GR" sz="1600" b="1" dirty="0">
                <a:latin typeface="Times New Roman" panose="02020603050405020304" pitchFamily="18" charset="0"/>
                <a:cs typeface="Times New Roman" panose="02020603050405020304" pitchFamily="18" charset="0"/>
              </a:rPr>
              <a:t>67,5% </a:t>
            </a:r>
            <a:r>
              <a:rPr lang="el-GR" sz="1600" dirty="0">
                <a:latin typeface="Times New Roman" panose="02020603050405020304" pitchFamily="18" charset="0"/>
                <a:cs typeface="Times New Roman" panose="02020603050405020304" pitchFamily="18" charset="0"/>
              </a:rPr>
              <a:t>των υποστηρίζει πως οι </a:t>
            </a:r>
            <a:r>
              <a:rPr lang="el-GR" sz="1600" b="1" dirty="0">
                <a:latin typeface="Times New Roman" panose="02020603050405020304" pitchFamily="18" charset="0"/>
                <a:cs typeface="Times New Roman" panose="02020603050405020304" pitchFamily="18" charset="0"/>
              </a:rPr>
              <a:t>οικονομικές τιμές </a:t>
            </a:r>
            <a:r>
              <a:rPr lang="el-GR" sz="1600" dirty="0">
                <a:latin typeface="Times New Roman" panose="02020603050405020304" pitchFamily="18" charset="0"/>
                <a:cs typeface="Times New Roman" panose="02020603050405020304" pitchFamily="18" charset="0"/>
              </a:rPr>
              <a:t>της εταιρείας Zara αποτελούν ένα </a:t>
            </a:r>
            <a:r>
              <a:rPr lang="el-GR" sz="1600" b="1" dirty="0">
                <a:latin typeface="Times New Roman" panose="02020603050405020304" pitchFamily="18" charset="0"/>
                <a:cs typeface="Times New Roman" panose="02020603050405020304" pitchFamily="18" charset="0"/>
              </a:rPr>
              <a:t>έξτρα όπλο</a:t>
            </a:r>
            <a:r>
              <a:rPr lang="el-GR" sz="1600" dirty="0">
                <a:latin typeface="Times New Roman" panose="02020603050405020304" pitchFamily="18" charset="0"/>
                <a:cs typeface="Times New Roman" panose="02020603050405020304" pitchFamily="18" charset="0"/>
              </a:rPr>
              <a:t> στον υφιστάμενο ανταγωνισμό στον κλάδο της Γρήγορης Μόδας.</a:t>
            </a:r>
          </a:p>
        </p:txBody>
      </p:sp>
      <p:sp>
        <p:nvSpPr>
          <p:cNvPr id="10" name="Right Arrow 9"/>
          <p:cNvSpPr/>
          <p:nvPr/>
        </p:nvSpPr>
        <p:spPr>
          <a:xfrm rot="5400000">
            <a:off x="9119842" y="4699287"/>
            <a:ext cx="550082" cy="2728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54500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118120" y="638354"/>
            <a:ext cx="2751827" cy="5684807"/>
          </a:xfrm>
        </p:spPr>
        <p:txBody>
          <a:bodyPr>
            <a:noAutofit/>
          </a:bodyPr>
          <a:lstStyle/>
          <a:p>
            <a:pPr algn="ctr"/>
            <a:r>
              <a:rPr lang="el-GR" sz="1600" dirty="0">
                <a:latin typeface="Times New Roman" panose="02020603050405020304" pitchFamily="18" charset="0"/>
                <a:cs typeface="Times New Roman" panose="02020603050405020304" pitchFamily="18" charset="0"/>
              </a:rPr>
              <a:t>Το </a:t>
            </a:r>
            <a:r>
              <a:rPr lang="el-GR" sz="1600" b="1" dirty="0">
                <a:latin typeface="Times New Roman" panose="02020603050405020304" pitchFamily="18" charset="0"/>
                <a:cs typeface="Times New Roman" panose="02020603050405020304" pitchFamily="18" charset="0"/>
              </a:rPr>
              <a:t>65,1% </a:t>
            </a:r>
            <a:r>
              <a:rPr lang="el-GR" sz="1600" dirty="0">
                <a:latin typeface="Times New Roman" panose="02020603050405020304" pitchFamily="18" charset="0"/>
                <a:cs typeface="Times New Roman" panose="02020603050405020304" pitchFamily="18" charset="0"/>
              </a:rPr>
              <a:t>υποστηρίζει πως ακόμα κι αν είχαν πολύ </a:t>
            </a:r>
            <a:r>
              <a:rPr lang="el-GR" sz="1600" b="1" dirty="0">
                <a:latin typeface="Times New Roman" panose="02020603050405020304" pitchFamily="18" charset="0"/>
                <a:cs typeface="Times New Roman" panose="02020603050405020304" pitchFamily="18" charset="0"/>
              </a:rPr>
              <a:t>μεγάλη οικονομική άνεση </a:t>
            </a:r>
            <a:r>
              <a:rPr lang="el-GR" sz="1600" u="sng" dirty="0">
                <a:latin typeface="Times New Roman" panose="02020603050405020304" pitchFamily="18" charset="0"/>
                <a:cs typeface="Times New Roman" panose="02020603050405020304" pitchFamily="18" charset="0"/>
              </a:rPr>
              <a:t>δεν θα εγκατέλειπαν </a:t>
            </a:r>
            <a:r>
              <a:rPr lang="el-GR" sz="1600" dirty="0">
                <a:latin typeface="Times New Roman" panose="02020603050405020304" pitchFamily="18" charset="0"/>
                <a:cs typeface="Times New Roman" panose="02020603050405020304" pitchFamily="18" charset="0"/>
              </a:rPr>
              <a:t>τις μπράντες της Γρήγορης Μόδας, αλλά αντιθέτως θα προσπαθούσαν να τις </a:t>
            </a:r>
            <a:r>
              <a:rPr lang="el-GR" sz="1600" b="1" dirty="0">
                <a:latin typeface="Times New Roman" panose="02020603050405020304" pitchFamily="18" charset="0"/>
                <a:cs typeface="Times New Roman" panose="02020603050405020304" pitchFamily="18" charset="0"/>
              </a:rPr>
              <a:t>συνδυάσουν</a:t>
            </a:r>
            <a:r>
              <a:rPr lang="el-GR" sz="1600" dirty="0">
                <a:latin typeface="Times New Roman" panose="02020603050405020304" pitchFamily="18" charset="0"/>
                <a:cs typeface="Times New Roman" panose="02020603050405020304" pitchFamily="18" charset="0"/>
              </a:rPr>
              <a:t> με αγορές από πολυτελή brands. </a:t>
            </a:r>
          </a:p>
          <a:p>
            <a:pPr algn="ctr"/>
            <a:endParaRPr lang="el-GR" sz="1600" dirty="0">
              <a:latin typeface="Times New Roman" panose="02020603050405020304" pitchFamily="18" charset="0"/>
              <a:cs typeface="Times New Roman" panose="02020603050405020304" pitchFamily="18" charset="0"/>
            </a:endParaRPr>
          </a:p>
          <a:p>
            <a:pPr algn="ctr"/>
            <a:endParaRPr lang="el-GR" sz="1600" dirty="0">
              <a:latin typeface="Times New Roman" panose="02020603050405020304" pitchFamily="18" charset="0"/>
              <a:cs typeface="Times New Roman" panose="02020603050405020304" pitchFamily="18" charset="0"/>
            </a:endParaRPr>
          </a:p>
          <a:p>
            <a:pPr algn="ctr"/>
            <a:r>
              <a:rPr lang="el-GR" sz="1600" dirty="0">
                <a:latin typeface="Times New Roman" panose="02020603050405020304" pitchFamily="18" charset="0"/>
                <a:cs typeface="Times New Roman" panose="02020603050405020304" pitchFamily="18" charset="0"/>
              </a:rPr>
              <a:t>Το 50% των ερωτώμενων βρίσκει </a:t>
            </a:r>
            <a:r>
              <a:rPr lang="el-GR" sz="1600" b="1" dirty="0">
                <a:latin typeface="Times New Roman" panose="02020603050405020304" pitchFamily="18" charset="0"/>
                <a:cs typeface="Times New Roman" panose="02020603050405020304" pitchFamily="18" charset="0"/>
              </a:rPr>
              <a:t>υπερβολικές τις τιμές </a:t>
            </a:r>
            <a:r>
              <a:rPr lang="el-GR" sz="1600" dirty="0">
                <a:latin typeface="Times New Roman" panose="02020603050405020304" pitchFamily="18" charset="0"/>
                <a:cs typeface="Times New Roman" panose="02020603050405020304" pitchFamily="18" charset="0"/>
              </a:rPr>
              <a:t>των πολυτελών brands </a:t>
            </a:r>
            <a:r>
              <a:rPr lang="el-GR" sz="1600" u="sng" dirty="0">
                <a:latin typeface="Times New Roman" panose="02020603050405020304" pitchFamily="18" charset="0"/>
                <a:cs typeface="Times New Roman" panose="02020603050405020304" pitchFamily="18" charset="0"/>
              </a:rPr>
              <a:t>σε σχέση ποιότητας και τιμής</a:t>
            </a:r>
            <a:r>
              <a:rPr lang="el-GR" sz="1600" dirty="0">
                <a:latin typeface="Times New Roman" panose="02020603050405020304" pitchFamily="18" charset="0"/>
                <a:cs typeface="Times New Roman" panose="02020603050405020304" pitchFamily="18" charset="0"/>
              </a:rPr>
              <a:t>, γεγονός που δείχνει πως η πλειοψηφία των καταναλωτών έχει υιοθετήσει μια </a:t>
            </a:r>
            <a:r>
              <a:rPr lang="el-GR" sz="1600" b="1" dirty="0">
                <a:latin typeface="Times New Roman" panose="02020603050405020304" pitchFamily="18" charset="0"/>
                <a:cs typeface="Times New Roman" panose="02020603050405020304" pitchFamily="18" charset="0"/>
              </a:rPr>
              <a:t>ευνοϊκή στάση </a:t>
            </a:r>
            <a:r>
              <a:rPr lang="el-GR" sz="1600" dirty="0">
                <a:latin typeface="Times New Roman" panose="02020603050405020304" pitchFamily="18" charset="0"/>
                <a:cs typeface="Times New Roman" panose="02020603050405020304" pitchFamily="18" charset="0"/>
              </a:rPr>
              <a:t>απέναντι στις μπράντες της </a:t>
            </a:r>
            <a:r>
              <a:rPr lang="el-GR" sz="1600" b="1" dirty="0">
                <a:latin typeface="Times New Roman" panose="02020603050405020304" pitchFamily="18" charset="0"/>
                <a:cs typeface="Times New Roman" panose="02020603050405020304" pitchFamily="18" charset="0"/>
              </a:rPr>
              <a:t>Γρήγορης Μόδας</a:t>
            </a:r>
            <a:r>
              <a:rPr lang="el-GR" sz="1600"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786" y="234746"/>
            <a:ext cx="5355611" cy="3142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10" y="3633116"/>
            <a:ext cx="5217364" cy="3041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88093" y="4049621"/>
            <a:ext cx="2536162" cy="220836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p>
        </p:txBody>
      </p:sp>
      <p:sp>
        <p:nvSpPr>
          <p:cNvPr id="7" name="Rectangle 6"/>
          <p:cNvSpPr/>
          <p:nvPr/>
        </p:nvSpPr>
        <p:spPr>
          <a:xfrm>
            <a:off x="450709" y="4415137"/>
            <a:ext cx="2610929" cy="1477328"/>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Το </a:t>
            </a:r>
            <a:r>
              <a:rPr lang="el-GR" b="1" dirty="0">
                <a:latin typeface="Times New Roman" panose="02020603050405020304" pitchFamily="18" charset="0"/>
                <a:cs typeface="Times New Roman" panose="02020603050405020304" pitchFamily="18" charset="0"/>
              </a:rPr>
              <a:t>52,9% </a:t>
            </a:r>
            <a:r>
              <a:rPr lang="el-GR" dirty="0">
                <a:latin typeface="Times New Roman" panose="02020603050405020304" pitchFamily="18" charset="0"/>
                <a:cs typeface="Times New Roman" panose="02020603050405020304" pitchFamily="18" charset="0"/>
              </a:rPr>
              <a:t>των συμμετεχόντων αγοράζει ενδύματα από την εταιρεία Zara </a:t>
            </a:r>
            <a:r>
              <a:rPr lang="el-GR" b="1" dirty="0">
                <a:latin typeface="Times New Roman" panose="02020603050405020304" pitchFamily="18" charset="0"/>
                <a:cs typeface="Times New Roman" panose="02020603050405020304" pitchFamily="18" charset="0"/>
              </a:rPr>
              <a:t>3-4 φορές </a:t>
            </a:r>
            <a:r>
              <a:rPr lang="el-GR" dirty="0">
                <a:latin typeface="Times New Roman" panose="02020603050405020304" pitchFamily="18" charset="0"/>
                <a:cs typeface="Times New Roman" panose="02020603050405020304" pitchFamily="18" charset="0"/>
              </a:rPr>
              <a:t>το χρόνο.</a:t>
            </a:r>
          </a:p>
        </p:txBody>
      </p:sp>
    </p:spTree>
    <p:extLst>
      <p:ext uri="{BB962C8B-B14F-4D97-AF65-F5344CB8AC3E}">
        <p14:creationId xmlns:p14="http://schemas.microsoft.com/office/powerpoint/2010/main" val="1191102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806644"/>
          </a:xfrm>
        </p:spPr>
        <p:txBody>
          <a:bodyPr>
            <a:normAutofit/>
          </a:bodyPr>
          <a:lstStyle/>
          <a:p>
            <a:pPr algn="ctr"/>
            <a:r>
              <a:rPr lang="el-GR" sz="4000" dirty="0">
                <a:latin typeface="Times New Roman" panose="02020603050405020304" pitchFamily="18" charset="0"/>
                <a:cs typeface="Times New Roman" panose="02020603050405020304" pitchFamily="18" charset="0"/>
              </a:rPr>
              <a:t>Συμπεράσματα</a:t>
            </a:r>
          </a:p>
        </p:txBody>
      </p:sp>
      <p:sp>
        <p:nvSpPr>
          <p:cNvPr id="4" name="5-Point Star 3"/>
          <p:cNvSpPr/>
          <p:nvPr/>
        </p:nvSpPr>
        <p:spPr>
          <a:xfrm>
            <a:off x="759115" y="1601639"/>
            <a:ext cx="399691" cy="345056"/>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 name="5-Point Star 4"/>
          <p:cNvSpPr/>
          <p:nvPr/>
        </p:nvSpPr>
        <p:spPr>
          <a:xfrm>
            <a:off x="766308" y="2651183"/>
            <a:ext cx="399691" cy="345056"/>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7" name="5-Point Star 6"/>
          <p:cNvSpPr/>
          <p:nvPr/>
        </p:nvSpPr>
        <p:spPr>
          <a:xfrm>
            <a:off x="766308" y="3560912"/>
            <a:ext cx="399691" cy="345056"/>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8" name="5-Point Star 7"/>
          <p:cNvSpPr/>
          <p:nvPr/>
        </p:nvSpPr>
        <p:spPr>
          <a:xfrm>
            <a:off x="759114" y="4507115"/>
            <a:ext cx="399691" cy="345056"/>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9" name="5-Point Star 8"/>
          <p:cNvSpPr/>
          <p:nvPr/>
        </p:nvSpPr>
        <p:spPr>
          <a:xfrm>
            <a:off x="766308" y="5530142"/>
            <a:ext cx="399691" cy="345056"/>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3" name="Rectangle 2"/>
          <p:cNvSpPr/>
          <p:nvPr/>
        </p:nvSpPr>
        <p:spPr>
          <a:xfrm>
            <a:off x="1358652" y="1553677"/>
            <a:ext cx="10325819" cy="830997"/>
          </a:xfrm>
          <a:prstGeom prst="rect">
            <a:avLst/>
          </a:prstGeom>
        </p:spPr>
        <p:txBody>
          <a:bodyPr wrap="square">
            <a:spAutoFit/>
          </a:bodyPr>
          <a:lstStyle/>
          <a:p>
            <a:pPr algn="just"/>
            <a:r>
              <a:rPr lang="el-GR" sz="1600" dirty="0">
                <a:latin typeface="Times New Roman" panose="02020603050405020304" pitchFamily="18" charset="0"/>
                <a:cs typeface="Times New Roman" panose="02020603050405020304" pitchFamily="18" charset="0"/>
              </a:rPr>
              <a:t>Η ηλικία και το επιπέδο σπουδών φαίνεται να παίζουν </a:t>
            </a:r>
            <a:r>
              <a:rPr lang="el-GR" sz="1600" b="1" dirty="0">
                <a:latin typeface="Times New Roman" panose="02020603050405020304" pitchFamily="18" charset="0"/>
                <a:cs typeface="Times New Roman" panose="02020603050405020304" pitchFamily="18" charset="0"/>
              </a:rPr>
              <a:t>μηδαμινό ρόλο </a:t>
            </a:r>
            <a:r>
              <a:rPr lang="el-GR" sz="1600" dirty="0">
                <a:latin typeface="Times New Roman" panose="02020603050405020304" pitchFamily="18" charset="0"/>
                <a:cs typeface="Times New Roman" panose="02020603050405020304" pitchFamily="18" charset="0"/>
              </a:rPr>
              <a:t>στον τρόπο που το μάρκετινγκ επηρεάζει τους καταναλωτές, ενώ από την άλλη το φύλο και το μηνιαίο εισόδημα παίζουν </a:t>
            </a:r>
            <a:r>
              <a:rPr lang="el-GR" sz="1600" b="1" dirty="0">
                <a:latin typeface="Times New Roman" panose="02020603050405020304" pitchFamily="18" charset="0"/>
                <a:cs typeface="Times New Roman" panose="02020603050405020304" pitchFamily="18" charset="0"/>
              </a:rPr>
              <a:t>πιο ενεργό ρόλο </a:t>
            </a:r>
            <a:r>
              <a:rPr lang="el-GR" sz="1600" dirty="0">
                <a:latin typeface="Times New Roman" panose="02020603050405020304" pitchFamily="18" charset="0"/>
                <a:cs typeface="Times New Roman" panose="02020603050405020304" pitchFamily="18" charset="0"/>
              </a:rPr>
              <a:t>στη διαφοροποίηση της επιρροής του μάρκετινγκ, χωρίς αυτό όμως να σημαίνει πως ο ρόλος τους είναι καθοριστικός. </a:t>
            </a:r>
          </a:p>
        </p:txBody>
      </p:sp>
      <p:sp>
        <p:nvSpPr>
          <p:cNvPr id="11" name="Rectangle 10"/>
          <p:cNvSpPr/>
          <p:nvPr/>
        </p:nvSpPr>
        <p:spPr>
          <a:xfrm>
            <a:off x="1365845" y="2636078"/>
            <a:ext cx="10101535" cy="584775"/>
          </a:xfrm>
          <a:prstGeom prst="rect">
            <a:avLst/>
          </a:prstGeom>
        </p:spPr>
        <p:txBody>
          <a:bodyPr wrap="square">
            <a:spAutoFit/>
          </a:bodyPr>
          <a:lstStyle/>
          <a:p>
            <a:pPr algn="just"/>
            <a:r>
              <a:rPr lang="el-GR" sz="1600" dirty="0">
                <a:latin typeface="Times New Roman" panose="02020603050405020304" pitchFamily="18" charset="0"/>
                <a:cs typeface="Times New Roman" panose="02020603050405020304" pitchFamily="18" charset="0"/>
              </a:rPr>
              <a:t>Καθοριστικός παρουσιάζεται ο ρόλος των </a:t>
            </a:r>
            <a:r>
              <a:rPr lang="el-GR" sz="1600" b="1" dirty="0">
                <a:latin typeface="Times New Roman" panose="02020603050405020304" pitchFamily="18" charset="0"/>
                <a:cs typeface="Times New Roman" panose="02020603050405020304" pitchFamily="18" charset="0"/>
              </a:rPr>
              <a:t>μέσων κοινωνικής δικτύωσης </a:t>
            </a:r>
            <a:r>
              <a:rPr lang="el-GR" sz="1600" dirty="0">
                <a:latin typeface="Times New Roman" panose="02020603050405020304" pitchFamily="18" charset="0"/>
                <a:cs typeface="Times New Roman" panose="02020603050405020304" pitchFamily="18" charset="0"/>
              </a:rPr>
              <a:t>για την </a:t>
            </a:r>
            <a:r>
              <a:rPr lang="el-GR" sz="1600" b="1" dirty="0">
                <a:latin typeface="Times New Roman" panose="02020603050405020304" pitchFamily="18" charset="0"/>
                <a:cs typeface="Times New Roman" panose="02020603050405020304" pitchFamily="18" charset="0"/>
              </a:rPr>
              <a:t>ανάδειξη μιας εταιρείας </a:t>
            </a:r>
            <a:r>
              <a:rPr lang="el-GR" sz="1600" dirty="0">
                <a:latin typeface="Times New Roman" panose="02020603050405020304" pitchFamily="18" charset="0"/>
                <a:cs typeface="Times New Roman" panose="02020603050405020304" pitchFamily="18" charset="0"/>
              </a:rPr>
              <a:t>και την </a:t>
            </a:r>
            <a:r>
              <a:rPr lang="el-GR" sz="1600" b="1" dirty="0">
                <a:latin typeface="Times New Roman" panose="02020603050405020304" pitchFamily="18" charset="0"/>
                <a:cs typeface="Times New Roman" panose="02020603050405020304" pitchFamily="18" charset="0"/>
              </a:rPr>
              <a:t>προώθηση των πωλήσεών της</a:t>
            </a:r>
            <a:r>
              <a:rPr lang="el-GR" sz="1600" dirty="0">
                <a:latin typeface="Times New Roman" panose="02020603050405020304" pitchFamily="18" charset="0"/>
                <a:cs typeface="Times New Roman" panose="02020603050405020304" pitchFamily="18" charset="0"/>
              </a:rPr>
              <a:t>, μιας και οι καταναλωτές φαίνεται να ενημερώνονται από εκεί για όλα τα νέα προϊόντα.</a:t>
            </a:r>
          </a:p>
        </p:txBody>
      </p:sp>
      <p:sp>
        <p:nvSpPr>
          <p:cNvPr id="12" name="Rectangle 11"/>
          <p:cNvSpPr/>
          <p:nvPr/>
        </p:nvSpPr>
        <p:spPr>
          <a:xfrm>
            <a:off x="1365845" y="3501503"/>
            <a:ext cx="10141789" cy="584775"/>
          </a:xfrm>
          <a:prstGeom prst="rect">
            <a:avLst/>
          </a:prstGeom>
        </p:spPr>
        <p:txBody>
          <a:bodyPr wrap="square">
            <a:spAutoFit/>
          </a:bodyPr>
          <a:lstStyle/>
          <a:p>
            <a:pPr algn="just"/>
            <a:r>
              <a:rPr lang="el-GR" sz="1600" dirty="0">
                <a:latin typeface="Times New Roman" panose="02020603050405020304" pitchFamily="18" charset="0"/>
                <a:cs typeface="Times New Roman" panose="02020603050405020304" pitchFamily="18" charset="0"/>
              </a:rPr>
              <a:t>Φανερώνεται μια μικρή </a:t>
            </a:r>
            <a:r>
              <a:rPr lang="el-GR" sz="1600" b="1" dirty="0">
                <a:latin typeface="Times New Roman" panose="02020603050405020304" pitchFamily="18" charset="0"/>
                <a:cs typeface="Times New Roman" panose="02020603050405020304" pitchFamily="18" charset="0"/>
              </a:rPr>
              <a:t>επιφυλακτικότητα</a:t>
            </a:r>
            <a:r>
              <a:rPr lang="el-GR" sz="1600" dirty="0">
                <a:latin typeface="Times New Roman" panose="02020603050405020304" pitchFamily="18" charset="0"/>
                <a:cs typeface="Times New Roman" panose="02020603050405020304" pitchFamily="18" charset="0"/>
              </a:rPr>
              <a:t> των καταναλωτών απέναντι στα </a:t>
            </a:r>
            <a:r>
              <a:rPr lang="el-GR" sz="1600" b="1" dirty="0">
                <a:latin typeface="Times New Roman" panose="02020603050405020304" pitchFamily="18" charset="0"/>
                <a:cs typeface="Times New Roman" panose="02020603050405020304" pitchFamily="18" charset="0"/>
              </a:rPr>
              <a:t>ηλεκτρονικά καταστήματα</a:t>
            </a:r>
            <a:r>
              <a:rPr lang="el-GR" sz="1600" dirty="0">
                <a:latin typeface="Times New Roman" panose="02020603050405020304" pitchFamily="18" charset="0"/>
                <a:cs typeface="Times New Roman" panose="02020603050405020304" pitchFamily="18" charset="0"/>
              </a:rPr>
              <a:t>, που ωστόσο με το πέρασμα των χρόνων θα μειώνεται λόγω της εγκαθίδρυσης της διαδικτυακής πραγματικότητας. </a:t>
            </a:r>
          </a:p>
        </p:txBody>
      </p:sp>
      <p:sp>
        <p:nvSpPr>
          <p:cNvPr id="13" name="Rectangle 12"/>
          <p:cNvSpPr/>
          <p:nvPr/>
        </p:nvSpPr>
        <p:spPr>
          <a:xfrm>
            <a:off x="1358652" y="4436672"/>
            <a:ext cx="10252503" cy="830997"/>
          </a:xfrm>
          <a:prstGeom prst="rect">
            <a:avLst/>
          </a:prstGeom>
        </p:spPr>
        <p:txBody>
          <a:bodyPr wrap="square">
            <a:spAutoFit/>
          </a:bodyPr>
          <a:lstStyle/>
          <a:p>
            <a:pPr algn="just"/>
            <a:r>
              <a:rPr lang="el-GR" sz="1600" dirty="0">
                <a:latin typeface="Times New Roman" panose="02020603050405020304" pitchFamily="18" charset="0"/>
                <a:cs typeface="Times New Roman" panose="02020603050405020304" pitchFamily="18" charset="0"/>
              </a:rPr>
              <a:t>Το σημαντικότερο κίνητρο για την αγορά ενός ενδύματος είναι </a:t>
            </a:r>
            <a:r>
              <a:rPr lang="el-GR" sz="1600" b="1" dirty="0">
                <a:latin typeface="Times New Roman" panose="02020603050405020304" pitchFamily="18" charset="0"/>
                <a:cs typeface="Times New Roman" panose="02020603050405020304" pitchFamily="18" charset="0"/>
              </a:rPr>
              <a:t>η ποιότητα, η τιμή και η διαχρονικότητά του</a:t>
            </a:r>
            <a:r>
              <a:rPr lang="el-GR" sz="1600" dirty="0">
                <a:latin typeface="Times New Roman" panose="02020603050405020304" pitchFamily="18" charset="0"/>
                <a:cs typeface="Times New Roman" panose="02020603050405020304" pitchFamily="18" charset="0"/>
              </a:rPr>
              <a:t>, ενώ το μέσο που μπορεί να βοηθήσει </a:t>
            </a:r>
            <a:r>
              <a:rPr lang="el-GR" sz="1600" b="1" dirty="0">
                <a:latin typeface="Times New Roman" panose="02020603050405020304" pitchFamily="18" charset="0"/>
                <a:cs typeface="Times New Roman" panose="02020603050405020304" pitchFamily="18" charset="0"/>
              </a:rPr>
              <a:t>στην αύξηση των πωλήσεων</a:t>
            </a:r>
            <a:r>
              <a:rPr lang="el-GR" sz="1600" dirty="0">
                <a:latin typeface="Times New Roman" panose="02020603050405020304" pitchFamily="18" charset="0"/>
                <a:cs typeface="Times New Roman" panose="02020603050405020304" pitchFamily="18" charset="0"/>
              </a:rPr>
              <a:t>, ωθώντας τους καταναλωτές σε αγορά μη αναγκαίων προϊόντων, δεν είναι άλλο από τις </a:t>
            </a:r>
            <a:r>
              <a:rPr lang="el-GR" sz="1600" b="1" dirty="0">
                <a:latin typeface="Times New Roman" panose="02020603050405020304" pitchFamily="18" charset="0"/>
                <a:cs typeface="Times New Roman" panose="02020603050405020304" pitchFamily="18" charset="0"/>
              </a:rPr>
              <a:t>εκπτώσεις</a:t>
            </a:r>
            <a:r>
              <a:rPr lang="el-GR" sz="1600" dirty="0">
                <a:latin typeface="Times New Roman" panose="02020603050405020304" pitchFamily="18" charset="0"/>
                <a:cs typeface="Times New Roman" panose="02020603050405020304" pitchFamily="18" charset="0"/>
              </a:rPr>
              <a:t>.</a:t>
            </a:r>
          </a:p>
        </p:txBody>
      </p:sp>
      <p:sp>
        <p:nvSpPr>
          <p:cNvPr id="14" name="Rectangle 13"/>
          <p:cNvSpPr/>
          <p:nvPr/>
        </p:nvSpPr>
        <p:spPr>
          <a:xfrm>
            <a:off x="1342837" y="5519073"/>
            <a:ext cx="10325820" cy="584775"/>
          </a:xfrm>
          <a:prstGeom prst="rect">
            <a:avLst/>
          </a:prstGeom>
        </p:spPr>
        <p:txBody>
          <a:bodyPr wrap="square">
            <a:spAutoFit/>
          </a:bodyPr>
          <a:lstStyle/>
          <a:p>
            <a:pPr algn="just"/>
            <a:r>
              <a:rPr lang="el-GR" sz="1600" dirty="0">
                <a:latin typeface="Times New Roman" panose="02020603050405020304" pitchFamily="18" charset="0"/>
                <a:cs typeface="Times New Roman" panose="02020603050405020304" pitchFamily="18" charset="0"/>
              </a:rPr>
              <a:t>Το μόνο που μπορεί να διαπιστωθεί, σχετικά με το τέταρτο ερευνητικό ερώτημα, είναι η </a:t>
            </a:r>
            <a:r>
              <a:rPr lang="el-GR" sz="1600" b="1" dirty="0">
                <a:latin typeface="Times New Roman" panose="02020603050405020304" pitchFamily="18" charset="0"/>
                <a:cs typeface="Times New Roman" panose="02020603050405020304" pitchFamily="18" charset="0"/>
              </a:rPr>
              <a:t>μοναδικότητα της καταναλωτικής κρίσης</a:t>
            </a:r>
            <a:r>
              <a:rPr lang="el-GR" sz="1600" dirty="0">
                <a:latin typeface="Times New Roman" panose="02020603050405020304" pitchFamily="18" charset="0"/>
                <a:cs typeface="Times New Roman" panose="02020603050405020304" pitchFamily="18" charset="0"/>
              </a:rPr>
              <a:t> κάθε ατόμου αλλά και η </a:t>
            </a:r>
            <a:r>
              <a:rPr lang="el-GR" sz="1600" b="1" dirty="0">
                <a:latin typeface="Times New Roman" panose="02020603050405020304" pitchFamily="18" charset="0"/>
                <a:cs typeface="Times New Roman" panose="02020603050405020304" pitchFamily="18" charset="0"/>
              </a:rPr>
              <a:t>έλλειψη ενημέρωσης </a:t>
            </a:r>
            <a:r>
              <a:rPr lang="el-GR" sz="1600" dirty="0">
                <a:latin typeface="Times New Roman" panose="02020603050405020304" pitchFamily="18" charset="0"/>
                <a:cs typeface="Times New Roman" panose="02020603050405020304" pitchFamily="18" charset="0"/>
              </a:rPr>
              <a:t>σχετικά με τη βιομηχανία της Γρήγορης Μόδας. </a:t>
            </a:r>
          </a:p>
        </p:txBody>
      </p:sp>
    </p:spTree>
    <p:extLst>
      <p:ext uri="{BB962C8B-B14F-4D97-AF65-F5344CB8AC3E}">
        <p14:creationId xmlns:p14="http://schemas.microsoft.com/office/powerpoint/2010/main" val="1059259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229286"/>
            <a:ext cx="9068586" cy="2590800"/>
          </a:xfrm>
        </p:spPr>
        <p:txBody>
          <a:bodyPr/>
          <a:lstStyle/>
          <a:p>
            <a:pPr>
              <a:lnSpc>
                <a:spcPct val="100000"/>
              </a:lnSpc>
            </a:pPr>
            <a:r>
              <a:rPr lang="el-GR" sz="4400" dirty="0">
                <a:latin typeface="Times New Roman" panose="02020603050405020304" pitchFamily="18" charset="0"/>
                <a:cs typeface="Times New Roman" panose="02020603050405020304" pitchFamily="18" charset="0"/>
              </a:rPr>
              <a:t>ΕΥΧΑΡΙΣΤΩ ΠΟΛυ</a:t>
            </a:r>
            <a:br>
              <a:rPr lang="el-GR" sz="4400" dirty="0">
                <a:latin typeface="Times New Roman" panose="02020603050405020304" pitchFamily="18" charset="0"/>
                <a:cs typeface="Times New Roman" panose="02020603050405020304" pitchFamily="18" charset="0"/>
              </a:rPr>
            </a:br>
            <a:r>
              <a:rPr lang="el-GR" sz="4400" dirty="0">
                <a:latin typeface="Times New Roman" panose="02020603050405020304" pitchFamily="18" charset="0"/>
                <a:cs typeface="Times New Roman" panose="02020603050405020304" pitchFamily="18" charset="0"/>
              </a:rPr>
              <a:t>για το χρονο σας!</a:t>
            </a:r>
          </a:p>
        </p:txBody>
      </p:sp>
    </p:spTree>
    <p:extLst>
      <p:ext uri="{BB962C8B-B14F-4D97-AF65-F5344CB8AC3E}">
        <p14:creationId xmlns:p14="http://schemas.microsoft.com/office/powerpoint/2010/main" val="57031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691" y="996276"/>
            <a:ext cx="10058400" cy="936040"/>
          </a:xfrm>
        </p:spPr>
        <p:txBody>
          <a:bodyPr>
            <a:normAutofit/>
          </a:bodyPr>
          <a:lstStyle/>
          <a:p>
            <a:pPr algn="ctr"/>
            <a:r>
              <a:rPr lang="el-GR" sz="3600" dirty="0">
                <a:latin typeface="Times New Roman" panose="02020603050405020304" pitchFamily="18" charset="0"/>
                <a:cs typeface="Times New Roman" panose="02020603050405020304" pitchFamily="18" charset="0"/>
              </a:rPr>
              <a:t>Θέμα Διαπραγμάτευσης Εργασίας</a:t>
            </a:r>
          </a:p>
        </p:txBody>
      </p:sp>
      <p:sp>
        <p:nvSpPr>
          <p:cNvPr id="3" name="Content Placeholder 2"/>
          <p:cNvSpPr>
            <a:spLocks noGrp="1"/>
          </p:cNvSpPr>
          <p:nvPr>
            <p:ph idx="1"/>
          </p:nvPr>
        </p:nvSpPr>
        <p:spPr>
          <a:xfrm>
            <a:off x="1161691" y="2268748"/>
            <a:ext cx="10058400" cy="3485071"/>
          </a:xfrm>
        </p:spPr>
        <p:txBody>
          <a:bodyPr>
            <a:normAutofit/>
          </a:bodyPr>
          <a:lstStyle/>
          <a:p>
            <a:pPr marL="0" indent="0" algn="just">
              <a:buNone/>
            </a:pPr>
            <a:r>
              <a:rPr lang="el-GR" sz="1600" b="1" dirty="0">
                <a:latin typeface="Times New Roman" panose="02020603050405020304" pitchFamily="18" charset="0"/>
                <a:cs typeface="Times New Roman" panose="02020603050405020304" pitchFamily="18" charset="0"/>
              </a:rPr>
              <a:t>Η παρουσίαση:</a:t>
            </a:r>
          </a:p>
          <a:p>
            <a:pPr algn="just"/>
            <a:r>
              <a:rPr lang="el-GR" sz="1600" dirty="0">
                <a:latin typeface="Times New Roman" panose="02020603050405020304" pitchFamily="18" charset="0"/>
                <a:cs typeface="Times New Roman" panose="02020603050405020304" pitchFamily="18" charset="0"/>
              </a:rPr>
              <a:t>Του</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ρόλου της ηγεσίας και του μάρκετινγκ στην αύξηση των πωλήσεων των εταιρειών ενδυμάτων </a:t>
            </a:r>
          </a:p>
          <a:p>
            <a:pPr algn="just"/>
            <a:r>
              <a:rPr lang="el-GR" sz="1600" dirty="0">
                <a:latin typeface="Times New Roman" panose="02020603050405020304" pitchFamily="18" charset="0"/>
                <a:cs typeface="Times New Roman" panose="02020603050405020304" pitchFamily="18" charset="0"/>
              </a:rPr>
              <a:t>Της θέσης του ηλεκτρονικού εμπορίου στη σύγχρονη βιομηναχία της μόδας</a:t>
            </a:r>
          </a:p>
          <a:p>
            <a:pPr algn="just"/>
            <a:r>
              <a:rPr lang="el-GR" sz="1600" dirty="0">
                <a:latin typeface="Times New Roman" panose="02020603050405020304" pitchFamily="18" charset="0"/>
                <a:cs typeface="Times New Roman" panose="02020603050405020304" pitchFamily="18" charset="0"/>
              </a:rPr>
              <a:t>Των κατάλληλων στρατηγικών μάρκετινγκ που πρέπει να ακολουθούνται από εταιρείες ρουχισμού τύπου Zara</a:t>
            </a:r>
          </a:p>
          <a:p>
            <a:pPr algn="just"/>
            <a:r>
              <a:rPr lang="el-GR" sz="1600" dirty="0">
                <a:latin typeface="Times New Roman" panose="02020603050405020304" pitchFamily="18" charset="0"/>
                <a:cs typeface="Times New Roman" panose="02020603050405020304" pitchFamily="18" charset="0"/>
              </a:rPr>
              <a:t>Της άποψης των καταναλωτών για την πορεία που ακολουθεί συγκεκριμένα η επιχείρηση Zara</a:t>
            </a:r>
          </a:p>
          <a:p>
            <a:pPr algn="just"/>
            <a:r>
              <a:rPr lang="el-GR" sz="1600" dirty="0">
                <a:latin typeface="Times New Roman" panose="02020603050405020304" pitchFamily="18" charset="0"/>
                <a:cs typeface="Times New Roman" panose="02020603050405020304" pitchFamily="18" charset="0"/>
              </a:rPr>
              <a:t>Της κοσμοθεωρίας και της εφαρμογής της Γρήγορης Μόδας στην εταιρεία Zara στην Ελλάδα</a:t>
            </a:r>
          </a:p>
          <a:p>
            <a:pPr algn="just"/>
            <a:endParaRPr lang="el-GR" sz="1600" dirty="0">
              <a:latin typeface="Times New Roman" panose="02020603050405020304" pitchFamily="18" charset="0"/>
              <a:cs typeface="Times New Roman" panose="02020603050405020304" pitchFamily="18" charset="0"/>
            </a:endParaRPr>
          </a:p>
          <a:p>
            <a:pPr marL="0" indent="0" algn="just">
              <a:buNone/>
            </a:pPr>
            <a:r>
              <a:rPr lang="el-GR" b="1" dirty="0">
                <a:latin typeface="Times New Roman" panose="02020603050405020304" pitchFamily="18" charset="0"/>
                <a:cs typeface="Times New Roman" panose="02020603050405020304" pitchFamily="18" charset="0"/>
              </a:rPr>
              <a:t>Καινοτομία Εργασίας: </a:t>
            </a:r>
            <a:r>
              <a:rPr lang="el-GR" sz="1600" dirty="0">
                <a:latin typeface="Times New Roman" panose="02020603050405020304" pitchFamily="18" charset="0"/>
                <a:cs typeface="Times New Roman" panose="02020603050405020304" pitchFamily="18" charset="0"/>
              </a:rPr>
              <a:t>Ενδιαφέρον και έρευνα για τον τρόπο επιρροής του μάρκετινγκ ανάλογα με τα δημογραφικά στοιχεία και το μορφωτικό επίπεδο των καταναλωτών, καθώς και για τη στάση των Ελλήνων καταναλωτών απέναντι στη Γρήγορη Μόδα και σε εταιρείες που την προωθούν άμεσα. </a:t>
            </a:r>
          </a:p>
        </p:txBody>
      </p:sp>
    </p:spTree>
    <p:extLst>
      <p:ext uri="{BB962C8B-B14F-4D97-AF65-F5344CB8AC3E}">
        <p14:creationId xmlns:p14="http://schemas.microsoft.com/office/powerpoint/2010/main" val="1921366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32" y="646148"/>
            <a:ext cx="10058400" cy="1371600"/>
          </a:xfrm>
        </p:spPr>
        <p:txBody>
          <a:bodyPr>
            <a:normAutofit/>
          </a:bodyPr>
          <a:lstStyle/>
          <a:p>
            <a:pPr algn="ctr"/>
            <a:r>
              <a:rPr lang="el-GR" sz="4400" dirty="0">
                <a:latin typeface="Times New Roman" panose="02020603050405020304" pitchFamily="18" charset="0"/>
                <a:cs typeface="Times New Roman" panose="02020603050405020304" pitchFamily="18" charset="0"/>
              </a:rPr>
              <a:t>Ερευνητικά Ερωτήματα</a:t>
            </a:r>
          </a:p>
        </p:txBody>
      </p:sp>
      <p:sp>
        <p:nvSpPr>
          <p:cNvPr id="8" name="Rectangle 7"/>
          <p:cNvSpPr/>
          <p:nvPr/>
        </p:nvSpPr>
        <p:spPr>
          <a:xfrm>
            <a:off x="2872373" y="2188242"/>
            <a:ext cx="7683260" cy="646331"/>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Διαφοροποιείται η επιρροή του marketing στους καταναλωτές ως προς τα δημογραφικά στοιχεία και το μορφωτικό τους επίπεδο;  </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2872373" y="3209975"/>
            <a:ext cx="7033846" cy="646331"/>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Σε ποιο βαθμό το μάρκετινγκ και σε ποιο βαθμό το ηλεκτρονικό εμπόριο προωθούν τις πωλήσεις;  </a:t>
            </a:r>
            <a:endParaRPr lang="en-US" dirty="0">
              <a:latin typeface="Times New Roman" panose="02020603050405020304" pitchFamily="18" charset="0"/>
              <a:cs typeface="Times New Roman" panose="02020603050405020304" pitchFamily="18" charset="0"/>
            </a:endParaRPr>
          </a:p>
        </p:txBody>
      </p:sp>
      <p:sp>
        <p:nvSpPr>
          <p:cNvPr id="10" name="Rectangle 9"/>
          <p:cNvSpPr/>
          <p:nvPr/>
        </p:nvSpPr>
        <p:spPr>
          <a:xfrm>
            <a:off x="2872373" y="4208508"/>
            <a:ext cx="6343291" cy="369332"/>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Ποια στρατηγική μάρκετινγκ αποδίδει στις εταιρείες τύπου Zara; </a:t>
            </a: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2872373" y="5140417"/>
            <a:ext cx="6996024" cy="646331"/>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Ποια η γνώμη των καταναλωτών για τη Γρήγορη Μόδα που παρατηρείται σε εταιρείες όπως τα Zara;</a:t>
            </a:r>
          </a:p>
        </p:txBody>
      </p:sp>
      <p:sp>
        <p:nvSpPr>
          <p:cNvPr id="12" name="Right Arrow 11"/>
          <p:cNvSpPr/>
          <p:nvPr/>
        </p:nvSpPr>
        <p:spPr>
          <a:xfrm>
            <a:off x="1775919" y="2269092"/>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3" name="Right Arrow 12"/>
          <p:cNvSpPr/>
          <p:nvPr/>
        </p:nvSpPr>
        <p:spPr>
          <a:xfrm>
            <a:off x="1830928" y="3209975"/>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4" name="Right Arrow 13"/>
          <p:cNvSpPr/>
          <p:nvPr/>
        </p:nvSpPr>
        <p:spPr>
          <a:xfrm>
            <a:off x="1830928" y="4150858"/>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Right Arrow 14"/>
          <p:cNvSpPr/>
          <p:nvPr/>
        </p:nvSpPr>
        <p:spPr>
          <a:xfrm>
            <a:off x="1830928" y="5102146"/>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00587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503" y="439817"/>
            <a:ext cx="10058400" cy="1371600"/>
          </a:xfrm>
        </p:spPr>
        <p:txBody>
          <a:bodyPr>
            <a:normAutofit/>
          </a:bodyPr>
          <a:lstStyle/>
          <a:p>
            <a:pPr algn="ctr"/>
            <a:r>
              <a:rPr lang="el-GR" sz="4400" dirty="0">
                <a:latin typeface="Times New Roman" panose="02020603050405020304" pitchFamily="18" charset="0"/>
                <a:cs typeface="Times New Roman" panose="02020603050405020304" pitchFamily="18" charset="0"/>
              </a:rPr>
              <a:t>Μεθοδολογία – Δομή Εργασίας </a:t>
            </a:r>
          </a:p>
        </p:txBody>
      </p:sp>
      <p:sp>
        <p:nvSpPr>
          <p:cNvPr id="4" name="Rectangle 3"/>
          <p:cNvSpPr/>
          <p:nvPr/>
        </p:nvSpPr>
        <p:spPr>
          <a:xfrm>
            <a:off x="1302471" y="2306482"/>
            <a:ext cx="3292648" cy="1229338"/>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5" name="Rectangle 4"/>
          <p:cNvSpPr/>
          <p:nvPr/>
        </p:nvSpPr>
        <p:spPr>
          <a:xfrm>
            <a:off x="1428214" y="2597985"/>
            <a:ext cx="3041162" cy="646331"/>
          </a:xfrm>
          <a:prstGeom prst="rect">
            <a:avLst/>
          </a:prstGeom>
        </p:spPr>
        <p:txBody>
          <a:bodyPr wrap="square">
            <a:spAutoFit/>
          </a:bodyPr>
          <a:lstStyle/>
          <a:p>
            <a:pPr algn="ctr"/>
            <a:r>
              <a:rPr lang="el-GR" b="1" dirty="0">
                <a:latin typeface="Times New Roman" panose="02020603050405020304" pitchFamily="18" charset="0"/>
                <a:cs typeface="Times New Roman" panose="02020603050405020304" pitchFamily="18" charset="0"/>
              </a:rPr>
              <a:t>Πρώτο Μέρος: </a:t>
            </a:r>
          </a:p>
          <a:p>
            <a:pPr algn="ctr"/>
            <a:r>
              <a:rPr lang="el-GR" dirty="0">
                <a:latin typeface="Times New Roman" panose="02020603050405020304" pitchFamily="18" charset="0"/>
                <a:cs typeface="Times New Roman" panose="02020603050405020304" pitchFamily="18" charset="0"/>
              </a:rPr>
              <a:t>Βιβλιογραφική Επισκόπηση</a:t>
            </a:r>
            <a:endParaRPr lang="el-GR" dirty="0"/>
          </a:p>
        </p:txBody>
      </p:sp>
      <p:sp>
        <p:nvSpPr>
          <p:cNvPr id="8" name="Rectangle 7"/>
          <p:cNvSpPr/>
          <p:nvPr/>
        </p:nvSpPr>
        <p:spPr>
          <a:xfrm>
            <a:off x="1066800" y="4102736"/>
            <a:ext cx="3763992" cy="1600273"/>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9" name="Rectangle 8"/>
          <p:cNvSpPr/>
          <p:nvPr/>
        </p:nvSpPr>
        <p:spPr>
          <a:xfrm>
            <a:off x="975503" y="4304273"/>
            <a:ext cx="3946585" cy="1200329"/>
          </a:xfrm>
          <a:prstGeom prst="rect">
            <a:avLst/>
          </a:prstGeom>
        </p:spPr>
        <p:txBody>
          <a:bodyPr wrap="square">
            <a:spAutoFit/>
          </a:bodyPr>
          <a:lstStyle/>
          <a:p>
            <a:pPr algn="ctr"/>
            <a:r>
              <a:rPr lang="el-GR" b="1" dirty="0">
                <a:latin typeface="Times New Roman" panose="02020603050405020304" pitchFamily="18" charset="0"/>
                <a:cs typeface="Times New Roman" panose="02020603050405020304" pitchFamily="18" charset="0"/>
              </a:rPr>
              <a:t>Δεύτερο Μέρος: </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Ηλεκτρονικά Ερωτηματολόγια</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Ανάλυση και Ερμηνεία Απαντήσεων του Ερωτηματολογίου</a:t>
            </a:r>
            <a:endParaRPr lang="el-GR" dirty="0"/>
          </a:p>
        </p:txBody>
      </p:sp>
      <p:cxnSp>
        <p:nvCxnSpPr>
          <p:cNvPr id="11" name="Elbow Connector 10"/>
          <p:cNvCxnSpPr/>
          <p:nvPr/>
        </p:nvCxnSpPr>
        <p:spPr>
          <a:xfrm flipV="1">
            <a:off x="5047831" y="2411513"/>
            <a:ext cx="2639683" cy="2475782"/>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7601967" y="2088348"/>
            <a:ext cx="3431936" cy="646331"/>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Δομημένα Ερωτηματολόγια 21 Ερωτήσεων</a:t>
            </a:r>
            <a:endParaRPr lang="el-GR" dirty="0"/>
          </a:p>
        </p:txBody>
      </p:sp>
      <p:cxnSp>
        <p:nvCxnSpPr>
          <p:cNvPr id="15" name="Straight Arrow Connector 14"/>
          <p:cNvCxnSpPr/>
          <p:nvPr/>
        </p:nvCxnSpPr>
        <p:spPr>
          <a:xfrm>
            <a:off x="6367672" y="3254383"/>
            <a:ext cx="131984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8" name="Rectangle 17"/>
          <p:cNvSpPr/>
          <p:nvPr/>
        </p:nvSpPr>
        <p:spPr>
          <a:xfrm>
            <a:off x="7582530" y="3078959"/>
            <a:ext cx="3556358" cy="646331"/>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Ερωτήσεις κλειστού τύπου  και χρήση κλίμακας </a:t>
            </a:r>
            <a:r>
              <a:rPr lang="en-US" dirty="0">
                <a:latin typeface="Times New Roman" panose="02020603050405020304" pitchFamily="18" charset="0"/>
                <a:cs typeface="Times New Roman" panose="02020603050405020304" pitchFamily="18" charset="0"/>
              </a:rPr>
              <a:t>Likert</a:t>
            </a:r>
            <a:endParaRPr lang="el-GR" dirty="0"/>
          </a:p>
        </p:txBody>
      </p:sp>
      <p:cxnSp>
        <p:nvCxnSpPr>
          <p:cNvPr id="19" name="Straight Arrow Connector 18"/>
          <p:cNvCxnSpPr/>
          <p:nvPr/>
        </p:nvCxnSpPr>
        <p:spPr>
          <a:xfrm>
            <a:off x="6367672" y="4887295"/>
            <a:ext cx="131984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6367672" y="4080427"/>
            <a:ext cx="1319842"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1" name="Rectangle 20"/>
          <p:cNvSpPr/>
          <p:nvPr/>
        </p:nvSpPr>
        <p:spPr>
          <a:xfrm>
            <a:off x="7904553" y="3895761"/>
            <a:ext cx="2015039"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650 συμμετέχοντες </a:t>
            </a:r>
            <a:endParaRPr lang="el-GR" dirty="0"/>
          </a:p>
        </p:txBody>
      </p:sp>
      <p:sp>
        <p:nvSpPr>
          <p:cNvPr id="22" name="Rectangle 21"/>
          <p:cNvSpPr/>
          <p:nvPr/>
        </p:nvSpPr>
        <p:spPr>
          <a:xfrm>
            <a:off x="7819756" y="4648552"/>
            <a:ext cx="3081905" cy="646331"/>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Συμμετέχοντες: άτομα όλων των ηλικιών </a:t>
            </a:r>
            <a:endParaRPr lang="el-GR" dirty="0"/>
          </a:p>
        </p:txBody>
      </p:sp>
    </p:spTree>
    <p:extLst>
      <p:ext uri="{BB962C8B-B14F-4D97-AF65-F5344CB8AC3E}">
        <p14:creationId xmlns:p14="http://schemas.microsoft.com/office/powerpoint/2010/main" val="1231385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95945"/>
            <a:ext cx="10058400" cy="1371600"/>
          </a:xfrm>
        </p:spPr>
        <p:txBody>
          <a:bodyPr>
            <a:normAutofit/>
          </a:bodyPr>
          <a:lstStyle/>
          <a:p>
            <a:pPr algn="ctr"/>
            <a:r>
              <a:rPr lang="el-GR" sz="4000" dirty="0">
                <a:latin typeface="Times New Roman" panose="02020603050405020304" pitchFamily="18" charset="0"/>
                <a:cs typeface="Times New Roman" panose="02020603050405020304" pitchFamily="18" charset="0"/>
              </a:rPr>
              <a:t>Βιβλιογραφική Επισκόπηση</a:t>
            </a:r>
          </a:p>
        </p:txBody>
      </p:sp>
      <p:sp>
        <p:nvSpPr>
          <p:cNvPr id="3" name="Content Placeholder 2"/>
          <p:cNvSpPr>
            <a:spLocks noGrp="1"/>
          </p:cNvSpPr>
          <p:nvPr>
            <p:ph idx="1"/>
          </p:nvPr>
        </p:nvSpPr>
        <p:spPr>
          <a:xfrm>
            <a:off x="1066800" y="2249768"/>
            <a:ext cx="10058400" cy="2891574"/>
          </a:xfrm>
        </p:spPr>
        <p:txBody>
          <a:bodyPr>
            <a:noAutofit/>
          </a:bodyPr>
          <a:lstStyle/>
          <a:p>
            <a:pPr marL="0" indent="0">
              <a:buNone/>
            </a:pPr>
            <a:r>
              <a:rPr lang="el-GR" b="1" dirty="0">
                <a:latin typeface="Times New Roman" panose="02020603050405020304" pitchFamily="18" charset="0"/>
                <a:cs typeface="Times New Roman" panose="02020603050405020304" pitchFamily="18" charset="0"/>
              </a:rPr>
              <a:t>Μέσω του θεωρητικού πλαισίου παρουσιάστηκαν: </a:t>
            </a:r>
          </a:p>
          <a:p>
            <a:r>
              <a:rPr lang="el-GR" dirty="0">
                <a:latin typeface="Times New Roman" panose="02020603050405020304" pitchFamily="18" charset="0"/>
                <a:cs typeface="Times New Roman" panose="02020603050405020304" pitchFamily="18" charset="0"/>
              </a:rPr>
              <a:t>Ο ορισμός Ηγεσίας, Μάρκετινγκ και Ηλεκτρονικού Εμπορίου</a:t>
            </a:r>
          </a:p>
          <a:p>
            <a:r>
              <a:rPr lang="el-GR" dirty="0">
                <a:latin typeface="Times New Roman" panose="02020603050405020304" pitchFamily="18" charset="0"/>
                <a:cs typeface="Times New Roman" panose="02020603050405020304" pitchFamily="18" charset="0"/>
              </a:rPr>
              <a:t>Ο ρόλος τους στις επιχειρήσεις ενδυμάτων</a:t>
            </a:r>
          </a:p>
          <a:p>
            <a:r>
              <a:rPr lang="el-GR" dirty="0">
                <a:latin typeface="Times New Roman" panose="02020603050405020304" pitchFamily="18" charset="0"/>
                <a:cs typeface="Times New Roman" panose="02020603050405020304" pitchFamily="18" charset="0"/>
              </a:rPr>
              <a:t>Η συμβολή τους στις πωλήσεις των επιχειρήσεων ειδών ρουχισμού</a:t>
            </a:r>
          </a:p>
          <a:p>
            <a:r>
              <a:rPr lang="el-GR" dirty="0">
                <a:latin typeface="Times New Roman" panose="02020603050405020304" pitchFamily="18" charset="0"/>
                <a:cs typeface="Times New Roman" panose="02020603050405020304" pitchFamily="18" charset="0"/>
              </a:rPr>
              <a:t>Η στρατηγική και οι στόχοι του Μάρκετινγκ σε εταιρείες ενδυμάτων</a:t>
            </a:r>
          </a:p>
          <a:p>
            <a:r>
              <a:rPr lang="el-GR" dirty="0">
                <a:latin typeface="Times New Roman" panose="02020603050405020304" pitchFamily="18" charset="0"/>
                <a:cs typeface="Times New Roman" panose="02020603050405020304" pitchFamily="18" charset="0"/>
              </a:rPr>
              <a:t>Η ανάλυση του </a:t>
            </a:r>
            <a:r>
              <a:rPr lang="en-US" dirty="0">
                <a:latin typeface="Times New Roman" panose="02020603050405020304" pitchFamily="18" charset="0"/>
                <a:cs typeface="Times New Roman" panose="02020603050405020304" pitchFamily="18" charset="0"/>
              </a:rPr>
              <a:t>brand Zara</a:t>
            </a:r>
            <a:r>
              <a:rPr lang="el-GR" dirty="0">
                <a:latin typeface="Times New Roman" panose="02020603050405020304" pitchFamily="18" charset="0"/>
                <a:cs typeface="Times New Roman" panose="02020603050405020304" pitchFamily="18" charset="0"/>
              </a:rPr>
              <a:t> και τρέχουσα στρατηγική μάρκετινγκ που ακολουθεί η εταιρεία</a:t>
            </a:r>
          </a:p>
          <a:p>
            <a:r>
              <a:rPr lang="el-GR" dirty="0">
                <a:latin typeface="Times New Roman" panose="02020603050405020304" pitchFamily="18" charset="0"/>
                <a:cs typeface="Times New Roman" panose="02020603050405020304" pitchFamily="18" charset="0"/>
              </a:rPr>
              <a:t>Η σχέση της εταιρείας </a:t>
            </a:r>
            <a:r>
              <a:rPr lang="en-US" dirty="0">
                <a:latin typeface="Times New Roman" panose="02020603050405020304" pitchFamily="18" charset="0"/>
                <a:cs typeface="Times New Roman" panose="02020603050405020304" pitchFamily="18" charset="0"/>
              </a:rPr>
              <a:t>Zara</a:t>
            </a:r>
            <a:r>
              <a:rPr lang="el-GR" dirty="0">
                <a:latin typeface="Times New Roman" panose="02020603050405020304" pitchFamily="18" charset="0"/>
                <a:cs typeface="Times New Roman" panose="02020603050405020304" pitchFamily="18" charset="0"/>
              </a:rPr>
              <a:t> με τη Γρήγορη Μόδα</a:t>
            </a:r>
          </a:p>
        </p:txBody>
      </p:sp>
    </p:spTree>
    <p:extLst>
      <p:ext uri="{BB962C8B-B14F-4D97-AF65-F5344CB8AC3E}">
        <p14:creationId xmlns:p14="http://schemas.microsoft.com/office/powerpoint/2010/main" val="903164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79024"/>
            <a:ext cx="10058400" cy="668621"/>
          </a:xfrm>
        </p:spPr>
        <p:txBody>
          <a:bodyPr>
            <a:normAutofit fontScale="90000"/>
          </a:bodyPr>
          <a:lstStyle/>
          <a:p>
            <a:pPr algn="ctr"/>
            <a:r>
              <a:rPr lang="en-US" sz="2700" dirty="0">
                <a:latin typeface="Times New Roman" panose="02020603050405020304" pitchFamily="18" charset="0"/>
                <a:cs typeface="Times New Roman" panose="02020603050405020304" pitchFamily="18" charset="0"/>
              </a:rPr>
              <a:t>1. </a:t>
            </a:r>
            <a:r>
              <a:rPr lang="el-GR" sz="2700" dirty="0">
                <a:latin typeface="Times New Roman" panose="02020603050405020304" pitchFamily="18" charset="0"/>
                <a:cs typeface="Times New Roman" panose="02020603050405020304" pitchFamily="18" charset="0"/>
              </a:rPr>
              <a:t>Διαφοροποιείται η επιρροή του marketing στους καταναλωτές ως προς τα δημογραφικά στοιχεία και το μορφωτικό τους επίπεδο;  </a:t>
            </a:r>
            <a:br>
              <a:rPr lang="en-US" dirty="0">
                <a:latin typeface="Times New Roman" panose="02020603050405020304" pitchFamily="18" charset="0"/>
                <a:cs typeface="Times New Roman" panose="02020603050405020304" pitchFamily="18" charset="0"/>
              </a:rPr>
            </a:br>
            <a:endParaRPr lang="el-GR" dirty="0"/>
          </a:p>
        </p:txBody>
      </p:sp>
      <p:sp>
        <p:nvSpPr>
          <p:cNvPr id="3" name="Rectangle 2"/>
          <p:cNvSpPr/>
          <p:nvPr/>
        </p:nvSpPr>
        <p:spPr>
          <a:xfrm>
            <a:off x="1132934" y="2512354"/>
            <a:ext cx="4226943" cy="16303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4" name="Rectangle 3"/>
          <p:cNvSpPr/>
          <p:nvPr/>
        </p:nvSpPr>
        <p:spPr>
          <a:xfrm>
            <a:off x="1337092" y="2588886"/>
            <a:ext cx="3818626" cy="1477328"/>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Το μεγαλύτερο ποσοστό των ερωτώμενων υποστήριξε πως επηρεάζεται </a:t>
            </a:r>
            <a:r>
              <a:rPr lang="el-GR" b="1" dirty="0">
                <a:latin typeface="Times New Roman" panose="02020603050405020304" pitchFamily="18" charset="0"/>
                <a:cs typeface="Times New Roman" panose="02020603050405020304" pitchFamily="18" charset="0"/>
              </a:rPr>
              <a:t>λίγο</a:t>
            </a:r>
            <a:r>
              <a:rPr lang="el-GR" dirty="0">
                <a:latin typeface="Times New Roman" panose="02020603050405020304" pitchFamily="18" charset="0"/>
                <a:cs typeface="Times New Roman" panose="02020603050405020304" pitchFamily="18" charset="0"/>
              </a:rPr>
              <a:t> από τις </a:t>
            </a:r>
            <a:r>
              <a:rPr lang="el-GR" b="1" dirty="0">
                <a:latin typeface="Times New Roman" panose="02020603050405020304" pitchFamily="18" charset="0"/>
                <a:cs typeface="Times New Roman" panose="02020603050405020304" pitchFamily="18" charset="0"/>
              </a:rPr>
              <a:t>παραδοσιακές διαφημίσεις </a:t>
            </a:r>
            <a:r>
              <a:rPr lang="el-GR" dirty="0">
                <a:latin typeface="Times New Roman" panose="02020603050405020304" pitchFamily="18" charset="0"/>
                <a:cs typeface="Times New Roman" panose="02020603050405020304" pitchFamily="18" charset="0"/>
              </a:rPr>
              <a:t>για την αγορά ενός προϊόντος.</a:t>
            </a:r>
          </a:p>
        </p:txBody>
      </p:sp>
      <p:sp>
        <p:nvSpPr>
          <p:cNvPr id="8" name="Rectangle 7"/>
          <p:cNvSpPr/>
          <p:nvPr/>
        </p:nvSpPr>
        <p:spPr>
          <a:xfrm>
            <a:off x="1132935" y="4357778"/>
            <a:ext cx="4226943" cy="16303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9" name="Rectangle 8"/>
          <p:cNvSpPr/>
          <p:nvPr/>
        </p:nvSpPr>
        <p:spPr>
          <a:xfrm>
            <a:off x="1066800" y="4572809"/>
            <a:ext cx="4390845" cy="1200329"/>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ο μεγαλύτερο ποσοστό</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των ερωτώμενων απάντησε πως επηρεάζεται </a:t>
            </a:r>
            <a:r>
              <a:rPr lang="el-GR" b="1" dirty="0">
                <a:latin typeface="Times New Roman" panose="02020603050405020304" pitchFamily="18" charset="0"/>
                <a:cs typeface="Times New Roman" panose="02020603050405020304" pitchFamily="18" charset="0"/>
              </a:rPr>
              <a:t>μέτρια ή πολύ </a:t>
            </a:r>
            <a:r>
              <a:rPr lang="el-GR" dirty="0">
                <a:latin typeface="Times New Roman" panose="02020603050405020304" pitchFamily="18" charset="0"/>
                <a:cs typeface="Times New Roman" panose="02020603050405020304" pitchFamily="18" charset="0"/>
              </a:rPr>
              <a:t>από τις </a:t>
            </a:r>
            <a:r>
              <a:rPr lang="el-GR" b="1" dirty="0">
                <a:latin typeface="Times New Roman" panose="02020603050405020304" pitchFamily="18" charset="0"/>
                <a:cs typeface="Times New Roman" panose="02020603050405020304" pitchFamily="18" charset="0"/>
              </a:rPr>
              <a:t>διαδικτυακές διαφημίσεις </a:t>
            </a:r>
            <a:r>
              <a:rPr lang="el-GR" dirty="0">
                <a:latin typeface="Times New Roman" panose="02020603050405020304" pitchFamily="18" charset="0"/>
                <a:cs typeface="Times New Roman" panose="02020603050405020304" pitchFamily="18" charset="0"/>
              </a:rPr>
              <a:t>για την αγορά ενός προϊόντος.  </a:t>
            </a:r>
          </a:p>
        </p:txBody>
      </p:sp>
      <p:sp>
        <p:nvSpPr>
          <p:cNvPr id="10" name="Rectangle 9"/>
          <p:cNvSpPr/>
          <p:nvPr/>
        </p:nvSpPr>
        <p:spPr>
          <a:xfrm>
            <a:off x="214222" y="2077708"/>
            <a:ext cx="6096000" cy="369332"/>
          </a:xfrm>
          <a:prstGeom prst="rect">
            <a:avLst/>
          </a:prstGeom>
        </p:spPr>
        <p:txBody>
          <a:bodyPr>
            <a:spAutoFit/>
          </a:bodyPr>
          <a:lstStyle/>
          <a:p>
            <a:pPr algn="ctr"/>
            <a:r>
              <a:rPr lang="el-GR" b="1" dirty="0">
                <a:latin typeface="Times New Roman" panose="02020603050405020304" pitchFamily="18" charset="0"/>
                <a:cs typeface="Times New Roman" panose="02020603050405020304" pitchFamily="18" charset="0"/>
              </a:rPr>
              <a:t>Αναφορικά με το επίπεδο εκπαίδευσης:</a:t>
            </a:r>
            <a:endParaRPr lang="el-GR" b="1" dirty="0"/>
          </a:p>
        </p:txBody>
      </p:sp>
      <p:sp>
        <p:nvSpPr>
          <p:cNvPr id="11" name="Rectangle 10"/>
          <p:cNvSpPr/>
          <p:nvPr/>
        </p:nvSpPr>
        <p:spPr>
          <a:xfrm>
            <a:off x="7695036" y="2077708"/>
            <a:ext cx="2736903" cy="369332"/>
          </a:xfrm>
          <a:prstGeom prst="rect">
            <a:avLst/>
          </a:prstGeom>
        </p:spPr>
        <p:txBody>
          <a:bodyPr wrap="none">
            <a:spAutoFit/>
          </a:bodyPr>
          <a:lstStyle/>
          <a:p>
            <a:pPr algn="ctr"/>
            <a:r>
              <a:rPr lang="el-GR" b="1" dirty="0">
                <a:latin typeface="Times New Roman" panose="02020603050405020304" pitchFamily="18" charset="0"/>
                <a:cs typeface="Times New Roman" panose="02020603050405020304" pitchFamily="18" charset="0"/>
              </a:rPr>
              <a:t>Αναφορικά με την ηλικία:</a:t>
            </a:r>
            <a:endParaRPr lang="el-GR" b="1" dirty="0"/>
          </a:p>
        </p:txBody>
      </p:sp>
      <p:sp>
        <p:nvSpPr>
          <p:cNvPr id="12" name="Rectangle 11"/>
          <p:cNvSpPr/>
          <p:nvPr/>
        </p:nvSpPr>
        <p:spPr>
          <a:xfrm>
            <a:off x="6950013" y="2512354"/>
            <a:ext cx="4226943" cy="163039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3" name="Rectangle 12"/>
          <p:cNvSpPr/>
          <p:nvPr/>
        </p:nvSpPr>
        <p:spPr>
          <a:xfrm>
            <a:off x="6970142" y="2727385"/>
            <a:ext cx="4155058" cy="1200329"/>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Το μεγαλύτερο ποσοστό των συμμετεχόντων απάντησε πως επηρεάζεται </a:t>
            </a:r>
            <a:r>
              <a:rPr lang="el-GR" b="1" dirty="0">
                <a:latin typeface="Times New Roman" panose="02020603050405020304" pitchFamily="18" charset="0"/>
                <a:cs typeface="Times New Roman" panose="02020603050405020304" pitchFamily="18" charset="0"/>
              </a:rPr>
              <a:t>μέτρια</a:t>
            </a:r>
            <a:r>
              <a:rPr lang="el-GR" dirty="0">
                <a:latin typeface="Times New Roman" panose="02020603050405020304" pitchFamily="18" charset="0"/>
                <a:cs typeface="Times New Roman" panose="02020603050405020304" pitchFamily="18" charset="0"/>
              </a:rPr>
              <a:t> από τη </a:t>
            </a:r>
            <a:r>
              <a:rPr lang="el-GR" b="1" dirty="0">
                <a:latin typeface="Times New Roman" panose="02020603050405020304" pitchFamily="18" charset="0"/>
                <a:cs typeface="Times New Roman" panose="02020603050405020304" pitchFamily="18" charset="0"/>
              </a:rPr>
              <a:t>φήμη</a:t>
            </a:r>
            <a:r>
              <a:rPr lang="el-GR" dirty="0">
                <a:latin typeface="Times New Roman" panose="02020603050405020304" pitchFamily="18" charset="0"/>
                <a:cs typeface="Times New Roman" panose="02020603050405020304" pitchFamily="18" charset="0"/>
              </a:rPr>
              <a:t> (word of mouth) ενός προϊόντος.</a:t>
            </a:r>
          </a:p>
        </p:txBody>
      </p:sp>
      <p:sp>
        <p:nvSpPr>
          <p:cNvPr id="14" name="Right Arrow 13"/>
          <p:cNvSpPr/>
          <p:nvPr/>
        </p:nvSpPr>
        <p:spPr>
          <a:xfrm>
            <a:off x="6376729" y="4999605"/>
            <a:ext cx="978408" cy="4846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Rectangle 14"/>
          <p:cNvSpPr/>
          <p:nvPr/>
        </p:nvSpPr>
        <p:spPr>
          <a:xfrm>
            <a:off x="7596996" y="4376467"/>
            <a:ext cx="3528204" cy="1754326"/>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Η μεγαλύτερη απόκλιση, αναφορικά με την ηλικία δεν είναι μεγαλύτερη της τάξης του </a:t>
            </a:r>
            <a:r>
              <a:rPr lang="el-GR" b="1" dirty="0">
                <a:latin typeface="Times New Roman" panose="02020603050405020304" pitchFamily="18" charset="0"/>
                <a:cs typeface="Times New Roman" panose="02020603050405020304" pitchFamily="18" charset="0"/>
              </a:rPr>
              <a:t>10%</a:t>
            </a:r>
            <a:r>
              <a:rPr lang="el-GR" dirty="0">
                <a:latin typeface="Times New Roman" panose="02020603050405020304" pitchFamily="18" charset="0"/>
                <a:cs typeface="Times New Roman" panose="02020603050405020304" pitchFamily="18" charset="0"/>
              </a:rPr>
              <a:t> και φαίνεται να παρουσιάζεται ανάμεσα στις ηλικίες </a:t>
            </a:r>
            <a:r>
              <a:rPr lang="el-GR" b="1" dirty="0">
                <a:latin typeface="Times New Roman" panose="02020603050405020304" pitchFamily="18" charset="0"/>
                <a:cs typeface="Times New Roman" panose="02020603050405020304" pitchFamily="18" charset="0"/>
              </a:rPr>
              <a:t>κάτω των 18 ετών </a:t>
            </a:r>
            <a:r>
              <a:rPr lang="el-GR" dirty="0">
                <a:latin typeface="Times New Roman" panose="02020603050405020304" pitchFamily="18" charset="0"/>
                <a:cs typeface="Times New Roman" panose="02020603050405020304" pitchFamily="18" charset="0"/>
              </a:rPr>
              <a:t>και </a:t>
            </a:r>
            <a:r>
              <a:rPr lang="el-GR" b="1" dirty="0">
                <a:latin typeface="Times New Roman" panose="02020603050405020304" pitchFamily="18" charset="0"/>
                <a:cs typeface="Times New Roman" panose="02020603050405020304" pitchFamily="18" charset="0"/>
              </a:rPr>
              <a:t>άνω των 55 ετών</a:t>
            </a:r>
            <a:r>
              <a:rPr lang="el-G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6150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477995"/>
            <a:ext cx="2280249" cy="971243"/>
          </a:xfrm>
        </p:spPr>
        <p:txBody>
          <a:bodyPr>
            <a:normAutofit fontScale="90000"/>
          </a:bodyPr>
          <a:lstStyle/>
          <a:p>
            <a:pPr algn="ctr"/>
            <a:r>
              <a:rPr lang="el-GR" sz="2400" dirty="0">
                <a:latin typeface="Times New Roman" panose="02020603050405020304" pitchFamily="18" charset="0"/>
                <a:cs typeface="Times New Roman" panose="02020603050405020304" pitchFamily="18" charset="0"/>
              </a:rPr>
              <a:t>Αναφορικά με το εισόδημα των ερωτώμενων:</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270" y="1228634"/>
            <a:ext cx="7952757" cy="4473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9296400" y="1526875"/>
            <a:ext cx="2430780" cy="4727276"/>
          </a:xfrm>
        </p:spPr>
        <p:txBody>
          <a:bodyPr>
            <a:noAutofit/>
          </a:bodyPr>
          <a:lstStyle/>
          <a:p>
            <a:r>
              <a:rPr lang="el-GR" sz="1600" dirty="0">
                <a:latin typeface="Times New Roman" panose="02020603050405020304" pitchFamily="18" charset="0"/>
                <a:cs typeface="Times New Roman" panose="02020603050405020304" pitchFamily="18" charset="0"/>
              </a:rPr>
              <a:t>Παρατηρούνται </a:t>
            </a:r>
            <a:r>
              <a:rPr lang="el-GR" sz="1600" b="1" dirty="0">
                <a:latin typeface="Times New Roman" panose="02020603050405020304" pitchFamily="18" charset="0"/>
                <a:cs typeface="Times New Roman" panose="02020603050405020304" pitchFamily="18" charset="0"/>
              </a:rPr>
              <a:t>αποκλίσεις</a:t>
            </a:r>
            <a:r>
              <a:rPr lang="el-GR" sz="1600" dirty="0">
                <a:latin typeface="Times New Roman" panose="02020603050405020304" pitchFamily="18" charset="0"/>
                <a:cs typeface="Times New Roman" panose="02020603050405020304" pitchFamily="18" charset="0"/>
              </a:rPr>
              <a:t> στις απαντήσεις όσων κερδίζουν πάνω από 1200€ μηνιαίως και όσων κερδίζουν λιγότερο από 1200€ μηνιαίως:</a:t>
            </a:r>
          </a:p>
          <a:p>
            <a:pPr marL="285750" indent="-285750">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Τους ενδιαφέρει </a:t>
            </a:r>
            <a:r>
              <a:rPr lang="el-GR" sz="1600" b="1" dirty="0">
                <a:latin typeface="Times New Roman" panose="02020603050405020304" pitchFamily="18" charset="0"/>
                <a:cs typeface="Times New Roman" panose="02020603050405020304" pitchFamily="18" charset="0"/>
              </a:rPr>
              <a:t>μέτρια</a:t>
            </a:r>
            <a:r>
              <a:rPr lang="el-GR" sz="1600" dirty="0">
                <a:latin typeface="Times New Roman" panose="02020603050405020304" pitchFamily="18" charset="0"/>
                <a:cs typeface="Times New Roman" panose="02020603050405020304" pitchFamily="18" charset="0"/>
              </a:rPr>
              <a:t> η τιμή: 1201€-1800€: 50% και &gt;1800€: 43% </a:t>
            </a:r>
          </a:p>
          <a:p>
            <a:pPr marL="285750" indent="-285750">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Τους ενδιαφέρει </a:t>
            </a:r>
            <a:r>
              <a:rPr lang="el-GR" sz="1600" b="1" dirty="0">
                <a:latin typeface="Times New Roman" panose="02020603050405020304" pitchFamily="18" charset="0"/>
                <a:cs typeface="Times New Roman" panose="02020603050405020304" pitchFamily="18" charset="0"/>
              </a:rPr>
              <a:t>πολύ</a:t>
            </a:r>
            <a:r>
              <a:rPr lang="el-GR" sz="1600" dirty="0">
                <a:latin typeface="Times New Roman" panose="02020603050405020304" pitchFamily="18" charset="0"/>
                <a:cs typeface="Times New Roman" panose="02020603050405020304" pitchFamily="18" charset="0"/>
              </a:rPr>
              <a:t> η τιμή (&lt;700€: 46,6% και 701€-1200€: 36,4%)</a:t>
            </a:r>
          </a:p>
          <a:p>
            <a:pPr marL="285750" indent="-285750">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Τους ενδιαφέρει </a:t>
            </a:r>
            <a:r>
              <a:rPr lang="el-GR" sz="1600" b="1" dirty="0">
                <a:latin typeface="Times New Roman" panose="02020603050405020304" pitchFamily="18" charset="0"/>
                <a:cs typeface="Times New Roman" panose="02020603050405020304" pitchFamily="18" charset="0"/>
              </a:rPr>
              <a:t>πάρα πολύ </a:t>
            </a:r>
            <a:r>
              <a:rPr lang="el-GR" sz="1600" dirty="0">
                <a:latin typeface="Times New Roman" panose="02020603050405020304" pitchFamily="18" charset="0"/>
                <a:cs typeface="Times New Roman" panose="02020603050405020304" pitchFamily="18" charset="0"/>
              </a:rPr>
              <a:t>η τιμή (&lt;700€: 24,1% και 701€-1200€: 17,1%)</a:t>
            </a:r>
          </a:p>
        </p:txBody>
      </p:sp>
    </p:spTree>
    <p:extLst>
      <p:ext uri="{BB962C8B-B14F-4D97-AF65-F5344CB8AC3E}">
        <p14:creationId xmlns:p14="http://schemas.microsoft.com/office/powerpoint/2010/main" val="3922885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04904"/>
            <a:ext cx="10058400" cy="616863"/>
          </a:xfrm>
        </p:spPr>
        <p:txBody>
          <a:bodyPr>
            <a:normAutofit fontScale="90000"/>
          </a:bodyPr>
          <a:lstStyle/>
          <a:p>
            <a:pPr algn="ctr"/>
            <a:r>
              <a:rPr lang="en-US" sz="2700" dirty="0">
                <a:latin typeface="Times New Roman" panose="02020603050405020304" pitchFamily="18" charset="0"/>
                <a:cs typeface="Times New Roman" panose="02020603050405020304" pitchFamily="18" charset="0"/>
              </a:rPr>
              <a:t>2. </a:t>
            </a:r>
            <a:r>
              <a:rPr lang="el-GR" sz="2700" dirty="0">
                <a:latin typeface="Times New Roman" panose="02020603050405020304" pitchFamily="18" charset="0"/>
                <a:cs typeface="Times New Roman" panose="02020603050405020304" pitchFamily="18" charset="0"/>
              </a:rPr>
              <a:t>Σε ποιο βαθμό το μάρκετινγκ και σε ποιο βαθμό το ηλεκτρονικό εμπόριο προωθούν τις πωλήσεις;  </a:t>
            </a:r>
            <a:br>
              <a:rPr lang="en-US" dirty="0">
                <a:latin typeface="Times New Roman" panose="02020603050405020304" pitchFamily="18" charset="0"/>
                <a:cs typeface="Times New Roman" panose="02020603050405020304" pitchFamily="18" charset="0"/>
              </a:rPr>
            </a:br>
            <a:endParaRPr lang="el-GR" dirty="0"/>
          </a:p>
        </p:txBody>
      </p:sp>
      <p:sp>
        <p:nvSpPr>
          <p:cNvPr id="4" name="Rectangle 3"/>
          <p:cNvSpPr/>
          <p:nvPr/>
        </p:nvSpPr>
        <p:spPr>
          <a:xfrm>
            <a:off x="1432251" y="2078176"/>
            <a:ext cx="3548332" cy="14940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6" name="Rectangle 5"/>
          <p:cNvSpPr/>
          <p:nvPr/>
        </p:nvSpPr>
        <p:spPr>
          <a:xfrm>
            <a:off x="1368724" y="2271466"/>
            <a:ext cx="3663351" cy="1200329"/>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Το διαδίκτυο έχει εισχωρήσει στη ζωή των καταναλωτών με κάθε τρόπο βοηθώντας στην προώθηση νέων προϊόντων.</a:t>
            </a:r>
          </a:p>
        </p:txBody>
      </p:sp>
      <p:sp>
        <p:nvSpPr>
          <p:cNvPr id="7" name="Rectangle 6"/>
          <p:cNvSpPr/>
          <p:nvPr/>
        </p:nvSpPr>
        <p:spPr>
          <a:xfrm>
            <a:off x="764875" y="3909895"/>
            <a:ext cx="3910642" cy="646331"/>
          </a:xfrm>
          <a:prstGeom prst="rect">
            <a:avLst/>
          </a:prstGeom>
        </p:spPr>
        <p:txBody>
          <a:bodyPr wrap="square">
            <a:spAutoFit/>
          </a:bodyPr>
          <a:lstStyle/>
          <a:p>
            <a:pPr algn="ctr"/>
            <a:r>
              <a:rPr lang="el-GR" b="1" dirty="0">
                <a:latin typeface="Times New Roman" panose="02020603050405020304" pitchFamily="18" charset="0"/>
                <a:cs typeface="Times New Roman" panose="02020603050405020304" pitchFamily="18" charset="0"/>
              </a:rPr>
              <a:t>Οι καταναλωτές μαθαίνουν για την άφιξη νέων προϊόντων:</a:t>
            </a:r>
          </a:p>
        </p:txBody>
      </p:sp>
      <p:sp>
        <p:nvSpPr>
          <p:cNvPr id="8" name="Right Arrow 7"/>
          <p:cNvSpPr/>
          <p:nvPr/>
        </p:nvSpPr>
        <p:spPr>
          <a:xfrm>
            <a:off x="764875" y="4768371"/>
            <a:ext cx="603849" cy="413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9" name="Right Arrow 8"/>
          <p:cNvSpPr/>
          <p:nvPr/>
        </p:nvSpPr>
        <p:spPr>
          <a:xfrm>
            <a:off x="764875" y="5266961"/>
            <a:ext cx="603849" cy="413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0" name="Right Arrow 9"/>
          <p:cNvSpPr/>
          <p:nvPr/>
        </p:nvSpPr>
        <p:spPr>
          <a:xfrm>
            <a:off x="764875" y="5765552"/>
            <a:ext cx="603849" cy="413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1" name="Rectangle 10"/>
          <p:cNvSpPr/>
          <p:nvPr/>
        </p:nvSpPr>
        <p:spPr>
          <a:xfrm>
            <a:off x="1368724" y="4768371"/>
            <a:ext cx="3590791"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Μέσα κοινωνικής δικτύωσης: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78,9%</a:t>
            </a:r>
            <a:endParaRPr lang="el-GR" dirty="0"/>
          </a:p>
        </p:txBody>
      </p:sp>
      <p:sp>
        <p:nvSpPr>
          <p:cNvPr id="12" name="Rectangle 11"/>
          <p:cNvSpPr/>
          <p:nvPr/>
        </p:nvSpPr>
        <p:spPr>
          <a:xfrm>
            <a:off x="1432251" y="5288811"/>
            <a:ext cx="1845377" cy="369332"/>
          </a:xfrm>
          <a:prstGeom prst="rect">
            <a:avLst/>
          </a:prstGeom>
        </p:spPr>
        <p:txBody>
          <a:bodyPr wrap="none">
            <a:spAutoFit/>
          </a:bodyPr>
          <a:lstStyle/>
          <a:p>
            <a:r>
              <a:rPr lang="el-GR" dirty="0">
                <a:latin typeface="Times New Roman" panose="02020603050405020304" pitchFamily="18" charset="0"/>
                <a:cs typeface="Times New Roman" panose="02020603050405020304" pitchFamily="18" charset="0"/>
              </a:rPr>
              <a:t>Διαδίκτυο:</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67,4%</a:t>
            </a:r>
            <a:endParaRPr lang="el-GR" dirty="0"/>
          </a:p>
        </p:txBody>
      </p:sp>
      <p:sp>
        <p:nvSpPr>
          <p:cNvPr id="13" name="Rectangle 12"/>
          <p:cNvSpPr/>
          <p:nvPr/>
        </p:nvSpPr>
        <p:spPr>
          <a:xfrm>
            <a:off x="1432251" y="5787402"/>
            <a:ext cx="194155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Influencers: 41,8%</a:t>
            </a:r>
            <a:endParaRPr lang="el-GR" dirty="0"/>
          </a:p>
        </p:txBody>
      </p:sp>
      <p:sp>
        <p:nvSpPr>
          <p:cNvPr id="14" name="Rectangle 13"/>
          <p:cNvSpPr/>
          <p:nvPr/>
        </p:nvSpPr>
        <p:spPr>
          <a:xfrm>
            <a:off x="6737230" y="2203655"/>
            <a:ext cx="4175185" cy="21354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5" name="Rectangle 14"/>
          <p:cNvSpPr/>
          <p:nvPr/>
        </p:nvSpPr>
        <p:spPr>
          <a:xfrm>
            <a:off x="6691222" y="2350537"/>
            <a:ext cx="4267200" cy="1815882"/>
          </a:xfrm>
          <a:prstGeom prst="rect">
            <a:avLst/>
          </a:prstGeom>
        </p:spPr>
        <p:txBody>
          <a:bodyPr wrap="square">
            <a:spAutoFit/>
          </a:bodyPr>
          <a:lstStyle/>
          <a:p>
            <a:pPr algn="ctr"/>
            <a:r>
              <a:rPr lang="el-GR" sz="1600" dirty="0">
                <a:latin typeface="Times New Roman" panose="02020603050405020304" pitchFamily="18" charset="0"/>
                <a:cs typeface="Times New Roman" panose="02020603050405020304" pitchFamily="18" charset="0"/>
              </a:rPr>
              <a:t>Οι καταναλωτές όταν αποφασίζουν να προχωρήσουν στην αγορά ενός προϊόντος ενδιαφέρονται </a:t>
            </a:r>
            <a:r>
              <a:rPr lang="el-GR" sz="1600" b="1" dirty="0">
                <a:latin typeface="Times New Roman" panose="02020603050405020304" pitchFamily="18" charset="0"/>
                <a:cs typeface="Times New Roman" panose="02020603050405020304" pitchFamily="18" charset="0"/>
              </a:rPr>
              <a:t>κυρίως</a:t>
            </a:r>
            <a:r>
              <a:rPr lang="el-GR" sz="1600" dirty="0">
                <a:latin typeface="Times New Roman" panose="02020603050405020304" pitchFamily="18" charset="0"/>
                <a:cs typeface="Times New Roman" panose="02020603050405020304" pitchFamily="18" charset="0"/>
              </a:rPr>
              <a:t> για την </a:t>
            </a:r>
            <a:r>
              <a:rPr lang="el-GR" sz="1600" b="1" dirty="0">
                <a:latin typeface="Times New Roman" panose="02020603050405020304" pitchFamily="18" charset="0"/>
                <a:cs typeface="Times New Roman" panose="02020603050405020304" pitchFamily="18" charset="0"/>
              </a:rPr>
              <a:t>τιμή</a:t>
            </a:r>
            <a:r>
              <a:rPr lang="el-GR" sz="1600" dirty="0">
                <a:latin typeface="Times New Roman" panose="02020603050405020304" pitchFamily="18" charset="0"/>
                <a:cs typeface="Times New Roman" panose="02020603050405020304" pitchFamily="18" charset="0"/>
              </a:rPr>
              <a:t> και την </a:t>
            </a:r>
            <a:r>
              <a:rPr lang="el-GR" sz="1600" b="1" dirty="0">
                <a:latin typeface="Times New Roman" panose="02020603050405020304" pitchFamily="18" charset="0"/>
                <a:cs typeface="Times New Roman" panose="02020603050405020304" pitchFamily="18" charset="0"/>
              </a:rPr>
              <a:t>ποιότητα</a:t>
            </a:r>
            <a:r>
              <a:rPr lang="el-GR" sz="1600" dirty="0">
                <a:latin typeface="Times New Roman" panose="02020603050405020304" pitchFamily="18" charset="0"/>
                <a:cs typeface="Times New Roman" panose="02020603050405020304" pitchFamily="18" charset="0"/>
              </a:rPr>
              <a:t> ενός προϊόντος και </a:t>
            </a:r>
            <a:r>
              <a:rPr lang="el-GR" sz="1600" b="1" dirty="0">
                <a:latin typeface="Times New Roman" panose="02020603050405020304" pitchFamily="18" charset="0"/>
                <a:cs typeface="Times New Roman" panose="02020603050405020304" pitchFamily="18" charset="0"/>
              </a:rPr>
              <a:t>λιγότερο</a:t>
            </a:r>
            <a:r>
              <a:rPr lang="el-GR" sz="1600" dirty="0">
                <a:latin typeface="Times New Roman" panose="02020603050405020304" pitchFamily="18" charset="0"/>
                <a:cs typeface="Times New Roman" panose="02020603050405020304" pitchFamily="18" charset="0"/>
              </a:rPr>
              <a:t> για τη </a:t>
            </a:r>
            <a:r>
              <a:rPr lang="el-GR" sz="1600" b="1" dirty="0">
                <a:latin typeface="Times New Roman" panose="02020603050405020304" pitchFamily="18" charset="0"/>
                <a:cs typeface="Times New Roman" panose="02020603050405020304" pitchFamily="18" charset="0"/>
              </a:rPr>
              <a:t>φήμη του εμπορικού σήματος</a:t>
            </a:r>
            <a:r>
              <a:rPr lang="el-GR" sz="1600" dirty="0">
                <a:latin typeface="Times New Roman" panose="02020603050405020304" pitchFamily="18" charset="0"/>
                <a:cs typeface="Times New Roman" panose="02020603050405020304" pitchFamily="18" charset="0"/>
              </a:rPr>
              <a:t> του προϊόντος και την </a:t>
            </a:r>
            <a:r>
              <a:rPr lang="el-GR" sz="1600" b="1" dirty="0">
                <a:latin typeface="Times New Roman" panose="02020603050405020304" pitchFamily="18" charset="0"/>
                <a:cs typeface="Times New Roman" panose="02020603050405020304" pitchFamily="18" charset="0"/>
              </a:rPr>
              <a:t>προβολή</a:t>
            </a:r>
            <a:r>
              <a:rPr lang="el-GR" sz="1600" dirty="0">
                <a:latin typeface="Times New Roman" panose="02020603050405020304" pitchFamily="18" charset="0"/>
                <a:cs typeface="Times New Roman" panose="02020603050405020304" pitchFamily="18" charset="0"/>
              </a:rPr>
              <a:t> που αυτό έχει στα </a:t>
            </a:r>
            <a:r>
              <a:rPr lang="el-GR" sz="1600" b="1" dirty="0">
                <a:latin typeface="Times New Roman" panose="02020603050405020304" pitchFamily="18" charset="0"/>
                <a:cs typeface="Times New Roman" panose="02020603050405020304" pitchFamily="18" charset="0"/>
              </a:rPr>
              <a:t>μέσα κοινωνικής δικτύωσης</a:t>
            </a:r>
            <a:r>
              <a:rPr lang="el-GR" sz="1600" dirty="0">
                <a:latin typeface="Times New Roman" panose="02020603050405020304" pitchFamily="18" charset="0"/>
                <a:cs typeface="Times New Roman" panose="02020603050405020304" pitchFamily="18" charset="0"/>
              </a:rPr>
              <a:t>. </a:t>
            </a:r>
          </a:p>
        </p:txBody>
      </p:sp>
      <p:sp>
        <p:nvSpPr>
          <p:cNvPr id="17" name="Rectangle 16"/>
          <p:cNvSpPr/>
          <p:nvPr/>
        </p:nvSpPr>
        <p:spPr>
          <a:xfrm>
            <a:off x="5472022" y="4875900"/>
            <a:ext cx="6251276" cy="923330"/>
          </a:xfrm>
          <a:prstGeom prst="rect">
            <a:avLst/>
          </a:prstGeom>
        </p:spPr>
        <p:txBody>
          <a:bodyPr wrap="square">
            <a:spAutoFit/>
          </a:bodyPr>
          <a:lstStyle/>
          <a:p>
            <a:pPr algn="ctr"/>
            <a:r>
              <a:rPr lang="el-GR" b="1" dirty="0">
                <a:latin typeface="Times New Roman" panose="02020603050405020304" pitchFamily="18" charset="0"/>
                <a:cs typeface="Times New Roman" panose="02020603050405020304" pitchFamily="18" charset="0"/>
              </a:rPr>
              <a:t>Οι καταναλωτές προτιμούν να αγοράζουν προϊόντα συχνά:</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 Από φυσικά καταστήματα: 42,6% </a:t>
            </a:r>
          </a:p>
          <a:p>
            <a:pPr marL="285750" indent="-285750" algn="ct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Από ηλεκτρονικά καταστήματα: 20,3%</a:t>
            </a:r>
          </a:p>
        </p:txBody>
      </p:sp>
    </p:spTree>
    <p:extLst>
      <p:ext uri="{BB962C8B-B14F-4D97-AF65-F5344CB8AC3E}">
        <p14:creationId xmlns:p14="http://schemas.microsoft.com/office/powerpoint/2010/main" val="2118098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431321"/>
            <a:ext cx="2430780" cy="819510"/>
          </a:xfrm>
        </p:spPr>
        <p:txBody>
          <a:bodyPr>
            <a:normAutofit/>
          </a:bodyPr>
          <a:lstStyle/>
          <a:p>
            <a:pPr algn="ctr"/>
            <a:r>
              <a:rPr lang="el-GR" sz="1600" dirty="0">
                <a:latin typeface="Times New Roman" panose="02020603050405020304" pitchFamily="18" charset="0"/>
                <a:cs typeface="Times New Roman" panose="02020603050405020304" pitchFamily="18" charset="0"/>
              </a:rPr>
              <a:t>Οι καταναλωτές αγοράζουν προϊόντα από το διαδίκτυο τα οποία:</a:t>
            </a:r>
          </a:p>
        </p:txBody>
      </p:sp>
      <p:sp>
        <p:nvSpPr>
          <p:cNvPr id="4" name="Text Placeholder 3"/>
          <p:cNvSpPr>
            <a:spLocks noGrp="1"/>
          </p:cNvSpPr>
          <p:nvPr>
            <p:ph type="body" sz="half" idx="2"/>
          </p:nvPr>
        </p:nvSpPr>
        <p:spPr>
          <a:xfrm>
            <a:off x="9296400" y="1421293"/>
            <a:ext cx="2430780" cy="2572737"/>
          </a:xfrm>
        </p:spPr>
        <p:txBody>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Βρίσκονται σε έκπτωση: 32,8% (συχνά)</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Δεν είναι πρώτης ανάγκης: 34,4% (μερικές φορές)</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Βρίσκονται σε άλλη χώρα: 32,8% (σπάνια)</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Δεν έχουν φυσικό κατάστημα: 33,1% (σπάνια)</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982" y="3770000"/>
            <a:ext cx="7556740" cy="2877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543" y="202960"/>
            <a:ext cx="6121186" cy="3229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9162743" y="4164492"/>
            <a:ext cx="2649730" cy="211155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0" name="Rectangle 9"/>
          <p:cNvSpPr/>
          <p:nvPr/>
        </p:nvSpPr>
        <p:spPr>
          <a:xfrm>
            <a:off x="9120096" y="4300594"/>
            <a:ext cx="2692377" cy="1815882"/>
          </a:xfrm>
          <a:prstGeom prst="rect">
            <a:avLst/>
          </a:prstGeom>
        </p:spPr>
        <p:txBody>
          <a:bodyPr wrap="square">
            <a:spAutoFit/>
          </a:bodyPr>
          <a:lstStyle/>
          <a:p>
            <a:pPr algn="ctr"/>
            <a:r>
              <a:rPr lang="el-GR" sz="1600" dirty="0">
                <a:latin typeface="Times New Roman" panose="02020603050405020304" pitchFamily="18" charset="0"/>
                <a:cs typeface="Times New Roman" panose="02020603050405020304" pitchFamily="18" charset="0"/>
              </a:rPr>
              <a:t>Οι ερωτώμενοι φαίνεται να δείχνουν </a:t>
            </a:r>
            <a:r>
              <a:rPr lang="el-GR" sz="1600" b="1" dirty="0">
                <a:latin typeface="Times New Roman" panose="02020603050405020304" pitchFamily="18" charset="0"/>
                <a:cs typeface="Times New Roman" panose="02020603050405020304" pitchFamily="18" charset="0"/>
              </a:rPr>
              <a:t>μέτρια εμπιστοσύνη </a:t>
            </a:r>
            <a:r>
              <a:rPr lang="el-GR" sz="1600" dirty="0">
                <a:latin typeface="Times New Roman" panose="02020603050405020304" pitchFamily="18" charset="0"/>
                <a:cs typeface="Times New Roman" panose="02020603050405020304" pitchFamily="18" charset="0"/>
              </a:rPr>
              <a:t>στις συναλλαγές μέσω διαδικτύου, υποστηρίζοντας ωστόσο πως το ηλεκτρονικό εμπόριο </a:t>
            </a:r>
            <a:r>
              <a:rPr lang="el-GR" sz="1600" b="1" dirty="0">
                <a:latin typeface="Times New Roman" panose="02020603050405020304" pitchFamily="18" charset="0"/>
                <a:cs typeface="Times New Roman" panose="02020603050405020304" pitchFamily="18" charset="0"/>
              </a:rPr>
              <a:t>διευκολύνει τις συναλλαγές</a:t>
            </a:r>
            <a:r>
              <a:rPr lang="el-GR" sz="1600" dirty="0">
                <a:latin typeface="Times New Roman" panose="02020603050405020304" pitchFamily="18" charset="0"/>
                <a:cs typeface="Times New Roman" panose="02020603050405020304" pitchFamily="18" charset="0"/>
              </a:rPr>
              <a:t>.</a:t>
            </a:r>
            <a:endParaRPr lang="el-G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37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763</TotalTime>
  <Words>1390</Words>
  <Application>Microsoft Office PowerPoint</Application>
  <PresentationFormat>Ευρεία οθόνη</PresentationFormat>
  <Paragraphs>103</Paragraphs>
  <Slides>15</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15</vt:i4>
      </vt:variant>
    </vt:vector>
  </HeadingPairs>
  <TitlesOfParts>
    <vt:vector size="19" baseType="lpstr">
      <vt:lpstr>Arial</vt:lpstr>
      <vt:lpstr>Garamond</vt:lpstr>
      <vt:lpstr>Times New Roman</vt:lpstr>
      <vt:lpstr>Savon</vt:lpstr>
      <vt:lpstr>Ο ρολος της Ηγεσιας και του Μαρκετινγκ στην αυξηση πωλησεων.  </vt:lpstr>
      <vt:lpstr>Θέμα Διαπραγμάτευσης Εργασίας</vt:lpstr>
      <vt:lpstr>Ερευνητικά Ερωτήματα</vt:lpstr>
      <vt:lpstr>Μεθοδολογία – Δομή Εργασίας </vt:lpstr>
      <vt:lpstr>Βιβλιογραφική Επισκόπηση</vt:lpstr>
      <vt:lpstr>1. Διαφοροποιείται η επιρροή του marketing στους καταναλωτές ως προς τα δημογραφικά στοιχεία και το μορφωτικό τους επίπεδο;   </vt:lpstr>
      <vt:lpstr>Αναφορικά με το εισόδημα των ερωτώμενων:</vt:lpstr>
      <vt:lpstr>2. Σε ποιο βαθμό το μάρκετινγκ και σε ποιο βαθμό το ηλεκτρονικό εμπόριο προωθούν τις πωλήσεις;   </vt:lpstr>
      <vt:lpstr>Οι καταναλωτές αγοράζουν προϊόντα από το διαδίκτυο τα οποία:</vt:lpstr>
      <vt:lpstr>3. Ποια στρατηγική μάρκετινγκ αποδίδει στις εταιρείες τύπου Zara;  </vt:lpstr>
      <vt:lpstr>Παρουσίαση του PowerPoint</vt:lpstr>
      <vt:lpstr>4. Ποια η γνώμη των καταναλωτών για τη Γρήγορη Μόδα που παρατηρείται  σε εταιρείες όπως τα Zara; </vt:lpstr>
      <vt:lpstr>Παρουσίαση του PowerPoint</vt:lpstr>
      <vt:lpstr>Συμπεράσματα</vt:lpstr>
      <vt:lpstr>ΕΥΧΑΡΙΣΤΩ ΠΟΛυ για το χρονο σας!</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 aynv</dc:creator>
  <cp:lastModifiedBy>Savvatou Tsolakidou</cp:lastModifiedBy>
  <cp:revision>63</cp:revision>
  <dcterms:created xsi:type="dcterms:W3CDTF">2020-06-06T13:03:39Z</dcterms:created>
  <dcterms:modified xsi:type="dcterms:W3CDTF">2020-06-08T13:32:39Z</dcterms:modified>
</cp:coreProperties>
</file>