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9" r:id="rId10"/>
    <p:sldId id="264" r:id="rId11"/>
    <p:sldId id="266" r:id="rId12"/>
    <p:sldId id="267" r:id="rId13"/>
    <p:sldId id="270"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05ED65C-A713-45AC-972C-6BB74F58EEC9}">
          <p14:sldIdLst>
            <p14:sldId id="256"/>
            <p14:sldId id="257"/>
            <p14:sldId id="258"/>
            <p14:sldId id="259"/>
            <p14:sldId id="260"/>
            <p14:sldId id="261"/>
            <p14:sldId id="262"/>
            <p14:sldId id="263"/>
            <p14:sldId id="269"/>
            <p14:sldId id="264"/>
            <p14:sldId id="266"/>
            <p14:sldId id="267"/>
            <p14:sldId id="270"/>
            <p14:sldId id="2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B56F82-0829-4C90-B1DD-242710B1247C}" type="doc">
      <dgm:prSet loTypeId="urn:microsoft.com/office/officeart/2008/layout/AlternatingHexagons" loCatId="list" qsTypeId="urn:microsoft.com/office/officeart/2005/8/quickstyle/3d2" qsCatId="3D" csTypeId="urn:microsoft.com/office/officeart/2005/8/colors/accent0_3" csCatId="mainScheme" phldr="1"/>
      <dgm:spPr/>
      <dgm:t>
        <a:bodyPr/>
        <a:lstStyle/>
        <a:p>
          <a:endParaRPr lang="en-US"/>
        </a:p>
      </dgm:t>
    </dgm:pt>
    <dgm:pt modelId="{F5F6F0A4-D7ED-432E-83A5-6A808D51489A}">
      <dgm:prSet phldrT="[Text]"/>
      <dgm:spPr/>
      <dgm:t>
        <a:bodyPr/>
        <a:lstStyle/>
        <a:p>
          <a:r>
            <a:rPr lang="el-GR" b="1" dirty="0"/>
            <a:t>Στόχοι: </a:t>
          </a:r>
          <a:endParaRPr lang="en-US" b="1" dirty="0"/>
        </a:p>
      </dgm:t>
    </dgm:pt>
    <dgm:pt modelId="{E9993177-9834-42F9-9C1B-BC2522017857}" type="parTrans" cxnId="{96AA5D57-D2B3-42CE-96E7-5289FA584D1E}">
      <dgm:prSet/>
      <dgm:spPr/>
      <dgm:t>
        <a:bodyPr/>
        <a:lstStyle/>
        <a:p>
          <a:endParaRPr lang="en-US"/>
        </a:p>
      </dgm:t>
    </dgm:pt>
    <dgm:pt modelId="{2C2C2594-075C-4A19-A524-B5CE8A03738D}" type="sibTrans" cxnId="{96AA5D57-D2B3-42CE-96E7-5289FA584D1E}">
      <dgm:prSet/>
      <dgm:spPr/>
      <dgm:t>
        <a:bodyPr/>
        <a:lstStyle/>
        <a:p>
          <a:endParaRPr lang="en-US"/>
        </a:p>
      </dgm:t>
    </dgm:pt>
    <dgm:pt modelId="{569B0EF1-5942-4D50-8ED6-456E0275668C}">
      <dgm:prSet phldrT="[Text]"/>
      <dgm:spPr/>
      <dgm:t>
        <a:bodyPr/>
        <a:lstStyle/>
        <a:p>
          <a:r>
            <a:rPr lang="el-GR" dirty="0"/>
            <a:t>Η μελέτη της επικοινωνιακής διάστασης της πολιτικής στην Ελλάδα.</a:t>
          </a:r>
          <a:endParaRPr lang="en-US" dirty="0"/>
        </a:p>
      </dgm:t>
    </dgm:pt>
    <dgm:pt modelId="{51936311-9314-4970-8E0D-FEB8C3297951}" type="parTrans" cxnId="{BE7C730D-EE39-4568-A329-F68D4E1883F1}">
      <dgm:prSet/>
      <dgm:spPr/>
      <dgm:t>
        <a:bodyPr/>
        <a:lstStyle/>
        <a:p>
          <a:endParaRPr lang="en-US"/>
        </a:p>
      </dgm:t>
    </dgm:pt>
    <dgm:pt modelId="{E1AC6BD8-3B98-4892-91D3-F46A601C737D}" type="sibTrans" cxnId="{BE7C730D-EE39-4568-A329-F68D4E1883F1}">
      <dgm:prSet/>
      <dgm:spPr/>
      <dgm:t>
        <a:bodyPr/>
        <a:lstStyle/>
        <a:p>
          <a:endParaRPr lang="en-US"/>
        </a:p>
      </dgm:t>
    </dgm:pt>
    <dgm:pt modelId="{BDA9E112-0F21-4E93-B9EE-9FACA3C3DB29}">
      <dgm:prSet phldrT="[Text]"/>
      <dgm:spPr/>
      <dgm:t>
        <a:bodyPr/>
        <a:lstStyle/>
        <a:p>
          <a:r>
            <a:rPr lang="el-GR" b="1" dirty="0"/>
            <a:t>Αναγκαιότητα:</a:t>
          </a:r>
          <a:endParaRPr lang="en-US" b="1" dirty="0"/>
        </a:p>
      </dgm:t>
    </dgm:pt>
    <dgm:pt modelId="{9E1BC181-8EA9-4DF9-89EC-82AA45C8D2FD}" type="parTrans" cxnId="{A490DDA8-7B40-4A75-8A2A-0B98B4E03361}">
      <dgm:prSet/>
      <dgm:spPr/>
      <dgm:t>
        <a:bodyPr/>
        <a:lstStyle/>
        <a:p>
          <a:endParaRPr lang="en-US"/>
        </a:p>
      </dgm:t>
    </dgm:pt>
    <dgm:pt modelId="{0B0839E6-11EE-4C62-B246-A95315385837}" type="sibTrans" cxnId="{A490DDA8-7B40-4A75-8A2A-0B98B4E03361}">
      <dgm:prSet/>
      <dgm:spPr/>
      <dgm:t>
        <a:bodyPr/>
        <a:lstStyle/>
        <a:p>
          <a:endParaRPr lang="en-US"/>
        </a:p>
      </dgm:t>
    </dgm:pt>
    <dgm:pt modelId="{9979588D-0BB2-43DF-B6DE-45424B48204B}">
      <dgm:prSet phldrT="[Text]"/>
      <dgm:spPr/>
      <dgm:t>
        <a:bodyPr/>
        <a:lstStyle/>
        <a:p>
          <a:pPr algn="ctr"/>
          <a:r>
            <a:rPr lang="el-GR" b="1" dirty="0"/>
            <a:t>Σε μια εποχή διαρκούς εξέλιξης κρίνεται απαραίτητη η μελέτη των επικοινωνιακών στρατηγικών των πολιτικών κομμάτων τόσο  για τον έλεγχο της αποτελεσματικότητάς τους όσο και για την εξέλιξη του πολιτικού σκηνικού της χώρας</a:t>
          </a:r>
          <a:endParaRPr lang="en-US" b="1" dirty="0"/>
        </a:p>
      </dgm:t>
    </dgm:pt>
    <dgm:pt modelId="{84376B99-4E07-43CF-9BAC-E2B3096F1151}" type="parTrans" cxnId="{4C87ADEA-9270-4A54-A7B5-F7D69C4DF30A}">
      <dgm:prSet/>
      <dgm:spPr/>
      <dgm:t>
        <a:bodyPr/>
        <a:lstStyle/>
        <a:p>
          <a:endParaRPr lang="en-US"/>
        </a:p>
      </dgm:t>
    </dgm:pt>
    <dgm:pt modelId="{E7BD7680-EDD3-485B-8682-EB5065E16205}" type="sibTrans" cxnId="{4C87ADEA-9270-4A54-A7B5-F7D69C4DF30A}">
      <dgm:prSet/>
      <dgm:spPr/>
      <dgm:t>
        <a:bodyPr/>
        <a:lstStyle/>
        <a:p>
          <a:endParaRPr lang="en-US"/>
        </a:p>
      </dgm:t>
    </dgm:pt>
    <dgm:pt modelId="{301CDB53-7C66-4B75-83C2-74949F4D7BAC}">
      <dgm:prSet phldrT="[Text]"/>
      <dgm:spPr/>
      <dgm:t>
        <a:bodyPr/>
        <a:lstStyle/>
        <a:p>
          <a:r>
            <a:rPr lang="el-GR" dirty="0"/>
            <a:t>Μελέτη της δράσης 4 κομμάτων του πολιτικού σκηνικού (ΝΔ, ΚΙΝΑΛ, ΣΥΡΙΖΑ, ΚΚΕ) στο χρονικό διάστημα από του 2008 εως σήμερα.</a:t>
          </a:r>
          <a:endParaRPr lang="en-US" dirty="0"/>
        </a:p>
      </dgm:t>
    </dgm:pt>
    <dgm:pt modelId="{5FE8C1F4-0FFD-4B72-9DB4-1191D82B9063}" type="parTrans" cxnId="{6128BDEC-2467-438C-A9CB-1E428494C7E8}">
      <dgm:prSet/>
      <dgm:spPr/>
      <dgm:t>
        <a:bodyPr/>
        <a:lstStyle/>
        <a:p>
          <a:endParaRPr lang="en-US"/>
        </a:p>
      </dgm:t>
    </dgm:pt>
    <dgm:pt modelId="{CF61FC43-822B-4B75-A48F-AB7A6FC9717E}" type="sibTrans" cxnId="{6128BDEC-2467-438C-A9CB-1E428494C7E8}">
      <dgm:prSet/>
      <dgm:spPr/>
      <dgm:t>
        <a:bodyPr/>
        <a:lstStyle/>
        <a:p>
          <a:endParaRPr lang="en-US"/>
        </a:p>
      </dgm:t>
    </dgm:pt>
    <dgm:pt modelId="{4275CAB2-65DF-4B6B-82EE-F64CF14BBDB8}">
      <dgm:prSet phldrT="[Text]"/>
      <dgm:spPr/>
      <dgm:t>
        <a:bodyPr/>
        <a:lstStyle/>
        <a:p>
          <a:endParaRPr lang="en-US" dirty="0"/>
        </a:p>
      </dgm:t>
    </dgm:pt>
    <dgm:pt modelId="{CC9F02EC-8694-45AE-905F-C8168616DF9E}" type="parTrans" cxnId="{7D4AD4F4-8AB9-4691-BC97-AFC8F01546C4}">
      <dgm:prSet/>
      <dgm:spPr/>
      <dgm:t>
        <a:bodyPr/>
        <a:lstStyle/>
        <a:p>
          <a:endParaRPr lang="en-US"/>
        </a:p>
      </dgm:t>
    </dgm:pt>
    <dgm:pt modelId="{2654E615-BBE7-45AE-AAA0-694C74633826}" type="sibTrans" cxnId="{7D4AD4F4-8AB9-4691-BC97-AFC8F01546C4}">
      <dgm:prSet/>
      <dgm:spPr/>
      <dgm:t>
        <a:bodyPr/>
        <a:lstStyle/>
        <a:p>
          <a:endParaRPr lang="en-US"/>
        </a:p>
      </dgm:t>
    </dgm:pt>
    <dgm:pt modelId="{D71F3BE9-4E3B-4080-8221-6CE42CC94C93}" type="pres">
      <dgm:prSet presAssocID="{EBB56F82-0829-4C90-B1DD-242710B1247C}" presName="Name0" presStyleCnt="0">
        <dgm:presLayoutVars>
          <dgm:chMax/>
          <dgm:chPref/>
          <dgm:dir/>
          <dgm:animLvl val="lvl"/>
        </dgm:presLayoutVars>
      </dgm:prSet>
      <dgm:spPr/>
    </dgm:pt>
    <dgm:pt modelId="{2339D6CC-6E9F-408F-8F0A-57FB54074D9C}" type="pres">
      <dgm:prSet presAssocID="{F5F6F0A4-D7ED-432E-83A5-6A808D51489A}" presName="composite" presStyleCnt="0"/>
      <dgm:spPr/>
    </dgm:pt>
    <dgm:pt modelId="{C78C95C6-0424-4AFA-AFFA-F0425E7F0A54}" type="pres">
      <dgm:prSet presAssocID="{F5F6F0A4-D7ED-432E-83A5-6A808D51489A}" presName="Parent1" presStyleLbl="node1" presStyleIdx="0" presStyleCnt="4" custScaleX="109057" custScaleY="93178" custLinFactNeighborX="-14874" custLinFactNeighborY="475">
        <dgm:presLayoutVars>
          <dgm:chMax val="1"/>
          <dgm:chPref val="1"/>
          <dgm:bulletEnabled val="1"/>
        </dgm:presLayoutVars>
      </dgm:prSet>
      <dgm:spPr/>
    </dgm:pt>
    <dgm:pt modelId="{B9916F1E-326F-458B-A812-CB75845A8BEE}" type="pres">
      <dgm:prSet presAssocID="{F5F6F0A4-D7ED-432E-83A5-6A808D51489A}" presName="Childtext1" presStyleLbl="revTx" presStyleIdx="0" presStyleCnt="2" custScaleX="112093" custScaleY="166797">
        <dgm:presLayoutVars>
          <dgm:chMax val="0"/>
          <dgm:chPref val="0"/>
          <dgm:bulletEnabled val="1"/>
        </dgm:presLayoutVars>
      </dgm:prSet>
      <dgm:spPr/>
    </dgm:pt>
    <dgm:pt modelId="{A75FBD6B-A2A7-4018-B807-02E445592ED7}" type="pres">
      <dgm:prSet presAssocID="{F5F6F0A4-D7ED-432E-83A5-6A808D51489A}" presName="BalanceSpacing" presStyleCnt="0"/>
      <dgm:spPr/>
    </dgm:pt>
    <dgm:pt modelId="{97D03AB2-47CE-47B6-B5BD-B79065D17F4E}" type="pres">
      <dgm:prSet presAssocID="{F5F6F0A4-D7ED-432E-83A5-6A808D51489A}" presName="BalanceSpacing1" presStyleCnt="0"/>
      <dgm:spPr/>
    </dgm:pt>
    <dgm:pt modelId="{45941991-E60D-42BF-8B81-7F0767E52F54}" type="pres">
      <dgm:prSet presAssocID="{2C2C2594-075C-4A19-A524-B5CE8A03738D}" presName="Accent1Text" presStyleLbl="node1" presStyleIdx="1" presStyleCnt="4" custScaleX="68199" custScaleY="79831" custLinFactNeighborX="13065" custLinFactNeighborY="1624"/>
      <dgm:spPr/>
    </dgm:pt>
    <dgm:pt modelId="{24EB6CA4-BBA3-4031-9588-368879BE2943}" type="pres">
      <dgm:prSet presAssocID="{2C2C2594-075C-4A19-A524-B5CE8A03738D}" presName="spaceBetweenRectangles" presStyleCnt="0"/>
      <dgm:spPr/>
    </dgm:pt>
    <dgm:pt modelId="{A3810A41-5409-418C-9727-6BD59EAEEB69}" type="pres">
      <dgm:prSet presAssocID="{BDA9E112-0F21-4E93-B9EE-9FACA3C3DB29}" presName="composite" presStyleCnt="0"/>
      <dgm:spPr/>
    </dgm:pt>
    <dgm:pt modelId="{3CCB02E6-958D-40D0-BBC2-92299A3D015C}" type="pres">
      <dgm:prSet presAssocID="{BDA9E112-0F21-4E93-B9EE-9FACA3C3DB29}" presName="Parent1" presStyleLbl="node1" presStyleIdx="2" presStyleCnt="4" custScaleX="118616" custScaleY="90855" custLinFactNeighborX="-11548" custLinFactNeighborY="-15262">
        <dgm:presLayoutVars>
          <dgm:chMax val="1"/>
          <dgm:chPref val="1"/>
          <dgm:bulletEnabled val="1"/>
        </dgm:presLayoutVars>
      </dgm:prSet>
      <dgm:spPr/>
    </dgm:pt>
    <dgm:pt modelId="{02D415EE-66CC-42EF-A8F6-2AC873953B2B}" type="pres">
      <dgm:prSet presAssocID="{BDA9E112-0F21-4E93-B9EE-9FACA3C3DB29}" presName="Childtext1" presStyleLbl="revTx" presStyleIdx="1" presStyleCnt="2" custAng="0" custScaleX="87561" custScaleY="162021" custLinFactNeighborX="-12799" custLinFactNeighborY="-13212">
        <dgm:presLayoutVars>
          <dgm:chMax val="0"/>
          <dgm:chPref val="0"/>
          <dgm:bulletEnabled val="1"/>
        </dgm:presLayoutVars>
      </dgm:prSet>
      <dgm:spPr/>
    </dgm:pt>
    <dgm:pt modelId="{9CE70454-7E33-409C-8B0A-1EBB3C0C7266}" type="pres">
      <dgm:prSet presAssocID="{BDA9E112-0F21-4E93-B9EE-9FACA3C3DB29}" presName="BalanceSpacing" presStyleCnt="0"/>
      <dgm:spPr/>
    </dgm:pt>
    <dgm:pt modelId="{5AF36F18-1E20-4675-8E7D-26BA31E02B12}" type="pres">
      <dgm:prSet presAssocID="{BDA9E112-0F21-4E93-B9EE-9FACA3C3DB29}" presName="BalanceSpacing1" presStyleCnt="0"/>
      <dgm:spPr/>
    </dgm:pt>
    <dgm:pt modelId="{A63B0B5F-E2FE-4D85-9860-2B8BC03BF9E9}" type="pres">
      <dgm:prSet presAssocID="{0B0839E6-11EE-4C62-B246-A95315385837}" presName="Accent1Text" presStyleLbl="node1" presStyleIdx="3" presStyleCnt="4" custScaleX="87686" custScaleY="100131" custLinFactNeighborX="-27578" custLinFactNeighborY="-7162"/>
      <dgm:spPr/>
    </dgm:pt>
  </dgm:ptLst>
  <dgm:cxnLst>
    <dgm:cxn modelId="{BE7C730D-EE39-4568-A329-F68D4E1883F1}" srcId="{F5F6F0A4-D7ED-432E-83A5-6A808D51489A}" destId="{569B0EF1-5942-4D50-8ED6-456E0275668C}" srcOrd="0" destOrd="0" parTransId="{51936311-9314-4970-8E0D-FEB8C3297951}" sibTransId="{E1AC6BD8-3B98-4892-91D3-F46A601C737D}"/>
    <dgm:cxn modelId="{A0F30F15-638B-410C-9925-C35C6C773EA1}" type="presOf" srcId="{0B0839E6-11EE-4C62-B246-A95315385837}" destId="{A63B0B5F-E2FE-4D85-9860-2B8BC03BF9E9}" srcOrd="0" destOrd="0" presId="urn:microsoft.com/office/officeart/2008/layout/AlternatingHexagons"/>
    <dgm:cxn modelId="{A902DC1A-F542-4411-AA7C-0EBC0F918B8A}" type="presOf" srcId="{301CDB53-7C66-4B75-83C2-74949F4D7BAC}" destId="{B9916F1E-326F-458B-A812-CB75845A8BEE}" srcOrd="0" destOrd="1" presId="urn:microsoft.com/office/officeart/2008/layout/AlternatingHexagons"/>
    <dgm:cxn modelId="{4E6B633A-C39F-42ED-84CA-1D1BDCE2459A}" type="presOf" srcId="{9979588D-0BB2-43DF-B6DE-45424B48204B}" destId="{02D415EE-66CC-42EF-A8F6-2AC873953B2B}" srcOrd="0" destOrd="0" presId="urn:microsoft.com/office/officeart/2008/layout/AlternatingHexagons"/>
    <dgm:cxn modelId="{38809975-3F98-4FA8-9D54-FCDE229E145D}" type="presOf" srcId="{569B0EF1-5942-4D50-8ED6-456E0275668C}" destId="{B9916F1E-326F-458B-A812-CB75845A8BEE}" srcOrd="0" destOrd="0" presId="urn:microsoft.com/office/officeart/2008/layout/AlternatingHexagons"/>
    <dgm:cxn modelId="{E581CD56-A58A-479B-8CEB-2DC4F6920D6E}" type="presOf" srcId="{2C2C2594-075C-4A19-A524-B5CE8A03738D}" destId="{45941991-E60D-42BF-8B81-7F0767E52F54}" srcOrd="0" destOrd="0" presId="urn:microsoft.com/office/officeart/2008/layout/AlternatingHexagons"/>
    <dgm:cxn modelId="{96AA5D57-D2B3-42CE-96E7-5289FA584D1E}" srcId="{EBB56F82-0829-4C90-B1DD-242710B1247C}" destId="{F5F6F0A4-D7ED-432E-83A5-6A808D51489A}" srcOrd="0" destOrd="0" parTransId="{E9993177-9834-42F9-9C1B-BC2522017857}" sibTransId="{2C2C2594-075C-4A19-A524-B5CE8A03738D}"/>
    <dgm:cxn modelId="{3934ED88-CA9F-4EAB-A0E5-C6E38856BBC6}" type="presOf" srcId="{F5F6F0A4-D7ED-432E-83A5-6A808D51489A}" destId="{C78C95C6-0424-4AFA-AFFA-F0425E7F0A54}" srcOrd="0" destOrd="0" presId="urn:microsoft.com/office/officeart/2008/layout/AlternatingHexagons"/>
    <dgm:cxn modelId="{A490DDA8-7B40-4A75-8A2A-0B98B4E03361}" srcId="{EBB56F82-0829-4C90-B1DD-242710B1247C}" destId="{BDA9E112-0F21-4E93-B9EE-9FACA3C3DB29}" srcOrd="1" destOrd="0" parTransId="{9E1BC181-8EA9-4DF9-89EC-82AA45C8D2FD}" sibTransId="{0B0839E6-11EE-4C62-B246-A95315385837}"/>
    <dgm:cxn modelId="{4C87ADEA-9270-4A54-A7B5-F7D69C4DF30A}" srcId="{BDA9E112-0F21-4E93-B9EE-9FACA3C3DB29}" destId="{9979588D-0BB2-43DF-B6DE-45424B48204B}" srcOrd="0" destOrd="0" parTransId="{84376B99-4E07-43CF-9BAC-E2B3096F1151}" sibTransId="{E7BD7680-EDD3-485B-8682-EB5065E16205}"/>
    <dgm:cxn modelId="{6128BDEC-2467-438C-A9CB-1E428494C7E8}" srcId="{F5F6F0A4-D7ED-432E-83A5-6A808D51489A}" destId="{301CDB53-7C66-4B75-83C2-74949F4D7BAC}" srcOrd="1" destOrd="0" parTransId="{5FE8C1F4-0FFD-4B72-9DB4-1191D82B9063}" sibTransId="{CF61FC43-822B-4B75-A48F-AB7A6FC9717E}"/>
    <dgm:cxn modelId="{7D4AD4F4-8AB9-4691-BC97-AFC8F01546C4}" srcId="{F5F6F0A4-D7ED-432E-83A5-6A808D51489A}" destId="{4275CAB2-65DF-4B6B-82EE-F64CF14BBDB8}" srcOrd="2" destOrd="0" parTransId="{CC9F02EC-8694-45AE-905F-C8168616DF9E}" sibTransId="{2654E615-BBE7-45AE-AAA0-694C74633826}"/>
    <dgm:cxn modelId="{785616F8-87A4-493E-A28D-D557D4F25672}" type="presOf" srcId="{EBB56F82-0829-4C90-B1DD-242710B1247C}" destId="{D71F3BE9-4E3B-4080-8221-6CE42CC94C93}" srcOrd="0" destOrd="0" presId="urn:microsoft.com/office/officeart/2008/layout/AlternatingHexagons"/>
    <dgm:cxn modelId="{B5E7FBFA-7483-47A8-86F4-8C22CB43888D}" type="presOf" srcId="{4275CAB2-65DF-4B6B-82EE-F64CF14BBDB8}" destId="{B9916F1E-326F-458B-A812-CB75845A8BEE}" srcOrd="0" destOrd="2" presId="urn:microsoft.com/office/officeart/2008/layout/AlternatingHexagons"/>
    <dgm:cxn modelId="{91CEFAFD-73A0-436E-B527-6DBBE8F3B629}" type="presOf" srcId="{BDA9E112-0F21-4E93-B9EE-9FACA3C3DB29}" destId="{3CCB02E6-958D-40D0-BBC2-92299A3D015C}" srcOrd="0" destOrd="0" presId="urn:microsoft.com/office/officeart/2008/layout/AlternatingHexagons"/>
    <dgm:cxn modelId="{D4BEB301-3FDC-4003-9D83-648190FDED80}" type="presParOf" srcId="{D71F3BE9-4E3B-4080-8221-6CE42CC94C93}" destId="{2339D6CC-6E9F-408F-8F0A-57FB54074D9C}" srcOrd="0" destOrd="0" presId="urn:microsoft.com/office/officeart/2008/layout/AlternatingHexagons"/>
    <dgm:cxn modelId="{D221294E-B4A6-4A15-8A27-5F6ED2AC5AAC}" type="presParOf" srcId="{2339D6CC-6E9F-408F-8F0A-57FB54074D9C}" destId="{C78C95C6-0424-4AFA-AFFA-F0425E7F0A54}" srcOrd="0" destOrd="0" presId="urn:microsoft.com/office/officeart/2008/layout/AlternatingHexagons"/>
    <dgm:cxn modelId="{3CBAABB1-2AB4-4290-A8B7-3A12CB68DB69}" type="presParOf" srcId="{2339D6CC-6E9F-408F-8F0A-57FB54074D9C}" destId="{B9916F1E-326F-458B-A812-CB75845A8BEE}" srcOrd="1" destOrd="0" presId="urn:microsoft.com/office/officeart/2008/layout/AlternatingHexagons"/>
    <dgm:cxn modelId="{784E561A-D5F9-4617-B548-8EBAE445A10B}" type="presParOf" srcId="{2339D6CC-6E9F-408F-8F0A-57FB54074D9C}" destId="{A75FBD6B-A2A7-4018-B807-02E445592ED7}" srcOrd="2" destOrd="0" presId="urn:microsoft.com/office/officeart/2008/layout/AlternatingHexagons"/>
    <dgm:cxn modelId="{D9B993B0-3038-487B-BF4E-60E6694BE05E}" type="presParOf" srcId="{2339D6CC-6E9F-408F-8F0A-57FB54074D9C}" destId="{97D03AB2-47CE-47B6-B5BD-B79065D17F4E}" srcOrd="3" destOrd="0" presId="urn:microsoft.com/office/officeart/2008/layout/AlternatingHexagons"/>
    <dgm:cxn modelId="{09701B78-B0C6-4F4E-91AE-5F19EFC35687}" type="presParOf" srcId="{2339D6CC-6E9F-408F-8F0A-57FB54074D9C}" destId="{45941991-E60D-42BF-8B81-7F0767E52F54}" srcOrd="4" destOrd="0" presId="urn:microsoft.com/office/officeart/2008/layout/AlternatingHexagons"/>
    <dgm:cxn modelId="{A0D7DF2C-BB60-4D94-BBFC-7F0F30E75834}" type="presParOf" srcId="{D71F3BE9-4E3B-4080-8221-6CE42CC94C93}" destId="{24EB6CA4-BBA3-4031-9588-368879BE2943}" srcOrd="1" destOrd="0" presId="urn:microsoft.com/office/officeart/2008/layout/AlternatingHexagons"/>
    <dgm:cxn modelId="{0EC44817-7CAC-4B31-B7EB-0868EB58DB4B}" type="presParOf" srcId="{D71F3BE9-4E3B-4080-8221-6CE42CC94C93}" destId="{A3810A41-5409-418C-9727-6BD59EAEEB69}" srcOrd="2" destOrd="0" presId="urn:microsoft.com/office/officeart/2008/layout/AlternatingHexagons"/>
    <dgm:cxn modelId="{28B52535-F9A2-49CF-B986-B5E1415F89E8}" type="presParOf" srcId="{A3810A41-5409-418C-9727-6BD59EAEEB69}" destId="{3CCB02E6-958D-40D0-BBC2-92299A3D015C}" srcOrd="0" destOrd="0" presId="urn:microsoft.com/office/officeart/2008/layout/AlternatingHexagons"/>
    <dgm:cxn modelId="{B99CC1B1-4FBA-4744-98BC-E6D964A7DF4C}" type="presParOf" srcId="{A3810A41-5409-418C-9727-6BD59EAEEB69}" destId="{02D415EE-66CC-42EF-A8F6-2AC873953B2B}" srcOrd="1" destOrd="0" presId="urn:microsoft.com/office/officeart/2008/layout/AlternatingHexagons"/>
    <dgm:cxn modelId="{800598D3-5DF9-49EF-932E-611C1F9FD2EC}" type="presParOf" srcId="{A3810A41-5409-418C-9727-6BD59EAEEB69}" destId="{9CE70454-7E33-409C-8B0A-1EBB3C0C7266}" srcOrd="2" destOrd="0" presId="urn:microsoft.com/office/officeart/2008/layout/AlternatingHexagons"/>
    <dgm:cxn modelId="{315B1B9A-C79E-4533-B8B6-C667BBE769EA}" type="presParOf" srcId="{A3810A41-5409-418C-9727-6BD59EAEEB69}" destId="{5AF36F18-1E20-4675-8E7D-26BA31E02B12}" srcOrd="3" destOrd="0" presId="urn:microsoft.com/office/officeart/2008/layout/AlternatingHexagons"/>
    <dgm:cxn modelId="{3C782DC7-57BC-40BA-A27A-9714A92D0923}" type="presParOf" srcId="{A3810A41-5409-418C-9727-6BD59EAEEB69}" destId="{A63B0B5F-E2FE-4D85-9860-2B8BC03BF9E9}"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FCB485-F08B-4740-A004-4CEC447B677A}" type="doc">
      <dgm:prSet loTypeId="urn:microsoft.com/office/officeart/2005/8/layout/chevron2" loCatId="list" qsTypeId="urn:microsoft.com/office/officeart/2005/8/quickstyle/simple1" qsCatId="simple" csTypeId="urn:microsoft.com/office/officeart/2005/8/colors/colorful3" csCatId="colorful" phldr="1"/>
      <dgm:spPr/>
      <dgm:t>
        <a:bodyPr/>
        <a:lstStyle/>
        <a:p>
          <a:endParaRPr lang="en-US"/>
        </a:p>
      </dgm:t>
    </dgm:pt>
    <dgm:pt modelId="{593EF407-ADDE-41E9-BCA5-8EC59A43B3C9}">
      <dgm:prSet phldrT="[Text]"/>
      <dgm:spPr/>
      <dgm:t>
        <a:bodyPr/>
        <a:lstStyle/>
        <a:p>
          <a:r>
            <a:rPr lang="en-US" dirty="0"/>
            <a:t>Towner, 2013</a:t>
          </a:r>
        </a:p>
      </dgm:t>
    </dgm:pt>
    <dgm:pt modelId="{A845A2FF-5C05-4C69-9010-F454BF652099}" type="parTrans" cxnId="{DA7C29EA-071A-4083-89CB-D7136F2CD613}">
      <dgm:prSet/>
      <dgm:spPr/>
      <dgm:t>
        <a:bodyPr/>
        <a:lstStyle/>
        <a:p>
          <a:endParaRPr lang="en-US"/>
        </a:p>
      </dgm:t>
    </dgm:pt>
    <dgm:pt modelId="{720D40C1-245D-4966-809E-CF946E7140A7}" type="sibTrans" cxnId="{DA7C29EA-071A-4083-89CB-D7136F2CD613}">
      <dgm:prSet/>
      <dgm:spPr/>
      <dgm:t>
        <a:bodyPr/>
        <a:lstStyle/>
        <a:p>
          <a:endParaRPr lang="en-US"/>
        </a:p>
      </dgm:t>
    </dgm:pt>
    <dgm:pt modelId="{DC6789F6-4045-42A8-A306-87F0DF8B6B18}">
      <dgm:prSet phldrT="[Text]"/>
      <dgm:spPr/>
      <dgm:t>
        <a:bodyPr/>
        <a:lstStyle/>
        <a:p>
          <a:r>
            <a:rPr lang="el-GR" dirty="0"/>
            <a:t>Ενίσχυση συμμετοχής των νέων με την χρήση των κοινωνικών δικτύων</a:t>
          </a:r>
          <a:endParaRPr lang="en-US" dirty="0"/>
        </a:p>
      </dgm:t>
    </dgm:pt>
    <dgm:pt modelId="{BB27BF6B-0626-450A-84A8-BC7F8C1F4781}" type="parTrans" cxnId="{3F7EB35E-D941-4521-94F2-CC804B747B9E}">
      <dgm:prSet/>
      <dgm:spPr/>
      <dgm:t>
        <a:bodyPr/>
        <a:lstStyle/>
        <a:p>
          <a:endParaRPr lang="en-US"/>
        </a:p>
      </dgm:t>
    </dgm:pt>
    <dgm:pt modelId="{837ADFB0-17CC-4511-9D14-535FC64D4A36}" type="sibTrans" cxnId="{3F7EB35E-D941-4521-94F2-CC804B747B9E}">
      <dgm:prSet/>
      <dgm:spPr/>
      <dgm:t>
        <a:bodyPr/>
        <a:lstStyle/>
        <a:p>
          <a:endParaRPr lang="en-US"/>
        </a:p>
      </dgm:t>
    </dgm:pt>
    <dgm:pt modelId="{0445AF18-B762-4F18-BEDD-98424A45AA99}">
      <dgm:prSet phldrT="[Text]"/>
      <dgm:spPr/>
      <dgm:t>
        <a:bodyPr/>
        <a:lstStyle/>
        <a:p>
          <a:r>
            <a:rPr lang="en-US" dirty="0"/>
            <a:t>Guerrero</a:t>
          </a:r>
          <a:r>
            <a:rPr lang="el-GR" dirty="0"/>
            <a:t>, 2012 </a:t>
          </a:r>
          <a:endParaRPr lang="en-US" dirty="0"/>
        </a:p>
      </dgm:t>
    </dgm:pt>
    <dgm:pt modelId="{AC9DF295-87FD-420A-A6B6-FD5AE08EF208}" type="parTrans" cxnId="{50813441-CC6A-4919-BB83-2C67D2B03497}">
      <dgm:prSet/>
      <dgm:spPr/>
      <dgm:t>
        <a:bodyPr/>
        <a:lstStyle/>
        <a:p>
          <a:endParaRPr lang="en-US"/>
        </a:p>
      </dgm:t>
    </dgm:pt>
    <dgm:pt modelId="{3EC02A63-A3BE-496F-BA47-FDE909041363}" type="sibTrans" cxnId="{50813441-CC6A-4919-BB83-2C67D2B03497}">
      <dgm:prSet/>
      <dgm:spPr/>
      <dgm:t>
        <a:bodyPr/>
        <a:lstStyle/>
        <a:p>
          <a:endParaRPr lang="en-US"/>
        </a:p>
      </dgm:t>
    </dgm:pt>
    <dgm:pt modelId="{F726540C-0B9F-4A7E-AE4A-D038DD9DDB9A}">
      <dgm:prSet phldrT="[Text]"/>
      <dgm:spPr/>
      <dgm:t>
        <a:bodyPr/>
        <a:lstStyle/>
        <a:p>
          <a:r>
            <a:rPr lang="en-US" dirty="0"/>
            <a:t>Facebook</a:t>
          </a:r>
          <a:r>
            <a:rPr lang="el-GR" dirty="0"/>
            <a:t> δίνει τη δυνατότητα δημιουργίας </a:t>
          </a:r>
          <a:r>
            <a:rPr lang="en-US" dirty="0"/>
            <a:t>online </a:t>
          </a:r>
          <a:r>
            <a:rPr lang="el-GR" dirty="0"/>
            <a:t> πολιτικών ομάδων με δράσεις όπως της μετάδοσης πληροφοριών, της αύξησης της </a:t>
          </a:r>
          <a:r>
            <a:rPr lang="en-US" dirty="0"/>
            <a:t>offline</a:t>
          </a:r>
          <a:r>
            <a:rPr lang="el-GR" dirty="0"/>
            <a:t> πολιτικής συμμετοχής, της παρόμοιας αλληλεπίδρασης χρηστών-υποψηφίων με την </a:t>
          </a:r>
          <a:r>
            <a:rPr lang="en-US" dirty="0"/>
            <a:t>offline</a:t>
          </a:r>
          <a:r>
            <a:rPr lang="el-GR" dirty="0"/>
            <a:t>.</a:t>
          </a:r>
          <a:endParaRPr lang="en-US" dirty="0"/>
        </a:p>
      </dgm:t>
    </dgm:pt>
    <dgm:pt modelId="{369696A4-A2F2-4B70-B65A-BBF5CDD884A5}" type="parTrans" cxnId="{6F3A197C-9F20-4E70-AC67-E3DEFD0509F0}">
      <dgm:prSet/>
      <dgm:spPr/>
      <dgm:t>
        <a:bodyPr/>
        <a:lstStyle/>
        <a:p>
          <a:endParaRPr lang="en-US"/>
        </a:p>
      </dgm:t>
    </dgm:pt>
    <dgm:pt modelId="{3DF9F306-6907-49AA-8DD3-7BC9D85EF490}" type="sibTrans" cxnId="{6F3A197C-9F20-4E70-AC67-E3DEFD0509F0}">
      <dgm:prSet/>
      <dgm:spPr/>
      <dgm:t>
        <a:bodyPr/>
        <a:lstStyle/>
        <a:p>
          <a:endParaRPr lang="en-US"/>
        </a:p>
      </dgm:t>
    </dgm:pt>
    <dgm:pt modelId="{1182076E-21EE-4521-B0EA-0F081945B964}">
      <dgm:prSet phldrT="[Text]" custT="1"/>
      <dgm:spPr/>
      <dgm:t>
        <a:bodyPr/>
        <a:lstStyle/>
        <a:p>
          <a:r>
            <a:rPr lang="el-GR" sz="1050" dirty="0"/>
            <a:t>Παπαθανασό-πουλος, </a:t>
          </a:r>
        </a:p>
        <a:p>
          <a:r>
            <a:rPr lang="el-GR" sz="1050" dirty="0"/>
            <a:t>2004</a:t>
          </a:r>
          <a:endParaRPr lang="en-US" sz="1050" dirty="0"/>
        </a:p>
      </dgm:t>
    </dgm:pt>
    <dgm:pt modelId="{24327EB2-D021-492C-AAA0-495E5EB689B2}" type="parTrans" cxnId="{8446845A-CDCD-4C4D-83D8-4A162A0C4C3C}">
      <dgm:prSet/>
      <dgm:spPr/>
      <dgm:t>
        <a:bodyPr/>
        <a:lstStyle/>
        <a:p>
          <a:endParaRPr lang="en-US"/>
        </a:p>
      </dgm:t>
    </dgm:pt>
    <dgm:pt modelId="{6DD49226-55BD-4E5F-AAA1-237DD3ABC6A4}" type="sibTrans" cxnId="{8446845A-CDCD-4C4D-83D8-4A162A0C4C3C}">
      <dgm:prSet/>
      <dgm:spPr/>
      <dgm:t>
        <a:bodyPr/>
        <a:lstStyle/>
        <a:p>
          <a:endParaRPr lang="en-US"/>
        </a:p>
      </dgm:t>
    </dgm:pt>
    <dgm:pt modelId="{E3349285-03BF-4CF2-A9C8-4BC398CB84A4}">
      <dgm:prSet phldrT="[Text]"/>
      <dgm:spPr/>
      <dgm:t>
        <a:bodyPr/>
        <a:lstStyle/>
        <a:p>
          <a:r>
            <a:rPr lang="el-GR" dirty="0"/>
            <a:t>τα ΜΜΕ  γίνονται τα όργανα προβολής των κομμάτων και υποκινητές, με ψηφοθηρικό τρόπο, του κοινού.</a:t>
          </a:r>
          <a:endParaRPr lang="en-US" dirty="0"/>
        </a:p>
      </dgm:t>
    </dgm:pt>
    <dgm:pt modelId="{2C308FB6-0268-4048-87E0-F9FD3299AE28}" type="parTrans" cxnId="{E711BA6E-7DDD-44E8-BFCA-4A100DC5A61F}">
      <dgm:prSet/>
      <dgm:spPr/>
      <dgm:t>
        <a:bodyPr/>
        <a:lstStyle/>
        <a:p>
          <a:endParaRPr lang="en-US"/>
        </a:p>
      </dgm:t>
    </dgm:pt>
    <dgm:pt modelId="{D6D0DD3A-36FB-44ED-854F-B013BD02B109}" type="sibTrans" cxnId="{E711BA6E-7DDD-44E8-BFCA-4A100DC5A61F}">
      <dgm:prSet/>
      <dgm:spPr/>
      <dgm:t>
        <a:bodyPr/>
        <a:lstStyle/>
        <a:p>
          <a:endParaRPr lang="en-US"/>
        </a:p>
      </dgm:t>
    </dgm:pt>
    <dgm:pt modelId="{692C1E59-716A-438E-984F-E57BD7BCAAE6}">
      <dgm:prSet phldrT="[Text]"/>
      <dgm:spPr/>
      <dgm:t>
        <a:bodyPr/>
        <a:lstStyle/>
        <a:p>
          <a:r>
            <a:rPr lang="el-GR" dirty="0"/>
            <a:t> Δημιουργία προβληματισμού για το παραπάνω ζήτημα και την επακόλουθη ουσιαστικοποίηση της δημοκρατίας.</a:t>
          </a:r>
          <a:endParaRPr lang="en-US" dirty="0"/>
        </a:p>
      </dgm:t>
    </dgm:pt>
    <dgm:pt modelId="{0AAD0286-E43E-4570-A881-DEC1CF30B5E6}" type="parTrans" cxnId="{35B8EB6E-5AD3-4C10-84B7-2D7425738A87}">
      <dgm:prSet/>
      <dgm:spPr/>
      <dgm:t>
        <a:bodyPr/>
        <a:lstStyle/>
        <a:p>
          <a:endParaRPr lang="en-US"/>
        </a:p>
      </dgm:t>
    </dgm:pt>
    <dgm:pt modelId="{E3D36C21-5FA4-40BD-B82E-3F52A84EF298}" type="sibTrans" cxnId="{35B8EB6E-5AD3-4C10-84B7-2D7425738A87}">
      <dgm:prSet/>
      <dgm:spPr/>
      <dgm:t>
        <a:bodyPr/>
        <a:lstStyle/>
        <a:p>
          <a:endParaRPr lang="en-US"/>
        </a:p>
      </dgm:t>
    </dgm:pt>
    <dgm:pt modelId="{72157704-DD24-4029-BB0D-4C726D22BA84}" type="pres">
      <dgm:prSet presAssocID="{55FCB485-F08B-4740-A004-4CEC447B677A}" presName="linearFlow" presStyleCnt="0">
        <dgm:presLayoutVars>
          <dgm:dir/>
          <dgm:animLvl val="lvl"/>
          <dgm:resizeHandles val="exact"/>
        </dgm:presLayoutVars>
      </dgm:prSet>
      <dgm:spPr/>
    </dgm:pt>
    <dgm:pt modelId="{B415604E-8738-4005-8A8C-5B0553CCD90C}" type="pres">
      <dgm:prSet presAssocID="{593EF407-ADDE-41E9-BCA5-8EC59A43B3C9}" presName="composite" presStyleCnt="0"/>
      <dgm:spPr/>
    </dgm:pt>
    <dgm:pt modelId="{3273079E-BF65-4F1F-87FA-D478A85BDAA9}" type="pres">
      <dgm:prSet presAssocID="{593EF407-ADDE-41E9-BCA5-8EC59A43B3C9}" presName="parentText" presStyleLbl="alignNode1" presStyleIdx="0" presStyleCnt="3">
        <dgm:presLayoutVars>
          <dgm:chMax val="1"/>
          <dgm:bulletEnabled val="1"/>
        </dgm:presLayoutVars>
      </dgm:prSet>
      <dgm:spPr/>
    </dgm:pt>
    <dgm:pt modelId="{8B88AEE5-B81A-45A9-906A-0AED5BE64DC0}" type="pres">
      <dgm:prSet presAssocID="{593EF407-ADDE-41E9-BCA5-8EC59A43B3C9}" presName="descendantText" presStyleLbl="alignAcc1" presStyleIdx="0" presStyleCnt="3">
        <dgm:presLayoutVars>
          <dgm:bulletEnabled val="1"/>
        </dgm:presLayoutVars>
      </dgm:prSet>
      <dgm:spPr/>
    </dgm:pt>
    <dgm:pt modelId="{61D939C7-8BFC-42CE-8D88-7FB81B2C2217}" type="pres">
      <dgm:prSet presAssocID="{720D40C1-245D-4966-809E-CF946E7140A7}" presName="sp" presStyleCnt="0"/>
      <dgm:spPr/>
    </dgm:pt>
    <dgm:pt modelId="{333C4ABD-473C-4013-801E-323E9B5CC199}" type="pres">
      <dgm:prSet presAssocID="{0445AF18-B762-4F18-BEDD-98424A45AA99}" presName="composite" presStyleCnt="0"/>
      <dgm:spPr/>
    </dgm:pt>
    <dgm:pt modelId="{7EE531A3-6465-490B-8026-568502C39737}" type="pres">
      <dgm:prSet presAssocID="{0445AF18-B762-4F18-BEDD-98424A45AA99}" presName="parentText" presStyleLbl="alignNode1" presStyleIdx="1" presStyleCnt="3">
        <dgm:presLayoutVars>
          <dgm:chMax val="1"/>
          <dgm:bulletEnabled val="1"/>
        </dgm:presLayoutVars>
      </dgm:prSet>
      <dgm:spPr/>
    </dgm:pt>
    <dgm:pt modelId="{437E63AC-5C85-404F-BEAF-9DD541F775AA}" type="pres">
      <dgm:prSet presAssocID="{0445AF18-B762-4F18-BEDD-98424A45AA99}" presName="descendantText" presStyleLbl="alignAcc1" presStyleIdx="1" presStyleCnt="3">
        <dgm:presLayoutVars>
          <dgm:bulletEnabled val="1"/>
        </dgm:presLayoutVars>
      </dgm:prSet>
      <dgm:spPr/>
    </dgm:pt>
    <dgm:pt modelId="{4E8A94BF-229D-4CC4-91C5-210C7F264AF3}" type="pres">
      <dgm:prSet presAssocID="{3EC02A63-A3BE-496F-BA47-FDE909041363}" presName="sp" presStyleCnt="0"/>
      <dgm:spPr/>
    </dgm:pt>
    <dgm:pt modelId="{5BFF0024-B684-4D89-9DF4-55EA47D938D4}" type="pres">
      <dgm:prSet presAssocID="{1182076E-21EE-4521-B0EA-0F081945B964}" presName="composite" presStyleCnt="0"/>
      <dgm:spPr/>
    </dgm:pt>
    <dgm:pt modelId="{2CB2B050-4DDD-4FED-B246-825EB1838FB1}" type="pres">
      <dgm:prSet presAssocID="{1182076E-21EE-4521-B0EA-0F081945B964}" presName="parentText" presStyleLbl="alignNode1" presStyleIdx="2" presStyleCnt="3">
        <dgm:presLayoutVars>
          <dgm:chMax val="1"/>
          <dgm:bulletEnabled val="1"/>
        </dgm:presLayoutVars>
      </dgm:prSet>
      <dgm:spPr/>
    </dgm:pt>
    <dgm:pt modelId="{63EB550B-0D58-400E-AEBA-91B5F41E9A64}" type="pres">
      <dgm:prSet presAssocID="{1182076E-21EE-4521-B0EA-0F081945B964}" presName="descendantText" presStyleLbl="alignAcc1" presStyleIdx="2" presStyleCnt="3">
        <dgm:presLayoutVars>
          <dgm:bulletEnabled val="1"/>
        </dgm:presLayoutVars>
      </dgm:prSet>
      <dgm:spPr/>
    </dgm:pt>
  </dgm:ptLst>
  <dgm:cxnLst>
    <dgm:cxn modelId="{A68FAA10-496D-463E-86EA-FDB0DBB41ECA}" type="presOf" srcId="{1182076E-21EE-4521-B0EA-0F081945B964}" destId="{2CB2B050-4DDD-4FED-B246-825EB1838FB1}" srcOrd="0" destOrd="0" presId="urn:microsoft.com/office/officeart/2005/8/layout/chevron2"/>
    <dgm:cxn modelId="{85FB6428-4B2B-47A1-A291-F3FF03C5487B}" type="presOf" srcId="{55FCB485-F08B-4740-A004-4CEC447B677A}" destId="{72157704-DD24-4029-BB0D-4C726D22BA84}" srcOrd="0" destOrd="0" presId="urn:microsoft.com/office/officeart/2005/8/layout/chevron2"/>
    <dgm:cxn modelId="{3F7EB35E-D941-4521-94F2-CC804B747B9E}" srcId="{593EF407-ADDE-41E9-BCA5-8EC59A43B3C9}" destId="{DC6789F6-4045-42A8-A306-87F0DF8B6B18}" srcOrd="0" destOrd="0" parTransId="{BB27BF6B-0626-450A-84A8-BC7F8C1F4781}" sibTransId="{837ADFB0-17CC-4511-9D14-535FC64D4A36}"/>
    <dgm:cxn modelId="{50813441-CC6A-4919-BB83-2C67D2B03497}" srcId="{55FCB485-F08B-4740-A004-4CEC447B677A}" destId="{0445AF18-B762-4F18-BEDD-98424A45AA99}" srcOrd="1" destOrd="0" parTransId="{AC9DF295-87FD-420A-A6B6-FD5AE08EF208}" sibTransId="{3EC02A63-A3BE-496F-BA47-FDE909041363}"/>
    <dgm:cxn modelId="{E711BA6E-7DDD-44E8-BFCA-4A100DC5A61F}" srcId="{1182076E-21EE-4521-B0EA-0F081945B964}" destId="{E3349285-03BF-4CF2-A9C8-4BC398CB84A4}" srcOrd="0" destOrd="0" parTransId="{2C308FB6-0268-4048-87E0-F9FD3299AE28}" sibTransId="{D6D0DD3A-36FB-44ED-854F-B013BD02B109}"/>
    <dgm:cxn modelId="{35B8EB6E-5AD3-4C10-84B7-2D7425738A87}" srcId="{1182076E-21EE-4521-B0EA-0F081945B964}" destId="{692C1E59-716A-438E-984F-E57BD7BCAAE6}" srcOrd="1" destOrd="0" parTransId="{0AAD0286-E43E-4570-A881-DEC1CF30B5E6}" sibTransId="{E3D36C21-5FA4-40BD-B82E-3F52A84EF298}"/>
    <dgm:cxn modelId="{F42D5470-4D27-428A-A308-C6CD6761439B}" type="presOf" srcId="{593EF407-ADDE-41E9-BCA5-8EC59A43B3C9}" destId="{3273079E-BF65-4F1F-87FA-D478A85BDAA9}" srcOrd="0" destOrd="0" presId="urn:microsoft.com/office/officeart/2005/8/layout/chevron2"/>
    <dgm:cxn modelId="{F724D371-2CDC-4E1C-9977-F4365C959E0A}" type="presOf" srcId="{E3349285-03BF-4CF2-A9C8-4BC398CB84A4}" destId="{63EB550B-0D58-400E-AEBA-91B5F41E9A64}" srcOrd="0" destOrd="0" presId="urn:microsoft.com/office/officeart/2005/8/layout/chevron2"/>
    <dgm:cxn modelId="{D8A30378-A41C-46A6-BA72-61439B8A82C6}" type="presOf" srcId="{DC6789F6-4045-42A8-A306-87F0DF8B6B18}" destId="{8B88AEE5-B81A-45A9-906A-0AED5BE64DC0}" srcOrd="0" destOrd="0" presId="urn:microsoft.com/office/officeart/2005/8/layout/chevron2"/>
    <dgm:cxn modelId="{53943E79-AE74-4ECB-8E01-4BA34C2BD730}" type="presOf" srcId="{0445AF18-B762-4F18-BEDD-98424A45AA99}" destId="{7EE531A3-6465-490B-8026-568502C39737}" srcOrd="0" destOrd="0" presId="urn:microsoft.com/office/officeart/2005/8/layout/chevron2"/>
    <dgm:cxn modelId="{8446845A-CDCD-4C4D-83D8-4A162A0C4C3C}" srcId="{55FCB485-F08B-4740-A004-4CEC447B677A}" destId="{1182076E-21EE-4521-B0EA-0F081945B964}" srcOrd="2" destOrd="0" parTransId="{24327EB2-D021-492C-AAA0-495E5EB689B2}" sibTransId="{6DD49226-55BD-4E5F-AAA1-237DD3ABC6A4}"/>
    <dgm:cxn modelId="{6F3A197C-9F20-4E70-AC67-E3DEFD0509F0}" srcId="{0445AF18-B762-4F18-BEDD-98424A45AA99}" destId="{F726540C-0B9F-4A7E-AE4A-D038DD9DDB9A}" srcOrd="0" destOrd="0" parTransId="{369696A4-A2F2-4B70-B65A-BBF5CDD884A5}" sibTransId="{3DF9F306-6907-49AA-8DD3-7BC9D85EF490}"/>
    <dgm:cxn modelId="{C37E229A-EBA8-4B1E-8C82-95B6F62A91AD}" type="presOf" srcId="{692C1E59-716A-438E-984F-E57BD7BCAAE6}" destId="{63EB550B-0D58-400E-AEBA-91B5F41E9A64}" srcOrd="0" destOrd="1" presId="urn:microsoft.com/office/officeart/2005/8/layout/chevron2"/>
    <dgm:cxn modelId="{3D992EC2-7C22-4450-AC14-E1B1B6382DB0}" type="presOf" srcId="{F726540C-0B9F-4A7E-AE4A-D038DD9DDB9A}" destId="{437E63AC-5C85-404F-BEAF-9DD541F775AA}" srcOrd="0" destOrd="0" presId="urn:microsoft.com/office/officeart/2005/8/layout/chevron2"/>
    <dgm:cxn modelId="{DA7C29EA-071A-4083-89CB-D7136F2CD613}" srcId="{55FCB485-F08B-4740-A004-4CEC447B677A}" destId="{593EF407-ADDE-41E9-BCA5-8EC59A43B3C9}" srcOrd="0" destOrd="0" parTransId="{A845A2FF-5C05-4C69-9010-F454BF652099}" sibTransId="{720D40C1-245D-4966-809E-CF946E7140A7}"/>
    <dgm:cxn modelId="{969D9B81-EF74-4F4A-8DD8-6B890C4AC41C}" type="presParOf" srcId="{72157704-DD24-4029-BB0D-4C726D22BA84}" destId="{B415604E-8738-4005-8A8C-5B0553CCD90C}" srcOrd="0" destOrd="0" presId="urn:microsoft.com/office/officeart/2005/8/layout/chevron2"/>
    <dgm:cxn modelId="{0A1EBC71-4817-4199-B453-81A07BF20A4A}" type="presParOf" srcId="{B415604E-8738-4005-8A8C-5B0553CCD90C}" destId="{3273079E-BF65-4F1F-87FA-D478A85BDAA9}" srcOrd="0" destOrd="0" presId="urn:microsoft.com/office/officeart/2005/8/layout/chevron2"/>
    <dgm:cxn modelId="{3DC089C4-C451-412C-A64D-22B8C7684D1C}" type="presParOf" srcId="{B415604E-8738-4005-8A8C-5B0553CCD90C}" destId="{8B88AEE5-B81A-45A9-906A-0AED5BE64DC0}" srcOrd="1" destOrd="0" presId="urn:microsoft.com/office/officeart/2005/8/layout/chevron2"/>
    <dgm:cxn modelId="{71210C8A-9633-497D-97A9-FFE59E9B7FB8}" type="presParOf" srcId="{72157704-DD24-4029-BB0D-4C726D22BA84}" destId="{61D939C7-8BFC-42CE-8D88-7FB81B2C2217}" srcOrd="1" destOrd="0" presId="urn:microsoft.com/office/officeart/2005/8/layout/chevron2"/>
    <dgm:cxn modelId="{81E4FAB5-6846-41C1-B9DA-674C6BA87ED1}" type="presParOf" srcId="{72157704-DD24-4029-BB0D-4C726D22BA84}" destId="{333C4ABD-473C-4013-801E-323E9B5CC199}" srcOrd="2" destOrd="0" presId="urn:microsoft.com/office/officeart/2005/8/layout/chevron2"/>
    <dgm:cxn modelId="{64563766-CEA3-48C8-A19A-0B4ABD914AD7}" type="presParOf" srcId="{333C4ABD-473C-4013-801E-323E9B5CC199}" destId="{7EE531A3-6465-490B-8026-568502C39737}" srcOrd="0" destOrd="0" presId="urn:microsoft.com/office/officeart/2005/8/layout/chevron2"/>
    <dgm:cxn modelId="{A4BEA4DE-802E-4C6E-96F5-E73A69DCB871}" type="presParOf" srcId="{333C4ABD-473C-4013-801E-323E9B5CC199}" destId="{437E63AC-5C85-404F-BEAF-9DD541F775AA}" srcOrd="1" destOrd="0" presId="urn:microsoft.com/office/officeart/2005/8/layout/chevron2"/>
    <dgm:cxn modelId="{4A44CA1D-FE54-45CC-9263-5F27CD562C85}" type="presParOf" srcId="{72157704-DD24-4029-BB0D-4C726D22BA84}" destId="{4E8A94BF-229D-4CC4-91C5-210C7F264AF3}" srcOrd="3" destOrd="0" presId="urn:microsoft.com/office/officeart/2005/8/layout/chevron2"/>
    <dgm:cxn modelId="{6D5ED930-48A3-4F38-BAC1-160EB5108CE9}" type="presParOf" srcId="{72157704-DD24-4029-BB0D-4C726D22BA84}" destId="{5BFF0024-B684-4D89-9DF4-55EA47D938D4}" srcOrd="4" destOrd="0" presId="urn:microsoft.com/office/officeart/2005/8/layout/chevron2"/>
    <dgm:cxn modelId="{5C98E9AB-475C-4024-8223-D938FE37B9CB}" type="presParOf" srcId="{5BFF0024-B684-4D89-9DF4-55EA47D938D4}" destId="{2CB2B050-4DDD-4FED-B246-825EB1838FB1}" srcOrd="0" destOrd="0" presId="urn:microsoft.com/office/officeart/2005/8/layout/chevron2"/>
    <dgm:cxn modelId="{3FF6470B-E1FB-4A5A-B4FC-90590332A5F1}" type="presParOf" srcId="{5BFF0024-B684-4D89-9DF4-55EA47D938D4}" destId="{63EB550B-0D58-400E-AEBA-91B5F41E9A6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2A212B-8DB5-448A-A8C9-6526F9864280}" type="doc">
      <dgm:prSet loTypeId="urn:microsoft.com/office/officeart/2005/8/layout/matrix1" loCatId="matrix" qsTypeId="urn:microsoft.com/office/officeart/2005/8/quickstyle/3d7" qsCatId="3D" csTypeId="urn:microsoft.com/office/officeart/2005/8/colors/accent1_2" csCatId="accent1" phldr="1"/>
      <dgm:spPr/>
      <dgm:t>
        <a:bodyPr/>
        <a:lstStyle/>
        <a:p>
          <a:endParaRPr lang="en-US"/>
        </a:p>
      </dgm:t>
    </dgm:pt>
    <dgm:pt modelId="{D92C4D0A-BD54-4F92-92E9-18474ACC8463}">
      <dgm:prSet phldrT="[Text]">
        <dgm:style>
          <a:lnRef idx="0">
            <a:schemeClr val="dk1"/>
          </a:lnRef>
          <a:fillRef idx="3">
            <a:schemeClr val="dk1"/>
          </a:fillRef>
          <a:effectRef idx="3">
            <a:schemeClr val="dk1"/>
          </a:effectRef>
          <a:fontRef idx="minor">
            <a:schemeClr val="lt1"/>
          </a:fontRef>
        </dgm:style>
      </dgm:prSet>
      <dgm:spPr/>
      <dgm:t>
        <a:bodyPr/>
        <a:lstStyle/>
        <a:p>
          <a:r>
            <a:rPr lang="el-GR" dirty="0">
              <a:solidFill>
                <a:schemeClr val="bg1"/>
              </a:solidFill>
            </a:rPr>
            <a:t>Παρατηρήσεις</a:t>
          </a:r>
          <a:endParaRPr lang="en-US" dirty="0">
            <a:solidFill>
              <a:schemeClr val="bg1"/>
            </a:solidFill>
          </a:endParaRPr>
        </a:p>
      </dgm:t>
    </dgm:pt>
    <dgm:pt modelId="{17226CD8-44F5-4772-BC53-8B1141492684}" type="parTrans" cxnId="{8764EEC3-F61A-4712-B217-3E93B28F9E17}">
      <dgm:prSet/>
      <dgm:spPr/>
      <dgm:t>
        <a:bodyPr/>
        <a:lstStyle/>
        <a:p>
          <a:endParaRPr lang="en-US">
            <a:solidFill>
              <a:schemeClr val="bg1"/>
            </a:solidFill>
          </a:endParaRPr>
        </a:p>
      </dgm:t>
    </dgm:pt>
    <dgm:pt modelId="{132A4610-2AFE-4F09-BD5B-D13A4ADEE755}" type="sibTrans" cxnId="{8764EEC3-F61A-4712-B217-3E93B28F9E17}">
      <dgm:prSet/>
      <dgm:spPr/>
      <dgm:t>
        <a:bodyPr/>
        <a:lstStyle/>
        <a:p>
          <a:endParaRPr lang="en-US">
            <a:solidFill>
              <a:schemeClr val="bg1"/>
            </a:solidFill>
          </a:endParaRPr>
        </a:p>
      </dgm:t>
    </dgm:pt>
    <dgm:pt modelId="{89CB8984-CCB0-4435-A464-65AEDDFE07B2}">
      <dgm:prSet phldrT="[Text]">
        <dgm:style>
          <a:lnRef idx="1">
            <a:schemeClr val="dk1"/>
          </a:lnRef>
          <a:fillRef idx="3">
            <a:schemeClr val="dk1"/>
          </a:fillRef>
          <a:effectRef idx="2">
            <a:schemeClr val="dk1"/>
          </a:effectRef>
          <a:fontRef idx="minor">
            <a:schemeClr val="lt1"/>
          </a:fontRef>
        </dgm:style>
      </dgm:prSet>
      <dgm:spPr/>
      <dgm:t>
        <a:bodyPr/>
        <a:lstStyle/>
        <a:p>
          <a:r>
            <a:rPr lang="el-GR" dirty="0">
              <a:solidFill>
                <a:schemeClr val="bg1"/>
              </a:solidFill>
            </a:rPr>
            <a:t>Τις μεγαλύτερες αλλαγές στο διάστημα αυτό υπέστη η παράταξη του ΚΙΝΑΛ, το οποίο «πέρασε από σαράντα κύματα"</a:t>
          </a:r>
          <a:endParaRPr lang="en-US" dirty="0">
            <a:solidFill>
              <a:schemeClr val="bg1"/>
            </a:solidFill>
          </a:endParaRPr>
        </a:p>
      </dgm:t>
    </dgm:pt>
    <dgm:pt modelId="{AA8A4990-F749-4745-9BCB-39F8011413AE}" type="parTrans" cxnId="{BD4DC096-DF97-4F4E-9671-CA2EAEFCB39E}">
      <dgm:prSet/>
      <dgm:spPr/>
      <dgm:t>
        <a:bodyPr/>
        <a:lstStyle/>
        <a:p>
          <a:endParaRPr lang="en-US">
            <a:solidFill>
              <a:schemeClr val="bg1"/>
            </a:solidFill>
          </a:endParaRPr>
        </a:p>
      </dgm:t>
    </dgm:pt>
    <dgm:pt modelId="{C2346293-BCCD-407E-899D-20174FF1D857}" type="sibTrans" cxnId="{BD4DC096-DF97-4F4E-9671-CA2EAEFCB39E}">
      <dgm:prSet/>
      <dgm:spPr/>
      <dgm:t>
        <a:bodyPr/>
        <a:lstStyle/>
        <a:p>
          <a:endParaRPr lang="en-US">
            <a:solidFill>
              <a:schemeClr val="bg1"/>
            </a:solidFill>
          </a:endParaRPr>
        </a:p>
      </dgm:t>
    </dgm:pt>
    <dgm:pt modelId="{979044D1-7621-4AC8-89FE-D19E10E80566}">
      <dgm:prSet phldrT="[Text]">
        <dgm:style>
          <a:lnRef idx="1">
            <a:schemeClr val="dk1"/>
          </a:lnRef>
          <a:fillRef idx="3">
            <a:schemeClr val="dk1"/>
          </a:fillRef>
          <a:effectRef idx="2">
            <a:schemeClr val="dk1"/>
          </a:effectRef>
          <a:fontRef idx="minor">
            <a:schemeClr val="lt1"/>
          </a:fontRef>
        </dgm:style>
      </dgm:prSet>
      <dgm:spPr/>
      <dgm:t>
        <a:bodyPr/>
        <a:lstStyle/>
        <a:p>
          <a:r>
            <a:rPr lang="el-GR" dirty="0">
              <a:solidFill>
                <a:schemeClr val="bg1"/>
              </a:solidFill>
            </a:rPr>
            <a:t>Ομοψυχία παρατηρήθηκε και ενότητα γύρω από το ζήτημα του </a:t>
          </a:r>
          <a:r>
            <a:rPr lang="en-US" dirty="0">
              <a:solidFill>
                <a:schemeClr val="bg1"/>
              </a:solidFill>
            </a:rPr>
            <a:t>Covid-19</a:t>
          </a:r>
        </a:p>
      </dgm:t>
    </dgm:pt>
    <dgm:pt modelId="{98455FD4-D266-4888-BB54-9A80D0765477}" type="parTrans" cxnId="{91857A75-5AD0-4524-BEF8-E3E166BDB9AB}">
      <dgm:prSet/>
      <dgm:spPr/>
      <dgm:t>
        <a:bodyPr/>
        <a:lstStyle/>
        <a:p>
          <a:endParaRPr lang="en-US">
            <a:solidFill>
              <a:schemeClr val="bg1"/>
            </a:solidFill>
          </a:endParaRPr>
        </a:p>
      </dgm:t>
    </dgm:pt>
    <dgm:pt modelId="{11C6FF7B-9842-485D-A950-1260D3BB2F8E}" type="sibTrans" cxnId="{91857A75-5AD0-4524-BEF8-E3E166BDB9AB}">
      <dgm:prSet/>
      <dgm:spPr/>
      <dgm:t>
        <a:bodyPr/>
        <a:lstStyle/>
        <a:p>
          <a:endParaRPr lang="en-US">
            <a:solidFill>
              <a:schemeClr val="bg1"/>
            </a:solidFill>
          </a:endParaRPr>
        </a:p>
      </dgm:t>
    </dgm:pt>
    <dgm:pt modelId="{E7A91BD8-227B-4667-BE3E-5B90F1672734}">
      <dgm:prSet phldrT="[Text]">
        <dgm:style>
          <a:lnRef idx="1">
            <a:schemeClr val="dk1"/>
          </a:lnRef>
          <a:fillRef idx="3">
            <a:schemeClr val="dk1"/>
          </a:fillRef>
          <a:effectRef idx="2">
            <a:schemeClr val="dk1"/>
          </a:effectRef>
          <a:fontRef idx="minor">
            <a:schemeClr val="lt1"/>
          </a:fontRef>
        </dgm:style>
      </dgm:prSet>
      <dgm:spPr/>
      <dgm:t>
        <a:bodyPr/>
        <a:lstStyle/>
        <a:p>
          <a:r>
            <a:rPr lang="el-GR" dirty="0">
              <a:solidFill>
                <a:schemeClr val="bg1"/>
              </a:solidFill>
            </a:rPr>
            <a:t>Ο ιδιαίτερα κλειστός χαρακτήρας του ΚΚΕ που αρνήθηκε την συμμετοχή στην έρευνα </a:t>
          </a:r>
          <a:endParaRPr lang="en-US" dirty="0">
            <a:solidFill>
              <a:schemeClr val="bg1"/>
            </a:solidFill>
          </a:endParaRPr>
        </a:p>
      </dgm:t>
    </dgm:pt>
    <dgm:pt modelId="{67E95D4D-4B05-4F4E-99B4-A85C504DA962}" type="parTrans" cxnId="{70E4661B-3DAD-46CD-A1C3-2A868CA35076}">
      <dgm:prSet/>
      <dgm:spPr/>
      <dgm:t>
        <a:bodyPr/>
        <a:lstStyle/>
        <a:p>
          <a:endParaRPr lang="en-US">
            <a:solidFill>
              <a:schemeClr val="bg1"/>
            </a:solidFill>
          </a:endParaRPr>
        </a:p>
      </dgm:t>
    </dgm:pt>
    <dgm:pt modelId="{971D8C4E-10F5-4E0D-BCED-F09D6FD9E868}" type="sibTrans" cxnId="{70E4661B-3DAD-46CD-A1C3-2A868CA35076}">
      <dgm:prSet/>
      <dgm:spPr/>
      <dgm:t>
        <a:bodyPr/>
        <a:lstStyle/>
        <a:p>
          <a:endParaRPr lang="en-US">
            <a:solidFill>
              <a:schemeClr val="bg1"/>
            </a:solidFill>
          </a:endParaRPr>
        </a:p>
      </dgm:t>
    </dgm:pt>
    <dgm:pt modelId="{B7AEA408-16C4-4310-9F42-076D5960B0C0}">
      <dgm:prSet phldrT="[Text]">
        <dgm:style>
          <a:lnRef idx="0">
            <a:schemeClr val="dk1"/>
          </a:lnRef>
          <a:fillRef idx="3">
            <a:schemeClr val="dk1"/>
          </a:fillRef>
          <a:effectRef idx="3">
            <a:schemeClr val="dk1"/>
          </a:effectRef>
          <a:fontRef idx="minor">
            <a:schemeClr val="lt1"/>
          </a:fontRef>
        </dgm:style>
      </dgm:prSet>
      <dgm:spPr/>
      <dgm:t>
        <a:bodyPr/>
        <a:lstStyle/>
        <a:p>
          <a:r>
            <a:rPr lang="el-GR" dirty="0">
              <a:solidFill>
                <a:schemeClr val="bg1"/>
              </a:solidFill>
            </a:rPr>
            <a:t>Σήμερα ζούμε σε μια άλλη Ελλάδα, πολύ διαφορετική, οικονομικά και κοινωνικά, σε σχέση με την Ελλάδα του 2008</a:t>
          </a:r>
          <a:endParaRPr lang="en-US" dirty="0">
            <a:solidFill>
              <a:schemeClr val="bg1"/>
            </a:solidFill>
          </a:endParaRPr>
        </a:p>
      </dgm:t>
    </dgm:pt>
    <dgm:pt modelId="{B6E82E96-86DD-43BC-85D0-C2C6262770BF}" type="parTrans" cxnId="{9DA0E4B8-F728-4ACE-ABCF-24050CA43AE5}">
      <dgm:prSet/>
      <dgm:spPr/>
      <dgm:t>
        <a:bodyPr/>
        <a:lstStyle/>
        <a:p>
          <a:endParaRPr lang="en-US">
            <a:solidFill>
              <a:schemeClr val="bg1"/>
            </a:solidFill>
          </a:endParaRPr>
        </a:p>
      </dgm:t>
    </dgm:pt>
    <dgm:pt modelId="{83D73CD5-3501-487C-9A41-FC5E444CD142}" type="sibTrans" cxnId="{9DA0E4B8-F728-4ACE-ABCF-24050CA43AE5}">
      <dgm:prSet/>
      <dgm:spPr/>
      <dgm:t>
        <a:bodyPr/>
        <a:lstStyle/>
        <a:p>
          <a:endParaRPr lang="en-US">
            <a:solidFill>
              <a:schemeClr val="bg1"/>
            </a:solidFill>
          </a:endParaRPr>
        </a:p>
      </dgm:t>
    </dgm:pt>
    <dgm:pt modelId="{8E744874-2DD0-44E8-85D8-B7F9B49783B3}" type="pres">
      <dgm:prSet presAssocID="{1A2A212B-8DB5-448A-A8C9-6526F9864280}" presName="diagram" presStyleCnt="0">
        <dgm:presLayoutVars>
          <dgm:chMax val="1"/>
          <dgm:dir/>
          <dgm:animLvl val="ctr"/>
          <dgm:resizeHandles val="exact"/>
        </dgm:presLayoutVars>
      </dgm:prSet>
      <dgm:spPr/>
    </dgm:pt>
    <dgm:pt modelId="{2928216E-557F-42BD-913C-2ECD2B46DE3E}" type="pres">
      <dgm:prSet presAssocID="{1A2A212B-8DB5-448A-A8C9-6526F9864280}" presName="matrix" presStyleCnt="0"/>
      <dgm:spPr/>
    </dgm:pt>
    <dgm:pt modelId="{1F2A7C85-1A8F-4FE1-8206-52B8B1245FB0}" type="pres">
      <dgm:prSet presAssocID="{1A2A212B-8DB5-448A-A8C9-6526F9864280}" presName="tile1" presStyleLbl="node1" presStyleIdx="0" presStyleCnt="4"/>
      <dgm:spPr/>
    </dgm:pt>
    <dgm:pt modelId="{8F5C8CFB-0E51-4D9F-AA30-42852EADE6C3}" type="pres">
      <dgm:prSet presAssocID="{1A2A212B-8DB5-448A-A8C9-6526F9864280}" presName="tile1text" presStyleLbl="node1" presStyleIdx="0" presStyleCnt="4">
        <dgm:presLayoutVars>
          <dgm:chMax val="0"/>
          <dgm:chPref val="0"/>
          <dgm:bulletEnabled val="1"/>
        </dgm:presLayoutVars>
      </dgm:prSet>
      <dgm:spPr/>
    </dgm:pt>
    <dgm:pt modelId="{29BACBEE-1E8A-4E1E-BC1D-25872D889C10}" type="pres">
      <dgm:prSet presAssocID="{1A2A212B-8DB5-448A-A8C9-6526F9864280}" presName="tile2" presStyleLbl="node1" presStyleIdx="1" presStyleCnt="4"/>
      <dgm:spPr/>
    </dgm:pt>
    <dgm:pt modelId="{D431D1B2-94AE-4550-B750-5FB2D09D7F1C}" type="pres">
      <dgm:prSet presAssocID="{1A2A212B-8DB5-448A-A8C9-6526F9864280}" presName="tile2text" presStyleLbl="node1" presStyleIdx="1" presStyleCnt="4">
        <dgm:presLayoutVars>
          <dgm:chMax val="0"/>
          <dgm:chPref val="0"/>
          <dgm:bulletEnabled val="1"/>
        </dgm:presLayoutVars>
      </dgm:prSet>
      <dgm:spPr/>
    </dgm:pt>
    <dgm:pt modelId="{F6FB2AAA-294D-4438-85E4-F36450C00094}" type="pres">
      <dgm:prSet presAssocID="{1A2A212B-8DB5-448A-A8C9-6526F9864280}" presName="tile3" presStyleLbl="node1" presStyleIdx="2" presStyleCnt="4"/>
      <dgm:spPr/>
    </dgm:pt>
    <dgm:pt modelId="{64E4B5DD-9108-42CC-B564-94CBC7CBED3D}" type="pres">
      <dgm:prSet presAssocID="{1A2A212B-8DB5-448A-A8C9-6526F9864280}" presName="tile3text" presStyleLbl="node1" presStyleIdx="2" presStyleCnt="4">
        <dgm:presLayoutVars>
          <dgm:chMax val="0"/>
          <dgm:chPref val="0"/>
          <dgm:bulletEnabled val="1"/>
        </dgm:presLayoutVars>
      </dgm:prSet>
      <dgm:spPr/>
    </dgm:pt>
    <dgm:pt modelId="{DEBFACF1-125D-476E-A2DF-059444531378}" type="pres">
      <dgm:prSet presAssocID="{1A2A212B-8DB5-448A-A8C9-6526F9864280}" presName="tile4" presStyleLbl="node1" presStyleIdx="3" presStyleCnt="4"/>
      <dgm:spPr/>
    </dgm:pt>
    <dgm:pt modelId="{CA6046C5-704F-4B90-AB23-499E170A69D9}" type="pres">
      <dgm:prSet presAssocID="{1A2A212B-8DB5-448A-A8C9-6526F9864280}" presName="tile4text" presStyleLbl="node1" presStyleIdx="3" presStyleCnt="4">
        <dgm:presLayoutVars>
          <dgm:chMax val="0"/>
          <dgm:chPref val="0"/>
          <dgm:bulletEnabled val="1"/>
        </dgm:presLayoutVars>
      </dgm:prSet>
      <dgm:spPr/>
    </dgm:pt>
    <dgm:pt modelId="{23B36153-048F-4CE5-9A0D-FC673E1CE8A9}" type="pres">
      <dgm:prSet presAssocID="{1A2A212B-8DB5-448A-A8C9-6526F9864280}" presName="centerTile" presStyleLbl="fgShp" presStyleIdx="0" presStyleCnt="1">
        <dgm:presLayoutVars>
          <dgm:chMax val="0"/>
          <dgm:chPref val="0"/>
        </dgm:presLayoutVars>
      </dgm:prSet>
      <dgm:spPr/>
    </dgm:pt>
  </dgm:ptLst>
  <dgm:cxnLst>
    <dgm:cxn modelId="{A38C2600-DACF-4194-917D-B9ACE2D3ED07}" type="presOf" srcId="{E7A91BD8-227B-4667-BE3E-5B90F1672734}" destId="{F6FB2AAA-294D-4438-85E4-F36450C00094}" srcOrd="0" destOrd="0" presId="urn:microsoft.com/office/officeart/2005/8/layout/matrix1"/>
    <dgm:cxn modelId="{70E4661B-3DAD-46CD-A1C3-2A868CA35076}" srcId="{D92C4D0A-BD54-4F92-92E9-18474ACC8463}" destId="{E7A91BD8-227B-4667-BE3E-5B90F1672734}" srcOrd="2" destOrd="0" parTransId="{67E95D4D-4B05-4F4E-99B4-A85C504DA962}" sibTransId="{971D8C4E-10F5-4E0D-BCED-F09D6FD9E868}"/>
    <dgm:cxn modelId="{E9AB5E3D-755F-4B51-A8AC-583A64291FC1}" type="presOf" srcId="{B7AEA408-16C4-4310-9F42-076D5960B0C0}" destId="{DEBFACF1-125D-476E-A2DF-059444531378}" srcOrd="0" destOrd="0" presId="urn:microsoft.com/office/officeart/2005/8/layout/matrix1"/>
    <dgm:cxn modelId="{AB14C842-42D4-4058-9527-062B96183B93}" type="presOf" srcId="{B7AEA408-16C4-4310-9F42-076D5960B0C0}" destId="{CA6046C5-704F-4B90-AB23-499E170A69D9}" srcOrd="1" destOrd="0" presId="urn:microsoft.com/office/officeart/2005/8/layout/matrix1"/>
    <dgm:cxn modelId="{91857A75-5AD0-4524-BEF8-E3E166BDB9AB}" srcId="{D92C4D0A-BD54-4F92-92E9-18474ACC8463}" destId="{979044D1-7621-4AC8-89FE-D19E10E80566}" srcOrd="1" destOrd="0" parTransId="{98455FD4-D266-4888-BB54-9A80D0765477}" sibTransId="{11C6FF7B-9842-485D-A950-1260D3BB2F8E}"/>
    <dgm:cxn modelId="{62B6227B-251A-4315-8F92-F683DF01EEFA}" type="presOf" srcId="{979044D1-7621-4AC8-89FE-D19E10E80566}" destId="{29BACBEE-1E8A-4E1E-BC1D-25872D889C10}" srcOrd="0" destOrd="0" presId="urn:microsoft.com/office/officeart/2005/8/layout/matrix1"/>
    <dgm:cxn modelId="{888ED67B-FE3E-4675-996E-60047DD07D7C}" type="presOf" srcId="{D92C4D0A-BD54-4F92-92E9-18474ACC8463}" destId="{23B36153-048F-4CE5-9A0D-FC673E1CE8A9}" srcOrd="0" destOrd="0" presId="urn:microsoft.com/office/officeart/2005/8/layout/matrix1"/>
    <dgm:cxn modelId="{A9D93890-A559-42E7-92A0-CE95C5024A4E}" type="presOf" srcId="{E7A91BD8-227B-4667-BE3E-5B90F1672734}" destId="{64E4B5DD-9108-42CC-B564-94CBC7CBED3D}" srcOrd="1" destOrd="0" presId="urn:microsoft.com/office/officeart/2005/8/layout/matrix1"/>
    <dgm:cxn modelId="{6B473792-4D15-48CC-A392-469BFE411664}" type="presOf" srcId="{1A2A212B-8DB5-448A-A8C9-6526F9864280}" destId="{8E744874-2DD0-44E8-85D8-B7F9B49783B3}" srcOrd="0" destOrd="0" presId="urn:microsoft.com/office/officeart/2005/8/layout/matrix1"/>
    <dgm:cxn modelId="{BD4DC096-DF97-4F4E-9671-CA2EAEFCB39E}" srcId="{D92C4D0A-BD54-4F92-92E9-18474ACC8463}" destId="{89CB8984-CCB0-4435-A464-65AEDDFE07B2}" srcOrd="0" destOrd="0" parTransId="{AA8A4990-F749-4745-9BCB-39F8011413AE}" sibTransId="{C2346293-BCCD-407E-899D-20174FF1D857}"/>
    <dgm:cxn modelId="{AADC939D-689F-4D55-AFB2-BB8BD6A2568A}" type="presOf" srcId="{89CB8984-CCB0-4435-A464-65AEDDFE07B2}" destId="{1F2A7C85-1A8F-4FE1-8206-52B8B1245FB0}" srcOrd="0" destOrd="0" presId="urn:microsoft.com/office/officeart/2005/8/layout/matrix1"/>
    <dgm:cxn modelId="{02FD02B4-E4B6-4253-8E1A-55A98283DA31}" type="presOf" srcId="{89CB8984-CCB0-4435-A464-65AEDDFE07B2}" destId="{8F5C8CFB-0E51-4D9F-AA30-42852EADE6C3}" srcOrd="1" destOrd="0" presId="urn:microsoft.com/office/officeart/2005/8/layout/matrix1"/>
    <dgm:cxn modelId="{9DA0E4B8-F728-4ACE-ABCF-24050CA43AE5}" srcId="{D92C4D0A-BD54-4F92-92E9-18474ACC8463}" destId="{B7AEA408-16C4-4310-9F42-076D5960B0C0}" srcOrd="3" destOrd="0" parTransId="{B6E82E96-86DD-43BC-85D0-C2C6262770BF}" sibTransId="{83D73CD5-3501-487C-9A41-FC5E444CD142}"/>
    <dgm:cxn modelId="{5D1FC9C1-08BC-4BB8-813A-08CF962D8857}" type="presOf" srcId="{979044D1-7621-4AC8-89FE-D19E10E80566}" destId="{D431D1B2-94AE-4550-B750-5FB2D09D7F1C}" srcOrd="1" destOrd="0" presId="urn:microsoft.com/office/officeart/2005/8/layout/matrix1"/>
    <dgm:cxn modelId="{8764EEC3-F61A-4712-B217-3E93B28F9E17}" srcId="{1A2A212B-8DB5-448A-A8C9-6526F9864280}" destId="{D92C4D0A-BD54-4F92-92E9-18474ACC8463}" srcOrd="0" destOrd="0" parTransId="{17226CD8-44F5-4772-BC53-8B1141492684}" sibTransId="{132A4610-2AFE-4F09-BD5B-D13A4ADEE755}"/>
    <dgm:cxn modelId="{07FF3E9D-D969-4866-9FB0-5831A285DE0D}" type="presParOf" srcId="{8E744874-2DD0-44E8-85D8-B7F9B49783B3}" destId="{2928216E-557F-42BD-913C-2ECD2B46DE3E}" srcOrd="0" destOrd="0" presId="urn:microsoft.com/office/officeart/2005/8/layout/matrix1"/>
    <dgm:cxn modelId="{8EB2CE7B-6E02-4747-A7F0-76C159BF4DE5}" type="presParOf" srcId="{2928216E-557F-42BD-913C-2ECD2B46DE3E}" destId="{1F2A7C85-1A8F-4FE1-8206-52B8B1245FB0}" srcOrd="0" destOrd="0" presId="urn:microsoft.com/office/officeart/2005/8/layout/matrix1"/>
    <dgm:cxn modelId="{6FCF08C0-F290-4FEA-9DFF-F04CE84E2F41}" type="presParOf" srcId="{2928216E-557F-42BD-913C-2ECD2B46DE3E}" destId="{8F5C8CFB-0E51-4D9F-AA30-42852EADE6C3}" srcOrd="1" destOrd="0" presId="urn:microsoft.com/office/officeart/2005/8/layout/matrix1"/>
    <dgm:cxn modelId="{7B3A43F5-CB95-4113-BBD1-DAF2CD8EA386}" type="presParOf" srcId="{2928216E-557F-42BD-913C-2ECD2B46DE3E}" destId="{29BACBEE-1E8A-4E1E-BC1D-25872D889C10}" srcOrd="2" destOrd="0" presId="urn:microsoft.com/office/officeart/2005/8/layout/matrix1"/>
    <dgm:cxn modelId="{34E02935-B4DE-4008-9E56-DA78AEE90434}" type="presParOf" srcId="{2928216E-557F-42BD-913C-2ECD2B46DE3E}" destId="{D431D1B2-94AE-4550-B750-5FB2D09D7F1C}" srcOrd="3" destOrd="0" presId="urn:microsoft.com/office/officeart/2005/8/layout/matrix1"/>
    <dgm:cxn modelId="{690EB4B0-4393-4DD5-B9CF-48E77D0D2D19}" type="presParOf" srcId="{2928216E-557F-42BD-913C-2ECD2B46DE3E}" destId="{F6FB2AAA-294D-4438-85E4-F36450C00094}" srcOrd="4" destOrd="0" presId="urn:microsoft.com/office/officeart/2005/8/layout/matrix1"/>
    <dgm:cxn modelId="{CC580D60-5578-4831-AB50-BE04A40A0943}" type="presParOf" srcId="{2928216E-557F-42BD-913C-2ECD2B46DE3E}" destId="{64E4B5DD-9108-42CC-B564-94CBC7CBED3D}" srcOrd="5" destOrd="0" presId="urn:microsoft.com/office/officeart/2005/8/layout/matrix1"/>
    <dgm:cxn modelId="{B8AD9EE3-56CB-482A-A476-0401B9028539}" type="presParOf" srcId="{2928216E-557F-42BD-913C-2ECD2B46DE3E}" destId="{DEBFACF1-125D-476E-A2DF-059444531378}" srcOrd="6" destOrd="0" presId="urn:microsoft.com/office/officeart/2005/8/layout/matrix1"/>
    <dgm:cxn modelId="{DAA9D884-0AB7-4F17-8569-9D9A787A3B14}" type="presParOf" srcId="{2928216E-557F-42BD-913C-2ECD2B46DE3E}" destId="{CA6046C5-704F-4B90-AB23-499E170A69D9}" srcOrd="7" destOrd="0" presId="urn:microsoft.com/office/officeart/2005/8/layout/matrix1"/>
    <dgm:cxn modelId="{A8BA6EDD-535C-4DFA-9C9D-CCF58AB7E5A7}" type="presParOf" srcId="{8E744874-2DD0-44E8-85D8-B7F9B49783B3}" destId="{23B36153-048F-4CE5-9A0D-FC673E1CE8A9}" srcOrd="1" destOrd="0" presId="urn:microsoft.com/office/officeart/2005/8/layout/matrix1"/>
  </dgm:cxnLst>
  <dgm:bg>
    <a:solidFill>
      <a:schemeClr val="tx2">
        <a:lumMod val="7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B32B31-6E93-46D3-A43C-33A3AC865CEB}" type="doc">
      <dgm:prSet loTypeId="urn:microsoft.com/office/officeart/2005/8/layout/matrix3" loCatId="matrix" qsTypeId="urn:microsoft.com/office/officeart/2005/8/quickstyle/3d1" qsCatId="3D" csTypeId="urn:microsoft.com/office/officeart/2005/8/colors/accent0_3" csCatId="mainScheme" phldr="1"/>
      <dgm:spPr/>
      <dgm:t>
        <a:bodyPr/>
        <a:lstStyle/>
        <a:p>
          <a:endParaRPr lang="en-US"/>
        </a:p>
      </dgm:t>
    </dgm:pt>
    <dgm:pt modelId="{727B9D74-535F-44EA-ABF3-7976F35EB4B0}">
      <dgm:prSet phldrT="[Text]"/>
      <dgm:spPr>
        <a:solidFill>
          <a:schemeClr val="tx2">
            <a:lumMod val="75000"/>
          </a:schemeClr>
        </a:solidFill>
      </dgm:spPr>
      <dgm:t>
        <a:bodyPr/>
        <a:lstStyle/>
        <a:p>
          <a:r>
            <a:rPr lang="el-GR" dirty="0"/>
            <a:t>Διάσταση απόψεων γύρω από το ζήτημα καρτελοποίησης των μέσων</a:t>
          </a:r>
          <a:endParaRPr lang="en-US" dirty="0"/>
        </a:p>
      </dgm:t>
    </dgm:pt>
    <dgm:pt modelId="{9D17A04C-B651-4D23-BA43-2B476E871723}" type="parTrans" cxnId="{D49018CB-C36F-4EE5-8BFE-20F435B73346}">
      <dgm:prSet/>
      <dgm:spPr/>
      <dgm:t>
        <a:bodyPr/>
        <a:lstStyle/>
        <a:p>
          <a:endParaRPr lang="en-US"/>
        </a:p>
      </dgm:t>
    </dgm:pt>
    <dgm:pt modelId="{E8ADCB34-4D97-4D69-8EC3-4346B64F37CE}" type="sibTrans" cxnId="{D49018CB-C36F-4EE5-8BFE-20F435B73346}">
      <dgm:prSet/>
      <dgm:spPr/>
      <dgm:t>
        <a:bodyPr/>
        <a:lstStyle/>
        <a:p>
          <a:endParaRPr lang="en-US"/>
        </a:p>
      </dgm:t>
    </dgm:pt>
    <dgm:pt modelId="{6EB24B09-0D32-45DF-AB5F-2BE67CE9A8D0}">
      <dgm:prSet phldrT="[Text]"/>
      <dgm:spPr>
        <a:solidFill>
          <a:schemeClr val="tx2">
            <a:lumMod val="75000"/>
          </a:schemeClr>
        </a:solidFill>
      </dgm:spPr>
      <dgm:t>
        <a:bodyPr/>
        <a:lstStyle/>
        <a:p>
          <a:r>
            <a:rPr lang="el-GR" dirty="0"/>
            <a:t>πολίτες - «ιδιοκτήτες» των μέσων ενημέρωσης, γεγονός που συμβάλλει στον εκδημοκρατισμό της πληροφορίας</a:t>
          </a:r>
          <a:endParaRPr lang="en-US" dirty="0"/>
        </a:p>
      </dgm:t>
    </dgm:pt>
    <dgm:pt modelId="{40110470-DE48-4BF1-A684-F69C6F210983}" type="parTrans" cxnId="{6592A8AB-9E20-4788-9902-07C035C8B743}">
      <dgm:prSet/>
      <dgm:spPr/>
      <dgm:t>
        <a:bodyPr/>
        <a:lstStyle/>
        <a:p>
          <a:endParaRPr lang="en-US"/>
        </a:p>
      </dgm:t>
    </dgm:pt>
    <dgm:pt modelId="{E3AFED1B-E1A9-4EC5-9C17-5FFFE286F338}" type="sibTrans" cxnId="{6592A8AB-9E20-4788-9902-07C035C8B743}">
      <dgm:prSet/>
      <dgm:spPr/>
      <dgm:t>
        <a:bodyPr/>
        <a:lstStyle/>
        <a:p>
          <a:endParaRPr lang="en-US"/>
        </a:p>
      </dgm:t>
    </dgm:pt>
    <dgm:pt modelId="{CBE81898-53BB-4878-B891-21EC13CAACB7}">
      <dgm:prSet phldrT="[Text]"/>
      <dgm:spPr>
        <a:solidFill>
          <a:schemeClr val="tx2">
            <a:lumMod val="75000"/>
          </a:schemeClr>
        </a:solidFill>
      </dgm:spPr>
      <dgm:t>
        <a:bodyPr/>
        <a:lstStyle/>
        <a:p>
          <a:r>
            <a:rPr lang="el-GR" dirty="0"/>
            <a:t>Νούμερο 1 </a:t>
          </a:r>
          <a:r>
            <a:rPr lang="en-US" dirty="0"/>
            <a:t>social media </a:t>
          </a:r>
          <a:r>
            <a:rPr lang="el-GR" dirty="0"/>
            <a:t>το </a:t>
          </a:r>
          <a:r>
            <a:rPr lang="en-US" dirty="0"/>
            <a:t>Facebook</a:t>
          </a:r>
        </a:p>
      </dgm:t>
    </dgm:pt>
    <dgm:pt modelId="{38AD8CD1-F772-4107-B0CB-708FBC83701B}" type="parTrans" cxnId="{2AA21CF2-DF2B-4D40-971B-A898100DE7C6}">
      <dgm:prSet/>
      <dgm:spPr/>
      <dgm:t>
        <a:bodyPr/>
        <a:lstStyle/>
        <a:p>
          <a:endParaRPr lang="en-US"/>
        </a:p>
      </dgm:t>
    </dgm:pt>
    <dgm:pt modelId="{1DBDACEA-83EC-402B-8DAD-6C9C83933DF2}" type="sibTrans" cxnId="{2AA21CF2-DF2B-4D40-971B-A898100DE7C6}">
      <dgm:prSet/>
      <dgm:spPr/>
      <dgm:t>
        <a:bodyPr/>
        <a:lstStyle/>
        <a:p>
          <a:endParaRPr lang="en-US"/>
        </a:p>
      </dgm:t>
    </dgm:pt>
    <dgm:pt modelId="{688CCD72-C9C4-48DD-AE35-FE4B19B29972}">
      <dgm:prSet phldrT="[Text]" phldr="1"/>
      <dgm:spPr/>
      <dgm:t>
        <a:bodyPr/>
        <a:lstStyle/>
        <a:p>
          <a:endParaRPr lang="en-US"/>
        </a:p>
      </dgm:t>
    </dgm:pt>
    <dgm:pt modelId="{07559A4D-F260-4DFF-B18D-83100307B06D}" type="parTrans" cxnId="{85082DC0-62C5-4B34-901F-709F1F9B9FD3}">
      <dgm:prSet/>
      <dgm:spPr/>
      <dgm:t>
        <a:bodyPr/>
        <a:lstStyle/>
        <a:p>
          <a:endParaRPr lang="en-US"/>
        </a:p>
      </dgm:t>
    </dgm:pt>
    <dgm:pt modelId="{9ACE4A9C-7C82-4FFE-A49F-6A8FC9A95525}" type="sibTrans" cxnId="{85082DC0-62C5-4B34-901F-709F1F9B9FD3}">
      <dgm:prSet/>
      <dgm:spPr/>
      <dgm:t>
        <a:bodyPr/>
        <a:lstStyle/>
        <a:p>
          <a:endParaRPr lang="en-US"/>
        </a:p>
      </dgm:t>
    </dgm:pt>
    <dgm:pt modelId="{495B8C78-67DB-4E06-BCDA-B18B60D07D87}">
      <dgm:prSet/>
      <dgm:spPr>
        <a:solidFill>
          <a:schemeClr val="tx2">
            <a:lumMod val="75000"/>
          </a:schemeClr>
        </a:solidFill>
      </dgm:spPr>
      <dgm:t>
        <a:bodyPr/>
        <a:lstStyle/>
        <a:p>
          <a:r>
            <a:rPr lang="el-GR" dirty="0"/>
            <a:t>επικοινωνία δεν είναι μόνο το τελικό αποτέλεσμα που συνήθως βλέπουμε, αλλά και μια σειρά πολύπλοκων διαδικασιών για να υπάρξει το αποτέλεσμα αυτό</a:t>
          </a:r>
          <a:endParaRPr lang="en-US" dirty="0"/>
        </a:p>
      </dgm:t>
    </dgm:pt>
    <dgm:pt modelId="{EB499BE4-A8A8-4343-BD2C-04B50C9C9E51}" type="parTrans" cxnId="{3BC4D636-174D-4245-8C21-2F698B00A30F}">
      <dgm:prSet/>
      <dgm:spPr/>
      <dgm:t>
        <a:bodyPr/>
        <a:lstStyle/>
        <a:p>
          <a:endParaRPr lang="en-US"/>
        </a:p>
      </dgm:t>
    </dgm:pt>
    <dgm:pt modelId="{C3A40B84-38CB-47E4-9D4A-C867597A84F4}" type="sibTrans" cxnId="{3BC4D636-174D-4245-8C21-2F698B00A30F}">
      <dgm:prSet/>
      <dgm:spPr/>
      <dgm:t>
        <a:bodyPr/>
        <a:lstStyle/>
        <a:p>
          <a:endParaRPr lang="en-US"/>
        </a:p>
      </dgm:t>
    </dgm:pt>
    <dgm:pt modelId="{E2D65ED6-7137-4802-BA44-208001D5514E}" type="pres">
      <dgm:prSet presAssocID="{10B32B31-6E93-46D3-A43C-33A3AC865CEB}" presName="matrix" presStyleCnt="0">
        <dgm:presLayoutVars>
          <dgm:chMax val="1"/>
          <dgm:dir/>
          <dgm:resizeHandles val="exact"/>
        </dgm:presLayoutVars>
      </dgm:prSet>
      <dgm:spPr/>
    </dgm:pt>
    <dgm:pt modelId="{731D9C3A-A425-42A6-832E-8324A5510274}" type="pres">
      <dgm:prSet presAssocID="{10B32B31-6E93-46D3-A43C-33A3AC865CEB}" presName="diamond" presStyleLbl="bgShp" presStyleIdx="0" presStyleCnt="1" custLinFactNeighborY="1852"/>
      <dgm:spPr>
        <a:solidFill>
          <a:schemeClr val="bg1">
            <a:lumMod val="75000"/>
            <a:lumOff val="25000"/>
          </a:schemeClr>
        </a:solidFill>
      </dgm:spPr>
    </dgm:pt>
    <dgm:pt modelId="{474C2717-7301-4F52-891F-A4606FE16E6F}" type="pres">
      <dgm:prSet presAssocID="{10B32B31-6E93-46D3-A43C-33A3AC865CEB}" presName="quad1" presStyleLbl="node1" presStyleIdx="0" presStyleCnt="4">
        <dgm:presLayoutVars>
          <dgm:chMax val="0"/>
          <dgm:chPref val="0"/>
          <dgm:bulletEnabled val="1"/>
        </dgm:presLayoutVars>
      </dgm:prSet>
      <dgm:spPr/>
    </dgm:pt>
    <dgm:pt modelId="{603896E4-7F82-43C7-B7AD-0A06ABA5B19E}" type="pres">
      <dgm:prSet presAssocID="{10B32B31-6E93-46D3-A43C-33A3AC865CEB}" presName="quad2" presStyleLbl="node1" presStyleIdx="1" presStyleCnt="4">
        <dgm:presLayoutVars>
          <dgm:chMax val="0"/>
          <dgm:chPref val="0"/>
          <dgm:bulletEnabled val="1"/>
        </dgm:presLayoutVars>
      </dgm:prSet>
      <dgm:spPr/>
    </dgm:pt>
    <dgm:pt modelId="{6C4B2EFD-84B6-4FC9-A682-12F7FCF497E9}" type="pres">
      <dgm:prSet presAssocID="{10B32B31-6E93-46D3-A43C-33A3AC865CEB}" presName="quad3" presStyleLbl="node1" presStyleIdx="2" presStyleCnt="4">
        <dgm:presLayoutVars>
          <dgm:chMax val="0"/>
          <dgm:chPref val="0"/>
          <dgm:bulletEnabled val="1"/>
        </dgm:presLayoutVars>
      </dgm:prSet>
      <dgm:spPr/>
    </dgm:pt>
    <dgm:pt modelId="{F3FDE618-33CD-47A8-AFCC-DE1E3ACA36DA}" type="pres">
      <dgm:prSet presAssocID="{10B32B31-6E93-46D3-A43C-33A3AC865CEB}" presName="quad4" presStyleLbl="node1" presStyleIdx="3" presStyleCnt="4">
        <dgm:presLayoutVars>
          <dgm:chMax val="0"/>
          <dgm:chPref val="0"/>
          <dgm:bulletEnabled val="1"/>
        </dgm:presLayoutVars>
      </dgm:prSet>
      <dgm:spPr/>
    </dgm:pt>
  </dgm:ptLst>
  <dgm:cxnLst>
    <dgm:cxn modelId="{17F20729-57D9-4744-98C8-0A9FE68785FB}" type="presOf" srcId="{495B8C78-67DB-4E06-BCDA-B18B60D07D87}" destId="{6C4B2EFD-84B6-4FC9-A682-12F7FCF497E9}" srcOrd="0" destOrd="0" presId="urn:microsoft.com/office/officeart/2005/8/layout/matrix3"/>
    <dgm:cxn modelId="{3BC4D636-174D-4245-8C21-2F698B00A30F}" srcId="{10B32B31-6E93-46D3-A43C-33A3AC865CEB}" destId="{495B8C78-67DB-4E06-BCDA-B18B60D07D87}" srcOrd="2" destOrd="0" parTransId="{EB499BE4-A8A8-4343-BD2C-04B50C9C9E51}" sibTransId="{C3A40B84-38CB-47E4-9D4A-C867597A84F4}"/>
    <dgm:cxn modelId="{D9BA6759-AD48-4937-8356-9AD206AC531D}" type="presOf" srcId="{10B32B31-6E93-46D3-A43C-33A3AC865CEB}" destId="{E2D65ED6-7137-4802-BA44-208001D5514E}" srcOrd="0" destOrd="0" presId="urn:microsoft.com/office/officeart/2005/8/layout/matrix3"/>
    <dgm:cxn modelId="{6592A8AB-9E20-4788-9902-07C035C8B743}" srcId="{10B32B31-6E93-46D3-A43C-33A3AC865CEB}" destId="{6EB24B09-0D32-45DF-AB5F-2BE67CE9A8D0}" srcOrd="1" destOrd="0" parTransId="{40110470-DE48-4BF1-A684-F69C6F210983}" sibTransId="{E3AFED1B-E1A9-4EC5-9C17-5FFFE286F338}"/>
    <dgm:cxn modelId="{4F2FC7AC-93A8-40CA-9932-D5E16F1DFBFA}" type="presOf" srcId="{CBE81898-53BB-4878-B891-21EC13CAACB7}" destId="{F3FDE618-33CD-47A8-AFCC-DE1E3ACA36DA}" srcOrd="0" destOrd="0" presId="urn:microsoft.com/office/officeart/2005/8/layout/matrix3"/>
    <dgm:cxn modelId="{85082DC0-62C5-4B34-901F-709F1F9B9FD3}" srcId="{10B32B31-6E93-46D3-A43C-33A3AC865CEB}" destId="{688CCD72-C9C4-48DD-AE35-FE4B19B29972}" srcOrd="4" destOrd="0" parTransId="{07559A4D-F260-4DFF-B18D-83100307B06D}" sibTransId="{9ACE4A9C-7C82-4FFE-A49F-6A8FC9A95525}"/>
    <dgm:cxn modelId="{FC855DC8-DCFA-4E7B-A52C-EAA124C88A2B}" type="presOf" srcId="{727B9D74-535F-44EA-ABF3-7976F35EB4B0}" destId="{474C2717-7301-4F52-891F-A4606FE16E6F}" srcOrd="0" destOrd="0" presId="urn:microsoft.com/office/officeart/2005/8/layout/matrix3"/>
    <dgm:cxn modelId="{D49018CB-C36F-4EE5-8BFE-20F435B73346}" srcId="{10B32B31-6E93-46D3-A43C-33A3AC865CEB}" destId="{727B9D74-535F-44EA-ABF3-7976F35EB4B0}" srcOrd="0" destOrd="0" parTransId="{9D17A04C-B651-4D23-BA43-2B476E871723}" sibTransId="{E8ADCB34-4D97-4D69-8EC3-4346B64F37CE}"/>
    <dgm:cxn modelId="{2AA21CF2-DF2B-4D40-971B-A898100DE7C6}" srcId="{10B32B31-6E93-46D3-A43C-33A3AC865CEB}" destId="{CBE81898-53BB-4878-B891-21EC13CAACB7}" srcOrd="3" destOrd="0" parTransId="{38AD8CD1-F772-4107-B0CB-708FBC83701B}" sibTransId="{1DBDACEA-83EC-402B-8DAD-6C9C83933DF2}"/>
    <dgm:cxn modelId="{578ADEF5-1D0E-4921-895C-BD486090BD04}" type="presOf" srcId="{6EB24B09-0D32-45DF-AB5F-2BE67CE9A8D0}" destId="{603896E4-7F82-43C7-B7AD-0A06ABA5B19E}" srcOrd="0" destOrd="0" presId="urn:microsoft.com/office/officeart/2005/8/layout/matrix3"/>
    <dgm:cxn modelId="{B3751A1F-4A1D-4310-A911-B720ADBDE71C}" type="presParOf" srcId="{E2D65ED6-7137-4802-BA44-208001D5514E}" destId="{731D9C3A-A425-42A6-832E-8324A5510274}" srcOrd="0" destOrd="0" presId="urn:microsoft.com/office/officeart/2005/8/layout/matrix3"/>
    <dgm:cxn modelId="{D28277FB-D0C7-4973-9DF8-A895E9279474}" type="presParOf" srcId="{E2D65ED6-7137-4802-BA44-208001D5514E}" destId="{474C2717-7301-4F52-891F-A4606FE16E6F}" srcOrd="1" destOrd="0" presId="urn:microsoft.com/office/officeart/2005/8/layout/matrix3"/>
    <dgm:cxn modelId="{8E9DF2E6-E0B5-45CE-A94D-63D171141093}" type="presParOf" srcId="{E2D65ED6-7137-4802-BA44-208001D5514E}" destId="{603896E4-7F82-43C7-B7AD-0A06ABA5B19E}" srcOrd="2" destOrd="0" presId="urn:microsoft.com/office/officeart/2005/8/layout/matrix3"/>
    <dgm:cxn modelId="{0C50ABAF-0637-4933-B712-2F8733F82EC7}" type="presParOf" srcId="{E2D65ED6-7137-4802-BA44-208001D5514E}" destId="{6C4B2EFD-84B6-4FC9-A682-12F7FCF497E9}" srcOrd="3" destOrd="0" presId="urn:microsoft.com/office/officeart/2005/8/layout/matrix3"/>
    <dgm:cxn modelId="{3EB2B072-F74D-4572-9DE8-AB758ED07434}" type="presParOf" srcId="{E2D65ED6-7137-4802-BA44-208001D5514E}" destId="{F3FDE618-33CD-47A8-AFCC-DE1E3ACA36DA}"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BC53B9-1A3E-49F7-818D-BB677DF664F8}" type="doc">
      <dgm:prSet loTypeId="urn:microsoft.com/office/officeart/2005/8/layout/target3" loCatId="list" qsTypeId="urn:microsoft.com/office/officeart/2005/8/quickstyle/simple1" qsCatId="simple" csTypeId="urn:microsoft.com/office/officeart/2005/8/colors/accent0_3" csCatId="mainScheme" phldr="1"/>
      <dgm:spPr/>
      <dgm:t>
        <a:bodyPr/>
        <a:lstStyle/>
        <a:p>
          <a:endParaRPr lang="en-US"/>
        </a:p>
      </dgm:t>
    </dgm:pt>
    <dgm:pt modelId="{6E6F5639-D478-4B7B-A114-04EE73EA3071}">
      <dgm:prSet/>
      <dgm:spPr/>
      <dgm:t>
        <a:bodyPr/>
        <a:lstStyle/>
        <a:p>
          <a:pPr rtl="0"/>
          <a:r>
            <a:rPr lang="el-GR" dirty="0"/>
            <a:t>Μελέτη του θέματος στραμμένη στις ιδεολογίες της κάθε παράταξης</a:t>
          </a:r>
          <a:endParaRPr lang="en-US" dirty="0"/>
        </a:p>
      </dgm:t>
    </dgm:pt>
    <dgm:pt modelId="{3813667F-A6AF-46E4-95BD-BF0D592F82AA}" type="parTrans" cxnId="{B7E9111C-3A70-41A6-A442-CE0EAB82760E}">
      <dgm:prSet/>
      <dgm:spPr/>
      <dgm:t>
        <a:bodyPr/>
        <a:lstStyle/>
        <a:p>
          <a:endParaRPr lang="en-US"/>
        </a:p>
      </dgm:t>
    </dgm:pt>
    <dgm:pt modelId="{311BC66C-70A6-4A0B-B08A-04A4221B4E28}" type="sibTrans" cxnId="{B7E9111C-3A70-41A6-A442-CE0EAB82760E}">
      <dgm:prSet/>
      <dgm:spPr/>
      <dgm:t>
        <a:bodyPr/>
        <a:lstStyle/>
        <a:p>
          <a:endParaRPr lang="en-US"/>
        </a:p>
      </dgm:t>
    </dgm:pt>
    <dgm:pt modelId="{8E76EEA0-4F32-4AA0-93AE-2543B7223FA2}">
      <dgm:prSet/>
      <dgm:spPr/>
      <dgm:t>
        <a:bodyPr/>
        <a:lstStyle/>
        <a:p>
          <a:pPr rtl="0"/>
          <a:r>
            <a:rPr lang="el-GR" dirty="0"/>
            <a:t>Προσέγγιση και καταγραφή της επικοινωνιακής πολιτικής του ΚΚΕ</a:t>
          </a:r>
          <a:endParaRPr lang="en-US" dirty="0"/>
        </a:p>
      </dgm:t>
    </dgm:pt>
    <dgm:pt modelId="{A2D94C5A-26A2-4111-9FE9-1CFD28BF7A35}" type="parTrans" cxnId="{77334FF1-8680-4234-90E8-D2E4B038E042}">
      <dgm:prSet/>
      <dgm:spPr/>
      <dgm:t>
        <a:bodyPr/>
        <a:lstStyle/>
        <a:p>
          <a:endParaRPr lang="en-US"/>
        </a:p>
      </dgm:t>
    </dgm:pt>
    <dgm:pt modelId="{B8B5DCFA-00FA-48D7-8760-54CDD53380A6}" type="sibTrans" cxnId="{77334FF1-8680-4234-90E8-D2E4B038E042}">
      <dgm:prSet/>
      <dgm:spPr/>
      <dgm:t>
        <a:bodyPr/>
        <a:lstStyle/>
        <a:p>
          <a:endParaRPr lang="en-US"/>
        </a:p>
      </dgm:t>
    </dgm:pt>
    <dgm:pt modelId="{72DEDFBA-4601-4B48-B820-13352C24F65C}">
      <dgm:prSet/>
      <dgm:spPr/>
      <dgm:t>
        <a:bodyPr/>
        <a:lstStyle/>
        <a:p>
          <a:pPr rtl="0"/>
          <a:r>
            <a:rPr lang="el-GR" dirty="0"/>
            <a:t>Η ολιστική προσέγγιση των επικοινωνιακών στρατηγικών των πολιτικών κομμάτων γύρω από το ζήτημα της πανδημίας μετά την λήξη της.</a:t>
          </a:r>
          <a:endParaRPr lang="en-US" dirty="0"/>
        </a:p>
      </dgm:t>
    </dgm:pt>
    <dgm:pt modelId="{BDA2EA7E-6A51-4CFA-B99C-0DE2B2DB6025}" type="parTrans" cxnId="{43FE0B0E-EFD9-4FD4-B2FC-08EC9F9CCFD1}">
      <dgm:prSet/>
      <dgm:spPr/>
      <dgm:t>
        <a:bodyPr/>
        <a:lstStyle/>
        <a:p>
          <a:endParaRPr lang="en-US"/>
        </a:p>
      </dgm:t>
    </dgm:pt>
    <dgm:pt modelId="{CC0F6455-A61E-487B-9DE0-343F839C454A}" type="sibTrans" cxnId="{43FE0B0E-EFD9-4FD4-B2FC-08EC9F9CCFD1}">
      <dgm:prSet/>
      <dgm:spPr/>
      <dgm:t>
        <a:bodyPr/>
        <a:lstStyle/>
        <a:p>
          <a:endParaRPr lang="en-US"/>
        </a:p>
      </dgm:t>
    </dgm:pt>
    <dgm:pt modelId="{6D880715-2A9B-42E9-B600-3A97BC0CAEA4}" type="pres">
      <dgm:prSet presAssocID="{91BC53B9-1A3E-49F7-818D-BB677DF664F8}" presName="Name0" presStyleCnt="0">
        <dgm:presLayoutVars>
          <dgm:chMax val="7"/>
          <dgm:dir/>
          <dgm:animLvl val="lvl"/>
          <dgm:resizeHandles val="exact"/>
        </dgm:presLayoutVars>
      </dgm:prSet>
      <dgm:spPr/>
    </dgm:pt>
    <dgm:pt modelId="{D82E596F-77AB-4196-A98A-2A02C6DE25E4}" type="pres">
      <dgm:prSet presAssocID="{6E6F5639-D478-4B7B-A114-04EE73EA3071}" presName="circle1" presStyleLbl="node1" presStyleIdx="0" presStyleCnt="3"/>
      <dgm:spPr/>
    </dgm:pt>
    <dgm:pt modelId="{1345EE6A-A57D-4D5D-AFF0-1375490C1F7B}" type="pres">
      <dgm:prSet presAssocID="{6E6F5639-D478-4B7B-A114-04EE73EA3071}" presName="space" presStyleCnt="0"/>
      <dgm:spPr/>
    </dgm:pt>
    <dgm:pt modelId="{A800AA6A-B470-489E-8EAC-CDCC586E2598}" type="pres">
      <dgm:prSet presAssocID="{6E6F5639-D478-4B7B-A114-04EE73EA3071}" presName="rect1" presStyleLbl="alignAcc1" presStyleIdx="0" presStyleCnt="3"/>
      <dgm:spPr/>
    </dgm:pt>
    <dgm:pt modelId="{601EDFC2-F528-46AA-9B91-962593B2CC27}" type="pres">
      <dgm:prSet presAssocID="{8E76EEA0-4F32-4AA0-93AE-2543B7223FA2}" presName="vertSpace2" presStyleLbl="node1" presStyleIdx="0" presStyleCnt="3"/>
      <dgm:spPr/>
    </dgm:pt>
    <dgm:pt modelId="{0BA0BF2F-E96D-46C8-9859-DB73E6005F74}" type="pres">
      <dgm:prSet presAssocID="{8E76EEA0-4F32-4AA0-93AE-2543B7223FA2}" presName="circle2" presStyleLbl="node1" presStyleIdx="1" presStyleCnt="3"/>
      <dgm:spPr/>
    </dgm:pt>
    <dgm:pt modelId="{974E7CF6-AD50-42C3-B443-6CCA0C64F9AE}" type="pres">
      <dgm:prSet presAssocID="{8E76EEA0-4F32-4AA0-93AE-2543B7223FA2}" presName="rect2" presStyleLbl="alignAcc1" presStyleIdx="1" presStyleCnt="3"/>
      <dgm:spPr/>
    </dgm:pt>
    <dgm:pt modelId="{1D3A77C8-27E2-45D4-8B60-B6B53BE4DE70}" type="pres">
      <dgm:prSet presAssocID="{72DEDFBA-4601-4B48-B820-13352C24F65C}" presName="vertSpace3" presStyleLbl="node1" presStyleIdx="1" presStyleCnt="3"/>
      <dgm:spPr/>
    </dgm:pt>
    <dgm:pt modelId="{F2B30D20-468C-455F-A788-E8F5BBE6FD35}" type="pres">
      <dgm:prSet presAssocID="{72DEDFBA-4601-4B48-B820-13352C24F65C}" presName="circle3" presStyleLbl="node1" presStyleIdx="2" presStyleCnt="3"/>
      <dgm:spPr/>
    </dgm:pt>
    <dgm:pt modelId="{D3F6FF1F-6E2F-4AC2-8E3B-D38C76FB3FBA}" type="pres">
      <dgm:prSet presAssocID="{72DEDFBA-4601-4B48-B820-13352C24F65C}" presName="rect3" presStyleLbl="alignAcc1" presStyleIdx="2" presStyleCnt="3"/>
      <dgm:spPr/>
    </dgm:pt>
    <dgm:pt modelId="{508F5424-6AE2-424A-8F99-A2505BC59FCB}" type="pres">
      <dgm:prSet presAssocID="{6E6F5639-D478-4B7B-A114-04EE73EA3071}" presName="rect1ParTxNoCh" presStyleLbl="alignAcc1" presStyleIdx="2" presStyleCnt="3">
        <dgm:presLayoutVars>
          <dgm:chMax val="1"/>
          <dgm:bulletEnabled val="1"/>
        </dgm:presLayoutVars>
      </dgm:prSet>
      <dgm:spPr/>
    </dgm:pt>
    <dgm:pt modelId="{FC107F59-896B-4AA9-AB34-14BED9B31831}" type="pres">
      <dgm:prSet presAssocID="{8E76EEA0-4F32-4AA0-93AE-2543B7223FA2}" presName="rect2ParTxNoCh" presStyleLbl="alignAcc1" presStyleIdx="2" presStyleCnt="3">
        <dgm:presLayoutVars>
          <dgm:chMax val="1"/>
          <dgm:bulletEnabled val="1"/>
        </dgm:presLayoutVars>
      </dgm:prSet>
      <dgm:spPr/>
    </dgm:pt>
    <dgm:pt modelId="{FB93F86B-14A1-4A43-A0C7-938BDD5EF03C}" type="pres">
      <dgm:prSet presAssocID="{72DEDFBA-4601-4B48-B820-13352C24F65C}" presName="rect3ParTxNoCh" presStyleLbl="alignAcc1" presStyleIdx="2" presStyleCnt="3">
        <dgm:presLayoutVars>
          <dgm:chMax val="1"/>
          <dgm:bulletEnabled val="1"/>
        </dgm:presLayoutVars>
      </dgm:prSet>
      <dgm:spPr/>
    </dgm:pt>
  </dgm:ptLst>
  <dgm:cxnLst>
    <dgm:cxn modelId="{313E8501-8A86-49DD-803A-E185A9B91887}" type="presOf" srcId="{8E76EEA0-4F32-4AA0-93AE-2543B7223FA2}" destId="{974E7CF6-AD50-42C3-B443-6CCA0C64F9AE}" srcOrd="0" destOrd="0" presId="urn:microsoft.com/office/officeart/2005/8/layout/target3"/>
    <dgm:cxn modelId="{ABCDA80C-5F32-4B9A-BDDA-6F62691D8BDC}" type="presOf" srcId="{6E6F5639-D478-4B7B-A114-04EE73EA3071}" destId="{A800AA6A-B470-489E-8EAC-CDCC586E2598}" srcOrd="0" destOrd="0" presId="urn:microsoft.com/office/officeart/2005/8/layout/target3"/>
    <dgm:cxn modelId="{43FE0B0E-EFD9-4FD4-B2FC-08EC9F9CCFD1}" srcId="{91BC53B9-1A3E-49F7-818D-BB677DF664F8}" destId="{72DEDFBA-4601-4B48-B820-13352C24F65C}" srcOrd="2" destOrd="0" parTransId="{BDA2EA7E-6A51-4CFA-B99C-0DE2B2DB6025}" sibTransId="{CC0F6455-A61E-487B-9DE0-343F839C454A}"/>
    <dgm:cxn modelId="{4B5C6D10-559F-4CF8-A91A-E5C6C2FDD8A2}" type="presOf" srcId="{8E76EEA0-4F32-4AA0-93AE-2543B7223FA2}" destId="{FC107F59-896B-4AA9-AB34-14BED9B31831}" srcOrd="1" destOrd="0" presId="urn:microsoft.com/office/officeart/2005/8/layout/target3"/>
    <dgm:cxn modelId="{B7E9111C-3A70-41A6-A442-CE0EAB82760E}" srcId="{91BC53B9-1A3E-49F7-818D-BB677DF664F8}" destId="{6E6F5639-D478-4B7B-A114-04EE73EA3071}" srcOrd="0" destOrd="0" parTransId="{3813667F-A6AF-46E4-95BD-BF0D592F82AA}" sibTransId="{311BC66C-70A6-4A0B-B08A-04A4221B4E28}"/>
    <dgm:cxn modelId="{89F0FE35-E55B-485E-BBC8-0CEB2CE98C2D}" type="presOf" srcId="{72DEDFBA-4601-4B48-B820-13352C24F65C}" destId="{D3F6FF1F-6E2F-4AC2-8E3B-D38C76FB3FBA}" srcOrd="0" destOrd="0" presId="urn:microsoft.com/office/officeart/2005/8/layout/target3"/>
    <dgm:cxn modelId="{282F5E3C-80C1-45BD-94E8-FF4B335AF6B8}" type="presOf" srcId="{72DEDFBA-4601-4B48-B820-13352C24F65C}" destId="{FB93F86B-14A1-4A43-A0C7-938BDD5EF03C}" srcOrd="1" destOrd="0" presId="urn:microsoft.com/office/officeart/2005/8/layout/target3"/>
    <dgm:cxn modelId="{DADF245D-8B5D-468A-8E31-BA761519FDE8}" type="presOf" srcId="{91BC53B9-1A3E-49F7-818D-BB677DF664F8}" destId="{6D880715-2A9B-42E9-B600-3A97BC0CAEA4}" srcOrd="0" destOrd="0" presId="urn:microsoft.com/office/officeart/2005/8/layout/target3"/>
    <dgm:cxn modelId="{F70F9C4D-E06C-410B-B5F7-D0FF5A5ECFFA}" type="presOf" srcId="{6E6F5639-D478-4B7B-A114-04EE73EA3071}" destId="{508F5424-6AE2-424A-8F99-A2505BC59FCB}" srcOrd="1" destOrd="0" presId="urn:microsoft.com/office/officeart/2005/8/layout/target3"/>
    <dgm:cxn modelId="{77334FF1-8680-4234-90E8-D2E4B038E042}" srcId="{91BC53B9-1A3E-49F7-818D-BB677DF664F8}" destId="{8E76EEA0-4F32-4AA0-93AE-2543B7223FA2}" srcOrd="1" destOrd="0" parTransId="{A2D94C5A-26A2-4111-9FE9-1CFD28BF7A35}" sibTransId="{B8B5DCFA-00FA-48D7-8760-54CDD53380A6}"/>
    <dgm:cxn modelId="{6A6C5526-B5AB-4214-A098-CD20E2895262}" type="presParOf" srcId="{6D880715-2A9B-42E9-B600-3A97BC0CAEA4}" destId="{D82E596F-77AB-4196-A98A-2A02C6DE25E4}" srcOrd="0" destOrd="0" presId="urn:microsoft.com/office/officeart/2005/8/layout/target3"/>
    <dgm:cxn modelId="{C47FEC01-6CFE-4EAF-96D5-84E909012068}" type="presParOf" srcId="{6D880715-2A9B-42E9-B600-3A97BC0CAEA4}" destId="{1345EE6A-A57D-4D5D-AFF0-1375490C1F7B}" srcOrd="1" destOrd="0" presId="urn:microsoft.com/office/officeart/2005/8/layout/target3"/>
    <dgm:cxn modelId="{8834A88E-EB88-4DEF-A877-8452EE750612}" type="presParOf" srcId="{6D880715-2A9B-42E9-B600-3A97BC0CAEA4}" destId="{A800AA6A-B470-489E-8EAC-CDCC586E2598}" srcOrd="2" destOrd="0" presId="urn:microsoft.com/office/officeart/2005/8/layout/target3"/>
    <dgm:cxn modelId="{021A0533-C5B0-4081-AD7E-6C7E0EC6C920}" type="presParOf" srcId="{6D880715-2A9B-42E9-B600-3A97BC0CAEA4}" destId="{601EDFC2-F528-46AA-9B91-962593B2CC27}" srcOrd="3" destOrd="0" presId="urn:microsoft.com/office/officeart/2005/8/layout/target3"/>
    <dgm:cxn modelId="{A28F1288-63BE-40C1-9733-9A12D26C10C0}" type="presParOf" srcId="{6D880715-2A9B-42E9-B600-3A97BC0CAEA4}" destId="{0BA0BF2F-E96D-46C8-9859-DB73E6005F74}" srcOrd="4" destOrd="0" presId="urn:microsoft.com/office/officeart/2005/8/layout/target3"/>
    <dgm:cxn modelId="{20B0F779-85E4-4A86-ADA5-5D3D17E245E4}" type="presParOf" srcId="{6D880715-2A9B-42E9-B600-3A97BC0CAEA4}" destId="{974E7CF6-AD50-42C3-B443-6CCA0C64F9AE}" srcOrd="5" destOrd="0" presId="urn:microsoft.com/office/officeart/2005/8/layout/target3"/>
    <dgm:cxn modelId="{1E8FF15A-70E1-4E7A-96EB-B79DFED321A0}" type="presParOf" srcId="{6D880715-2A9B-42E9-B600-3A97BC0CAEA4}" destId="{1D3A77C8-27E2-45D4-8B60-B6B53BE4DE70}" srcOrd="6" destOrd="0" presId="urn:microsoft.com/office/officeart/2005/8/layout/target3"/>
    <dgm:cxn modelId="{B7367860-46C5-4E1A-9500-C0CA55129691}" type="presParOf" srcId="{6D880715-2A9B-42E9-B600-3A97BC0CAEA4}" destId="{F2B30D20-468C-455F-A788-E8F5BBE6FD35}" srcOrd="7" destOrd="0" presId="urn:microsoft.com/office/officeart/2005/8/layout/target3"/>
    <dgm:cxn modelId="{3EBD981C-3C6D-4E56-8CE4-ED7E938DF7EB}" type="presParOf" srcId="{6D880715-2A9B-42E9-B600-3A97BC0CAEA4}" destId="{D3F6FF1F-6E2F-4AC2-8E3B-D38C76FB3FBA}" srcOrd="8" destOrd="0" presId="urn:microsoft.com/office/officeart/2005/8/layout/target3"/>
    <dgm:cxn modelId="{EDDA30AF-89DE-45B0-821E-2CD24C7D8CEB}" type="presParOf" srcId="{6D880715-2A9B-42E9-B600-3A97BC0CAEA4}" destId="{508F5424-6AE2-424A-8F99-A2505BC59FCB}" srcOrd="9" destOrd="0" presId="urn:microsoft.com/office/officeart/2005/8/layout/target3"/>
    <dgm:cxn modelId="{5ABCB9A0-6576-47A3-B9BB-B46F802223DF}" type="presParOf" srcId="{6D880715-2A9B-42E9-B600-3A97BC0CAEA4}" destId="{FC107F59-896B-4AA9-AB34-14BED9B31831}" srcOrd="10" destOrd="0" presId="urn:microsoft.com/office/officeart/2005/8/layout/target3"/>
    <dgm:cxn modelId="{FD30424C-EA37-4A45-A618-893B9F502FB2}" type="presParOf" srcId="{6D880715-2A9B-42E9-B600-3A97BC0CAEA4}" destId="{FB93F86B-14A1-4A43-A0C7-938BDD5EF03C}"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8C95C6-0424-4AFA-AFFA-F0425E7F0A54}">
      <dsp:nvSpPr>
        <dsp:cNvPr id="0" name=""/>
        <dsp:cNvSpPr/>
      </dsp:nvSpPr>
      <dsp:spPr>
        <a:xfrm rot="5400000">
          <a:off x="3068578" y="89783"/>
          <a:ext cx="2049155" cy="2086576"/>
        </a:xfrm>
        <a:prstGeom prst="hexagon">
          <a:avLst>
            <a:gd name="adj" fmla="val 25000"/>
            <a:gd name="vf" fmla="val 115470"/>
          </a:avLst>
        </a:prstGeom>
        <a:gradFill rotWithShape="0">
          <a:gsLst>
            <a:gs pos="0">
              <a:schemeClr val="dk2">
                <a:hueOff val="0"/>
                <a:satOff val="0"/>
                <a:lumOff val="0"/>
                <a:alphaOff val="0"/>
                <a:tint val="98000"/>
                <a:shade val="25000"/>
                <a:satMod val="250000"/>
              </a:schemeClr>
            </a:gs>
            <a:gs pos="68000">
              <a:schemeClr val="dk2">
                <a:hueOff val="0"/>
                <a:satOff val="0"/>
                <a:lumOff val="0"/>
                <a:alphaOff val="0"/>
                <a:tint val="86000"/>
                <a:satMod val="115000"/>
              </a:schemeClr>
            </a:gs>
            <a:gs pos="100000">
              <a:schemeClr val="dk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dk2">
              <a:hueOff val="0"/>
              <a:satOff val="0"/>
              <a:lumOff val="0"/>
              <a:alphaOff val="0"/>
              <a:shade val="9000"/>
              <a:alpha val="48000"/>
              <a:satMod val="105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l-GR" sz="1400" b="1" kern="1200" dirty="0"/>
            <a:t>Στόχοι: </a:t>
          </a:r>
          <a:endParaRPr lang="en-US" sz="1400" b="1" kern="1200" dirty="0"/>
        </a:p>
      </dsp:txBody>
      <dsp:txXfrm rot="-5400000">
        <a:off x="3397631" y="450019"/>
        <a:ext cx="1391050" cy="1366103"/>
      </dsp:txXfrm>
    </dsp:sp>
    <dsp:sp modelId="{B9916F1E-326F-458B-A812-CB75845A8BEE}">
      <dsp:nvSpPr>
        <dsp:cNvPr id="0" name=""/>
        <dsp:cNvSpPr/>
      </dsp:nvSpPr>
      <dsp:spPr>
        <a:xfrm>
          <a:off x="5244043" y="22174"/>
          <a:ext cx="2751086" cy="2200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l-GR" sz="1000" kern="1200" dirty="0"/>
            <a:t>Η μελέτη της επικοινωνιακής διάστασης της πολιτικής στην Ελλάδα.</a:t>
          </a:r>
          <a:endParaRPr lang="en-US" sz="1000" kern="1200" dirty="0"/>
        </a:p>
        <a:p>
          <a:pPr marL="0" lvl="0" indent="0" algn="l" defTabSz="444500">
            <a:lnSpc>
              <a:spcPct val="90000"/>
            </a:lnSpc>
            <a:spcBef>
              <a:spcPct val="0"/>
            </a:spcBef>
            <a:spcAft>
              <a:spcPct val="35000"/>
            </a:spcAft>
            <a:buNone/>
          </a:pPr>
          <a:r>
            <a:rPr lang="el-GR" sz="1000" kern="1200" dirty="0"/>
            <a:t>Μελέτη της δράσης 4 κομμάτων του πολιτικού σκηνικού (ΝΔ, ΚΙΝΑΛ, ΣΥΡΙΖΑ, ΚΚΕ) στο χρονικό διάστημα από του 2008 εως σήμερα.</a:t>
          </a:r>
          <a:endParaRPr lang="en-US" sz="1000" kern="1200" dirty="0"/>
        </a:p>
        <a:p>
          <a:pPr marL="0" lvl="0" indent="0" algn="l" defTabSz="444500">
            <a:lnSpc>
              <a:spcPct val="90000"/>
            </a:lnSpc>
            <a:spcBef>
              <a:spcPct val="0"/>
            </a:spcBef>
            <a:spcAft>
              <a:spcPct val="35000"/>
            </a:spcAft>
            <a:buNone/>
          </a:pPr>
          <a:endParaRPr lang="en-US" sz="1000" kern="1200" dirty="0"/>
        </a:p>
      </dsp:txBody>
      <dsp:txXfrm>
        <a:off x="5244043" y="22174"/>
        <a:ext cx="2751086" cy="2200903"/>
      </dsp:txXfrm>
    </dsp:sp>
    <dsp:sp modelId="{45941991-E60D-42BF-8B81-7F0767E52F54}">
      <dsp:nvSpPr>
        <dsp:cNvPr id="0" name=""/>
        <dsp:cNvSpPr/>
      </dsp:nvSpPr>
      <dsp:spPr>
        <a:xfrm rot="5400000">
          <a:off x="1683542" y="505918"/>
          <a:ext cx="1755630" cy="1304844"/>
        </a:xfrm>
        <a:prstGeom prst="hexagon">
          <a:avLst>
            <a:gd name="adj" fmla="val 25000"/>
            <a:gd name="vf" fmla="val 115470"/>
          </a:avLst>
        </a:prstGeom>
        <a:gradFill rotWithShape="0">
          <a:gsLst>
            <a:gs pos="0">
              <a:schemeClr val="dk2">
                <a:hueOff val="0"/>
                <a:satOff val="0"/>
                <a:lumOff val="0"/>
                <a:alphaOff val="0"/>
                <a:tint val="98000"/>
                <a:shade val="25000"/>
                <a:satMod val="250000"/>
              </a:schemeClr>
            </a:gs>
            <a:gs pos="68000">
              <a:schemeClr val="dk2">
                <a:hueOff val="0"/>
                <a:satOff val="0"/>
                <a:lumOff val="0"/>
                <a:alphaOff val="0"/>
                <a:tint val="86000"/>
                <a:satMod val="115000"/>
              </a:schemeClr>
            </a:gs>
            <a:gs pos="100000">
              <a:schemeClr val="dk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dk2">
              <a:hueOff val="0"/>
              <a:satOff val="0"/>
              <a:lumOff val="0"/>
              <a:alphaOff val="0"/>
              <a:shade val="9000"/>
              <a:alpha val="48000"/>
              <a:satMod val="105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2098489" y="535564"/>
        <a:ext cx="925736" cy="1245552"/>
      </dsp:txXfrm>
    </dsp:sp>
    <dsp:sp modelId="{3CCB02E6-958D-40D0-BBC2-92299A3D015C}">
      <dsp:nvSpPr>
        <dsp:cNvPr id="0" name=""/>
        <dsp:cNvSpPr/>
      </dsp:nvSpPr>
      <dsp:spPr>
        <a:xfrm rot="5400000">
          <a:off x="2194822" y="1521220"/>
          <a:ext cx="1998068" cy="2269467"/>
        </a:xfrm>
        <a:prstGeom prst="hexagon">
          <a:avLst>
            <a:gd name="adj" fmla="val 25000"/>
            <a:gd name="vf" fmla="val 115470"/>
          </a:avLst>
        </a:prstGeom>
        <a:gradFill rotWithShape="0">
          <a:gsLst>
            <a:gs pos="0">
              <a:schemeClr val="dk2">
                <a:hueOff val="0"/>
                <a:satOff val="0"/>
                <a:lumOff val="0"/>
                <a:alphaOff val="0"/>
                <a:tint val="98000"/>
                <a:shade val="25000"/>
                <a:satMod val="250000"/>
              </a:schemeClr>
            </a:gs>
            <a:gs pos="68000">
              <a:schemeClr val="dk2">
                <a:hueOff val="0"/>
                <a:satOff val="0"/>
                <a:lumOff val="0"/>
                <a:alphaOff val="0"/>
                <a:tint val="86000"/>
                <a:satMod val="115000"/>
              </a:schemeClr>
            </a:gs>
            <a:gs pos="100000">
              <a:schemeClr val="dk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dk2">
              <a:hueOff val="0"/>
              <a:satOff val="0"/>
              <a:lumOff val="0"/>
              <a:alphaOff val="0"/>
              <a:shade val="9000"/>
              <a:alpha val="48000"/>
              <a:satMod val="105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l-GR" sz="1300" b="1" kern="1200" dirty="0"/>
            <a:t>Αναγκαιότητα:</a:t>
          </a:r>
          <a:endParaRPr lang="en-US" sz="1300" b="1" kern="1200" dirty="0"/>
        </a:p>
      </dsp:txBody>
      <dsp:txXfrm rot="-5400000">
        <a:off x="2437367" y="1989931"/>
        <a:ext cx="1512978" cy="1332046"/>
      </dsp:txXfrm>
    </dsp:sp>
    <dsp:sp modelId="{02D415EE-66CC-42EF-A8F6-2AC873953B2B}">
      <dsp:nvSpPr>
        <dsp:cNvPr id="0" name=""/>
        <dsp:cNvSpPr/>
      </dsp:nvSpPr>
      <dsp:spPr>
        <a:xfrm>
          <a:off x="0" y="1748317"/>
          <a:ext cx="2079677" cy="2137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l-GR" sz="1000" b="1" kern="1200" dirty="0"/>
            <a:t>Σε μια εποχή διαρκούς εξέλιξης κρίνεται απαραίτητη η μελέτη των επικοινωνιακών στρατηγικών των πολιτικών κομμάτων τόσο  για τον έλεγχο της αποτελεσματικότητάς τους όσο και για την εξέλιξη του πολιτικού σκηνικού της χώρας</a:t>
          </a:r>
          <a:endParaRPr lang="en-US" sz="1000" b="1" kern="1200" dirty="0"/>
        </a:p>
      </dsp:txBody>
      <dsp:txXfrm>
        <a:off x="0" y="1748317"/>
        <a:ext cx="2079677" cy="2137883"/>
      </dsp:txXfrm>
    </dsp:sp>
    <dsp:sp modelId="{A63B0B5F-E2FE-4D85-9860-2B8BC03BF9E9}">
      <dsp:nvSpPr>
        <dsp:cNvPr id="0" name=""/>
        <dsp:cNvSpPr/>
      </dsp:nvSpPr>
      <dsp:spPr>
        <a:xfrm rot="5400000">
          <a:off x="3852476" y="1995244"/>
          <a:ext cx="2202064" cy="1677687"/>
        </a:xfrm>
        <a:prstGeom prst="hexagon">
          <a:avLst>
            <a:gd name="adj" fmla="val 25000"/>
            <a:gd name="vf" fmla="val 115470"/>
          </a:avLst>
        </a:prstGeom>
        <a:gradFill rotWithShape="0">
          <a:gsLst>
            <a:gs pos="0">
              <a:schemeClr val="dk2">
                <a:hueOff val="0"/>
                <a:satOff val="0"/>
                <a:lumOff val="0"/>
                <a:alphaOff val="0"/>
                <a:tint val="98000"/>
                <a:shade val="25000"/>
                <a:satMod val="250000"/>
              </a:schemeClr>
            </a:gs>
            <a:gs pos="68000">
              <a:schemeClr val="dk2">
                <a:hueOff val="0"/>
                <a:satOff val="0"/>
                <a:lumOff val="0"/>
                <a:alphaOff val="0"/>
                <a:tint val="86000"/>
                <a:satMod val="115000"/>
              </a:schemeClr>
            </a:gs>
            <a:gs pos="100000">
              <a:schemeClr val="dk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dk2">
              <a:hueOff val="0"/>
              <a:satOff val="0"/>
              <a:lumOff val="0"/>
              <a:alphaOff val="0"/>
              <a:shade val="9000"/>
              <a:alpha val="48000"/>
              <a:satMod val="105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4360986" y="2056369"/>
        <a:ext cx="1185043" cy="15554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73079E-BF65-4F1F-87FA-D478A85BDAA9}">
      <dsp:nvSpPr>
        <dsp:cNvPr id="0" name=""/>
        <dsp:cNvSpPr/>
      </dsp:nvSpPr>
      <dsp:spPr>
        <a:xfrm rot="5400000">
          <a:off x="-224908" y="228417"/>
          <a:ext cx="1499391" cy="1049574"/>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Towner, 2013</a:t>
          </a:r>
        </a:p>
      </dsp:txBody>
      <dsp:txXfrm rot="-5400000">
        <a:off x="1" y="528295"/>
        <a:ext cx="1049574" cy="449817"/>
      </dsp:txXfrm>
    </dsp:sp>
    <dsp:sp modelId="{8B88AEE5-B81A-45A9-906A-0AED5BE64DC0}">
      <dsp:nvSpPr>
        <dsp:cNvPr id="0" name=""/>
        <dsp:cNvSpPr/>
      </dsp:nvSpPr>
      <dsp:spPr>
        <a:xfrm rot="5400000">
          <a:off x="3999884" y="-2946801"/>
          <a:ext cx="974604" cy="6875225"/>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l-GR" sz="1400" kern="1200" dirty="0"/>
            <a:t>Ενίσχυση συμμετοχής των νέων με την χρήση των κοινωνικών δικτύων</a:t>
          </a:r>
          <a:endParaRPr lang="en-US" sz="1400" kern="1200" dirty="0"/>
        </a:p>
      </dsp:txBody>
      <dsp:txXfrm rot="-5400000">
        <a:off x="1049574" y="51085"/>
        <a:ext cx="6827649" cy="879452"/>
      </dsp:txXfrm>
    </dsp:sp>
    <dsp:sp modelId="{7EE531A3-6465-490B-8026-568502C39737}">
      <dsp:nvSpPr>
        <dsp:cNvPr id="0" name=""/>
        <dsp:cNvSpPr/>
      </dsp:nvSpPr>
      <dsp:spPr>
        <a:xfrm rot="5400000">
          <a:off x="-224908" y="1532612"/>
          <a:ext cx="1499391" cy="1049574"/>
        </a:xfrm>
        <a:prstGeom prst="chevron">
          <a:avLst/>
        </a:prstGeom>
        <a:solidFill>
          <a:schemeClr val="accent3">
            <a:hueOff val="271025"/>
            <a:satOff val="10100"/>
            <a:lumOff val="6961"/>
            <a:alphaOff val="0"/>
          </a:schemeClr>
        </a:solidFill>
        <a:ln w="25400" cap="flat" cmpd="sng" algn="ctr">
          <a:solidFill>
            <a:schemeClr val="accent3">
              <a:hueOff val="271025"/>
              <a:satOff val="10100"/>
              <a:lumOff val="696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Guerrero</a:t>
          </a:r>
          <a:r>
            <a:rPr lang="el-GR" sz="1500" kern="1200" dirty="0"/>
            <a:t>, 2012 </a:t>
          </a:r>
          <a:endParaRPr lang="en-US" sz="1500" kern="1200" dirty="0"/>
        </a:p>
      </dsp:txBody>
      <dsp:txXfrm rot="-5400000">
        <a:off x="1" y="1832490"/>
        <a:ext cx="1049574" cy="449817"/>
      </dsp:txXfrm>
    </dsp:sp>
    <dsp:sp modelId="{437E63AC-5C85-404F-BEAF-9DD541F775AA}">
      <dsp:nvSpPr>
        <dsp:cNvPr id="0" name=""/>
        <dsp:cNvSpPr/>
      </dsp:nvSpPr>
      <dsp:spPr>
        <a:xfrm rot="5400000">
          <a:off x="3999884" y="-1642606"/>
          <a:ext cx="974604" cy="6875225"/>
        </a:xfrm>
        <a:prstGeom prst="round2SameRect">
          <a:avLst/>
        </a:prstGeom>
        <a:solidFill>
          <a:schemeClr val="lt1">
            <a:alpha val="90000"/>
            <a:hueOff val="0"/>
            <a:satOff val="0"/>
            <a:lumOff val="0"/>
            <a:alphaOff val="0"/>
          </a:schemeClr>
        </a:solidFill>
        <a:ln w="25400" cap="flat" cmpd="sng" algn="ctr">
          <a:solidFill>
            <a:schemeClr val="accent3">
              <a:hueOff val="271025"/>
              <a:satOff val="10100"/>
              <a:lumOff val="696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Facebook</a:t>
          </a:r>
          <a:r>
            <a:rPr lang="el-GR" sz="1400" kern="1200" dirty="0"/>
            <a:t> δίνει τη δυνατότητα δημιουργίας </a:t>
          </a:r>
          <a:r>
            <a:rPr lang="en-US" sz="1400" kern="1200" dirty="0"/>
            <a:t>online </a:t>
          </a:r>
          <a:r>
            <a:rPr lang="el-GR" sz="1400" kern="1200" dirty="0"/>
            <a:t> πολιτικών ομάδων με δράσεις όπως της μετάδοσης πληροφοριών, της αύξησης της </a:t>
          </a:r>
          <a:r>
            <a:rPr lang="en-US" sz="1400" kern="1200" dirty="0"/>
            <a:t>offline</a:t>
          </a:r>
          <a:r>
            <a:rPr lang="el-GR" sz="1400" kern="1200" dirty="0"/>
            <a:t> πολιτικής συμμετοχής, της παρόμοιας αλληλεπίδρασης χρηστών-υποψηφίων με την </a:t>
          </a:r>
          <a:r>
            <a:rPr lang="en-US" sz="1400" kern="1200" dirty="0"/>
            <a:t>offline</a:t>
          </a:r>
          <a:r>
            <a:rPr lang="el-GR" sz="1400" kern="1200" dirty="0"/>
            <a:t>.</a:t>
          </a:r>
          <a:endParaRPr lang="en-US" sz="1400" kern="1200" dirty="0"/>
        </a:p>
      </dsp:txBody>
      <dsp:txXfrm rot="-5400000">
        <a:off x="1049574" y="1355280"/>
        <a:ext cx="6827649" cy="879452"/>
      </dsp:txXfrm>
    </dsp:sp>
    <dsp:sp modelId="{2CB2B050-4DDD-4FED-B246-825EB1838FB1}">
      <dsp:nvSpPr>
        <dsp:cNvPr id="0" name=""/>
        <dsp:cNvSpPr/>
      </dsp:nvSpPr>
      <dsp:spPr>
        <a:xfrm rot="5400000">
          <a:off x="-224908" y="2836808"/>
          <a:ext cx="1499391" cy="1049574"/>
        </a:xfrm>
        <a:prstGeom prst="chevron">
          <a:avLst/>
        </a:prstGeom>
        <a:solidFill>
          <a:schemeClr val="accent3">
            <a:hueOff val="542050"/>
            <a:satOff val="20199"/>
            <a:lumOff val="13922"/>
            <a:alphaOff val="0"/>
          </a:schemeClr>
        </a:solidFill>
        <a:ln w="25400" cap="flat" cmpd="sng" algn="ctr">
          <a:solidFill>
            <a:schemeClr val="accent3">
              <a:hueOff val="542050"/>
              <a:satOff val="20199"/>
              <a:lumOff val="1392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l-GR" sz="1050" kern="1200" dirty="0"/>
            <a:t>Παπαθανασό-πουλος, </a:t>
          </a:r>
        </a:p>
        <a:p>
          <a:pPr marL="0" lvl="0" indent="0" algn="ctr" defTabSz="466725">
            <a:lnSpc>
              <a:spcPct val="90000"/>
            </a:lnSpc>
            <a:spcBef>
              <a:spcPct val="0"/>
            </a:spcBef>
            <a:spcAft>
              <a:spcPct val="35000"/>
            </a:spcAft>
            <a:buNone/>
          </a:pPr>
          <a:r>
            <a:rPr lang="el-GR" sz="1050" kern="1200" dirty="0"/>
            <a:t>2004</a:t>
          </a:r>
          <a:endParaRPr lang="en-US" sz="1050" kern="1200" dirty="0"/>
        </a:p>
      </dsp:txBody>
      <dsp:txXfrm rot="-5400000">
        <a:off x="1" y="3136686"/>
        <a:ext cx="1049574" cy="449817"/>
      </dsp:txXfrm>
    </dsp:sp>
    <dsp:sp modelId="{63EB550B-0D58-400E-AEBA-91B5F41E9A64}">
      <dsp:nvSpPr>
        <dsp:cNvPr id="0" name=""/>
        <dsp:cNvSpPr/>
      </dsp:nvSpPr>
      <dsp:spPr>
        <a:xfrm rot="5400000">
          <a:off x="3999628" y="-338155"/>
          <a:ext cx="975116" cy="6875225"/>
        </a:xfrm>
        <a:prstGeom prst="round2SameRect">
          <a:avLst/>
        </a:prstGeom>
        <a:solidFill>
          <a:schemeClr val="lt1">
            <a:alpha val="90000"/>
            <a:hueOff val="0"/>
            <a:satOff val="0"/>
            <a:lumOff val="0"/>
            <a:alphaOff val="0"/>
          </a:schemeClr>
        </a:solidFill>
        <a:ln w="25400" cap="flat" cmpd="sng" algn="ctr">
          <a:solidFill>
            <a:schemeClr val="accent3">
              <a:hueOff val="542050"/>
              <a:satOff val="20199"/>
              <a:lumOff val="1392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l-GR" sz="1400" kern="1200" dirty="0"/>
            <a:t>τα ΜΜΕ  γίνονται τα όργανα προβολής των κομμάτων και υποκινητές, με ψηφοθηρικό τρόπο, του κοινού.</a:t>
          </a:r>
          <a:endParaRPr lang="en-US" sz="1400" kern="1200" dirty="0"/>
        </a:p>
        <a:p>
          <a:pPr marL="114300" lvl="1" indent="-114300" algn="l" defTabSz="622300">
            <a:lnSpc>
              <a:spcPct val="90000"/>
            </a:lnSpc>
            <a:spcBef>
              <a:spcPct val="0"/>
            </a:spcBef>
            <a:spcAft>
              <a:spcPct val="15000"/>
            </a:spcAft>
            <a:buChar char="•"/>
          </a:pPr>
          <a:r>
            <a:rPr lang="el-GR" sz="1400" kern="1200" dirty="0"/>
            <a:t> Δημιουργία προβληματισμού για το παραπάνω ζήτημα και την επακόλουθη ουσιαστικοποίηση της δημοκρατίας.</a:t>
          </a:r>
          <a:endParaRPr lang="en-US" sz="1400" kern="1200" dirty="0"/>
        </a:p>
      </dsp:txBody>
      <dsp:txXfrm rot="-5400000">
        <a:off x="1049574" y="2659500"/>
        <a:ext cx="6827624" cy="8799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A7C85-1A8F-4FE1-8206-52B8B1245FB0}">
      <dsp:nvSpPr>
        <dsp:cNvPr id="0" name=""/>
        <dsp:cNvSpPr/>
      </dsp:nvSpPr>
      <dsp:spPr>
        <a:xfrm rot="16200000">
          <a:off x="952500" y="-952500"/>
          <a:ext cx="2057400" cy="3962400"/>
        </a:xfrm>
        <a:prstGeom prst="round1Rect">
          <a:avLst/>
        </a:prstGeom>
        <a:gradFill rotWithShape="1">
          <a:gsLst>
            <a:gs pos="0">
              <a:schemeClr val="dk1">
                <a:tint val="98000"/>
                <a:shade val="25000"/>
                <a:satMod val="250000"/>
              </a:schemeClr>
            </a:gs>
            <a:gs pos="68000">
              <a:schemeClr val="dk1">
                <a:tint val="86000"/>
                <a:satMod val="115000"/>
              </a:schemeClr>
            </a:gs>
            <a:gs pos="100000">
              <a:schemeClr val="dk1">
                <a:tint val="50000"/>
                <a:satMod val="150000"/>
              </a:schemeClr>
            </a:gs>
          </a:gsLst>
          <a:path path="circle">
            <a:fillToRect l="50000" t="130000" r="50000" b="-30000"/>
          </a:path>
        </a:gradFill>
        <a:ln w="9525" cap="flat" cmpd="sng" algn="ctr">
          <a:solidFill>
            <a:schemeClr val="dk1">
              <a:shade val="50000"/>
              <a:satMod val="103000"/>
            </a:schemeClr>
          </a:solidFill>
          <a:prstDash val="solid"/>
        </a:ln>
        <a:effectLst>
          <a:outerShdw blurRad="57150" dist="38100" dir="5400000" algn="ctr" rotWithShape="0">
            <a:schemeClr val="dk1">
              <a:shade val="9000"/>
              <a:alpha val="48000"/>
              <a:satMod val="105000"/>
            </a:schemeClr>
          </a:outerShdw>
        </a:effectLst>
        <a:sp3d extrusionH="50600"/>
      </dsp:spPr>
      <dsp:style>
        <a:lnRef idx="1">
          <a:schemeClr val="dk1"/>
        </a:lnRef>
        <a:fillRef idx="3">
          <a:schemeClr val="dk1"/>
        </a:fillRef>
        <a:effectRef idx="2">
          <a:schemeClr val="dk1"/>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l-GR" sz="1900" kern="1200" dirty="0">
              <a:solidFill>
                <a:schemeClr val="bg1"/>
              </a:solidFill>
            </a:rPr>
            <a:t>Τις μεγαλύτερες αλλαγές στο διάστημα αυτό υπέστη η παράταξη του ΚΙΝΑΛ, το οποίο «πέρασε από σαράντα κύματα"</a:t>
          </a:r>
          <a:endParaRPr lang="en-US" sz="1900" kern="1200" dirty="0">
            <a:solidFill>
              <a:schemeClr val="bg1"/>
            </a:solidFill>
          </a:endParaRPr>
        </a:p>
      </dsp:txBody>
      <dsp:txXfrm rot="5400000">
        <a:off x="-1" y="1"/>
        <a:ext cx="3962400" cy="1543050"/>
      </dsp:txXfrm>
    </dsp:sp>
    <dsp:sp modelId="{29BACBEE-1E8A-4E1E-BC1D-25872D889C10}">
      <dsp:nvSpPr>
        <dsp:cNvPr id="0" name=""/>
        <dsp:cNvSpPr/>
      </dsp:nvSpPr>
      <dsp:spPr>
        <a:xfrm>
          <a:off x="3962400" y="0"/>
          <a:ext cx="3962400" cy="2057400"/>
        </a:xfrm>
        <a:prstGeom prst="round1Rect">
          <a:avLst/>
        </a:prstGeom>
        <a:gradFill rotWithShape="1">
          <a:gsLst>
            <a:gs pos="0">
              <a:schemeClr val="dk1">
                <a:tint val="98000"/>
                <a:shade val="25000"/>
                <a:satMod val="250000"/>
              </a:schemeClr>
            </a:gs>
            <a:gs pos="68000">
              <a:schemeClr val="dk1">
                <a:tint val="86000"/>
                <a:satMod val="115000"/>
              </a:schemeClr>
            </a:gs>
            <a:gs pos="100000">
              <a:schemeClr val="dk1">
                <a:tint val="50000"/>
                <a:satMod val="150000"/>
              </a:schemeClr>
            </a:gs>
          </a:gsLst>
          <a:path path="circle">
            <a:fillToRect l="50000" t="130000" r="50000" b="-30000"/>
          </a:path>
        </a:gradFill>
        <a:ln w="9525" cap="flat" cmpd="sng" algn="ctr">
          <a:solidFill>
            <a:schemeClr val="dk1">
              <a:shade val="50000"/>
              <a:satMod val="103000"/>
            </a:schemeClr>
          </a:solidFill>
          <a:prstDash val="solid"/>
        </a:ln>
        <a:effectLst>
          <a:outerShdw blurRad="57150" dist="38100" dir="5400000" algn="ctr" rotWithShape="0">
            <a:schemeClr val="dk1">
              <a:shade val="9000"/>
              <a:alpha val="48000"/>
              <a:satMod val="105000"/>
            </a:schemeClr>
          </a:outerShdw>
        </a:effectLst>
        <a:sp3d extrusionH="50600"/>
      </dsp:spPr>
      <dsp:style>
        <a:lnRef idx="1">
          <a:schemeClr val="dk1"/>
        </a:lnRef>
        <a:fillRef idx="3">
          <a:schemeClr val="dk1"/>
        </a:fillRef>
        <a:effectRef idx="2">
          <a:schemeClr val="dk1"/>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l-GR" sz="1900" kern="1200" dirty="0">
              <a:solidFill>
                <a:schemeClr val="bg1"/>
              </a:solidFill>
            </a:rPr>
            <a:t>Ομοψυχία παρατηρήθηκε και ενότητα γύρω από το ζήτημα του </a:t>
          </a:r>
          <a:r>
            <a:rPr lang="en-US" sz="1900" kern="1200" dirty="0">
              <a:solidFill>
                <a:schemeClr val="bg1"/>
              </a:solidFill>
            </a:rPr>
            <a:t>Covid-19</a:t>
          </a:r>
        </a:p>
      </dsp:txBody>
      <dsp:txXfrm>
        <a:off x="3962400" y="0"/>
        <a:ext cx="3962400" cy="1543050"/>
      </dsp:txXfrm>
    </dsp:sp>
    <dsp:sp modelId="{F6FB2AAA-294D-4438-85E4-F36450C00094}">
      <dsp:nvSpPr>
        <dsp:cNvPr id="0" name=""/>
        <dsp:cNvSpPr/>
      </dsp:nvSpPr>
      <dsp:spPr>
        <a:xfrm rot="10800000">
          <a:off x="0" y="2057400"/>
          <a:ext cx="3962400" cy="2057400"/>
        </a:xfrm>
        <a:prstGeom prst="round1Rect">
          <a:avLst/>
        </a:prstGeom>
        <a:gradFill rotWithShape="1">
          <a:gsLst>
            <a:gs pos="0">
              <a:schemeClr val="dk1">
                <a:tint val="98000"/>
                <a:shade val="25000"/>
                <a:satMod val="250000"/>
              </a:schemeClr>
            </a:gs>
            <a:gs pos="68000">
              <a:schemeClr val="dk1">
                <a:tint val="86000"/>
                <a:satMod val="115000"/>
              </a:schemeClr>
            </a:gs>
            <a:gs pos="100000">
              <a:schemeClr val="dk1">
                <a:tint val="50000"/>
                <a:satMod val="150000"/>
              </a:schemeClr>
            </a:gs>
          </a:gsLst>
          <a:path path="circle">
            <a:fillToRect l="50000" t="130000" r="50000" b="-30000"/>
          </a:path>
        </a:gradFill>
        <a:ln w="9525" cap="flat" cmpd="sng" algn="ctr">
          <a:solidFill>
            <a:schemeClr val="dk1">
              <a:shade val="50000"/>
              <a:satMod val="103000"/>
            </a:schemeClr>
          </a:solidFill>
          <a:prstDash val="solid"/>
        </a:ln>
        <a:effectLst>
          <a:outerShdw blurRad="57150" dist="38100" dir="5400000" algn="ctr" rotWithShape="0">
            <a:schemeClr val="dk1">
              <a:shade val="9000"/>
              <a:alpha val="48000"/>
              <a:satMod val="105000"/>
            </a:schemeClr>
          </a:outerShdw>
        </a:effectLst>
        <a:sp3d extrusionH="50600"/>
      </dsp:spPr>
      <dsp:style>
        <a:lnRef idx="1">
          <a:schemeClr val="dk1"/>
        </a:lnRef>
        <a:fillRef idx="3">
          <a:schemeClr val="dk1"/>
        </a:fillRef>
        <a:effectRef idx="2">
          <a:schemeClr val="dk1"/>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l-GR" sz="1900" kern="1200" dirty="0">
              <a:solidFill>
                <a:schemeClr val="bg1"/>
              </a:solidFill>
            </a:rPr>
            <a:t>Ο ιδιαίτερα κλειστός χαρακτήρας του ΚΚΕ που αρνήθηκε την συμμετοχή στην έρευνα </a:t>
          </a:r>
          <a:endParaRPr lang="en-US" sz="1900" kern="1200" dirty="0">
            <a:solidFill>
              <a:schemeClr val="bg1"/>
            </a:solidFill>
          </a:endParaRPr>
        </a:p>
      </dsp:txBody>
      <dsp:txXfrm rot="10800000">
        <a:off x="0" y="2571750"/>
        <a:ext cx="3962400" cy="1543050"/>
      </dsp:txXfrm>
    </dsp:sp>
    <dsp:sp modelId="{DEBFACF1-125D-476E-A2DF-059444531378}">
      <dsp:nvSpPr>
        <dsp:cNvPr id="0" name=""/>
        <dsp:cNvSpPr/>
      </dsp:nvSpPr>
      <dsp:spPr>
        <a:xfrm rot="5400000">
          <a:off x="4914900" y="1104900"/>
          <a:ext cx="2057400" cy="3962400"/>
        </a:xfrm>
        <a:prstGeom prst="round1Rect">
          <a:avLst/>
        </a:prstGeom>
        <a:gradFill rotWithShape="1">
          <a:gsLst>
            <a:gs pos="0">
              <a:schemeClr val="dk1">
                <a:tint val="98000"/>
                <a:shade val="25000"/>
                <a:satMod val="250000"/>
              </a:schemeClr>
            </a:gs>
            <a:gs pos="68000">
              <a:schemeClr val="dk1">
                <a:tint val="86000"/>
                <a:satMod val="115000"/>
              </a:schemeClr>
            </a:gs>
            <a:gs pos="100000">
              <a:schemeClr val="dk1">
                <a:tint val="50000"/>
                <a:satMod val="150000"/>
              </a:schemeClr>
            </a:gs>
          </a:gsLst>
          <a:path path="circle">
            <a:fillToRect l="50000" t="130000" r="50000" b="-30000"/>
          </a:path>
        </a:gradFill>
        <a:ln>
          <a:noFill/>
        </a:ln>
        <a:effectLst>
          <a:outerShdw blurRad="57150" dist="38100" dir="5400000" algn="ctr" rotWithShape="0">
            <a:schemeClr val="dk1">
              <a:shade val="9000"/>
              <a:alpha val="48000"/>
              <a:satMod val="105000"/>
            </a:schemeClr>
          </a:outerShdw>
        </a:effectLst>
        <a:scene3d>
          <a:camera prst="orthographicFront">
            <a:rot lat="0" lon="0" rev="0"/>
          </a:camera>
          <a:lightRig rig="glow" dir="tl">
            <a:rot lat="0" lon="0" rev="900000"/>
          </a:lightRig>
        </a:scene3d>
        <a:sp3d extrusionH="50600" prstMaterial="powder">
          <a:bevelT w="25400" h="38100"/>
        </a:sp3d>
      </dsp:spPr>
      <dsp:style>
        <a:lnRef idx="0">
          <a:schemeClr val="dk1"/>
        </a:lnRef>
        <a:fillRef idx="3">
          <a:schemeClr val="dk1"/>
        </a:fillRef>
        <a:effectRef idx="3">
          <a:schemeClr val="dk1"/>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l-GR" sz="1900" kern="1200" dirty="0">
              <a:solidFill>
                <a:schemeClr val="bg1"/>
              </a:solidFill>
            </a:rPr>
            <a:t>Σήμερα ζούμε σε μια άλλη Ελλάδα, πολύ διαφορετική, οικονομικά και κοινωνικά, σε σχέση με την Ελλάδα του 2008</a:t>
          </a:r>
          <a:endParaRPr lang="en-US" sz="1900" kern="1200" dirty="0">
            <a:solidFill>
              <a:schemeClr val="bg1"/>
            </a:solidFill>
          </a:endParaRPr>
        </a:p>
      </dsp:txBody>
      <dsp:txXfrm rot="-5400000">
        <a:off x="3962399" y="2571750"/>
        <a:ext cx="3962400" cy="1543050"/>
      </dsp:txXfrm>
    </dsp:sp>
    <dsp:sp modelId="{23B36153-048F-4CE5-9A0D-FC673E1CE8A9}">
      <dsp:nvSpPr>
        <dsp:cNvPr id="0" name=""/>
        <dsp:cNvSpPr/>
      </dsp:nvSpPr>
      <dsp:spPr>
        <a:xfrm>
          <a:off x="2773679" y="1543049"/>
          <a:ext cx="2377440" cy="1028700"/>
        </a:xfrm>
        <a:prstGeom prst="roundRect">
          <a:avLst/>
        </a:prstGeom>
        <a:gradFill rotWithShape="1">
          <a:gsLst>
            <a:gs pos="0">
              <a:schemeClr val="dk1">
                <a:tint val="98000"/>
                <a:shade val="25000"/>
                <a:satMod val="250000"/>
              </a:schemeClr>
            </a:gs>
            <a:gs pos="68000">
              <a:schemeClr val="dk1">
                <a:tint val="86000"/>
                <a:satMod val="115000"/>
              </a:schemeClr>
            </a:gs>
            <a:gs pos="100000">
              <a:schemeClr val="dk1">
                <a:tint val="50000"/>
                <a:satMod val="150000"/>
              </a:schemeClr>
            </a:gs>
          </a:gsLst>
          <a:path path="circle">
            <a:fillToRect l="50000" t="130000" r="50000" b="-30000"/>
          </a:path>
        </a:gradFill>
        <a:ln>
          <a:noFill/>
        </a:ln>
        <a:effectLst>
          <a:outerShdw blurRad="57150" dist="38100" dir="5400000" algn="ctr" rotWithShape="0">
            <a:schemeClr val="dk1">
              <a:shade val="9000"/>
              <a:alpha val="48000"/>
              <a:satMod val="105000"/>
            </a:schemeClr>
          </a:outerShdw>
        </a:effectLst>
        <a:scene3d>
          <a:camera prst="orthographicFront">
            <a:rot lat="0" lon="0" rev="0"/>
          </a:camera>
          <a:lightRig rig="glow" dir="tl">
            <a:rot lat="0" lon="0" rev="900000"/>
          </a:lightRig>
        </a:scene3d>
        <a:sp3d z="57200" extrusionH="600" prstMaterial="powder">
          <a:bevelT w="25400" h="38100"/>
        </a:sp3d>
      </dsp:spPr>
      <dsp:style>
        <a:lnRef idx="0">
          <a:schemeClr val="dk1"/>
        </a:lnRef>
        <a:fillRef idx="3">
          <a:schemeClr val="dk1"/>
        </a:fillRef>
        <a:effectRef idx="3">
          <a:schemeClr val="dk1"/>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l-GR" sz="1900" kern="1200" dirty="0">
              <a:solidFill>
                <a:schemeClr val="bg1"/>
              </a:solidFill>
            </a:rPr>
            <a:t>Παρατηρήσεις</a:t>
          </a:r>
          <a:endParaRPr lang="en-US" sz="1900" kern="1200" dirty="0">
            <a:solidFill>
              <a:schemeClr val="bg1"/>
            </a:solidFill>
          </a:endParaRPr>
        </a:p>
      </dsp:txBody>
      <dsp:txXfrm>
        <a:off x="2823896" y="1593266"/>
        <a:ext cx="2277006" cy="9282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D9C3A-A425-42A6-832E-8324A5510274}">
      <dsp:nvSpPr>
        <dsp:cNvPr id="0" name=""/>
        <dsp:cNvSpPr/>
      </dsp:nvSpPr>
      <dsp:spPr>
        <a:xfrm>
          <a:off x="1905000" y="0"/>
          <a:ext cx="4114800" cy="4114800"/>
        </a:xfrm>
        <a:prstGeom prst="diamond">
          <a:avLst/>
        </a:prstGeom>
        <a:solidFill>
          <a:schemeClr val="bg1">
            <a:lumMod val="75000"/>
            <a:lumOff val="2500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474C2717-7301-4F52-891F-A4606FE16E6F}">
      <dsp:nvSpPr>
        <dsp:cNvPr id="0" name=""/>
        <dsp:cNvSpPr/>
      </dsp:nvSpPr>
      <dsp:spPr>
        <a:xfrm>
          <a:off x="2295906" y="390906"/>
          <a:ext cx="1604772" cy="1604772"/>
        </a:xfrm>
        <a:prstGeom prst="roundRect">
          <a:avLst/>
        </a:prstGeom>
        <a:solidFill>
          <a:schemeClr val="tx2">
            <a:lumMod val="75000"/>
          </a:schemeClr>
        </a:solidFill>
        <a:ln>
          <a:noFill/>
        </a:ln>
        <a:effectLst>
          <a:outerShdw blurRad="57150" dist="38100" dir="5400000" algn="ctr" rotWithShape="0">
            <a:schemeClr val="dk2">
              <a:hueOff val="0"/>
              <a:satOff val="0"/>
              <a:lumOff val="0"/>
              <a:alphaOff val="0"/>
              <a:shade val="9000"/>
              <a:alpha val="48000"/>
              <a:satMod val="105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l-GR" sz="1000" kern="1200" dirty="0"/>
            <a:t>Διάσταση απόψεων γύρω από το ζήτημα καρτελοποίησης των μέσων</a:t>
          </a:r>
          <a:endParaRPr lang="en-US" sz="1000" kern="1200" dirty="0"/>
        </a:p>
      </dsp:txBody>
      <dsp:txXfrm>
        <a:off x="2374245" y="469245"/>
        <a:ext cx="1448094" cy="1448094"/>
      </dsp:txXfrm>
    </dsp:sp>
    <dsp:sp modelId="{603896E4-7F82-43C7-B7AD-0A06ABA5B19E}">
      <dsp:nvSpPr>
        <dsp:cNvPr id="0" name=""/>
        <dsp:cNvSpPr/>
      </dsp:nvSpPr>
      <dsp:spPr>
        <a:xfrm>
          <a:off x="4024122" y="390906"/>
          <a:ext cx="1604772" cy="1604772"/>
        </a:xfrm>
        <a:prstGeom prst="roundRect">
          <a:avLst/>
        </a:prstGeom>
        <a:solidFill>
          <a:schemeClr val="tx2">
            <a:lumMod val="75000"/>
          </a:schemeClr>
        </a:solidFill>
        <a:ln>
          <a:noFill/>
        </a:ln>
        <a:effectLst>
          <a:outerShdw blurRad="57150" dist="38100" dir="5400000" algn="ctr" rotWithShape="0">
            <a:schemeClr val="dk2">
              <a:hueOff val="0"/>
              <a:satOff val="0"/>
              <a:lumOff val="0"/>
              <a:alphaOff val="0"/>
              <a:shade val="9000"/>
              <a:alpha val="48000"/>
              <a:satMod val="105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l-GR" sz="1000" kern="1200" dirty="0"/>
            <a:t>πολίτες - «ιδιοκτήτες» των μέσων ενημέρωσης, γεγονός που συμβάλλει στον εκδημοκρατισμό της πληροφορίας</a:t>
          </a:r>
          <a:endParaRPr lang="en-US" sz="1000" kern="1200" dirty="0"/>
        </a:p>
      </dsp:txBody>
      <dsp:txXfrm>
        <a:off x="4102461" y="469245"/>
        <a:ext cx="1448094" cy="1448094"/>
      </dsp:txXfrm>
    </dsp:sp>
    <dsp:sp modelId="{6C4B2EFD-84B6-4FC9-A682-12F7FCF497E9}">
      <dsp:nvSpPr>
        <dsp:cNvPr id="0" name=""/>
        <dsp:cNvSpPr/>
      </dsp:nvSpPr>
      <dsp:spPr>
        <a:xfrm>
          <a:off x="2295906" y="2119122"/>
          <a:ext cx="1604772" cy="1604772"/>
        </a:xfrm>
        <a:prstGeom prst="roundRect">
          <a:avLst/>
        </a:prstGeom>
        <a:solidFill>
          <a:schemeClr val="tx2">
            <a:lumMod val="75000"/>
          </a:schemeClr>
        </a:solidFill>
        <a:ln>
          <a:noFill/>
        </a:ln>
        <a:effectLst>
          <a:outerShdw blurRad="57150" dist="38100" dir="5400000" algn="ctr" rotWithShape="0">
            <a:schemeClr val="dk2">
              <a:hueOff val="0"/>
              <a:satOff val="0"/>
              <a:lumOff val="0"/>
              <a:alphaOff val="0"/>
              <a:shade val="9000"/>
              <a:alpha val="48000"/>
              <a:satMod val="105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l-GR" sz="1000" kern="1200" dirty="0"/>
            <a:t>επικοινωνία δεν είναι μόνο το τελικό αποτέλεσμα που συνήθως βλέπουμε, αλλά και μια σειρά πολύπλοκων διαδικασιών για να υπάρξει το αποτέλεσμα αυτό</a:t>
          </a:r>
          <a:endParaRPr lang="en-US" sz="1000" kern="1200" dirty="0"/>
        </a:p>
      </dsp:txBody>
      <dsp:txXfrm>
        <a:off x="2374245" y="2197461"/>
        <a:ext cx="1448094" cy="1448094"/>
      </dsp:txXfrm>
    </dsp:sp>
    <dsp:sp modelId="{F3FDE618-33CD-47A8-AFCC-DE1E3ACA36DA}">
      <dsp:nvSpPr>
        <dsp:cNvPr id="0" name=""/>
        <dsp:cNvSpPr/>
      </dsp:nvSpPr>
      <dsp:spPr>
        <a:xfrm>
          <a:off x="4024122" y="2119122"/>
          <a:ext cx="1604772" cy="1604772"/>
        </a:xfrm>
        <a:prstGeom prst="roundRect">
          <a:avLst/>
        </a:prstGeom>
        <a:solidFill>
          <a:schemeClr val="tx2">
            <a:lumMod val="75000"/>
          </a:schemeClr>
        </a:solidFill>
        <a:ln>
          <a:noFill/>
        </a:ln>
        <a:effectLst>
          <a:outerShdw blurRad="57150" dist="38100" dir="5400000" algn="ctr" rotWithShape="0">
            <a:schemeClr val="dk2">
              <a:hueOff val="0"/>
              <a:satOff val="0"/>
              <a:lumOff val="0"/>
              <a:alphaOff val="0"/>
              <a:shade val="9000"/>
              <a:alpha val="48000"/>
              <a:satMod val="105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l-GR" sz="1000" kern="1200" dirty="0"/>
            <a:t>Νούμερο 1 </a:t>
          </a:r>
          <a:r>
            <a:rPr lang="en-US" sz="1000" kern="1200" dirty="0"/>
            <a:t>social media </a:t>
          </a:r>
          <a:r>
            <a:rPr lang="el-GR" sz="1000" kern="1200" dirty="0"/>
            <a:t>το </a:t>
          </a:r>
          <a:r>
            <a:rPr lang="en-US" sz="1000" kern="1200" dirty="0"/>
            <a:t>Facebook</a:t>
          </a:r>
        </a:p>
      </dsp:txBody>
      <dsp:txXfrm>
        <a:off x="4102461" y="2197461"/>
        <a:ext cx="1448094" cy="14480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2E596F-77AB-4196-A98A-2A02C6DE25E4}">
      <dsp:nvSpPr>
        <dsp:cNvPr id="0" name=""/>
        <dsp:cNvSpPr/>
      </dsp:nvSpPr>
      <dsp:spPr>
        <a:xfrm>
          <a:off x="0" y="0"/>
          <a:ext cx="4114800" cy="4114800"/>
        </a:xfrm>
        <a:prstGeom prst="pie">
          <a:avLst>
            <a:gd name="adj1" fmla="val 5400000"/>
            <a:gd name="adj2" fmla="val 1620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00AA6A-B470-489E-8EAC-CDCC586E2598}">
      <dsp:nvSpPr>
        <dsp:cNvPr id="0" name=""/>
        <dsp:cNvSpPr/>
      </dsp:nvSpPr>
      <dsp:spPr>
        <a:xfrm>
          <a:off x="2057400" y="0"/>
          <a:ext cx="5867399" cy="41148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l-GR" sz="1900" kern="1200" dirty="0"/>
            <a:t>Μελέτη του θέματος στραμμένη στις ιδεολογίες της κάθε παράταξης</a:t>
          </a:r>
          <a:endParaRPr lang="en-US" sz="1900" kern="1200" dirty="0"/>
        </a:p>
      </dsp:txBody>
      <dsp:txXfrm>
        <a:off x="2057400" y="0"/>
        <a:ext cx="5867399" cy="1234442"/>
      </dsp:txXfrm>
    </dsp:sp>
    <dsp:sp modelId="{0BA0BF2F-E96D-46C8-9859-DB73E6005F74}">
      <dsp:nvSpPr>
        <dsp:cNvPr id="0" name=""/>
        <dsp:cNvSpPr/>
      </dsp:nvSpPr>
      <dsp:spPr>
        <a:xfrm>
          <a:off x="720091" y="1234442"/>
          <a:ext cx="2674617" cy="2674617"/>
        </a:xfrm>
        <a:prstGeom prst="pie">
          <a:avLst>
            <a:gd name="adj1" fmla="val 5400000"/>
            <a:gd name="adj2" fmla="val 1620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4E7CF6-AD50-42C3-B443-6CCA0C64F9AE}">
      <dsp:nvSpPr>
        <dsp:cNvPr id="0" name=""/>
        <dsp:cNvSpPr/>
      </dsp:nvSpPr>
      <dsp:spPr>
        <a:xfrm>
          <a:off x="2057400" y="1234442"/>
          <a:ext cx="5867399" cy="2674617"/>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l-GR" sz="1900" kern="1200" dirty="0"/>
            <a:t>Προσέγγιση και καταγραφή της επικοινωνιακής πολιτικής του ΚΚΕ</a:t>
          </a:r>
          <a:endParaRPr lang="en-US" sz="1900" kern="1200" dirty="0"/>
        </a:p>
      </dsp:txBody>
      <dsp:txXfrm>
        <a:off x="2057400" y="1234442"/>
        <a:ext cx="5867399" cy="1234438"/>
      </dsp:txXfrm>
    </dsp:sp>
    <dsp:sp modelId="{F2B30D20-468C-455F-A788-E8F5BBE6FD35}">
      <dsp:nvSpPr>
        <dsp:cNvPr id="0" name=""/>
        <dsp:cNvSpPr/>
      </dsp:nvSpPr>
      <dsp:spPr>
        <a:xfrm>
          <a:off x="1440180" y="2468881"/>
          <a:ext cx="1234438" cy="1234438"/>
        </a:xfrm>
        <a:prstGeom prst="pie">
          <a:avLst>
            <a:gd name="adj1" fmla="val 5400000"/>
            <a:gd name="adj2" fmla="val 1620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F6FF1F-6E2F-4AC2-8E3B-D38C76FB3FBA}">
      <dsp:nvSpPr>
        <dsp:cNvPr id="0" name=""/>
        <dsp:cNvSpPr/>
      </dsp:nvSpPr>
      <dsp:spPr>
        <a:xfrm>
          <a:off x="2057400" y="2468881"/>
          <a:ext cx="5867399" cy="1234438"/>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l-GR" sz="1900" kern="1200" dirty="0"/>
            <a:t>Η ολιστική προσέγγιση των επικοινωνιακών στρατηγικών των πολιτικών κομμάτων γύρω από το ζήτημα της πανδημίας μετά την λήξη της.</a:t>
          </a:r>
          <a:endParaRPr lang="en-US" sz="1900" kern="1200" dirty="0"/>
        </a:p>
      </dsp:txBody>
      <dsp:txXfrm>
        <a:off x="2057400" y="2468881"/>
        <a:ext cx="5867399" cy="1234438"/>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6D1A88C-24D2-4868-BCCD-693757C6C1E7}"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B89AC-0AA4-4DCE-A5DE-586008B155C8}"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D1A88C-24D2-4868-BCCD-693757C6C1E7}"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B89AC-0AA4-4DCE-A5DE-586008B155C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D1A88C-24D2-4868-BCCD-693757C6C1E7}"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B89AC-0AA4-4DCE-A5DE-586008B155C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16D1A88C-24D2-4868-BCCD-693757C6C1E7}"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B89AC-0AA4-4DCE-A5DE-586008B155C8}"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D1A88C-24D2-4868-BCCD-693757C6C1E7}"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B89AC-0AA4-4DCE-A5DE-586008B155C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16D1A88C-24D2-4868-BCCD-693757C6C1E7}"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B89AC-0AA4-4DCE-A5DE-586008B155C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6D1A88C-24D2-4868-BCCD-693757C6C1E7}" type="datetimeFigureOut">
              <a:rPr lang="en-US" smtClean="0"/>
              <a:t>7/13/2020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B89AC-0AA4-4DCE-A5DE-586008B155C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D1A88C-24D2-4868-BCCD-693757C6C1E7}" type="datetimeFigureOut">
              <a:rPr lang="en-US" smtClean="0"/>
              <a:t>7/13/2020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B89AC-0AA4-4DCE-A5DE-586008B155C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1A88C-24D2-4868-BCCD-693757C6C1E7}" type="datetimeFigureOut">
              <a:rPr lang="en-US" smtClean="0"/>
              <a:t>7/13/2020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B89AC-0AA4-4DCE-A5DE-586008B155C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D1A88C-24D2-4868-BCCD-693757C6C1E7}"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B89AC-0AA4-4DCE-A5DE-586008B155C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D1A88C-24D2-4868-BCCD-693757C6C1E7}"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B89AC-0AA4-4DCE-A5DE-586008B155C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6D1A88C-24D2-4868-BCCD-693757C6C1E7}" type="datetimeFigureOut">
              <a:rPr lang="en-US" smtClean="0"/>
              <a:t>7/13/2020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1A8B89AC-0AA4-4DCE-A5DE-586008B155C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38400" y="3505200"/>
            <a:ext cx="4241800" cy="1447800"/>
          </a:xfrm>
        </p:spPr>
        <p:txBody>
          <a:bodyPr>
            <a:normAutofit fontScale="92500" lnSpcReduction="20000"/>
          </a:bodyPr>
          <a:lstStyle/>
          <a:p>
            <a:endParaRPr lang="el-GR" dirty="0">
              <a:solidFill>
                <a:schemeClr val="tx1">
                  <a:lumMod val="75000"/>
                </a:schemeClr>
              </a:solidFill>
            </a:endParaRPr>
          </a:p>
          <a:p>
            <a:r>
              <a:rPr lang="el-GR" dirty="0">
                <a:solidFill>
                  <a:schemeClr val="tx1">
                    <a:lumMod val="75000"/>
                  </a:schemeClr>
                </a:solidFill>
              </a:rPr>
              <a:t>Διπλωματική Εργασία</a:t>
            </a:r>
          </a:p>
          <a:p>
            <a:r>
              <a:rPr lang="el-GR" dirty="0">
                <a:solidFill>
                  <a:schemeClr val="tx1">
                    <a:lumMod val="75000"/>
                  </a:schemeClr>
                </a:solidFill>
              </a:rPr>
              <a:t>Λιάπης Παναγιώτης</a:t>
            </a:r>
          </a:p>
          <a:p>
            <a:r>
              <a:rPr lang="el-GR" dirty="0">
                <a:solidFill>
                  <a:schemeClr val="tx1">
                    <a:lumMod val="75000"/>
                  </a:schemeClr>
                </a:solidFill>
              </a:rPr>
              <a:t>Επιβλέπουσα καθηγήτρια: Δρ. Σαββάτου Τσολακίδου (ΕΔΙΠ)</a:t>
            </a:r>
            <a:endParaRPr lang="en-US" dirty="0">
              <a:solidFill>
                <a:schemeClr val="tx1">
                  <a:lumMod val="75000"/>
                </a:schemeClr>
              </a:solidFill>
            </a:endParaRPr>
          </a:p>
        </p:txBody>
      </p:sp>
      <p:sp>
        <p:nvSpPr>
          <p:cNvPr id="2" name="Title 1"/>
          <p:cNvSpPr>
            <a:spLocks noGrp="1"/>
          </p:cNvSpPr>
          <p:nvPr>
            <p:ph type="ctrTitle"/>
          </p:nvPr>
        </p:nvSpPr>
        <p:spPr>
          <a:xfrm>
            <a:off x="2362200" y="1219200"/>
            <a:ext cx="4267200" cy="2286000"/>
          </a:xfrm>
        </p:spPr>
        <p:txBody>
          <a:bodyPr>
            <a:normAutofit fontScale="90000"/>
          </a:bodyPr>
          <a:lstStyle/>
          <a:p>
            <a:r>
              <a:rPr lang="el-GR" i="1" dirty="0">
                <a:effectLst/>
              </a:rPr>
              <a:t>«Τα πολιτικά κόμματα και οι επικοινωνιακέΣ στρατηγικέΣ τουΣ. </a:t>
            </a:r>
            <a:br>
              <a:rPr lang="en-US" dirty="0">
                <a:effectLst/>
              </a:rPr>
            </a:br>
            <a:r>
              <a:rPr lang="el-GR" i="1" dirty="0">
                <a:effectLst/>
              </a:rPr>
              <a:t>Η περίπτωση τηΣ ΕλλάδαΣ»</a:t>
            </a:r>
            <a:endParaRPr lang="en-US" dirty="0">
              <a:effectLst/>
            </a:endParaRPr>
          </a:p>
        </p:txBody>
      </p:sp>
    </p:spTree>
    <p:extLst>
      <p:ext uri="{BB962C8B-B14F-4D97-AF65-F5344CB8AC3E}">
        <p14:creationId xmlns:p14="http://schemas.microsoft.com/office/powerpoint/2010/main" val="1710098290"/>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dirty="0"/>
              <a:t>Σημεια</a:t>
            </a:r>
            <a:endParaRPr lang="en-US" sz="2400"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3203720331"/>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7729849"/>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731D9C3A-A425-42A6-832E-8324A5510274}"/>
                                            </p:graphicEl>
                                          </p:spTgt>
                                        </p:tgtEl>
                                        <p:attrNameLst>
                                          <p:attrName>style.visibility</p:attrName>
                                        </p:attrNameLst>
                                      </p:cBhvr>
                                      <p:to>
                                        <p:strVal val="visible"/>
                                      </p:to>
                                    </p:set>
                                    <p:animEffect transition="in" filter="fade">
                                      <p:cBhvr>
                                        <p:cTn id="7" dur="500"/>
                                        <p:tgtEl>
                                          <p:spTgt spid="4">
                                            <p:graphicEl>
                                              <a:dgm id="{731D9C3A-A425-42A6-832E-8324A551027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474C2717-7301-4F52-891F-A4606FE16E6F}"/>
                                            </p:graphicEl>
                                          </p:spTgt>
                                        </p:tgtEl>
                                        <p:attrNameLst>
                                          <p:attrName>style.visibility</p:attrName>
                                        </p:attrNameLst>
                                      </p:cBhvr>
                                      <p:to>
                                        <p:strVal val="visible"/>
                                      </p:to>
                                    </p:set>
                                    <p:animEffect transition="in" filter="fade">
                                      <p:cBhvr>
                                        <p:cTn id="12" dur="500"/>
                                        <p:tgtEl>
                                          <p:spTgt spid="4">
                                            <p:graphicEl>
                                              <a:dgm id="{474C2717-7301-4F52-891F-A4606FE16E6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603896E4-7F82-43C7-B7AD-0A06ABA5B19E}"/>
                                            </p:graphicEl>
                                          </p:spTgt>
                                        </p:tgtEl>
                                        <p:attrNameLst>
                                          <p:attrName>style.visibility</p:attrName>
                                        </p:attrNameLst>
                                      </p:cBhvr>
                                      <p:to>
                                        <p:strVal val="visible"/>
                                      </p:to>
                                    </p:set>
                                    <p:animEffect transition="in" filter="fade">
                                      <p:cBhvr>
                                        <p:cTn id="17" dur="500"/>
                                        <p:tgtEl>
                                          <p:spTgt spid="4">
                                            <p:graphicEl>
                                              <a:dgm id="{603896E4-7F82-43C7-B7AD-0A06ABA5B19E}"/>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6C4B2EFD-84B6-4FC9-A682-12F7FCF497E9}"/>
                                            </p:graphicEl>
                                          </p:spTgt>
                                        </p:tgtEl>
                                        <p:attrNameLst>
                                          <p:attrName>style.visibility</p:attrName>
                                        </p:attrNameLst>
                                      </p:cBhvr>
                                      <p:to>
                                        <p:strVal val="visible"/>
                                      </p:to>
                                    </p:set>
                                    <p:animEffect transition="in" filter="fade">
                                      <p:cBhvr>
                                        <p:cTn id="22" dur="500"/>
                                        <p:tgtEl>
                                          <p:spTgt spid="4">
                                            <p:graphicEl>
                                              <a:dgm id="{6C4B2EFD-84B6-4FC9-A682-12F7FCF497E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F3FDE618-33CD-47A8-AFCC-DE1E3ACA36DA}"/>
                                            </p:graphicEl>
                                          </p:spTgt>
                                        </p:tgtEl>
                                        <p:attrNameLst>
                                          <p:attrName>style.visibility</p:attrName>
                                        </p:attrNameLst>
                                      </p:cBhvr>
                                      <p:to>
                                        <p:strVal val="visible"/>
                                      </p:to>
                                    </p:set>
                                    <p:animEffect transition="in" filter="fade">
                                      <p:cBhvr>
                                        <p:cTn id="27" dur="500"/>
                                        <p:tgtEl>
                                          <p:spTgt spid="4">
                                            <p:graphicEl>
                                              <a:dgm id="{F3FDE618-33CD-47A8-AFCC-DE1E3ACA36D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90600"/>
            <a:ext cx="7924800" cy="1417638"/>
          </a:xfrm>
        </p:spPr>
        <p:txBody>
          <a:bodyPr/>
          <a:lstStyle/>
          <a:p>
            <a:r>
              <a:rPr lang="el-GR" sz="2400" dirty="0"/>
              <a:t>Συγκεκριμενεσ περιπτωσεισ επικοινωνιακων στρατηγικων στα χρονια τησ κρισησ</a:t>
            </a:r>
            <a:endParaRPr lang="en-US" sz="2400" dirty="0"/>
          </a:p>
        </p:txBody>
      </p:sp>
    </p:spTree>
    <p:extLst>
      <p:ext uri="{BB962C8B-B14F-4D97-AF65-F5344CB8AC3E}">
        <p14:creationId xmlns:p14="http://schemas.microsoft.com/office/powerpoint/2010/main" val="4255418729"/>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r>
              <a:rPr lang="el-GR" dirty="0"/>
              <a:t>Η απουσία της πολιτικής επικοινωνιακής γραμμής της πολιτικής παράταξης του ΚΚΕ .</a:t>
            </a:r>
          </a:p>
          <a:p>
            <a:r>
              <a:rPr lang="el-GR" dirty="0"/>
              <a:t>Ο αριθμός των συμμετεχόντων ήταν ιδιαίτερα μικρός λόγω του ιδιαίτερου θέματος της εργασίας και συγκεκριμένα πρόκειται για ανθρώπους ηλικίας</a:t>
            </a:r>
            <a:r>
              <a:rPr lang="en-US" dirty="0"/>
              <a:t> </a:t>
            </a:r>
            <a:r>
              <a:rPr lang="el-GR" dirty="0"/>
              <a:t> 35 – 50, επομένως η άποψη νεώτερων αλλά και μεγαλύτερων ανθρώπων ίσως να μην περιλαμβάνεται.</a:t>
            </a:r>
          </a:p>
          <a:p>
            <a:r>
              <a:rPr lang="el-GR" dirty="0"/>
              <a:t>Λόγω της πανδημίας όλες οι πηγές της βιβλιογραφικής ανασκόπησης προήλθαν από το διαδίκτυο αλλά και όλες οι επαφές έγιναν μέσω του διαδικτύου και του τηλεφώνου.</a:t>
            </a:r>
          </a:p>
          <a:p>
            <a:r>
              <a:rPr lang="el-GR" dirty="0"/>
              <a:t>Απουσίαζε η προσωπική επαφή κάτι που δυσκόλεψε την διεξαγωγή των συνεντεύξεων.</a:t>
            </a:r>
            <a:endParaRPr lang="en-US" dirty="0"/>
          </a:p>
        </p:txBody>
      </p:sp>
      <p:sp>
        <p:nvSpPr>
          <p:cNvPr id="2" name="Title 1"/>
          <p:cNvSpPr>
            <a:spLocks noGrp="1"/>
          </p:cNvSpPr>
          <p:nvPr>
            <p:ph type="title"/>
          </p:nvPr>
        </p:nvSpPr>
        <p:spPr>
          <a:solidFill>
            <a:schemeClr val="tx2">
              <a:lumMod val="75000"/>
            </a:schemeClr>
          </a:solidFill>
          <a:ln>
            <a:noFill/>
          </a:ln>
        </p:spPr>
        <p:txBody>
          <a:bodyPr/>
          <a:lstStyle/>
          <a:p>
            <a:r>
              <a:rPr lang="el-GR" sz="2400" dirty="0">
                <a:solidFill>
                  <a:schemeClr val="bg2">
                    <a:lumMod val="75000"/>
                    <a:lumOff val="25000"/>
                  </a:schemeClr>
                </a:solidFill>
              </a:rPr>
              <a:t>Περιορισμοι - δυσκολιεσ</a:t>
            </a:r>
            <a:endParaRPr lang="en-US" sz="2400" dirty="0">
              <a:solidFill>
                <a:schemeClr val="bg2">
                  <a:lumMod val="75000"/>
                  <a:lumOff val="25000"/>
                </a:schemeClr>
              </a:solidFill>
            </a:endParaRPr>
          </a:p>
        </p:txBody>
      </p:sp>
    </p:spTree>
    <p:extLst>
      <p:ext uri="{BB962C8B-B14F-4D97-AF65-F5344CB8AC3E}">
        <p14:creationId xmlns:p14="http://schemas.microsoft.com/office/powerpoint/2010/main" val="2668019553"/>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dirty="0"/>
              <a:t>Προτασεισ για μελλοντικεσ ερευνεσ</a:t>
            </a:r>
            <a:endParaRPr lang="en-US" sz="2400" dirty="0"/>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257963580"/>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8753691"/>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Σας ευχαριστώ θερμά</a:t>
            </a:r>
            <a:endParaRPr lang="en-US" dirty="0"/>
          </a:p>
        </p:txBody>
      </p:sp>
      <p:pic>
        <p:nvPicPr>
          <p:cNvPr id="6" name="Picture Placeholder 5"/>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1588" b="10920"/>
          <a:stretch/>
        </p:blipFill>
        <p:spPr>
          <a:xfrm>
            <a:off x="3923489" y="493059"/>
            <a:ext cx="4839511" cy="4459941"/>
          </a:xfrm>
        </p:spPr>
        <p:style>
          <a:lnRef idx="2">
            <a:schemeClr val="accent6"/>
          </a:lnRef>
          <a:fillRef idx="1">
            <a:schemeClr val="lt1"/>
          </a:fillRef>
          <a:effectRef idx="0">
            <a:schemeClr val="accent6"/>
          </a:effectRef>
          <a:fontRef idx="minor">
            <a:schemeClr val="dk1"/>
          </a:fontRef>
        </p:style>
      </p:pic>
      <p:sp>
        <p:nvSpPr>
          <p:cNvPr id="4" name="Text Placeholder 3"/>
          <p:cNvSpPr>
            <a:spLocks noGrp="1"/>
          </p:cNvSpPr>
          <p:nvPr>
            <p:ph type="body" sz="half" idx="2"/>
          </p:nvPr>
        </p:nvSpPr>
        <p:spPr/>
        <p:txBody>
          <a:bodyPr/>
          <a:lstStyle/>
          <a:p>
            <a:endParaRPr lang="el-GR" dirty="0"/>
          </a:p>
          <a:p>
            <a:endParaRPr lang="el-GR" dirty="0"/>
          </a:p>
          <a:p>
            <a:endParaRPr lang="el-GR" dirty="0"/>
          </a:p>
          <a:p>
            <a:r>
              <a:rPr lang="el-GR" dirty="0"/>
              <a:t>Υγεία, ευτυχία και καλή δύναμη!!!</a:t>
            </a:r>
            <a:endParaRPr lang="en-US" dirty="0"/>
          </a:p>
        </p:txBody>
      </p:sp>
    </p:spTree>
    <p:extLst>
      <p:ext uri="{BB962C8B-B14F-4D97-AF65-F5344CB8AC3E}">
        <p14:creationId xmlns:p14="http://schemas.microsoft.com/office/powerpoint/2010/main" val="1776749708"/>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sz="1600" dirty="0"/>
              <a:t>Στοχοι και αναγκαιοτητα εργασιασ</a:t>
            </a:r>
            <a:endParaRPr lang="en-US" sz="1600"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906262078"/>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0463087"/>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sz="2400" b="1" dirty="0"/>
              <a:t>Ερευνητικεσ υποθεσεισ</a:t>
            </a:r>
            <a:endParaRPr lang="en-US" sz="2400" b="1" dirty="0"/>
          </a:p>
        </p:txBody>
      </p:sp>
      <p:sp>
        <p:nvSpPr>
          <p:cNvPr id="2" name="Content Placeholder 1"/>
          <p:cNvSpPr>
            <a:spLocks noGrp="1"/>
          </p:cNvSpPr>
          <p:nvPr>
            <p:ph sz="quarter" idx="13"/>
          </p:nvPr>
        </p:nvSpPr>
        <p:spPr/>
        <p:txBody>
          <a:bodyPr/>
          <a:lstStyle/>
          <a:p>
            <a:pPr>
              <a:buFont typeface="+mj-lt"/>
              <a:buAutoNum type="arabicParenR"/>
            </a:pPr>
            <a:r>
              <a:rPr lang="el-GR" dirty="0"/>
              <a:t>Τρόποι αξιοποίησης των επικοινωνιακών δεξιοτήτων επαγγελματιών εντός των κομμάτων.</a:t>
            </a:r>
          </a:p>
          <a:p>
            <a:pPr>
              <a:buFont typeface="+mj-lt"/>
              <a:buAutoNum type="arabicParenR"/>
            </a:pPr>
            <a:r>
              <a:rPr lang="el-GR" dirty="0"/>
              <a:t>Ποιες συνθήκες ευνοήσαν την εντονότερη χρήση μεθόδων και μέσων των σύγχρονων κυρίως τεχνολογιών.</a:t>
            </a:r>
          </a:p>
          <a:p>
            <a:pPr>
              <a:buFont typeface="+mj-lt"/>
              <a:buAutoNum type="arabicParenR"/>
            </a:pPr>
            <a:r>
              <a:rPr lang="el-GR" dirty="0"/>
              <a:t>Ποιες μεταβολές υπήρξαν στα πολιτικά κόμματα στα χρόνια της κρίσης μέχρι και σήμερα.</a:t>
            </a:r>
          </a:p>
          <a:p>
            <a:pPr>
              <a:buFont typeface="+mj-lt"/>
              <a:buAutoNum type="arabicParenR"/>
            </a:pPr>
            <a:r>
              <a:rPr lang="el-GR" dirty="0"/>
              <a:t>Επικοινωνιακές στρατηγικές που αξιοποιήθηκαν σε κρίσιμες φάσεις της σύγχρονης πολιτικής πραγματικότητας και συγκεκριμένα σχετικά με τον </a:t>
            </a:r>
            <a:r>
              <a:rPr lang="en-US" dirty="0"/>
              <a:t>Covid-19.</a:t>
            </a:r>
          </a:p>
        </p:txBody>
      </p:sp>
    </p:spTree>
    <p:extLst>
      <p:ext uri="{BB962C8B-B14F-4D97-AF65-F5344CB8AC3E}">
        <p14:creationId xmlns:p14="http://schemas.microsoft.com/office/powerpoint/2010/main" val="2999941129"/>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dirty="0"/>
              <a:t>Η επικοινωνια ωσ αναποσπαστο τμημα τησ πολιτικησ</a:t>
            </a:r>
            <a:endParaRPr lang="en-US" sz="2400" dirty="0">
              <a:latin typeface="Agency FB" pitchFamily="34" charset="0"/>
            </a:endParaRPr>
          </a:p>
        </p:txBody>
      </p:sp>
      <p:sp>
        <p:nvSpPr>
          <p:cNvPr id="3" name="Content Placeholder 2"/>
          <p:cNvSpPr>
            <a:spLocks noGrp="1"/>
          </p:cNvSpPr>
          <p:nvPr>
            <p:ph sz="quarter" idx="13"/>
          </p:nvPr>
        </p:nvSpPr>
        <p:spPr/>
        <p:txBody>
          <a:bodyPr/>
          <a:lstStyle/>
          <a:p>
            <a:r>
              <a:rPr lang="el-GR" dirty="0">
                <a:effectLst>
                  <a:outerShdw blurRad="38100" dist="38100" dir="2700000" algn="tl">
                    <a:srgbClr val="000000">
                      <a:alpha val="43137"/>
                    </a:srgbClr>
                  </a:outerShdw>
                </a:effectLst>
              </a:rPr>
              <a:t>Ιδιαίτερα σημαντική για την επιβιώση και εξέλιξη των πολιτικών κομμάτων η διείσδυση εξωτερικών ειδικών συνεργατών, ειδικά στα χρόνια της κρίσης.</a:t>
            </a:r>
          </a:p>
          <a:p>
            <a:r>
              <a:rPr lang="el-GR" dirty="0">
                <a:effectLst>
                  <a:outerShdw blurRad="38100" dist="38100" dir="2700000" algn="tl">
                    <a:srgbClr val="000000">
                      <a:alpha val="43137"/>
                    </a:srgbClr>
                  </a:outerShdw>
                </a:effectLst>
              </a:rPr>
              <a:t>Βοηθούν στην χάραξη της πολιτικής των κομμάτων και των πολιτικών και στην ρύθμιση καίριων ζητημάτων, όπως της απομάκρυνσης και της δυσπιστίας της κομματικής βάσης (</a:t>
            </a:r>
            <a:r>
              <a:rPr lang="en-US" dirty="0">
                <a:effectLst>
                  <a:outerShdw blurRad="38100" dist="38100" dir="2700000" algn="tl">
                    <a:srgbClr val="000000">
                      <a:alpha val="43137"/>
                    </a:srgbClr>
                  </a:outerShdw>
                </a:effectLst>
              </a:rPr>
              <a:t>Francois </a:t>
            </a:r>
            <a:r>
              <a:rPr lang="en-US" dirty="0" err="1">
                <a:effectLst>
                  <a:outerShdw blurRad="38100" dist="38100" dir="2700000" algn="tl">
                    <a:srgbClr val="000000">
                      <a:alpha val="43137"/>
                    </a:srgbClr>
                  </a:outerShdw>
                </a:effectLst>
              </a:rPr>
              <a:t>Lagroye</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Sawick</a:t>
            </a:r>
            <a:r>
              <a:rPr lang="el-GR" dirty="0">
                <a:effectLst>
                  <a:outerShdw blurRad="38100" dist="38100" dir="2700000" algn="tl">
                    <a:srgbClr val="000000">
                      <a:alpha val="43137"/>
                    </a:srgbClr>
                  </a:outerShdw>
                </a:effectLst>
              </a:rPr>
              <a:t>ι, 2008)</a:t>
            </a:r>
          </a:p>
          <a:p>
            <a:r>
              <a:rPr lang="el-GR" dirty="0"/>
              <a:t>«Πρωινός Καφές»</a:t>
            </a:r>
          </a:p>
          <a:p>
            <a:r>
              <a:rPr lang="el-GR" dirty="0"/>
              <a:t>Παραδείγματαπολλών δημοσιογράφων πολιτικών.</a:t>
            </a:r>
          </a:p>
        </p:txBody>
      </p:sp>
    </p:spTree>
    <p:extLst>
      <p:ext uri="{BB962C8B-B14F-4D97-AF65-F5344CB8AC3E}">
        <p14:creationId xmlns:p14="http://schemas.microsoft.com/office/powerpoint/2010/main" val="1451016022"/>
      </p:ext>
    </p:extLst>
  </p:cSld>
  <p:clrMapOvr>
    <a:masterClrMapping/>
  </p:clrMapOvr>
  <mc:AlternateContent xmlns:mc="http://schemas.openxmlformats.org/markup-compatibility/2006" xmlns:p14="http://schemas.microsoft.com/office/powerpoint/2010/main">
    <mc:Choice Requires="p14">
      <p:transition spd="slow" p14:dur="4000" advTm="2000">
        <p14:vortex dir="d"/>
      </p:transition>
    </mc:Choice>
    <mc:Fallback xmlns="">
      <p:transition spd="slow" advTm="2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dirty="0"/>
              <a:t>Χρηση Νεων τεχνολογιων</a:t>
            </a:r>
            <a:endParaRPr lang="en-US" sz="2400" dirty="0"/>
          </a:p>
        </p:txBody>
      </p:sp>
      <p:sp>
        <p:nvSpPr>
          <p:cNvPr id="3" name="Content Placeholder 2"/>
          <p:cNvSpPr>
            <a:spLocks noGrp="1"/>
          </p:cNvSpPr>
          <p:nvPr>
            <p:ph sz="quarter" idx="13"/>
          </p:nvPr>
        </p:nvSpPr>
        <p:spPr/>
        <p:txBody>
          <a:bodyPr/>
          <a:lstStyle/>
          <a:p>
            <a:r>
              <a:rPr lang="el-GR" dirty="0"/>
              <a:t>Σήμερα σχεδόν όλο το βάρος της επικοινωνιακής στρατηγικής των πολιτικών κομμάτων πέφτει στα </a:t>
            </a:r>
            <a:r>
              <a:rPr lang="en-US" dirty="0"/>
              <a:t>social media</a:t>
            </a:r>
            <a:r>
              <a:rPr lang="el-GR" dirty="0"/>
              <a:t> και στις νέες τεχνολογικές τα οποία αποτελούν τον πυρήνα γύρω από τον οποίο ντύνεται το επικοινωνιακό σχέδιο.</a:t>
            </a:r>
          </a:p>
          <a:p>
            <a:r>
              <a:rPr lang="el-GR" dirty="0"/>
              <a:t>Χρήση </a:t>
            </a:r>
            <a:r>
              <a:rPr lang="en-US" dirty="0"/>
              <a:t>social media </a:t>
            </a:r>
            <a:r>
              <a:rPr lang="el-GR" dirty="0"/>
              <a:t>κυρίως σε προεκλογικές περιόδους.</a:t>
            </a:r>
          </a:p>
          <a:p>
            <a:r>
              <a:rPr lang="el-GR" dirty="0"/>
              <a:t>Πολιτικές διαφημίσεις στην τηλεόραση και στο διαδίκτυο.</a:t>
            </a:r>
          </a:p>
          <a:p>
            <a:r>
              <a:rPr lang="el-GR" dirty="0"/>
              <a:t>Άμεση επικοινωνία με το κοινό το οποίο εκφράζει απόψεις και παράπονα.</a:t>
            </a:r>
            <a:endParaRPr lang="en-US" dirty="0"/>
          </a:p>
        </p:txBody>
      </p:sp>
    </p:spTree>
    <p:extLst>
      <p:ext uri="{BB962C8B-B14F-4D97-AF65-F5344CB8AC3E}">
        <p14:creationId xmlns:p14="http://schemas.microsoft.com/office/powerpoint/2010/main" val="423636391"/>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dirty="0"/>
              <a:t>Τα χρονια τησ κρισησ</a:t>
            </a:r>
            <a:endParaRPr lang="en-US" sz="2400" dirty="0"/>
          </a:p>
        </p:txBody>
      </p:sp>
      <p:sp>
        <p:nvSpPr>
          <p:cNvPr id="3" name="Content Placeholder 2"/>
          <p:cNvSpPr>
            <a:spLocks noGrp="1"/>
          </p:cNvSpPr>
          <p:nvPr>
            <p:ph sz="quarter" idx="13"/>
          </p:nvPr>
        </p:nvSpPr>
        <p:spPr/>
        <p:txBody>
          <a:bodyPr/>
          <a:lstStyle/>
          <a:p>
            <a:r>
              <a:rPr lang="el-GR" dirty="0"/>
              <a:t>Η πιο μεγάλη κοινωνικο-οικονομικο-πολιτική κρίση της σύγχρονης ιστορίας της χώρας. Αλλεπάλληλες πολιτικές συγκρούσεις, εναλλαγές εξουσίας, οικονομικές συμφωνίες, εντάσεις και άσχημα γεγονότα τα οποία κλήθηκαν οι επαγγελματίες της επικοινωνίας να αντιμετωπίσουν κερδίζοντας και πάλι την εμπιστοσύνη του λαού για λογαριασμού του κόμματός τους</a:t>
            </a:r>
          </a:p>
          <a:p>
            <a:pPr marL="0" indent="0">
              <a:buNone/>
            </a:pPr>
            <a:endParaRPr lang="el-GR" dirty="0"/>
          </a:p>
          <a:p>
            <a:r>
              <a:rPr lang="el-GR" dirty="0"/>
              <a:t>Η κρίση του 2020</a:t>
            </a:r>
            <a:endParaRPr lang="en-US" dirty="0"/>
          </a:p>
        </p:txBody>
      </p:sp>
      <p:sp>
        <p:nvSpPr>
          <p:cNvPr id="15" name="TextBox 14"/>
          <p:cNvSpPr txBox="1"/>
          <p:nvPr/>
        </p:nvSpPr>
        <p:spPr>
          <a:xfrm>
            <a:off x="5867400" y="3694237"/>
            <a:ext cx="2895600" cy="646331"/>
          </a:xfrm>
          <a:prstGeom prst="rect">
            <a:avLst/>
          </a:prstGeom>
          <a:noFill/>
        </p:spPr>
        <p:txBody>
          <a:bodyPr wrap="square" rtlCol="0">
            <a:spAutoFit/>
          </a:bodyPr>
          <a:lstStyle/>
          <a:p>
            <a:r>
              <a:rPr lang="el-GR" dirty="0"/>
              <a:t>Υγειονομική λόγω του </a:t>
            </a:r>
            <a:r>
              <a:rPr lang="en-US" dirty="0" err="1"/>
              <a:t>Covid</a:t>
            </a:r>
            <a:r>
              <a:rPr lang="el-GR" dirty="0"/>
              <a:t>19 </a:t>
            </a:r>
            <a:endParaRPr lang="en-US" dirty="0"/>
          </a:p>
        </p:txBody>
      </p:sp>
      <p:cxnSp>
        <p:nvCxnSpPr>
          <p:cNvPr id="17" name="Straight Arrow Connector 16"/>
          <p:cNvCxnSpPr/>
          <p:nvPr/>
        </p:nvCxnSpPr>
        <p:spPr>
          <a:xfrm>
            <a:off x="3218447" y="3869332"/>
            <a:ext cx="2572753" cy="78253"/>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8" name="TextBox 17"/>
          <p:cNvSpPr txBox="1"/>
          <p:nvPr/>
        </p:nvSpPr>
        <p:spPr>
          <a:xfrm>
            <a:off x="381000" y="4800600"/>
            <a:ext cx="5715000" cy="923330"/>
          </a:xfrm>
          <a:prstGeom prst="rect">
            <a:avLst/>
          </a:prstGeom>
          <a:noFill/>
        </p:spPr>
        <p:txBody>
          <a:bodyPr wrap="square" rtlCol="0">
            <a:spAutoFit/>
          </a:bodyPr>
          <a:lstStyle/>
          <a:p>
            <a:r>
              <a:rPr lang="el-GR" dirty="0"/>
              <a:t>Πολιτική-αμυντική λόγω της επιθετικής στάσης της Τουρκίας και την συγκέντρωση μεγάλου αριθμού προσφύγων στα σύνορα της χώρας</a:t>
            </a:r>
            <a:endParaRPr lang="en-US" dirty="0"/>
          </a:p>
        </p:txBody>
      </p:sp>
      <p:cxnSp>
        <p:nvCxnSpPr>
          <p:cNvPr id="20" name="Straight Arrow Connector 19"/>
          <p:cNvCxnSpPr/>
          <p:nvPr/>
        </p:nvCxnSpPr>
        <p:spPr>
          <a:xfrm flipH="1">
            <a:off x="2137610" y="3878084"/>
            <a:ext cx="1100890" cy="922515"/>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2943983121"/>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5"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dirty="0"/>
              <a:t>Προγενεστερεσ ερευνεσ</a:t>
            </a:r>
            <a:endParaRPr lang="en-US" sz="2400"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577961707"/>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9224765"/>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Μεθοδολογια ερευνασ</a:t>
            </a:r>
            <a:endParaRPr lang="en-US" dirty="0"/>
          </a:p>
        </p:txBody>
      </p:sp>
      <p:pic>
        <p:nvPicPr>
          <p:cNvPr id="6" name="Content Placeholder 5"/>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0" y="1877929"/>
            <a:ext cx="9144000" cy="4972050"/>
          </a:xfrm>
        </p:spPr>
      </p:pic>
    </p:spTree>
    <p:extLst>
      <p:ext uri="{BB962C8B-B14F-4D97-AF65-F5344CB8AC3E}">
        <p14:creationId xmlns:p14="http://schemas.microsoft.com/office/powerpoint/2010/main" val="261819220"/>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sz="2400" dirty="0"/>
              <a:t>Σχολιασμοσ</a:t>
            </a:r>
            <a:endParaRPr lang="en-US" sz="2400" dirty="0"/>
          </a:p>
        </p:txBody>
      </p:sp>
      <p:graphicFrame>
        <p:nvGraphicFramePr>
          <p:cNvPr id="8" name="Content Placeholder 7"/>
          <p:cNvGraphicFramePr>
            <a:graphicFrameLocks noGrp="1"/>
          </p:cNvGraphicFramePr>
          <p:nvPr>
            <p:ph sz="quarter" idx="13"/>
            <p:extLst>
              <p:ext uri="{D42A27DB-BD31-4B8C-83A1-F6EECF244321}">
                <p14:modId xmlns:p14="http://schemas.microsoft.com/office/powerpoint/2010/main" val="869762568"/>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1860019"/>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TotalTime>
  <Words>642</Words>
  <Application>Microsoft Office PowerPoint</Application>
  <PresentationFormat>Προβολή στην οθόνη (4:3)</PresentationFormat>
  <Paragraphs>68</Paragraphs>
  <Slides>14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14</vt:i4>
      </vt:variant>
    </vt:vector>
  </HeadingPairs>
  <TitlesOfParts>
    <vt:vector size="19" baseType="lpstr">
      <vt:lpstr>Agency FB</vt:lpstr>
      <vt:lpstr>Arial</vt:lpstr>
      <vt:lpstr>Book Antiqua</vt:lpstr>
      <vt:lpstr>Century Gothic</vt:lpstr>
      <vt:lpstr>Horizon</vt:lpstr>
      <vt:lpstr>«Τα πολιτικά κόμματα και οι επικοινωνιακέΣ στρατηγικέΣ τουΣ.  Η περίπτωση τηΣ ΕλλάδαΣ»</vt:lpstr>
      <vt:lpstr>Στοχοι και αναγκαιοτητα εργασιασ</vt:lpstr>
      <vt:lpstr>Ερευνητικεσ υποθεσεισ</vt:lpstr>
      <vt:lpstr>Η επικοινωνια ωσ αναποσπαστο τμημα τησ πολιτικησ</vt:lpstr>
      <vt:lpstr>Χρηση Νεων τεχνολογιων</vt:lpstr>
      <vt:lpstr>Τα χρονια τησ κρισησ</vt:lpstr>
      <vt:lpstr>Προγενεστερεσ ερευνεσ</vt:lpstr>
      <vt:lpstr>Μεθοδολογια ερευνασ</vt:lpstr>
      <vt:lpstr>Σχολιασμοσ</vt:lpstr>
      <vt:lpstr>Σημεια</vt:lpstr>
      <vt:lpstr>Συγκεκριμενεσ περιπτωσεισ επικοινωνιακων στρατηγικων στα χρονια τησ κρισησ</vt:lpstr>
      <vt:lpstr>Περιορισμοι - δυσκολιεσ</vt:lpstr>
      <vt:lpstr>Προτασεισ για μελλοντικεσ ερευνεσ</vt:lpstr>
      <vt:lpstr>Σας ευχαριστώ θερμά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Τα πολιτικά κόμματα και οι επικοινωνιακέΣ στρατηγικέΣ τουΣ.  Η περίπτωση τηΣ ΕλλάδαΣ»</dc:title>
  <dc:creator>Παναγιώτης Λιάπης</dc:creator>
  <cp:lastModifiedBy>Savvatou Tsolakidou</cp:lastModifiedBy>
  <cp:revision>20</cp:revision>
  <dcterms:created xsi:type="dcterms:W3CDTF">2020-07-03T08:12:01Z</dcterms:created>
  <dcterms:modified xsi:type="dcterms:W3CDTF">2020-07-13T18:28:05Z</dcterms:modified>
</cp:coreProperties>
</file>