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3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9" r:id="rId12"/>
    <p:sldId id="265"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6/7/2020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152401"/>
            <a:ext cx="8825658" cy="1859280"/>
          </a:xfrm>
        </p:spPr>
        <p:txBody>
          <a:bodyPr/>
          <a:lstStyle/>
          <a:p>
            <a:r>
              <a:rPr lang="el-GR" sz="3600" dirty="0"/>
              <a:t>Ο ΡΟΛΟΣ ΤΟΥ </a:t>
            </a:r>
            <a:r>
              <a:rPr lang="en-US" sz="3600" dirty="0"/>
              <a:t>SOCIAL MEDIA MARKETING </a:t>
            </a:r>
            <a:r>
              <a:rPr lang="el-GR" sz="3600" dirty="0"/>
              <a:t>ΣΤΗΝ ΑΝΑΓΝΩΡΙΣΙΜΟΤΗΤΑ ΜΙΑΣ ΕΜΠΟΡΙΚΗΣ ΕΠΩΝΥΜΙΑΣ</a:t>
            </a:r>
          </a:p>
        </p:txBody>
      </p:sp>
      <p:sp>
        <p:nvSpPr>
          <p:cNvPr id="3" name="Υπότιτλος 2"/>
          <p:cNvSpPr>
            <a:spLocks noGrp="1"/>
          </p:cNvSpPr>
          <p:nvPr>
            <p:ph type="subTitle" idx="1"/>
          </p:nvPr>
        </p:nvSpPr>
        <p:spPr>
          <a:xfrm>
            <a:off x="1154955" y="2011681"/>
            <a:ext cx="8825658" cy="914399"/>
          </a:xfrm>
        </p:spPr>
        <p:txBody>
          <a:bodyPr/>
          <a:lstStyle/>
          <a:p>
            <a:r>
              <a:rPr lang="el-GR" dirty="0"/>
              <a:t>ΑΛΕΞΑΝΔΡΟΣ ΤΣΑΓΚΑΣ</a:t>
            </a:r>
          </a:p>
          <a:p>
            <a:r>
              <a:rPr lang="el-GR" dirty="0"/>
              <a:t>ΕΠΙΒΛΕΠΟΥΣΑ: ΣΑΒΒΑΤΟΥ ΤΣΟΛΑΚΙΔΟΥ</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418" y="2699657"/>
            <a:ext cx="6178731" cy="3707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5840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Τα αποτελέσματα της έρευνας</a:t>
            </a:r>
            <a:r>
              <a:rPr lang="el-GR" sz="2800" dirty="0"/>
              <a:t>: Το </a:t>
            </a:r>
            <a:r>
              <a:rPr lang="el-GR" sz="2800" dirty="0" err="1"/>
              <a:t>Instagram</a:t>
            </a:r>
            <a:r>
              <a:rPr lang="el-GR" sz="2800" dirty="0"/>
              <a:t> και το Facebook ως τα καταλληλότερα μέσα για αύξηση της αναγνωρισιμότητας </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256" y="1981628"/>
            <a:ext cx="3788234" cy="2250851"/>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774" y="1981628"/>
            <a:ext cx="3744339" cy="2250851"/>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773" y="4406630"/>
            <a:ext cx="3744339" cy="2250851"/>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256" y="4360861"/>
            <a:ext cx="3788234" cy="2342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886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Τα αποτελέσματα της έρευνας</a:t>
            </a:r>
            <a:r>
              <a:rPr lang="el-GR" sz="2800" dirty="0"/>
              <a:t>: Η παρουσία μιας εμπορικής επωνυμίας στα </a:t>
            </a:r>
            <a:r>
              <a:rPr lang="el-GR" sz="2800" dirty="0" err="1"/>
              <a:t>social</a:t>
            </a:r>
            <a:r>
              <a:rPr lang="el-GR" sz="2800" dirty="0"/>
              <a:t> </a:t>
            </a:r>
            <a:r>
              <a:rPr lang="el-GR" sz="2800" dirty="0" err="1"/>
              <a:t>media</a:t>
            </a:r>
            <a:r>
              <a:rPr lang="el-GR" sz="2800" dirty="0"/>
              <a:t> ως κριτήριο αγοράς για έναν καταναλωτή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391" y="4331190"/>
            <a:ext cx="4851920" cy="23438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391" y="1853248"/>
            <a:ext cx="4851920" cy="23612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Θέση περιεχομένου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1408" y="1853248"/>
            <a:ext cx="4851920" cy="23368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408" y="4338187"/>
            <a:ext cx="4851920" cy="23368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174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Συμπεράσματα-Προτάσεις</a:t>
            </a:r>
          </a:p>
        </p:txBody>
      </p:sp>
      <p:sp>
        <p:nvSpPr>
          <p:cNvPr id="3" name="Θέση περιεχομένου 2"/>
          <p:cNvSpPr>
            <a:spLocks noGrp="1"/>
          </p:cNvSpPr>
          <p:nvPr>
            <p:ph idx="1"/>
          </p:nvPr>
        </p:nvSpPr>
        <p:spPr>
          <a:xfrm>
            <a:off x="603711" y="1391194"/>
            <a:ext cx="8601249" cy="5196840"/>
          </a:xfrm>
        </p:spPr>
        <p:txBody>
          <a:bodyPr>
            <a:normAutofit fontScale="77500" lnSpcReduction="20000"/>
          </a:bodyPr>
          <a:lstStyle/>
          <a:p>
            <a:r>
              <a:rPr lang="el-GR" dirty="0"/>
              <a:t>Η παρούσα έρευνα έδειξε ότι το Social </a:t>
            </a:r>
            <a:r>
              <a:rPr lang="el-GR" dirty="0" err="1"/>
              <a:t>Media</a:t>
            </a:r>
            <a:r>
              <a:rPr lang="el-GR" dirty="0"/>
              <a:t> </a:t>
            </a:r>
            <a:r>
              <a:rPr lang="el-GR" dirty="0" err="1"/>
              <a:t>Marketing</a:t>
            </a:r>
            <a:r>
              <a:rPr lang="el-GR" dirty="0"/>
              <a:t> μπορεί να συμβάλει στην αύξηση της αναγνωρισιμότητας μιας εμπορικής επωνυμίας. Αυτό οφείλεται στο γεγονός ότι μέσω αυτής της μεθόδου μια μάρκα μπορεί να εστιάσει ευκολότερα σε τρία στοιχεία που σχετίζονται με την αναγνωρισιμότητα, όπως είναι η αλληλεπίδραση, το ποιοτικό περιεχόμενο και η οικειότητα.</a:t>
            </a:r>
          </a:p>
          <a:p>
            <a:r>
              <a:rPr lang="el-GR" dirty="0"/>
              <a:t>Το ιδανικότερο μέσο κοινωνικής δικτύωσης για την επίτευξη της αύξησης της αναγνωρισιμότητας είναι το </a:t>
            </a:r>
            <a:r>
              <a:rPr lang="el-GR" dirty="0" err="1"/>
              <a:t>Instagram</a:t>
            </a:r>
            <a:r>
              <a:rPr lang="el-GR" dirty="0"/>
              <a:t>, με το </a:t>
            </a:r>
            <a:r>
              <a:rPr lang="en-US" dirty="0"/>
              <a:t>Facebook </a:t>
            </a:r>
            <a:r>
              <a:rPr lang="el-GR" dirty="0"/>
              <a:t>να έρχεται δεύτερο αλλά να είναι εξίσου σημαντικό.</a:t>
            </a:r>
          </a:p>
          <a:p>
            <a:r>
              <a:rPr lang="el-GR" dirty="0"/>
              <a:t>Η παρουσία μιας εμπορικής επωνυμίας στα </a:t>
            </a:r>
            <a:r>
              <a:rPr lang="el-GR" dirty="0" err="1"/>
              <a:t>social</a:t>
            </a:r>
            <a:r>
              <a:rPr lang="el-GR" dirty="0"/>
              <a:t> </a:t>
            </a:r>
            <a:r>
              <a:rPr lang="el-GR" dirty="0" err="1"/>
              <a:t>media</a:t>
            </a:r>
            <a:r>
              <a:rPr lang="el-GR" dirty="0"/>
              <a:t> μπορεί να αποτελέσει κριτήριο αγοράς για έναν καταναλωτή. Για το λόγο αυτό, οι εταιρείες θα πρέπει να επιδιώκουν υψηλή αλληλεπίδραση με τους χρήστες στα μέσα κοινωνικής δικτύωσης, να απαντούν σε κάθε απορία τους και στα σχόλια τους και να ενθαρρύνουν τους χρήστες να αφήνουν θετικά σχόλια για τα προϊόντα και τις υπηρεσίες τους. Βέβαια, μπορούν να τους επηρεάσουν και τα αρνητικά σχόλια για αυτό και οι εταιρείες θα πρέπει να διαχειρίζονται σωστά και με προσοχή αυτού του είδους τα σχόλια. </a:t>
            </a:r>
          </a:p>
          <a:p>
            <a:r>
              <a:rPr lang="el-GR" dirty="0"/>
              <a:t>Το πόσο δημοφιλής είναι στα μέσα κοινωνικής δικτύωσης μια εταιρεία δεν αποτελεί το βασικότερο κριτήριο αγοράς.</a:t>
            </a:r>
          </a:p>
          <a:p>
            <a:r>
              <a:rPr lang="el-GR" dirty="0"/>
              <a:t>Τα κυριότερα στοιχεία για μια πετυχημένη παρουσία είναι η αλληλεπίδραση, η επικοινωνία με τους χρήστες και η δημοσίευση ποιοτικού περιεχομένου. Αυτό θα οδηγήσει σε αυξημένη αναγνωρισιμότητα η οποία με τη σειρά της θα βοηθήσει να επιτευχθούν και άλλοι στόχοι της μάρκας. </a:t>
            </a:r>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b="7490"/>
          <a:stretch/>
        </p:blipFill>
        <p:spPr>
          <a:xfrm>
            <a:off x="9084676" y="1327623"/>
            <a:ext cx="3323803" cy="21993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3823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5173" y="200170"/>
            <a:ext cx="9404723" cy="1400530"/>
          </a:xfrm>
        </p:spPr>
        <p:txBody>
          <a:bodyPr/>
          <a:lstStyle/>
          <a:p>
            <a:r>
              <a:rPr lang="el-GR" dirty="0"/>
              <a:t>Σας ευχαριστώ πολύ!</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173" y="1374276"/>
            <a:ext cx="5724661" cy="2497788"/>
          </a:xfrm>
          <a:prstGeom prst="rect">
            <a:avLst/>
          </a:prstGeom>
          <a:ln>
            <a:noFill/>
          </a:ln>
          <a:effectLst>
            <a:softEdge rad="112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134394"/>
            <a:ext cx="2357846" cy="2357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263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a:xfrm>
            <a:off x="180203" y="1466775"/>
            <a:ext cx="8946541" cy="4195481"/>
          </a:xfrm>
        </p:spPr>
        <p:txBody>
          <a:bodyPr/>
          <a:lstStyle/>
          <a:p>
            <a:r>
              <a:rPr lang="el-GR" dirty="0"/>
              <a:t>Με τη τεράστια εξέλιξη της τεχνολογίας το μάρκετινγκ έχει αλλάξει και έχει προσαρμοστεί στις νέες απαιτήσεις.</a:t>
            </a:r>
          </a:p>
          <a:p>
            <a:r>
              <a:rPr lang="el-GR" dirty="0"/>
              <a:t>Το διαδικτυακό μάρκετινγκ έχει εισχωρήσει πλέον στις μεθόδους μάρκετινγκ των επιχειρήσεων καθώς προσφέρει τεράστιες δυνατότητες.</a:t>
            </a:r>
          </a:p>
          <a:p>
            <a:r>
              <a:rPr lang="el-GR" dirty="0"/>
              <a:t>Μια από τις πιο πρόσφατες αλλά ταυτόχρονα και πιο αποτελεσματικές μεθόδους διαδικτυακού μάρκετινγκ αποτελεί το Social </a:t>
            </a:r>
            <a:r>
              <a:rPr lang="el-GR" dirty="0" err="1"/>
              <a:t>Media</a:t>
            </a:r>
            <a:r>
              <a:rPr lang="el-GR" dirty="0"/>
              <a:t> </a:t>
            </a:r>
            <a:r>
              <a:rPr lang="el-GR" dirty="0" err="1"/>
              <a:t>Marketing</a:t>
            </a:r>
            <a:r>
              <a:rPr lang="el-GR" dirty="0"/>
              <a:t>.</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4799142"/>
            <a:ext cx="2852869" cy="1514475"/>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985" y="4799141"/>
            <a:ext cx="2852869" cy="1514475"/>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509" y="4799140"/>
            <a:ext cx="2914649" cy="1514475"/>
          </a:xfrm>
          <a:prstGeom prst="rect">
            <a:avLst/>
          </a:prstGeom>
        </p:spPr>
      </p:pic>
      <p:sp>
        <p:nvSpPr>
          <p:cNvPr id="9" name="Δεξί βέλος 8"/>
          <p:cNvSpPr/>
          <p:nvPr/>
        </p:nvSpPr>
        <p:spPr>
          <a:xfrm>
            <a:off x="3760237" y="5374433"/>
            <a:ext cx="541175" cy="475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ί βέλος 9"/>
          <p:cNvSpPr/>
          <p:nvPr/>
        </p:nvSpPr>
        <p:spPr>
          <a:xfrm>
            <a:off x="7679102" y="5388426"/>
            <a:ext cx="597159" cy="461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8753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Διαδικτυακό Μάρκετινγκ (</a:t>
            </a:r>
            <a:r>
              <a:rPr lang="en-US" dirty="0"/>
              <a:t>Internet Marketing)</a:t>
            </a:r>
            <a:endParaRPr lang="el-GR" dirty="0"/>
          </a:p>
        </p:txBody>
      </p:sp>
      <p:sp>
        <p:nvSpPr>
          <p:cNvPr id="3" name="Θέση περιεχομένου 2"/>
          <p:cNvSpPr>
            <a:spLocks noGrp="1"/>
          </p:cNvSpPr>
          <p:nvPr>
            <p:ph idx="1"/>
          </p:nvPr>
        </p:nvSpPr>
        <p:spPr>
          <a:xfrm>
            <a:off x="162788" y="1853248"/>
            <a:ext cx="7605490" cy="4195481"/>
          </a:xfrm>
        </p:spPr>
        <p:txBody>
          <a:bodyPr>
            <a:normAutofit lnSpcReduction="10000"/>
          </a:bodyPr>
          <a:lstStyle/>
          <a:p>
            <a:r>
              <a:rPr lang="el-GR" dirty="0" err="1"/>
              <a:t>To</a:t>
            </a:r>
            <a:r>
              <a:rPr lang="el-GR" dirty="0"/>
              <a:t> 1988 o </a:t>
            </a:r>
            <a:r>
              <a:rPr lang="el-GR" dirty="0" err="1"/>
              <a:t>Warren</a:t>
            </a:r>
            <a:r>
              <a:rPr lang="el-GR" dirty="0"/>
              <a:t> </a:t>
            </a:r>
            <a:r>
              <a:rPr lang="el-GR" dirty="0" err="1"/>
              <a:t>McFarlan</a:t>
            </a:r>
            <a:r>
              <a:rPr lang="el-GR" dirty="0"/>
              <a:t> είχε δηλώσει ότι σε πέντε χρόνια από τότε θα υπήρχαν δύο είδη οργανισμών: αυτοί που θα χρησιμοποιούσαν τις νέες τεχνολογίες των υπολογιστών ως εργαλείο μάρκετινγκ και αυτοί που θα ήταν αντιμέτωποι με την χρεοκοπία.</a:t>
            </a:r>
          </a:p>
          <a:p>
            <a:r>
              <a:rPr lang="en-US" dirty="0" err="1"/>
              <a:t>I</a:t>
            </a:r>
            <a:r>
              <a:rPr lang="el-GR" dirty="0" err="1"/>
              <a:t>nternet</a:t>
            </a:r>
            <a:r>
              <a:rPr lang="el-GR" dirty="0"/>
              <a:t> </a:t>
            </a:r>
            <a:r>
              <a:rPr lang="en-US" dirty="0" err="1"/>
              <a:t>M</a:t>
            </a:r>
            <a:r>
              <a:rPr lang="el-GR" dirty="0" err="1"/>
              <a:t>arketing</a:t>
            </a:r>
            <a:r>
              <a:rPr lang="el-GR" dirty="0"/>
              <a:t> είναι η διαδικασία ανάπτυξης διαδικτυακών σχέσεων με τους πελάτες για την ανταλλαγή προϊόντων, υπηρεσιών και ιδεών που ικανοποιούν τους σκοπούς και των αγοραστών και των πωλητών.</a:t>
            </a:r>
          </a:p>
          <a:p>
            <a:r>
              <a:rPr lang="el-GR" dirty="0"/>
              <a:t>Ορισμένες από τις αξιοποιούμενες τεχνικές </a:t>
            </a:r>
            <a:r>
              <a:rPr lang="en-US" dirty="0"/>
              <a:t>internet marketing </a:t>
            </a:r>
            <a:r>
              <a:rPr lang="el-GR" dirty="0"/>
              <a:t>είναι: το </a:t>
            </a:r>
            <a:r>
              <a:rPr lang="en-US" dirty="0"/>
              <a:t>Viral Marketing, </a:t>
            </a:r>
            <a:r>
              <a:rPr lang="el-GR" dirty="0"/>
              <a:t>το </a:t>
            </a:r>
            <a:r>
              <a:rPr lang="en-US" dirty="0"/>
              <a:t>E-mail Marketing, </a:t>
            </a:r>
            <a:r>
              <a:rPr lang="el-GR" dirty="0"/>
              <a:t>το </a:t>
            </a:r>
            <a:r>
              <a:rPr lang="en-US" dirty="0"/>
              <a:t>Marketing </a:t>
            </a:r>
            <a:r>
              <a:rPr lang="el-GR" dirty="0"/>
              <a:t>μέσω </a:t>
            </a:r>
            <a:r>
              <a:rPr lang="en-US" dirty="0"/>
              <a:t>Search Engine Optimization (SEO) </a:t>
            </a:r>
            <a:r>
              <a:rPr lang="el-GR" dirty="0"/>
              <a:t>και </a:t>
            </a:r>
            <a:r>
              <a:rPr lang="en-US" dirty="0"/>
              <a:t>Pay Per Click </a:t>
            </a:r>
            <a:r>
              <a:rPr lang="el-GR" dirty="0"/>
              <a:t>και το </a:t>
            </a:r>
            <a:r>
              <a:rPr lang="en-US" dirty="0"/>
              <a:t>Social Media Marketing.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653" y="1531926"/>
            <a:ext cx="2136434" cy="14165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536" y="1521285"/>
            <a:ext cx="2136189" cy="14271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9291" y="3319882"/>
            <a:ext cx="2136434" cy="13943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653" y="3297653"/>
            <a:ext cx="2160947" cy="14165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7222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μέσα κοινωνικής δικτύωσης (</a:t>
            </a:r>
            <a:r>
              <a:rPr lang="el-GR" dirty="0" err="1"/>
              <a:t>social</a:t>
            </a:r>
            <a:r>
              <a:rPr lang="el-GR" dirty="0"/>
              <a:t> </a:t>
            </a:r>
            <a:r>
              <a:rPr lang="el-GR" dirty="0" err="1"/>
              <a:t>media</a:t>
            </a:r>
            <a:r>
              <a:rPr lang="el-GR" dirty="0"/>
              <a:t>) και το </a:t>
            </a:r>
            <a:r>
              <a:rPr lang="el-GR" dirty="0" err="1"/>
              <a:t>marketing</a:t>
            </a:r>
            <a:r>
              <a:rPr lang="el-GR" dirty="0"/>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224" y="3849189"/>
            <a:ext cx="3794447" cy="2124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Θέση περιεχομένου 2"/>
          <p:cNvSpPr>
            <a:spLocks noGrp="1"/>
          </p:cNvSpPr>
          <p:nvPr>
            <p:ph idx="1"/>
          </p:nvPr>
        </p:nvSpPr>
        <p:spPr>
          <a:xfrm>
            <a:off x="241164" y="2044210"/>
            <a:ext cx="8841876" cy="4195481"/>
          </a:xfrm>
        </p:spPr>
        <p:txBody>
          <a:bodyPr>
            <a:normAutofit fontScale="92500" lnSpcReduction="20000"/>
          </a:bodyPr>
          <a:lstStyle/>
          <a:p>
            <a:r>
              <a:rPr lang="en-US" dirty="0"/>
              <a:t>‘E</a:t>
            </a:r>
            <a:r>
              <a:rPr lang="el-GR" dirty="0"/>
              <a:t>ως τον Ιανουάριο του 2020 υπήρχαν 3,8 δισεκατομμύρια ενεργοί χρήστες των </a:t>
            </a:r>
            <a:r>
              <a:rPr lang="el-GR" dirty="0" err="1"/>
              <a:t>social</a:t>
            </a:r>
            <a:r>
              <a:rPr lang="el-GR" dirty="0"/>
              <a:t> </a:t>
            </a:r>
            <a:r>
              <a:rPr lang="el-GR" dirty="0" err="1"/>
              <a:t>media</a:t>
            </a:r>
            <a:r>
              <a:rPr lang="el-GR" dirty="0"/>
              <a:t>.</a:t>
            </a:r>
            <a:endParaRPr lang="en-US" dirty="0"/>
          </a:p>
          <a:p>
            <a:r>
              <a:rPr lang="el-GR" dirty="0"/>
              <a:t>Είναι ηλεκτρονικά δίκτυα που προσφέρουν διαδικτυακές υπηρεσίες και επιτρέπουν στους χρήστες να κατασκευάσουν ένα δημόσιο προφίλ, να συμμετέχουν σε μια κοινότητα η οποία ασκεί επιρροή στις αποφάσεις και τις πράξεις τους και να </a:t>
            </a:r>
            <a:r>
              <a:rPr lang="el-GR" dirty="0" err="1"/>
              <a:t>αλληλεπιδρούν</a:t>
            </a:r>
            <a:r>
              <a:rPr lang="el-GR" dirty="0"/>
              <a:t> μεταξύ τους προκειμένου να εκπληρώσουν ατομικούς αλλά και ομαδικούς στόχους.</a:t>
            </a:r>
          </a:p>
          <a:p>
            <a:r>
              <a:rPr lang="el-GR" dirty="0"/>
              <a:t>Τα </a:t>
            </a:r>
            <a:r>
              <a:rPr lang="el-GR" dirty="0" err="1"/>
              <a:t>social</a:t>
            </a:r>
            <a:r>
              <a:rPr lang="el-GR" dirty="0"/>
              <a:t> </a:t>
            </a:r>
            <a:r>
              <a:rPr lang="el-GR" dirty="0" err="1"/>
              <a:t>media</a:t>
            </a:r>
            <a:r>
              <a:rPr lang="el-GR" dirty="0"/>
              <a:t> αποτελούνται από πέντε βασικά χαρακτηριστικά:</a:t>
            </a:r>
            <a:br>
              <a:rPr lang="el-GR" dirty="0"/>
            </a:br>
            <a:r>
              <a:rPr lang="el-GR" dirty="0"/>
              <a:t>1. Συμμετοχή</a:t>
            </a:r>
            <a:br>
              <a:rPr lang="el-GR" dirty="0"/>
            </a:br>
            <a:r>
              <a:rPr lang="el-GR" dirty="0"/>
              <a:t>2. Διαφάνεια</a:t>
            </a:r>
            <a:br>
              <a:rPr lang="el-GR" dirty="0"/>
            </a:br>
            <a:r>
              <a:rPr lang="el-GR" dirty="0"/>
              <a:t>3. Συζήτηση</a:t>
            </a:r>
            <a:br>
              <a:rPr lang="el-GR" dirty="0"/>
            </a:br>
            <a:r>
              <a:rPr lang="el-GR" dirty="0"/>
              <a:t>4. Κοινότητα</a:t>
            </a:r>
            <a:br>
              <a:rPr lang="el-GR" dirty="0"/>
            </a:br>
            <a:r>
              <a:rPr lang="el-GR" dirty="0"/>
              <a:t>5. Συνδεσιμότητα</a:t>
            </a:r>
          </a:p>
          <a:p>
            <a:r>
              <a:rPr lang="el-GR" dirty="0"/>
              <a:t>Κάποια από τα δημοφιλέστερα είναι: το </a:t>
            </a:r>
            <a:r>
              <a:rPr lang="en-US" dirty="0"/>
              <a:t>Facebook, </a:t>
            </a:r>
            <a:r>
              <a:rPr lang="el-GR" dirty="0"/>
              <a:t>το</a:t>
            </a:r>
            <a:r>
              <a:rPr lang="en-US" dirty="0"/>
              <a:t> YouTube,</a:t>
            </a:r>
            <a:r>
              <a:rPr lang="el-GR" dirty="0"/>
              <a:t> το</a:t>
            </a:r>
            <a:r>
              <a:rPr lang="en-US" dirty="0"/>
              <a:t> Instagram</a:t>
            </a:r>
            <a:r>
              <a:rPr lang="el-GR" dirty="0"/>
              <a:t> και το</a:t>
            </a:r>
            <a:r>
              <a:rPr lang="en-US" dirty="0"/>
              <a:t> Twitter</a:t>
            </a:r>
            <a:r>
              <a:rPr lang="el-GR" dirty="0"/>
              <a:t> </a:t>
            </a:r>
          </a:p>
        </p:txBody>
      </p:sp>
    </p:spTree>
    <p:extLst>
      <p:ext uri="{BB962C8B-B14F-4D97-AF65-F5344CB8AC3E}">
        <p14:creationId xmlns:p14="http://schemas.microsoft.com/office/powerpoint/2010/main" val="268153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n-US" dirty="0"/>
              <a:t>Social Media Marketing (SMM)</a:t>
            </a:r>
            <a:endParaRPr lang="el-GR" dirty="0"/>
          </a:p>
        </p:txBody>
      </p:sp>
      <p:sp>
        <p:nvSpPr>
          <p:cNvPr id="3" name="Θέση περιεχομένου 2"/>
          <p:cNvSpPr>
            <a:spLocks noGrp="1"/>
          </p:cNvSpPr>
          <p:nvPr>
            <p:ph idx="1"/>
          </p:nvPr>
        </p:nvSpPr>
        <p:spPr>
          <a:xfrm>
            <a:off x="241164" y="1515291"/>
            <a:ext cx="8127774" cy="4785359"/>
          </a:xfrm>
        </p:spPr>
        <p:txBody>
          <a:bodyPr>
            <a:normAutofit fontScale="85000" lnSpcReduction="10000"/>
          </a:bodyPr>
          <a:lstStyle/>
          <a:p>
            <a:r>
              <a:rPr lang="el-GR" dirty="0"/>
              <a:t>Το SMM αναφέρεται στο σύνολο των ενεργειών κατά τις οποίες μια επιχείρηση ή ένας οργανισμός αναμένει να πετύχει τους στόχους μάρκετινγκ και να ανταποκριθεί στις απαιτήσεις της αγοράς που έχει στοχεύσει μέσα από την χρήση των </a:t>
            </a:r>
            <a:r>
              <a:rPr lang="el-GR" dirty="0" err="1"/>
              <a:t>social</a:t>
            </a:r>
            <a:r>
              <a:rPr lang="el-GR" dirty="0"/>
              <a:t> </a:t>
            </a:r>
            <a:r>
              <a:rPr lang="el-GR" dirty="0" err="1"/>
              <a:t>media</a:t>
            </a:r>
            <a:r>
              <a:rPr lang="el-GR" dirty="0"/>
              <a:t>.</a:t>
            </a:r>
          </a:p>
          <a:p>
            <a:r>
              <a:rPr lang="el-GR" dirty="0"/>
              <a:t>Υπάρχουν 2 βασικές στρατηγικές που μπορούν να χρησιμοποιηθούν κατά τη διάρκεια του </a:t>
            </a:r>
            <a:r>
              <a:rPr lang="en-US" dirty="0"/>
              <a:t>SMM</a:t>
            </a:r>
            <a:r>
              <a:rPr lang="el-GR" dirty="0"/>
              <a:t>: η παθητική και η ενεργητική. </a:t>
            </a:r>
          </a:p>
          <a:p>
            <a:r>
              <a:rPr lang="el-GR" dirty="0"/>
              <a:t>Το </a:t>
            </a:r>
            <a:r>
              <a:rPr lang="el-GR" dirty="0" err="1"/>
              <a:t>social</a:t>
            </a:r>
            <a:r>
              <a:rPr lang="el-GR" dirty="0"/>
              <a:t> </a:t>
            </a:r>
            <a:r>
              <a:rPr lang="el-GR" dirty="0" err="1"/>
              <a:t>media</a:t>
            </a:r>
            <a:r>
              <a:rPr lang="el-GR" dirty="0"/>
              <a:t> </a:t>
            </a:r>
            <a:r>
              <a:rPr lang="el-GR" dirty="0" err="1"/>
              <a:t>marketing</a:t>
            </a:r>
            <a:r>
              <a:rPr lang="el-GR" dirty="0"/>
              <a:t> μπορεί να εκμεταλλευτεί το φαινόμενο της επικοινωνίας από στόμα σε στόμα (Word Of </a:t>
            </a:r>
            <a:r>
              <a:rPr lang="el-GR" dirty="0" err="1"/>
              <a:t>Mouth</a:t>
            </a:r>
            <a:r>
              <a:rPr lang="el-GR" dirty="0"/>
              <a:t>), η οποία ορίζεται ως η προφορική, πρόσωπο με πρόσωπο επικοινωνία που σχετίζεται με κάποια εμπορική επωνυμία, υπηρεσία ή προϊόν, μεταξύ ενός δέκτη και ενός αποστολέα, την οποία ο δέκτης εκλαμβάνει ως μη εμπορικού χαρακτήρα.</a:t>
            </a:r>
          </a:p>
          <a:p>
            <a:r>
              <a:rPr lang="el-GR" dirty="0"/>
              <a:t>Πλεονεκτήματα του </a:t>
            </a:r>
            <a:r>
              <a:rPr lang="en-US" dirty="0"/>
              <a:t>SMM</a:t>
            </a:r>
            <a:r>
              <a:rPr lang="el-GR" dirty="0"/>
              <a:t>: </a:t>
            </a:r>
            <a:br>
              <a:rPr lang="el-GR" dirty="0"/>
            </a:br>
            <a:r>
              <a:rPr lang="el-GR" dirty="0"/>
              <a:t>α) η χρήση των </a:t>
            </a:r>
            <a:r>
              <a:rPr lang="el-GR" dirty="0" err="1"/>
              <a:t>social</a:t>
            </a:r>
            <a:r>
              <a:rPr lang="el-GR" dirty="0"/>
              <a:t> </a:t>
            </a:r>
            <a:r>
              <a:rPr lang="el-GR" dirty="0" err="1"/>
              <a:t>media</a:t>
            </a:r>
            <a:r>
              <a:rPr lang="el-GR" dirty="0"/>
              <a:t> δημιουργεί δεδομένα τα οποία μπορούν να   εκμεταλλευτούν οι διαφημιστές,</a:t>
            </a:r>
            <a:br>
              <a:rPr lang="el-GR" dirty="0"/>
            </a:br>
            <a:r>
              <a:rPr lang="el-GR" dirty="0"/>
              <a:t>β) επιτρέπει στις επιχειρήσεις διαχειριστούν το περιεχόμενο που παράγουν οι ίδιοι οι χρήστες,</a:t>
            </a:r>
            <a:br>
              <a:rPr lang="el-GR" dirty="0"/>
            </a:br>
            <a:r>
              <a:rPr lang="el-GR" dirty="0"/>
              <a:t>γ) ελάχιστο ή και μηδενικό κόστος προβολής.</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414" y="1376125"/>
            <a:ext cx="4042839" cy="1462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378" y="2954095"/>
            <a:ext cx="3021875" cy="1907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Δεξί βέλος 5"/>
          <p:cNvSpPr/>
          <p:nvPr/>
        </p:nvSpPr>
        <p:spPr>
          <a:xfrm>
            <a:off x="8368938" y="3701143"/>
            <a:ext cx="522513"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3204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Social Media </a:t>
            </a:r>
            <a:r>
              <a:rPr lang="el-GR" dirty="0"/>
              <a:t>και Αναγνωρισιμότητα </a:t>
            </a:r>
          </a:p>
        </p:txBody>
      </p:sp>
      <p:sp>
        <p:nvSpPr>
          <p:cNvPr id="3" name="Θέση περιεχομένου 2"/>
          <p:cNvSpPr>
            <a:spLocks noGrp="1"/>
          </p:cNvSpPr>
          <p:nvPr>
            <p:ph idx="1"/>
          </p:nvPr>
        </p:nvSpPr>
        <p:spPr>
          <a:xfrm>
            <a:off x="1181690" y="2185851"/>
            <a:ext cx="8946541" cy="4106091"/>
          </a:xfrm>
        </p:spPr>
        <p:txBody>
          <a:bodyPr>
            <a:normAutofit fontScale="77500" lnSpcReduction="20000"/>
          </a:bodyPr>
          <a:lstStyle/>
          <a:p>
            <a:r>
              <a:rPr lang="el-GR" dirty="0"/>
              <a:t>Η αναγνωρισιμότητα αναφέρεται στην ικανότητα ενός καταναλωτή να αναγνωρίσει ένα εμπορικό σήμα ανάμεσα σε άλλα και να μπορεί να ανακαλέσει στο μυαλό του τη μάρκα όταν αυτό χρειαστεί.</a:t>
            </a:r>
          </a:p>
          <a:p>
            <a:r>
              <a:rPr lang="el-GR" dirty="0"/>
              <a:t>Βασική προϋπόθεση για την ύπαρξη αυξημένης αναγνωρισιμότητας μιας εμπορικής επωνυμίας είναι η δέσμευση του πελάτη (</a:t>
            </a:r>
            <a:r>
              <a:rPr lang="el-GR" dirty="0" err="1"/>
              <a:t>customers</a:t>
            </a:r>
            <a:r>
              <a:rPr lang="el-GR" dirty="0"/>
              <a:t>’ </a:t>
            </a:r>
            <a:r>
              <a:rPr lang="el-GR" dirty="0" err="1"/>
              <a:t>engagement</a:t>
            </a:r>
            <a:r>
              <a:rPr lang="el-GR" dirty="0"/>
              <a:t>).</a:t>
            </a:r>
          </a:p>
          <a:p>
            <a:endParaRPr lang="en-US" dirty="0"/>
          </a:p>
          <a:p>
            <a:endParaRPr lang="en-US" dirty="0"/>
          </a:p>
          <a:p>
            <a:endParaRPr lang="en-US" dirty="0"/>
          </a:p>
          <a:p>
            <a:endParaRPr lang="en-US" dirty="0"/>
          </a:p>
          <a:p>
            <a:endParaRPr lang="en-US" dirty="0"/>
          </a:p>
          <a:p>
            <a:r>
              <a:rPr lang="el-GR" dirty="0"/>
              <a:t>Διαδραστικότητα: η υποστήριξη που παρέχεται σε πελάτες μέσω των </a:t>
            </a:r>
            <a:r>
              <a:rPr lang="el-GR" dirty="0" err="1"/>
              <a:t>social</a:t>
            </a:r>
            <a:r>
              <a:rPr lang="el-GR" dirty="0"/>
              <a:t> </a:t>
            </a:r>
            <a:r>
              <a:rPr lang="el-GR" dirty="0" err="1"/>
              <a:t>media</a:t>
            </a:r>
            <a:r>
              <a:rPr lang="el-GR" dirty="0"/>
              <a:t> και ο χώρος για συζητήσεις και ανταλλαγές ιδεών.</a:t>
            </a:r>
          </a:p>
          <a:p>
            <a:r>
              <a:rPr lang="el-GR" dirty="0"/>
              <a:t>Ποιότητα περιεχομένου: η αντίληψη του καταναλωτή για την ακρίβεια, τη σχετικότητα, την πληρότητα και την επικαιρότητα μιας πληροφορίας που σχετίζεται με τη μάρκα στα μέσα κοινωνικής δικτύωσης της.</a:t>
            </a:r>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04" y="3372667"/>
            <a:ext cx="2281208" cy="1425755"/>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97" y="3373213"/>
            <a:ext cx="2266456" cy="1432871"/>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538" y="3382600"/>
            <a:ext cx="2266456" cy="1433417"/>
          </a:xfrm>
          <a:prstGeom prst="rect">
            <a:avLst/>
          </a:prstGeom>
        </p:spPr>
      </p:pic>
      <p:sp>
        <p:nvSpPr>
          <p:cNvPr id="10" name="Συν 9"/>
          <p:cNvSpPr/>
          <p:nvPr/>
        </p:nvSpPr>
        <p:spPr>
          <a:xfrm>
            <a:off x="6926560" y="3663497"/>
            <a:ext cx="717671" cy="871621"/>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1" name="Οδοντωτό δεξιό βέλος 10"/>
          <p:cNvSpPr/>
          <p:nvPr/>
        </p:nvSpPr>
        <p:spPr>
          <a:xfrm>
            <a:off x="3952768" y="3893955"/>
            <a:ext cx="592183" cy="383177"/>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862" y="70899"/>
            <a:ext cx="3173221" cy="21149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771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Ερευνητικά ερωτήματα</a:t>
            </a:r>
          </a:p>
        </p:txBody>
      </p:sp>
      <p:sp>
        <p:nvSpPr>
          <p:cNvPr id="3" name="Θέση περιεχομένου 2"/>
          <p:cNvSpPr>
            <a:spLocks noGrp="1"/>
          </p:cNvSpPr>
          <p:nvPr>
            <p:ph idx="1"/>
          </p:nvPr>
        </p:nvSpPr>
        <p:spPr>
          <a:xfrm>
            <a:off x="1104293" y="1321399"/>
            <a:ext cx="8946541" cy="2675836"/>
          </a:xfrm>
        </p:spPr>
        <p:txBody>
          <a:bodyPr/>
          <a:lstStyle/>
          <a:p>
            <a:pPr marL="457200" indent="-457200">
              <a:buFont typeface="+mj-lt"/>
              <a:buAutoNum type="arabicPeriod"/>
            </a:pPr>
            <a:r>
              <a:rPr lang="el-GR" dirty="0"/>
              <a:t>Το </a:t>
            </a:r>
            <a:r>
              <a:rPr lang="en-US" dirty="0"/>
              <a:t>Social Media Marketing</a:t>
            </a:r>
            <a:r>
              <a:rPr lang="el-GR" dirty="0"/>
              <a:t> προσφέρει αυξημένη αναγνωρισιμότητα στις εμπορικές επωνυμίες;</a:t>
            </a:r>
          </a:p>
          <a:p>
            <a:pPr marL="457200" indent="-457200">
              <a:buFont typeface="+mj-lt"/>
              <a:buAutoNum type="arabicPeriod"/>
            </a:pPr>
            <a:r>
              <a:rPr lang="el-GR" dirty="0"/>
              <a:t>Ποιο εκ των Facebook, </a:t>
            </a:r>
            <a:r>
              <a:rPr lang="el-GR" dirty="0" err="1"/>
              <a:t>Instagram</a:t>
            </a:r>
            <a:r>
              <a:rPr lang="el-GR" dirty="0"/>
              <a:t>, </a:t>
            </a:r>
            <a:r>
              <a:rPr lang="el-GR" dirty="0" err="1"/>
              <a:t>YouTube</a:t>
            </a:r>
            <a:r>
              <a:rPr lang="el-GR" dirty="0"/>
              <a:t> και Twitter αποτελεί το καταλληλότερο μέσο για αύξηση της αναγνωρισιμότητας μιας εμπορικής επωνυμίας;</a:t>
            </a:r>
          </a:p>
          <a:p>
            <a:pPr marL="457200" indent="-457200">
              <a:buFont typeface="+mj-lt"/>
              <a:buAutoNum type="arabicPeriod"/>
            </a:pPr>
            <a:r>
              <a:rPr lang="el-GR" dirty="0"/>
              <a:t>Η παρουσία μιας εμπορικής επωνυμίας στα </a:t>
            </a:r>
            <a:r>
              <a:rPr lang="el-GR" dirty="0" err="1"/>
              <a:t>social</a:t>
            </a:r>
            <a:r>
              <a:rPr lang="el-GR" dirty="0"/>
              <a:t> </a:t>
            </a:r>
            <a:r>
              <a:rPr lang="el-GR" dirty="0" err="1"/>
              <a:t>media</a:t>
            </a:r>
            <a:r>
              <a:rPr lang="el-GR" dirty="0"/>
              <a:t> μπορεί να αποτελέσει κριτήριο αγοράς για έναν καταναλωτή;</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815" y="3899900"/>
            <a:ext cx="5319495" cy="2796991"/>
          </a:xfrm>
          <a:prstGeom prst="ellipse">
            <a:avLst/>
          </a:prstGeom>
          <a:ln>
            <a:noFill/>
          </a:ln>
          <a:effectLst>
            <a:softEdge rad="112500"/>
          </a:effectLst>
        </p:spPr>
      </p:pic>
    </p:spTree>
    <p:extLst>
      <p:ext uri="{BB962C8B-B14F-4D97-AF65-F5344CB8AC3E}">
        <p14:creationId xmlns:p14="http://schemas.microsoft.com/office/powerpoint/2010/main" val="412631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μεθοδολογία της έρευνας</a:t>
            </a:r>
          </a:p>
        </p:txBody>
      </p:sp>
      <p:sp>
        <p:nvSpPr>
          <p:cNvPr id="3" name="Θέση περιεχομένου 2"/>
          <p:cNvSpPr>
            <a:spLocks noGrp="1"/>
          </p:cNvSpPr>
          <p:nvPr>
            <p:ph idx="1"/>
          </p:nvPr>
        </p:nvSpPr>
        <p:spPr>
          <a:xfrm>
            <a:off x="1103312" y="1386840"/>
            <a:ext cx="8946541" cy="5013960"/>
          </a:xfrm>
        </p:spPr>
        <p:txBody>
          <a:bodyPr>
            <a:normAutofit fontScale="85000" lnSpcReduction="10000"/>
          </a:bodyPr>
          <a:lstStyle/>
          <a:p>
            <a:r>
              <a:rPr lang="el-GR" dirty="0"/>
              <a:t>Επιλέχθηκε η ποσοτική έρευνα.</a:t>
            </a:r>
          </a:p>
          <a:p>
            <a:r>
              <a:rPr lang="el-GR" dirty="0"/>
              <a:t>Ερωτηματολόγιο:</a:t>
            </a:r>
            <a:br>
              <a:rPr lang="el-GR" dirty="0"/>
            </a:br>
            <a:r>
              <a:rPr lang="el-GR" dirty="0"/>
              <a:t>-δομημένο </a:t>
            </a:r>
            <a:br>
              <a:rPr lang="el-GR" dirty="0"/>
            </a:br>
            <a:r>
              <a:rPr lang="el-GR" dirty="0"/>
              <a:t>-ανώνυμο</a:t>
            </a:r>
            <a:br>
              <a:rPr lang="el-GR" dirty="0"/>
            </a:br>
            <a:r>
              <a:rPr lang="el-GR" dirty="0"/>
              <a:t>-ηλεκτρονικό </a:t>
            </a:r>
            <a:br>
              <a:rPr lang="el-GR" dirty="0"/>
            </a:br>
            <a:r>
              <a:rPr lang="el-GR" dirty="0"/>
              <a:t>-μέσω της πλατφόρμας </a:t>
            </a:r>
            <a:r>
              <a:rPr lang="en-US" dirty="0"/>
              <a:t>Google Forms</a:t>
            </a:r>
            <a:br>
              <a:rPr lang="el-GR" dirty="0"/>
            </a:br>
            <a:r>
              <a:rPr lang="el-GR" dirty="0"/>
              <a:t>-περιλάμβανε 18 ερωτήσεις</a:t>
            </a:r>
          </a:p>
          <a:p>
            <a:r>
              <a:rPr lang="el-GR" dirty="0"/>
              <a:t>Δείγμα:</a:t>
            </a:r>
            <a:br>
              <a:rPr lang="el-GR" dirty="0"/>
            </a:br>
            <a:r>
              <a:rPr lang="el-GR" dirty="0"/>
              <a:t>-τυχαία δειγματοληψία</a:t>
            </a:r>
            <a:br>
              <a:rPr lang="el-GR" dirty="0"/>
            </a:br>
            <a:r>
              <a:rPr lang="el-GR" dirty="0"/>
              <a:t>-141 άτομα (91 γυναίκες – 50 άνδρες)</a:t>
            </a:r>
            <a:br>
              <a:rPr lang="el-GR" dirty="0"/>
            </a:br>
            <a:r>
              <a:rPr lang="el-GR" dirty="0"/>
              <a:t>-ηλικίας 18-25 ετών ήταν 88 άτομα</a:t>
            </a:r>
            <a:br>
              <a:rPr lang="el-GR" dirty="0"/>
            </a:br>
            <a:r>
              <a:rPr lang="el-GR" dirty="0"/>
              <a:t>-ηλικίας 26-35 ετών ήταν 28 άτομα </a:t>
            </a:r>
            <a:br>
              <a:rPr lang="el-GR" dirty="0"/>
            </a:br>
            <a:r>
              <a:rPr lang="el-GR" dirty="0"/>
              <a:t>-ηλικίας 36-50 ετών ήταν 15 άτομα </a:t>
            </a:r>
            <a:br>
              <a:rPr lang="el-GR" dirty="0"/>
            </a:br>
            <a:r>
              <a:rPr lang="el-GR" dirty="0"/>
              <a:t>-μεγαλύτεροι των 50 ήταν 10 άτομα</a:t>
            </a:r>
          </a:p>
          <a:p>
            <a:r>
              <a:rPr lang="el-GR" dirty="0"/>
              <a:t>Περιορισμοί έρευνας:</a:t>
            </a:r>
            <a:br>
              <a:rPr lang="el-GR" dirty="0"/>
            </a:br>
            <a:r>
              <a:rPr lang="el-GR" dirty="0"/>
              <a:t>-μη ισόποση κατανομή των δημογραφικών στοιχείων των συμμετεχόντων </a:t>
            </a:r>
            <a:br>
              <a:rPr lang="el-GR" dirty="0"/>
            </a:br>
            <a:r>
              <a:rPr lang="el-GR" dirty="0"/>
              <a:t>-η έρευνα δεν εξετάζει κάποια συγκεκριμένη εμπορική επωνυμία ή είδος</a:t>
            </a:r>
            <a:br>
              <a:rPr lang="el-GR" dirty="0"/>
            </a:br>
            <a:r>
              <a:rPr lang="el-GR" dirty="0"/>
              <a:t>-η έρευνα πραγματοποιήθηκε κατά την διάρκεια της πανδημίας του ιού COVID-19</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443" y="1853248"/>
            <a:ext cx="6406367" cy="2066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638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Τα αποτελέσματα της έρευνας</a:t>
            </a:r>
            <a:r>
              <a:rPr lang="el-GR" sz="2800" dirty="0"/>
              <a:t>: Το Social </a:t>
            </a:r>
            <a:r>
              <a:rPr lang="el-GR" sz="2800" dirty="0" err="1"/>
              <a:t>Media</a:t>
            </a:r>
            <a:r>
              <a:rPr lang="el-GR" sz="2800" dirty="0"/>
              <a:t> </a:t>
            </a:r>
            <a:r>
              <a:rPr lang="el-GR" sz="2800" dirty="0" err="1"/>
              <a:t>Marketing</a:t>
            </a:r>
            <a:r>
              <a:rPr lang="el-GR" sz="2800" dirty="0"/>
              <a:t> ως εργαλείο αύξησης της αναγνωρισιμότητας μιας εμπορικής επωνυμίας </a:t>
            </a:r>
          </a:p>
        </p:txBody>
      </p:sp>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48" y="1853249"/>
            <a:ext cx="3568949" cy="2206800"/>
          </a:xfrm>
          <a:prstGeom prst="rect">
            <a:avLst/>
          </a:prstGeom>
          <a:ln>
            <a:noFill/>
          </a:ln>
          <a:effectLst>
            <a:outerShdw blurRad="292100" dist="139700" dir="2700000" algn="tl" rotWithShape="0">
              <a:srgbClr val="333333">
                <a:alpha val="65000"/>
              </a:srgbClr>
            </a:outerShdw>
          </a:effectLst>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965" y="1854083"/>
            <a:ext cx="3567600" cy="2205966"/>
          </a:xfrm>
          <a:prstGeom prst="rect">
            <a:avLst/>
          </a:prstGeom>
          <a:ln>
            <a:noFill/>
          </a:ln>
          <a:effectLst>
            <a:outerShdw blurRad="292100" dist="139700" dir="2700000" algn="tl" rotWithShape="0">
              <a:srgbClr val="333333">
                <a:alpha val="65000"/>
              </a:srgbClr>
            </a:outerShdw>
          </a:effectLst>
        </p:spPr>
      </p:pic>
      <p:pic>
        <p:nvPicPr>
          <p:cNvPr id="11" name="Εικόνα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702" y="1853248"/>
            <a:ext cx="3567600" cy="2206801"/>
          </a:xfrm>
          <a:prstGeom prst="rect">
            <a:avLst/>
          </a:prstGeom>
          <a:ln>
            <a:noFill/>
          </a:ln>
          <a:effectLst>
            <a:outerShdw blurRad="292100" dist="139700" dir="2700000" algn="tl" rotWithShape="0">
              <a:srgbClr val="333333">
                <a:alpha val="65000"/>
              </a:srgbClr>
            </a:outerShdw>
          </a:effectLst>
        </p:spPr>
      </p:pic>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624" y="4296647"/>
            <a:ext cx="3872308" cy="2206800"/>
          </a:xfrm>
          <a:prstGeom prst="rect">
            <a:avLst/>
          </a:prstGeom>
          <a:ln>
            <a:noFill/>
          </a:ln>
          <a:effectLst>
            <a:outerShdw blurRad="292100" dist="139700" dir="2700000" algn="tl" rotWithShape="0">
              <a:srgbClr val="333333">
                <a:alpha val="65000"/>
              </a:srgbClr>
            </a:outerShdw>
          </a:effectLst>
        </p:spPr>
      </p:pic>
      <p:pic>
        <p:nvPicPr>
          <p:cNvPr id="13" name="Εικόνα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4244" y="4309353"/>
            <a:ext cx="3609162" cy="220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3522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230</TotalTime>
  <Words>864</Words>
  <Application>Microsoft Office PowerPoint</Application>
  <PresentationFormat>Ευρεία οθόνη</PresentationFormat>
  <Paragraphs>50</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Century Gothic</vt:lpstr>
      <vt:lpstr>Wingdings 3</vt:lpstr>
      <vt:lpstr>Ιόν</vt:lpstr>
      <vt:lpstr>Ο ΡΟΛΟΣ ΤΟΥ SOCIAL MEDIA MARKETING ΣΤΗΝ ΑΝΑΓΝΩΡΙΣΙΜΟΤΗΤΑ ΜΙΑΣ ΕΜΠΟΡΙΚΗΣ ΕΠΩΝΥΜΙΑΣ</vt:lpstr>
      <vt:lpstr>Εισαγωγή</vt:lpstr>
      <vt:lpstr>Το Διαδικτυακό Μάρκετινγκ (Internet Marketing)</vt:lpstr>
      <vt:lpstr>Τα μέσα κοινωνικής δικτύωσης (social media) και το marketing </vt:lpstr>
      <vt:lpstr>Το Social Media Marketing (SMM)</vt:lpstr>
      <vt:lpstr>Social Media και Αναγνωρισιμότητα </vt:lpstr>
      <vt:lpstr>Ερευνητικά ερωτήματα</vt:lpstr>
      <vt:lpstr>Η μεθοδολογία της έρευνας</vt:lpstr>
      <vt:lpstr>Τα αποτελέσματα της έρευνας: Το Social Media Marketing ως εργαλείο αύξησης της αναγνωρισιμότητας μιας εμπορικής επωνυμίας </vt:lpstr>
      <vt:lpstr>Τα αποτελέσματα της έρευνας: Το Instagram και το Facebook ως τα καταλληλότερα μέσα για αύξηση της αναγνωρισιμότητας </vt:lpstr>
      <vt:lpstr>Τα αποτελέσματα της έρευνας: Η παρουσία μιας εμπορικής επωνυμίας στα social media ως κριτήριο αγοράς για έναν καταναλωτή </vt:lpstr>
      <vt:lpstr>Συμπεράσματα-Προτάσεις</vt:lpstr>
      <vt:lpstr>Σας ευχαριστώ πολύ!</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 tsagkas</dc:creator>
  <cp:lastModifiedBy>Savvatou Tsolakidou</cp:lastModifiedBy>
  <cp:revision>28</cp:revision>
  <dcterms:created xsi:type="dcterms:W3CDTF">2020-06-04T10:26:58Z</dcterms:created>
  <dcterms:modified xsi:type="dcterms:W3CDTF">2020-06-07T17:50:28Z</dcterms:modified>
</cp:coreProperties>
</file>