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300" r:id="rId4"/>
    <p:sldId id="301" r:id="rId5"/>
    <p:sldId id="298" r:id="rId6"/>
    <p:sldId id="299" r:id="rId7"/>
    <p:sldId id="286" r:id="rId8"/>
    <p:sldId id="279" r:id="rId9"/>
    <p:sldId id="271" r:id="rId10"/>
    <p:sldId id="258" r:id="rId11"/>
    <p:sldId id="259" r:id="rId12"/>
    <p:sldId id="260" r:id="rId13"/>
    <p:sldId id="261" r:id="rId14"/>
    <p:sldId id="262" r:id="rId15"/>
    <p:sldId id="263" r:id="rId16"/>
    <p:sldId id="264" r:id="rId17"/>
    <p:sldId id="265" r:id="rId18"/>
    <p:sldId id="266" r:id="rId19"/>
    <p:sldId id="287" r:id="rId20"/>
    <p:sldId id="267" r:id="rId21"/>
    <p:sldId id="288" r:id="rId22"/>
    <p:sldId id="268" r:id="rId23"/>
    <p:sldId id="274" r:id="rId24"/>
    <p:sldId id="302" r:id="rId25"/>
    <p:sldId id="281" r:id="rId26"/>
    <p:sldId id="282" r:id="rId27"/>
    <p:sldId id="285" r:id="rId28"/>
    <p:sldId id="289" r:id="rId29"/>
    <p:sldId id="303" r:id="rId30"/>
    <p:sldId id="305" r:id="rId31"/>
    <p:sldId id="306" r:id="rId32"/>
    <p:sldId id="307" r:id="rId33"/>
    <p:sldId id="304" r:id="rId34"/>
    <p:sldId id="280" r:id="rId35"/>
    <p:sldId id="275" r:id="rId36"/>
    <p:sldId id="276" r:id="rId37"/>
    <p:sldId id="277" r:id="rId38"/>
    <p:sldId id="308" r:id="rId39"/>
    <p:sldId id="283" r:id="rId40"/>
    <p:sldId id="284" r:id="rId41"/>
    <p:sldId id="293" r:id="rId42"/>
    <p:sldId id="294" r:id="rId43"/>
    <p:sldId id="295" r:id="rId44"/>
    <p:sldId id="296" r:id="rId45"/>
    <p:sldId id="297" r:id="rId46"/>
    <p:sldId id="29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49A13-288F-4098-908D-E149C470B263}" type="datetimeFigureOut">
              <a:rPr lang="en-US" smtClean="0"/>
              <a:pPr/>
              <a:t>3/19/2020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753C0-F8C3-4139-B4B0-3917E6D7B616}" type="slidenum">
              <a:rPr lang="en-US" smtClean="0"/>
              <a:pPr/>
              <a:t>‹#›</a:t>
            </a:fld>
            <a:endParaRPr lang="en-US"/>
          </a:p>
        </p:txBody>
      </p:sp>
    </p:spTree>
    <p:extLst>
      <p:ext uri="{BB962C8B-B14F-4D97-AF65-F5344CB8AC3E}">
        <p14:creationId xmlns:p14="http://schemas.microsoft.com/office/powerpoint/2010/main" xmlns="" val="121801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753C0-F8C3-4139-B4B0-3917E6D7B616}" type="slidenum">
              <a:rPr lang="en-US" smtClean="0"/>
              <a:pPr/>
              <a:t>15</a:t>
            </a:fld>
            <a:endParaRPr lang="en-US"/>
          </a:p>
        </p:txBody>
      </p:sp>
    </p:spTree>
    <p:extLst>
      <p:ext uri="{BB962C8B-B14F-4D97-AF65-F5344CB8AC3E}">
        <p14:creationId xmlns:p14="http://schemas.microsoft.com/office/powerpoint/2010/main" xmlns="" val="363856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D4DF3-3D14-4D3E-BFE2-EA55ADBB6B96}"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223135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D4DF3-3D14-4D3E-BFE2-EA55ADBB6B96}"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294425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D4DF3-3D14-4D3E-BFE2-EA55ADBB6B96}"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12421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D4DF3-3D14-4D3E-BFE2-EA55ADBB6B96}"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356143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D4DF3-3D14-4D3E-BFE2-EA55ADBB6B96}"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332104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D4DF3-3D14-4D3E-BFE2-EA55ADBB6B96}"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356650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D4DF3-3D14-4D3E-BFE2-EA55ADBB6B96}"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203359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D4DF3-3D14-4D3E-BFE2-EA55ADBB6B96}"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221802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D4DF3-3D14-4D3E-BFE2-EA55ADBB6B96}"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367542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D4DF3-3D14-4D3E-BFE2-EA55ADBB6B96}"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422819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D4DF3-3D14-4D3E-BFE2-EA55ADBB6B96}"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218762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D4DF3-3D14-4D3E-BFE2-EA55ADBB6B96}" type="datetimeFigureOut">
              <a:rPr lang="en-US" smtClean="0"/>
              <a:pPr/>
              <a:t>3/19/2020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11359-3D58-4D15-9447-8A16B0D353EE}" type="slidenum">
              <a:rPr lang="en-US" smtClean="0"/>
              <a:pPr/>
              <a:t>‹#›</a:t>
            </a:fld>
            <a:endParaRPr lang="en-US"/>
          </a:p>
        </p:txBody>
      </p:sp>
    </p:spTree>
    <p:extLst>
      <p:ext uri="{BB962C8B-B14F-4D97-AF65-F5344CB8AC3E}">
        <p14:creationId xmlns:p14="http://schemas.microsoft.com/office/powerpoint/2010/main" xmlns="" val="326523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2ahUKEwje483c7vHfAhURDOwKHU59DrIQjRx6BAgBEAU&amp;url=http://atblog.org/digital-marketing/the-building-blocks-for-a-digital-business/&amp;psig=AOvVaw1VvOPqAR6xI9oFL6k1y3cF&amp;ust=154771259437818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gr/url?sa=i&amp;rct=j&amp;q=&amp;esrc=s&amp;source=images&amp;cd=&amp;ved=&amp;url=https://www.verdict.co.uk/top-10-startups-valuation/&amp;psig=AOvVaw1rwLsqBO7JfQqd6YugPLRs&amp;ust=1575630566591521"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url?sa=i&amp;rct=j&amp;q=&amp;esrc=s&amp;source=images&amp;cd=&amp;cad=rja&amp;uact=8&amp;ved=2ahUKEwj5uKSc-fHfAhVSjqQKHUn2Ai0QjRx6BAgBEAU&amp;url=https://en.wikipedia.org/wiki/Startup_ecosystem&amp;psig=AOvVaw1VvOPqAR6xI9oFL6k1y3cF&amp;ust=1547712594378185"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arketingcorner.over-blog.com/2017/09/le-digital-dans-le-monde-en-2017-les-chiffres-cles.html"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gr/url?sa=i&amp;rct=j&amp;q=&amp;esrc=s&amp;source=images&amp;cd=&amp;cad=rja&amp;uact=8&amp;ved=2ahUKEwjYot3n8vHfAhXKKVAKHZqxA1QQjRx6BAgBEAU&amp;url=https://isg-one.com/articles/digital-labor-transforms-business-support-functions&amp;psig=AOvVaw2hd0_qGXcIRFk7s9wDaTdF&amp;ust=1547714126699408" TargetMode="Externa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s://www.google.gr/url?sa=i&amp;rct=j&amp;q=&amp;esrc=s&amp;source=images&amp;cd=&amp;cad=rja&amp;uact=8&amp;ved=2ahUKEwjYot3n8vHfAhXKKVAKHZqxA1QQjRx6BAgBEAU&amp;url=https://www.infosysconsultinginsights.com/2018/03/19/5-steps-to-maximize-the-potential-of-robotic-process-automation/&amp;psig=AOvVaw2hd0_qGXcIRFk7s9wDaTdF&amp;ust=154771412669940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ved=&amp;url=https://wearesocial.com/blog/2019/10/the-global-state-of-digital-in-october-2019&amp;psig=AOvVaw0R12zLyUJ6ODf6Tk_w4AQ8&amp;ust=1575626501308119"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earesocial.com/blog/2019/01/digital-2019-global-internet-use-accelerate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google.com/url?sa=i&amp;rct=j&amp;q=&amp;esrc=s&amp;source=images&amp;cd=&amp;cad=rja&amp;uact=8&amp;ved=2ahUKEwinquqV7fHfAhWJMewKHbMuB2sQjRx6BAgBEAU&amp;url=https://www.i-scoop.eu/digital-business/&amp;psig=AOvVaw1VvOPqAR6xI9oFL6k1y3cF&amp;ust=1547712594378185"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7772400" cy="1368152"/>
          </a:xfrm>
        </p:spPr>
        <p:txBody>
          <a:bodyPr>
            <a:normAutofit fontScale="90000"/>
          </a:bodyPr>
          <a:lstStyle/>
          <a:p>
            <a:pPr algn="l"/>
            <a:r>
              <a:rPr lang="el-GR" sz="2700" dirty="0" smtClean="0"/>
              <a:t>Τμήμα Επικοινωνίας και ΜΜΕ</a:t>
            </a:r>
            <a:br>
              <a:rPr lang="el-GR" sz="2700" dirty="0" smtClean="0"/>
            </a:br>
            <a:r>
              <a:rPr lang="el-GR" sz="2700" dirty="0" smtClean="0"/>
              <a:t>Μάθημα επιλογής: </a:t>
            </a:r>
            <a:r>
              <a:rPr lang="el-GR" sz="2700" dirty="0" err="1" smtClean="0"/>
              <a:t>Οργανωσιακή</a:t>
            </a:r>
            <a:r>
              <a:rPr lang="el-GR" sz="2700" dirty="0" smtClean="0"/>
              <a:t> Επικοινωνία</a:t>
            </a:r>
            <a:r>
              <a:rPr lang="en-US" sz="2700" dirty="0" smtClean="0"/>
              <a:t/>
            </a:r>
            <a:br>
              <a:rPr lang="en-US" sz="2700" dirty="0" smtClean="0"/>
            </a:br>
            <a:endParaRPr lang="en-US" dirty="0"/>
          </a:p>
        </p:txBody>
      </p:sp>
      <p:sp>
        <p:nvSpPr>
          <p:cNvPr id="3" name="Subtitle 2"/>
          <p:cNvSpPr>
            <a:spLocks noGrp="1"/>
          </p:cNvSpPr>
          <p:nvPr>
            <p:ph type="subTitle" idx="1"/>
          </p:nvPr>
        </p:nvSpPr>
        <p:spPr>
          <a:xfrm>
            <a:off x="611560" y="1484784"/>
            <a:ext cx="7664896" cy="1752600"/>
          </a:xfrm>
        </p:spPr>
        <p:txBody>
          <a:bodyPr>
            <a:noAutofit/>
          </a:bodyPr>
          <a:lstStyle/>
          <a:p>
            <a:r>
              <a:rPr lang="el-GR" sz="4400" b="1" dirty="0" smtClean="0">
                <a:solidFill>
                  <a:srgbClr val="C00000"/>
                </a:solidFill>
              </a:rPr>
              <a:t>Χρήση της ψηφιακής επικοινωνίας στις οργανώσεις</a:t>
            </a:r>
            <a:endParaRPr lang="en-US" sz="4400" b="1" dirty="0">
              <a:solidFill>
                <a:srgbClr val="C00000"/>
              </a:solidFill>
            </a:endParaRPr>
          </a:p>
        </p:txBody>
      </p:sp>
      <p:sp>
        <p:nvSpPr>
          <p:cNvPr id="4" name="TextBox 3"/>
          <p:cNvSpPr txBox="1"/>
          <p:nvPr/>
        </p:nvSpPr>
        <p:spPr>
          <a:xfrm>
            <a:off x="2267744" y="3429000"/>
            <a:ext cx="4968552" cy="461665"/>
          </a:xfrm>
          <a:prstGeom prst="rect">
            <a:avLst/>
          </a:prstGeom>
          <a:noFill/>
        </p:spPr>
        <p:txBody>
          <a:bodyPr wrap="square" rtlCol="0">
            <a:spAutoFit/>
          </a:bodyPr>
          <a:lstStyle/>
          <a:p>
            <a:r>
              <a:rPr lang="el-GR" sz="2400" dirty="0" smtClean="0"/>
              <a:t>Καθηγήτρια </a:t>
            </a:r>
            <a:r>
              <a:rPr lang="el-GR" sz="2400" dirty="0" err="1" smtClean="0"/>
              <a:t>Ρόη</a:t>
            </a:r>
            <a:r>
              <a:rPr lang="el-GR" sz="2400" dirty="0" smtClean="0"/>
              <a:t> </a:t>
            </a:r>
            <a:r>
              <a:rPr lang="el-GR" sz="2400" dirty="0" err="1" smtClean="0"/>
              <a:t>Παναγιωτοπούλου</a:t>
            </a:r>
            <a:endParaRPr lang="en-US" sz="2400" dirty="0" smtClean="0"/>
          </a:p>
        </p:txBody>
      </p:sp>
      <p:pic>
        <p:nvPicPr>
          <p:cNvPr id="2050" name="Picture 2" descr="Αποτέλεσμα εικόνας για digital busines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4456509"/>
            <a:ext cx="3643313" cy="242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211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t>Καθοριστικές αλλαγές ΙΙ</a:t>
            </a:r>
            <a:endParaRPr lang="en-US" sz="3600" b="1" dirty="0"/>
          </a:p>
        </p:txBody>
      </p:sp>
      <p:sp>
        <p:nvSpPr>
          <p:cNvPr id="3" name="Content Placeholder 2"/>
          <p:cNvSpPr>
            <a:spLocks noGrp="1"/>
          </p:cNvSpPr>
          <p:nvPr>
            <p:ph idx="1"/>
          </p:nvPr>
        </p:nvSpPr>
        <p:spPr/>
        <p:txBody>
          <a:bodyPr>
            <a:normAutofit fontScale="85000" lnSpcReduction="10000"/>
          </a:bodyPr>
          <a:lstStyle/>
          <a:p>
            <a:r>
              <a:rPr lang="el-GR" dirty="0" smtClean="0">
                <a:solidFill>
                  <a:srgbClr val="C00000"/>
                </a:solidFill>
              </a:rPr>
              <a:t>Άλλαξε ο τρόπος </a:t>
            </a:r>
            <a:r>
              <a:rPr lang="el-GR" dirty="0" smtClean="0"/>
              <a:t>που τα άτομα επικοινωνούν μεταξύ τους: μοιράζονται αρχεία, κάνουν αγορές, ξεκινούν συνεργασίες σε ολόκληρο τον πλανήτη, βρίσκουν δουλειά εξ αποστάσεως, κλπ. Όλα αυτά αρχίζουν και αναπτύσσονται με τη διάδοση του διαδικτύου.</a:t>
            </a:r>
          </a:p>
          <a:p>
            <a:r>
              <a:rPr lang="el-GR" dirty="0" smtClean="0"/>
              <a:t>Τρεις τεχνολογίες επέδρασαν περισσότερο στην οργάνωση των επιχειρήσεων και στην </a:t>
            </a:r>
            <a:r>
              <a:rPr lang="el-GR" dirty="0" err="1" smtClean="0"/>
              <a:t>οργανωσιακή</a:t>
            </a:r>
            <a:r>
              <a:rPr lang="el-GR" dirty="0" smtClean="0"/>
              <a:t> επικοινωνία</a:t>
            </a:r>
            <a:r>
              <a:rPr lang="en-US" dirty="0" smtClean="0"/>
              <a:t>:</a:t>
            </a:r>
            <a:endParaRPr lang="el-GR" dirty="0" smtClean="0"/>
          </a:p>
          <a:p>
            <a:pPr lvl="1"/>
            <a:r>
              <a:rPr lang="en-US" dirty="0" smtClean="0">
                <a:solidFill>
                  <a:srgbClr val="C00000"/>
                </a:solidFill>
              </a:rPr>
              <a:t>T</a:t>
            </a:r>
            <a:r>
              <a:rPr lang="el-GR" dirty="0" smtClean="0">
                <a:solidFill>
                  <a:srgbClr val="C00000"/>
                </a:solidFill>
              </a:rPr>
              <a:t>ο</a:t>
            </a:r>
            <a:r>
              <a:rPr lang="en-US" dirty="0" smtClean="0">
                <a:solidFill>
                  <a:srgbClr val="C00000"/>
                </a:solidFill>
              </a:rPr>
              <a:t> Cloud</a:t>
            </a:r>
            <a:r>
              <a:rPr lang="el-GR" dirty="0" smtClean="0">
                <a:solidFill>
                  <a:srgbClr val="C00000"/>
                </a:solidFill>
              </a:rPr>
              <a:t> </a:t>
            </a:r>
            <a:r>
              <a:rPr lang="en-US" dirty="0" smtClean="0">
                <a:solidFill>
                  <a:srgbClr val="C00000"/>
                </a:solidFill>
              </a:rPr>
              <a:t> </a:t>
            </a:r>
            <a:endParaRPr lang="el-GR" dirty="0" smtClean="0">
              <a:solidFill>
                <a:srgbClr val="C00000"/>
              </a:solidFill>
            </a:endParaRPr>
          </a:p>
          <a:p>
            <a:pPr lvl="1"/>
            <a:r>
              <a:rPr lang="el-GR" dirty="0" smtClean="0">
                <a:solidFill>
                  <a:srgbClr val="C00000"/>
                </a:solidFill>
              </a:rPr>
              <a:t>Το </a:t>
            </a:r>
            <a:r>
              <a:rPr lang="en-US" dirty="0" smtClean="0">
                <a:solidFill>
                  <a:srgbClr val="C00000"/>
                </a:solidFill>
              </a:rPr>
              <a:t>e-Commerce</a:t>
            </a:r>
            <a:r>
              <a:rPr lang="el-GR" dirty="0" smtClean="0">
                <a:solidFill>
                  <a:srgbClr val="C00000"/>
                </a:solidFill>
              </a:rPr>
              <a:t> (ηλεκτρονικό εμπόριο) </a:t>
            </a:r>
          </a:p>
          <a:p>
            <a:pPr lvl="1"/>
            <a:r>
              <a:rPr lang="en-US" dirty="0" smtClean="0">
                <a:solidFill>
                  <a:srgbClr val="C00000"/>
                </a:solidFill>
              </a:rPr>
              <a:t>VoIP </a:t>
            </a:r>
            <a:r>
              <a:rPr lang="el-GR" dirty="0" smtClean="0">
                <a:solidFill>
                  <a:srgbClr val="C00000"/>
                </a:solidFill>
              </a:rPr>
              <a:t>και</a:t>
            </a:r>
            <a:r>
              <a:rPr lang="en-US" dirty="0" smtClean="0">
                <a:solidFill>
                  <a:srgbClr val="C00000"/>
                </a:solidFill>
              </a:rPr>
              <a:t> Video Conferencing </a:t>
            </a:r>
            <a:endParaRPr lang="el-GR" dirty="0" smtClean="0">
              <a:solidFill>
                <a:srgbClr val="C00000"/>
              </a:solidFill>
            </a:endParaRPr>
          </a:p>
          <a:p>
            <a:endParaRPr lang="en-US" dirty="0"/>
          </a:p>
        </p:txBody>
      </p:sp>
    </p:spTree>
    <p:extLst>
      <p:ext uri="{BB962C8B-B14F-4D97-AF65-F5344CB8AC3E}">
        <p14:creationId xmlns:p14="http://schemas.microsoft.com/office/powerpoint/2010/main" xmlns="" val="2091146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t>
            </a:r>
            <a:r>
              <a:rPr lang="el-GR" sz="3600" b="1" dirty="0" smtClean="0"/>
              <a:t>ο</a:t>
            </a:r>
            <a:r>
              <a:rPr lang="en-US" sz="3600" b="1" dirty="0" smtClean="0"/>
              <a:t> Cloud</a:t>
            </a:r>
            <a:endParaRPr lang="en-US" sz="3600" b="1" dirty="0"/>
          </a:p>
        </p:txBody>
      </p:sp>
      <p:sp>
        <p:nvSpPr>
          <p:cNvPr id="3" name="Content Placeholder 2"/>
          <p:cNvSpPr>
            <a:spLocks noGrp="1"/>
          </p:cNvSpPr>
          <p:nvPr>
            <p:ph idx="1"/>
          </p:nvPr>
        </p:nvSpPr>
        <p:spPr/>
        <p:txBody>
          <a:bodyPr>
            <a:normAutofit fontScale="92500" lnSpcReduction="10000"/>
          </a:bodyPr>
          <a:lstStyle/>
          <a:p>
            <a:r>
              <a:rPr lang="el-GR" dirty="0" smtClean="0"/>
              <a:t>Η επικοινωνία μέσω </a:t>
            </a:r>
            <a:r>
              <a:rPr lang="en-US" dirty="0" smtClean="0"/>
              <a:t>cloud </a:t>
            </a:r>
            <a:r>
              <a:rPr lang="el-GR" dirty="0" smtClean="0">
                <a:solidFill>
                  <a:srgbClr val="C00000"/>
                </a:solidFill>
              </a:rPr>
              <a:t>εξοικονομεί</a:t>
            </a:r>
            <a:r>
              <a:rPr lang="el-GR" dirty="0" smtClean="0"/>
              <a:t> για τις επιχειρήσεις σημαντικά </a:t>
            </a:r>
            <a:r>
              <a:rPr lang="el-GR" dirty="0" smtClean="0">
                <a:solidFill>
                  <a:srgbClr val="C00000"/>
                </a:solidFill>
              </a:rPr>
              <a:t>ποσά</a:t>
            </a:r>
            <a:r>
              <a:rPr lang="el-GR" dirty="0" smtClean="0"/>
              <a:t> και </a:t>
            </a:r>
            <a:r>
              <a:rPr lang="el-GR" dirty="0" smtClean="0">
                <a:solidFill>
                  <a:srgbClr val="C00000"/>
                </a:solidFill>
              </a:rPr>
              <a:t>αυξάνει</a:t>
            </a:r>
            <a:r>
              <a:rPr lang="el-GR" dirty="0" smtClean="0"/>
              <a:t> την </a:t>
            </a:r>
            <a:r>
              <a:rPr lang="el-GR" dirty="0" smtClean="0">
                <a:solidFill>
                  <a:srgbClr val="C00000"/>
                </a:solidFill>
              </a:rPr>
              <a:t>ευελιξία</a:t>
            </a:r>
            <a:r>
              <a:rPr lang="el-GR" dirty="0" smtClean="0"/>
              <a:t> τους και τη δυνατότητα σύναψης συνεργασιών. </a:t>
            </a:r>
            <a:r>
              <a:rPr lang="en-US" dirty="0" smtClean="0"/>
              <a:t> </a:t>
            </a:r>
            <a:r>
              <a:rPr lang="el-GR" dirty="0" smtClean="0"/>
              <a:t>Χρησιμοποιώντας το </a:t>
            </a:r>
            <a:r>
              <a:rPr lang="en-US" dirty="0" smtClean="0"/>
              <a:t>cloud </a:t>
            </a:r>
            <a:r>
              <a:rPr lang="el-GR" dirty="0" smtClean="0"/>
              <a:t>στην κινητή τηλεφωνία οι επιχειρήσεις μπορούν να έχουν </a:t>
            </a:r>
            <a:r>
              <a:rPr lang="el-GR" dirty="0" smtClean="0">
                <a:solidFill>
                  <a:srgbClr val="C00000"/>
                </a:solidFill>
              </a:rPr>
              <a:t>πρόσβαση</a:t>
            </a:r>
            <a:r>
              <a:rPr lang="el-GR" dirty="0" smtClean="0"/>
              <a:t> σε όλες τις τηλεφωνικές υπηρεσίες τους καθώς και σε </a:t>
            </a:r>
            <a:r>
              <a:rPr lang="el-GR" dirty="0" smtClean="0">
                <a:solidFill>
                  <a:srgbClr val="C00000"/>
                </a:solidFill>
              </a:rPr>
              <a:t>όλα τα αρχεία τους από οποιοδήποτε σημείο χωρίς μεγάλα έξοδα</a:t>
            </a:r>
            <a:r>
              <a:rPr lang="el-GR" dirty="0" smtClean="0"/>
              <a:t>.</a:t>
            </a:r>
            <a:endParaRPr lang="en-US" dirty="0" smtClean="0"/>
          </a:p>
          <a:p>
            <a:r>
              <a:rPr lang="el-GR" dirty="0" smtClean="0"/>
              <a:t>Ωστόσο, δεν υπάρχει ακόμα ικανοποιητική κάλυψη ως προς την ασφάλεια των δεδομένων.</a:t>
            </a:r>
            <a:endParaRPr lang="en-US" dirty="0"/>
          </a:p>
        </p:txBody>
      </p:sp>
    </p:spTree>
    <p:extLst>
      <p:ext uri="{BB962C8B-B14F-4D97-AF65-F5344CB8AC3E}">
        <p14:creationId xmlns:p14="http://schemas.microsoft.com/office/powerpoint/2010/main" xmlns="" val="2681588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e-Commerce</a:t>
            </a:r>
            <a:r>
              <a:rPr lang="el-GR" sz="3600" b="1" dirty="0" smtClean="0"/>
              <a:t> – ηλεκτρονικό εμπόριο</a:t>
            </a:r>
            <a:endParaRPr lang="en-US" sz="3600" b="1"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r>
              <a:rPr lang="el-GR" dirty="0" smtClean="0"/>
              <a:t>Οι επιχειρήσεις –ιδίως οι μικρές- ήταν περιορισμένες χορικά. Υπήρχε η δυνατότητα αγορών μέσω καταλόγων  (πολύ ακριβή η εκτύπωση και αποστολή τους) που μπορούσαν να προσφέρουν μόνον οι πολύ μεγάλες επιχειρήσεις. Σε </a:t>
            </a:r>
            <a:r>
              <a:rPr lang="en-US" dirty="0" smtClean="0"/>
              <a:t>B2B </a:t>
            </a:r>
            <a:r>
              <a:rPr lang="el-GR" dirty="0" smtClean="0"/>
              <a:t>συναλλαγές έπρεπε να σταλούν πωλητές σε κάθε πελάτη (εξίσου ακριβή και περιορισμένη)</a:t>
            </a:r>
            <a:r>
              <a:rPr lang="en-US" dirty="0" smtClean="0"/>
              <a:t>. </a:t>
            </a:r>
            <a:endParaRPr lang="el-GR" dirty="0" smtClean="0"/>
          </a:p>
          <a:p>
            <a:r>
              <a:rPr lang="el-GR" dirty="0" smtClean="0"/>
              <a:t>Υπήρχαν εμφανή </a:t>
            </a:r>
            <a:r>
              <a:rPr lang="el-GR" dirty="0" smtClean="0">
                <a:solidFill>
                  <a:srgbClr val="C00000"/>
                </a:solidFill>
              </a:rPr>
              <a:t>μειονεκτήματα μεταξύ μικρών και μεγάλων επιχειρήσεων.</a:t>
            </a:r>
          </a:p>
          <a:p>
            <a:r>
              <a:rPr lang="el-GR" dirty="0" smtClean="0"/>
              <a:t>Η εξέλιξη του </a:t>
            </a:r>
            <a:r>
              <a:rPr lang="en-US" dirty="0" smtClean="0"/>
              <a:t>e-commerce </a:t>
            </a:r>
            <a:r>
              <a:rPr lang="el-GR" dirty="0" smtClean="0"/>
              <a:t>άλλαξε τα δεδομένα. Επιχειρήσεις όλων των μεγεθών μπορούν να προβαίνουν σε </a:t>
            </a:r>
            <a:r>
              <a:rPr lang="el-GR" dirty="0" smtClean="0">
                <a:solidFill>
                  <a:srgbClr val="C00000"/>
                </a:solidFill>
              </a:rPr>
              <a:t>πωλήσεις</a:t>
            </a:r>
            <a:r>
              <a:rPr lang="el-GR" dirty="0" smtClean="0"/>
              <a:t> (λιανικές και χονδρικές) </a:t>
            </a:r>
            <a:r>
              <a:rPr lang="el-GR" dirty="0" smtClean="0">
                <a:solidFill>
                  <a:srgbClr val="C00000"/>
                </a:solidFill>
              </a:rPr>
              <a:t>προς όλα τα μέρη του κόσμου</a:t>
            </a:r>
            <a:r>
              <a:rPr lang="el-GR" dirty="0" smtClean="0"/>
              <a:t>. Νέοι τρόποι πωλήσεων και μάρκετινγκ έχουν εξελιχθεί και νέες στρατηγικές πωλήσεων εκπονούνται συνεχώς. Οι πελάτες – καταναλωτές έχουν πλέον περισσότερες επιλογές, μπορούν να ψωνίσουν από καταστήματα που βρίσκονται σε οποιοδήποτε μέρος του κόσμου (αναίρεση της τοπικότητας). </a:t>
            </a:r>
            <a:r>
              <a:rPr lang="el-GR" dirty="0" smtClean="0">
                <a:solidFill>
                  <a:srgbClr val="C00000"/>
                </a:solidFill>
              </a:rPr>
              <a:t>Οι συνθήκες αυτές άλλαξαν το λιανικό εμπόριο και το κατέστησαν πολύ πιο ανταγωνιστικό σε τιμές και σε ποιότητα.</a:t>
            </a:r>
            <a:endParaRPr lang="en-US" dirty="0">
              <a:solidFill>
                <a:srgbClr val="C00000"/>
              </a:solidFill>
            </a:endParaRPr>
          </a:p>
        </p:txBody>
      </p:sp>
    </p:spTree>
    <p:extLst>
      <p:ext uri="{BB962C8B-B14F-4D97-AF65-F5344CB8AC3E}">
        <p14:creationId xmlns:p14="http://schemas.microsoft.com/office/powerpoint/2010/main" xmlns="" val="33662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VoIP </a:t>
            </a:r>
            <a:r>
              <a:rPr lang="el-GR" sz="3600" b="1" dirty="0" smtClean="0"/>
              <a:t>και</a:t>
            </a:r>
            <a:r>
              <a:rPr lang="en-US" sz="3600" b="1" dirty="0" smtClean="0"/>
              <a:t> Video Conferencing</a:t>
            </a:r>
            <a:endParaRPr lang="en-US" sz="3600" b="1" dirty="0"/>
          </a:p>
        </p:txBody>
      </p:sp>
      <p:sp>
        <p:nvSpPr>
          <p:cNvPr id="3" name="Content Placeholder 2"/>
          <p:cNvSpPr>
            <a:spLocks noGrp="1"/>
          </p:cNvSpPr>
          <p:nvPr>
            <p:ph idx="1"/>
          </p:nvPr>
        </p:nvSpPr>
        <p:spPr/>
        <p:txBody>
          <a:bodyPr>
            <a:normAutofit fontScale="77500" lnSpcReduction="20000"/>
          </a:bodyPr>
          <a:lstStyle/>
          <a:p>
            <a:r>
              <a:rPr lang="el-GR" dirty="0" smtClean="0"/>
              <a:t>Πριν από το διαδίκτυο η επαφή με τους πελάτες – προμηθευτές απαιτούσε είτε </a:t>
            </a:r>
            <a:r>
              <a:rPr lang="el-GR" dirty="0" smtClean="0">
                <a:solidFill>
                  <a:srgbClr val="C00000"/>
                </a:solidFill>
              </a:rPr>
              <a:t>ακριβά τηλεφωνήματα </a:t>
            </a:r>
            <a:r>
              <a:rPr lang="el-GR" dirty="0" smtClean="0"/>
              <a:t>είτε </a:t>
            </a:r>
            <a:r>
              <a:rPr lang="el-GR" dirty="0" smtClean="0">
                <a:solidFill>
                  <a:srgbClr val="C00000"/>
                </a:solidFill>
              </a:rPr>
              <a:t>ταξίδια</a:t>
            </a:r>
            <a:r>
              <a:rPr lang="el-GR" dirty="0" smtClean="0"/>
              <a:t>. Τα κόστη για την τηλεφωνία μειώθηκαν σημαντικά με τις κλίσεις μέσω </a:t>
            </a:r>
            <a:r>
              <a:rPr lang="en-US" dirty="0" smtClean="0"/>
              <a:t>VoIP. </a:t>
            </a:r>
            <a:endParaRPr lang="el-GR" dirty="0" smtClean="0"/>
          </a:p>
          <a:p>
            <a:r>
              <a:rPr lang="el-GR" dirty="0" smtClean="0"/>
              <a:t>Στελέχη και πωλητές μπορούν να έρθουν σε επαφή (οπτικοακουστική) μέσω </a:t>
            </a:r>
            <a:r>
              <a:rPr lang="el-GR" dirty="0" smtClean="0">
                <a:solidFill>
                  <a:srgbClr val="C00000"/>
                </a:solidFill>
              </a:rPr>
              <a:t>τηλεδιάσκεψης </a:t>
            </a:r>
            <a:r>
              <a:rPr lang="el-GR" dirty="0" smtClean="0"/>
              <a:t>(</a:t>
            </a:r>
            <a:r>
              <a:rPr lang="en-US" dirty="0" smtClean="0"/>
              <a:t>video conferencing</a:t>
            </a:r>
            <a:r>
              <a:rPr lang="el-GR" dirty="0" smtClean="0"/>
              <a:t>) χωρίς έξοδα ταξιδίου. Επίσης οι τεχνολογίες αυτές επιτρέπουν στις επιχειρήσεις να προσλαμβάνουν εργαζόμενους από οποιοδήποτε μέρος του κόσμου και να </a:t>
            </a:r>
            <a:r>
              <a:rPr lang="el-GR" dirty="0" smtClean="0">
                <a:solidFill>
                  <a:srgbClr val="C00000"/>
                </a:solidFill>
              </a:rPr>
              <a:t>εργάζονται εξ αποστάσεως</a:t>
            </a:r>
            <a:r>
              <a:rPr lang="el-GR" dirty="0" smtClean="0"/>
              <a:t>, δηλαδή μπορούν πλέον να προσλαμβάνουν τα καλύτερα εκπαιδευμένα και ταλαντούχα άτομα, και όχι μόνο τους καλύτερους που διαθέτει η περιοχή περί την επιχείρηση.</a:t>
            </a:r>
            <a:endParaRPr lang="en-US" dirty="0"/>
          </a:p>
        </p:txBody>
      </p:sp>
    </p:spTree>
    <p:extLst>
      <p:ext uri="{BB962C8B-B14F-4D97-AF65-F5344CB8AC3E}">
        <p14:creationId xmlns:p14="http://schemas.microsoft.com/office/powerpoint/2010/main" xmlns="" val="21300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t>Οφέλη από την ψηφιακή επικοινωνία Ι</a:t>
            </a:r>
            <a:endParaRPr lang="en-US" sz="3600" b="1"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l-GR" dirty="0" smtClean="0"/>
              <a:t>Οι νέες τεχνολογίες εξελίσσονται και εγκαθιδρύονται επειδή οι οργανώσεις τις έχουν πραγματικά ανάγκη.</a:t>
            </a:r>
            <a:r>
              <a:rPr lang="en-US" dirty="0" smtClean="0"/>
              <a:t> </a:t>
            </a:r>
            <a:endParaRPr lang="el-GR" dirty="0" smtClean="0"/>
          </a:p>
          <a:p>
            <a:r>
              <a:rPr lang="el-GR" dirty="0" smtClean="0"/>
              <a:t>Η </a:t>
            </a:r>
            <a:r>
              <a:rPr lang="el-GR" dirty="0" smtClean="0">
                <a:solidFill>
                  <a:srgbClr val="C00000"/>
                </a:solidFill>
              </a:rPr>
              <a:t>ψηφιακή επικοινωνία αποτελεί εγγενές στοιχείο του τρόπου με τον  οποίο λειτουργούμε μέσα στο χρόνο και το χώρο </a:t>
            </a:r>
            <a:r>
              <a:rPr lang="el-GR" dirty="0" smtClean="0"/>
              <a:t>και επιτρέπουν μια πολύ πιο γρήγορη εκτέλεση των εργασιών από οποιονδήποτε άλλο υπάρχοντα τρόπο λειτουργίας.</a:t>
            </a:r>
          </a:p>
          <a:p>
            <a:r>
              <a:rPr lang="el-GR" dirty="0" smtClean="0"/>
              <a:t>Οι νέες τεχνολογίες αναφέρονται σε πλατφόρμες που αναπτύσσονται στο εσωτερικό πλαίσιο μιας οργάνωσης και σε συνάρτηση με το χρησιμοποιούμενο μηχανολογικό εξοπλισμό (</a:t>
            </a:r>
            <a:r>
              <a:rPr lang="en-US" dirty="0" smtClean="0"/>
              <a:t>hardware</a:t>
            </a:r>
            <a:r>
              <a:rPr lang="el-GR" dirty="0" smtClean="0"/>
              <a:t>). Επιτρέπουν στους εργαζόμενους και στους άλλους συμμετέχοντες να προσαρμόζουν τις τεχνολογίες ώστε να </a:t>
            </a:r>
            <a:r>
              <a:rPr lang="el-GR" dirty="0" smtClean="0">
                <a:solidFill>
                  <a:srgbClr val="C00000"/>
                </a:solidFill>
              </a:rPr>
              <a:t>ενισχύουν την προσωπική τους παραγωγικότητα</a:t>
            </a:r>
            <a:r>
              <a:rPr lang="el-GR" dirty="0" smtClean="0"/>
              <a:t>.</a:t>
            </a:r>
          </a:p>
          <a:p>
            <a:r>
              <a:rPr lang="el-GR" dirty="0" smtClean="0"/>
              <a:t>Έξω από τους φυσικούς χώρους της επιχείρησης οι ψηφιακές τεχνολογίες αποτελούν το βασικό μοχλό για τη </a:t>
            </a:r>
            <a:r>
              <a:rPr lang="el-GR" dirty="0" smtClean="0">
                <a:solidFill>
                  <a:srgbClr val="C00000"/>
                </a:solidFill>
              </a:rPr>
              <a:t>διασύνδεση απομακρυσμένων ή διασπαρμένων ομάδων εργασίας</a:t>
            </a:r>
            <a:r>
              <a:rPr lang="el-GR" dirty="0" smtClean="0"/>
              <a:t>. Ένα από τα βασικά οφέλη της ψηφιακής επικοινωνίας είναι η δυνατότητα να συναφθούν </a:t>
            </a:r>
            <a:r>
              <a:rPr lang="el-GR" dirty="0" smtClean="0">
                <a:solidFill>
                  <a:srgbClr val="C00000"/>
                </a:solidFill>
              </a:rPr>
              <a:t>σχέσεις και συνεργασίες σε παγκόσμιο επίπεδο</a:t>
            </a:r>
            <a:r>
              <a:rPr lang="el-GR" dirty="0" smtClean="0"/>
              <a:t>.</a:t>
            </a:r>
            <a:endParaRPr lang="en-US" dirty="0"/>
          </a:p>
        </p:txBody>
      </p:sp>
    </p:spTree>
    <p:extLst>
      <p:ext uri="{BB962C8B-B14F-4D97-AF65-F5344CB8AC3E}">
        <p14:creationId xmlns:p14="http://schemas.microsoft.com/office/powerpoint/2010/main" xmlns="" val="403263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Οφέλη από την ψηφιακή </a:t>
            </a:r>
            <a:r>
              <a:rPr lang="el-GR" sz="3600" b="1" dirty="0" smtClean="0"/>
              <a:t>επικοινωνία ΙΙ</a:t>
            </a:r>
            <a:endParaRPr lang="en-US" sz="3600" b="1" dirty="0"/>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l-GR" dirty="0" smtClean="0"/>
              <a:t>Προσφέρουν τη δυνατότητα της </a:t>
            </a:r>
            <a:r>
              <a:rPr lang="el-GR" dirty="0" smtClean="0">
                <a:solidFill>
                  <a:srgbClr val="C00000"/>
                </a:solidFill>
              </a:rPr>
              <a:t>επιτάχυνσης της ροής των πληροφοριών, ενώ παράλληλα εξασφαλίζουν ακρίβεια</a:t>
            </a:r>
            <a:r>
              <a:rPr lang="el-GR" dirty="0" smtClean="0"/>
              <a:t>.</a:t>
            </a:r>
          </a:p>
          <a:p>
            <a:r>
              <a:rPr lang="el-GR" dirty="0" smtClean="0"/>
              <a:t>Η ψηφιακή τεχνολογία στην προσωπική μας ζωή έχει προ πολλού ξεπεράσει τους τρόπους που χρησιμοποιείται στους χώρους εργασίας, με αποτέλεσμα </a:t>
            </a:r>
            <a:r>
              <a:rPr lang="el-GR" dirty="0" smtClean="0">
                <a:solidFill>
                  <a:srgbClr val="C00000"/>
                </a:solidFill>
              </a:rPr>
              <a:t>οι εργαζόμενοι να απαιτούν αποδοτικότερα εργαλεία επικοινωνίας </a:t>
            </a:r>
            <a:r>
              <a:rPr lang="el-GR" dirty="0" smtClean="0"/>
              <a:t>(προγράμματα, εξοπλισμό, κλπ.).</a:t>
            </a:r>
          </a:p>
          <a:p>
            <a:r>
              <a:rPr lang="el-GR" dirty="0" smtClean="0"/>
              <a:t>Η ψηφιακή επικοινωνία επιτρέπει στις οργανώσεις να έχουν </a:t>
            </a:r>
            <a:r>
              <a:rPr lang="el-GR" dirty="0" smtClean="0">
                <a:solidFill>
                  <a:srgbClr val="C00000"/>
                </a:solidFill>
              </a:rPr>
              <a:t>πρόσβαση σε μια παγκόσμια δεξαμενή ταλέντων </a:t>
            </a:r>
            <a:r>
              <a:rPr lang="el-GR" dirty="0" smtClean="0"/>
              <a:t>που μπορεί να διασυνδεθεί πέρα από εθνικά σύνορα, γλώσσες, χρονικούς περιορισμούς και γενεές. Οι συμμετέχοντες μπορούν να συνδεθούν σε πραγματικό χρόνο, όπως εάν συναντιόνταν δια ζώσης και να χρησιμοποιήσουν τα πιο πρόσφατα στοιχεία, δεδομένα (π.χ. φωτογραφίες, βίντεο, κλπ.) όπως θα έκαναν εάν συναντιόνταν προσωπικά.</a:t>
            </a:r>
            <a:endParaRPr lang="en-US" dirty="0"/>
          </a:p>
        </p:txBody>
      </p:sp>
    </p:spTree>
    <p:extLst>
      <p:ext uri="{BB962C8B-B14F-4D97-AF65-F5344CB8AC3E}">
        <p14:creationId xmlns:p14="http://schemas.microsoft.com/office/powerpoint/2010/main" xmlns="" val="1196282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Μειονεκτήματα και κίνδυνοι από την ψηφιακή επικοινωνία Ι</a:t>
            </a:r>
            <a:endParaRPr lang="en-US" sz="3600" b="1" dirty="0"/>
          </a:p>
        </p:txBody>
      </p:sp>
      <p:sp>
        <p:nvSpPr>
          <p:cNvPr id="3" name="Content Placeholder 2"/>
          <p:cNvSpPr>
            <a:spLocks noGrp="1"/>
          </p:cNvSpPr>
          <p:nvPr>
            <p:ph idx="1"/>
          </p:nvPr>
        </p:nvSpPr>
        <p:spPr/>
        <p:txBody>
          <a:bodyPr>
            <a:normAutofit fontScale="70000" lnSpcReduction="20000"/>
          </a:bodyPr>
          <a:lstStyle/>
          <a:p>
            <a:r>
              <a:rPr lang="el-GR" dirty="0" smtClean="0"/>
              <a:t>Η </a:t>
            </a:r>
            <a:r>
              <a:rPr lang="el-GR" dirty="0" smtClean="0">
                <a:solidFill>
                  <a:srgbClr val="C00000"/>
                </a:solidFill>
              </a:rPr>
              <a:t>πληθώρα προγραμμάτων και πλατφορμών  </a:t>
            </a:r>
            <a:r>
              <a:rPr lang="el-GR" dirty="0" smtClean="0"/>
              <a:t>συχνά κρατούν τους εργαζόμενους προσδεμένους στην εργασία τους όλο το 24ωρο (</a:t>
            </a:r>
            <a:r>
              <a:rPr lang="en-US" dirty="0" smtClean="0"/>
              <a:t>workaholics)</a:t>
            </a:r>
            <a:r>
              <a:rPr lang="el-GR" dirty="0" smtClean="0"/>
              <a:t>. Όλοι χρειάζονται περιόδους ανάπαυλας. Εάν δεν τεθούν ξεκάθαρα όρια μεταξύ χρόνου εργασίας και ελευθέρου χρόνου ανακύπτουν προβλήματα</a:t>
            </a:r>
            <a:r>
              <a:rPr lang="en-US" dirty="0" smtClean="0"/>
              <a:t>.</a:t>
            </a:r>
            <a:endParaRPr lang="el-GR" dirty="0" smtClean="0"/>
          </a:p>
          <a:p>
            <a:r>
              <a:rPr lang="el-GR" dirty="0" smtClean="0"/>
              <a:t>Η </a:t>
            </a:r>
            <a:r>
              <a:rPr lang="el-GR" dirty="0" smtClean="0">
                <a:solidFill>
                  <a:srgbClr val="C00000"/>
                </a:solidFill>
              </a:rPr>
              <a:t>επιλογή του κατάλληλου λογισμικού </a:t>
            </a:r>
            <a:r>
              <a:rPr lang="el-GR" dirty="0" smtClean="0"/>
              <a:t>για κάθε επιχείρηση, αλλά και για διάφορα τμήματα μέσα σε μια επιχείρηση μπορεί να αποβεί πολύ δύσκολη και ενδεχομένως ζημιογόνα. Διατίθενται πλέον πάρα πολλά εξειδικευμένα προγράμματα (λογισμικό) και υπάρχει μεγάλο ρίσκο για να βρεθεί το κατάλληλο πρόγραμμα που θα έχει μεγάλο χρονικό ορίζοντα εφαρμογής.</a:t>
            </a:r>
          </a:p>
          <a:p>
            <a:r>
              <a:rPr lang="el-GR" dirty="0" smtClean="0"/>
              <a:t>Ορισμένες επιχειρήσεις εξετάζοντας την απόδοση των εργαζομένων διαπιστώνουν ότι </a:t>
            </a:r>
            <a:r>
              <a:rPr lang="el-GR" dirty="0" smtClean="0">
                <a:solidFill>
                  <a:srgbClr val="C00000"/>
                </a:solidFill>
              </a:rPr>
              <a:t>πολλοί από αυτούς αναλώνουν </a:t>
            </a:r>
            <a:r>
              <a:rPr lang="el-GR" b="1" dirty="0" smtClean="0">
                <a:solidFill>
                  <a:srgbClr val="C00000"/>
                </a:solidFill>
              </a:rPr>
              <a:t>ΟΛΟ</a:t>
            </a:r>
            <a:r>
              <a:rPr lang="el-GR" dirty="0" smtClean="0">
                <a:solidFill>
                  <a:srgbClr val="C00000"/>
                </a:solidFill>
              </a:rPr>
              <a:t> το χρόνο εργασίας τους στην επικοινωνία και ελάχιστο στην παραγωγή έργου</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xmlns="" val="3509091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t>Μειονεκτήματα και κίνδυνοι από την ψηφιακή </a:t>
            </a:r>
            <a:r>
              <a:rPr lang="el-GR" sz="3600" b="1" dirty="0" smtClean="0"/>
              <a:t>επικοινωνία ΙΙ</a:t>
            </a:r>
            <a:endParaRPr lang="en-US" sz="3600" b="1" dirty="0"/>
          </a:p>
        </p:txBody>
      </p:sp>
      <p:sp>
        <p:nvSpPr>
          <p:cNvPr id="3" name="Content Placeholder 2"/>
          <p:cNvSpPr>
            <a:spLocks noGrp="1"/>
          </p:cNvSpPr>
          <p:nvPr>
            <p:ph idx="1"/>
          </p:nvPr>
        </p:nvSpPr>
        <p:spPr/>
        <p:txBody>
          <a:bodyPr>
            <a:normAutofit fontScale="77500" lnSpcReduction="20000"/>
          </a:bodyPr>
          <a:lstStyle/>
          <a:p>
            <a:r>
              <a:rPr lang="el-GR" dirty="0" smtClean="0"/>
              <a:t>Η εργασία με χρήση ψηφιακή επικοινωνίας είτε μέσα στους χώρους μιας επιχείρησης είτε εξ αποστάσεως </a:t>
            </a:r>
            <a:r>
              <a:rPr lang="el-GR" dirty="0" smtClean="0">
                <a:solidFill>
                  <a:srgbClr val="C00000"/>
                </a:solidFill>
              </a:rPr>
              <a:t>μειώνει τη δυνατότητα ταύτισης των εργαζομένων με τους σκοπούς και στόχους μιας οργάνωσης</a:t>
            </a:r>
            <a:r>
              <a:rPr lang="el-GR" dirty="0" smtClean="0"/>
              <a:t>. Αυτό δημιουργεί δυσκολίες στο σχεδιασμό και την υλοποίηση πολιτικής κινήτρων και κατ’ επέκταση της παραγωγικότητας.</a:t>
            </a:r>
          </a:p>
          <a:p>
            <a:r>
              <a:rPr lang="el-GR" dirty="0" smtClean="0"/>
              <a:t>Η υιοθέτηση ψηφιακής </a:t>
            </a:r>
            <a:r>
              <a:rPr lang="el-GR" dirty="0"/>
              <a:t>ε</a:t>
            </a:r>
            <a:r>
              <a:rPr lang="el-GR" dirty="0" smtClean="0"/>
              <a:t>πικοινωνίας σε εργασιακά περιβάλλοντα με εργαζόμενους από διαφορετικές γενεές δημιουργεί </a:t>
            </a:r>
            <a:r>
              <a:rPr lang="el-GR" dirty="0" smtClean="0">
                <a:solidFill>
                  <a:srgbClr val="C00000"/>
                </a:solidFill>
              </a:rPr>
              <a:t>πολλαπλά τελετουργικά, ρουτίνες και προσδοκίες </a:t>
            </a:r>
            <a:r>
              <a:rPr lang="el-GR" dirty="0" smtClean="0"/>
              <a:t>ως προς την επικοινωνία και πιθανώς να δημιουργούν καταστάσεις όπου τα άτομα να αισθάνονται </a:t>
            </a:r>
            <a:r>
              <a:rPr lang="el-GR" dirty="0" smtClean="0">
                <a:solidFill>
                  <a:srgbClr val="C00000"/>
                </a:solidFill>
              </a:rPr>
              <a:t>αποξένωση, απαξίωση, έλλειψη σεβασμού, ή/και να παραμερίζονται όταν η επιχείρηση υιοθετεί νέους τρόπους επικοινωνίας </a:t>
            </a:r>
            <a:r>
              <a:rPr lang="el-GR" dirty="0" smtClean="0"/>
              <a:t>(προγράμματα, δικτύωση κλπ.).</a:t>
            </a:r>
            <a:endParaRPr lang="en-US" dirty="0"/>
          </a:p>
        </p:txBody>
      </p:sp>
    </p:spTree>
    <p:extLst>
      <p:ext uri="{BB962C8B-B14F-4D97-AF65-F5344CB8AC3E}">
        <p14:creationId xmlns:p14="http://schemas.microsoft.com/office/powerpoint/2010/main" xmlns="" val="4199821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Διοικητικά μέτρα για την επιτυχή λειτουργία της ψηφιακής επικοινωνίας Ι</a:t>
            </a:r>
            <a:endParaRPr lang="en-US" sz="3600" b="1" dirty="0"/>
          </a:p>
        </p:txBody>
      </p:sp>
      <p:sp>
        <p:nvSpPr>
          <p:cNvPr id="3" name="Content Placeholder 2"/>
          <p:cNvSpPr>
            <a:spLocks noGrp="1"/>
          </p:cNvSpPr>
          <p:nvPr>
            <p:ph idx="1"/>
          </p:nvPr>
        </p:nvSpPr>
        <p:spPr>
          <a:xfrm>
            <a:off x="251520" y="1484784"/>
            <a:ext cx="8507288" cy="5141168"/>
          </a:xfrm>
        </p:spPr>
        <p:txBody>
          <a:bodyPr>
            <a:normAutofit fontScale="70000" lnSpcReduction="20000"/>
          </a:bodyPr>
          <a:lstStyle/>
          <a:p>
            <a:pPr marL="0" indent="0">
              <a:buNone/>
            </a:pPr>
            <a:r>
              <a:rPr lang="el-GR" dirty="0" smtClean="0"/>
              <a:t>Από την πλευρά της διοίκησης μιας οργάνωσης – επιχείρησης θα πρέπει να αναπτυχθούν μια σειρά από δεξιότητες που θα εξασφαλίσουν αποδοτικότητα στο ψηφιακό περιβάλλον.</a:t>
            </a:r>
            <a:endParaRPr lang="en-US" dirty="0" smtClean="0"/>
          </a:p>
          <a:p>
            <a:pPr marL="514350" indent="-514350">
              <a:buFont typeface="+mj-lt"/>
              <a:buAutoNum type="arabicPeriod"/>
            </a:pPr>
            <a:r>
              <a:rPr lang="el-GR" b="1" dirty="0" smtClean="0">
                <a:solidFill>
                  <a:srgbClr val="C00000"/>
                </a:solidFill>
              </a:rPr>
              <a:t>Δημιουργία μιας τοπικής και μιας παγκόσμιας νοοτροπίας</a:t>
            </a:r>
            <a:r>
              <a:rPr lang="el-GR" dirty="0" smtClean="0"/>
              <a:t>. Τα ψηφιακά μέσα επιτρέπουν στις οργανώσεις να συναλλάσσονται άψογα με όλο τον κόσμο (ανταλλαγές προϊόντων, πρόσληψη εργατικού δυναμικού από όλα τα μέρη της γης χωρίς σύνορα, γλωσσικούς, χρονικούς και </a:t>
            </a:r>
            <a:r>
              <a:rPr lang="el-GR" dirty="0" err="1" smtClean="0"/>
              <a:t>διαγενεακούς</a:t>
            </a:r>
            <a:r>
              <a:rPr lang="el-GR" dirty="0" smtClean="0"/>
              <a:t> περιορισμούς). </a:t>
            </a:r>
            <a:endParaRPr lang="en-US" dirty="0" smtClean="0"/>
          </a:p>
          <a:p>
            <a:pPr marL="514350" indent="-514350">
              <a:buFont typeface="+mj-lt"/>
              <a:buAutoNum type="arabicPeriod"/>
            </a:pPr>
            <a:r>
              <a:rPr lang="el-GR" b="1" dirty="0" smtClean="0">
                <a:solidFill>
                  <a:srgbClr val="C00000"/>
                </a:solidFill>
              </a:rPr>
              <a:t>Επίδειξη </a:t>
            </a:r>
            <a:r>
              <a:rPr lang="el-GR" b="1" dirty="0" err="1" smtClean="0">
                <a:solidFill>
                  <a:srgbClr val="C00000"/>
                </a:solidFill>
              </a:rPr>
              <a:t>εναίσθησης</a:t>
            </a:r>
            <a:r>
              <a:rPr lang="el-GR" b="1" dirty="0" smtClean="0">
                <a:solidFill>
                  <a:srgbClr val="C00000"/>
                </a:solidFill>
              </a:rPr>
              <a:t> (</a:t>
            </a:r>
            <a:r>
              <a:rPr lang="en-US" b="1" dirty="0" smtClean="0">
                <a:solidFill>
                  <a:srgbClr val="C00000"/>
                </a:solidFill>
              </a:rPr>
              <a:t>empathy</a:t>
            </a:r>
            <a:r>
              <a:rPr lang="el-GR" b="1" dirty="0" smtClean="0">
                <a:solidFill>
                  <a:srgbClr val="C00000"/>
                </a:solidFill>
              </a:rPr>
              <a:t>) για τους άλλους</a:t>
            </a:r>
            <a:r>
              <a:rPr lang="el-GR" dirty="0" smtClean="0"/>
              <a:t>. Η ψηφιακή επικοινωνία διαφέρει από τη συζήτηση</a:t>
            </a:r>
            <a:r>
              <a:rPr lang="en-US" dirty="0" smtClean="0"/>
              <a:t> </a:t>
            </a:r>
            <a:r>
              <a:rPr lang="el-GR" dirty="0" smtClean="0"/>
              <a:t>πρόσωπο με πρόσωπο ή μέσω τηλεφώνου. Είναι εύκολο να παρερμηνευθούν νοήματα σε γραπτά κείμενα. Οι ομάδες θα πρέπει να εκπαιδευθούν να ασκούν </a:t>
            </a:r>
            <a:r>
              <a:rPr lang="el-GR" dirty="0" err="1" smtClean="0"/>
              <a:t>εναίσθηση</a:t>
            </a:r>
            <a:r>
              <a:rPr lang="el-GR" dirty="0" smtClean="0"/>
              <a:t> (ευελιξία στην ερμηνεία νοημάτων και θέσεων) που βοηθά στην πρόληψη παρεξηγήσεων που απορρέουν από τέτοιου είδους απρόσωπη, πιθανώς τυποποιημένη πολυπολιτισμική επικοινωνία.</a:t>
            </a:r>
            <a:endParaRPr lang="en-US" dirty="0" smtClean="0"/>
          </a:p>
        </p:txBody>
      </p:sp>
    </p:spTree>
    <p:extLst>
      <p:ext uri="{BB962C8B-B14F-4D97-AF65-F5344CB8AC3E}">
        <p14:creationId xmlns:p14="http://schemas.microsoft.com/office/powerpoint/2010/main" xmlns="" val="125716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t>Διοικητικά μέτρα για την επιτυχή λειτουργία της ψηφιακής επικοινωνίας </a:t>
            </a:r>
            <a:r>
              <a:rPr lang="el-GR" sz="3600" b="1" dirty="0" smtClean="0"/>
              <a:t>ΙΙ</a:t>
            </a:r>
            <a:endParaRPr lang="en-US" sz="3600"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3"/>
            </a:pPr>
            <a:r>
              <a:rPr lang="el-GR" b="1" dirty="0">
                <a:solidFill>
                  <a:srgbClr val="C00000"/>
                </a:solidFill>
              </a:rPr>
              <a:t>Απόκτηση εμπειρίας σε </a:t>
            </a:r>
            <a:r>
              <a:rPr lang="el-GR" b="1" dirty="0" err="1">
                <a:solidFill>
                  <a:srgbClr val="C00000"/>
                </a:solidFill>
              </a:rPr>
              <a:t>παγκοσμιοποιημένα</a:t>
            </a:r>
            <a:r>
              <a:rPr lang="el-GR" b="1" dirty="0">
                <a:solidFill>
                  <a:srgbClr val="C00000"/>
                </a:solidFill>
              </a:rPr>
              <a:t> προγράμματα με πολιτισμικά διαφορετικούς συμμετέχοντες</a:t>
            </a:r>
            <a:r>
              <a:rPr lang="el-GR" dirty="0"/>
              <a:t>. Τα άτομα σε παγκόσμιο επίπεδο εργάζονται, σκέφτονται και δρουν διαφορετικά ανάλογα με το πολιτισμικό τους υπόβαθρο. Η </a:t>
            </a:r>
            <a:r>
              <a:rPr lang="el-GR" dirty="0">
                <a:solidFill>
                  <a:srgbClr val="C00000"/>
                </a:solidFill>
              </a:rPr>
              <a:t>συνεργασία εξ αποστάσεως</a:t>
            </a:r>
            <a:r>
              <a:rPr lang="el-GR" dirty="0"/>
              <a:t> ή με συνεργάτες από διάφορα μέρη της γης </a:t>
            </a:r>
            <a:r>
              <a:rPr lang="el-GR" dirty="0">
                <a:solidFill>
                  <a:srgbClr val="C00000"/>
                </a:solidFill>
              </a:rPr>
              <a:t>προϋποθέτει</a:t>
            </a:r>
            <a:r>
              <a:rPr lang="el-GR" dirty="0"/>
              <a:t> ότι τα στελέχη θα </a:t>
            </a:r>
            <a:r>
              <a:rPr lang="el-GR" dirty="0">
                <a:solidFill>
                  <a:srgbClr val="C00000"/>
                </a:solidFill>
              </a:rPr>
              <a:t>πρέπει να ενημερωθούν σχετικά με τις επιχειρηματικές πρακτικές, τις συνήθειες και τις αντιλήψεις περί συνεργασίας που ισχύουν σε κάθε χώρα</a:t>
            </a:r>
            <a:r>
              <a:rPr lang="el-GR" dirty="0"/>
              <a:t>. Τούτο μπορεί να οδηγήσει στην απόκτηση νέων δεξιοτήτων</a:t>
            </a:r>
            <a:r>
              <a:rPr lang="en-US" dirty="0"/>
              <a:t> </a:t>
            </a:r>
            <a:r>
              <a:rPr lang="el-GR" dirty="0"/>
              <a:t>που θα αντικατοπτρίζονται στην ευρύτερη στρατηγική της επιχείρησης εφόσον αυτή εξαπλώνεται παγκοσμίως.</a:t>
            </a:r>
            <a:endParaRPr lang="en-US" dirty="0"/>
          </a:p>
          <a:p>
            <a:endParaRPr lang="en-US" dirty="0"/>
          </a:p>
        </p:txBody>
      </p:sp>
    </p:spTree>
    <p:extLst>
      <p:ext uri="{BB962C8B-B14F-4D97-AF65-F5344CB8AC3E}">
        <p14:creationId xmlns:p14="http://schemas.microsoft.com/office/powerpoint/2010/main" xmlns="" val="112714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Επιδράσεις του διαδικτύου στην </a:t>
            </a:r>
            <a:r>
              <a:rPr lang="el-GR" sz="3600" b="1" dirty="0" err="1" smtClean="0"/>
              <a:t>οργανωσιακή</a:t>
            </a:r>
            <a:r>
              <a:rPr lang="el-GR" sz="3600" b="1" dirty="0" smtClean="0"/>
              <a:t> επικοινωνία</a:t>
            </a:r>
            <a:endParaRPr lang="en-US" sz="3600" b="1" dirty="0"/>
          </a:p>
        </p:txBody>
      </p:sp>
      <p:sp>
        <p:nvSpPr>
          <p:cNvPr id="3" name="Content Placeholder 2"/>
          <p:cNvSpPr>
            <a:spLocks noGrp="1"/>
          </p:cNvSpPr>
          <p:nvPr>
            <p:ph idx="1"/>
          </p:nvPr>
        </p:nvSpPr>
        <p:spPr/>
        <p:txBody>
          <a:bodyPr>
            <a:normAutofit fontScale="92500" lnSpcReduction="20000"/>
          </a:bodyPr>
          <a:lstStyle/>
          <a:p>
            <a:r>
              <a:rPr lang="el-GR" dirty="0" smtClean="0"/>
              <a:t>Πολλά είδη διαπροσωπικής επικοινωνίας στις επιχειρήσεις διενεργούνται πλέον με εντελώς διαφορετικό τρόπο σε σχέση με πριν τη χρήση του διαδικτύου. </a:t>
            </a:r>
            <a:r>
              <a:rPr lang="el-GR" dirty="0" smtClean="0">
                <a:solidFill>
                  <a:srgbClr val="C00000"/>
                </a:solidFill>
              </a:rPr>
              <a:t>Η ψηφιακή επικοινωνία ήρθε για να μείνει!</a:t>
            </a:r>
          </a:p>
          <a:p>
            <a:r>
              <a:rPr lang="el-GR" dirty="0" smtClean="0"/>
              <a:t>Οι οργανώσεις και ιδιαίτερα οι επιχειρήσεις αντιμετωπίζουν ένα </a:t>
            </a:r>
            <a:r>
              <a:rPr lang="el-GR" dirty="0" smtClean="0">
                <a:solidFill>
                  <a:srgbClr val="C00000"/>
                </a:solidFill>
              </a:rPr>
              <a:t>ταχύτατα μεταβαλλόμενο επιχειρησιακό περιβάλλον </a:t>
            </a:r>
            <a:r>
              <a:rPr lang="el-GR" dirty="0" smtClean="0"/>
              <a:t>όσον αφορά την εργασία, τη </a:t>
            </a:r>
            <a:r>
              <a:rPr lang="el-GR" dirty="0" err="1" smtClean="0"/>
              <a:t>χωροθέτηση</a:t>
            </a:r>
            <a:r>
              <a:rPr lang="el-GR" dirty="0" smtClean="0"/>
              <a:t> της επιχείρησης, αλλά και τον κόσμο της εργασίας και των επιχειρήσεων.</a:t>
            </a:r>
          </a:p>
          <a:p>
            <a:endParaRPr lang="el-GR" dirty="0" smtClean="0"/>
          </a:p>
          <a:p>
            <a:endParaRPr lang="en-US" dirty="0"/>
          </a:p>
        </p:txBody>
      </p:sp>
    </p:spTree>
    <p:extLst>
      <p:ext uri="{BB962C8B-B14F-4D97-AF65-F5344CB8AC3E}">
        <p14:creationId xmlns:p14="http://schemas.microsoft.com/office/powerpoint/2010/main" xmlns="" val="1691758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t>Διοικητικά μέτρα για την επιτυχή λειτουργία της ψηφιακής επικοινωνίας </a:t>
            </a:r>
            <a:r>
              <a:rPr lang="el-GR" sz="3600" b="1" dirty="0" smtClean="0"/>
              <a:t>ΙΙΙ</a:t>
            </a:r>
            <a:endParaRPr lang="en-US" sz="3600" b="1"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4"/>
            </a:pPr>
            <a:r>
              <a:rPr lang="el-GR" b="1" dirty="0" smtClean="0">
                <a:solidFill>
                  <a:srgbClr val="C00000"/>
                </a:solidFill>
              </a:rPr>
              <a:t>Σαφής και αναλυτική διατύπωση στην επικοινωνία</a:t>
            </a:r>
            <a:r>
              <a:rPr lang="el-GR" dirty="0" smtClean="0"/>
              <a:t>. Πρέπει να επιδιώκεται η μεγαλύτερη σαφήνεια στην καθοδήγηση και στις εντολές για να μειώνονται οι παρερμηνείες. Τα τηλεφωνήματα είναι διαφορετικά από τα </a:t>
            </a:r>
            <a:r>
              <a:rPr lang="en-US" dirty="0" smtClean="0"/>
              <a:t>e</a:t>
            </a:r>
            <a:r>
              <a:rPr lang="el-GR" dirty="0" smtClean="0"/>
              <a:t>-</a:t>
            </a:r>
            <a:r>
              <a:rPr lang="en-US" dirty="0" smtClean="0"/>
              <a:t>mail. </a:t>
            </a:r>
            <a:r>
              <a:rPr lang="el-GR" dirty="0" smtClean="0"/>
              <a:t> Ένα </a:t>
            </a:r>
            <a:r>
              <a:rPr lang="en-US" dirty="0" smtClean="0"/>
              <a:t>e</a:t>
            </a:r>
            <a:r>
              <a:rPr lang="el-GR" dirty="0" smtClean="0"/>
              <a:t>-</a:t>
            </a:r>
            <a:r>
              <a:rPr lang="en-US" dirty="0" smtClean="0"/>
              <a:t>mail </a:t>
            </a:r>
            <a:r>
              <a:rPr lang="el-GR" dirty="0" smtClean="0"/>
              <a:t>δεν μπορεί να ενέχει χαλαρότητα στην έκφραση, γι’ αυτό κάθε επιχείρηση υιοθετεί το δικό της στυλ επικοινωνίας και διατύπωσης ανάλογα με το μέσο που χρησιμοποιεί.</a:t>
            </a:r>
            <a:endParaRPr lang="en-US" dirty="0" smtClean="0"/>
          </a:p>
          <a:p>
            <a:pPr marL="514350" indent="-514350">
              <a:buFont typeface="+mj-lt"/>
              <a:buAutoNum type="arabicPeriod" startAt="4"/>
            </a:pPr>
            <a:r>
              <a:rPr lang="el-GR" b="1" dirty="0" smtClean="0">
                <a:solidFill>
                  <a:srgbClr val="C00000"/>
                </a:solidFill>
              </a:rPr>
              <a:t>Προσαρμογή του στυλ επικοινωνίας στα ακροατήρια </a:t>
            </a:r>
            <a:r>
              <a:rPr lang="el-GR" dirty="0" smtClean="0"/>
              <a:t>(πελάτες, προμηθευτές, εργαζόμενοι) </a:t>
            </a:r>
            <a:r>
              <a:rPr lang="el-GR" b="1" dirty="0" smtClean="0">
                <a:solidFill>
                  <a:srgbClr val="C00000"/>
                </a:solidFill>
              </a:rPr>
              <a:t>για αποδοτική επικοινωνία</a:t>
            </a:r>
            <a:r>
              <a:rPr lang="el-GR" dirty="0" smtClean="0"/>
              <a:t>. Αυτό είναι ιδιαίτερα σημαντικό εάν τα ακροατήρια είναι </a:t>
            </a:r>
            <a:r>
              <a:rPr lang="el-GR" dirty="0" err="1" smtClean="0"/>
              <a:t>διαγενεακά</a:t>
            </a:r>
            <a:r>
              <a:rPr lang="el-GR" dirty="0" smtClean="0"/>
              <a:t> ή/και διασπαρμένα σε πολλές χώρες. Οι άνθρωποι καταλαβαίνουν το ίδιο πράγμα με διαφορετικούς τρόπους. Θα πρέπει να προσαρμοστεί το στυλ επικοινωνίας τόσο στις δυνατότητες των πλατφορμών, όσο και στην ικανότητα αντίληψης των συμμετεχόντων για να μην υπάρχουν κενά που μπορεί να αποβούν ιδιαίτερα ζημιογόνα.</a:t>
            </a:r>
            <a:endParaRPr lang="en-US" dirty="0" smtClean="0"/>
          </a:p>
          <a:p>
            <a:endParaRPr lang="en-US" dirty="0"/>
          </a:p>
        </p:txBody>
      </p:sp>
    </p:spTree>
    <p:extLst>
      <p:ext uri="{BB962C8B-B14F-4D97-AF65-F5344CB8AC3E}">
        <p14:creationId xmlns:p14="http://schemas.microsoft.com/office/powerpoint/2010/main" xmlns="" val="1237276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t>Διαπροσωπική </a:t>
            </a:r>
            <a:r>
              <a:rPr lang="en-US" sz="3600" b="1" dirty="0" smtClean="0"/>
              <a:t>vs </a:t>
            </a:r>
            <a:r>
              <a:rPr lang="el-GR" sz="3600" b="1" dirty="0" smtClean="0"/>
              <a:t>ηλεκτρονική επικοινωνία</a:t>
            </a:r>
            <a:endParaRPr lang="en-US" sz="3600" b="1" dirty="0"/>
          </a:p>
        </p:txBody>
      </p:sp>
      <p:sp>
        <p:nvSpPr>
          <p:cNvPr id="3" name="Content Placeholder 2"/>
          <p:cNvSpPr>
            <a:spLocks noGrp="1"/>
          </p:cNvSpPr>
          <p:nvPr>
            <p:ph idx="1"/>
          </p:nvPr>
        </p:nvSpPr>
        <p:spPr>
          <a:xfrm>
            <a:off x="457200" y="1340768"/>
            <a:ext cx="8229600" cy="5256584"/>
          </a:xfrm>
        </p:spPr>
        <p:txBody>
          <a:bodyPr>
            <a:normAutofit fontScale="70000" lnSpcReduction="20000"/>
          </a:bodyPr>
          <a:lstStyle/>
          <a:p>
            <a:r>
              <a:rPr lang="el-GR" dirty="0" smtClean="0"/>
              <a:t>Οι δίαυλοι επικοινωνίας και οι συμπεριφορές που υιοθετεί η ηγεσία είναι καθοριστικές για την επιτυχή επιβίωση μιας οργάνωσης – επιχείρησης. Η επικοινωνία αναδεικνύεται καθοριστικός παράγων για το συντονισμό και την καθοδήγηση των μελών αναφορικά με την επίτευξη κοινών στόχων. Οι </a:t>
            </a:r>
            <a:r>
              <a:rPr lang="el-GR" dirty="0" smtClean="0">
                <a:solidFill>
                  <a:srgbClr val="C00000"/>
                </a:solidFill>
              </a:rPr>
              <a:t>ηγέτες αναλώνουν περίπου 80% του χρόνου εργασίας τους στην επικοινωνία με συνεργάτες και υφισταμένους </a:t>
            </a:r>
            <a:r>
              <a:rPr lang="en-US" dirty="0" smtClean="0"/>
              <a:t>(Neuberger 2002</a:t>
            </a:r>
            <a:r>
              <a:rPr lang="el-GR" dirty="0" smtClean="0"/>
              <a:t>). Πολλές μορφές ηλεκτρονικής επικοινωνίας είναι ταχύτερες, φτηνότερες και </a:t>
            </a:r>
            <a:r>
              <a:rPr lang="el-GR" dirty="0"/>
              <a:t>πιο αποδοτική</a:t>
            </a:r>
            <a:r>
              <a:rPr lang="el-GR" dirty="0" smtClean="0"/>
              <a:t>.</a:t>
            </a:r>
          </a:p>
          <a:p>
            <a:r>
              <a:rPr lang="el-GR" dirty="0" smtClean="0"/>
              <a:t>Ωστόσο, πολλοί υπάλληλοι θεωρούν ότι </a:t>
            </a:r>
            <a:r>
              <a:rPr lang="el-GR" dirty="0" smtClean="0">
                <a:solidFill>
                  <a:srgbClr val="C00000"/>
                </a:solidFill>
              </a:rPr>
              <a:t>η ποιότητα της διαπροσωπικής επαφής </a:t>
            </a:r>
            <a:r>
              <a:rPr lang="el-GR" dirty="0" smtClean="0"/>
              <a:t>(κατανόηση, συμφωνία δράσης) εξακολουθεί να είναι </a:t>
            </a:r>
            <a:r>
              <a:rPr lang="el-GR" dirty="0" smtClean="0">
                <a:solidFill>
                  <a:srgbClr val="C00000"/>
                </a:solidFill>
              </a:rPr>
              <a:t>μεγαλύτερη από το τηλεφώνημα και το </a:t>
            </a:r>
            <a:r>
              <a:rPr lang="en-US" dirty="0" smtClean="0">
                <a:solidFill>
                  <a:srgbClr val="C00000"/>
                </a:solidFill>
              </a:rPr>
              <a:t>e</a:t>
            </a:r>
            <a:r>
              <a:rPr lang="el-GR" dirty="0" smtClean="0">
                <a:solidFill>
                  <a:srgbClr val="C00000"/>
                </a:solidFill>
              </a:rPr>
              <a:t>-</a:t>
            </a:r>
            <a:r>
              <a:rPr lang="en-US" dirty="0" smtClean="0">
                <a:solidFill>
                  <a:srgbClr val="C00000"/>
                </a:solidFill>
              </a:rPr>
              <a:t>mail</a:t>
            </a:r>
            <a:r>
              <a:rPr lang="el-GR" dirty="0" smtClean="0"/>
              <a:t>. Επιθυμούν να έχουν περισσότερη διαπροσωπική επικοινωνία από όση προσφέρεται γιατί συμβάλλει στην ταύτιση με τους επιδιωκόμενους στόχους, αποδοτικότητα, ταχύτητα εκτέλεσης εντολών. </a:t>
            </a:r>
          </a:p>
          <a:p>
            <a:r>
              <a:rPr lang="el-GR" dirty="0" smtClean="0"/>
              <a:t>Η άποψη αυτή σηματοδοτεί </a:t>
            </a:r>
            <a:r>
              <a:rPr lang="el-GR" dirty="0" smtClean="0">
                <a:solidFill>
                  <a:srgbClr val="C00000"/>
                </a:solidFill>
              </a:rPr>
              <a:t>πιθανά προβλήματα στην αυξανόμενη τάση για η-ηγεσία (</a:t>
            </a:r>
            <a:r>
              <a:rPr lang="en-US" dirty="0" smtClean="0">
                <a:solidFill>
                  <a:srgbClr val="C00000"/>
                </a:solidFill>
              </a:rPr>
              <a:t>e-leadership</a:t>
            </a:r>
            <a:r>
              <a:rPr lang="el-GR" dirty="0" smtClean="0">
                <a:solidFill>
                  <a:srgbClr val="C00000"/>
                </a:solidFill>
              </a:rPr>
              <a:t>)</a:t>
            </a:r>
            <a:r>
              <a:rPr lang="en-US" dirty="0" smtClean="0"/>
              <a:t> </a:t>
            </a:r>
            <a:r>
              <a:rPr lang="el-GR" dirty="0" smtClean="0"/>
              <a:t>στις σύγχρονες οργανώσεις.</a:t>
            </a:r>
            <a:endParaRPr lang="en-US" dirty="0"/>
          </a:p>
        </p:txBody>
      </p:sp>
    </p:spTree>
    <p:extLst>
      <p:ext uri="{BB962C8B-B14F-4D97-AF65-F5344CB8AC3E}">
        <p14:creationId xmlns:p14="http://schemas.microsoft.com/office/powerpoint/2010/main" xmlns="" val="29369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t>Η ψηφιακή επικοινωνία αποτελεί πανάκεια για όλα  τα </a:t>
            </a:r>
            <a:r>
              <a:rPr lang="el-GR" sz="3600" b="1" dirty="0" err="1" smtClean="0"/>
              <a:t>οργανωσιακά</a:t>
            </a:r>
            <a:r>
              <a:rPr lang="el-GR" sz="3600" b="1" dirty="0" smtClean="0"/>
              <a:t> προβλήματα?</a:t>
            </a:r>
            <a:endParaRPr lang="en-US" sz="3600" b="1"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r>
              <a:rPr lang="el-GR" dirty="0" smtClean="0"/>
              <a:t>Πολλά στελέχη επιχειρήσεων ή οργανισμών θεωρούν ότι  εάν εισάγουν κάποιου είδους ψηφιακά μέσα επικοινωνίας οι συμμετέχοντες θα ανταποκριθούν θετικά και όλα θα ρέουν ομαλά. Η ηγεσία θα πρέπει να ασχοληθεί συστηματικά με τα ψηφιακά μέσα και τις πλατφόρμες που επιθυμεί να χρησιμοποιήσει και να ελέγχει σταδιακά την εφαρμογή τους. </a:t>
            </a:r>
            <a:r>
              <a:rPr lang="el-GR" b="1" dirty="0" smtClean="0">
                <a:solidFill>
                  <a:srgbClr val="C00000"/>
                </a:solidFill>
              </a:rPr>
              <a:t>Καμία τεχνολογία δεν είναι μαγική και δεν λύνει όλα τα προβλήματα.</a:t>
            </a:r>
          </a:p>
          <a:p>
            <a:r>
              <a:rPr lang="el-GR" dirty="0" smtClean="0"/>
              <a:t>Θα πρέπει να λάβει κανείς υπόψη του ότι ο τρόπος που επικοινωνούμε στην καθημερινότητά μας (προσωπικά και επαγγελματικά) έχει αλλάξει, και έχει αλλάξει για πάντα ο τρόπος που εκτελούμε τα εργασιακά μας καθήκοντα. </a:t>
            </a:r>
            <a:r>
              <a:rPr lang="el-GR" b="1" dirty="0" smtClean="0">
                <a:solidFill>
                  <a:srgbClr val="C00000"/>
                </a:solidFill>
              </a:rPr>
              <a:t>Η χρήση ψηφιακών μέσων επικοινωνίας στις οργανώσεις – επιχειρήσεις δεν είναι πλέον επιλογή αλλά ΑΝΑΓΚΑΙΟΤΗΤΑ</a:t>
            </a:r>
            <a:r>
              <a:rPr lang="el-GR" dirty="0" smtClean="0"/>
              <a:t>.</a:t>
            </a:r>
            <a:endParaRPr lang="en-US" dirty="0"/>
          </a:p>
        </p:txBody>
      </p:sp>
    </p:spTree>
    <p:extLst>
      <p:ext uri="{BB962C8B-B14F-4D97-AF65-F5344CB8AC3E}">
        <p14:creationId xmlns:p14="http://schemas.microsoft.com/office/powerpoint/2010/main" xmlns="" val="345832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t>Η οργάνωση του μέλλοντος είναι ήδη εδώ</a:t>
            </a:r>
            <a:endParaRPr lang="en-US" sz="3600" b="1" dirty="0"/>
          </a:p>
        </p:txBody>
      </p:sp>
      <p:sp>
        <p:nvSpPr>
          <p:cNvPr id="3" name="Content Placeholder 2"/>
          <p:cNvSpPr>
            <a:spLocks noGrp="1"/>
          </p:cNvSpPr>
          <p:nvPr>
            <p:ph idx="1"/>
          </p:nvPr>
        </p:nvSpPr>
        <p:spPr/>
        <p:txBody>
          <a:bodyPr>
            <a:normAutofit fontScale="77500" lnSpcReduction="20000"/>
          </a:bodyPr>
          <a:lstStyle/>
          <a:p>
            <a:r>
              <a:rPr lang="el-GR" dirty="0" smtClean="0"/>
              <a:t>Η άποψη πάνω από 10.000 στελεχών επιχειρήσεων ανά τον κόσμο το 2017 σηματοδοτεί το γενικευμένο ενδιαφέρον για το σχεδιασμό των νέων οργανωτικών μορφών των επιχειρήσεων. </a:t>
            </a:r>
          </a:p>
          <a:p>
            <a:r>
              <a:rPr lang="el-GR" dirty="0" smtClean="0"/>
              <a:t>Τονίζεται η μετάβαση </a:t>
            </a:r>
            <a:r>
              <a:rPr lang="el-GR" b="1" dirty="0" smtClean="0">
                <a:solidFill>
                  <a:srgbClr val="C00000"/>
                </a:solidFill>
              </a:rPr>
              <a:t>από τη μοναδική επιχείρηση στα επιχειρησιακά οικοσυστήματα και στα δίκτυα</a:t>
            </a:r>
            <a:r>
              <a:rPr lang="el-GR" dirty="0" smtClean="0"/>
              <a:t>. Η </a:t>
            </a:r>
            <a:r>
              <a:rPr lang="el-GR" dirty="0" smtClean="0">
                <a:solidFill>
                  <a:srgbClr val="C00000"/>
                </a:solidFill>
              </a:rPr>
              <a:t>ευελιξία σε όλα τα επίπεδα αποφάσεων</a:t>
            </a:r>
            <a:r>
              <a:rPr lang="el-GR" dirty="0" smtClean="0"/>
              <a:t> παίζει καθοριστικό ρόλο για το μέλλον των οργανώσεων, εφόσον οι επιχειρήσεις αγωνίζονται να αναδιαρθρώσουν και να υποκαταστήσουν τις παραδοσιακές (</a:t>
            </a:r>
            <a:r>
              <a:rPr lang="el-GR" dirty="0" err="1" smtClean="0"/>
              <a:t>συστημικές</a:t>
            </a:r>
            <a:r>
              <a:rPr lang="el-GR" dirty="0" smtClean="0"/>
              <a:t>) ιεραρχίες με δίκτυα συμμετεχόντων που αποκτούν πλέον δύναμη να συναποφασίζουν (τουλάχιστον στο τοπικό επίπεδο). (</a:t>
            </a:r>
            <a:r>
              <a:rPr lang="en-US" dirty="0" smtClean="0"/>
              <a:t>2017 Deloitte Global Human Capital Trends</a:t>
            </a:r>
            <a:r>
              <a:rPr lang="el-GR" dirty="0" smtClean="0"/>
              <a:t> </a:t>
            </a:r>
            <a:r>
              <a:rPr lang="en-US" dirty="0" smtClean="0"/>
              <a:t>5</a:t>
            </a:r>
            <a:r>
              <a:rPr lang="el-GR" dirty="0" smtClean="0"/>
              <a:t>).</a:t>
            </a:r>
            <a:endParaRPr lang="en-US" dirty="0"/>
          </a:p>
        </p:txBody>
      </p:sp>
    </p:spTree>
    <p:extLst>
      <p:ext uri="{BB962C8B-B14F-4D97-AF65-F5344CB8AC3E}">
        <p14:creationId xmlns:p14="http://schemas.microsoft.com/office/powerpoint/2010/main" xmlns="" val="1851667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29600" cy="1143000"/>
          </a:xfrm>
        </p:spPr>
        <p:txBody>
          <a:bodyPr>
            <a:normAutofit/>
          </a:bodyPr>
          <a:lstStyle/>
          <a:p>
            <a:r>
              <a:rPr lang="el-GR" sz="3600" b="1" dirty="0" smtClean="0"/>
              <a:t>Νεοφυείς επιχειρήσεις (</a:t>
            </a:r>
            <a:r>
              <a:rPr lang="en-US" sz="3600" b="1" dirty="0" smtClean="0"/>
              <a:t>startup)</a:t>
            </a:r>
            <a:endParaRPr lang="en-US" sz="3600" b="1" dirty="0"/>
          </a:p>
        </p:txBody>
      </p:sp>
      <p:pic>
        <p:nvPicPr>
          <p:cNvPr id="6146" name="Picture 2" descr="Αποτέλεσμα εικόνας για startups">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2246" y="1079325"/>
            <a:ext cx="5734050" cy="5734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990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000" b="1" dirty="0" smtClean="0"/>
              <a:t>Νεοφυείς επιχειρήσεις (</a:t>
            </a:r>
            <a:r>
              <a:rPr lang="en-US" sz="4000" b="1" dirty="0" smtClean="0"/>
              <a:t>startup)</a:t>
            </a:r>
            <a:endParaRPr lang="en-US" sz="4000" b="1" dirty="0"/>
          </a:p>
        </p:txBody>
      </p:sp>
      <p:pic>
        <p:nvPicPr>
          <p:cNvPr id="4098" name="Picture 2" descr="Σχετική εικόνα">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672" y="1340768"/>
            <a:ext cx="5952744" cy="5413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5292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b="1" dirty="0" smtClean="0"/>
              <a:t>Απαρχή, συνθήκες αγοράς</a:t>
            </a:r>
            <a:endParaRPr lang="en-US" sz="3600" b="1" dirty="0"/>
          </a:p>
        </p:txBody>
      </p:sp>
      <p:sp>
        <p:nvSpPr>
          <p:cNvPr id="4" name="Content Placeholder 3"/>
          <p:cNvSpPr>
            <a:spLocks noGrp="1"/>
          </p:cNvSpPr>
          <p:nvPr>
            <p:ph idx="1"/>
          </p:nvPr>
        </p:nvSpPr>
        <p:spPr>
          <a:xfrm>
            <a:off x="457200" y="1600200"/>
            <a:ext cx="8229600" cy="4781128"/>
          </a:xfrm>
        </p:spPr>
        <p:txBody>
          <a:bodyPr>
            <a:normAutofit fontScale="77500" lnSpcReduction="20000"/>
          </a:bodyPr>
          <a:lstStyle/>
          <a:p>
            <a:r>
              <a:rPr lang="el-GR" dirty="0" smtClean="0"/>
              <a:t>Οι νεοφυείς εταιρείες ξεκινάνε συνήθως από 1-2 ιδρυτικά μέλη που εφεύραν έναν </a:t>
            </a:r>
            <a:r>
              <a:rPr lang="el-GR" dirty="0" smtClean="0">
                <a:solidFill>
                  <a:srgbClr val="C00000"/>
                </a:solidFill>
              </a:rPr>
              <a:t>νέο τρόπο να επιλύσουν ένα πρόβλημα</a:t>
            </a:r>
            <a:r>
              <a:rPr lang="el-GR" dirty="0" smtClean="0"/>
              <a:t>. Επιχειρούν να εισάγουν το προϊόν - υπηρεσία (εφεύρεση) στην αγορά αξιολογώντας τις δυνατότητες προώθησης, κατόπιν παράγουν μία μίνιμουμ ποσότητα του προϊόντος ή ένα πρωτότυπο και επεξεργάζονται το μοντέλο παραγωγής. </a:t>
            </a:r>
          </a:p>
          <a:p>
            <a:r>
              <a:rPr lang="el-GR" dirty="0" smtClean="0"/>
              <a:t>Επειδή συχνά ο ανταγωνισμός και οι συνθήκες παραγωγής ενέχουν μεγάλο </a:t>
            </a:r>
            <a:r>
              <a:rPr lang="el-GR" dirty="0" smtClean="0">
                <a:solidFill>
                  <a:srgbClr val="C00000"/>
                </a:solidFill>
              </a:rPr>
              <a:t>ρίσκο</a:t>
            </a:r>
            <a:r>
              <a:rPr lang="el-GR" dirty="0" smtClean="0"/>
              <a:t>, και απαιτούν πολλά </a:t>
            </a:r>
            <a:r>
              <a:rPr lang="el-GR" dirty="0" smtClean="0">
                <a:solidFill>
                  <a:srgbClr val="C00000"/>
                </a:solidFill>
              </a:rPr>
              <a:t>κεφάλαια</a:t>
            </a:r>
            <a:r>
              <a:rPr lang="el-GR" dirty="0" smtClean="0"/>
              <a:t> οι επιχειρήσεις αυτές ανάλογα με το προϊόν τους εξαγοράζονται από μεγαλύτερες επιχειρήσεις στον κλάδο τους (π.χ. </a:t>
            </a:r>
            <a:r>
              <a:rPr lang="en-US" dirty="0" smtClean="0"/>
              <a:t>Taxi Beat</a:t>
            </a:r>
            <a:r>
              <a:rPr lang="el-GR" dirty="0" smtClean="0"/>
              <a:t>, </a:t>
            </a:r>
            <a:r>
              <a:rPr lang="en-US" dirty="0" smtClean="0"/>
              <a:t>YouTube)</a:t>
            </a:r>
            <a:r>
              <a:rPr lang="el-GR" dirty="0" smtClean="0"/>
              <a:t>. Επίσης η έλλειψη πληροφόρησης, η ταχύτητα λήψης αποφάσεων , αδυναμία δανεισμού οδηγούν σε λάθη στρατηγικής ανάπτυξης της επιχείρησης. </a:t>
            </a:r>
            <a:endParaRPr lang="en-US" dirty="0"/>
          </a:p>
        </p:txBody>
      </p:sp>
    </p:spTree>
    <p:extLst>
      <p:ext uri="{BB962C8B-B14F-4D97-AF65-F5344CB8AC3E}">
        <p14:creationId xmlns:p14="http://schemas.microsoft.com/office/powerpoint/2010/main" xmlns="" val="106287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l-GR" sz="3600" b="1" dirty="0" smtClean="0"/>
              <a:t>Αρχές για τη δημιουργία νεοφυών επιχειρήσεων Ι</a:t>
            </a:r>
            <a:endParaRPr lang="en-US" sz="3600" b="1" dirty="0"/>
          </a:p>
        </p:txBody>
      </p:sp>
      <p:sp>
        <p:nvSpPr>
          <p:cNvPr id="3" name="Content Placeholder 2"/>
          <p:cNvSpPr>
            <a:spLocks noGrp="1"/>
          </p:cNvSpPr>
          <p:nvPr>
            <p:ph idx="1"/>
          </p:nvPr>
        </p:nvSpPr>
        <p:spPr>
          <a:xfrm>
            <a:off x="251520" y="1340768"/>
            <a:ext cx="8712968" cy="5400600"/>
          </a:xfrm>
        </p:spPr>
        <p:txBody>
          <a:bodyPr>
            <a:normAutofit fontScale="70000" lnSpcReduction="20000"/>
          </a:bodyPr>
          <a:lstStyle/>
          <a:p>
            <a:pPr marL="0" indent="0">
              <a:buNone/>
            </a:pPr>
            <a:r>
              <a:rPr lang="el-GR" b="1" dirty="0" smtClean="0">
                <a:solidFill>
                  <a:srgbClr val="C00000"/>
                </a:solidFill>
              </a:rPr>
              <a:t>Κάλυψη αναγκών της αγοράς</a:t>
            </a:r>
          </a:p>
          <a:p>
            <a:r>
              <a:rPr lang="el-GR" dirty="0" smtClean="0"/>
              <a:t>Αναζήτηση ενός </a:t>
            </a:r>
            <a:r>
              <a:rPr lang="el-GR" dirty="0" smtClean="0">
                <a:solidFill>
                  <a:srgbClr val="C00000"/>
                </a:solidFill>
              </a:rPr>
              <a:t>υπαρκτού προβλήματος</a:t>
            </a:r>
            <a:r>
              <a:rPr lang="el-GR" dirty="0" smtClean="0"/>
              <a:t>, νέες ιδέες, οριοθέτηση νέων τρόπων επίλυσης</a:t>
            </a:r>
            <a:endParaRPr lang="en-US" dirty="0"/>
          </a:p>
          <a:p>
            <a:r>
              <a:rPr lang="el-GR" dirty="0" smtClean="0"/>
              <a:t>Αναζήτηση </a:t>
            </a:r>
            <a:r>
              <a:rPr lang="el-GR" dirty="0" smtClean="0">
                <a:solidFill>
                  <a:srgbClr val="C00000"/>
                </a:solidFill>
              </a:rPr>
              <a:t>καινοτόμων πελατών </a:t>
            </a:r>
            <a:r>
              <a:rPr lang="el-GR" dirty="0" smtClean="0"/>
              <a:t>που θα εφαρμόσουν και θα αξιολογήσουν την εφαρμογή</a:t>
            </a:r>
            <a:endParaRPr lang="en-US" dirty="0"/>
          </a:p>
          <a:p>
            <a:r>
              <a:rPr lang="el-GR" dirty="0" smtClean="0">
                <a:solidFill>
                  <a:srgbClr val="C00000"/>
                </a:solidFill>
              </a:rPr>
              <a:t>Συνεχής έλεγχος και εξέλιξη </a:t>
            </a:r>
            <a:r>
              <a:rPr lang="el-GR" dirty="0" smtClean="0"/>
              <a:t>του προϊόντος – υπηρεσίας με στόχο την ταχύτερη λειτουργία και τη συμπίεση όγκου</a:t>
            </a:r>
            <a:endParaRPr lang="en-US" dirty="0"/>
          </a:p>
          <a:p>
            <a:r>
              <a:rPr lang="el-GR" dirty="0" smtClean="0"/>
              <a:t>Δημιουργία </a:t>
            </a:r>
            <a:r>
              <a:rPr lang="el-GR" dirty="0" smtClean="0">
                <a:solidFill>
                  <a:srgbClr val="C00000"/>
                </a:solidFill>
              </a:rPr>
              <a:t>κέντρο επικοινωνίας με πελάτες</a:t>
            </a:r>
            <a:r>
              <a:rPr lang="el-GR" dirty="0" smtClean="0"/>
              <a:t>, αξιολόγηση της αντίδρασης των πελατών και υιοθέτηση / απόρριψη της ιδέας</a:t>
            </a:r>
            <a:endParaRPr lang="en-US" dirty="0"/>
          </a:p>
          <a:p>
            <a:r>
              <a:rPr lang="el-GR" dirty="0" smtClean="0"/>
              <a:t>Απόφαση βασισμένη σε </a:t>
            </a:r>
            <a:r>
              <a:rPr lang="el-GR" dirty="0" smtClean="0">
                <a:solidFill>
                  <a:srgbClr val="C00000"/>
                </a:solidFill>
              </a:rPr>
              <a:t>αξιολόγηση δεδομένων </a:t>
            </a:r>
            <a:r>
              <a:rPr lang="el-GR" dirty="0" smtClean="0"/>
              <a:t>για κατά πόσο μπορεί να γίνει το βήμα προς τη μαζική παραγωγή </a:t>
            </a:r>
            <a:endParaRPr lang="en-US" dirty="0"/>
          </a:p>
          <a:p>
            <a:r>
              <a:rPr lang="el-GR" dirty="0" smtClean="0"/>
              <a:t>Αύξηση των προσπαθειών για </a:t>
            </a:r>
            <a:r>
              <a:rPr lang="el-GR" dirty="0" smtClean="0">
                <a:solidFill>
                  <a:srgbClr val="C00000"/>
                </a:solidFill>
              </a:rPr>
              <a:t>μεγαλύτερες ταχύτητες</a:t>
            </a:r>
            <a:r>
              <a:rPr lang="el-GR" dirty="0" smtClean="0"/>
              <a:t>, εκμάθηση, και επικέντρωση στα πλεονεκτήματα της νέας ιδέας</a:t>
            </a:r>
            <a:endParaRPr lang="en-US" dirty="0"/>
          </a:p>
          <a:p>
            <a:r>
              <a:rPr lang="el-GR" dirty="0" smtClean="0">
                <a:solidFill>
                  <a:srgbClr val="C00000"/>
                </a:solidFill>
              </a:rPr>
              <a:t>Αξιολόγηση των ανταγωνιστικών αντιδράσεων </a:t>
            </a:r>
            <a:r>
              <a:rPr lang="el-GR" dirty="0" smtClean="0"/>
              <a:t>και εμποδίων από τους άλλους επιχειρηματίες στην ίδρυση μια νέας εταιρείας.</a:t>
            </a:r>
          </a:p>
          <a:p>
            <a:endParaRPr lang="en-US" dirty="0"/>
          </a:p>
        </p:txBody>
      </p:sp>
    </p:spTree>
    <p:extLst>
      <p:ext uri="{BB962C8B-B14F-4D97-AF65-F5344CB8AC3E}">
        <p14:creationId xmlns:p14="http://schemas.microsoft.com/office/powerpoint/2010/main" xmlns="" val="150818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t>Αρχές για τη δημιουργία νεοφυών </a:t>
            </a:r>
            <a:r>
              <a:rPr lang="el-GR" sz="3600" b="1" dirty="0" smtClean="0"/>
              <a:t>επιχειρήσεων ΙΙ</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l-GR" b="1" dirty="0">
                <a:solidFill>
                  <a:srgbClr val="C00000"/>
                </a:solidFill>
              </a:rPr>
              <a:t>Συνήθη λάθη και μειονεκτήματα στην ίδρυση νεοφυούς επιχείρησης</a:t>
            </a:r>
            <a:r>
              <a:rPr lang="el-GR" dirty="0"/>
              <a:t>:</a:t>
            </a:r>
            <a:r>
              <a:rPr lang="en-US" dirty="0"/>
              <a:t> </a:t>
            </a:r>
          </a:p>
          <a:p>
            <a:r>
              <a:rPr lang="el-GR" dirty="0">
                <a:solidFill>
                  <a:srgbClr val="C00000"/>
                </a:solidFill>
              </a:rPr>
              <a:t>Υπερβολική αυτοπεποίθηση</a:t>
            </a:r>
            <a:r>
              <a:rPr lang="en-US" dirty="0">
                <a:solidFill>
                  <a:srgbClr val="C00000"/>
                </a:solidFill>
              </a:rPr>
              <a:t>:</a:t>
            </a:r>
            <a:r>
              <a:rPr lang="en-US" dirty="0"/>
              <a:t> </a:t>
            </a:r>
            <a:r>
              <a:rPr lang="el-GR" dirty="0"/>
              <a:t>Οι υποκειμενικές εκτιμήσεις είναι μεγαλύτερες από τις αντικειμενικές προϋποθέσεις</a:t>
            </a:r>
            <a:endParaRPr lang="en-US" dirty="0"/>
          </a:p>
          <a:p>
            <a:r>
              <a:rPr lang="el-GR" dirty="0">
                <a:solidFill>
                  <a:srgbClr val="C00000"/>
                </a:solidFill>
              </a:rPr>
              <a:t>Έλεγχος αυταπάτης</a:t>
            </a:r>
            <a:r>
              <a:rPr lang="en-US" dirty="0">
                <a:solidFill>
                  <a:srgbClr val="C00000"/>
                </a:solidFill>
              </a:rPr>
              <a:t>: </a:t>
            </a:r>
            <a:r>
              <a:rPr lang="el-GR" dirty="0"/>
              <a:t>Υπερβολική έμφαση στη χρήση δεξιοτήτων αντί για πιθανότητες βελτίωσης της παρουσίασης</a:t>
            </a:r>
            <a:endParaRPr lang="en-US" dirty="0"/>
          </a:p>
          <a:p>
            <a:r>
              <a:rPr lang="el-GR" dirty="0">
                <a:solidFill>
                  <a:srgbClr val="C00000"/>
                </a:solidFill>
              </a:rPr>
              <a:t>Ο νόμος των μικρών αριθμών</a:t>
            </a:r>
            <a:r>
              <a:rPr lang="en-US" b="1" dirty="0"/>
              <a:t>:</a:t>
            </a:r>
            <a:r>
              <a:rPr lang="en-US" dirty="0"/>
              <a:t> </a:t>
            </a:r>
            <a:r>
              <a:rPr lang="el-GR" dirty="0"/>
              <a:t>Αποφάσεις θα πρέπει να λαμβάνονται εξετάζοντας τις αντιδράσεις ενός μικρού δείγματος ενδιαφερομένων</a:t>
            </a:r>
            <a:endParaRPr lang="en-US" dirty="0"/>
          </a:p>
          <a:p>
            <a:r>
              <a:rPr lang="el-GR" dirty="0">
                <a:solidFill>
                  <a:srgbClr val="C00000"/>
                </a:solidFill>
              </a:rPr>
              <a:t>Προβλήματα διαθεσιμότητας</a:t>
            </a:r>
            <a:r>
              <a:rPr lang="en-US" b="1" dirty="0"/>
              <a:t>:</a:t>
            </a:r>
            <a:r>
              <a:rPr lang="en-US" dirty="0"/>
              <a:t> </a:t>
            </a:r>
            <a:r>
              <a:rPr lang="el-GR" dirty="0"/>
              <a:t>Αξιολόγηση σχετικά με το πόσο πιθανό είναι να συμβούν ανεπιθύμητα γεγονότα (ρίσκα)</a:t>
            </a:r>
            <a:endParaRPr lang="en-US" dirty="0"/>
          </a:p>
          <a:p>
            <a:r>
              <a:rPr lang="el-GR" dirty="0">
                <a:solidFill>
                  <a:srgbClr val="C00000"/>
                </a:solidFill>
              </a:rPr>
              <a:t>Αύξηση δέσμευσης</a:t>
            </a:r>
            <a:r>
              <a:rPr lang="en-US" b="1" dirty="0"/>
              <a:t>:</a:t>
            </a:r>
            <a:r>
              <a:rPr lang="en-US" dirty="0"/>
              <a:t> </a:t>
            </a:r>
            <a:r>
              <a:rPr lang="el-GR" dirty="0"/>
              <a:t>Επιμονή να ξεπεραστούν δύσκολες και αδιαφανείς καταστάσεις κατά τη διάρκεια της δημιουργίας του προϊόντος – υπηρεσίας.</a:t>
            </a:r>
            <a:r>
              <a:rPr lang="en-US" dirty="0"/>
              <a:t>Persist unduly with unsuccessful initiatives or courses of action.</a:t>
            </a:r>
          </a:p>
          <a:p>
            <a:endParaRPr lang="en-US" dirty="0"/>
          </a:p>
        </p:txBody>
      </p:sp>
    </p:spTree>
    <p:extLst>
      <p:ext uri="{BB962C8B-B14F-4D97-AF65-F5344CB8AC3E}">
        <p14:creationId xmlns:p14="http://schemas.microsoft.com/office/powerpoint/2010/main" xmlns="" val="44423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4" name="Picture 2" descr="http://thefoundation.gr/wp-content/uploads/2018/12/Cover_Startups_wid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892" y="1844824"/>
            <a:ext cx="7429500" cy="3514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036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txBody>
          <a:bodyPr>
            <a:normAutofit fontScale="90000"/>
          </a:bodyPr>
          <a:lstStyle/>
          <a:p>
            <a:r>
              <a:rPr lang="el-GR" dirty="0" smtClean="0"/>
              <a:t>Μάρτιος 2019</a:t>
            </a:r>
            <a:endParaRPr lang="en-US" dirty="0"/>
          </a:p>
        </p:txBody>
      </p:sp>
      <p:pic>
        <p:nvPicPr>
          <p:cNvPr id="3074" name="Picture 2" descr="Σχετική εικόνα">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908720"/>
            <a:ext cx="8784976" cy="46805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5661248"/>
            <a:ext cx="8856984" cy="938719"/>
          </a:xfrm>
          <a:prstGeom prst="rect">
            <a:avLst/>
          </a:prstGeom>
          <a:noFill/>
        </p:spPr>
        <p:txBody>
          <a:bodyPr wrap="square" rtlCol="0">
            <a:spAutoFit/>
          </a:bodyPr>
          <a:lstStyle/>
          <a:p>
            <a:r>
              <a:rPr lang="el-GR" sz="1100" dirty="0" smtClean="0"/>
              <a:t>Πηγή: </a:t>
            </a:r>
            <a:r>
              <a:rPr lang="en-US" sz="1100" dirty="0"/>
              <a:t>https://www.google.com/search?q=digital+around+the+world+2019&amp;tbm=isch&amp;source=iu&amp;ictx=1&amp;fir=5fFbZ53EKjcIZM%253A%252ClMqeAdaU19IKjM%252C_&amp;vet=1&amp;usg=AI4_-kSCRYs1iMYRhyPSPiOgL_RKtjtPkw&amp;sa=X&amp;ved=2ahUKEwic8JqVoJ7mAhUHJlAKHbmZCkQQ9QEwAHoECAgQBA#imgdii=lg1cR7sHQZ0x0M:&amp;imgrc=W3S_ap2m2xejrM:&amp;spf=1575540748085&amp;vet=1</a:t>
            </a:r>
          </a:p>
        </p:txBody>
      </p:sp>
    </p:spTree>
    <p:extLst>
      <p:ext uri="{BB962C8B-B14F-4D97-AF65-F5344CB8AC3E}">
        <p14:creationId xmlns:p14="http://schemas.microsoft.com/office/powerpoint/2010/main" xmlns="" val="289949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thefoundation.gr/wp-content/uploads/2018/12/Early-Stage-Startups-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41100"/>
            <a:ext cx="5832648" cy="67722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596336" y="4433044"/>
            <a:ext cx="1152128" cy="2308324"/>
          </a:xfrm>
          <a:prstGeom prst="rect">
            <a:avLst/>
          </a:prstGeom>
          <a:noFill/>
        </p:spPr>
        <p:txBody>
          <a:bodyPr wrap="square" rtlCol="0">
            <a:spAutoFit/>
          </a:bodyPr>
          <a:lstStyle/>
          <a:p>
            <a:r>
              <a:rPr lang="el-GR" dirty="0" smtClean="0"/>
              <a:t>Πηγή: </a:t>
            </a:r>
            <a:r>
              <a:rPr lang="en-US" dirty="0"/>
              <a:t>http://thefoundation.gr/startups-in-greece-2018-report/</a:t>
            </a:r>
          </a:p>
        </p:txBody>
      </p:sp>
    </p:spTree>
    <p:extLst>
      <p:ext uri="{BB962C8B-B14F-4D97-AF65-F5344CB8AC3E}">
        <p14:creationId xmlns:p14="http://schemas.microsoft.com/office/powerpoint/2010/main" xmlns="" val="188862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Χρηματοδότηση, τομείς δράσης</a:t>
            </a:r>
            <a:endParaRPr lang="en-US" dirty="0"/>
          </a:p>
        </p:txBody>
      </p:sp>
      <p:sp>
        <p:nvSpPr>
          <p:cNvPr id="4" name="Content Placeholder 3"/>
          <p:cNvSpPr>
            <a:spLocks noGrp="1"/>
          </p:cNvSpPr>
          <p:nvPr>
            <p:ph idx="1"/>
          </p:nvPr>
        </p:nvSpPr>
        <p:spPr/>
        <p:txBody>
          <a:bodyPr>
            <a:normAutofit fontScale="77500" lnSpcReduction="20000"/>
          </a:bodyPr>
          <a:lstStyle/>
          <a:p>
            <a:r>
              <a:rPr lang="el-GR" dirty="0"/>
              <a:t>Συνολικά εντός του </a:t>
            </a:r>
            <a:r>
              <a:rPr lang="el-GR" b="1" dirty="0">
                <a:solidFill>
                  <a:srgbClr val="C00000"/>
                </a:solidFill>
              </a:rPr>
              <a:t>2018</a:t>
            </a:r>
            <a:r>
              <a:rPr lang="el-GR" dirty="0">
                <a:solidFill>
                  <a:srgbClr val="C00000"/>
                </a:solidFill>
              </a:rPr>
              <a:t> </a:t>
            </a:r>
            <a:r>
              <a:rPr lang="el-GR" b="1" dirty="0">
                <a:solidFill>
                  <a:srgbClr val="C00000"/>
                </a:solidFill>
              </a:rPr>
              <a:t>έχουν επενδυθεί</a:t>
            </a:r>
            <a:r>
              <a:rPr lang="el-GR" dirty="0">
                <a:solidFill>
                  <a:srgbClr val="C00000"/>
                </a:solidFill>
              </a:rPr>
              <a:t> €</a:t>
            </a:r>
            <a:r>
              <a:rPr lang="el-GR" b="1" dirty="0">
                <a:solidFill>
                  <a:srgbClr val="C00000"/>
                </a:solidFill>
              </a:rPr>
              <a:t>14</a:t>
            </a:r>
            <a:r>
              <a:rPr lang="el-GR" dirty="0">
                <a:solidFill>
                  <a:srgbClr val="C00000"/>
                </a:solidFill>
              </a:rPr>
              <a:t> </a:t>
            </a:r>
            <a:r>
              <a:rPr lang="el-GR" b="1" dirty="0">
                <a:solidFill>
                  <a:srgbClr val="C00000"/>
                </a:solidFill>
              </a:rPr>
              <a:t>εκατ</a:t>
            </a:r>
            <a:r>
              <a:rPr lang="el-GR" dirty="0"/>
              <a:t>., ενισχύοντας </a:t>
            </a:r>
            <a:r>
              <a:rPr lang="el-GR" b="1" dirty="0">
                <a:solidFill>
                  <a:srgbClr val="C00000"/>
                </a:solidFill>
              </a:rPr>
              <a:t>καινοτόμες επιχειρήσεις</a:t>
            </a:r>
            <a:r>
              <a:rPr lang="el-GR" dirty="0">
                <a:solidFill>
                  <a:srgbClr val="C00000"/>
                </a:solidFill>
              </a:rPr>
              <a:t> </a:t>
            </a:r>
            <a:r>
              <a:rPr lang="el-GR" dirty="0"/>
              <a:t>και ερευνητικές ομάδες</a:t>
            </a:r>
            <a:r>
              <a:rPr lang="el-GR" dirty="0" smtClean="0"/>
              <a:t>.</a:t>
            </a:r>
          </a:p>
          <a:p>
            <a:r>
              <a:rPr lang="el-GR" dirty="0"/>
              <a:t>Περισσότερα από </a:t>
            </a:r>
            <a:r>
              <a:rPr lang="el-GR" b="1" dirty="0">
                <a:solidFill>
                  <a:srgbClr val="C00000"/>
                </a:solidFill>
              </a:rPr>
              <a:t>€500 εκατ</a:t>
            </a:r>
            <a:r>
              <a:rPr lang="el-GR" dirty="0"/>
              <a:t>. αναμένεται να διοχετευθούν στα επόμενα χρόνια </a:t>
            </a:r>
            <a:r>
              <a:rPr lang="el-GR" dirty="0">
                <a:solidFill>
                  <a:srgbClr val="C00000"/>
                </a:solidFill>
              </a:rPr>
              <a:t>σε ελληνικά </a:t>
            </a:r>
            <a:r>
              <a:rPr lang="el-GR" dirty="0" err="1">
                <a:solidFill>
                  <a:srgbClr val="C00000"/>
                </a:solidFill>
              </a:rPr>
              <a:t>startups</a:t>
            </a:r>
            <a:r>
              <a:rPr lang="el-GR" dirty="0">
                <a:solidFill>
                  <a:srgbClr val="C00000"/>
                </a:solidFill>
              </a:rPr>
              <a:t> </a:t>
            </a:r>
            <a:r>
              <a:rPr lang="el-GR" dirty="0"/>
              <a:t>και εταιρείες μέσω του επενδυτικού προγράμματος </a:t>
            </a:r>
            <a:r>
              <a:rPr lang="el-GR" b="1" dirty="0" err="1">
                <a:solidFill>
                  <a:srgbClr val="C00000"/>
                </a:solidFill>
              </a:rPr>
              <a:t>EquiFund</a:t>
            </a:r>
            <a:r>
              <a:rPr lang="el-GR" dirty="0"/>
              <a:t>, που συνδυάζει ευρωπαϊκούς, εθνικούς αλλά και ιδιωτικούς πόρους.</a:t>
            </a:r>
          </a:p>
          <a:p>
            <a:r>
              <a:rPr lang="el-GR" dirty="0"/>
              <a:t>Το </a:t>
            </a:r>
            <a:r>
              <a:rPr lang="el-GR" b="1" dirty="0">
                <a:solidFill>
                  <a:srgbClr val="C00000"/>
                </a:solidFill>
              </a:rPr>
              <a:t>ελληνικό οικοσύστημα των </a:t>
            </a:r>
            <a:r>
              <a:rPr lang="el-GR" b="1" dirty="0" err="1">
                <a:solidFill>
                  <a:srgbClr val="C00000"/>
                </a:solidFill>
              </a:rPr>
              <a:t>startup</a:t>
            </a:r>
            <a:r>
              <a:rPr lang="el-GR" dirty="0">
                <a:solidFill>
                  <a:srgbClr val="C00000"/>
                </a:solidFill>
              </a:rPr>
              <a:t> </a:t>
            </a:r>
            <a:r>
              <a:rPr lang="el-GR" b="1" dirty="0">
                <a:solidFill>
                  <a:srgbClr val="C00000"/>
                </a:solidFill>
              </a:rPr>
              <a:t>ωριμάζει</a:t>
            </a:r>
            <a:r>
              <a:rPr lang="el-GR" dirty="0">
                <a:solidFill>
                  <a:srgbClr val="C00000"/>
                </a:solidFill>
              </a:rPr>
              <a:t> </a:t>
            </a:r>
            <a:r>
              <a:rPr lang="el-GR" dirty="0"/>
              <a:t>και στρέφεται σε B2B υπηρεσίες. Οι τομείς των </a:t>
            </a:r>
            <a:r>
              <a:rPr lang="el-GR" b="1" dirty="0" err="1">
                <a:solidFill>
                  <a:srgbClr val="C00000"/>
                </a:solidFill>
              </a:rPr>
              <a:t>βιοεπιστημών</a:t>
            </a:r>
            <a:r>
              <a:rPr lang="el-GR" dirty="0"/>
              <a:t>, του </a:t>
            </a:r>
            <a:r>
              <a:rPr lang="el-GR" b="1" dirty="0" err="1">
                <a:solidFill>
                  <a:srgbClr val="C00000"/>
                </a:solidFill>
              </a:rPr>
              <a:t>lifestyle</a:t>
            </a:r>
            <a:r>
              <a:rPr lang="el-GR" b="1" dirty="0">
                <a:solidFill>
                  <a:srgbClr val="C00000"/>
                </a:solidFill>
              </a:rPr>
              <a:t>/κοινωνικής δικτύωσης/ ψυχαγωγίας</a:t>
            </a:r>
            <a:r>
              <a:rPr lang="el-GR" dirty="0">
                <a:solidFill>
                  <a:srgbClr val="C00000"/>
                </a:solidFill>
              </a:rPr>
              <a:t> </a:t>
            </a:r>
            <a:r>
              <a:rPr lang="el-GR" dirty="0"/>
              <a:t>και του </a:t>
            </a:r>
            <a:r>
              <a:rPr lang="el-GR" b="1" dirty="0">
                <a:solidFill>
                  <a:srgbClr val="C00000"/>
                </a:solidFill>
              </a:rPr>
              <a:t>τουρισμού/φιλοξενίας</a:t>
            </a:r>
            <a:r>
              <a:rPr lang="el-GR" dirty="0"/>
              <a:t> είναι οι δημοφιλέστεροι ανάμεσα σε </a:t>
            </a:r>
            <a:r>
              <a:rPr lang="el-GR" dirty="0" err="1"/>
              <a:t>startups</a:t>
            </a:r>
            <a:r>
              <a:rPr lang="el-GR" dirty="0"/>
              <a:t> που βρίσκονται στα αρχικά στάδια της ανάπτυξής τους.</a:t>
            </a:r>
            <a:endParaRPr lang="en-US" dirty="0"/>
          </a:p>
        </p:txBody>
      </p:sp>
    </p:spTree>
    <p:extLst>
      <p:ext uri="{BB962C8B-B14F-4D97-AF65-F5344CB8AC3E}">
        <p14:creationId xmlns:p14="http://schemas.microsoft.com/office/powerpoint/2010/main" xmlns="" val="4821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Επενδυτικές – χρηματοδοτικές δυνατότητες</a:t>
            </a:r>
            <a:endParaRPr lang="en-US" sz="3200" b="1" dirty="0"/>
          </a:p>
        </p:txBody>
      </p:sp>
      <p:sp>
        <p:nvSpPr>
          <p:cNvPr id="3" name="Content Placeholder 2"/>
          <p:cNvSpPr>
            <a:spLocks noGrp="1"/>
          </p:cNvSpPr>
          <p:nvPr>
            <p:ph idx="1"/>
          </p:nvPr>
        </p:nvSpPr>
        <p:spPr/>
        <p:txBody>
          <a:bodyPr>
            <a:normAutofit fontScale="85000" lnSpcReduction="20000"/>
          </a:bodyPr>
          <a:lstStyle/>
          <a:p>
            <a:r>
              <a:rPr lang="el-GR" b="1" dirty="0" smtClean="0">
                <a:solidFill>
                  <a:srgbClr val="C00000"/>
                </a:solidFill>
              </a:rPr>
              <a:t>Επενδυτικές </a:t>
            </a:r>
            <a:r>
              <a:rPr lang="el-GR" b="1" dirty="0">
                <a:solidFill>
                  <a:srgbClr val="C00000"/>
                </a:solidFill>
              </a:rPr>
              <a:t>ευκαιρίες</a:t>
            </a:r>
            <a:r>
              <a:rPr lang="el-GR" dirty="0">
                <a:solidFill>
                  <a:srgbClr val="C00000"/>
                </a:solidFill>
              </a:rPr>
              <a:t> </a:t>
            </a:r>
            <a:r>
              <a:rPr lang="el-GR" dirty="0"/>
              <a:t>είναι πλέον </a:t>
            </a:r>
            <a:r>
              <a:rPr lang="el-GR" b="1" dirty="0">
                <a:solidFill>
                  <a:srgbClr val="C00000"/>
                </a:solidFill>
              </a:rPr>
              <a:t>διαθέσιμες στους έλληνες ιδρυτές νέων νεοφυών επιχειρήσεων</a:t>
            </a:r>
            <a:r>
              <a:rPr lang="el-GR" dirty="0">
                <a:solidFill>
                  <a:srgbClr val="C00000"/>
                </a:solidFill>
              </a:rPr>
              <a:t> </a:t>
            </a:r>
            <a:r>
              <a:rPr lang="el-GR" dirty="0"/>
              <a:t>που αναζητούν χρηματοδότηση, απαιτείται όμως </a:t>
            </a:r>
            <a:r>
              <a:rPr lang="el-GR" b="1" dirty="0">
                <a:solidFill>
                  <a:srgbClr val="C00000"/>
                </a:solidFill>
              </a:rPr>
              <a:t>περισσότερη οργάνωση και σοβαρή προεργασία</a:t>
            </a:r>
            <a:r>
              <a:rPr lang="el-GR" dirty="0">
                <a:solidFill>
                  <a:srgbClr val="C00000"/>
                </a:solidFill>
              </a:rPr>
              <a:t> </a:t>
            </a:r>
            <a:r>
              <a:rPr lang="el-GR" dirty="0"/>
              <a:t>πριν προσεγγίσουν τα σχετικά επενδυτικά ταμεία, ούτως ώστε να αυξήσουν τις πιθανότητες να γίνει αποδεκτή η πρότασή τους.</a:t>
            </a:r>
          </a:p>
          <a:p>
            <a:r>
              <a:rPr lang="el-GR" dirty="0" smtClean="0"/>
              <a:t>Το </a:t>
            </a:r>
            <a:r>
              <a:rPr lang="el-GR" dirty="0"/>
              <a:t>πρόγραμμα </a:t>
            </a:r>
            <a:r>
              <a:rPr lang="el-GR" b="1" dirty="0" err="1">
                <a:solidFill>
                  <a:srgbClr val="C00000"/>
                </a:solidFill>
              </a:rPr>
              <a:t>EquiFund</a:t>
            </a:r>
            <a:r>
              <a:rPr lang="el-GR" dirty="0"/>
              <a:t> είναι η μεγαλύτερη σε μέγεθος παρέμβαση από το </a:t>
            </a:r>
            <a:r>
              <a:rPr lang="el-GR" dirty="0" err="1"/>
              <a:t>Ευρωπαικό</a:t>
            </a:r>
            <a:r>
              <a:rPr lang="el-GR" dirty="0"/>
              <a:t> Ταμείο Επενδύσεων σε χώρα-μέλος της </a:t>
            </a:r>
            <a:r>
              <a:rPr lang="el-GR" dirty="0" err="1"/>
              <a:t>Ευρωπαικής</a:t>
            </a:r>
            <a:r>
              <a:rPr lang="el-GR" dirty="0"/>
              <a:t> Ένωσης. Ο αντίκτυπός του </a:t>
            </a:r>
            <a:r>
              <a:rPr lang="el-GR" dirty="0" smtClean="0"/>
              <a:t>είναι </a:t>
            </a:r>
            <a:r>
              <a:rPr lang="el-GR" dirty="0"/>
              <a:t>έντονος,  σε οικονομικούς όρους, και ορατός στο ευρύ </a:t>
            </a:r>
            <a:r>
              <a:rPr lang="el-GR" dirty="0" smtClean="0"/>
              <a:t>κοινό. </a:t>
            </a:r>
            <a:endParaRPr lang="el-GR" dirty="0"/>
          </a:p>
          <a:p>
            <a:endParaRPr lang="en-US" dirty="0"/>
          </a:p>
        </p:txBody>
      </p:sp>
    </p:spTree>
    <p:extLst>
      <p:ext uri="{BB962C8B-B14F-4D97-AF65-F5344CB8AC3E}">
        <p14:creationId xmlns:p14="http://schemas.microsoft.com/office/powerpoint/2010/main" xmlns="" val="45578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548680"/>
            <a:ext cx="7524083" cy="60517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9679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Από την πλευρά των εργαζομένων</a:t>
            </a:r>
            <a:endParaRPr lang="en-US" dirty="0"/>
          </a:p>
        </p:txBody>
      </p:sp>
      <p:pic>
        <p:nvPicPr>
          <p:cNvPr id="3074" name="Picture 2" descr="Σχετική εικόνα">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1546" y="4750643"/>
            <a:ext cx="5314950" cy="19907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Σχετική εικόνα">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5575" y="1439787"/>
            <a:ext cx="5894070" cy="30832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4223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l-GR" sz="3600" b="1" dirty="0" smtClean="0"/>
              <a:t>Χαρακτηριστικά της ψηφιακής εργασίας</a:t>
            </a:r>
            <a:endParaRPr lang="en-US" sz="3600" b="1" dirty="0"/>
          </a:p>
        </p:txBody>
      </p:sp>
      <p:sp>
        <p:nvSpPr>
          <p:cNvPr id="3" name="Content Placeholder 2"/>
          <p:cNvSpPr>
            <a:spLocks noGrp="1"/>
          </p:cNvSpPr>
          <p:nvPr>
            <p:ph idx="1"/>
          </p:nvPr>
        </p:nvSpPr>
        <p:spPr>
          <a:xfrm>
            <a:off x="457200" y="1196752"/>
            <a:ext cx="8229600" cy="5400600"/>
          </a:xfrm>
        </p:spPr>
        <p:txBody>
          <a:bodyPr>
            <a:normAutofit fontScale="70000" lnSpcReduction="20000"/>
          </a:bodyPr>
          <a:lstStyle/>
          <a:p>
            <a:pPr lvl="0"/>
            <a:r>
              <a:rPr lang="el-GR" b="1" dirty="0" smtClean="0">
                <a:solidFill>
                  <a:srgbClr val="C00000"/>
                </a:solidFill>
              </a:rPr>
              <a:t>Εξαναγκασμός</a:t>
            </a:r>
            <a:r>
              <a:rPr lang="en-US" dirty="0" smtClean="0"/>
              <a:t>: </a:t>
            </a:r>
            <a:r>
              <a:rPr lang="el-GR" dirty="0" smtClean="0"/>
              <a:t>Οι νέοι εργαζόμενοι πιέζονται να χρησιμοποιήσουν νέες πλατφόρμες, νέα προγράμματα και να αποκτήσουν νέες δεξιότητες ή να </a:t>
            </a:r>
            <a:r>
              <a:rPr lang="el-GR" dirty="0" err="1" smtClean="0"/>
              <a:t>επανεκπαιδευτούν</a:t>
            </a:r>
            <a:r>
              <a:rPr lang="el-GR" dirty="0" smtClean="0"/>
              <a:t> στη χρήση ΤΠΕ συνήθως με δική τους πρωτοβουλία.</a:t>
            </a:r>
            <a:r>
              <a:rPr lang="en-US" dirty="0" smtClean="0"/>
              <a:t> </a:t>
            </a:r>
            <a:endParaRPr lang="en-US" dirty="0"/>
          </a:p>
          <a:p>
            <a:pPr lvl="0"/>
            <a:r>
              <a:rPr lang="el-GR" b="1" dirty="0" smtClean="0">
                <a:solidFill>
                  <a:srgbClr val="C00000"/>
                </a:solidFill>
              </a:rPr>
              <a:t>Αλλοτρίωση</a:t>
            </a:r>
            <a:r>
              <a:rPr lang="en-US" dirty="0" smtClean="0"/>
              <a:t>: </a:t>
            </a:r>
            <a:r>
              <a:rPr lang="el-GR" dirty="0" smtClean="0"/>
              <a:t>ΟΙ επιχειρήσεις και όχι οι χρήστες είναι οι ιδιοκτήτες των διαφόρων πλατφορμών και αυτές αποκομίζουν κέρδη συχνά από την δωρεάν παροχή πληροφοριών ή/και περιεχομένου που δημιουργούν οι χρήστες.</a:t>
            </a:r>
            <a:r>
              <a:rPr lang="en-US" dirty="0" smtClean="0"/>
              <a:t> </a:t>
            </a:r>
            <a:endParaRPr lang="en-US" dirty="0"/>
          </a:p>
          <a:p>
            <a:pPr lvl="0"/>
            <a:r>
              <a:rPr lang="el-GR" b="1" dirty="0" smtClean="0">
                <a:solidFill>
                  <a:srgbClr val="C00000"/>
                </a:solidFill>
              </a:rPr>
              <a:t>Οικειοποίηση</a:t>
            </a:r>
            <a:r>
              <a:rPr lang="en-US" dirty="0" smtClean="0"/>
              <a:t>: </a:t>
            </a:r>
            <a:r>
              <a:rPr lang="el-GR" dirty="0" smtClean="0"/>
              <a:t>Οι εργαζόμενοι αφιερώνουν χρόνο σε εμπορικές πλατφόρμες που έχουν δημιουργηθεί από διαφημιστικές εταιρείες. Ο χρόνος που αφιερώνεται  είναι αυτός που δημιουργεί υπεραξία  από την απλήρωτη ψηφιακή εργασία (π.χ. αναζήτηση σε </a:t>
            </a:r>
            <a:r>
              <a:rPr lang="en-US" dirty="0" smtClean="0"/>
              <a:t>browsers, Google</a:t>
            </a:r>
            <a:r>
              <a:rPr lang="el-GR" dirty="0" smtClean="0"/>
              <a:t> κ.ά.). Η ψηφιακή εργασία δημιουργεί περιεχόμενα που προέρχονται από χρήστες, προσωπικά δεδομένα, κοινωνικές σχέσεις και στοιχεία συναλλαγών (καταναλωτικές συμπεριφορές </a:t>
            </a:r>
            <a:r>
              <a:rPr lang="en-US" dirty="0" smtClean="0"/>
              <a:t>browsing </a:t>
            </a:r>
            <a:r>
              <a:rPr lang="en-US" dirty="0"/>
              <a:t>behavior) – </a:t>
            </a:r>
            <a:r>
              <a:rPr lang="el-GR" dirty="0" smtClean="0"/>
              <a:t>δηλαδή προσφέρει πληροφορίες ή στοιχεία ως εμπόρευμα που μπορούν να τα εκμεταλλευτούν και να τα μεταπωλήσουν οι επιχειρήσεις και οι διαφημιστικές εταιρείες</a:t>
            </a:r>
            <a:r>
              <a:rPr lang="en-US" dirty="0" smtClean="0"/>
              <a:t> </a:t>
            </a:r>
            <a:r>
              <a:rPr lang="en-US" dirty="0"/>
              <a:t>(Fuchs).  </a:t>
            </a:r>
          </a:p>
          <a:p>
            <a:endParaRPr lang="en-US" dirty="0"/>
          </a:p>
        </p:txBody>
      </p:sp>
    </p:spTree>
    <p:extLst>
      <p:ext uri="{BB962C8B-B14F-4D97-AF65-F5344CB8AC3E}">
        <p14:creationId xmlns:p14="http://schemas.microsoft.com/office/powerpoint/2010/main" xmlns="" val="891773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Ιδεολόγημα των μέσων κοινωνικής δικτύωσης και συνθήκες εργασίας</a:t>
            </a:r>
            <a:endParaRPr lang="en-US" sz="3600"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0" indent="0">
              <a:buNone/>
            </a:pPr>
            <a:r>
              <a:rPr lang="el-GR" dirty="0" smtClean="0"/>
              <a:t>Η εμφάνιση των μέσων κοινωνικής δικτύωσης (</a:t>
            </a:r>
            <a:r>
              <a:rPr lang="el-GR" dirty="0" err="1" smtClean="0"/>
              <a:t>μκδ</a:t>
            </a:r>
            <a:r>
              <a:rPr lang="el-GR" dirty="0" smtClean="0"/>
              <a:t>) ως ενός νέου πεδίου οικονομικών συναλλαγών προβλήθηκε και προωθήθηκε από το ιδεολόγημα ότι τα </a:t>
            </a:r>
            <a:r>
              <a:rPr lang="el-GR" dirty="0" smtClean="0">
                <a:solidFill>
                  <a:srgbClr val="C00000"/>
                </a:solidFill>
              </a:rPr>
              <a:t>«</a:t>
            </a:r>
            <a:r>
              <a:rPr lang="en-US" dirty="0" smtClean="0">
                <a:solidFill>
                  <a:srgbClr val="C00000"/>
                </a:solidFill>
              </a:rPr>
              <a:t>social media</a:t>
            </a:r>
            <a:r>
              <a:rPr lang="el-GR" dirty="0" smtClean="0">
                <a:solidFill>
                  <a:srgbClr val="C00000"/>
                </a:solidFill>
              </a:rPr>
              <a:t>» είναι νέος τρόπος επικοινωνίας και προσφέρουν νέες δυνατότητες και ευκαιρίες στη διακίνηση των πληροφοριών</a:t>
            </a:r>
            <a:r>
              <a:rPr lang="el-GR" dirty="0" smtClean="0"/>
              <a:t>, της </a:t>
            </a:r>
            <a:r>
              <a:rPr lang="el-GR" dirty="0" err="1" smtClean="0">
                <a:solidFill>
                  <a:srgbClr val="C00000"/>
                </a:solidFill>
              </a:rPr>
              <a:t>διάδρασης</a:t>
            </a:r>
            <a:r>
              <a:rPr lang="el-GR" dirty="0" smtClean="0"/>
              <a:t> και θα εγκαθιδρύσουν μια καινούργια «οικονομική και πολιτική δημοκρατία» </a:t>
            </a:r>
            <a:r>
              <a:rPr lang="en-US" dirty="0" smtClean="0"/>
              <a:t>(web 2.0)</a:t>
            </a:r>
            <a:r>
              <a:rPr lang="el-GR" dirty="0" smtClean="0"/>
              <a:t> κλπ.</a:t>
            </a:r>
            <a:r>
              <a:rPr lang="en-US" dirty="0" smtClean="0"/>
              <a:t> </a:t>
            </a:r>
          </a:p>
          <a:p>
            <a:pPr marL="0" indent="0">
              <a:buNone/>
            </a:pPr>
            <a:r>
              <a:rPr lang="el-GR" dirty="0" smtClean="0"/>
              <a:t>Η ανάπτυξη των </a:t>
            </a:r>
            <a:r>
              <a:rPr lang="el-GR" dirty="0" err="1" smtClean="0"/>
              <a:t>μκδ</a:t>
            </a:r>
            <a:r>
              <a:rPr lang="el-GR" dirty="0" smtClean="0"/>
              <a:t> συνοδεύτηκε από επιχειρήματα – ιδεολογήματα τεχνολογικού ντετερμινισμού και τεχνολογικού οπτιμισμού. </a:t>
            </a:r>
          </a:p>
          <a:p>
            <a:pPr marL="0" indent="0">
              <a:buNone/>
            </a:pPr>
            <a:r>
              <a:rPr lang="el-GR" dirty="0" smtClean="0"/>
              <a:t>Τα ιδεολογήματα αυτά ήταν απαραίτητα για να πείσουν του επενδυτές αλλά και τους χρήστες να υποστηρίξουν τα </a:t>
            </a:r>
            <a:r>
              <a:rPr lang="el-GR" dirty="0" err="1" smtClean="0"/>
              <a:t>μκδ</a:t>
            </a:r>
            <a:r>
              <a:rPr lang="el-GR" dirty="0" smtClean="0"/>
              <a:t>.</a:t>
            </a:r>
            <a:r>
              <a:rPr lang="en-US" dirty="0" smtClean="0"/>
              <a:t> </a:t>
            </a:r>
            <a:endParaRPr lang="en-US" dirty="0"/>
          </a:p>
        </p:txBody>
      </p:sp>
    </p:spTree>
    <p:extLst>
      <p:ext uri="{BB962C8B-B14F-4D97-AF65-F5344CB8AC3E}">
        <p14:creationId xmlns:p14="http://schemas.microsoft.com/office/powerpoint/2010/main" xmlns="" val="402423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Πολλαπλές τεχνολογικές δεξιότητες έναντι επαγγελματικής εμπειρίας Ι</a:t>
            </a:r>
            <a:endParaRPr lang="en-US" sz="3600"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marL="0" indent="0">
              <a:buNone/>
            </a:pPr>
            <a:r>
              <a:rPr lang="el-GR" dirty="0" smtClean="0"/>
              <a:t>Σε πολλούς κλάδους εργαζομένων (ιδίως στη δημοσιογραφία) οι εργαζόμενοι δεν δημιούργησαν μόνον νέο περιεχόμενο για κάθε είδους τομέα απασχόλησης, αλλά απαιτήθηκε από αυτούς να αναπτύξουν ένα </a:t>
            </a:r>
            <a:r>
              <a:rPr lang="el-GR" dirty="0" smtClean="0">
                <a:solidFill>
                  <a:srgbClr val="C00000"/>
                </a:solidFill>
              </a:rPr>
              <a:t>νέο πολύπλευρο προφίλ δεξιοτήτων </a:t>
            </a:r>
            <a:r>
              <a:rPr lang="el-GR" dirty="0" smtClean="0"/>
              <a:t>που θα πρέπει να διαθέτει ο εργαζόμενος για να καλύπτει διάφορες απαιτήσεις, να μπορεί να χρησιμοποιεί διαφορετικές πλατφόρμες και να ανταποκρίνεται στις προδιαγραφές τους.</a:t>
            </a:r>
            <a:r>
              <a:rPr lang="en-US" dirty="0" smtClean="0"/>
              <a:t> </a:t>
            </a:r>
          </a:p>
          <a:p>
            <a:pPr marL="0" indent="0">
              <a:buNone/>
            </a:pPr>
            <a:r>
              <a:rPr lang="el-GR" dirty="0" smtClean="0"/>
              <a:t>Ωστόσο, αυτή η αλλαγή σε πολύπλευρες τεχνολογικού τύπου επαγγελματικές δεξιότητες επέφερε κατά παράδοξο τρόπο μία </a:t>
            </a:r>
            <a:r>
              <a:rPr lang="el-GR" dirty="0" smtClean="0">
                <a:solidFill>
                  <a:srgbClr val="C00000"/>
                </a:solidFill>
              </a:rPr>
              <a:t>αντίστροφη εξέλιξη, </a:t>
            </a:r>
            <a:r>
              <a:rPr lang="el-GR" dirty="0" smtClean="0"/>
              <a:t>δηλαδή την </a:t>
            </a:r>
            <a:r>
              <a:rPr lang="el-GR" dirty="0" err="1" smtClean="0">
                <a:solidFill>
                  <a:srgbClr val="C00000"/>
                </a:solidFill>
              </a:rPr>
              <a:t>αποειδίκευση</a:t>
            </a:r>
            <a:r>
              <a:rPr lang="el-GR" dirty="0" smtClean="0"/>
              <a:t> των εργαζομένων από </a:t>
            </a:r>
            <a:r>
              <a:rPr lang="el-GR" dirty="0" smtClean="0">
                <a:solidFill>
                  <a:srgbClr val="C00000"/>
                </a:solidFill>
              </a:rPr>
              <a:t>γνώσεις που αποκτώνται μέσω της επαγγελματικής εμπειρίας</a:t>
            </a:r>
            <a:r>
              <a:rPr lang="el-GR" dirty="0" smtClean="0"/>
              <a:t>. </a:t>
            </a:r>
            <a:endParaRPr lang="en-US" dirty="0" smtClean="0"/>
          </a:p>
        </p:txBody>
      </p:sp>
    </p:spTree>
    <p:extLst>
      <p:ext uri="{BB962C8B-B14F-4D97-AF65-F5344CB8AC3E}">
        <p14:creationId xmlns:p14="http://schemas.microsoft.com/office/powerpoint/2010/main" xmlns="" val="458301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Πολλαπλές τεχνολογικές δεξιότητες έναντι επαγγελματικής εμπειρίας </a:t>
            </a:r>
            <a:r>
              <a:rPr lang="el-GR" sz="3200" b="1" dirty="0" smtClean="0"/>
              <a:t>ΙΙ</a:t>
            </a:r>
            <a:endParaRPr lang="en-US" sz="3200" b="1" dirty="0"/>
          </a:p>
        </p:txBody>
      </p:sp>
      <p:sp>
        <p:nvSpPr>
          <p:cNvPr id="3" name="Content Placeholder 2"/>
          <p:cNvSpPr>
            <a:spLocks noGrp="1"/>
          </p:cNvSpPr>
          <p:nvPr>
            <p:ph idx="1"/>
          </p:nvPr>
        </p:nvSpPr>
        <p:spPr/>
        <p:txBody>
          <a:bodyPr>
            <a:normAutofit fontScale="85000" lnSpcReduction="20000"/>
          </a:bodyPr>
          <a:lstStyle/>
          <a:p>
            <a:pPr marL="0" indent="0">
              <a:buNone/>
            </a:pPr>
            <a:r>
              <a:rPr lang="el-GR" dirty="0"/>
              <a:t>Οι παραπάνω τάσεις επέφεραν μια </a:t>
            </a:r>
            <a:r>
              <a:rPr lang="el-GR" dirty="0">
                <a:solidFill>
                  <a:srgbClr val="C00000"/>
                </a:solidFill>
              </a:rPr>
              <a:t>ριζική αναδιάρθρωση της εξειδικευμένης εργασίας σε πολλά επαγγέλματα</a:t>
            </a:r>
            <a:r>
              <a:rPr lang="el-GR" dirty="0"/>
              <a:t> (ιδιαίτερα σε δημοσιογράφους και επιστημονικά επαγγέλματα) και </a:t>
            </a:r>
            <a:r>
              <a:rPr lang="el-GR" dirty="0">
                <a:solidFill>
                  <a:srgbClr val="C00000"/>
                </a:solidFill>
              </a:rPr>
              <a:t>νέες απαιτήσεις στην αγορά εργασίας</a:t>
            </a:r>
            <a:r>
              <a:rPr lang="el-GR" dirty="0"/>
              <a:t>. Πολλά επαγγέλματα υπέστησαν </a:t>
            </a:r>
            <a:r>
              <a:rPr lang="el-GR" dirty="0">
                <a:solidFill>
                  <a:srgbClr val="C00000"/>
                </a:solidFill>
              </a:rPr>
              <a:t>δραστική μείωση των απολαβών </a:t>
            </a:r>
            <a:r>
              <a:rPr lang="el-GR" dirty="0"/>
              <a:t>τους επειδή προσλήφθηκαν νέοι τεχνικά άψογα καταρτισμένοι εργαζόμενοι, οι οποίοι όμως δεν είχαν την απαιτούμενη εργασιακή εμπειρία και πιθανώς μόρφωση. Παράλληλα </a:t>
            </a:r>
            <a:r>
              <a:rPr lang="el-GR" dirty="0">
                <a:solidFill>
                  <a:srgbClr val="C00000"/>
                </a:solidFill>
              </a:rPr>
              <a:t>αυξήθηκε ο ανταγωνισμός στους </a:t>
            </a:r>
            <a:r>
              <a:rPr lang="el-GR" dirty="0" smtClean="0">
                <a:solidFill>
                  <a:srgbClr val="C00000"/>
                </a:solidFill>
              </a:rPr>
              <a:t>εργαζόμενους</a:t>
            </a:r>
            <a:r>
              <a:rPr lang="el-GR" dirty="0" smtClean="0"/>
              <a:t>, </a:t>
            </a:r>
            <a:r>
              <a:rPr lang="el-GR" dirty="0"/>
              <a:t>κυρίως στους νέους. Η «</a:t>
            </a:r>
            <a:r>
              <a:rPr lang="el-GR" dirty="0" err="1"/>
              <a:t>αποειδίκευση</a:t>
            </a:r>
            <a:r>
              <a:rPr lang="el-GR" dirty="0"/>
              <a:t>» αυτή δημιούργησε </a:t>
            </a:r>
            <a:r>
              <a:rPr lang="el-GR" dirty="0">
                <a:solidFill>
                  <a:srgbClr val="C00000"/>
                </a:solidFill>
              </a:rPr>
              <a:t>μεγάλα περιθώρια κέρδους στις επιχειρήσεις</a:t>
            </a:r>
            <a:r>
              <a:rPr lang="el-GR" dirty="0"/>
              <a:t>. </a:t>
            </a:r>
            <a:endParaRPr lang="en-US" dirty="0"/>
          </a:p>
          <a:p>
            <a:endParaRPr lang="en-US" dirty="0"/>
          </a:p>
        </p:txBody>
      </p:sp>
    </p:spTree>
    <p:extLst>
      <p:ext uri="{BB962C8B-B14F-4D97-AF65-F5344CB8AC3E}">
        <p14:creationId xmlns:p14="http://schemas.microsoft.com/office/powerpoint/2010/main" xmlns="" val="304191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sz="3600" b="1" dirty="0" smtClean="0"/>
              <a:t>Εργασία από το σπίτι</a:t>
            </a:r>
            <a:endParaRPr lang="en-US" sz="3600" b="1" dirty="0"/>
          </a:p>
        </p:txBody>
      </p:sp>
      <p:sp>
        <p:nvSpPr>
          <p:cNvPr id="3" name="Content Placeholder 2"/>
          <p:cNvSpPr>
            <a:spLocks noGrp="1"/>
          </p:cNvSpPr>
          <p:nvPr>
            <p:ph idx="1"/>
          </p:nvPr>
        </p:nvSpPr>
        <p:spPr>
          <a:xfrm>
            <a:off x="611560" y="1124744"/>
            <a:ext cx="8229600" cy="5472608"/>
          </a:xfrm>
        </p:spPr>
        <p:txBody>
          <a:bodyPr>
            <a:normAutofit fontScale="70000" lnSpcReduction="20000"/>
          </a:bodyPr>
          <a:lstStyle/>
          <a:p>
            <a:r>
              <a:rPr lang="el-GR" dirty="0" smtClean="0"/>
              <a:t>Η </a:t>
            </a:r>
            <a:r>
              <a:rPr lang="el-GR" dirty="0" err="1" smtClean="0"/>
              <a:t>τηλε</a:t>
            </a:r>
            <a:r>
              <a:rPr lang="el-GR" dirty="0" smtClean="0"/>
              <a:t>-εργασία προβλήθηκε ως μια </a:t>
            </a:r>
            <a:r>
              <a:rPr lang="el-GR" dirty="0" smtClean="0">
                <a:solidFill>
                  <a:srgbClr val="C00000"/>
                </a:solidFill>
              </a:rPr>
              <a:t>ευέλικτη μορφή απασχόλησης </a:t>
            </a:r>
            <a:r>
              <a:rPr lang="el-GR" dirty="0" smtClean="0"/>
              <a:t>από το σπίτι όπου μπορούν να συνδυαστούν οι απαιτήσεις προς εργασία με τις υποχρεώσεις προς το σπίτι και την οικογένεια, ή την προσωπική ζωή</a:t>
            </a:r>
            <a:r>
              <a:rPr lang="el-GR" dirty="0"/>
              <a:t>. Η ψηφιακή διασύνδεση διεύρυνε την </a:t>
            </a:r>
            <a:r>
              <a:rPr lang="el-GR" dirty="0" err="1"/>
              <a:t>τηλε</a:t>
            </a:r>
            <a:r>
              <a:rPr lang="el-GR" dirty="0"/>
              <a:t>-εργασία σε σχεδόν όλες τις επαγγελματικές </a:t>
            </a:r>
            <a:r>
              <a:rPr lang="el-GR" dirty="0" smtClean="0"/>
              <a:t>κατηγορίες.</a:t>
            </a:r>
            <a:endParaRPr lang="el-GR" dirty="0"/>
          </a:p>
          <a:p>
            <a:r>
              <a:rPr lang="el-GR" dirty="0" smtClean="0"/>
              <a:t>Αποτελέσματα ερευνών:</a:t>
            </a:r>
          </a:p>
          <a:p>
            <a:pPr lvl="1"/>
            <a:r>
              <a:rPr lang="el-GR" dirty="0" smtClean="0"/>
              <a:t>Καλύτερη οργάνωση και μοίρασμα χρόνου σε εργασία και οικογένεια</a:t>
            </a:r>
          </a:p>
          <a:p>
            <a:pPr lvl="1"/>
            <a:r>
              <a:rPr lang="el-GR" dirty="0" smtClean="0"/>
              <a:t>Ψυχολογικά πιο χαλαρό εργασιακό περιβάλλον</a:t>
            </a:r>
          </a:p>
          <a:p>
            <a:pPr lvl="1"/>
            <a:r>
              <a:rPr lang="el-GR" dirty="0" smtClean="0"/>
              <a:t>Μεγαλύτερη διάρκεια εργασιακού χρόνου. </a:t>
            </a:r>
          </a:p>
          <a:p>
            <a:r>
              <a:rPr lang="el-GR" dirty="0" smtClean="0"/>
              <a:t>Τυπικά / άτυπα προκαθορισμένη εργασία  (</a:t>
            </a:r>
            <a:r>
              <a:rPr lang="el-GR" dirty="0" err="1" smtClean="0"/>
              <a:t>συμβασιακά</a:t>
            </a:r>
            <a:r>
              <a:rPr lang="el-GR" dirty="0" smtClean="0"/>
              <a:t> κατοχυρωμένη) </a:t>
            </a:r>
          </a:p>
          <a:p>
            <a:pPr lvl="1"/>
            <a:r>
              <a:rPr lang="el-GR" dirty="0" smtClean="0"/>
              <a:t>Προκαθορισμένος χρόνος εργασίας ημέρες / ώρες παρουσίας</a:t>
            </a:r>
          </a:p>
          <a:p>
            <a:pPr lvl="1"/>
            <a:r>
              <a:rPr lang="el-GR" dirty="0" smtClean="0"/>
              <a:t>Ελεύθερος χρόνος εκτέλεσης εργασίας (με το κομμάτι, ώρες, κλπ.)</a:t>
            </a:r>
          </a:p>
          <a:p>
            <a:pPr lvl="1"/>
            <a:r>
              <a:rPr lang="el-GR" dirty="0" smtClean="0"/>
              <a:t>Απομόνωση εργαζομένου, αδυναμία σύγκρισης αμοιβής, αδυναμία συλλογικής διεκδίκησης βελτίωσης αμοιβής</a:t>
            </a:r>
          </a:p>
          <a:p>
            <a:pPr lvl="1"/>
            <a:r>
              <a:rPr lang="el-GR" dirty="0" smtClean="0"/>
              <a:t>Προσωπική μέριμνα για περίθαλψη, ασφάλιση, συνταξιοδότηση</a:t>
            </a:r>
          </a:p>
          <a:p>
            <a:pPr lvl="1"/>
            <a:r>
              <a:rPr lang="el-GR" dirty="0" smtClean="0"/>
              <a:t>Ψυχολογικά προβλήματα από την απομόνωση και αδυναμία επικοινωνίας με συνεργάτες για επίλυση προβλημάτων.</a:t>
            </a:r>
          </a:p>
          <a:p>
            <a:pPr lvl="1"/>
            <a:endParaRPr lang="el-GR" dirty="0"/>
          </a:p>
          <a:p>
            <a:pPr lvl="1"/>
            <a:endParaRPr lang="en-US" dirty="0"/>
          </a:p>
        </p:txBody>
      </p:sp>
    </p:spTree>
    <p:extLst>
      <p:ext uri="{BB962C8B-B14F-4D97-AF65-F5344CB8AC3E}">
        <p14:creationId xmlns:p14="http://schemas.microsoft.com/office/powerpoint/2010/main" xmlns="" val="25219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Μάρτιος 2019</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1" y="1484784"/>
            <a:ext cx="9180576" cy="4039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539552" y="6093296"/>
            <a:ext cx="7560840" cy="307777"/>
          </a:xfrm>
          <a:prstGeom prst="rect">
            <a:avLst/>
          </a:prstGeom>
          <a:noFill/>
        </p:spPr>
        <p:txBody>
          <a:bodyPr wrap="square" rtlCol="0">
            <a:spAutoFit/>
          </a:bodyPr>
          <a:lstStyle/>
          <a:p>
            <a:r>
              <a:rPr lang="el-GR" sz="1400" dirty="0" smtClean="0"/>
              <a:t>Πηγή: </a:t>
            </a:r>
            <a:r>
              <a:rPr lang="en-US" sz="1400" dirty="0"/>
              <a:t>https://www.klick.com/health/news/blog/insights/hootsuite-state-of-digital-in-2019/</a:t>
            </a:r>
          </a:p>
        </p:txBody>
      </p:sp>
    </p:spTree>
    <p:extLst>
      <p:ext uri="{BB962C8B-B14F-4D97-AF65-F5344CB8AC3E}">
        <p14:creationId xmlns:p14="http://schemas.microsoft.com/office/powerpoint/2010/main" xmlns="" val="4271497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Μαρξιστική προσέγγιση σχετικά με την ψηφιακή εργασία (</a:t>
            </a:r>
            <a:r>
              <a:rPr lang="en-US" sz="3200" b="1" dirty="0" smtClean="0"/>
              <a:t>digital labor debate)</a:t>
            </a:r>
            <a:endParaRPr lang="en-US" sz="3200" b="1" dirty="0"/>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r>
              <a:rPr lang="el-GR" dirty="0" smtClean="0"/>
              <a:t>Η κυρίαρχη συσσώρευση κεφαλαίου από τις διάφορες διαδικτυακές πλατφόρμες βασίζεται στην </a:t>
            </a:r>
            <a:r>
              <a:rPr lang="el-GR" dirty="0" smtClean="0">
                <a:solidFill>
                  <a:srgbClr val="C00000"/>
                </a:solidFill>
              </a:rPr>
              <a:t>εκμετάλλευση της απλήρωτης εργασίας των χρηστών </a:t>
            </a:r>
            <a:r>
              <a:rPr lang="el-GR" dirty="0" smtClean="0"/>
              <a:t>που συμμετέχοντας σε αυτές δημιουργούν περιεχόμενο: </a:t>
            </a:r>
            <a:r>
              <a:rPr lang="el-GR" dirty="0" err="1" smtClean="0"/>
              <a:t>μπλογκς</a:t>
            </a:r>
            <a:r>
              <a:rPr lang="el-GR" dirty="0" smtClean="0"/>
              <a:t>, </a:t>
            </a:r>
            <a:r>
              <a:rPr lang="el-GR" dirty="0" err="1" smtClean="0"/>
              <a:t>ιστότοπους</a:t>
            </a:r>
            <a:r>
              <a:rPr lang="el-GR" dirty="0" smtClean="0"/>
              <a:t> κοινωνικής δικτύωσης (</a:t>
            </a:r>
            <a:r>
              <a:rPr lang="en-US" dirty="0" err="1" smtClean="0"/>
              <a:t>sns</a:t>
            </a:r>
            <a:r>
              <a:rPr lang="en-US" dirty="0" smtClean="0"/>
              <a:t>)</a:t>
            </a:r>
            <a:r>
              <a:rPr lang="el-GR" dirty="0" smtClean="0"/>
              <a:t>,</a:t>
            </a:r>
            <a:r>
              <a:rPr lang="en-US" dirty="0" smtClean="0"/>
              <a:t> wikis</a:t>
            </a:r>
            <a:r>
              <a:rPr lang="el-GR" dirty="0" smtClean="0"/>
              <a:t>, </a:t>
            </a:r>
            <a:r>
              <a:rPr lang="el-GR" dirty="0" err="1" smtClean="0"/>
              <a:t>μικρομπλογκς</a:t>
            </a:r>
            <a:r>
              <a:rPr lang="el-GR" dirty="0" smtClean="0"/>
              <a:t>, </a:t>
            </a:r>
            <a:r>
              <a:rPr lang="el-GR" dirty="0" err="1" smtClean="0"/>
              <a:t>ιστότοπους</a:t>
            </a:r>
            <a:r>
              <a:rPr lang="el-GR" dirty="0" smtClean="0"/>
              <a:t> ανοικτού περιεχομένου για τη δική τους ψυχαγωγία, που όμως ταυτόχρονα </a:t>
            </a:r>
            <a:r>
              <a:rPr lang="el-GR" dirty="0" smtClean="0">
                <a:solidFill>
                  <a:srgbClr val="C00000"/>
                </a:solidFill>
              </a:rPr>
              <a:t>παράγουν πλεόνασμα </a:t>
            </a:r>
            <a:r>
              <a:rPr lang="el-GR" dirty="0" smtClean="0"/>
              <a:t>(κέρδη) για τις επιχειρήσεις που λειτουργούν τις πλατφόρμες αυτές (</a:t>
            </a:r>
            <a:r>
              <a:rPr lang="en-US" dirty="0" smtClean="0"/>
              <a:t>Facebook, Twitter</a:t>
            </a:r>
            <a:r>
              <a:rPr lang="el-GR" dirty="0" smtClean="0"/>
              <a:t> κ.ά.) </a:t>
            </a:r>
            <a:r>
              <a:rPr lang="en-US" dirty="0" smtClean="0"/>
              <a:t>(</a:t>
            </a:r>
            <a:r>
              <a:rPr lang="en-US" dirty="0"/>
              <a:t>Fuchs 2010b</a:t>
            </a:r>
            <a:r>
              <a:rPr lang="en-US" dirty="0" smtClean="0"/>
              <a:t>).</a:t>
            </a:r>
            <a:endParaRPr lang="el-GR" dirty="0" smtClean="0"/>
          </a:p>
          <a:p>
            <a:r>
              <a:rPr lang="el-GR" dirty="0" smtClean="0"/>
              <a:t>Αυτή η </a:t>
            </a:r>
            <a:r>
              <a:rPr lang="el-GR" dirty="0" smtClean="0">
                <a:solidFill>
                  <a:srgbClr val="C00000"/>
                </a:solidFill>
              </a:rPr>
              <a:t>παιγνιώδης εργασία </a:t>
            </a:r>
            <a:r>
              <a:rPr lang="el-GR" dirty="0" smtClean="0"/>
              <a:t>(</a:t>
            </a:r>
            <a:r>
              <a:rPr lang="en-US" dirty="0" smtClean="0"/>
              <a:t>play </a:t>
            </a:r>
            <a:r>
              <a:rPr lang="en-US" dirty="0" err="1"/>
              <a:t>labour</a:t>
            </a:r>
            <a:r>
              <a:rPr lang="en-US" dirty="0"/>
              <a:t> </a:t>
            </a:r>
            <a:r>
              <a:rPr lang="el-GR" dirty="0" smtClean="0"/>
              <a:t>ή </a:t>
            </a:r>
            <a:r>
              <a:rPr lang="en-US" dirty="0" err="1" smtClean="0"/>
              <a:t>playbour</a:t>
            </a:r>
            <a:r>
              <a:rPr lang="en-US" dirty="0"/>
              <a:t>) </a:t>
            </a:r>
            <a:r>
              <a:rPr lang="el-GR" dirty="0" smtClean="0">
                <a:solidFill>
                  <a:srgbClr val="C00000"/>
                </a:solidFill>
              </a:rPr>
              <a:t>παράγει αγαθά</a:t>
            </a:r>
            <a:r>
              <a:rPr lang="el-GR" dirty="0" smtClean="0"/>
              <a:t> εν είδη δεδομένων, πληροφοριών, προγραμμάτων, βάσεων δεδομένων, προσωπικών δεδομένων κ.ά., τα οποία </a:t>
            </a:r>
            <a:r>
              <a:rPr lang="el-GR" dirty="0" smtClean="0">
                <a:solidFill>
                  <a:srgbClr val="C00000"/>
                </a:solidFill>
              </a:rPr>
              <a:t>μεταπωλούνται σε διαφημιστικές εταιρείες ή σε πελάτες </a:t>
            </a:r>
            <a:r>
              <a:rPr lang="el-GR" dirty="0" smtClean="0"/>
              <a:t>που αναζητούν </a:t>
            </a:r>
            <a:r>
              <a:rPr lang="el-GR" dirty="0" err="1" smtClean="0"/>
              <a:t>στοχευμένο</a:t>
            </a:r>
            <a:r>
              <a:rPr lang="el-GR" dirty="0" smtClean="0"/>
              <a:t> κοινό (π.χ. φίλαθλοι, συλλέκτες κ.ά.) ως προϊόν. Έτσι οι διαφημιστές – πελάτες μπορούν να προσεγγίσουν επακριβώς τα κοινά ανάλογα με τα ενδιαφέροντά τους ή με τις καταναλωτικές τους προτιμήσεις με μεγαλύτερη αποτελεσματικότητα.</a:t>
            </a:r>
          </a:p>
          <a:p>
            <a:r>
              <a:rPr lang="el-GR" dirty="0" smtClean="0"/>
              <a:t>Η αντίληψη αυτή συμπορεύεται με την άποψη του </a:t>
            </a:r>
            <a:r>
              <a:rPr lang="en-US" dirty="0"/>
              <a:t>Dallas </a:t>
            </a:r>
            <a:r>
              <a:rPr lang="en-US" dirty="0" err="1" smtClean="0"/>
              <a:t>Smythe</a:t>
            </a:r>
            <a:r>
              <a:rPr lang="en-US" dirty="0" smtClean="0"/>
              <a:t> </a:t>
            </a:r>
            <a:r>
              <a:rPr lang="el-GR" dirty="0" smtClean="0"/>
              <a:t>για το κοινό – εργαζόμενο (</a:t>
            </a:r>
            <a:r>
              <a:rPr lang="en-US" dirty="0" smtClean="0"/>
              <a:t>audience </a:t>
            </a:r>
            <a:r>
              <a:rPr lang="en-US" dirty="0" err="1" smtClean="0"/>
              <a:t>labour</a:t>
            </a:r>
            <a:r>
              <a:rPr lang="el-GR" dirty="0" smtClean="0"/>
              <a:t>) που υποστηρίζει ότι τα κανάλια πωλούν την τηλεθέαση στους διαφημιστές, συνεπώς εκμεταλλεύονται την πρόσδεση του κοινού σε κάποιο τηλεοπτικό σταθμό ή πρόγραμμα.</a:t>
            </a:r>
            <a:endParaRPr lang="en-US" dirty="0"/>
          </a:p>
        </p:txBody>
      </p:sp>
    </p:spTree>
    <p:extLst>
      <p:ext uri="{BB962C8B-B14F-4D97-AF65-F5344CB8AC3E}">
        <p14:creationId xmlns:p14="http://schemas.microsoft.com/office/powerpoint/2010/main" xmlns="" val="1967835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t>Οι 10 περιζήτητες ικανότητες που αναζητούν οι εργοδότες το </a:t>
            </a:r>
            <a:r>
              <a:rPr lang="el-GR" sz="3600" b="1" dirty="0" smtClean="0"/>
              <a:t>2019 στις ΗΠΑ</a:t>
            </a:r>
            <a:endParaRPr lang="en-US" sz="3600" b="1" dirty="0"/>
          </a:p>
        </p:txBody>
      </p:sp>
      <p:sp>
        <p:nvSpPr>
          <p:cNvPr id="3" name="Content Placeholder 2"/>
          <p:cNvSpPr>
            <a:spLocks noGrp="1"/>
          </p:cNvSpPr>
          <p:nvPr>
            <p:ph idx="1"/>
          </p:nvPr>
        </p:nvSpPr>
        <p:spPr/>
        <p:txBody>
          <a:bodyPr>
            <a:normAutofit fontScale="85000" lnSpcReduction="20000"/>
          </a:bodyPr>
          <a:lstStyle/>
          <a:p>
            <a:r>
              <a:rPr lang="el-GR" dirty="0"/>
              <a:t>Με αφορμή την κρίση που περνά η αμερικανική αγορά, </a:t>
            </a:r>
            <a:r>
              <a:rPr lang="el-GR" dirty="0" smtClean="0"/>
              <a:t>που </a:t>
            </a:r>
            <a:r>
              <a:rPr lang="el-GR" dirty="0"/>
              <a:t>αναφέρεται και στο «</a:t>
            </a:r>
            <a:r>
              <a:rPr lang="el-GR" dirty="0">
                <a:solidFill>
                  <a:srgbClr val="C00000"/>
                </a:solidFill>
              </a:rPr>
              <a:t>χάσμα δεξιοτήτων</a:t>
            </a:r>
            <a:r>
              <a:rPr lang="el-GR" dirty="0"/>
              <a:t>», το </a:t>
            </a:r>
            <a:r>
              <a:rPr lang="en-US" dirty="0">
                <a:solidFill>
                  <a:srgbClr val="C00000"/>
                </a:solidFill>
              </a:rPr>
              <a:t>LinkedIn</a:t>
            </a:r>
            <a:r>
              <a:rPr lang="el-GR" dirty="0"/>
              <a:t> συγκέντρωσε τις πιο απαραίτητες δεξιότητες που πρέπει να έχει ένας εργαζόμενος το </a:t>
            </a:r>
            <a:r>
              <a:rPr lang="el-GR" dirty="0" smtClean="0"/>
              <a:t>2019 </a:t>
            </a:r>
            <a:r>
              <a:rPr lang="el-GR" sz="1800" dirty="0" smtClean="0"/>
              <a:t>(</a:t>
            </a:r>
            <a:r>
              <a:rPr lang="en-US" sz="1800" dirty="0"/>
              <a:t>https://</a:t>
            </a:r>
            <a:r>
              <a:rPr lang="en-US" sz="1800" dirty="0" smtClean="0"/>
              <a:t>www.reporter.gr/MONEY/Ergasiaka/373741-Oi-10-perizhthtes-ikanothtes-poy-anazhtoyn-oi-ergodotes-to-2019</a:t>
            </a:r>
            <a:r>
              <a:rPr lang="el-GR" sz="1800" dirty="0" smtClean="0"/>
              <a:t>)</a:t>
            </a:r>
            <a:r>
              <a:rPr lang="el-GR" dirty="0" smtClean="0"/>
              <a:t>.</a:t>
            </a:r>
            <a:endParaRPr lang="en-US" dirty="0"/>
          </a:p>
          <a:p>
            <a:r>
              <a:rPr lang="el-GR" dirty="0"/>
              <a:t>Σε δημοσίευμα του </a:t>
            </a:r>
            <a:r>
              <a:rPr lang="en-US" dirty="0"/>
              <a:t>CNBC</a:t>
            </a:r>
            <a:r>
              <a:rPr lang="el-GR" dirty="0"/>
              <a:t>, αναφέρεται ότι εταιρείες μεγαθήρια, όπως η</a:t>
            </a:r>
            <a:r>
              <a:rPr lang="en-US" dirty="0"/>
              <a:t> </a:t>
            </a:r>
            <a:r>
              <a:rPr lang="en-US" b="1" dirty="0">
                <a:solidFill>
                  <a:srgbClr val="C00000"/>
                </a:solidFill>
              </a:rPr>
              <a:t>Google</a:t>
            </a:r>
            <a:r>
              <a:rPr lang="en-US" dirty="0"/>
              <a:t> </a:t>
            </a:r>
            <a:r>
              <a:rPr lang="el-GR" dirty="0"/>
              <a:t>και η</a:t>
            </a:r>
            <a:r>
              <a:rPr lang="en-US" dirty="0"/>
              <a:t> </a:t>
            </a:r>
            <a:r>
              <a:rPr lang="en-US" b="1" dirty="0">
                <a:solidFill>
                  <a:srgbClr val="C00000"/>
                </a:solidFill>
              </a:rPr>
              <a:t>Apple</a:t>
            </a:r>
            <a:r>
              <a:rPr lang="en-US" dirty="0"/>
              <a:t> </a:t>
            </a:r>
            <a:r>
              <a:rPr lang="el-GR" dirty="0"/>
              <a:t>δεν ενδιαφέροντα πια αποκλειστικά για τα πτυχία πανεπιστημίων και κολλεγίων αλλά δίνουν βάση στις δεξιότητες «Οι δεξιότητες πραγματικά έχουν </a:t>
            </a:r>
            <a:r>
              <a:rPr lang="el-GR" dirty="0" smtClean="0"/>
              <a:t>σημασία, τοποθετούνται </a:t>
            </a:r>
            <a:r>
              <a:rPr lang="el-GR" dirty="0"/>
              <a:t>πάνω </a:t>
            </a:r>
            <a:r>
              <a:rPr lang="el-GR" dirty="0" smtClean="0"/>
              <a:t>από </a:t>
            </a:r>
            <a:r>
              <a:rPr lang="el-GR" dirty="0"/>
              <a:t>την εμπειρία</a:t>
            </a:r>
            <a:r>
              <a:rPr lang="el-GR" dirty="0" smtClean="0"/>
              <a:t>».</a:t>
            </a:r>
          </a:p>
          <a:p>
            <a:endParaRPr lang="en-US" dirty="0"/>
          </a:p>
          <a:p>
            <a:endParaRPr lang="en-US" dirty="0"/>
          </a:p>
        </p:txBody>
      </p:sp>
    </p:spTree>
    <p:extLst>
      <p:ext uri="{BB962C8B-B14F-4D97-AF65-F5344CB8AC3E}">
        <p14:creationId xmlns:p14="http://schemas.microsoft.com/office/powerpoint/2010/main" xmlns="" val="93885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t>Διαπροσωπικές και τεχνικές δεξιότητες</a:t>
            </a:r>
            <a:endParaRPr lang="en-US" sz="3600" b="1" dirty="0"/>
          </a:p>
        </p:txBody>
      </p:sp>
      <p:sp>
        <p:nvSpPr>
          <p:cNvPr id="3" name="Content Placeholder 2"/>
          <p:cNvSpPr>
            <a:spLocks noGrp="1"/>
          </p:cNvSpPr>
          <p:nvPr>
            <p:ph idx="1"/>
          </p:nvPr>
        </p:nvSpPr>
        <p:spPr>
          <a:xfrm>
            <a:off x="457200" y="1340768"/>
            <a:ext cx="8229600" cy="5328592"/>
          </a:xfrm>
        </p:spPr>
        <p:txBody>
          <a:bodyPr>
            <a:normAutofit fontScale="70000" lnSpcReduction="20000"/>
          </a:bodyPr>
          <a:lstStyle/>
          <a:p>
            <a:pPr marL="0" indent="0">
              <a:buNone/>
            </a:pPr>
            <a:r>
              <a:rPr lang="el-GR" dirty="0"/>
              <a:t>Από την έρευνα διαπιστώθηκε ότι οι εργοδότες αναζητούν εργαζόμενους τόσο με «</a:t>
            </a:r>
            <a:r>
              <a:rPr lang="en-US" dirty="0">
                <a:solidFill>
                  <a:srgbClr val="C00000"/>
                </a:solidFill>
              </a:rPr>
              <a:t>soft</a:t>
            </a:r>
            <a:r>
              <a:rPr lang="el-GR" dirty="0"/>
              <a:t>» (</a:t>
            </a:r>
            <a:r>
              <a:rPr lang="el-GR" dirty="0">
                <a:solidFill>
                  <a:srgbClr val="C00000"/>
                </a:solidFill>
              </a:rPr>
              <a:t>διαπροσωπικές - επικοινωνιακές</a:t>
            </a:r>
            <a:r>
              <a:rPr lang="el-GR" dirty="0"/>
              <a:t>) δεξιότητες όσο και με «</a:t>
            </a:r>
            <a:r>
              <a:rPr lang="en-US" dirty="0">
                <a:solidFill>
                  <a:srgbClr val="C00000"/>
                </a:solidFill>
              </a:rPr>
              <a:t>hard</a:t>
            </a:r>
            <a:r>
              <a:rPr lang="el-GR" dirty="0"/>
              <a:t>» (</a:t>
            </a:r>
            <a:r>
              <a:rPr lang="el-GR" dirty="0">
                <a:solidFill>
                  <a:srgbClr val="C00000"/>
                </a:solidFill>
              </a:rPr>
              <a:t>τεχνικές</a:t>
            </a:r>
            <a:r>
              <a:rPr lang="el-GR" dirty="0"/>
              <a:t>) δεξιότητες.</a:t>
            </a:r>
            <a:endParaRPr lang="en-US" dirty="0"/>
          </a:p>
          <a:p>
            <a:pPr marL="0" indent="0">
              <a:buNone/>
            </a:pPr>
            <a:r>
              <a:rPr lang="el-GR" dirty="0"/>
              <a:t>Στη λίστα με τις πέντε βασικότερες «</a:t>
            </a:r>
            <a:r>
              <a:rPr lang="en-US" dirty="0">
                <a:solidFill>
                  <a:srgbClr val="C00000"/>
                </a:solidFill>
              </a:rPr>
              <a:t>soft skills</a:t>
            </a:r>
            <a:r>
              <a:rPr lang="el-GR" dirty="0"/>
              <a:t>» ανήκουν:</a:t>
            </a:r>
            <a:endParaRPr lang="en-US" dirty="0"/>
          </a:p>
          <a:p>
            <a:r>
              <a:rPr lang="el-GR" dirty="0"/>
              <a:t>5. Διαχείριση χρόνου</a:t>
            </a:r>
            <a:endParaRPr lang="en-US" dirty="0"/>
          </a:p>
          <a:p>
            <a:r>
              <a:rPr lang="el-GR" dirty="0"/>
              <a:t>4. Προσαρμοστικότητα</a:t>
            </a:r>
            <a:endParaRPr lang="en-US" dirty="0"/>
          </a:p>
          <a:p>
            <a:r>
              <a:rPr lang="el-GR" dirty="0"/>
              <a:t>3. Συνεργασία</a:t>
            </a:r>
            <a:endParaRPr lang="en-US" dirty="0"/>
          </a:p>
          <a:p>
            <a:r>
              <a:rPr lang="el-GR" dirty="0"/>
              <a:t>2. Πείσμα</a:t>
            </a:r>
            <a:endParaRPr lang="en-US" dirty="0"/>
          </a:p>
          <a:p>
            <a:r>
              <a:rPr lang="el-GR" dirty="0"/>
              <a:t>1. Δημιουργικότητα</a:t>
            </a:r>
            <a:endParaRPr lang="en-US" dirty="0"/>
          </a:p>
          <a:p>
            <a:pPr marL="0" indent="0">
              <a:buNone/>
            </a:pPr>
            <a:r>
              <a:rPr lang="el-GR" dirty="0"/>
              <a:t>Αντίστοιχα στις πιο απαιτητικές «</a:t>
            </a:r>
            <a:r>
              <a:rPr lang="en-US" dirty="0">
                <a:solidFill>
                  <a:srgbClr val="C00000"/>
                </a:solidFill>
              </a:rPr>
              <a:t>hard skills</a:t>
            </a:r>
            <a:r>
              <a:rPr lang="el-GR" dirty="0"/>
              <a:t>» συγκαταλέγονται:</a:t>
            </a:r>
            <a:endParaRPr lang="en-US" dirty="0"/>
          </a:p>
          <a:p>
            <a:r>
              <a:rPr lang="el-GR" dirty="0"/>
              <a:t>5. Σχεδιασμός </a:t>
            </a:r>
            <a:r>
              <a:rPr lang="en-US" dirty="0"/>
              <a:t>UX</a:t>
            </a:r>
            <a:r>
              <a:rPr lang="el-GR" dirty="0"/>
              <a:t> ή σχεδιασμός πολλαπλών εξαρτημάτων</a:t>
            </a:r>
            <a:endParaRPr lang="en-US" dirty="0"/>
          </a:p>
          <a:p>
            <a:r>
              <a:rPr lang="el-GR" dirty="0"/>
              <a:t>4. Διαχείριση ανθρώπινου δυναμικού</a:t>
            </a:r>
            <a:endParaRPr lang="en-US" dirty="0"/>
          </a:p>
          <a:p>
            <a:r>
              <a:rPr lang="el-GR" dirty="0"/>
              <a:t>3. Αναλυτικός τρόπος σκέψης</a:t>
            </a:r>
            <a:endParaRPr lang="en-US" dirty="0"/>
          </a:p>
          <a:p>
            <a:r>
              <a:rPr lang="el-GR" dirty="0"/>
              <a:t>2. Τεχνητή Νοημοσύνη</a:t>
            </a:r>
            <a:endParaRPr lang="en-US" dirty="0"/>
          </a:p>
          <a:p>
            <a:r>
              <a:rPr lang="el-GR" dirty="0"/>
              <a:t>1. </a:t>
            </a:r>
            <a:r>
              <a:rPr lang="en-US" dirty="0"/>
              <a:t>Cloud Computing</a:t>
            </a:r>
          </a:p>
          <a:p>
            <a:endParaRPr lang="en-US" dirty="0"/>
          </a:p>
        </p:txBody>
      </p:sp>
    </p:spTree>
    <p:extLst>
      <p:ext uri="{BB962C8B-B14F-4D97-AF65-F5344CB8AC3E}">
        <p14:creationId xmlns:p14="http://schemas.microsoft.com/office/powerpoint/2010/main" xmlns="" val="3117310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err="1" smtClean="0"/>
              <a:t>Τεχνιτή</a:t>
            </a:r>
            <a:r>
              <a:rPr lang="el-GR" sz="3200" b="1" dirty="0" smtClean="0"/>
              <a:t> νοημοσύνη (</a:t>
            </a:r>
            <a:r>
              <a:rPr lang="en-US" sz="3200" b="1" dirty="0" smtClean="0"/>
              <a:t>artificial intelligence AI)</a:t>
            </a:r>
            <a:endParaRPr lang="en-US" sz="3200" b="1"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r>
              <a:rPr lang="el-GR" dirty="0" smtClean="0"/>
              <a:t>Η τεχνητή νοημοσύνη (τν) ορίζεται ως «</a:t>
            </a:r>
            <a:r>
              <a:rPr lang="el-GR" dirty="0" smtClean="0">
                <a:solidFill>
                  <a:srgbClr val="C00000"/>
                </a:solidFill>
              </a:rPr>
              <a:t>η ικανότητα ενός συστήματος να ερμηνεύει σωστά εξωτερικά δεδομένα, να μαθαίνει από τα στοιχεία αυτά και να χρησιμοποιεί αυτές τις γνώσεις για να εκτελεί συγκεκριμένες εργασίες ή να πετυχαίνει στόχους μέσω ευέλικτης προσαρμογής</a:t>
            </a:r>
            <a:r>
              <a:rPr lang="el-GR" dirty="0" smtClean="0"/>
              <a:t>» (</a:t>
            </a:r>
            <a:r>
              <a:rPr lang="en-US" dirty="0" smtClean="0"/>
              <a:t>Kaplan</a:t>
            </a:r>
            <a:r>
              <a:rPr lang="el-GR" dirty="0" smtClean="0"/>
              <a:t> &amp; </a:t>
            </a:r>
            <a:r>
              <a:rPr lang="en-US" dirty="0" err="1" smtClean="0"/>
              <a:t>Haenlein</a:t>
            </a:r>
            <a:r>
              <a:rPr lang="el-GR" dirty="0" smtClean="0"/>
              <a:t> 2018)</a:t>
            </a:r>
            <a:r>
              <a:rPr lang="en-US" dirty="0" smtClean="0"/>
              <a:t>. </a:t>
            </a:r>
            <a:endParaRPr lang="el-GR" dirty="0" smtClean="0"/>
          </a:p>
          <a:p>
            <a:r>
              <a:rPr lang="el-GR" dirty="0" smtClean="0"/>
              <a:t>Στην καθημερινή χρήση αναφέρεται σε μία μηχανή που μιμείται τις «γνωστικές» ιδιότητες που οι άνθρωποι συνδέουν με τα ανθρώπινα μυαλά όπως «μάθηση», «επίλυση προβλημάτων» κ.ά.</a:t>
            </a:r>
            <a:endParaRPr lang="en-US" dirty="0"/>
          </a:p>
        </p:txBody>
      </p:sp>
    </p:spTree>
    <p:extLst>
      <p:ext uri="{BB962C8B-B14F-4D97-AF65-F5344CB8AC3E}">
        <p14:creationId xmlns:p14="http://schemas.microsoft.com/office/powerpoint/2010/main" xmlns="" val="3463309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Τεχνητή νοημοσύνη εναντίον θέσεων εργασίας?</a:t>
            </a:r>
            <a:endParaRPr lang="en-US" sz="3600" b="1"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r>
              <a:rPr lang="el-GR" dirty="0" smtClean="0"/>
              <a:t>Η ταχύτατη εξέλιξη και εφαρμογή της τν και της αυτοματοποίησης (π.χ. αυτοκινητοβιομηχανία, ΑΤΜ) αυξάνει τους φόβους των εργαζομένων  ότι οι μηχανές θα αντικαταστήσουν τους ανθρώπους σε πολλές εργασίες και πολλοί εργαζόμενοι δεν θα έχουν πλέον απασχόληση. Δεδομένου ότι οι μηχανές εκτελούν όλο και περισσότερες, νοητικά περίπλοκες εργασίες και αποφέρουν μεγάλα κέρδη στους επιχειρηματίες </a:t>
            </a:r>
            <a:r>
              <a:rPr lang="el-GR" dirty="0" smtClean="0">
                <a:solidFill>
                  <a:srgbClr val="C00000"/>
                </a:solidFill>
              </a:rPr>
              <a:t>οι φόβοι </a:t>
            </a:r>
            <a:r>
              <a:rPr lang="el-GR" dirty="0" smtClean="0"/>
              <a:t>για κατάργηση επαγγελματικών κλάδων </a:t>
            </a:r>
            <a:r>
              <a:rPr lang="el-GR" dirty="0" smtClean="0">
                <a:solidFill>
                  <a:srgbClr val="C00000"/>
                </a:solidFill>
              </a:rPr>
              <a:t>δεν είναι αβάσιμοι</a:t>
            </a:r>
            <a:r>
              <a:rPr lang="el-GR" dirty="0" smtClean="0"/>
              <a:t>.</a:t>
            </a:r>
          </a:p>
          <a:p>
            <a:r>
              <a:rPr lang="el-GR" dirty="0" smtClean="0"/>
              <a:t>Είναι προφανές ότι πολλά </a:t>
            </a:r>
            <a:r>
              <a:rPr lang="el-GR" dirty="0" smtClean="0">
                <a:solidFill>
                  <a:srgbClr val="C00000"/>
                </a:solidFill>
              </a:rPr>
              <a:t>επαγγέλματα θα καταργηθούν </a:t>
            </a:r>
            <a:r>
              <a:rPr lang="el-GR" dirty="0" smtClean="0"/>
              <a:t>όπως συνέβη με κάθε νέα εφαρμογή τεχνολογιών. Ωστόσο, θα υπάρξει νέα </a:t>
            </a:r>
            <a:r>
              <a:rPr lang="el-GR" dirty="0" smtClean="0">
                <a:solidFill>
                  <a:srgbClr val="C00000"/>
                </a:solidFill>
              </a:rPr>
              <a:t>αναδιάρθρωση των δεξιοτήτων </a:t>
            </a:r>
            <a:r>
              <a:rPr lang="el-GR" dirty="0" smtClean="0"/>
              <a:t>των εργαζομένων και πιθανώς αύξηση της </a:t>
            </a:r>
            <a:r>
              <a:rPr lang="el-GR" dirty="0" smtClean="0">
                <a:solidFill>
                  <a:srgbClr val="C00000"/>
                </a:solidFill>
              </a:rPr>
              <a:t>εξειδίκευσης</a:t>
            </a:r>
            <a:r>
              <a:rPr lang="el-GR" dirty="0" smtClean="0"/>
              <a:t> ή </a:t>
            </a:r>
            <a:r>
              <a:rPr lang="el-GR" dirty="0" smtClean="0">
                <a:solidFill>
                  <a:srgbClr val="C00000"/>
                </a:solidFill>
              </a:rPr>
              <a:t>αλλαγή επαγγελματικής κατεύθυνσης </a:t>
            </a:r>
            <a:r>
              <a:rPr lang="el-GR" dirty="0" smtClean="0"/>
              <a:t>(</a:t>
            </a:r>
            <a:r>
              <a:rPr lang="el-GR" dirty="0" err="1" smtClean="0"/>
              <a:t>επανειδίκευση</a:t>
            </a:r>
            <a:r>
              <a:rPr lang="el-GR" dirty="0" smtClean="0"/>
              <a:t>) για να καλυφθούν οι νέες εργασιακές ανάγκες. </a:t>
            </a:r>
            <a:endParaRPr lang="en-US" dirty="0"/>
          </a:p>
        </p:txBody>
      </p:sp>
    </p:spTree>
    <p:extLst>
      <p:ext uri="{BB962C8B-B14F-4D97-AF65-F5344CB8AC3E}">
        <p14:creationId xmlns:p14="http://schemas.microsoft.com/office/powerpoint/2010/main" xmlns="" val="1606914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1" y="188640"/>
            <a:ext cx="8859713" cy="580001"/>
          </a:xfrm>
        </p:spPr>
        <p:txBody>
          <a:bodyPr>
            <a:normAutofit fontScale="90000"/>
          </a:bodyPr>
          <a:lstStyle/>
          <a:p>
            <a:r>
              <a:rPr lang="el-GR" sz="2200" b="1" dirty="0" smtClean="0"/>
              <a:t>Αυτοματοποίηση και τν θα επιταχύνουν την αλλαγή δεξιοτήτων των</a:t>
            </a:r>
            <a:r>
              <a:rPr lang="el-GR" b="1" dirty="0" smtClean="0"/>
              <a:t> </a:t>
            </a:r>
            <a:r>
              <a:rPr lang="el-GR" sz="2200" b="1" dirty="0" smtClean="0"/>
              <a:t>εργαζομένων</a:t>
            </a:r>
            <a:endParaRPr lang="en-US" sz="2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5755" y="998655"/>
            <a:ext cx="8024717" cy="53826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75" y="6398468"/>
            <a:ext cx="893445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0653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40768"/>
            <a:ext cx="8229600" cy="1143000"/>
          </a:xfrm>
        </p:spPr>
        <p:txBody>
          <a:bodyPr/>
          <a:lstStyle/>
          <a:p>
            <a:r>
              <a:rPr lang="el-GR" b="1" dirty="0" smtClean="0"/>
              <a:t>Ευχαριστώ για την προσοχή σας</a:t>
            </a:r>
            <a:endParaRPr lang="en-US" b="1" dirty="0"/>
          </a:p>
        </p:txBody>
      </p:sp>
      <p:pic>
        <p:nvPicPr>
          <p:cNvPr id="5" name="Picture 2" descr="https://thumbor.forbes.com/thumbor/960x0/https%3A%2F%2Fspecials-images.forbesimg.com%2Fdam%2Fimageserve%2F867341648%2F960x0.jpg%3Ffit%3Dscal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3002907"/>
            <a:ext cx="7128792" cy="3306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3216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Αποτέλεσμα εικόνας για digital around the world 2019">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476672"/>
            <a:ext cx="8780240" cy="49388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79512" y="5733256"/>
            <a:ext cx="8856984" cy="938719"/>
          </a:xfrm>
          <a:prstGeom prst="rect">
            <a:avLst/>
          </a:prstGeom>
          <a:noFill/>
        </p:spPr>
        <p:txBody>
          <a:bodyPr wrap="square" rtlCol="0">
            <a:spAutoFit/>
          </a:bodyPr>
          <a:lstStyle/>
          <a:p>
            <a:r>
              <a:rPr lang="el-GR" sz="1100" dirty="0" smtClean="0"/>
              <a:t>Πηγή: </a:t>
            </a:r>
            <a:r>
              <a:rPr lang="en-US" sz="1100" dirty="0"/>
              <a:t>https://www.google.com/search?q=digital+around+the+world+2019&amp;tbm=isch&amp;source=iu&amp;ictx=1&amp;fir=5fFbZ53EKjcIZM%253A%252ClMqeAdaU19IKjM%252C_&amp;vet=1&amp;usg=AI4_-kSCRYs1iMYRhyPSPiOgL_RKtjtPkw&amp;sa=X&amp;ved=2ahUKEwic8JqVoJ7mAhUHJlAKHbmZCkQQ9QEwAHoECAgQBA#imgrc=5fFbZ53EKjcIZM:&amp;spf=1575540748089&amp;vet=1</a:t>
            </a:r>
          </a:p>
        </p:txBody>
      </p:sp>
    </p:spTree>
    <p:extLst>
      <p:ext uri="{BB962C8B-B14F-4D97-AF65-F5344CB8AC3E}">
        <p14:creationId xmlns:p14="http://schemas.microsoft.com/office/powerpoint/2010/main" xmlns="" val="165871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AutoShape 2" descr="Αποτέλεσμα εικόνας για digital around the world 2019"/>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Αποτέλεσμα εικόνας για digital around the world 2019"/>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Αποτέλεσμα εικόνας για digital around the world 2019">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00" y="476672"/>
            <a:ext cx="8828980" cy="50646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27584" y="5805264"/>
            <a:ext cx="7992888" cy="938719"/>
          </a:xfrm>
          <a:prstGeom prst="rect">
            <a:avLst/>
          </a:prstGeom>
          <a:noFill/>
        </p:spPr>
        <p:txBody>
          <a:bodyPr wrap="square" rtlCol="0">
            <a:spAutoFit/>
          </a:bodyPr>
          <a:lstStyle/>
          <a:p>
            <a:r>
              <a:rPr lang="el-GR" sz="1100" dirty="0" smtClean="0"/>
              <a:t>Πηγή: </a:t>
            </a:r>
            <a:r>
              <a:rPr lang="en-US" sz="1100" dirty="0"/>
              <a:t>https://www.google.com/search?q=digital+around+the+world+2019&amp;tbm=isch&amp;source=iu&amp;ictx=1&amp;fir=5fFbZ53EKjcIZM%253A%252ClMqeAdaU19IKjM%252C_&amp;vet=1&amp;usg=AI4_-kSCRYs1iMYRhyPSPiOgL_RKtjtPkw&amp;sa=X&amp;ved=2ahUKEwic8JqVoJ7mAhUHJlAKHbmZCkQQ9QEwAHoECAgQBA#imgrc=W3S_ap2m2xejrM:&amp;spf=1575540748091&amp;vet=1</a:t>
            </a:r>
          </a:p>
        </p:txBody>
      </p:sp>
    </p:spTree>
    <p:extLst>
      <p:ext uri="{BB962C8B-B14F-4D97-AF65-F5344CB8AC3E}">
        <p14:creationId xmlns:p14="http://schemas.microsoft.com/office/powerpoint/2010/main" xmlns="" val="71696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t>Καθοριστικές αλλαγές</a:t>
            </a:r>
            <a:r>
              <a:rPr lang="en-US" sz="3600" b="1" dirty="0" smtClean="0"/>
              <a:t> I</a:t>
            </a:r>
            <a:endParaRPr lang="en-US" sz="3600" b="1" dirty="0"/>
          </a:p>
        </p:txBody>
      </p:sp>
      <p:sp>
        <p:nvSpPr>
          <p:cNvPr id="3" name="Content Placeholder 2"/>
          <p:cNvSpPr>
            <a:spLocks noGrp="1"/>
          </p:cNvSpPr>
          <p:nvPr>
            <p:ph idx="1"/>
          </p:nvPr>
        </p:nvSpPr>
        <p:spPr/>
        <p:txBody>
          <a:bodyPr>
            <a:normAutofit fontScale="85000" lnSpcReduction="20000"/>
          </a:bodyPr>
          <a:lstStyle/>
          <a:p>
            <a:r>
              <a:rPr lang="el-GR" dirty="0" smtClean="0"/>
              <a:t>Οι επιχειρήσεις ωφελήθηκαν από τη χρήση του διαδικτύου όσον αφορά την </a:t>
            </a:r>
            <a:r>
              <a:rPr lang="el-GR" dirty="0" smtClean="0">
                <a:solidFill>
                  <a:srgbClr val="C00000"/>
                </a:solidFill>
              </a:rPr>
              <a:t>παραγωγικότητα</a:t>
            </a:r>
            <a:r>
              <a:rPr lang="el-GR" dirty="0" smtClean="0"/>
              <a:t> και την ανακάλυψη </a:t>
            </a:r>
            <a:r>
              <a:rPr lang="el-GR" dirty="0" smtClean="0">
                <a:solidFill>
                  <a:srgbClr val="C00000"/>
                </a:solidFill>
              </a:rPr>
              <a:t>νέων ευκαιριών ανάπτυξης</a:t>
            </a:r>
            <a:r>
              <a:rPr lang="el-GR" dirty="0" smtClean="0"/>
              <a:t>. Ουσιαστικά οι αλλαγές είναι τόσο ευρείες που για όσους μεγάλωσαν με τη χρήση του είναι αδύνατον να φανταστούν την προγενέστερη κατάσταση</a:t>
            </a:r>
            <a:r>
              <a:rPr lang="en-US" dirty="0" smtClean="0"/>
              <a:t>.</a:t>
            </a:r>
            <a:endParaRPr lang="el-GR" dirty="0" smtClean="0"/>
          </a:p>
          <a:p>
            <a:r>
              <a:rPr lang="el-GR" dirty="0" smtClean="0"/>
              <a:t>Καθοριστικά στοιχεία που επέτρεψαν την χρήση του:</a:t>
            </a:r>
          </a:p>
          <a:p>
            <a:pPr lvl="1"/>
            <a:r>
              <a:rPr lang="el-GR" dirty="0" smtClean="0"/>
              <a:t>Δημιουργία </a:t>
            </a:r>
            <a:r>
              <a:rPr lang="en-US" dirty="0" smtClean="0">
                <a:solidFill>
                  <a:srgbClr val="C00000"/>
                </a:solidFill>
              </a:rPr>
              <a:t>browser</a:t>
            </a:r>
            <a:r>
              <a:rPr lang="en-US" dirty="0" smtClean="0"/>
              <a:t> Mosaic (</a:t>
            </a:r>
            <a:r>
              <a:rPr lang="el-GR" dirty="0" smtClean="0"/>
              <a:t>κατόπιν </a:t>
            </a:r>
            <a:r>
              <a:rPr lang="en-US" dirty="0" smtClean="0"/>
              <a:t>Netscape)</a:t>
            </a:r>
            <a:endParaRPr lang="el-GR" dirty="0" smtClean="0"/>
          </a:p>
          <a:p>
            <a:pPr lvl="1"/>
            <a:r>
              <a:rPr lang="el-GR" dirty="0" smtClean="0"/>
              <a:t>Συνέδριο που ανακοίνωσε ότι οι επιχειρήσεις μπορούσαν να χρησιμοποιήσουν το διαδίκτυο για εμπορικούς σκοπούς δημιουργώντας τους δικούς τους </a:t>
            </a:r>
            <a:r>
              <a:rPr lang="el-GR" dirty="0" err="1" smtClean="0"/>
              <a:t>ιστότοπους</a:t>
            </a:r>
            <a:r>
              <a:rPr lang="el-GR" dirty="0" smtClean="0"/>
              <a:t> (εκκίνηση του </a:t>
            </a:r>
            <a:r>
              <a:rPr lang="en-US" dirty="0" smtClean="0">
                <a:solidFill>
                  <a:srgbClr val="C00000"/>
                </a:solidFill>
              </a:rPr>
              <a:t>e-commerce</a:t>
            </a:r>
            <a:r>
              <a:rPr lang="el-GR" dirty="0" smtClean="0">
                <a:solidFill>
                  <a:srgbClr val="C00000"/>
                </a:solidFill>
              </a:rPr>
              <a:t>)</a:t>
            </a:r>
            <a:r>
              <a:rPr lang="en-US" dirty="0" smtClean="0">
                <a:solidFill>
                  <a:srgbClr val="C00000"/>
                </a:solidFill>
              </a:rPr>
              <a:t>.</a:t>
            </a:r>
            <a:endParaRPr lang="el-GR" dirty="0" smtClean="0">
              <a:solidFill>
                <a:srgbClr val="C00000"/>
              </a:solidFill>
            </a:endParaRPr>
          </a:p>
          <a:p>
            <a:endParaRPr lang="en-US" dirty="0"/>
          </a:p>
        </p:txBody>
      </p:sp>
    </p:spTree>
    <p:extLst>
      <p:ext uri="{BB962C8B-B14F-4D97-AF65-F5344CB8AC3E}">
        <p14:creationId xmlns:p14="http://schemas.microsoft.com/office/powerpoint/2010/main" xmlns="" val="3869413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008112"/>
          </a:xfrm>
        </p:spPr>
        <p:txBody>
          <a:bodyPr>
            <a:normAutofit fontScale="90000"/>
          </a:bodyPr>
          <a:lstStyle/>
          <a:p>
            <a:r>
              <a:rPr lang="el-GR" dirty="0" smtClean="0"/>
              <a:t>Από την πλευρά των εργοδοτών και των επιχειρήσεων</a:t>
            </a:r>
            <a:endParaRPr lang="en-US" dirty="0"/>
          </a:p>
        </p:txBody>
      </p:sp>
      <p:pic>
        <p:nvPicPr>
          <p:cNvPr id="1026" name="Picture 2" descr="Σχετική εικόνα">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1340768"/>
            <a:ext cx="7704856" cy="54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649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25960"/>
            <a:ext cx="8229600" cy="1143000"/>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88639"/>
            <a:ext cx="8280921" cy="62646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680013" y="6165304"/>
            <a:ext cx="684075" cy="307777"/>
          </a:xfrm>
          <a:prstGeom prst="rect">
            <a:avLst/>
          </a:prstGeom>
          <a:noFill/>
        </p:spPr>
        <p:txBody>
          <a:bodyPr wrap="square" rtlCol="0">
            <a:spAutoFit/>
          </a:bodyPr>
          <a:lstStyle/>
          <a:p>
            <a:r>
              <a:rPr lang="en-US" sz="1400" dirty="0" smtClean="0"/>
              <a:t>2017</a:t>
            </a:r>
            <a:endParaRPr lang="en-US" sz="1400" dirty="0"/>
          </a:p>
        </p:txBody>
      </p:sp>
    </p:spTree>
    <p:extLst>
      <p:ext uri="{BB962C8B-B14F-4D97-AF65-F5344CB8AC3E}">
        <p14:creationId xmlns:p14="http://schemas.microsoft.com/office/powerpoint/2010/main" xmlns="" val="4221672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3583</Words>
  <Application>Microsoft Office PowerPoint</Application>
  <PresentationFormat>Προβολή στην οθόνη (4:3)</PresentationFormat>
  <Paragraphs>155</Paragraphs>
  <Slides>46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Office Theme</vt:lpstr>
      <vt:lpstr>Τμήμα Επικοινωνίας και ΜΜΕ Μάθημα επιλογής: Οργανωσιακή Επικοινωνία </vt:lpstr>
      <vt:lpstr>Επιδράσεις του διαδικτύου στην οργανωσιακή επικοινωνία</vt:lpstr>
      <vt:lpstr>Μάρτιος 2019</vt:lpstr>
      <vt:lpstr>Μάρτιος 2019</vt:lpstr>
      <vt:lpstr>Διαφάνεια 5</vt:lpstr>
      <vt:lpstr>Διαφάνεια 6</vt:lpstr>
      <vt:lpstr>Καθοριστικές αλλαγές I</vt:lpstr>
      <vt:lpstr>Από την πλευρά των εργοδοτών και των επιχειρήσεων</vt:lpstr>
      <vt:lpstr>Διαφάνεια 9</vt:lpstr>
      <vt:lpstr>Καθοριστικές αλλαγές ΙΙ</vt:lpstr>
      <vt:lpstr>Tο Cloud</vt:lpstr>
      <vt:lpstr>e-Commerce – ηλεκτρονικό εμπόριο</vt:lpstr>
      <vt:lpstr>VoIP και Video Conferencing</vt:lpstr>
      <vt:lpstr>Οφέλη από την ψηφιακή επικοινωνία Ι</vt:lpstr>
      <vt:lpstr>Οφέλη από την ψηφιακή επικοινωνία ΙΙ</vt:lpstr>
      <vt:lpstr>Μειονεκτήματα και κίνδυνοι από την ψηφιακή επικοινωνία Ι</vt:lpstr>
      <vt:lpstr>Μειονεκτήματα και κίνδυνοι από την ψηφιακή επικοινωνία ΙΙ</vt:lpstr>
      <vt:lpstr>Διοικητικά μέτρα για την επιτυχή λειτουργία της ψηφιακής επικοινωνίας Ι</vt:lpstr>
      <vt:lpstr>Διοικητικά μέτρα για την επιτυχή λειτουργία της ψηφιακής επικοινωνίας ΙΙ</vt:lpstr>
      <vt:lpstr>Διοικητικά μέτρα για την επιτυχή λειτουργία της ψηφιακής επικοινωνίας ΙΙΙ</vt:lpstr>
      <vt:lpstr>Διαπροσωπική vs ηλεκτρονική επικοινωνία</vt:lpstr>
      <vt:lpstr>Η ψηφιακή επικοινωνία αποτελεί πανάκεια για όλα  τα οργανωσιακά προβλήματα?</vt:lpstr>
      <vt:lpstr>Η οργάνωση του μέλλοντος είναι ήδη εδώ</vt:lpstr>
      <vt:lpstr>Νεοφυείς επιχειρήσεις (startup)</vt:lpstr>
      <vt:lpstr>Νεοφυείς επιχειρήσεις (startup)</vt:lpstr>
      <vt:lpstr>Απαρχή, συνθήκες αγοράς</vt:lpstr>
      <vt:lpstr>Αρχές για τη δημιουργία νεοφυών επιχειρήσεων Ι</vt:lpstr>
      <vt:lpstr>Αρχές για τη δημιουργία νεοφυών επιχειρήσεων ΙΙ</vt:lpstr>
      <vt:lpstr>Διαφάνεια 29</vt:lpstr>
      <vt:lpstr>Διαφάνεια 30</vt:lpstr>
      <vt:lpstr>Χρηματοδότηση, τομείς δράσης</vt:lpstr>
      <vt:lpstr>Επενδυτικές – χρηματοδοτικές δυνατότητες</vt:lpstr>
      <vt:lpstr>Διαφάνεια 33</vt:lpstr>
      <vt:lpstr>Από την πλευρά των εργαζομένων</vt:lpstr>
      <vt:lpstr>Χαρακτηριστικά της ψηφιακής εργασίας</vt:lpstr>
      <vt:lpstr>Ιδεολόγημα των μέσων κοινωνικής δικτύωσης και συνθήκες εργασίας</vt:lpstr>
      <vt:lpstr>Πολλαπλές τεχνολογικές δεξιότητες έναντι επαγγελματικής εμπειρίας Ι</vt:lpstr>
      <vt:lpstr>Πολλαπλές τεχνολογικές δεξιότητες έναντι επαγγελματικής εμπειρίας ΙΙ</vt:lpstr>
      <vt:lpstr>Εργασία από το σπίτι</vt:lpstr>
      <vt:lpstr>Μαρξιστική προσέγγιση σχετικά με την ψηφιακή εργασία (digital labor debate)</vt:lpstr>
      <vt:lpstr>Οι 10 περιζήτητες ικανότητες που αναζητούν οι εργοδότες το 2019 στις ΗΠΑ</vt:lpstr>
      <vt:lpstr>Διαπροσωπικές και τεχνικές δεξιότητες</vt:lpstr>
      <vt:lpstr>Τεχνιτή νοημοσύνη (artificial intelligence AI)</vt:lpstr>
      <vt:lpstr>Τεχνητή νοημοσύνη εναντίον θέσεων εργασίας?</vt:lpstr>
      <vt:lpstr>Αυτοματοποίηση και τν θα επιταχύνουν την αλλαγή δεξιοτήτων των εργαζομένων</vt:lpstr>
      <vt:lpstr>Ευχαριστώ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Τμήμα Επικοινωνίας και ΜΜΕ Μάθημα επιλογής: Οργανωσιακή Επικοινωνία</dc:title>
  <dc:creator>Roy</dc:creator>
  <cp:lastModifiedBy>agatsian</cp:lastModifiedBy>
  <cp:revision>74</cp:revision>
  <dcterms:created xsi:type="dcterms:W3CDTF">2018-12-12T15:21:28Z</dcterms:created>
  <dcterms:modified xsi:type="dcterms:W3CDTF">2020-03-19T20:36:32Z</dcterms:modified>
</cp:coreProperties>
</file>