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5"/>
  </p:notesMasterIdLst>
  <p:sldIdLst>
    <p:sldId id="256" r:id="rId2"/>
    <p:sldId id="257" r:id="rId3"/>
    <p:sldId id="258" r:id="rId4"/>
    <p:sldId id="351" r:id="rId5"/>
    <p:sldId id="259" r:id="rId6"/>
    <p:sldId id="324" r:id="rId7"/>
    <p:sldId id="310" r:id="rId8"/>
    <p:sldId id="352" r:id="rId9"/>
    <p:sldId id="353" r:id="rId10"/>
    <p:sldId id="339" r:id="rId11"/>
    <p:sldId id="311" r:id="rId12"/>
    <p:sldId id="312" r:id="rId13"/>
    <p:sldId id="314" r:id="rId14"/>
    <p:sldId id="330" r:id="rId15"/>
    <p:sldId id="345" r:id="rId16"/>
    <p:sldId id="269" r:id="rId17"/>
    <p:sldId id="260" r:id="rId18"/>
    <p:sldId id="261" r:id="rId19"/>
    <p:sldId id="262" r:id="rId20"/>
    <p:sldId id="264" r:id="rId21"/>
    <p:sldId id="277" r:id="rId22"/>
    <p:sldId id="263" r:id="rId23"/>
    <p:sldId id="268" r:id="rId24"/>
    <p:sldId id="349" r:id="rId25"/>
    <p:sldId id="348" r:id="rId26"/>
    <p:sldId id="350" r:id="rId27"/>
    <p:sldId id="341" r:id="rId28"/>
    <p:sldId id="273" r:id="rId29"/>
    <p:sldId id="274" r:id="rId30"/>
    <p:sldId id="275" r:id="rId31"/>
    <p:sldId id="281" r:id="rId32"/>
    <p:sldId id="333" r:id="rId33"/>
    <p:sldId id="282" r:id="rId34"/>
    <p:sldId id="270" r:id="rId35"/>
    <p:sldId id="326" r:id="rId36"/>
    <p:sldId id="331" r:id="rId37"/>
    <p:sldId id="342" r:id="rId38"/>
    <p:sldId id="343" r:id="rId39"/>
    <p:sldId id="283" r:id="rId40"/>
    <p:sldId id="315" r:id="rId41"/>
    <p:sldId id="327" r:id="rId42"/>
    <p:sldId id="316" r:id="rId43"/>
    <p:sldId id="328" r:id="rId44"/>
    <p:sldId id="329" r:id="rId45"/>
    <p:sldId id="317" r:id="rId46"/>
    <p:sldId id="320" r:id="rId47"/>
    <p:sldId id="319" r:id="rId48"/>
    <p:sldId id="285" r:id="rId49"/>
    <p:sldId id="286" r:id="rId50"/>
    <p:sldId id="304" r:id="rId51"/>
    <p:sldId id="288" r:id="rId52"/>
    <p:sldId id="305" r:id="rId53"/>
    <p:sldId id="289" r:id="rId54"/>
    <p:sldId id="306" r:id="rId55"/>
    <p:sldId id="290" r:id="rId56"/>
    <p:sldId id="307" r:id="rId57"/>
    <p:sldId id="291" r:id="rId58"/>
    <p:sldId id="321" r:id="rId59"/>
    <p:sldId id="322" r:id="rId60"/>
    <p:sldId id="292" r:id="rId61"/>
    <p:sldId id="294" r:id="rId62"/>
    <p:sldId id="335" r:id="rId63"/>
    <p:sldId id="29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2B94B-3321-4CB2-8699-568272BBDF03}" type="datetimeFigureOut">
              <a:rPr lang="en-US" smtClean="0"/>
              <a:t>10/23/2025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7158C-3D33-40EA-8A42-FED8D4AE883F}" type="slidenum">
              <a:rPr lang="en-US" smtClean="0"/>
              <a:t>‹#›</a:t>
            </a:fld>
            <a:endParaRPr lang="en-US"/>
          </a:p>
        </p:txBody>
      </p:sp>
    </p:spTree>
    <p:extLst>
      <p:ext uri="{BB962C8B-B14F-4D97-AF65-F5344CB8AC3E}">
        <p14:creationId xmlns:p14="http://schemas.microsoft.com/office/powerpoint/2010/main" val="355202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7B7158C-3D33-40EA-8A42-FED8D4AE883F}" type="slidenum">
              <a:rPr lang="en-US" smtClean="0"/>
              <a:t>35</a:t>
            </a:fld>
            <a:endParaRPr lang="en-US"/>
          </a:p>
        </p:txBody>
      </p:sp>
    </p:spTree>
    <p:extLst>
      <p:ext uri="{BB962C8B-B14F-4D97-AF65-F5344CB8AC3E}">
        <p14:creationId xmlns:p14="http://schemas.microsoft.com/office/powerpoint/2010/main" val="8637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D06B4-22CE-48AF-9C46-63BF0D565C2D}" type="slidenum">
              <a:rPr lang="en-US" smtClean="0"/>
              <a:t>59</a:t>
            </a:fld>
            <a:endParaRPr lang="en-US"/>
          </a:p>
        </p:txBody>
      </p:sp>
    </p:spTree>
    <p:extLst>
      <p:ext uri="{BB962C8B-B14F-4D97-AF65-F5344CB8AC3E}">
        <p14:creationId xmlns:p14="http://schemas.microsoft.com/office/powerpoint/2010/main" val="416332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EDF6BC3-566D-4DBE-9485-005AD9292A50}" type="datetimeFigureOut">
              <a:rPr lang="en-US" smtClean="0"/>
              <a:t>10/23/2025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7502D86-8952-4612-8778-CCA6AB66A26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F6BC3-566D-4DBE-9485-005AD9292A50}"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2D86-8952-4612-8778-CCA6AB66A2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F6BC3-566D-4DBE-9485-005AD9292A50}"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2D86-8952-4612-8778-CCA6AB66A2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EDF6BC3-566D-4DBE-9485-005AD9292A50}"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2D86-8952-4612-8778-CCA6AB66A26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DF6BC3-566D-4DBE-9485-005AD9292A50}" type="datetimeFigureOut">
              <a:rPr lang="en-US" smtClean="0"/>
              <a:t>10/23/2025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7502D86-8952-4612-8778-CCA6AB66A26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EDF6BC3-566D-4DBE-9485-005AD9292A50}"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2D86-8952-4612-8778-CCA6AB66A26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DF6BC3-566D-4DBE-9485-005AD9292A50}" type="datetimeFigureOut">
              <a:rPr lang="en-US" smtClean="0"/>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02D86-8952-4612-8778-CCA6AB66A26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DF6BC3-566D-4DBE-9485-005AD9292A50}" type="datetimeFigureOut">
              <a:rPr lang="en-US" smtClean="0"/>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02D86-8952-4612-8778-CCA6AB66A2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6BC3-566D-4DBE-9485-005AD9292A50}" type="datetimeFigureOut">
              <a:rPr lang="en-US" smtClean="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02D86-8952-4612-8778-CCA6AB66A2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DF6BC3-566D-4DBE-9485-005AD9292A50}"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2D86-8952-4612-8778-CCA6AB66A26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DF6BC3-566D-4DBE-9485-005AD9292A50}" type="datetimeFigureOut">
              <a:rPr lang="en-US" smtClean="0"/>
              <a:t>10/23/2025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7502D86-8952-4612-8778-CCA6AB66A26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EDF6BC3-566D-4DBE-9485-005AD9292A50}" type="datetimeFigureOut">
              <a:rPr lang="en-US" smtClean="0"/>
              <a:t>10/23/2025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7502D86-8952-4612-8778-CCA6AB66A2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icasaweb.google.com/108193284385386784862/APGovernment?authkey=Gv1sRgCPeq8vOQ6bOdGg#550597089734865102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gr/url?sa=i&amp;rct=j&amp;q=&amp;esrc=s&amp;source=images&amp;cd=&amp;ved=2ahUKEwi3gdimuqPlAhVFLFAKHfwCBp8QjRx6BAgBEAQ&amp;url=https://melindaklewis.com/2011/08/02/building-a-better-frame/&amp;psig=AOvVaw15363N7vYdlVWDTKNhP9Ry&amp;ust=157140720146887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s://www.thejakartapost.com/news/2015/08/06/queuing.html" TargetMode="External"/><Relationship Id="rId2" Type="http://schemas.openxmlformats.org/officeDocument/2006/relationships/hyperlink" Target="https://www.google.gr/url?sa=i&amp;rct=j&amp;q=&amp;esrc=s&amp;source=images&amp;cd=&amp;cad=rja&amp;uact=8&amp;ved=2ahUKEwi8rLTpu6PlAhUHY1AKHS-6D50QjRx6BAgBEAQ&amp;url=https://qed.gr/en/week-30-8-5-9-2019-decongestion/&amp;psig=AOvVaw2s6Pl1_nrWm-PtPDTfC150&amp;ust=1571407561361750" TargetMode="Externa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theguardian.com/business/2018/nov/23/choose-love-pop-up-shop-london-customers-buy-gifts-refuge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gr/url?sa=i&amp;rct=j&amp;q=&amp;esrc=s&amp;source=images&amp;cd=&amp;cad=rja&amp;uact=8&amp;ved=2ahUKEwjiy5WqiaTlAhWQIlAKHWpoCZ4QjRx6BAgBEAQ&amp;url=https://www.carstens-stiftung.de/artikel/homeopathy-critics-between-scientific-dogmatism-and-political-agenda-setting.html&amp;psig=AOvVaw3VsSITUFHzw7rZ7RVNGaXs&amp;ust=157142800904013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gr/url?sa=i&amp;rct=j&amp;q=&amp;esrc=s&amp;source=images&amp;cd=&amp;cad=rja&amp;uact=8&amp;ved=2ahUKEwiTiNeQiqTlAhURbFAKHZnRDpwQjRx6BAgBEAQ&amp;url=http://nakanak.org/agenda-setting-framing/&amp;psig=AOvVaw2q3TQfwVUtYBrsYsCvsMBQ&amp;ust=157142866465661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gr/url?sa=i&amp;url=https://academyofideas.com/2017/06/thomas-sowell-roots-political-conflict/&amp;psig=AOvVaw2gR0zLDjoGpLHYj6IZF00m&amp;ust=1602869374642000&amp;source=images&amp;cd=vfe&amp;ved=0CAIQjRxqFwoTCPjbyeiQt-wCFQAAAAAdAAAAABA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enisafak.com/en/news/aylan-kurdi-changed-migration-policy-of-countries-347890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bbc.com/news/uk-politics-35422777"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theatlantic.com/science/archive/2019/09/why-greta-wins/59861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gr/url?sa=i&amp;rct=j&amp;q=&amp;esrc=s&amp;source=images&amp;cd=&amp;ved=2ahUKEwjWz63_xKXlAhUEU1AKHdmqAz0QjRx6BAgBEAQ&amp;url=https://www.peacepalacelibrary.nl/library-special/refugee-crisis-in-europe/&amp;psig=AOvVaw0aWnVJrqvvNtM3JQSKfVEN&amp;ust=157147879177296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gr/url?sa=i&amp;rct=j&amp;q=&amp;esrc=s&amp;source=images&amp;cd=&amp;ved=2ahUKEwj45sORxqXlAhULYlAKHWzGAFwQjRx6BAgBEAQ&amp;url=http://cafod.org.uk/News/Emergencies-news/Refugee-crisis-in-Europe&amp;psig=AOvVaw0aWnVJrqvvNtM3JQSKfVEN&amp;ust=157147879177296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hyperlink" Target="http://clioweb.canalblog.com/archives/2015/04/21/31925808.html" TargetMode="External"/><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hyperlink" Target="https://www.indy100.com/article/how-the-sun-changed-its-tune-on-the-refugee-crisisin-two-front-pages--bJMgwZuibOx" TargetMode="External"/><Relationship Id="rId1" Type="http://schemas.openxmlformats.org/officeDocument/2006/relationships/slideLayout" Target="../slideLayouts/slideLayout2.xml"/><Relationship Id="rId6" Type="http://schemas.openxmlformats.org/officeDocument/2006/relationships/hyperlink" Target="https://www.google.gr/url?sa=i&amp;rct=j&amp;q=&amp;esrc=s&amp;source=images&amp;cd=&amp;ved=2ahUKEwiT5cGOzaXlAhWNJlAKHS-QB-QQjRx6BAgBEAQ&amp;url=https://www.db-thueringen.de/servlets/MCRFileNodeServlet/dbt_derivate_00035511/GMJ11_Wintzer.pdf&amp;psig=AOvVaw0tJL1bm06xGcdKN2p_bieK&amp;ust=1571481003540817" TargetMode="External"/><Relationship Id="rId5" Type="http://schemas.openxmlformats.org/officeDocument/2006/relationships/image" Target="../media/image30.jpeg"/><Relationship Id="rId4" Type="http://schemas.openxmlformats.org/officeDocument/2006/relationships/hyperlink" Target="https://letterstoyoungbarbarians.wordpress.com/2015/09/09/the-refugee-crisis-in-europe-a-hollow-compassion/" TargetMode="External"/><Relationship Id="rId9" Type="http://schemas.openxmlformats.org/officeDocument/2006/relationships/image" Target="../media/image3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media-cdn.sueddeutsche.de/image/sz.1.2999559/860x860?v=1463667952000" TargetMode="Externa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researchgate.net/figure/Agenda-Setting-Theory-Model_fig1_3075363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3568" y="3238128"/>
            <a:ext cx="7232848" cy="1343000"/>
          </a:xfrm>
        </p:spPr>
        <p:txBody>
          <a:bodyPr>
            <a:noAutofit/>
          </a:bodyPr>
          <a:lstStyle/>
          <a:p>
            <a:r>
              <a:rPr lang="en-US" sz="4000" dirty="0" smtClean="0">
                <a:solidFill>
                  <a:schemeClr val="accent6">
                    <a:lumMod val="75000"/>
                  </a:schemeClr>
                </a:solidFill>
              </a:rPr>
              <a:t>Agenda setting and Framing Immigration in the News</a:t>
            </a:r>
            <a:endParaRPr lang="en-US" sz="4000" dirty="0">
              <a:solidFill>
                <a:schemeClr val="accent6">
                  <a:lumMod val="75000"/>
                </a:schemeClr>
              </a:solidFill>
            </a:endParaRPr>
          </a:p>
        </p:txBody>
      </p:sp>
      <p:sp>
        <p:nvSpPr>
          <p:cNvPr id="2" name="Title 1"/>
          <p:cNvSpPr>
            <a:spLocks noGrp="1"/>
          </p:cNvSpPr>
          <p:nvPr>
            <p:ph type="ctrTitle"/>
          </p:nvPr>
        </p:nvSpPr>
        <p:spPr>
          <a:xfrm>
            <a:off x="685800" y="1526927"/>
            <a:ext cx="7772400" cy="1470025"/>
          </a:xfrm>
        </p:spPr>
        <p:txBody>
          <a:bodyPr/>
          <a:lstStyle/>
          <a:p>
            <a:r>
              <a:rPr lang="en-US" dirty="0" smtClean="0">
                <a:solidFill>
                  <a:schemeClr val="tx1"/>
                </a:solidFill>
              </a:rPr>
              <a:t>Refugee / Migration Flows Old and New Media</a:t>
            </a:r>
            <a:endParaRPr lang="en-US" dirty="0">
              <a:solidFill>
                <a:schemeClr val="tx1"/>
              </a:solidFill>
            </a:endParaRPr>
          </a:p>
        </p:txBody>
      </p:sp>
      <p:sp>
        <p:nvSpPr>
          <p:cNvPr id="4" name="TextBox 3"/>
          <p:cNvSpPr txBox="1"/>
          <p:nvPr/>
        </p:nvSpPr>
        <p:spPr>
          <a:xfrm>
            <a:off x="899592" y="4725144"/>
            <a:ext cx="7776864" cy="1200329"/>
          </a:xfrm>
          <a:prstGeom prst="rect">
            <a:avLst/>
          </a:prstGeom>
          <a:noFill/>
        </p:spPr>
        <p:txBody>
          <a:bodyPr wrap="square" rtlCol="0">
            <a:spAutoFit/>
          </a:bodyPr>
          <a:lstStyle/>
          <a:p>
            <a:r>
              <a:rPr lang="en-US" dirty="0" smtClean="0"/>
              <a:t>Professor emerita Roy </a:t>
            </a:r>
            <a:r>
              <a:rPr lang="en-US" dirty="0" err="1" smtClean="0"/>
              <a:t>Panagiotopoulou</a:t>
            </a:r>
            <a:endParaRPr lang="en-US" dirty="0" smtClean="0"/>
          </a:p>
          <a:p>
            <a:r>
              <a:rPr lang="en-US" dirty="0" smtClean="0"/>
              <a:t>Department of Communication and Media Studies</a:t>
            </a:r>
          </a:p>
          <a:p>
            <a:r>
              <a:rPr lang="en-US" dirty="0" smtClean="0"/>
              <a:t>National and </a:t>
            </a:r>
            <a:r>
              <a:rPr lang="en-US" dirty="0" err="1" smtClean="0"/>
              <a:t>Kapodistrian</a:t>
            </a:r>
            <a:r>
              <a:rPr lang="en-US" dirty="0" smtClean="0"/>
              <a:t> University of Athens</a:t>
            </a:r>
          </a:p>
          <a:p>
            <a:r>
              <a:rPr lang="en-US" dirty="0" smtClean="0"/>
              <a:t>rpanag@media.uoa.gr</a:t>
            </a:r>
            <a:endParaRPr lang="en-US" dirty="0"/>
          </a:p>
        </p:txBody>
      </p:sp>
    </p:spTree>
    <p:extLst>
      <p:ext uri="{BB962C8B-B14F-4D97-AF65-F5344CB8AC3E}">
        <p14:creationId xmlns:p14="http://schemas.microsoft.com/office/powerpoint/2010/main" val="177094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Agenda setting</a:t>
            </a:r>
            <a:endParaRPr lang="en-US" dirty="0"/>
          </a:p>
        </p:txBody>
      </p:sp>
      <p:sp>
        <p:nvSpPr>
          <p:cNvPr id="3" name="Content Placeholder 2"/>
          <p:cNvSpPr>
            <a:spLocks noGrp="1"/>
          </p:cNvSpPr>
          <p:nvPr>
            <p:ph sz="quarter" idx="1"/>
          </p:nvPr>
        </p:nvSpPr>
        <p:spPr/>
        <p:txBody>
          <a:bodyPr/>
          <a:lstStyle/>
          <a:p>
            <a:r>
              <a:rPr lang="en-US" altLang="en-US" sz="2400" dirty="0"/>
              <a:t>In a mediated democracy, politicians often battle to determine what is on the front page of the newspapers, or the leading item on the news. </a:t>
            </a:r>
            <a:r>
              <a:rPr lang="en-US" altLang="en-US" sz="2400" b="1" dirty="0">
                <a:solidFill>
                  <a:srgbClr val="C00000"/>
                </a:solidFill>
              </a:rPr>
              <a:t>The agenda is the news of a particular day, more specifically the story, and how the news is told.</a:t>
            </a:r>
            <a:r>
              <a:rPr lang="en-US" altLang="en-US" sz="2400" dirty="0"/>
              <a:t> Not only do politicians battle with each other, they also battle with the media, who may have opposing news values and wish to treat a story differently to that which the politician desires.</a:t>
            </a:r>
            <a:endParaRPr lang="el-GR" altLang="en-US" sz="2400" dirty="0"/>
          </a:p>
          <a:p>
            <a:endParaRPr lang="en-US" dirty="0"/>
          </a:p>
        </p:txBody>
      </p:sp>
    </p:spTree>
    <p:extLst>
      <p:ext uri="{BB962C8B-B14F-4D97-AF65-F5344CB8AC3E}">
        <p14:creationId xmlns:p14="http://schemas.microsoft.com/office/powerpoint/2010/main" val="142014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Agenda setting</a:t>
            </a:r>
            <a:endParaRPr lang="en-US" dirty="0"/>
          </a:p>
        </p:txBody>
      </p:sp>
      <p:sp>
        <p:nvSpPr>
          <p:cNvPr id="3" name="Content Placeholder 2"/>
          <p:cNvSpPr>
            <a:spLocks noGrp="1"/>
          </p:cNvSpPr>
          <p:nvPr>
            <p:ph sz="quarter" idx="1"/>
          </p:nvPr>
        </p:nvSpPr>
        <p:spPr/>
        <p:txBody>
          <a:bodyPr>
            <a:normAutofit/>
          </a:bodyPr>
          <a:lstStyle/>
          <a:p>
            <a:r>
              <a:rPr lang="en-US" altLang="en-US" sz="2400" dirty="0"/>
              <a:t>Agenda-setting is the </a:t>
            </a:r>
            <a:r>
              <a:rPr lang="en-US" altLang="en-US" sz="2400" dirty="0">
                <a:solidFill>
                  <a:srgbClr val="C00000"/>
                </a:solidFill>
              </a:rPr>
              <a:t>important part of any campaign</a:t>
            </a:r>
            <a:r>
              <a:rPr lang="en-US" altLang="en-US" sz="2400" dirty="0"/>
              <a:t>, but can have a negative impact on civic society and the public sphere due to the public becoming cynical about the information it receives. </a:t>
            </a:r>
          </a:p>
          <a:p>
            <a:r>
              <a:rPr lang="en-US" altLang="en-US" sz="2400" dirty="0" smtClean="0"/>
              <a:t>Governments or political </a:t>
            </a:r>
            <a:r>
              <a:rPr lang="en-US" altLang="en-US" sz="2400" dirty="0"/>
              <a:t>parties can </a:t>
            </a:r>
            <a:r>
              <a:rPr lang="en-US" altLang="en-US" sz="2400" dirty="0">
                <a:solidFill>
                  <a:srgbClr val="C00000"/>
                </a:solidFill>
              </a:rPr>
              <a:t>restrict public access to the facts </a:t>
            </a:r>
            <a:r>
              <a:rPr lang="en-US" altLang="en-US" sz="2400" dirty="0"/>
              <a:t>and enforce the notion of the hegemonic model in an information </a:t>
            </a:r>
            <a:r>
              <a:rPr lang="en-US" altLang="en-US" sz="2400" dirty="0" smtClean="0"/>
              <a:t>society. </a:t>
            </a:r>
            <a:endParaRPr lang="en-US" altLang="en-US" sz="2400" dirty="0"/>
          </a:p>
          <a:p>
            <a:r>
              <a:rPr lang="en-US" altLang="en-US" sz="2400" dirty="0"/>
              <a:t>Agenda-setting plays a key role in any political </a:t>
            </a:r>
            <a:r>
              <a:rPr lang="en-US" altLang="en-US" sz="2400" dirty="0" smtClean="0"/>
              <a:t>organization's </a:t>
            </a:r>
            <a:r>
              <a:rPr lang="en-US" altLang="en-US" sz="2400" dirty="0">
                <a:solidFill>
                  <a:srgbClr val="C00000"/>
                </a:solidFill>
              </a:rPr>
              <a:t>news management strategy</a:t>
            </a:r>
            <a:r>
              <a:rPr lang="en-US" altLang="en-US" sz="2400" dirty="0"/>
              <a:t>, it provides work for </a:t>
            </a:r>
            <a:r>
              <a:rPr lang="en-US" altLang="en-US" sz="2400" dirty="0" smtClean="0"/>
              <a:t>spin-doctors </a:t>
            </a:r>
            <a:r>
              <a:rPr lang="en-US" altLang="en-US" sz="2400" dirty="0"/>
              <a:t>and is a key feature of the public relations state</a:t>
            </a:r>
            <a:r>
              <a:rPr lang="en-US" altLang="en-US" sz="2400" dirty="0" smtClean="0"/>
              <a:t>. Recently it plays a major role on </a:t>
            </a:r>
            <a:r>
              <a:rPr lang="en-US" altLang="en-US" sz="2400" dirty="0" smtClean="0">
                <a:solidFill>
                  <a:srgbClr val="C00000"/>
                </a:solidFill>
              </a:rPr>
              <a:t>fake news</a:t>
            </a:r>
            <a:r>
              <a:rPr lang="en-US" altLang="en-US" sz="2400" dirty="0" smtClean="0"/>
              <a:t> construction and dissemination.</a:t>
            </a:r>
            <a:endParaRPr lang="el-GR" altLang="en-US" sz="2400" dirty="0"/>
          </a:p>
          <a:p>
            <a:endParaRPr lang="en-US" dirty="0"/>
          </a:p>
        </p:txBody>
      </p:sp>
    </p:spTree>
    <p:extLst>
      <p:ext uri="{BB962C8B-B14F-4D97-AF65-F5344CB8AC3E}">
        <p14:creationId xmlns:p14="http://schemas.microsoft.com/office/powerpoint/2010/main" val="3537919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143000"/>
          </a:xfrm>
        </p:spPr>
        <p:txBody>
          <a:bodyPr/>
          <a:lstStyle/>
          <a:p>
            <a:r>
              <a:rPr lang="en-US" dirty="0">
                <a:solidFill>
                  <a:srgbClr val="C00000"/>
                </a:solidFill>
              </a:rPr>
              <a:t>Agenda setting</a:t>
            </a:r>
            <a:endParaRPr lang="en-US" dirty="0"/>
          </a:p>
        </p:txBody>
      </p:sp>
      <p:sp>
        <p:nvSpPr>
          <p:cNvPr id="3" name="Content Placeholder 2"/>
          <p:cNvSpPr>
            <a:spLocks noGrp="1"/>
          </p:cNvSpPr>
          <p:nvPr>
            <p:ph sz="quarter" idx="1"/>
          </p:nvPr>
        </p:nvSpPr>
        <p:spPr>
          <a:xfrm>
            <a:off x="914400" y="2097360"/>
            <a:ext cx="7772400" cy="4572000"/>
          </a:xfrm>
        </p:spPr>
        <p:txBody>
          <a:bodyPr>
            <a:normAutofit fontScale="92500" lnSpcReduction="20000"/>
          </a:bodyPr>
          <a:lstStyle/>
          <a:p>
            <a:pPr marL="91440" indent="-91440" fontAlgn="auto">
              <a:defRPr/>
            </a:pPr>
            <a:r>
              <a:rPr lang="en-US" sz="2800" dirty="0">
                <a:solidFill>
                  <a:schemeClr val="tx1">
                    <a:lumMod val="75000"/>
                    <a:lumOff val="25000"/>
                  </a:schemeClr>
                </a:solidFill>
              </a:rPr>
              <a:t>In a </a:t>
            </a:r>
            <a:r>
              <a:rPr lang="en-US" sz="2800" dirty="0">
                <a:solidFill>
                  <a:srgbClr val="C00000"/>
                </a:solidFill>
              </a:rPr>
              <a:t>pluralist democracy</a:t>
            </a:r>
            <a:r>
              <a:rPr lang="en-US" sz="2800" dirty="0">
                <a:solidFill>
                  <a:schemeClr val="tx1">
                    <a:lumMod val="75000"/>
                    <a:lumOff val="25000"/>
                  </a:schemeClr>
                </a:solidFill>
              </a:rPr>
              <a:t>, where there are a number of </a:t>
            </a:r>
            <a:r>
              <a:rPr lang="en-US" sz="2800" dirty="0">
                <a:solidFill>
                  <a:srgbClr val="C00000"/>
                </a:solidFill>
              </a:rPr>
              <a:t>competing voices</a:t>
            </a:r>
            <a:r>
              <a:rPr lang="en-US" sz="2800" dirty="0">
                <a:solidFill>
                  <a:schemeClr val="tx1">
                    <a:lumMod val="75000"/>
                    <a:lumOff val="25000"/>
                  </a:schemeClr>
                </a:solidFill>
              </a:rPr>
              <a:t> on any issue, it seems obvious that all of these will also compete over the </a:t>
            </a:r>
            <a:r>
              <a:rPr lang="en-US" sz="2800" dirty="0">
                <a:solidFill>
                  <a:srgbClr val="C00000"/>
                </a:solidFill>
              </a:rPr>
              <a:t>media agenda</a:t>
            </a:r>
            <a:r>
              <a:rPr lang="en-US" sz="2800" dirty="0">
                <a:solidFill>
                  <a:schemeClr val="tx1">
                    <a:lumMod val="75000"/>
                    <a:lumOff val="25000"/>
                  </a:schemeClr>
                </a:solidFill>
              </a:rPr>
              <a:t>.</a:t>
            </a:r>
          </a:p>
          <a:p>
            <a:pPr marL="91440" indent="-91440" fontAlgn="auto">
              <a:defRPr/>
            </a:pPr>
            <a:r>
              <a:rPr lang="en-US" sz="2800" dirty="0">
                <a:solidFill>
                  <a:schemeClr val="tx1">
                    <a:lumMod val="75000"/>
                    <a:lumOff val="25000"/>
                  </a:schemeClr>
                </a:solidFill>
              </a:rPr>
              <a:t>Pressure groups can find themselves excluded from the agenda, while others suspect that corporations pay for greater control.</a:t>
            </a:r>
          </a:p>
          <a:p>
            <a:pPr marL="91440" indent="-91440" fontAlgn="auto">
              <a:defRPr/>
            </a:pPr>
            <a:r>
              <a:rPr lang="en-US" sz="2800" dirty="0">
                <a:solidFill>
                  <a:schemeClr val="tx1">
                    <a:lumMod val="75000"/>
                    <a:lumOff val="25000"/>
                  </a:schemeClr>
                </a:solidFill>
              </a:rPr>
              <a:t>It has long been noted that there are </a:t>
            </a:r>
            <a:r>
              <a:rPr lang="en-US" sz="2800" dirty="0">
                <a:solidFill>
                  <a:srgbClr val="C00000"/>
                </a:solidFill>
              </a:rPr>
              <a:t>insider</a:t>
            </a:r>
            <a:r>
              <a:rPr lang="en-US" sz="2800" dirty="0">
                <a:solidFill>
                  <a:schemeClr val="tx1">
                    <a:lumMod val="75000"/>
                    <a:lumOff val="25000"/>
                  </a:schemeClr>
                </a:solidFill>
              </a:rPr>
              <a:t> and </a:t>
            </a:r>
            <a:r>
              <a:rPr lang="en-US" sz="2800" dirty="0">
                <a:solidFill>
                  <a:srgbClr val="C00000"/>
                </a:solidFill>
              </a:rPr>
              <a:t>outsider groups </a:t>
            </a:r>
            <a:r>
              <a:rPr lang="en-US" sz="2800" dirty="0">
                <a:solidFill>
                  <a:schemeClr val="tx1">
                    <a:lumMod val="75000"/>
                    <a:lumOff val="25000"/>
                  </a:schemeClr>
                </a:solidFill>
              </a:rPr>
              <a:t>in any society, and that the insider groups have far greater access to the news agenda than those outside.</a:t>
            </a:r>
          </a:p>
          <a:p>
            <a:pPr marL="91440" indent="-91440" fontAlgn="auto">
              <a:defRPr/>
            </a:pPr>
            <a:r>
              <a:rPr lang="en-US" sz="2800" dirty="0">
                <a:solidFill>
                  <a:schemeClr val="tx1">
                    <a:lumMod val="75000"/>
                    <a:lumOff val="25000"/>
                  </a:schemeClr>
                </a:solidFill>
              </a:rPr>
              <a:t>Many posit that </a:t>
            </a:r>
            <a:r>
              <a:rPr lang="en-US" sz="2800" dirty="0">
                <a:solidFill>
                  <a:srgbClr val="C00000"/>
                </a:solidFill>
              </a:rPr>
              <a:t>it is the media that set the agenda</a:t>
            </a:r>
            <a:r>
              <a:rPr lang="en-US" sz="2800" dirty="0">
                <a:solidFill>
                  <a:schemeClr val="tx1">
                    <a:lumMod val="75000"/>
                    <a:lumOff val="25000"/>
                  </a:schemeClr>
                </a:solidFill>
              </a:rPr>
              <a:t>, and that each media </a:t>
            </a:r>
            <a:r>
              <a:rPr lang="en-US" sz="2800" dirty="0" err="1">
                <a:solidFill>
                  <a:schemeClr val="tx1">
                    <a:lumMod val="75000"/>
                    <a:lumOff val="25000"/>
                  </a:schemeClr>
                </a:solidFill>
              </a:rPr>
              <a:t>organisation</a:t>
            </a:r>
            <a:r>
              <a:rPr lang="en-US" sz="2800" dirty="0">
                <a:solidFill>
                  <a:schemeClr val="tx1">
                    <a:lumMod val="75000"/>
                    <a:lumOff val="25000"/>
                  </a:schemeClr>
                </a:solidFill>
              </a:rPr>
              <a:t> has its own agenda; therefore the political communicators are compelled to respond with news management techniques.</a:t>
            </a:r>
          </a:p>
          <a:p>
            <a:endParaRPr lang="en-US" dirty="0"/>
          </a:p>
        </p:txBody>
      </p:sp>
      <p:pic>
        <p:nvPicPr>
          <p:cNvPr id="8194" name="Picture 2" descr="http://www.healthysystems.net/images/how/mtg_mgt_sm-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 y="-27384"/>
            <a:ext cx="2616327"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51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Indicative criteria for news selection</a:t>
            </a:r>
            <a:endParaRPr lang="en-US" dirty="0">
              <a:solidFill>
                <a:srgbClr val="C00000"/>
              </a:solidFill>
            </a:endParaRPr>
          </a:p>
        </p:txBody>
      </p:sp>
      <p:sp>
        <p:nvSpPr>
          <p:cNvPr id="3" name="Content Placeholder 2"/>
          <p:cNvSpPr>
            <a:spLocks noGrp="1"/>
          </p:cNvSpPr>
          <p:nvPr>
            <p:ph sz="quarter" idx="1"/>
          </p:nvPr>
        </p:nvSpPr>
        <p:spPr/>
        <p:txBody>
          <a:bodyPr>
            <a:normAutofit fontScale="85000" lnSpcReduction="20000"/>
          </a:bodyPr>
          <a:lstStyle/>
          <a:p>
            <a:pPr>
              <a:buClr>
                <a:schemeClr val="accent1">
                  <a:lumMod val="75000"/>
                </a:schemeClr>
              </a:buClr>
              <a:buFont typeface="Arial"/>
              <a:buChar char="•"/>
              <a:defRPr/>
            </a:pPr>
            <a:r>
              <a:rPr lang="en-US" b="1" dirty="0" smtClean="0">
                <a:solidFill>
                  <a:srgbClr val="C00000"/>
                </a:solidFill>
              </a:rPr>
              <a:t>Personal</a:t>
            </a:r>
            <a:r>
              <a:rPr lang="el-GR" dirty="0" smtClean="0"/>
              <a:t> </a:t>
            </a:r>
            <a:r>
              <a:rPr lang="en-US" dirty="0" smtClean="0"/>
              <a:t>e.g.,</a:t>
            </a:r>
            <a:r>
              <a:rPr lang="el-GR" dirty="0" smtClean="0"/>
              <a:t> </a:t>
            </a:r>
            <a:r>
              <a:rPr lang="en-US" dirty="0" smtClean="0"/>
              <a:t>Journalist preference for certain topics, journalist’s personal engagement, ideological position.</a:t>
            </a:r>
            <a:r>
              <a:rPr lang="el-GR" dirty="0" smtClean="0"/>
              <a:t> </a:t>
            </a:r>
            <a:endParaRPr lang="el-GR" dirty="0"/>
          </a:p>
          <a:p>
            <a:pPr>
              <a:buClr>
                <a:schemeClr val="accent1">
                  <a:lumMod val="75000"/>
                </a:schemeClr>
              </a:buClr>
              <a:buFont typeface="Arial"/>
              <a:buChar char="•"/>
              <a:defRPr/>
            </a:pPr>
            <a:r>
              <a:rPr lang="en-US" b="1" dirty="0" smtClean="0">
                <a:solidFill>
                  <a:srgbClr val="C00000"/>
                </a:solidFill>
              </a:rPr>
              <a:t>Journalistic</a:t>
            </a:r>
            <a:r>
              <a:rPr lang="en-US" b="1" dirty="0" smtClean="0"/>
              <a:t> </a:t>
            </a:r>
            <a:r>
              <a:rPr lang="en-US" dirty="0" smtClean="0"/>
              <a:t>based on journalism values and codes of conduct that can differ among news agencies (e.g., information importance, “commercial value” of information, etc.)</a:t>
            </a:r>
            <a:endParaRPr lang="el-GR" dirty="0"/>
          </a:p>
          <a:p>
            <a:pPr>
              <a:buClr>
                <a:schemeClr val="accent1">
                  <a:lumMod val="75000"/>
                </a:schemeClr>
              </a:buClr>
              <a:buFont typeface="Arial"/>
              <a:buChar char="•"/>
              <a:defRPr/>
            </a:pPr>
            <a:r>
              <a:rPr lang="en-US" b="1" dirty="0" err="1" smtClean="0">
                <a:solidFill>
                  <a:srgbClr val="C00000"/>
                </a:solidFill>
              </a:rPr>
              <a:t>Organisational</a:t>
            </a:r>
            <a:r>
              <a:rPr lang="en-US" b="1" dirty="0" smtClean="0"/>
              <a:t> </a:t>
            </a:r>
            <a:r>
              <a:rPr lang="en-US" dirty="0" smtClean="0"/>
              <a:t>priorities and working conditions in media enterprise, routines, disposable time for research, ideological premises, specialization in </a:t>
            </a:r>
            <a:r>
              <a:rPr lang="el-GR" dirty="0" smtClean="0"/>
              <a:t> </a:t>
            </a:r>
            <a:r>
              <a:rPr lang="en-US" dirty="0" smtClean="0"/>
              <a:t>certain kind of themes, pressure from outside, fulfilling of interests.</a:t>
            </a:r>
            <a:endParaRPr lang="el-GR" dirty="0"/>
          </a:p>
          <a:p>
            <a:pPr>
              <a:buClr>
                <a:schemeClr val="accent1">
                  <a:lumMod val="75000"/>
                </a:schemeClr>
              </a:buClr>
              <a:buFont typeface="Arial"/>
              <a:buChar char="•"/>
              <a:defRPr/>
            </a:pPr>
            <a:r>
              <a:rPr lang="en-US" b="1" dirty="0" smtClean="0">
                <a:solidFill>
                  <a:srgbClr val="C00000"/>
                </a:solidFill>
              </a:rPr>
              <a:t>Institutional</a:t>
            </a:r>
            <a:r>
              <a:rPr lang="en-US" dirty="0" smtClean="0"/>
              <a:t> if a topic deals with specific institutions of social or political organization, </a:t>
            </a:r>
            <a:r>
              <a:rPr lang="el-GR" dirty="0" smtClean="0"/>
              <a:t> (</a:t>
            </a:r>
            <a:r>
              <a:rPr lang="en-US" dirty="0" smtClean="0"/>
              <a:t>e.g., state, government, political parties, international relations, etc.</a:t>
            </a:r>
            <a:r>
              <a:rPr lang="el-GR" dirty="0" smtClean="0"/>
              <a:t>)</a:t>
            </a:r>
            <a:r>
              <a:rPr lang="en-US" dirty="0" smtClean="0"/>
              <a:t>.</a:t>
            </a:r>
            <a:endParaRPr lang="el-GR" dirty="0"/>
          </a:p>
          <a:p>
            <a:pPr>
              <a:buClr>
                <a:schemeClr val="accent1">
                  <a:lumMod val="75000"/>
                </a:schemeClr>
              </a:buClr>
              <a:buFont typeface="Arial"/>
              <a:buChar char="•"/>
              <a:defRPr/>
            </a:pPr>
            <a:r>
              <a:rPr lang="en-US" b="1" dirty="0" smtClean="0">
                <a:solidFill>
                  <a:srgbClr val="C00000"/>
                </a:solidFill>
              </a:rPr>
              <a:t>Social</a:t>
            </a:r>
            <a:r>
              <a:rPr lang="el-GR" dirty="0" smtClean="0"/>
              <a:t> </a:t>
            </a:r>
            <a:r>
              <a:rPr lang="en-US" dirty="0" smtClean="0"/>
              <a:t>how far does a topic concerns social life, affects peoples lives, how many are affected, etc.</a:t>
            </a:r>
            <a:endParaRPr lang="el-GR" dirty="0"/>
          </a:p>
          <a:p>
            <a:pPr>
              <a:buClr>
                <a:schemeClr val="accent1">
                  <a:lumMod val="75000"/>
                </a:schemeClr>
              </a:buClr>
              <a:buFont typeface="Arial"/>
              <a:buChar char="•"/>
              <a:defRPr/>
            </a:pPr>
            <a:endParaRPr lang="el-GR" dirty="0"/>
          </a:p>
          <a:p>
            <a:endParaRPr lang="en-US" dirty="0"/>
          </a:p>
        </p:txBody>
      </p:sp>
    </p:spTree>
    <p:extLst>
      <p:ext uri="{BB962C8B-B14F-4D97-AF65-F5344CB8AC3E}">
        <p14:creationId xmlns:p14="http://schemas.microsoft.com/office/powerpoint/2010/main" val="992738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Framing</a:t>
            </a:r>
            <a:endParaRPr lang="en-US" dirty="0"/>
          </a:p>
        </p:txBody>
      </p:sp>
      <p:pic>
        <p:nvPicPr>
          <p:cNvPr id="1026" name="Picture 2" descr="Framing Effect: How It Affects UX Testing &amp; Design Cho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602" y="1988840"/>
            <a:ext cx="704078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4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Framing</a:t>
            </a:r>
            <a:endParaRPr lang="el-GR" dirty="0"/>
          </a:p>
        </p:txBody>
      </p:sp>
      <p:pic>
        <p:nvPicPr>
          <p:cNvPr id="4" name="Picture 3"/>
          <p:cNvPicPr>
            <a:picLocks noChangeAspect="1"/>
          </p:cNvPicPr>
          <p:nvPr/>
        </p:nvPicPr>
        <p:blipFill>
          <a:blip r:embed="rId2"/>
          <a:stretch>
            <a:fillRect/>
          </a:stretch>
        </p:blipFill>
        <p:spPr>
          <a:xfrm>
            <a:off x="3338512" y="1814512"/>
            <a:ext cx="2466975" cy="3228975"/>
          </a:xfrm>
          <a:prstGeom prst="rect">
            <a:avLst/>
          </a:prstGeom>
        </p:spPr>
      </p:pic>
    </p:spTree>
    <p:extLst>
      <p:ext uri="{BB962C8B-B14F-4D97-AF65-F5344CB8AC3E}">
        <p14:creationId xmlns:p14="http://schemas.microsoft.com/office/powerpoint/2010/main" val="391489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notion of a frame</a:t>
            </a:r>
            <a:endParaRPr lang="en-US" dirty="0">
              <a:solidFill>
                <a:srgbClr val="C00000"/>
              </a:solidFill>
            </a:endParaRPr>
          </a:p>
        </p:txBody>
      </p:sp>
      <p:sp>
        <p:nvSpPr>
          <p:cNvPr id="3" name="Content Placeholder 2"/>
          <p:cNvSpPr>
            <a:spLocks noGrp="1"/>
          </p:cNvSpPr>
          <p:nvPr>
            <p:ph sz="quarter" idx="1"/>
          </p:nvPr>
        </p:nvSpPr>
        <p:spPr>
          <a:xfrm>
            <a:off x="323528" y="2420888"/>
            <a:ext cx="8363272" cy="4320480"/>
          </a:xfrm>
        </p:spPr>
        <p:txBody>
          <a:bodyPr>
            <a:normAutofit fontScale="92500" lnSpcReduction="10000"/>
          </a:bodyPr>
          <a:lstStyle/>
          <a:p>
            <a:r>
              <a:rPr lang="en-US" altLang="el-GR" sz="2800" dirty="0" smtClean="0"/>
              <a:t>The notion of a frame derives from the cinema and from architecture. It is used as a </a:t>
            </a:r>
            <a:r>
              <a:rPr lang="en-US" altLang="el-GR" sz="2800" dirty="0" smtClean="0">
                <a:solidFill>
                  <a:srgbClr val="C00000"/>
                </a:solidFill>
              </a:rPr>
              <a:t>metaphor schema </a:t>
            </a:r>
            <a:r>
              <a:rPr lang="en-US" altLang="el-GR" sz="2800" dirty="0" smtClean="0"/>
              <a:t>to interpret </a:t>
            </a:r>
            <a:r>
              <a:rPr lang="en-US" altLang="el-GR" sz="2800" dirty="0" smtClean="0">
                <a:solidFill>
                  <a:srgbClr val="C00000"/>
                </a:solidFill>
              </a:rPr>
              <a:t>the role of media in the process of information production and dissemination</a:t>
            </a:r>
            <a:r>
              <a:rPr lang="en-US" altLang="el-GR" sz="2800" dirty="0" smtClean="0"/>
              <a:t>. Furthermore, to underline this process for the public.</a:t>
            </a:r>
          </a:p>
          <a:p>
            <a:r>
              <a:rPr lang="en-US" sz="2800" dirty="0" smtClean="0"/>
              <a:t>The </a:t>
            </a:r>
            <a:r>
              <a:rPr lang="en-US" sz="2800" dirty="0" smtClean="0">
                <a:solidFill>
                  <a:srgbClr val="C00000"/>
                </a:solidFill>
              </a:rPr>
              <a:t>frame</a:t>
            </a:r>
            <a:r>
              <a:rPr lang="en-US" sz="2800" dirty="0" smtClean="0"/>
              <a:t> as a metaphor is used similarly as the frame of a photography. It </a:t>
            </a:r>
            <a:r>
              <a:rPr lang="en-US" sz="2800" dirty="0" smtClean="0">
                <a:solidFill>
                  <a:srgbClr val="C00000"/>
                </a:solidFill>
              </a:rPr>
              <a:t>isolates</a:t>
            </a:r>
            <a:r>
              <a:rPr lang="en-US" sz="2800" dirty="0" smtClean="0"/>
              <a:t> a certain </a:t>
            </a:r>
            <a:r>
              <a:rPr lang="en-US" sz="2800" dirty="0" smtClean="0">
                <a:solidFill>
                  <a:srgbClr val="C00000"/>
                </a:solidFill>
              </a:rPr>
              <a:t>part</a:t>
            </a:r>
            <a:r>
              <a:rPr lang="en-US" sz="2800" dirty="0" smtClean="0"/>
              <a:t> of an icon and puts </a:t>
            </a:r>
            <a:r>
              <a:rPr lang="en-US" sz="2800" dirty="0" smtClean="0">
                <a:solidFill>
                  <a:srgbClr val="C00000"/>
                </a:solidFill>
              </a:rPr>
              <a:t>emphasis on it </a:t>
            </a:r>
            <a:r>
              <a:rPr lang="en-US" sz="2800" dirty="0" smtClean="0"/>
              <a:t>while the other part of the icon remains unseen.</a:t>
            </a:r>
            <a:endParaRPr lang="el-GR" sz="2800" dirty="0"/>
          </a:p>
          <a:p>
            <a:r>
              <a:rPr lang="en-US" altLang="en-US" sz="2800" dirty="0" smtClean="0"/>
              <a:t>This </a:t>
            </a:r>
            <a:r>
              <a:rPr lang="en-US" altLang="en-US" sz="2800" dirty="0" smtClean="0">
                <a:solidFill>
                  <a:srgbClr val="C00000"/>
                </a:solidFill>
              </a:rPr>
              <a:t>notion is used in different ways </a:t>
            </a:r>
            <a:r>
              <a:rPr lang="en-US" altLang="en-US" sz="2800" dirty="0" smtClean="0"/>
              <a:t>in various scientific fields and themes to describe different meanings or concepts or attitudes and finally to </a:t>
            </a:r>
            <a:r>
              <a:rPr lang="en-US" altLang="en-US" sz="2800" dirty="0" smtClean="0">
                <a:solidFill>
                  <a:srgbClr val="C00000"/>
                </a:solidFill>
              </a:rPr>
              <a:t>lead to different research and scientific results</a:t>
            </a:r>
            <a:r>
              <a:rPr lang="en-US" altLang="en-US" sz="2800" dirty="0" smtClean="0"/>
              <a:t>.</a:t>
            </a:r>
            <a:endParaRPr lang="el-GR" altLang="en-US" sz="2800" dirty="0"/>
          </a:p>
          <a:p>
            <a:endParaRPr lang="el-GR" altLang="el-GR" sz="2800" dirty="0"/>
          </a:p>
        </p:txBody>
      </p:sp>
      <p:pic>
        <p:nvPicPr>
          <p:cNvPr id="4" name="Picture 2" descr="Αποτέλεσμα εικόνας για fram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620" y="-27384"/>
            <a:ext cx="3052892" cy="24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569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Framing approaches and definitions</a:t>
            </a:r>
            <a:endParaRPr lang="en-US"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In his initial and widely quoted definition, </a:t>
            </a:r>
            <a:r>
              <a:rPr lang="en-US" dirty="0" smtClean="0">
                <a:solidFill>
                  <a:srgbClr val="C00000"/>
                </a:solidFill>
              </a:rPr>
              <a:t>Erving Goffman</a:t>
            </a:r>
            <a:r>
              <a:rPr lang="en-US" dirty="0" smtClean="0"/>
              <a:t> </a:t>
            </a:r>
            <a:r>
              <a:rPr lang="en-US" dirty="0"/>
              <a:t>characterized frames as follows:</a:t>
            </a:r>
          </a:p>
          <a:p>
            <a:pPr marL="0" indent="0">
              <a:buNone/>
            </a:pPr>
            <a:r>
              <a:rPr lang="en-US" dirty="0"/>
              <a:t>“I assume that definitions of a situation are built up in accordance with </a:t>
            </a:r>
            <a:r>
              <a:rPr lang="en-US" dirty="0">
                <a:solidFill>
                  <a:srgbClr val="C00000"/>
                </a:solidFill>
              </a:rPr>
              <a:t>principals of organization </a:t>
            </a:r>
            <a:r>
              <a:rPr lang="en-US" dirty="0"/>
              <a:t>which govern events […] </a:t>
            </a:r>
            <a:r>
              <a:rPr lang="en-US" dirty="0">
                <a:solidFill>
                  <a:srgbClr val="C00000"/>
                </a:solidFill>
              </a:rPr>
              <a:t>and our subjective involvement in them</a:t>
            </a:r>
            <a:r>
              <a:rPr lang="en-US" dirty="0"/>
              <a:t>; frame is the word I use to refer to such of these basic elements as I am able to identify” (Goffman </a:t>
            </a:r>
            <a:r>
              <a:rPr lang="en-US" dirty="0" smtClean="0"/>
              <a:t>1974</a:t>
            </a:r>
            <a:r>
              <a:rPr lang="en-US" dirty="0"/>
              <a:t>: 10f</a:t>
            </a:r>
            <a:r>
              <a:rPr lang="en-US" dirty="0" smtClean="0"/>
              <a:t>).</a:t>
            </a:r>
          </a:p>
          <a:p>
            <a:pPr marL="0" indent="0">
              <a:buNone/>
            </a:pPr>
            <a:r>
              <a:rPr lang="en-US" dirty="0"/>
              <a:t>In other words, frames are </a:t>
            </a:r>
            <a:r>
              <a:rPr lang="en-US" dirty="0">
                <a:solidFill>
                  <a:srgbClr val="C00000"/>
                </a:solidFill>
              </a:rPr>
              <a:t>basic cognitive structures </a:t>
            </a:r>
            <a:r>
              <a:rPr lang="en-US" dirty="0"/>
              <a:t>which </a:t>
            </a:r>
            <a:r>
              <a:rPr lang="en-US" dirty="0">
                <a:solidFill>
                  <a:srgbClr val="C00000"/>
                </a:solidFill>
              </a:rPr>
              <a:t>guide the perception and representation of reality</a:t>
            </a:r>
            <a:r>
              <a:rPr lang="en-US" dirty="0"/>
              <a:t>. On the whole, frames are not consciously manufactured but </a:t>
            </a:r>
            <a:r>
              <a:rPr lang="en-US" dirty="0">
                <a:solidFill>
                  <a:srgbClr val="C00000"/>
                </a:solidFill>
              </a:rPr>
              <a:t>are unconsciously adopted in the course of communicative processes</a:t>
            </a:r>
            <a:r>
              <a:rPr lang="en-US" dirty="0"/>
              <a:t>. On a very banal level, frames structure, </a:t>
            </a:r>
            <a:r>
              <a:rPr lang="en-US" dirty="0">
                <a:solidFill>
                  <a:srgbClr val="C00000"/>
                </a:solidFill>
              </a:rPr>
              <a:t>which parts of reality become noticed</a:t>
            </a:r>
            <a:r>
              <a:rPr lang="en-US" dirty="0"/>
              <a:t>.</a:t>
            </a:r>
          </a:p>
        </p:txBody>
      </p:sp>
    </p:spTree>
    <p:extLst>
      <p:ext uri="{BB962C8B-B14F-4D97-AF65-F5344CB8AC3E}">
        <p14:creationId xmlns:p14="http://schemas.microsoft.com/office/powerpoint/2010/main" val="2091597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06090"/>
          </a:xfrm>
        </p:spPr>
        <p:txBody>
          <a:bodyPr>
            <a:normAutofit fontScale="90000"/>
          </a:bodyPr>
          <a:lstStyle/>
          <a:p>
            <a:r>
              <a:rPr lang="en-US" dirty="0" smtClean="0">
                <a:solidFill>
                  <a:srgbClr val="C00000"/>
                </a:solidFill>
              </a:rPr>
              <a:t>Queuing for….</a:t>
            </a:r>
            <a:endParaRPr lang="en-US" dirty="0">
              <a:solidFill>
                <a:srgbClr val="C00000"/>
              </a:solidFill>
            </a:endParaRPr>
          </a:p>
        </p:txBody>
      </p:sp>
      <p:pic>
        <p:nvPicPr>
          <p:cNvPr id="2050" name="Picture 2" descr="Αποτέλεσμα εικόνας για refugees q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871679"/>
            <a:ext cx="4000500" cy="26536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Αποτέλεσμα εικόνας για refugees q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776" y="4027128"/>
            <a:ext cx="3657600" cy="2426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Αποτέλεσμα εικόνας για refugees queuei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412776"/>
            <a:ext cx="3657600" cy="192024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Αποτέλεσμα εικόνας για bus station signa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Αποτέλεσμα εικόνας για bus station signal"/>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Αποτέλεσμα εικόνας για bus station signal"/>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Σχετική εικόν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4027128"/>
            <a:ext cx="1187624" cy="24262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Αποτέλεσμα εικόνας για bus queu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7896" y="980728"/>
            <a:ext cx="3718560" cy="2428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980728"/>
            <a:ext cx="3627636" cy="369332"/>
          </a:xfrm>
          <a:prstGeom prst="rect">
            <a:avLst/>
          </a:prstGeom>
          <a:noFill/>
        </p:spPr>
        <p:txBody>
          <a:bodyPr wrap="square" rtlCol="0">
            <a:spAutoFit/>
          </a:bodyPr>
          <a:lstStyle/>
          <a:p>
            <a:r>
              <a:rPr lang="en-US" dirty="0" smtClean="0"/>
              <a:t>Shopping queue frame</a:t>
            </a:r>
            <a:endParaRPr lang="en-US" dirty="0"/>
          </a:p>
        </p:txBody>
      </p:sp>
      <p:sp>
        <p:nvSpPr>
          <p:cNvPr id="9" name="TextBox 8"/>
          <p:cNvSpPr txBox="1"/>
          <p:nvPr/>
        </p:nvSpPr>
        <p:spPr>
          <a:xfrm>
            <a:off x="5029904" y="188640"/>
            <a:ext cx="3502536" cy="646331"/>
          </a:xfrm>
          <a:prstGeom prst="rect">
            <a:avLst/>
          </a:prstGeom>
          <a:noFill/>
        </p:spPr>
        <p:txBody>
          <a:bodyPr wrap="square" rtlCol="0">
            <a:spAutoFit/>
          </a:bodyPr>
          <a:lstStyle/>
          <a:p>
            <a:r>
              <a:rPr lang="en-US" dirty="0" smtClean="0"/>
              <a:t>Bus queuing in UK (</a:t>
            </a:r>
            <a:r>
              <a:rPr lang="en-US" dirty="0"/>
              <a:t>bus queue </a:t>
            </a:r>
            <a:r>
              <a:rPr lang="en-US" dirty="0" smtClean="0"/>
              <a:t>frame)</a:t>
            </a:r>
            <a:endParaRPr lang="en-US" dirty="0"/>
          </a:p>
        </p:txBody>
      </p:sp>
      <p:sp>
        <p:nvSpPr>
          <p:cNvPr id="10" name="TextBox 9"/>
          <p:cNvSpPr txBox="1"/>
          <p:nvPr/>
        </p:nvSpPr>
        <p:spPr>
          <a:xfrm>
            <a:off x="179512" y="3501008"/>
            <a:ext cx="3888432" cy="369332"/>
          </a:xfrm>
          <a:prstGeom prst="rect">
            <a:avLst/>
          </a:prstGeom>
          <a:noFill/>
        </p:spPr>
        <p:txBody>
          <a:bodyPr wrap="square" rtlCol="0">
            <a:spAutoFit/>
          </a:bodyPr>
          <a:lstStyle/>
          <a:p>
            <a:r>
              <a:rPr lang="en-US" dirty="0" smtClean="0"/>
              <a:t>Refugees queue frame  for what???</a:t>
            </a:r>
            <a:endParaRPr lang="en-US" dirty="0"/>
          </a:p>
        </p:txBody>
      </p:sp>
      <p:sp>
        <p:nvSpPr>
          <p:cNvPr id="11" name="TextBox 10"/>
          <p:cNvSpPr txBox="1"/>
          <p:nvPr/>
        </p:nvSpPr>
        <p:spPr>
          <a:xfrm>
            <a:off x="4860032" y="3429000"/>
            <a:ext cx="4032448" cy="646331"/>
          </a:xfrm>
          <a:prstGeom prst="rect">
            <a:avLst/>
          </a:prstGeom>
          <a:noFill/>
        </p:spPr>
        <p:txBody>
          <a:bodyPr wrap="square" rtlCol="0">
            <a:spAutoFit/>
          </a:bodyPr>
          <a:lstStyle/>
          <a:p>
            <a:r>
              <a:rPr lang="en-US" dirty="0" smtClean="0"/>
              <a:t>Refugees queuing for the bus (bus </a:t>
            </a:r>
            <a:r>
              <a:rPr lang="en-US" dirty="0"/>
              <a:t>queue </a:t>
            </a:r>
            <a:r>
              <a:rPr lang="en-US" dirty="0" smtClean="0"/>
              <a:t>frame)</a:t>
            </a:r>
            <a:endParaRPr lang="en-US" dirty="0"/>
          </a:p>
        </p:txBody>
      </p:sp>
    </p:spTree>
    <p:extLst>
      <p:ext uri="{BB962C8B-B14F-4D97-AF65-F5344CB8AC3E}">
        <p14:creationId xmlns:p14="http://schemas.microsoft.com/office/powerpoint/2010/main" val="202562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Framing definitions I</a:t>
            </a:r>
            <a:endParaRPr lang="en-US" dirty="0">
              <a:solidFill>
                <a:srgbClr val="C00000"/>
              </a:solidFill>
            </a:endParaRPr>
          </a:p>
        </p:txBody>
      </p:sp>
      <p:sp>
        <p:nvSpPr>
          <p:cNvPr id="3" name="Content Placeholder 2"/>
          <p:cNvSpPr>
            <a:spLocks noGrp="1"/>
          </p:cNvSpPr>
          <p:nvPr>
            <p:ph sz="quarter" idx="1"/>
          </p:nvPr>
        </p:nvSpPr>
        <p:spPr>
          <a:xfrm>
            <a:off x="914400" y="1447800"/>
            <a:ext cx="7772400" cy="5221560"/>
          </a:xfrm>
        </p:spPr>
        <p:txBody>
          <a:bodyPr>
            <a:normAutofit fontScale="85000" lnSpcReduction="10000"/>
          </a:bodyPr>
          <a:lstStyle/>
          <a:p>
            <a:pPr marL="0" indent="0">
              <a:buNone/>
            </a:pPr>
            <a:r>
              <a:rPr lang="en-US" b="1" dirty="0">
                <a:solidFill>
                  <a:srgbClr val="C00000"/>
                </a:solidFill>
              </a:rPr>
              <a:t>Todd </a:t>
            </a:r>
            <a:r>
              <a:rPr lang="en-US" b="1" dirty="0" err="1" smtClean="0">
                <a:solidFill>
                  <a:srgbClr val="C00000"/>
                </a:solidFill>
              </a:rPr>
              <a:t>Gitlin</a:t>
            </a:r>
            <a:r>
              <a:rPr lang="en-US" b="1" dirty="0" smtClean="0">
                <a:solidFill>
                  <a:srgbClr val="C00000"/>
                </a:solidFill>
              </a:rPr>
              <a:t> </a:t>
            </a:r>
            <a:r>
              <a:rPr lang="en-US" dirty="0" smtClean="0">
                <a:solidFill>
                  <a:srgbClr val="C00000"/>
                </a:solidFill>
              </a:rPr>
              <a:t>(1980: 6) </a:t>
            </a:r>
            <a:r>
              <a:rPr lang="en-US" dirty="0"/>
              <a:t>has summarized </a:t>
            </a:r>
            <a:r>
              <a:rPr lang="en-US" dirty="0" smtClean="0"/>
              <a:t>the following </a:t>
            </a:r>
            <a:r>
              <a:rPr lang="en-US" dirty="0"/>
              <a:t>frame elements most </a:t>
            </a:r>
            <a:r>
              <a:rPr lang="en-US" dirty="0" smtClean="0"/>
              <a:t>eloquently </a:t>
            </a:r>
            <a:r>
              <a:rPr lang="en-US" dirty="0"/>
              <a:t>in his widely quoted </a:t>
            </a:r>
            <a:r>
              <a:rPr lang="en-US" dirty="0" smtClean="0"/>
              <a:t>elaboration </a:t>
            </a:r>
            <a:r>
              <a:rPr lang="en-US" dirty="0"/>
              <a:t>of the frame concept: </a:t>
            </a:r>
          </a:p>
          <a:p>
            <a:pPr marL="0" indent="0">
              <a:buNone/>
            </a:pPr>
            <a:r>
              <a:rPr lang="en-US" dirty="0"/>
              <a:t>“Frames are </a:t>
            </a:r>
            <a:r>
              <a:rPr lang="en-US" dirty="0">
                <a:solidFill>
                  <a:srgbClr val="C00000"/>
                </a:solidFill>
              </a:rPr>
              <a:t>principles of selection</a:t>
            </a:r>
            <a:r>
              <a:rPr lang="en-US" dirty="0"/>
              <a:t>, </a:t>
            </a:r>
            <a:r>
              <a:rPr lang="en-US" dirty="0">
                <a:solidFill>
                  <a:srgbClr val="C00000"/>
                </a:solidFill>
              </a:rPr>
              <a:t>emphasis</a:t>
            </a:r>
            <a:r>
              <a:rPr lang="en-US" dirty="0"/>
              <a:t> and </a:t>
            </a:r>
            <a:r>
              <a:rPr lang="en-US" dirty="0">
                <a:solidFill>
                  <a:srgbClr val="C00000"/>
                </a:solidFill>
              </a:rPr>
              <a:t>presentation</a:t>
            </a:r>
            <a:r>
              <a:rPr lang="en-US" dirty="0"/>
              <a:t> composed of </a:t>
            </a:r>
            <a:r>
              <a:rPr lang="en-US" dirty="0">
                <a:solidFill>
                  <a:srgbClr val="C00000"/>
                </a:solidFill>
              </a:rPr>
              <a:t>little tacit theories</a:t>
            </a:r>
            <a:r>
              <a:rPr lang="en-US" dirty="0"/>
              <a:t> about </a:t>
            </a:r>
            <a:r>
              <a:rPr lang="en-US" dirty="0">
                <a:solidFill>
                  <a:srgbClr val="C00000"/>
                </a:solidFill>
              </a:rPr>
              <a:t>what exists, what happens, and what matters</a:t>
            </a:r>
            <a:r>
              <a:rPr lang="en-US" dirty="0"/>
              <a:t>." </a:t>
            </a:r>
            <a:endParaRPr lang="en-US" dirty="0" smtClean="0"/>
          </a:p>
          <a:p>
            <a:pPr marL="0" indent="0">
              <a:buNone/>
            </a:pPr>
            <a:r>
              <a:rPr lang="en-US" dirty="0"/>
              <a:t>While it is hard to improve theoretically on this definition, the </a:t>
            </a:r>
            <a:r>
              <a:rPr lang="en-US" dirty="0">
                <a:solidFill>
                  <a:srgbClr val="C00000"/>
                </a:solidFill>
              </a:rPr>
              <a:t>trouble </a:t>
            </a:r>
            <a:r>
              <a:rPr lang="en-US" dirty="0"/>
              <a:t>starts, when it comes to the </a:t>
            </a:r>
            <a:r>
              <a:rPr lang="en-US" dirty="0">
                <a:solidFill>
                  <a:srgbClr val="C00000"/>
                </a:solidFill>
              </a:rPr>
              <a:t>identification and measurement of frames</a:t>
            </a:r>
            <a:r>
              <a:rPr lang="en-US" dirty="0"/>
              <a:t>. Precisely because frames consist of tacit rather than overt conjectures, notorious difficulties to empirically identify frames </a:t>
            </a:r>
            <a:r>
              <a:rPr lang="en-US" dirty="0" smtClean="0"/>
              <a:t>arise. </a:t>
            </a:r>
            <a:endParaRPr lang="en-US" dirty="0"/>
          </a:p>
          <a:p>
            <a:pPr marL="0" indent="0">
              <a:buNone/>
            </a:pPr>
            <a:r>
              <a:rPr lang="en-US" dirty="0"/>
              <a:t>The difficulty of measuring latent frames could partially explain the gradual theoretical shift towards a conceptualization of frames as being more actively adopted and manufactured. </a:t>
            </a:r>
            <a:endParaRPr lang="en-US" dirty="0" smtClean="0"/>
          </a:p>
          <a:p>
            <a:pPr marL="0" indent="0">
              <a:buNone/>
            </a:pPr>
            <a:r>
              <a:rPr lang="en-US" dirty="0" err="1" smtClean="0"/>
              <a:t>Gitlin</a:t>
            </a:r>
            <a:r>
              <a:rPr lang="el-GR" dirty="0" smtClean="0"/>
              <a:t> </a:t>
            </a:r>
            <a:r>
              <a:rPr lang="en-US" dirty="0" smtClean="0"/>
              <a:t>suggest to analyze framing in </a:t>
            </a:r>
            <a:r>
              <a:rPr lang="en-US" dirty="0" smtClean="0">
                <a:solidFill>
                  <a:srgbClr val="C00000"/>
                </a:solidFill>
              </a:rPr>
              <a:t>two levels</a:t>
            </a:r>
            <a:r>
              <a:rPr lang="en-US" dirty="0" smtClean="0"/>
              <a:t>:</a:t>
            </a:r>
          </a:p>
          <a:p>
            <a:pPr marL="514350" indent="-514350">
              <a:buFont typeface="+mj-lt"/>
              <a:buAutoNum type="arabicPeriod"/>
            </a:pPr>
            <a:r>
              <a:rPr lang="en-US" dirty="0" smtClean="0"/>
              <a:t>as a </a:t>
            </a:r>
            <a:r>
              <a:rPr lang="en-US" dirty="0" smtClean="0">
                <a:solidFill>
                  <a:srgbClr val="C00000"/>
                </a:solidFill>
              </a:rPr>
              <a:t>selection process by journalists </a:t>
            </a:r>
            <a:r>
              <a:rPr lang="en-US" dirty="0" smtClean="0"/>
              <a:t>or</a:t>
            </a:r>
          </a:p>
          <a:p>
            <a:pPr marL="514350" indent="-514350">
              <a:buFont typeface="+mj-lt"/>
              <a:buAutoNum type="arabicPeriod"/>
            </a:pPr>
            <a:r>
              <a:rPr lang="en-US" dirty="0" smtClean="0"/>
              <a:t>as the </a:t>
            </a:r>
            <a:r>
              <a:rPr lang="en-US" dirty="0" smtClean="0">
                <a:solidFill>
                  <a:srgbClr val="C00000"/>
                </a:solidFill>
              </a:rPr>
              <a:t>consequences</a:t>
            </a:r>
            <a:r>
              <a:rPr lang="en-US" dirty="0" smtClean="0"/>
              <a:t> of these selections </a:t>
            </a:r>
            <a:r>
              <a:rPr lang="en-US" dirty="0" smtClean="0">
                <a:solidFill>
                  <a:srgbClr val="C00000"/>
                </a:solidFill>
              </a:rPr>
              <a:t>to the individuals</a:t>
            </a:r>
            <a:r>
              <a:rPr lang="en-US" dirty="0" smtClean="0"/>
              <a:t> (information receivers).</a:t>
            </a:r>
            <a:endParaRPr lang="en-US" dirty="0"/>
          </a:p>
          <a:p>
            <a:endParaRPr lang="en-US" dirty="0"/>
          </a:p>
        </p:txBody>
      </p:sp>
    </p:spTree>
    <p:extLst>
      <p:ext uri="{BB962C8B-B14F-4D97-AF65-F5344CB8AC3E}">
        <p14:creationId xmlns:p14="http://schemas.microsoft.com/office/powerpoint/2010/main" val="352084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normAutofit fontScale="90000"/>
          </a:bodyPr>
          <a:lstStyle/>
          <a:p>
            <a:r>
              <a:rPr lang="en-US" dirty="0" smtClean="0">
                <a:solidFill>
                  <a:srgbClr val="C00000"/>
                </a:solidFill>
              </a:rPr>
              <a:t>Lectures: Friday 16:00-19:00, room 302</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sz="2400" dirty="0" smtClean="0">
                <a:latin typeface="Calibri Light" panose="020F0302020204030204" pitchFamily="34" charset="0"/>
                <a:cs typeface="Calibri Light" panose="020F0302020204030204" pitchFamily="34" charset="0"/>
              </a:rPr>
              <a:t>17.10. Agenda setting, Framing </a:t>
            </a:r>
            <a:r>
              <a:rPr lang="en-US" sz="2400" dirty="0">
                <a:latin typeface="Calibri Light" panose="020F0302020204030204" pitchFamily="34" charset="0"/>
                <a:cs typeface="Calibri Light" panose="020F0302020204030204" pitchFamily="34" charset="0"/>
              </a:rPr>
              <a:t>Immigration in the </a:t>
            </a:r>
            <a:r>
              <a:rPr lang="en-US" sz="2400" dirty="0" smtClean="0">
                <a:latin typeface="Calibri Light" panose="020F0302020204030204" pitchFamily="34" charset="0"/>
                <a:cs typeface="Calibri Light" panose="020F0302020204030204" pitchFamily="34" charset="0"/>
              </a:rPr>
              <a:t>News</a:t>
            </a:r>
            <a:endParaRPr lang="en-US" sz="2400" dirty="0">
              <a:latin typeface="Calibri Light" panose="020F0302020204030204" pitchFamily="34" charset="0"/>
              <a:cs typeface="Calibri Light" panose="020F0302020204030204" pitchFamily="34" charset="0"/>
            </a:endParaRPr>
          </a:p>
          <a:p>
            <a:r>
              <a:rPr lang="en-US" sz="2400" dirty="0" smtClean="0">
                <a:latin typeface="Calibri Light" panose="020F0302020204030204" pitchFamily="34" charset="0"/>
                <a:cs typeface="Calibri Light" panose="020F0302020204030204" pitchFamily="34" charset="0"/>
              </a:rPr>
              <a:t>24.10. </a:t>
            </a:r>
            <a:r>
              <a:rPr lang="en-US" sz="2400" dirty="0">
                <a:latin typeface="Calibri Light" panose="020F0302020204030204" pitchFamily="34" charset="0"/>
                <a:cs typeface="Calibri Light" panose="020F0302020204030204" pitchFamily="34" charset="0"/>
              </a:rPr>
              <a:t>Media as an additional source of negative attitudes towards </a:t>
            </a:r>
            <a:r>
              <a:rPr lang="en-US" sz="2400" dirty="0" smtClean="0">
                <a:latin typeface="Calibri Light" panose="020F0302020204030204" pitchFamily="34" charset="0"/>
                <a:cs typeface="Calibri Light" panose="020F0302020204030204" pitchFamily="34" charset="0"/>
              </a:rPr>
              <a:t>immigration</a:t>
            </a:r>
            <a:endParaRPr lang="en-US" sz="2400" dirty="0">
              <a:latin typeface="Calibri Light" panose="020F0302020204030204" pitchFamily="34" charset="0"/>
              <a:cs typeface="Calibri Light" panose="020F0302020204030204" pitchFamily="34" charset="0"/>
            </a:endParaRPr>
          </a:p>
          <a:p>
            <a:r>
              <a:rPr lang="en-US" sz="2400" dirty="0" smtClean="0">
                <a:latin typeface="Calibri Light" panose="020F0302020204030204" pitchFamily="34" charset="0"/>
                <a:cs typeface="Calibri Light" panose="020F0302020204030204" pitchFamily="34" charset="0"/>
              </a:rPr>
              <a:t>31.10. </a:t>
            </a:r>
            <a:r>
              <a:rPr lang="fr-FR" sz="2400" dirty="0">
                <a:latin typeface="Calibri Light" panose="020F0302020204030204" pitchFamily="34" charset="0"/>
                <a:cs typeface="Calibri Light" panose="020F0302020204030204" pitchFamily="34" charset="0"/>
              </a:rPr>
              <a:t>European media </a:t>
            </a:r>
            <a:r>
              <a:rPr lang="fr-FR" sz="2400" dirty="0" err="1">
                <a:latin typeface="Calibri Light" panose="020F0302020204030204" pitchFamily="34" charset="0"/>
                <a:cs typeface="Calibri Light" panose="020F0302020204030204" pitchFamily="34" charset="0"/>
              </a:rPr>
              <a:t>discourse</a:t>
            </a:r>
            <a:r>
              <a:rPr lang="fr-FR" sz="2400" dirty="0">
                <a:latin typeface="Calibri Light" panose="020F0302020204030204" pitchFamily="34" charset="0"/>
                <a:cs typeface="Calibri Light" panose="020F0302020204030204" pitchFamily="34" charset="0"/>
              </a:rPr>
              <a:t> on </a:t>
            </a:r>
            <a:r>
              <a:rPr lang="fr-FR" sz="2400" dirty="0" smtClean="0">
                <a:latin typeface="Calibri Light" panose="020F0302020204030204" pitchFamily="34" charset="0"/>
                <a:cs typeface="Calibri Light" panose="020F0302020204030204" pitchFamily="34" charset="0"/>
              </a:rPr>
              <a:t>immigration. </a:t>
            </a:r>
            <a:r>
              <a:rPr lang="en-US" sz="2400" dirty="0" smtClean="0">
                <a:latin typeface="Calibri Light" panose="020F0302020204030204" pitchFamily="34" charset="0"/>
                <a:cs typeface="Calibri Light" panose="020F0302020204030204" pitchFamily="34" charset="0"/>
              </a:rPr>
              <a:t>Journalism </a:t>
            </a:r>
            <a:r>
              <a:rPr lang="en-US" sz="2400" dirty="0">
                <a:latin typeface="Calibri Light" panose="020F0302020204030204" pitchFamily="34" charset="0"/>
                <a:cs typeface="Calibri Light" panose="020F0302020204030204" pitchFamily="34" charset="0"/>
              </a:rPr>
              <a:t>culture, migration integration policy and public </a:t>
            </a:r>
            <a:r>
              <a:rPr lang="en-US" sz="2400" dirty="0" smtClean="0">
                <a:latin typeface="Calibri Light" panose="020F0302020204030204" pitchFamily="34" charset="0"/>
                <a:cs typeface="Calibri Light" panose="020F0302020204030204" pitchFamily="34" charset="0"/>
              </a:rPr>
              <a:t>opinion</a:t>
            </a:r>
            <a:endParaRPr lang="en-US" sz="2400" dirty="0">
              <a:latin typeface="Calibri Light" panose="020F0302020204030204" pitchFamily="34" charset="0"/>
              <a:cs typeface="Calibri Light" panose="020F0302020204030204" pitchFamily="34" charset="0"/>
            </a:endParaRPr>
          </a:p>
          <a:p>
            <a:r>
              <a:rPr lang="en-US" sz="2400" dirty="0" smtClean="0">
                <a:latin typeface="Calibri Light" panose="020F0302020204030204" pitchFamily="34" charset="0"/>
                <a:cs typeface="Calibri Light" panose="020F0302020204030204" pitchFamily="34" charset="0"/>
              </a:rPr>
              <a:t>07.11. </a:t>
            </a:r>
            <a:r>
              <a:rPr lang="en-US" sz="2400" dirty="0">
                <a:latin typeface="Calibri Light" panose="020F0302020204030204" pitchFamily="34" charset="0"/>
                <a:cs typeface="Calibri Light" panose="020F0302020204030204" pitchFamily="34" charset="0"/>
              </a:rPr>
              <a:t>Migration and populist rhetoric</a:t>
            </a:r>
          </a:p>
          <a:p>
            <a:endParaRPr lang="en-US" dirty="0"/>
          </a:p>
        </p:txBody>
      </p:sp>
    </p:spTree>
    <p:extLst>
      <p:ext uri="{BB962C8B-B14F-4D97-AF65-F5344CB8AC3E}">
        <p14:creationId xmlns:p14="http://schemas.microsoft.com/office/powerpoint/2010/main" val="274521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Framing </a:t>
            </a:r>
            <a:r>
              <a:rPr lang="en-US" dirty="0" smtClean="0">
                <a:solidFill>
                  <a:srgbClr val="C00000"/>
                </a:solidFill>
              </a:rPr>
              <a:t>definitions II</a:t>
            </a:r>
            <a:endParaRPr lang="en-US" dirty="0"/>
          </a:p>
        </p:txBody>
      </p:sp>
      <p:sp>
        <p:nvSpPr>
          <p:cNvPr id="3" name="Content Placeholder 2"/>
          <p:cNvSpPr>
            <a:spLocks noGrp="1"/>
          </p:cNvSpPr>
          <p:nvPr>
            <p:ph sz="quarter" idx="1"/>
          </p:nvPr>
        </p:nvSpPr>
        <p:spPr/>
        <p:txBody>
          <a:bodyPr/>
          <a:lstStyle/>
          <a:p>
            <a:r>
              <a:rPr lang="en-US" dirty="0"/>
              <a:t>Particularly in media studies, it has become commonplace to treat the choice of frames as a more or less deliberate process. </a:t>
            </a:r>
            <a:r>
              <a:rPr lang="en-US" dirty="0" err="1"/>
              <a:t>Entman's</a:t>
            </a:r>
            <a:r>
              <a:rPr lang="en-US" dirty="0"/>
              <a:t> famous definition of frames led the way. For </a:t>
            </a:r>
            <a:r>
              <a:rPr lang="en-US" b="1" dirty="0" err="1">
                <a:solidFill>
                  <a:srgbClr val="C00000"/>
                </a:solidFill>
              </a:rPr>
              <a:t>Entman</a:t>
            </a:r>
            <a:r>
              <a:rPr lang="en-US" dirty="0"/>
              <a:t>,</a:t>
            </a:r>
          </a:p>
          <a:p>
            <a:r>
              <a:rPr lang="en-US" dirty="0"/>
              <a:t>“[t]o frame is </a:t>
            </a:r>
            <a:r>
              <a:rPr lang="en-US" dirty="0">
                <a:solidFill>
                  <a:srgbClr val="C00000"/>
                </a:solidFill>
              </a:rPr>
              <a:t>to select some aspects </a:t>
            </a:r>
            <a:r>
              <a:rPr lang="en-US" dirty="0"/>
              <a:t>of a perceived reality and </a:t>
            </a:r>
            <a:r>
              <a:rPr lang="en-US" dirty="0">
                <a:solidFill>
                  <a:srgbClr val="C00000"/>
                </a:solidFill>
              </a:rPr>
              <a:t>make them more salient </a:t>
            </a:r>
            <a:r>
              <a:rPr lang="en-US" dirty="0"/>
              <a:t>in a communicating text, in such a way as </a:t>
            </a:r>
            <a:r>
              <a:rPr lang="en-US" dirty="0">
                <a:solidFill>
                  <a:srgbClr val="C00000"/>
                </a:solidFill>
              </a:rPr>
              <a:t>to promote a particular problem definition</a:t>
            </a:r>
            <a:r>
              <a:rPr lang="en-US" dirty="0"/>
              <a:t>, </a:t>
            </a:r>
            <a:r>
              <a:rPr lang="en-US" dirty="0">
                <a:solidFill>
                  <a:srgbClr val="C00000"/>
                </a:solidFill>
              </a:rPr>
              <a:t>causal interpretation</a:t>
            </a:r>
            <a:r>
              <a:rPr lang="en-US" dirty="0"/>
              <a:t>, </a:t>
            </a:r>
            <a:r>
              <a:rPr lang="en-US" dirty="0">
                <a:solidFill>
                  <a:srgbClr val="C00000"/>
                </a:solidFill>
              </a:rPr>
              <a:t>moral evaluation</a:t>
            </a:r>
            <a:r>
              <a:rPr lang="en-US" dirty="0"/>
              <a:t>, and/or </a:t>
            </a:r>
            <a:r>
              <a:rPr lang="en-US" dirty="0">
                <a:solidFill>
                  <a:srgbClr val="C00000"/>
                </a:solidFill>
              </a:rPr>
              <a:t>treatment recommendation</a:t>
            </a:r>
            <a:r>
              <a:rPr lang="en-US" dirty="0"/>
              <a:t>.” </a:t>
            </a:r>
            <a:r>
              <a:rPr lang="en-US" dirty="0" smtClean="0"/>
              <a:t>(</a:t>
            </a:r>
            <a:r>
              <a:rPr lang="en-US" dirty="0" err="1" smtClean="0"/>
              <a:t>Entman</a:t>
            </a:r>
            <a:r>
              <a:rPr lang="en-US" dirty="0"/>
              <a:t> 1993: 52)</a:t>
            </a:r>
          </a:p>
          <a:p>
            <a:endParaRPr lang="en-US" dirty="0"/>
          </a:p>
        </p:txBody>
      </p:sp>
    </p:spTree>
    <p:extLst>
      <p:ext uri="{BB962C8B-B14F-4D97-AF65-F5344CB8AC3E}">
        <p14:creationId xmlns:p14="http://schemas.microsoft.com/office/powerpoint/2010/main" val="3636787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txBody>
          <a:bodyPr>
            <a:normAutofit fontScale="90000"/>
          </a:bodyPr>
          <a:lstStyle/>
          <a:p>
            <a:r>
              <a:rPr lang="en-US" dirty="0" err="1">
                <a:solidFill>
                  <a:srgbClr val="C00000"/>
                </a:solidFill>
              </a:rPr>
              <a:t>Entman’s</a:t>
            </a:r>
            <a:r>
              <a:rPr lang="en-US" dirty="0">
                <a:solidFill>
                  <a:srgbClr val="C00000"/>
                </a:solidFill>
              </a:rPr>
              <a:t> framing </a:t>
            </a:r>
            <a:r>
              <a:rPr lang="en-US" dirty="0" smtClean="0">
                <a:solidFill>
                  <a:srgbClr val="C00000"/>
                </a:solidFill>
              </a:rPr>
              <a:t>approach I</a:t>
            </a:r>
            <a:endParaRPr lang="en-US" dirty="0"/>
          </a:p>
        </p:txBody>
      </p:sp>
      <p:sp>
        <p:nvSpPr>
          <p:cNvPr id="3" name="Content Placeholder 2"/>
          <p:cNvSpPr>
            <a:spLocks noGrp="1"/>
          </p:cNvSpPr>
          <p:nvPr>
            <p:ph sz="quarter" idx="1"/>
          </p:nvPr>
        </p:nvSpPr>
        <p:spPr>
          <a:xfrm>
            <a:off x="914400" y="2169368"/>
            <a:ext cx="7772400" cy="4572000"/>
          </a:xfrm>
        </p:spPr>
        <p:txBody>
          <a:bodyPr>
            <a:normAutofit lnSpcReduction="10000"/>
          </a:bodyPr>
          <a:lstStyle/>
          <a:p>
            <a:r>
              <a:rPr lang="en-US" sz="2400" dirty="0" err="1" smtClean="0"/>
              <a:t>Entman</a:t>
            </a:r>
            <a:r>
              <a:rPr lang="en-US" sz="2400" dirty="0" smtClean="0"/>
              <a:t> distinguishes two different kind of frames:</a:t>
            </a:r>
            <a:endParaRPr lang="en-US" sz="2400" dirty="0"/>
          </a:p>
          <a:p>
            <a:pPr lvl="1"/>
            <a:r>
              <a:rPr lang="en-US" sz="2200" dirty="0" smtClean="0"/>
              <a:t>The </a:t>
            </a:r>
            <a:r>
              <a:rPr lang="en-US" sz="2200" dirty="0" smtClean="0">
                <a:solidFill>
                  <a:srgbClr val="C00000"/>
                </a:solidFill>
              </a:rPr>
              <a:t>media frames</a:t>
            </a:r>
            <a:r>
              <a:rPr lang="en-US" sz="2200" dirty="0" smtClean="0"/>
              <a:t>: characteristic for news production</a:t>
            </a:r>
            <a:endParaRPr lang="en-US" sz="2200" dirty="0"/>
          </a:p>
          <a:p>
            <a:pPr lvl="1"/>
            <a:r>
              <a:rPr lang="en-US" sz="2200" dirty="0" smtClean="0"/>
              <a:t>The </a:t>
            </a:r>
            <a:r>
              <a:rPr lang="en-US" sz="2200" dirty="0" smtClean="0">
                <a:solidFill>
                  <a:srgbClr val="C00000"/>
                </a:solidFill>
              </a:rPr>
              <a:t>individual frames</a:t>
            </a:r>
            <a:r>
              <a:rPr lang="en-US" sz="2200" dirty="0" smtClean="0"/>
              <a:t>:</a:t>
            </a:r>
            <a:r>
              <a:rPr lang="en-US" sz="2200" dirty="0" smtClean="0">
                <a:solidFill>
                  <a:srgbClr val="C00000"/>
                </a:solidFill>
              </a:rPr>
              <a:t> </a:t>
            </a:r>
            <a:r>
              <a:rPr lang="en-US" sz="2200" dirty="0" smtClean="0"/>
              <a:t>as schemata of information elaboration.</a:t>
            </a:r>
            <a:endParaRPr lang="en-US" altLang="en-US" sz="2200" dirty="0" smtClean="0"/>
          </a:p>
          <a:p>
            <a:r>
              <a:rPr lang="en-US" altLang="en-US" sz="2400" dirty="0" smtClean="0"/>
              <a:t>While </a:t>
            </a:r>
            <a:r>
              <a:rPr lang="en-US" altLang="en-US" sz="2400" dirty="0"/>
              <a:t>it is argued that the frames act as heuristics, cognitive shortcuts, emerging from within the audience, that enable the easy processing of information, this is countered by arguments that </a:t>
            </a:r>
            <a:r>
              <a:rPr lang="en-US" altLang="en-US" sz="2400" dirty="0">
                <a:solidFill>
                  <a:srgbClr val="C00000"/>
                </a:solidFill>
              </a:rPr>
              <a:t>information becomes oversimplified </a:t>
            </a:r>
            <a:r>
              <a:rPr lang="en-US" altLang="en-US" sz="2400" dirty="0"/>
              <a:t>and distracts the public from the important issues.</a:t>
            </a:r>
          </a:p>
          <a:p>
            <a:r>
              <a:rPr lang="en-US" altLang="en-US" sz="2400" dirty="0"/>
              <a:t>Each of the above frames are heavily criticised for their effect upon the audience, and their corresponding relations with and perceptions of the political system</a:t>
            </a:r>
            <a:r>
              <a:rPr lang="en-US" altLang="en-US" sz="2400" dirty="0" smtClean="0"/>
              <a:t>.</a:t>
            </a:r>
            <a:r>
              <a:rPr lang="el-GR" altLang="en-US" sz="2400" dirty="0" smtClean="0"/>
              <a:t> </a:t>
            </a:r>
            <a:r>
              <a:rPr lang="en-US" altLang="en-US" sz="2400" dirty="0" smtClean="0"/>
              <a:t>Frames can receive </a:t>
            </a:r>
            <a:r>
              <a:rPr lang="en-US" altLang="en-US" sz="2400" dirty="0"/>
              <a:t>a strong </a:t>
            </a:r>
            <a:r>
              <a:rPr lang="en-US" altLang="en-US" sz="2400" dirty="0">
                <a:solidFill>
                  <a:srgbClr val="C00000"/>
                </a:solidFill>
              </a:rPr>
              <a:t>persuasion</a:t>
            </a:r>
            <a:r>
              <a:rPr lang="en-US" altLang="en-US" sz="2400" dirty="0"/>
              <a:t> power. </a:t>
            </a:r>
            <a:endParaRPr lang="en-US" sz="2400" dirty="0"/>
          </a:p>
        </p:txBody>
      </p:sp>
      <p:pic>
        <p:nvPicPr>
          <p:cNvPr id="9218" name="Picture 2" descr="Αποτέλεσμα εικόνας για agenda sett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7384"/>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73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Entman’s</a:t>
            </a:r>
            <a:r>
              <a:rPr lang="en-US" dirty="0" smtClean="0">
                <a:solidFill>
                  <a:srgbClr val="C00000"/>
                </a:solidFill>
              </a:rPr>
              <a:t> framing approach II</a:t>
            </a:r>
            <a:endParaRPr lang="en-US" dirty="0">
              <a:solidFill>
                <a:srgbClr val="C00000"/>
              </a:solidFill>
            </a:endParaRPr>
          </a:p>
        </p:txBody>
      </p:sp>
      <p:sp>
        <p:nvSpPr>
          <p:cNvPr id="3" name="Content Placeholder 2"/>
          <p:cNvSpPr>
            <a:spLocks noGrp="1"/>
          </p:cNvSpPr>
          <p:nvPr>
            <p:ph sz="quarter" idx="1"/>
          </p:nvPr>
        </p:nvSpPr>
        <p:spPr/>
        <p:txBody>
          <a:bodyPr/>
          <a:lstStyle/>
          <a:p>
            <a:r>
              <a:rPr lang="en-US" altLang="en-US" sz="2400" dirty="0" err="1"/>
              <a:t>Entman</a:t>
            </a:r>
            <a:r>
              <a:rPr lang="en-US" altLang="en-US" sz="2400" dirty="0"/>
              <a:t> noted that most events are covered globally; however, </a:t>
            </a:r>
            <a:r>
              <a:rPr lang="en-US" altLang="en-US" sz="2400" dirty="0">
                <a:solidFill>
                  <a:srgbClr val="C00000"/>
                </a:solidFill>
              </a:rPr>
              <a:t>the way in which events are covered </a:t>
            </a:r>
            <a:r>
              <a:rPr lang="en-US" altLang="en-US" sz="2400" dirty="0"/>
              <a:t>and presented to each audience </a:t>
            </a:r>
            <a:r>
              <a:rPr lang="en-US" altLang="en-US" sz="2400" dirty="0">
                <a:solidFill>
                  <a:srgbClr val="C00000"/>
                </a:solidFill>
              </a:rPr>
              <a:t>can lead to a dominant perception emerging</a:t>
            </a:r>
            <a:r>
              <a:rPr lang="en-US" altLang="en-US" sz="2400" dirty="0"/>
              <a:t>.</a:t>
            </a:r>
          </a:p>
          <a:p>
            <a:r>
              <a:rPr lang="en-US" altLang="en-US" sz="2400" dirty="0"/>
              <a:t>While linear and direct media effects are contested, concerns remain that stories which concentrate purely on the </a:t>
            </a:r>
            <a:r>
              <a:rPr lang="en-US" altLang="en-US" sz="2400" dirty="0">
                <a:solidFill>
                  <a:srgbClr val="C00000"/>
                </a:solidFill>
              </a:rPr>
              <a:t>negative consequences</a:t>
            </a:r>
            <a:r>
              <a:rPr lang="en-US" altLang="en-US" sz="2400" dirty="0"/>
              <a:t>, for example, of joining the European Monetary Union in Denmark and the UK result in the public voting against joining without being given access to objective </a:t>
            </a:r>
            <a:r>
              <a:rPr lang="en-US" altLang="en-US" sz="2400" dirty="0" smtClean="0"/>
              <a:t>facts, referendum for Brexit / remain, refugees are taking away jobs from natives, etc., have a more durable effect.</a:t>
            </a:r>
            <a:endParaRPr lang="el-GR" altLang="en-US" sz="2400" dirty="0"/>
          </a:p>
          <a:p>
            <a:endParaRPr lang="en-US" dirty="0"/>
          </a:p>
        </p:txBody>
      </p:sp>
    </p:spTree>
    <p:extLst>
      <p:ext uri="{BB962C8B-B14F-4D97-AF65-F5344CB8AC3E}">
        <p14:creationId xmlns:p14="http://schemas.microsoft.com/office/powerpoint/2010/main" val="2152127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rPr>
              <a:t>Entman’s</a:t>
            </a:r>
            <a:r>
              <a:rPr lang="en-US" dirty="0">
                <a:solidFill>
                  <a:srgbClr val="C00000"/>
                </a:solidFill>
              </a:rPr>
              <a:t> framing </a:t>
            </a:r>
            <a:r>
              <a:rPr lang="en-US" dirty="0" smtClean="0">
                <a:solidFill>
                  <a:srgbClr val="C00000"/>
                </a:solidFill>
              </a:rPr>
              <a:t>approach III</a:t>
            </a:r>
            <a:endParaRPr lang="en-US" dirty="0"/>
          </a:p>
        </p:txBody>
      </p:sp>
      <p:sp>
        <p:nvSpPr>
          <p:cNvPr id="3" name="Content Placeholder 2"/>
          <p:cNvSpPr>
            <a:spLocks noGrp="1"/>
          </p:cNvSpPr>
          <p:nvPr>
            <p:ph sz="quarter" idx="1"/>
          </p:nvPr>
        </p:nvSpPr>
        <p:spPr/>
        <p:txBody>
          <a:bodyPr/>
          <a:lstStyle/>
          <a:p>
            <a:r>
              <a:rPr lang="en-US" altLang="en-US" sz="2400" dirty="0">
                <a:solidFill>
                  <a:srgbClr val="C00000"/>
                </a:solidFill>
              </a:rPr>
              <a:t>Audiences may also create their own frames for news items</a:t>
            </a:r>
            <a:r>
              <a:rPr lang="en-US" altLang="en-US" sz="2400" dirty="0"/>
              <a:t>, as well as a wide range of other forms of political communication, marketing communication and popular culture. The idea is that, like the media, </a:t>
            </a:r>
            <a:r>
              <a:rPr lang="en-US" altLang="en-US" sz="2400" dirty="0">
                <a:solidFill>
                  <a:srgbClr val="C00000"/>
                </a:solidFill>
              </a:rPr>
              <a:t>they link any event to their knowledge of similar past events</a:t>
            </a:r>
            <a:r>
              <a:rPr lang="en-US" altLang="en-US" sz="2400" dirty="0"/>
              <a:t>; therefore the way they perceive events, interpret their consequences and then </a:t>
            </a:r>
            <a:r>
              <a:rPr lang="en-US" altLang="en-US" sz="2400" dirty="0" err="1"/>
              <a:t>organise</a:t>
            </a:r>
            <a:r>
              <a:rPr lang="en-US" altLang="en-US" sz="2400" dirty="0"/>
              <a:t> their thoughts on events </a:t>
            </a:r>
            <a:r>
              <a:rPr lang="en-US" altLang="en-US" sz="2400" dirty="0">
                <a:solidFill>
                  <a:srgbClr val="C00000"/>
                </a:solidFill>
              </a:rPr>
              <a:t>are all linked to their consciousness</a:t>
            </a:r>
            <a:r>
              <a:rPr lang="en-US" altLang="en-US" sz="2400" dirty="0"/>
              <a:t>.</a:t>
            </a:r>
            <a:endParaRPr lang="el-GR" altLang="en-US" sz="2400" dirty="0"/>
          </a:p>
          <a:p>
            <a:endParaRPr lang="en-US" dirty="0"/>
          </a:p>
        </p:txBody>
      </p:sp>
    </p:spTree>
    <p:extLst>
      <p:ext uri="{BB962C8B-B14F-4D97-AF65-F5344CB8AC3E}">
        <p14:creationId xmlns:p14="http://schemas.microsoft.com/office/powerpoint/2010/main" val="2077304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Framing reality?</a:t>
            </a:r>
            <a:endParaRPr lang="el-GR" dirty="0"/>
          </a:p>
        </p:txBody>
      </p:sp>
      <p:sp>
        <p:nvSpPr>
          <p:cNvPr id="3" name="Content Placeholder 2"/>
          <p:cNvSpPr>
            <a:spLocks noGrp="1"/>
          </p:cNvSpPr>
          <p:nvPr>
            <p:ph sz="quarter" idx="1"/>
          </p:nvPr>
        </p:nvSpPr>
        <p:spPr/>
        <p:txBody>
          <a:bodyPr/>
          <a:lstStyle/>
          <a:p>
            <a:r>
              <a:rPr lang="en-US" dirty="0" smtClean="0"/>
              <a:t>Media frames shape </a:t>
            </a:r>
            <a:r>
              <a:rPr lang="en-US" dirty="0"/>
              <a:t>public opinion by </a:t>
            </a:r>
            <a:r>
              <a:rPr lang="en-US" dirty="0">
                <a:solidFill>
                  <a:srgbClr val="C00000"/>
                </a:solidFill>
              </a:rPr>
              <a:t>highlighting </a:t>
            </a:r>
            <a:r>
              <a:rPr lang="en-US" dirty="0"/>
              <a:t>certain aspects of an issue while </a:t>
            </a:r>
            <a:r>
              <a:rPr lang="en-US" dirty="0">
                <a:solidFill>
                  <a:srgbClr val="C00000"/>
                </a:solidFill>
              </a:rPr>
              <a:t>downplaying</a:t>
            </a:r>
            <a:r>
              <a:rPr lang="en-US" dirty="0"/>
              <a:t> others through language, visuals, and narrative.</a:t>
            </a:r>
          </a:p>
          <a:p>
            <a:r>
              <a:rPr lang="en-US" dirty="0" smtClean="0"/>
              <a:t>When </a:t>
            </a:r>
            <a:r>
              <a:rPr lang="en-US" dirty="0"/>
              <a:t>we talk about the effects of framing or the framing theory in the context of media, the basis is that </a:t>
            </a:r>
            <a:r>
              <a:rPr lang="en-US" dirty="0">
                <a:solidFill>
                  <a:srgbClr val="C00000"/>
                </a:solidFill>
              </a:rPr>
              <a:t>certain events are focused by the media heavily</a:t>
            </a:r>
            <a:r>
              <a:rPr lang="en-US" dirty="0"/>
              <a:t> and these events are placed within </a:t>
            </a:r>
            <a:r>
              <a:rPr lang="en-US" dirty="0">
                <a:solidFill>
                  <a:srgbClr val="C00000"/>
                </a:solidFill>
              </a:rPr>
              <a:t>certain contexts</a:t>
            </a:r>
            <a:r>
              <a:rPr lang="en-US" dirty="0"/>
              <a:t>. The audience is presented with certain information (known as the frame) and based on that information the audience chooses how to process that information.</a:t>
            </a:r>
            <a:endParaRPr lang="el-GR" dirty="0"/>
          </a:p>
        </p:txBody>
      </p:sp>
    </p:spTree>
    <p:extLst>
      <p:ext uri="{BB962C8B-B14F-4D97-AF65-F5344CB8AC3E}">
        <p14:creationId xmlns:p14="http://schemas.microsoft.com/office/powerpoint/2010/main" val="2276487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Framing reality?</a:t>
            </a:r>
            <a:endParaRPr lang="el-GR" dirty="0">
              <a:solidFill>
                <a:srgbClr val="C00000"/>
              </a:solidFill>
            </a:endParaRP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549995"/>
            <a:ext cx="39243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1560" y="3789040"/>
            <a:ext cx="1800200" cy="2308324"/>
          </a:xfrm>
          <a:prstGeom prst="rect">
            <a:avLst/>
          </a:prstGeom>
          <a:noFill/>
        </p:spPr>
        <p:txBody>
          <a:bodyPr wrap="square" rtlCol="0">
            <a:spAutoFit/>
          </a:bodyPr>
          <a:lstStyle/>
          <a:p>
            <a:r>
              <a:rPr lang="fr-FR" altLang="el-GR" b="1" dirty="0"/>
              <a:t>Source</a:t>
            </a:r>
            <a:r>
              <a:rPr lang="fr-FR" altLang="el-GR" dirty="0"/>
              <a:t>: Psychology </a:t>
            </a:r>
            <a:r>
              <a:rPr lang="fr-FR" altLang="el-GR" dirty="0" err="1"/>
              <a:t>Magazin</a:t>
            </a:r>
            <a:r>
              <a:rPr lang="fr-FR" altLang="el-GR" dirty="0"/>
              <a:t>, \https://www.psychologs.com/why-should-we-talk-about-media </a:t>
            </a:r>
            <a:r>
              <a:rPr lang="fr-FR" altLang="el-GR" dirty="0" err="1"/>
              <a:t>framing</a:t>
            </a:r>
            <a:r>
              <a:rPr lang="fr-FR" altLang="el-GR" dirty="0"/>
              <a:t>/ </a:t>
            </a:r>
            <a:endParaRPr lang="el-GR" altLang="el-GR" dirty="0"/>
          </a:p>
        </p:txBody>
      </p:sp>
    </p:spTree>
    <p:extLst>
      <p:ext uri="{BB962C8B-B14F-4D97-AF65-F5344CB8AC3E}">
        <p14:creationId xmlns:p14="http://schemas.microsoft.com/office/powerpoint/2010/main" val="332656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116632"/>
            <a:ext cx="7772400" cy="562074"/>
          </a:xfrm>
        </p:spPr>
        <p:txBody>
          <a:bodyPr>
            <a:noAutofit/>
          </a:bodyPr>
          <a:lstStyle/>
          <a:p>
            <a:r>
              <a:rPr lang="en-US" sz="3200" b="1" dirty="0" smtClean="0">
                <a:solidFill>
                  <a:srgbClr val="C00000"/>
                </a:solidFill>
              </a:rPr>
              <a:t>Migration Frames: An example</a:t>
            </a:r>
            <a:endParaRPr lang="el-GR" sz="3200" b="1" dirty="0">
              <a:solidFill>
                <a:srgbClr val="C00000"/>
              </a:solidFill>
            </a:endParaRPr>
          </a:p>
        </p:txBody>
      </p:sp>
      <p:sp>
        <p:nvSpPr>
          <p:cNvPr id="6" name="Content Placeholder 5"/>
          <p:cNvSpPr>
            <a:spLocks noGrp="1"/>
          </p:cNvSpPr>
          <p:nvPr>
            <p:ph sz="quarter" idx="1"/>
          </p:nvPr>
        </p:nvSpPr>
        <p:spPr>
          <a:xfrm>
            <a:off x="467544" y="836712"/>
            <a:ext cx="8424936" cy="5616624"/>
          </a:xfrm>
        </p:spPr>
        <p:txBody>
          <a:bodyPr>
            <a:normAutofit fontScale="77500" lnSpcReduction="20000"/>
          </a:bodyPr>
          <a:lstStyle/>
          <a:p>
            <a:r>
              <a:rPr lang="en-US" b="1" dirty="0" smtClean="0">
                <a:solidFill>
                  <a:srgbClr val="C00000"/>
                </a:solidFill>
              </a:rPr>
              <a:t>Economic </a:t>
            </a:r>
            <a:r>
              <a:rPr lang="en-US" b="1" dirty="0">
                <a:solidFill>
                  <a:srgbClr val="C00000"/>
                </a:solidFill>
              </a:rPr>
              <a:t>dimension</a:t>
            </a:r>
            <a:endParaRPr lang="el-GR" b="1" dirty="0">
              <a:solidFill>
                <a:srgbClr val="C00000"/>
              </a:solidFill>
            </a:endParaRPr>
          </a:p>
          <a:p>
            <a:pPr lvl="1"/>
            <a:r>
              <a:rPr lang="en-US" dirty="0"/>
              <a:t>Welfare state deconstruction, rise of unemployment</a:t>
            </a:r>
            <a:endParaRPr lang="el-GR" dirty="0"/>
          </a:p>
          <a:p>
            <a:pPr lvl="1"/>
            <a:r>
              <a:rPr lang="en-US" dirty="0"/>
              <a:t>Rising costs for immigration, asylum, care and shelter</a:t>
            </a:r>
            <a:endParaRPr lang="el-GR" dirty="0"/>
          </a:p>
          <a:p>
            <a:r>
              <a:rPr lang="fr-BE" b="1" dirty="0" err="1">
                <a:solidFill>
                  <a:srgbClr val="C00000"/>
                </a:solidFill>
              </a:rPr>
              <a:t>Political</a:t>
            </a:r>
            <a:r>
              <a:rPr lang="fr-BE" b="1" dirty="0">
                <a:solidFill>
                  <a:srgbClr val="C00000"/>
                </a:solidFill>
              </a:rPr>
              <a:t> dimension</a:t>
            </a:r>
            <a:endParaRPr lang="el-GR" b="1" dirty="0">
              <a:solidFill>
                <a:srgbClr val="C00000"/>
              </a:solidFill>
            </a:endParaRPr>
          </a:p>
          <a:p>
            <a:pPr lvl="1"/>
            <a:r>
              <a:rPr lang="en-US" dirty="0"/>
              <a:t>Increase of far-right parties (political dissatisfaction, aggression</a:t>
            </a:r>
            <a:r>
              <a:rPr lang="en-US" dirty="0" smtClean="0"/>
              <a:t>)</a:t>
            </a:r>
          </a:p>
          <a:p>
            <a:pPr lvl="1"/>
            <a:r>
              <a:rPr lang="en-US" dirty="0"/>
              <a:t>Euro-sceptics vs Euro-optimist, EU integration policy (national priority vs European, solidarity among member states)</a:t>
            </a:r>
            <a:endParaRPr lang="el-GR" dirty="0"/>
          </a:p>
          <a:p>
            <a:pPr lvl="1"/>
            <a:r>
              <a:rPr lang="en-US" dirty="0"/>
              <a:t>European Solidarity vs national particularity (interest)</a:t>
            </a:r>
            <a:endParaRPr lang="el-GR" dirty="0"/>
          </a:p>
          <a:p>
            <a:pPr lvl="1"/>
            <a:r>
              <a:rPr lang="en-US" dirty="0"/>
              <a:t>Schengen agreement (refugee routes, closed borders, stranded refugees, hot spots, responsibility to guard the border)</a:t>
            </a:r>
            <a:endParaRPr lang="el-GR" dirty="0"/>
          </a:p>
          <a:p>
            <a:pPr lvl="1"/>
            <a:r>
              <a:rPr lang="en-US" dirty="0" smtClean="0"/>
              <a:t>Migrations </a:t>
            </a:r>
            <a:r>
              <a:rPr lang="en-US" dirty="0"/>
              <a:t>control (common policy, securitization)</a:t>
            </a:r>
            <a:endParaRPr lang="el-GR" dirty="0"/>
          </a:p>
          <a:p>
            <a:pPr lvl="1"/>
            <a:r>
              <a:rPr lang="en-US" dirty="0"/>
              <a:t>Efforts to shape common migration policy vs national measures (Relocation, reunion)</a:t>
            </a:r>
            <a:endParaRPr lang="el-GR" dirty="0"/>
          </a:p>
          <a:p>
            <a:r>
              <a:rPr lang="fr-BE" b="1" dirty="0">
                <a:solidFill>
                  <a:srgbClr val="C00000"/>
                </a:solidFill>
              </a:rPr>
              <a:t>Social dimension</a:t>
            </a:r>
            <a:endParaRPr lang="el-GR" b="1" dirty="0">
              <a:solidFill>
                <a:srgbClr val="C00000"/>
              </a:solidFill>
            </a:endParaRPr>
          </a:p>
          <a:p>
            <a:pPr lvl="1"/>
            <a:r>
              <a:rPr lang="en-US" dirty="0"/>
              <a:t>Anti-immigrant </a:t>
            </a:r>
            <a:r>
              <a:rPr lang="en-US" dirty="0" smtClean="0"/>
              <a:t>attitudes, </a:t>
            </a:r>
            <a:r>
              <a:rPr lang="en-US" dirty="0"/>
              <a:t>authoritarian </a:t>
            </a:r>
            <a:r>
              <a:rPr lang="en-US" dirty="0" smtClean="0"/>
              <a:t>attitudes </a:t>
            </a:r>
            <a:r>
              <a:rPr lang="en-US" dirty="0"/>
              <a:t>(threat, xenophobia, fear, uncertainty, criminalization of irregular migration, neighborhood protection)</a:t>
            </a:r>
            <a:endParaRPr lang="el-GR" dirty="0"/>
          </a:p>
          <a:p>
            <a:pPr lvl="1"/>
            <a:r>
              <a:rPr lang="en-US" dirty="0"/>
              <a:t>Favorable in group attitudes (national superiority)</a:t>
            </a:r>
            <a:endParaRPr lang="el-GR" dirty="0"/>
          </a:p>
          <a:p>
            <a:pPr lvl="1"/>
            <a:r>
              <a:rPr lang="en-US" dirty="0"/>
              <a:t>Human rights protection (refugee, asylum policy, against xenophobia)</a:t>
            </a:r>
            <a:endParaRPr lang="el-GR" dirty="0"/>
          </a:p>
          <a:p>
            <a:pPr lvl="1"/>
            <a:r>
              <a:rPr lang="en-US" dirty="0" smtClean="0"/>
              <a:t>Humanitarian </a:t>
            </a:r>
            <a:r>
              <a:rPr lang="en-US" dirty="0"/>
              <a:t>crisis (deaths, Mare </a:t>
            </a:r>
            <a:r>
              <a:rPr lang="en-US" dirty="0" smtClean="0"/>
              <a:t>Mortem, </a:t>
            </a:r>
            <a:r>
              <a:rPr lang="en-US" dirty="0"/>
              <a:t>smugglers, camps conditions)</a:t>
            </a:r>
            <a:endParaRPr lang="el-GR" dirty="0"/>
          </a:p>
          <a:p>
            <a:pPr lvl="1"/>
            <a:r>
              <a:rPr lang="en-US" dirty="0"/>
              <a:t>Demonstrations pro – contra migration</a:t>
            </a:r>
            <a:endParaRPr lang="el-GR" dirty="0"/>
          </a:p>
          <a:p>
            <a:endParaRPr lang="el-GR" dirty="0"/>
          </a:p>
        </p:txBody>
      </p:sp>
    </p:spTree>
    <p:extLst>
      <p:ext uri="{BB962C8B-B14F-4D97-AF65-F5344CB8AC3E}">
        <p14:creationId xmlns:p14="http://schemas.microsoft.com/office/powerpoint/2010/main" val="2373428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Public discourse about migration shaped by the Media</a:t>
            </a:r>
            <a:endParaRPr lang="el-GR" dirty="0">
              <a:solidFill>
                <a:srgbClr val="C00000"/>
              </a:solidFill>
            </a:endParaRPr>
          </a:p>
        </p:txBody>
      </p:sp>
      <p:sp>
        <p:nvSpPr>
          <p:cNvPr id="3" name="Content Placeholder 2"/>
          <p:cNvSpPr>
            <a:spLocks noGrp="1"/>
          </p:cNvSpPr>
          <p:nvPr>
            <p:ph sz="quarter" idx="1"/>
          </p:nvPr>
        </p:nvSpPr>
        <p:spPr/>
        <p:txBody>
          <a:bodyPr>
            <a:normAutofit lnSpcReduction="10000"/>
          </a:bodyPr>
          <a:lstStyle/>
          <a:p>
            <a:pPr marL="0" indent="0">
              <a:buNone/>
            </a:pPr>
            <a:r>
              <a:rPr lang="en-US" dirty="0"/>
              <a:t>Given the central role of migration, it appears important to consider the role of mass media in (re)shaping public discourse and possibly public opinion about migration.</a:t>
            </a:r>
            <a:endParaRPr lang="el-GR" dirty="0"/>
          </a:p>
          <a:p>
            <a:pPr marL="0" indent="0">
              <a:buNone/>
            </a:pPr>
            <a:r>
              <a:rPr lang="en-US" dirty="0"/>
              <a:t>Over the past two decades, migration has become one of the decisive socio-political topics worldwide. </a:t>
            </a:r>
            <a:endParaRPr lang="en-US" dirty="0" smtClean="0"/>
          </a:p>
          <a:p>
            <a:pPr marL="0" indent="0">
              <a:buNone/>
            </a:pPr>
            <a:r>
              <a:rPr lang="en-US" dirty="0" smtClean="0"/>
              <a:t>Publications and debates </a:t>
            </a:r>
            <a:r>
              <a:rPr lang="en-US" dirty="0"/>
              <a:t>over:</a:t>
            </a:r>
            <a:endParaRPr lang="el-GR" dirty="0"/>
          </a:p>
          <a:p>
            <a:pPr lvl="0"/>
            <a:r>
              <a:rPr lang="en-US" b="1" dirty="0">
                <a:solidFill>
                  <a:srgbClr val="C00000"/>
                </a:solidFill>
              </a:rPr>
              <a:t>Effective border controls</a:t>
            </a:r>
            <a:r>
              <a:rPr lang="en-US" dirty="0"/>
              <a:t> </a:t>
            </a:r>
            <a:endParaRPr lang="el-GR" dirty="0"/>
          </a:p>
          <a:p>
            <a:pPr lvl="0"/>
            <a:r>
              <a:rPr lang="en-US" b="1" dirty="0">
                <a:solidFill>
                  <a:srgbClr val="C00000"/>
                </a:solidFill>
              </a:rPr>
              <a:t>Social integration </a:t>
            </a:r>
            <a:r>
              <a:rPr lang="en-US" dirty="0"/>
              <a:t>of migrants</a:t>
            </a:r>
            <a:endParaRPr lang="el-GR" dirty="0"/>
          </a:p>
          <a:p>
            <a:pPr lvl="0"/>
            <a:r>
              <a:rPr lang="en-US" b="1" dirty="0">
                <a:solidFill>
                  <a:srgbClr val="C00000"/>
                </a:solidFill>
              </a:rPr>
              <a:t>Social consequences </a:t>
            </a:r>
            <a:r>
              <a:rPr lang="en-US" dirty="0"/>
              <a:t>of migration for host societies </a:t>
            </a:r>
            <a:endParaRPr lang="el-GR" dirty="0"/>
          </a:p>
          <a:p>
            <a:r>
              <a:rPr lang="en-US" b="1" dirty="0">
                <a:solidFill>
                  <a:srgbClr val="C00000"/>
                </a:solidFill>
              </a:rPr>
              <a:t>Political consequences </a:t>
            </a:r>
            <a:r>
              <a:rPr lang="en-US" dirty="0"/>
              <a:t>(right wing, populist or anti-immigration parties)</a:t>
            </a:r>
            <a:endParaRPr lang="el-GR" dirty="0"/>
          </a:p>
        </p:txBody>
      </p:sp>
    </p:spTree>
    <p:extLst>
      <p:ext uri="{BB962C8B-B14F-4D97-AF65-F5344CB8AC3E}">
        <p14:creationId xmlns:p14="http://schemas.microsoft.com/office/powerpoint/2010/main" val="150448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424936" cy="850106"/>
          </a:xfrm>
        </p:spPr>
        <p:txBody>
          <a:bodyPr>
            <a:normAutofit fontScale="90000"/>
          </a:bodyPr>
          <a:lstStyle/>
          <a:p>
            <a:r>
              <a:rPr lang="en-US" altLang="en-US" dirty="0" smtClean="0">
                <a:solidFill>
                  <a:srgbClr val="C00000"/>
                </a:solidFill>
              </a:rPr>
              <a:t>A multi-paradigmatic </a:t>
            </a:r>
            <a:r>
              <a:rPr lang="en-US" altLang="en-US" dirty="0">
                <a:solidFill>
                  <a:srgbClr val="C00000"/>
                </a:solidFill>
              </a:rPr>
              <a:t>research </a:t>
            </a:r>
            <a:r>
              <a:rPr lang="en-US" altLang="en-US" dirty="0" smtClean="0">
                <a:solidFill>
                  <a:srgbClr val="C00000"/>
                </a:solidFill>
              </a:rPr>
              <a:t>program.</a:t>
            </a:r>
            <a:endParaRPr lang="en-US"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en-US" dirty="0"/>
              <a:t>Particularly in media studies, it has become commonplace to treat the choice of frames as a more or less deliberate process.</a:t>
            </a:r>
            <a:endParaRPr lang="en-US" altLang="en-US" dirty="0" smtClean="0"/>
          </a:p>
          <a:p>
            <a:r>
              <a:rPr lang="en-US" altLang="en-US" dirty="0" smtClean="0"/>
              <a:t>D’Angelo’s (2002</a:t>
            </a:r>
            <a:r>
              <a:rPr lang="en-US" altLang="en-US" dirty="0"/>
              <a:t>) </a:t>
            </a:r>
            <a:r>
              <a:rPr lang="en-US" altLang="en-US" dirty="0" smtClean="0"/>
              <a:t>frame approach is a </a:t>
            </a:r>
            <a:r>
              <a:rPr lang="en-US" altLang="en-US" b="1" dirty="0" smtClean="0">
                <a:solidFill>
                  <a:srgbClr val="C00000"/>
                </a:solidFill>
              </a:rPr>
              <a:t>multi-paradigmatic </a:t>
            </a:r>
            <a:r>
              <a:rPr lang="en-US" altLang="en-US" b="1" dirty="0">
                <a:solidFill>
                  <a:srgbClr val="C00000"/>
                </a:solidFill>
              </a:rPr>
              <a:t>research </a:t>
            </a:r>
            <a:r>
              <a:rPr lang="en-US" altLang="en-US" b="1" dirty="0" smtClean="0">
                <a:solidFill>
                  <a:srgbClr val="C00000"/>
                </a:solidFill>
              </a:rPr>
              <a:t>program</a:t>
            </a:r>
            <a:r>
              <a:rPr lang="en-US" altLang="en-US" sz="2400" dirty="0" smtClean="0"/>
              <a:t>.</a:t>
            </a:r>
            <a:r>
              <a:rPr lang="en-US" dirty="0" smtClean="0"/>
              <a:t> He elaborates three sub-paradigms (Kuhn):</a:t>
            </a:r>
            <a:endParaRPr lang="en-US" altLang="en-US" dirty="0" smtClean="0"/>
          </a:p>
          <a:p>
            <a:r>
              <a:rPr lang="en-US" altLang="en-US" dirty="0" smtClean="0"/>
              <a:t>The </a:t>
            </a:r>
            <a:r>
              <a:rPr lang="en-US" altLang="en-US" b="1" dirty="0" smtClean="0">
                <a:solidFill>
                  <a:srgbClr val="C00000"/>
                </a:solidFill>
              </a:rPr>
              <a:t>cognitive paradigm </a:t>
            </a:r>
            <a:r>
              <a:rPr lang="en-US" altLang="en-US" dirty="0" smtClean="0"/>
              <a:t>which deals with frames influence in the elaboration of information. The negotiation that occurs when </a:t>
            </a:r>
            <a:r>
              <a:rPr lang="en-US" altLang="en-US" dirty="0" smtClean="0">
                <a:solidFill>
                  <a:srgbClr val="C00000"/>
                </a:solidFill>
              </a:rPr>
              <a:t>the frame interplays with previous knowledge</a:t>
            </a:r>
            <a:r>
              <a:rPr lang="en-US" altLang="en-US" dirty="0" smtClean="0"/>
              <a:t> is considered as decisive. The creation of coherence among the cognitive schemata of the individual is also important.</a:t>
            </a:r>
            <a:endParaRPr lang="el-GR" altLang="en-US" dirty="0"/>
          </a:p>
          <a:p>
            <a:endParaRPr lang="el-GR" altLang="en-US" dirty="0"/>
          </a:p>
        </p:txBody>
      </p:sp>
    </p:spTree>
    <p:extLst>
      <p:ext uri="{BB962C8B-B14F-4D97-AF65-F5344CB8AC3E}">
        <p14:creationId xmlns:p14="http://schemas.microsoft.com/office/powerpoint/2010/main" val="1736728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C00000"/>
                </a:solidFill>
              </a:rPr>
              <a:t>The</a:t>
            </a:r>
            <a:r>
              <a:rPr lang="el-GR" altLang="en-US" dirty="0">
                <a:solidFill>
                  <a:srgbClr val="C00000"/>
                </a:solidFill>
              </a:rPr>
              <a:t> </a:t>
            </a:r>
            <a:r>
              <a:rPr lang="en-US" altLang="en-US" dirty="0">
                <a:solidFill>
                  <a:srgbClr val="C00000"/>
                </a:solidFill>
              </a:rPr>
              <a:t>critical </a:t>
            </a:r>
            <a:r>
              <a:rPr lang="en-US" altLang="en-US" dirty="0" smtClean="0">
                <a:solidFill>
                  <a:srgbClr val="C00000"/>
                </a:solidFill>
              </a:rPr>
              <a:t>paradigm and </a:t>
            </a:r>
            <a:r>
              <a:rPr lang="en-US" altLang="en-US" b="1" dirty="0">
                <a:solidFill>
                  <a:srgbClr val="C00000"/>
                </a:solidFill>
              </a:rPr>
              <a:t>prevailing frames </a:t>
            </a:r>
            <a:endParaRPr lang="en-US" dirty="0">
              <a:solidFill>
                <a:srgbClr val="C00000"/>
              </a:solidFill>
            </a:endParaRPr>
          </a:p>
        </p:txBody>
      </p:sp>
      <p:sp>
        <p:nvSpPr>
          <p:cNvPr id="3" name="Content Placeholder 2"/>
          <p:cNvSpPr>
            <a:spLocks noGrp="1"/>
          </p:cNvSpPr>
          <p:nvPr>
            <p:ph sz="quarter" idx="1"/>
          </p:nvPr>
        </p:nvSpPr>
        <p:spPr>
          <a:xfrm>
            <a:off x="914400" y="2132856"/>
            <a:ext cx="7772400" cy="3349352"/>
          </a:xfrm>
        </p:spPr>
        <p:txBody>
          <a:bodyPr>
            <a:normAutofit/>
          </a:bodyPr>
          <a:lstStyle/>
          <a:p>
            <a:r>
              <a:rPr lang="en-US" altLang="en-US" dirty="0" smtClean="0"/>
              <a:t>The</a:t>
            </a:r>
            <a:r>
              <a:rPr lang="el-GR" altLang="en-US" dirty="0" smtClean="0"/>
              <a:t> </a:t>
            </a:r>
            <a:r>
              <a:rPr lang="en-US" altLang="en-US" b="1" dirty="0" smtClean="0">
                <a:solidFill>
                  <a:srgbClr val="C00000"/>
                </a:solidFill>
              </a:rPr>
              <a:t>critical paradigm</a:t>
            </a:r>
            <a:r>
              <a:rPr lang="el-GR" altLang="en-US" b="1" dirty="0" smtClean="0">
                <a:solidFill>
                  <a:srgbClr val="C00000"/>
                </a:solidFill>
              </a:rPr>
              <a:t> </a:t>
            </a:r>
            <a:r>
              <a:rPr lang="en-US" altLang="en-US" dirty="0" smtClean="0"/>
              <a:t>focuses on the </a:t>
            </a:r>
            <a:r>
              <a:rPr lang="en-US" altLang="en-US" dirty="0" smtClean="0">
                <a:solidFill>
                  <a:srgbClr val="C00000"/>
                </a:solidFill>
              </a:rPr>
              <a:t>relationship</a:t>
            </a:r>
            <a:r>
              <a:rPr lang="en-US" altLang="en-US" dirty="0" smtClean="0"/>
              <a:t> between </a:t>
            </a:r>
            <a:r>
              <a:rPr lang="en-US" altLang="en-US" dirty="0" smtClean="0">
                <a:solidFill>
                  <a:srgbClr val="C00000"/>
                </a:solidFill>
              </a:rPr>
              <a:t>journalists and political or economic elites </a:t>
            </a:r>
            <a:r>
              <a:rPr lang="en-US" altLang="en-US" dirty="0" smtClean="0"/>
              <a:t>as well as on labor values and on journalist working conditions. These elements determine the selection and processing of political information.</a:t>
            </a:r>
            <a:endParaRPr lang="el-GR" altLang="en-US" dirty="0"/>
          </a:p>
          <a:p>
            <a:r>
              <a:rPr lang="en-US" altLang="en-US" dirty="0" smtClean="0"/>
              <a:t>The </a:t>
            </a:r>
            <a:r>
              <a:rPr lang="en-US" altLang="en-US" b="1" dirty="0" smtClean="0">
                <a:solidFill>
                  <a:srgbClr val="C00000"/>
                </a:solidFill>
              </a:rPr>
              <a:t>prevailing frames </a:t>
            </a:r>
            <a:r>
              <a:rPr lang="en-US" altLang="en-US" dirty="0" smtClean="0"/>
              <a:t>in the news broadcasting prevail also </a:t>
            </a:r>
            <a:r>
              <a:rPr lang="en-US" altLang="en-US" dirty="0" smtClean="0">
                <a:solidFill>
                  <a:srgbClr val="C00000"/>
                </a:solidFill>
              </a:rPr>
              <a:t>as interpretation frames for the public</a:t>
            </a:r>
            <a:r>
              <a:rPr lang="en-US" altLang="en-US" dirty="0" smtClean="0"/>
              <a:t>.</a:t>
            </a:r>
            <a:endParaRPr lang="el-GR" altLang="en-US" dirty="0"/>
          </a:p>
        </p:txBody>
      </p:sp>
    </p:spTree>
    <p:extLst>
      <p:ext uri="{BB962C8B-B14F-4D97-AF65-F5344CB8AC3E}">
        <p14:creationId xmlns:p14="http://schemas.microsoft.com/office/powerpoint/2010/main" val="299644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Student performance evaluation for the next 5 lessons</a:t>
            </a:r>
            <a:endParaRPr lang="en-US" sz="3600" dirty="0">
              <a:solidFill>
                <a:srgbClr val="C00000"/>
              </a:solidFill>
            </a:endParaRPr>
          </a:p>
        </p:txBody>
      </p:sp>
      <p:sp>
        <p:nvSpPr>
          <p:cNvPr id="3" name="Content Placeholder 2"/>
          <p:cNvSpPr>
            <a:spLocks noGrp="1"/>
          </p:cNvSpPr>
          <p:nvPr>
            <p:ph sz="quarter" idx="1"/>
          </p:nvPr>
        </p:nvSpPr>
        <p:spPr/>
        <p:txBody>
          <a:bodyPr>
            <a:normAutofit/>
          </a:bodyPr>
          <a:lstStyle/>
          <a:p>
            <a:pPr marL="0" indent="0">
              <a:buNone/>
              <a:defRPr/>
            </a:pPr>
            <a:r>
              <a:rPr lang="en-US" sz="3200" i="1" dirty="0" smtClean="0"/>
              <a:t>This module is covering </a:t>
            </a:r>
            <a:r>
              <a:rPr lang="en-US" sz="3200" dirty="0" smtClean="0">
                <a:solidFill>
                  <a:srgbClr val="C00000"/>
                </a:solidFill>
              </a:rPr>
              <a:t>30%</a:t>
            </a:r>
            <a:r>
              <a:rPr lang="en-US" sz="3200" dirty="0" smtClean="0"/>
              <a:t> </a:t>
            </a:r>
            <a:r>
              <a:rPr lang="en-US" sz="3200" i="1" dirty="0"/>
              <a:t>of the total </a:t>
            </a:r>
            <a:r>
              <a:rPr lang="en-US" sz="3200" i="1" dirty="0" smtClean="0"/>
              <a:t>grade of this course.</a:t>
            </a:r>
          </a:p>
          <a:p>
            <a:pPr marL="0" indent="0">
              <a:buNone/>
              <a:defRPr/>
            </a:pPr>
            <a:r>
              <a:rPr lang="en-US" sz="3200" i="1" dirty="0" smtClean="0"/>
              <a:t>All </a:t>
            </a:r>
            <a:r>
              <a:rPr lang="en-US" sz="3200" i="1" dirty="0"/>
              <a:t>students will have </a:t>
            </a:r>
            <a:r>
              <a:rPr lang="en-US" sz="3200" i="1" dirty="0" smtClean="0"/>
              <a:t>to prepare and upload on e-class a </a:t>
            </a:r>
            <a:r>
              <a:rPr lang="en-US" sz="3200" i="1" dirty="0" smtClean="0">
                <a:solidFill>
                  <a:srgbClr val="C00000"/>
                </a:solidFill>
              </a:rPr>
              <a:t>paper</a:t>
            </a:r>
            <a:r>
              <a:rPr lang="en-US" sz="3200" i="1" dirty="0" smtClean="0"/>
              <a:t> of no less than </a:t>
            </a:r>
            <a:r>
              <a:rPr lang="en-US" sz="3200" i="1" dirty="0" smtClean="0">
                <a:solidFill>
                  <a:srgbClr val="C00000"/>
                </a:solidFill>
              </a:rPr>
              <a:t>1000 </a:t>
            </a:r>
            <a:r>
              <a:rPr lang="en-US" sz="3200" i="1" dirty="0" smtClean="0"/>
              <a:t>and no more than </a:t>
            </a:r>
            <a:r>
              <a:rPr lang="en-US" sz="3200" i="1" dirty="0" smtClean="0">
                <a:solidFill>
                  <a:srgbClr val="C00000"/>
                </a:solidFill>
              </a:rPr>
              <a:t>1500</a:t>
            </a:r>
            <a:r>
              <a:rPr lang="en-US" sz="3200" i="1" dirty="0" smtClean="0"/>
              <a:t> words on the given topic below and delivered latest on </a:t>
            </a:r>
            <a:r>
              <a:rPr lang="en-US" sz="3200" i="1" dirty="0" smtClean="0">
                <a:solidFill>
                  <a:srgbClr val="C00000"/>
                </a:solidFill>
              </a:rPr>
              <a:t>19.1.2026</a:t>
            </a:r>
            <a:r>
              <a:rPr lang="en-US" sz="3200" i="1" dirty="0" smtClean="0"/>
              <a:t>. The other two modules will cover </a:t>
            </a:r>
            <a:r>
              <a:rPr lang="en-US" sz="3200" i="1" dirty="0" smtClean="0">
                <a:solidFill>
                  <a:srgbClr val="C00000"/>
                </a:solidFill>
              </a:rPr>
              <a:t>30%</a:t>
            </a:r>
            <a:r>
              <a:rPr lang="en-US" sz="3200" i="1" dirty="0" smtClean="0"/>
              <a:t> of the </a:t>
            </a:r>
            <a:r>
              <a:rPr lang="en-US" sz="3200" i="1" dirty="0"/>
              <a:t>total grade </a:t>
            </a:r>
            <a:r>
              <a:rPr lang="en-US" sz="3200" i="1" dirty="0" smtClean="0"/>
              <a:t>each. Finally, </a:t>
            </a:r>
            <a:r>
              <a:rPr lang="en-US" sz="3200" i="1" dirty="0" smtClean="0">
                <a:solidFill>
                  <a:srgbClr val="C00000"/>
                </a:solidFill>
              </a:rPr>
              <a:t>10%</a:t>
            </a:r>
            <a:r>
              <a:rPr lang="en-US" sz="3200" i="1" dirty="0" smtClean="0"/>
              <a:t> of the total grade will be covered by active participation in class.</a:t>
            </a:r>
          </a:p>
        </p:txBody>
      </p:sp>
    </p:spTree>
    <p:extLst>
      <p:ext uri="{BB962C8B-B14F-4D97-AF65-F5344CB8AC3E}">
        <p14:creationId xmlns:p14="http://schemas.microsoft.com/office/powerpoint/2010/main" val="547818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rgbClr val="C00000"/>
                </a:solidFill>
              </a:rPr>
              <a:t>The </a:t>
            </a:r>
            <a:r>
              <a:rPr lang="en-US" altLang="en-US" dirty="0">
                <a:solidFill>
                  <a:srgbClr val="C00000"/>
                </a:solidFill>
              </a:rPr>
              <a:t>constructionist paradigm</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altLang="en-US" dirty="0" smtClean="0"/>
              <a:t>In the </a:t>
            </a:r>
            <a:r>
              <a:rPr lang="en-US" altLang="en-US" b="1" dirty="0" smtClean="0">
                <a:solidFill>
                  <a:srgbClr val="C00000"/>
                </a:solidFill>
              </a:rPr>
              <a:t>constructionist paradigm</a:t>
            </a:r>
            <a:r>
              <a:rPr lang="el-GR" altLang="en-US" dirty="0" smtClean="0"/>
              <a:t>, </a:t>
            </a:r>
            <a:r>
              <a:rPr lang="en-US" altLang="en-US" dirty="0" smtClean="0"/>
              <a:t>journalists are seen as information processors and as creators of interpretative packages which partly derive from their sponsors. Frames in this concept act as mirrors and as creators of the examined topic at the same time.</a:t>
            </a:r>
            <a:endParaRPr lang="en-US" dirty="0"/>
          </a:p>
        </p:txBody>
      </p:sp>
      <p:pic>
        <p:nvPicPr>
          <p:cNvPr id="10242" name="Picture 2" descr="Σχετική εικόνα">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948" y="3573016"/>
            <a:ext cx="4000500" cy="308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7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5313784" cy="1143000"/>
          </a:xfrm>
        </p:spPr>
        <p:txBody>
          <a:bodyPr>
            <a:normAutofit fontScale="90000"/>
          </a:bodyPr>
          <a:lstStyle/>
          <a:p>
            <a:r>
              <a:rPr lang="en-US" altLang="en-US" dirty="0" smtClean="0">
                <a:solidFill>
                  <a:srgbClr val="C00000"/>
                </a:solidFill>
              </a:rPr>
              <a:t>Framing paradigms </a:t>
            </a:r>
            <a:br>
              <a:rPr lang="en-US" altLang="en-US" dirty="0" smtClean="0">
                <a:solidFill>
                  <a:srgbClr val="C00000"/>
                </a:solidFill>
              </a:rPr>
            </a:br>
            <a:r>
              <a:rPr lang="el-GR" altLang="en-US" dirty="0" smtClean="0">
                <a:solidFill>
                  <a:srgbClr val="C00000"/>
                </a:solidFill>
              </a:rPr>
              <a:t>(</a:t>
            </a:r>
            <a:r>
              <a:rPr lang="en-US" altLang="en-US" dirty="0" err="1">
                <a:solidFill>
                  <a:srgbClr val="C00000"/>
                </a:solidFill>
              </a:rPr>
              <a:t>Semetko</a:t>
            </a:r>
            <a:r>
              <a:rPr lang="en-US" altLang="en-US" dirty="0">
                <a:solidFill>
                  <a:srgbClr val="C00000"/>
                </a:solidFill>
              </a:rPr>
              <a:t>, </a:t>
            </a:r>
            <a:r>
              <a:rPr lang="en-US" altLang="en-US" dirty="0" err="1">
                <a:solidFill>
                  <a:srgbClr val="C00000"/>
                </a:solidFill>
              </a:rPr>
              <a:t>Valkenburg</a:t>
            </a:r>
            <a:r>
              <a:rPr lang="en-US" altLang="en-US" dirty="0">
                <a:solidFill>
                  <a:srgbClr val="C00000"/>
                </a:solidFill>
              </a:rPr>
              <a:t>)</a:t>
            </a:r>
            <a:endParaRPr lang="en-US" dirty="0">
              <a:solidFill>
                <a:srgbClr val="C00000"/>
              </a:solidFill>
            </a:endParaRPr>
          </a:p>
        </p:txBody>
      </p:sp>
      <p:sp>
        <p:nvSpPr>
          <p:cNvPr id="3" name="Content Placeholder 2"/>
          <p:cNvSpPr>
            <a:spLocks noGrp="1"/>
          </p:cNvSpPr>
          <p:nvPr>
            <p:ph sz="quarter" idx="1"/>
          </p:nvPr>
        </p:nvSpPr>
        <p:spPr>
          <a:xfrm>
            <a:off x="467544" y="2239888"/>
            <a:ext cx="8219256" cy="3709392"/>
          </a:xfrm>
        </p:spPr>
        <p:txBody>
          <a:bodyPr>
            <a:normAutofit/>
          </a:bodyPr>
          <a:lstStyle/>
          <a:p>
            <a:pPr marL="0" indent="0">
              <a:buNone/>
            </a:pPr>
            <a:r>
              <a:rPr lang="en-US" altLang="en-US" dirty="0" err="1"/>
              <a:t>Semetko</a:t>
            </a:r>
            <a:r>
              <a:rPr lang="en-US" altLang="en-US" dirty="0"/>
              <a:t>, </a:t>
            </a:r>
            <a:r>
              <a:rPr lang="en-US" altLang="en-US" dirty="0" err="1"/>
              <a:t>Valkenburg</a:t>
            </a:r>
            <a:r>
              <a:rPr lang="en-US" altLang="en-US" dirty="0" smtClean="0"/>
              <a:t> </a:t>
            </a:r>
            <a:r>
              <a:rPr lang="en-US" altLang="en-US" dirty="0"/>
              <a:t>(1991) </a:t>
            </a:r>
            <a:r>
              <a:rPr lang="en-US" altLang="en-US" dirty="0" smtClean="0"/>
              <a:t>identify </a:t>
            </a:r>
            <a:r>
              <a:rPr lang="en-US" altLang="en-US" dirty="0"/>
              <a:t>five popular ways for framing news </a:t>
            </a:r>
            <a:r>
              <a:rPr lang="en-US" altLang="en-US" dirty="0" smtClean="0"/>
              <a:t>stories (fundamental components): </a:t>
            </a:r>
            <a:endParaRPr lang="en-US" altLang="en-US" dirty="0"/>
          </a:p>
          <a:p>
            <a:r>
              <a:rPr lang="en-US" altLang="en-US" b="1" dirty="0">
                <a:solidFill>
                  <a:srgbClr val="C00000"/>
                </a:solidFill>
              </a:rPr>
              <a:t>Conflict</a:t>
            </a:r>
            <a:r>
              <a:rPr lang="en-US" altLang="en-US" dirty="0"/>
              <a:t>: this focuses on disagreement and division, often within political parties. </a:t>
            </a:r>
            <a:r>
              <a:rPr lang="en-US" altLang="en-US" dirty="0" smtClean="0"/>
              <a:t>E.g., TV debates between candidates. </a:t>
            </a:r>
            <a:r>
              <a:rPr lang="en-US" altLang="en-US" dirty="0"/>
              <a:t>Correspondingly</a:t>
            </a:r>
            <a:r>
              <a:rPr lang="en-US" altLang="en-US" dirty="0" smtClean="0"/>
              <a:t>, conflict </a:t>
            </a:r>
            <a:r>
              <a:rPr lang="en-US" altLang="en-US" dirty="0"/>
              <a:t>between parties</a:t>
            </a:r>
            <a:r>
              <a:rPr lang="en-US" altLang="en-US" dirty="0" smtClean="0"/>
              <a:t>, especially </a:t>
            </a:r>
            <a:r>
              <a:rPr lang="en-US" altLang="en-US" dirty="0"/>
              <a:t>in the US media, can be </a:t>
            </a:r>
            <a:r>
              <a:rPr lang="en-US" altLang="en-US" dirty="0" err="1"/>
              <a:t>prioritised</a:t>
            </a:r>
            <a:r>
              <a:rPr lang="en-US" altLang="en-US" dirty="0"/>
              <a:t>, as opposed to the actual decisions made. </a:t>
            </a:r>
          </a:p>
          <a:p>
            <a:endParaRPr lang="en-US" dirty="0"/>
          </a:p>
        </p:txBody>
      </p:sp>
      <p:pic>
        <p:nvPicPr>
          <p:cNvPr id="1026" name="Picture 2" descr="Thomas Sowell and The Roots of Political Conflic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0"/>
            <a:ext cx="2987824" cy="164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29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Framing paradigms </a:t>
            </a:r>
            <a:br>
              <a:rPr lang="en-US" dirty="0">
                <a:solidFill>
                  <a:srgbClr val="C00000"/>
                </a:solidFill>
              </a:rPr>
            </a:br>
            <a:r>
              <a:rPr lang="en-US" dirty="0">
                <a:solidFill>
                  <a:srgbClr val="C00000"/>
                </a:solidFill>
              </a:rPr>
              <a:t>(</a:t>
            </a:r>
            <a:r>
              <a:rPr lang="en-US" dirty="0" err="1">
                <a:solidFill>
                  <a:srgbClr val="C00000"/>
                </a:solidFill>
              </a:rPr>
              <a:t>Semetko</a:t>
            </a:r>
            <a:r>
              <a:rPr lang="en-US" dirty="0">
                <a:solidFill>
                  <a:srgbClr val="C00000"/>
                </a:solidFill>
              </a:rPr>
              <a:t>, </a:t>
            </a:r>
            <a:r>
              <a:rPr lang="en-US" dirty="0" err="1">
                <a:solidFill>
                  <a:srgbClr val="C00000"/>
                </a:solidFill>
              </a:rPr>
              <a:t>Valkenburg</a:t>
            </a:r>
            <a:r>
              <a:rPr lang="en-US" dirty="0">
                <a:solidFill>
                  <a:srgbClr val="C00000"/>
                </a:solidFill>
              </a:rPr>
              <a:t>)</a:t>
            </a:r>
          </a:p>
        </p:txBody>
      </p:sp>
      <p:sp>
        <p:nvSpPr>
          <p:cNvPr id="3" name="Content Placeholder 2"/>
          <p:cNvSpPr>
            <a:spLocks noGrp="1"/>
          </p:cNvSpPr>
          <p:nvPr>
            <p:ph sz="quarter" idx="1"/>
          </p:nvPr>
        </p:nvSpPr>
        <p:spPr>
          <a:xfrm>
            <a:off x="611560" y="1809328"/>
            <a:ext cx="7772400" cy="4572000"/>
          </a:xfrm>
        </p:spPr>
        <p:txBody>
          <a:bodyPr>
            <a:normAutofit fontScale="92500"/>
          </a:bodyPr>
          <a:lstStyle/>
          <a:p>
            <a:r>
              <a:rPr lang="en-US" altLang="en-US" b="1" dirty="0">
                <a:solidFill>
                  <a:srgbClr val="C00000"/>
                </a:solidFill>
              </a:rPr>
              <a:t>Human Interest / </a:t>
            </a:r>
            <a:r>
              <a:rPr lang="en-US" altLang="en-US" b="1" dirty="0" err="1">
                <a:solidFill>
                  <a:srgbClr val="C00000"/>
                </a:solidFill>
              </a:rPr>
              <a:t>Personalisation</a:t>
            </a:r>
            <a:r>
              <a:rPr lang="en-US" altLang="en-US" dirty="0"/>
              <a:t>: this introduces </a:t>
            </a:r>
            <a:r>
              <a:rPr lang="en-US" altLang="en-US" dirty="0" err="1"/>
              <a:t>emotionalisation</a:t>
            </a:r>
            <a:r>
              <a:rPr lang="en-US" altLang="en-US" dirty="0"/>
              <a:t> to news reporting and usually provides </a:t>
            </a:r>
            <a:r>
              <a:rPr lang="en-US" altLang="en-US" dirty="0">
                <a:solidFill>
                  <a:srgbClr val="C00000"/>
                </a:solidFill>
              </a:rPr>
              <a:t>a story with a human face</a:t>
            </a:r>
            <a:r>
              <a:rPr lang="en-US" altLang="en-US" dirty="0"/>
              <a:t>. Individual victims of natural disasters, wars or humanitarian crises are argued to have greater impact than facts and figures that are impossible to comprehend. While this can </a:t>
            </a:r>
            <a:r>
              <a:rPr lang="en-US" altLang="en-US" dirty="0" err="1"/>
              <a:t>personalise</a:t>
            </a:r>
            <a:r>
              <a:rPr lang="en-US" altLang="en-US" dirty="0"/>
              <a:t> politics by showing the effects of policy, it can also mean personality is promoted over other more important aspects. </a:t>
            </a:r>
          </a:p>
          <a:p>
            <a:r>
              <a:rPr lang="en-US" altLang="en-US" b="1" dirty="0">
                <a:solidFill>
                  <a:srgbClr val="C00000"/>
                </a:solidFill>
              </a:rPr>
              <a:t>Consequences</a:t>
            </a:r>
            <a:r>
              <a:rPr lang="en-US" altLang="en-US" dirty="0"/>
              <a:t>: while often focusing on </a:t>
            </a:r>
            <a:r>
              <a:rPr lang="en-US" altLang="en-US" dirty="0">
                <a:solidFill>
                  <a:srgbClr val="C00000"/>
                </a:solidFill>
              </a:rPr>
              <a:t>economic ramifications </a:t>
            </a:r>
            <a:r>
              <a:rPr lang="en-US" altLang="en-US" dirty="0"/>
              <a:t>of events (</a:t>
            </a:r>
            <a:r>
              <a:rPr lang="en-US" altLang="en-US" dirty="0" err="1"/>
              <a:t>Semetko</a:t>
            </a:r>
            <a:r>
              <a:rPr lang="en-US" altLang="en-US" dirty="0"/>
              <a:t> and </a:t>
            </a:r>
            <a:r>
              <a:rPr lang="en-US" altLang="en-US" dirty="0" err="1"/>
              <a:t>Valkenburg</a:t>
            </a:r>
            <a:r>
              <a:rPr lang="en-US" altLang="en-US" dirty="0"/>
              <a:t>, 2000), consequences can be wide ranging. Pursuing a policy may be unwise in terms of unity within a party or coalition or in terms of the status of a nation globally. </a:t>
            </a:r>
          </a:p>
          <a:p>
            <a:endParaRPr lang="en-US" dirty="0"/>
          </a:p>
        </p:txBody>
      </p:sp>
      <p:pic>
        <p:nvPicPr>
          <p:cNvPr id="4" name="Picture 2" descr="Αποτέλεσμα εικόνας για aylan kur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8028"/>
            <a:ext cx="3024336" cy="153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88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772400" cy="1143000"/>
          </a:xfrm>
        </p:spPr>
        <p:txBody>
          <a:bodyPr>
            <a:normAutofit fontScale="90000"/>
          </a:bodyPr>
          <a:lstStyle/>
          <a:p>
            <a:r>
              <a:rPr lang="en-US" altLang="en-US" dirty="0">
                <a:solidFill>
                  <a:srgbClr val="C00000"/>
                </a:solidFill>
              </a:rPr>
              <a:t>Framing paradigms </a:t>
            </a:r>
            <a:r>
              <a:rPr lang="en-US" altLang="en-US" dirty="0" smtClean="0">
                <a:solidFill>
                  <a:srgbClr val="C00000"/>
                </a:solidFill>
              </a:rPr>
              <a:t/>
            </a:r>
            <a:br>
              <a:rPr lang="en-US" altLang="en-US" dirty="0" smtClean="0">
                <a:solidFill>
                  <a:srgbClr val="C00000"/>
                </a:solidFill>
              </a:rPr>
            </a:br>
            <a:r>
              <a:rPr lang="el-GR" altLang="en-US" dirty="0" smtClean="0">
                <a:solidFill>
                  <a:srgbClr val="C00000"/>
                </a:solidFill>
              </a:rPr>
              <a:t>(</a:t>
            </a:r>
            <a:r>
              <a:rPr lang="en-US" altLang="en-US" dirty="0" err="1">
                <a:solidFill>
                  <a:srgbClr val="C00000"/>
                </a:solidFill>
              </a:rPr>
              <a:t>Semetko</a:t>
            </a:r>
            <a:r>
              <a:rPr lang="en-US" altLang="en-US" dirty="0">
                <a:solidFill>
                  <a:srgbClr val="C00000"/>
                </a:solidFill>
              </a:rPr>
              <a:t>, </a:t>
            </a:r>
            <a:r>
              <a:rPr lang="en-US" altLang="en-US" dirty="0" err="1">
                <a:solidFill>
                  <a:srgbClr val="C00000"/>
                </a:solidFill>
              </a:rPr>
              <a:t>Valkenburg</a:t>
            </a:r>
            <a:r>
              <a:rPr lang="en-US" altLang="en-US" dirty="0">
                <a:solidFill>
                  <a:srgbClr val="C00000"/>
                </a:solidFill>
              </a:rPr>
              <a:t>)</a:t>
            </a:r>
            <a:endParaRPr lang="en-US" dirty="0"/>
          </a:p>
        </p:txBody>
      </p:sp>
      <p:sp>
        <p:nvSpPr>
          <p:cNvPr id="3" name="Content Placeholder 2"/>
          <p:cNvSpPr>
            <a:spLocks noGrp="1"/>
          </p:cNvSpPr>
          <p:nvPr>
            <p:ph sz="quarter" idx="1"/>
          </p:nvPr>
        </p:nvSpPr>
        <p:spPr>
          <a:xfrm>
            <a:off x="467544" y="2673424"/>
            <a:ext cx="8568952" cy="3851920"/>
          </a:xfrm>
        </p:spPr>
        <p:txBody>
          <a:bodyPr>
            <a:normAutofit fontScale="92500" lnSpcReduction="20000"/>
          </a:bodyPr>
          <a:lstStyle/>
          <a:p>
            <a:r>
              <a:rPr lang="en-US" altLang="en-US" b="1" dirty="0">
                <a:solidFill>
                  <a:srgbClr val="C00000"/>
                </a:solidFill>
              </a:rPr>
              <a:t>Morality</a:t>
            </a:r>
            <a:r>
              <a:rPr lang="en-US" altLang="en-US" dirty="0"/>
              <a:t>: media coverage can often </a:t>
            </a:r>
            <a:r>
              <a:rPr lang="en-US" altLang="en-US" dirty="0" err="1"/>
              <a:t>moralise</a:t>
            </a:r>
            <a:r>
              <a:rPr lang="en-US" altLang="en-US" dirty="0"/>
              <a:t>, sometimes due to the indiscretions of political actors; or alternatively, </a:t>
            </a:r>
            <a:r>
              <a:rPr lang="en-US" altLang="en-US" dirty="0">
                <a:solidFill>
                  <a:srgbClr val="C00000"/>
                </a:solidFill>
              </a:rPr>
              <a:t>policies can be seen to be morally </a:t>
            </a:r>
            <a:r>
              <a:rPr lang="en-US" altLang="en-US" dirty="0" smtClean="0">
                <a:solidFill>
                  <a:srgbClr val="C00000"/>
                </a:solidFill>
              </a:rPr>
              <a:t>questionable</a:t>
            </a:r>
            <a:r>
              <a:rPr lang="en-US" altLang="en-US" dirty="0" smtClean="0"/>
              <a:t> </a:t>
            </a:r>
            <a:r>
              <a:rPr lang="en-US" altLang="el-GR" dirty="0" smtClean="0"/>
              <a:t>(the </a:t>
            </a:r>
            <a:r>
              <a:rPr lang="de-DE" altLang="el-GR" dirty="0"/>
              <a:t>encounter</a:t>
            </a:r>
            <a:r>
              <a:rPr lang="en-US" altLang="el-GR" dirty="0"/>
              <a:t> of migrants from Mexico by  President Tramp, or of prisoners in Guantanamo Bay, take a moral tone). Equally, the drowning of many migrants in their effort to cross the Mediterranean was characterized as </a:t>
            </a:r>
            <a:r>
              <a:rPr lang="en-US" sz="2800" dirty="0"/>
              <a:t>Mare </a:t>
            </a:r>
            <a:r>
              <a:rPr lang="en-US" sz="2800" dirty="0" err="1" smtClean="0"/>
              <a:t>Mortum</a:t>
            </a:r>
            <a:r>
              <a:rPr lang="en-US" sz="2800" dirty="0" smtClean="0"/>
              <a:t> </a:t>
            </a:r>
            <a:r>
              <a:rPr lang="en-US" altLang="el-GR" dirty="0" smtClean="0"/>
              <a:t>‘</a:t>
            </a:r>
            <a:r>
              <a:rPr lang="en-US" altLang="el-GR" dirty="0"/>
              <a:t>deadly sea crossing’.</a:t>
            </a:r>
            <a:endParaRPr lang="el-GR" altLang="el-GR" dirty="0"/>
          </a:p>
          <a:p>
            <a:r>
              <a:rPr lang="en-US" altLang="en-US" b="1" dirty="0" smtClean="0">
                <a:solidFill>
                  <a:srgbClr val="C00000"/>
                </a:solidFill>
              </a:rPr>
              <a:t>Responsibility</a:t>
            </a:r>
            <a:r>
              <a:rPr lang="en-US" altLang="en-US" dirty="0"/>
              <a:t>: this frame attributes </a:t>
            </a:r>
            <a:r>
              <a:rPr lang="en-US" altLang="en-US" dirty="0">
                <a:solidFill>
                  <a:srgbClr val="C00000"/>
                </a:solidFill>
              </a:rPr>
              <a:t>responsibility, either for a cause or a solution</a:t>
            </a:r>
            <a:r>
              <a:rPr lang="en-US" altLang="en-US" dirty="0"/>
              <a:t>. In the wake of the Asian tsunami one frame was ‘global responsibility’ for finding solutions as well as blaming the lack of preparedness on the local governments</a:t>
            </a:r>
            <a:r>
              <a:rPr lang="en-US" altLang="en-US" dirty="0" smtClean="0"/>
              <a:t>. The same applies for climate change and Greta Thunberg’s campaign, or “</a:t>
            </a:r>
            <a:r>
              <a:rPr lang="en-US" altLang="en-US" dirty="0"/>
              <a:t>EU migration policy: Evolving ideas of responsibility and protection”.</a:t>
            </a:r>
            <a:endParaRPr lang="el-GR" altLang="en-US" dirty="0"/>
          </a:p>
        </p:txBody>
      </p:sp>
      <p:pic>
        <p:nvPicPr>
          <p:cNvPr id="6146" name="Picture 2" descr="Αποτέλεσμα εικόνας για refugee ki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7" y="-27384"/>
            <a:ext cx="3457575" cy="1943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Αποτέλεσμα εικόνας για greta thunber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2" y="1412776"/>
            <a:ext cx="2125980" cy="119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61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4154741" cy="1143000"/>
          </a:xfrm>
        </p:spPr>
        <p:txBody>
          <a:bodyPr>
            <a:normAutofit fontScale="90000"/>
          </a:bodyPr>
          <a:lstStyle/>
          <a:p>
            <a:r>
              <a:rPr lang="en-US" dirty="0" smtClean="0">
                <a:solidFill>
                  <a:srgbClr val="C00000"/>
                </a:solidFill>
              </a:rPr>
              <a:t>Familiar </a:t>
            </a:r>
            <a:r>
              <a:rPr lang="en-US" dirty="0" err="1" smtClean="0">
                <a:solidFill>
                  <a:srgbClr val="C00000"/>
                </a:solidFill>
              </a:rPr>
              <a:t>contextualisation</a:t>
            </a:r>
            <a:endParaRPr lang="en-US" dirty="0">
              <a:solidFill>
                <a:srgbClr val="C00000"/>
              </a:solidFill>
            </a:endParaRPr>
          </a:p>
        </p:txBody>
      </p:sp>
      <p:sp>
        <p:nvSpPr>
          <p:cNvPr id="3" name="Content Placeholder 2"/>
          <p:cNvSpPr>
            <a:spLocks noGrp="1"/>
          </p:cNvSpPr>
          <p:nvPr>
            <p:ph sz="quarter" idx="1"/>
          </p:nvPr>
        </p:nvSpPr>
        <p:spPr>
          <a:xfrm>
            <a:off x="914400" y="2169368"/>
            <a:ext cx="7772400" cy="4572000"/>
          </a:xfrm>
        </p:spPr>
        <p:txBody>
          <a:bodyPr>
            <a:normAutofit/>
          </a:bodyPr>
          <a:lstStyle/>
          <a:p>
            <a:r>
              <a:rPr lang="en-US" altLang="en-US" sz="2400" dirty="0"/>
              <a:t>Framing describes the practice of thinking about </a:t>
            </a:r>
            <a:r>
              <a:rPr lang="en-US" altLang="en-US" sz="2400" dirty="0">
                <a:solidFill>
                  <a:srgbClr val="C00000"/>
                </a:solidFill>
              </a:rPr>
              <a:t>news</a:t>
            </a:r>
            <a:r>
              <a:rPr lang="en-US" altLang="en-US" sz="2400" dirty="0"/>
              <a:t> items and story content within </a:t>
            </a:r>
            <a:r>
              <a:rPr lang="en-US" altLang="en-US" sz="2400" dirty="0">
                <a:solidFill>
                  <a:srgbClr val="C00000"/>
                </a:solidFill>
              </a:rPr>
              <a:t>familiar contexts</a:t>
            </a:r>
            <a:r>
              <a:rPr lang="en-US" altLang="en-US" sz="2400" dirty="0"/>
              <a:t>. The media can be </a:t>
            </a:r>
            <a:r>
              <a:rPr lang="en-US" altLang="en-US" sz="2400" dirty="0">
                <a:solidFill>
                  <a:srgbClr val="C00000"/>
                </a:solidFill>
              </a:rPr>
              <a:t>instrumental</a:t>
            </a:r>
            <a:r>
              <a:rPr lang="en-US" altLang="en-US" sz="2400" dirty="0"/>
              <a:t> in </a:t>
            </a:r>
            <a:r>
              <a:rPr lang="en-US" altLang="en-US" sz="2400" dirty="0">
                <a:solidFill>
                  <a:srgbClr val="C00000"/>
                </a:solidFill>
              </a:rPr>
              <a:t>creating these frames </a:t>
            </a:r>
            <a:r>
              <a:rPr lang="en-US" altLang="en-US" sz="2400" dirty="0"/>
              <a:t>by introducing news items with predefined and narrow </a:t>
            </a:r>
            <a:r>
              <a:rPr lang="en-US" altLang="en-US" sz="2400" dirty="0" err="1"/>
              <a:t>contextualisation</a:t>
            </a:r>
            <a:r>
              <a:rPr lang="en-US" altLang="en-US" sz="2400" dirty="0"/>
              <a:t>. Frames can be designed to </a:t>
            </a:r>
            <a:r>
              <a:rPr lang="en-US" altLang="en-US" sz="2400" dirty="0">
                <a:solidFill>
                  <a:srgbClr val="C00000"/>
                </a:solidFill>
              </a:rPr>
              <a:t>enhance understanding</a:t>
            </a:r>
            <a:r>
              <a:rPr lang="en-US" altLang="en-US" sz="2400" dirty="0"/>
              <a:t>, or are used as </a:t>
            </a:r>
            <a:r>
              <a:rPr lang="en-US" altLang="en-US" sz="2400" dirty="0">
                <a:solidFill>
                  <a:srgbClr val="C00000"/>
                </a:solidFill>
              </a:rPr>
              <a:t>cognitive shortcuts</a:t>
            </a:r>
            <a:r>
              <a:rPr lang="en-US" altLang="en-US" sz="2400" dirty="0"/>
              <a:t> to link stories to the bigger picture</a:t>
            </a:r>
            <a:r>
              <a:rPr lang="en-US" altLang="en-US" sz="2400" dirty="0" smtClean="0"/>
              <a:t>.</a:t>
            </a:r>
          </a:p>
          <a:p>
            <a:r>
              <a:rPr lang="en-US" altLang="en-US" sz="2400" dirty="0" smtClean="0"/>
              <a:t>The </a:t>
            </a:r>
            <a:r>
              <a:rPr lang="en-US" altLang="en-US" sz="2400" b="1" dirty="0" smtClean="0">
                <a:solidFill>
                  <a:srgbClr val="C00000"/>
                </a:solidFill>
              </a:rPr>
              <a:t>refugee ‘crisis’</a:t>
            </a:r>
            <a:r>
              <a:rPr lang="en-US" altLang="en-US" sz="2400" dirty="0" smtClean="0"/>
              <a:t> is a good example of frame creation and of introduction into a new predefined </a:t>
            </a:r>
            <a:r>
              <a:rPr lang="en-US" altLang="en-US" sz="2400" dirty="0" err="1" smtClean="0"/>
              <a:t>contextualisation</a:t>
            </a:r>
            <a:r>
              <a:rPr lang="en-US" altLang="en-US" sz="2400" dirty="0" smtClean="0"/>
              <a:t> (refugees / migrants, ethnic / multicultural identity, criminal / legal, danger / security, enrichment of receiving societies, multiculturalism, etc.). </a:t>
            </a:r>
            <a:endParaRPr lang="el-GR" altLang="en-US" sz="2400" dirty="0"/>
          </a:p>
        </p:txBody>
      </p:sp>
      <p:pic>
        <p:nvPicPr>
          <p:cNvPr id="1026" name="Picture 2" descr="Αποτέλεσμα εικόνας για refugee crisis in euro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141" y="-27384"/>
            <a:ext cx="4111371"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87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74638"/>
            <a:ext cx="8291264" cy="850106"/>
          </a:xfrm>
        </p:spPr>
        <p:txBody>
          <a:bodyPr>
            <a:normAutofit fontScale="90000"/>
          </a:bodyPr>
          <a:lstStyle/>
          <a:p>
            <a:r>
              <a:rPr lang="en-US" dirty="0">
                <a:solidFill>
                  <a:srgbClr val="C00000"/>
                </a:solidFill>
              </a:rPr>
              <a:t>Comparison of Media Effects between Agenda setting and </a:t>
            </a:r>
            <a:r>
              <a:rPr lang="en-US" dirty="0" smtClean="0">
                <a:solidFill>
                  <a:srgbClr val="C00000"/>
                </a:solidFill>
              </a:rPr>
              <a:t>Framing</a:t>
            </a:r>
            <a:endParaRPr lang="en-US"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66738554"/>
              </p:ext>
            </p:extLst>
          </p:nvPr>
        </p:nvGraphicFramePr>
        <p:xfrm>
          <a:off x="683569" y="1124744"/>
          <a:ext cx="8208910" cy="5221833"/>
        </p:xfrm>
        <a:graphic>
          <a:graphicData uri="http://schemas.openxmlformats.org/drawingml/2006/table">
            <a:tbl>
              <a:tblPr firstRow="1" firstCol="1" bandRow="1">
                <a:tableStyleId>{5C22544A-7EE6-4342-B048-85BDC9FD1C3A}</a:tableStyleId>
              </a:tblPr>
              <a:tblGrid>
                <a:gridCol w="1941768">
                  <a:extLst>
                    <a:ext uri="{9D8B030D-6E8A-4147-A177-3AD203B41FA5}">
                      <a16:colId xmlns:a16="http://schemas.microsoft.com/office/drawing/2014/main" val="20000"/>
                    </a:ext>
                  </a:extLst>
                </a:gridCol>
                <a:gridCol w="1566581">
                  <a:extLst>
                    <a:ext uri="{9D8B030D-6E8A-4147-A177-3AD203B41FA5}">
                      <a16:colId xmlns:a16="http://schemas.microsoft.com/office/drawing/2014/main" val="20001"/>
                    </a:ext>
                  </a:extLst>
                </a:gridCol>
                <a:gridCol w="1566581">
                  <a:extLst>
                    <a:ext uri="{9D8B030D-6E8A-4147-A177-3AD203B41FA5}">
                      <a16:colId xmlns:a16="http://schemas.microsoft.com/office/drawing/2014/main" val="20002"/>
                    </a:ext>
                  </a:extLst>
                </a:gridCol>
                <a:gridCol w="1566581">
                  <a:extLst>
                    <a:ext uri="{9D8B030D-6E8A-4147-A177-3AD203B41FA5}">
                      <a16:colId xmlns:a16="http://schemas.microsoft.com/office/drawing/2014/main" val="20003"/>
                    </a:ext>
                  </a:extLst>
                </a:gridCol>
                <a:gridCol w="1567399">
                  <a:extLst>
                    <a:ext uri="{9D8B030D-6E8A-4147-A177-3AD203B41FA5}">
                      <a16:colId xmlns:a16="http://schemas.microsoft.com/office/drawing/2014/main" val="20004"/>
                    </a:ext>
                  </a:extLst>
                </a:gridCol>
              </a:tblGrid>
              <a:tr h="735177">
                <a:tc>
                  <a:txBody>
                    <a:bodyPr/>
                    <a:lstStyle/>
                    <a:p>
                      <a:pPr>
                        <a:lnSpc>
                          <a:spcPct val="115000"/>
                        </a:lnSpc>
                        <a:spcAft>
                          <a:spcPts val="0"/>
                        </a:spcAft>
                      </a:pPr>
                      <a:r>
                        <a:rPr lang="en-US" sz="1800" b="1" dirty="0">
                          <a:effectLst/>
                          <a:latin typeface="Calibri"/>
                          <a:ea typeface="Calibri"/>
                          <a:cs typeface="Times New Roman"/>
                        </a:rPr>
                        <a:t>Media Effect</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b="1" dirty="0">
                          <a:effectLst/>
                          <a:latin typeface="Calibri"/>
                          <a:ea typeface="Calibri"/>
                          <a:cs typeface="Times New Roman"/>
                        </a:rPr>
                        <a:t>Type of Media</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b="1" dirty="0">
                          <a:effectLst/>
                          <a:latin typeface="Calibri"/>
                          <a:ea typeface="Calibri"/>
                          <a:cs typeface="Times New Roman"/>
                        </a:rPr>
                        <a:t>Specific effect</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b="1" dirty="0">
                          <a:effectLst/>
                          <a:latin typeface="Calibri"/>
                          <a:ea typeface="Calibri"/>
                          <a:cs typeface="Times New Roman"/>
                        </a:rPr>
                        <a:t>Examples</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b="1" dirty="0">
                          <a:effectLst/>
                          <a:latin typeface="Calibri"/>
                          <a:ea typeface="Calibri"/>
                          <a:cs typeface="Times New Roman"/>
                        </a:rPr>
                        <a:t>Influence varies by:</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494747">
                <a:tc>
                  <a:txBody>
                    <a:bodyPr/>
                    <a:lstStyle/>
                    <a:p>
                      <a:pPr>
                        <a:lnSpc>
                          <a:spcPct val="115000"/>
                        </a:lnSpc>
                        <a:spcAft>
                          <a:spcPts val="0"/>
                        </a:spcAft>
                      </a:pPr>
                      <a:r>
                        <a:rPr lang="en-US" sz="1600" b="1" dirty="0">
                          <a:effectLst/>
                          <a:latin typeface="Calibri"/>
                          <a:ea typeface="Calibri"/>
                          <a:cs typeface="Times New Roman"/>
                        </a:rPr>
                        <a:t>Agenda </a:t>
                      </a:r>
                      <a:r>
                        <a:rPr lang="en-US" sz="1800" b="1" dirty="0">
                          <a:effectLst/>
                          <a:latin typeface="Calibri"/>
                          <a:ea typeface="Calibri"/>
                          <a:cs typeface="Times New Roman"/>
                        </a:rPr>
                        <a:t>setting</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latin typeface="Calibri"/>
                          <a:ea typeface="Calibri"/>
                          <a:cs typeface="Times New Roman"/>
                        </a:rPr>
                        <a:t>Increases the amount of news coverage (e.g. # of stories)</a:t>
                      </a:r>
                    </a:p>
                  </a:txBody>
                  <a:tcPr marL="68580" marR="68580" marT="0" marB="0"/>
                </a:tc>
                <a:tc>
                  <a:txBody>
                    <a:bodyPr/>
                    <a:lstStyle/>
                    <a:p>
                      <a:pPr>
                        <a:lnSpc>
                          <a:spcPct val="115000"/>
                        </a:lnSpc>
                        <a:spcAft>
                          <a:spcPts val="0"/>
                        </a:spcAft>
                      </a:pPr>
                      <a:r>
                        <a:rPr lang="en-US" sz="1600">
                          <a:effectLst/>
                          <a:latin typeface="Calibri"/>
                          <a:ea typeface="Calibri"/>
                          <a:cs typeface="Times New Roman"/>
                        </a:rPr>
                        <a:t>Importance of issue</a:t>
                      </a:r>
                    </a:p>
                  </a:txBody>
                  <a:tcPr marL="68580" marR="68580" marT="0" marB="0"/>
                </a:tc>
                <a:tc>
                  <a:txBody>
                    <a:bodyPr/>
                    <a:lstStyle/>
                    <a:p>
                      <a:pPr>
                        <a:lnSpc>
                          <a:spcPct val="115000"/>
                        </a:lnSpc>
                        <a:spcAft>
                          <a:spcPts val="0"/>
                        </a:spcAft>
                      </a:pPr>
                      <a:r>
                        <a:rPr lang="en-US" sz="1600">
                          <a:effectLst/>
                          <a:latin typeface="Calibri"/>
                          <a:ea typeface="Calibri"/>
                          <a:cs typeface="Times New Roman"/>
                        </a:rPr>
                        <a:t>“It’s the economy, stupid” (B. Clinton’s 1992 electoral campaign)</a:t>
                      </a:r>
                    </a:p>
                  </a:txBody>
                  <a:tcPr marL="68580" marR="68580" marT="0" marB="0"/>
                </a:tc>
                <a:tc>
                  <a:txBody>
                    <a:bodyPr/>
                    <a:lstStyle/>
                    <a:p>
                      <a:pPr>
                        <a:lnSpc>
                          <a:spcPct val="115000"/>
                        </a:lnSpc>
                        <a:spcAft>
                          <a:spcPts val="0"/>
                        </a:spcAft>
                      </a:pPr>
                      <a:r>
                        <a:rPr lang="en-US" sz="1600" dirty="0">
                          <a:effectLst/>
                          <a:latin typeface="Calibri"/>
                          <a:ea typeface="Calibri"/>
                          <a:cs typeface="Times New Roman"/>
                        </a:rPr>
                        <a:t>Media trust,</a:t>
                      </a:r>
                    </a:p>
                    <a:p>
                      <a:pPr>
                        <a:lnSpc>
                          <a:spcPct val="115000"/>
                        </a:lnSpc>
                        <a:spcAft>
                          <a:spcPts val="0"/>
                        </a:spcAft>
                      </a:pPr>
                      <a:r>
                        <a:rPr lang="en-US" sz="1600" dirty="0">
                          <a:effectLst/>
                          <a:latin typeface="Calibri"/>
                          <a:ea typeface="Calibri"/>
                          <a:cs typeface="Times New Roman"/>
                        </a:rPr>
                        <a:t>Political knowledge</a:t>
                      </a:r>
                    </a:p>
                  </a:txBody>
                  <a:tcPr marL="68580" marR="68580" marT="0" marB="0"/>
                </a:tc>
                <a:extLst>
                  <a:ext uri="{0D108BD9-81ED-4DB2-BD59-A6C34878D82A}">
                    <a16:rowId xmlns:a16="http://schemas.microsoft.com/office/drawing/2014/main" val="10001"/>
                  </a:ext>
                </a:extLst>
              </a:tr>
              <a:tr h="1874532">
                <a:tc>
                  <a:txBody>
                    <a:bodyPr/>
                    <a:lstStyle/>
                    <a:p>
                      <a:pPr>
                        <a:lnSpc>
                          <a:spcPct val="115000"/>
                        </a:lnSpc>
                        <a:spcAft>
                          <a:spcPts val="0"/>
                        </a:spcAft>
                      </a:pPr>
                      <a:r>
                        <a:rPr lang="en-US" sz="1800" b="1" dirty="0">
                          <a:effectLst/>
                          <a:latin typeface="Calibri"/>
                          <a:ea typeface="Calibri"/>
                          <a:cs typeface="Times New Roman"/>
                        </a:rPr>
                        <a:t>Framing (Issue or Emphasis)</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latin typeface="Calibri"/>
                          <a:ea typeface="Calibri"/>
                          <a:cs typeface="Times New Roman"/>
                        </a:rPr>
                        <a:t>Changes in the content (frames) of a story about an issue</a:t>
                      </a:r>
                    </a:p>
                  </a:txBody>
                  <a:tcPr marL="68580" marR="68580" marT="0" marB="0"/>
                </a:tc>
                <a:tc>
                  <a:txBody>
                    <a:bodyPr/>
                    <a:lstStyle/>
                    <a:p>
                      <a:pPr>
                        <a:lnSpc>
                          <a:spcPct val="115000"/>
                        </a:lnSpc>
                        <a:spcAft>
                          <a:spcPts val="0"/>
                        </a:spcAft>
                      </a:pPr>
                      <a:r>
                        <a:rPr lang="en-US" sz="1600" dirty="0">
                          <a:effectLst/>
                          <a:latin typeface="Calibri"/>
                          <a:ea typeface="Calibri"/>
                          <a:cs typeface="Times New Roman"/>
                        </a:rPr>
                        <a:t>Criteria used to evaluate the issue</a:t>
                      </a:r>
                    </a:p>
                  </a:txBody>
                  <a:tcPr marL="68580" marR="68580" marT="0" marB="0"/>
                </a:tc>
                <a:tc>
                  <a:txBody>
                    <a:bodyPr/>
                    <a:lstStyle/>
                    <a:p>
                      <a:pPr>
                        <a:lnSpc>
                          <a:spcPct val="115000"/>
                        </a:lnSpc>
                        <a:spcAft>
                          <a:spcPts val="0"/>
                        </a:spcAft>
                      </a:pPr>
                      <a:r>
                        <a:rPr lang="en-US" sz="1600">
                          <a:effectLst/>
                          <a:latin typeface="Calibri"/>
                          <a:ea typeface="Calibri"/>
                          <a:cs typeface="Times New Roman"/>
                        </a:rPr>
                        <a:t>Headlines, pictures interpret “meaning” of story</a:t>
                      </a:r>
                    </a:p>
                    <a:p>
                      <a:pPr>
                        <a:lnSpc>
                          <a:spcPct val="115000"/>
                        </a:lnSpc>
                        <a:spcAft>
                          <a:spcPts val="0"/>
                        </a:spcAft>
                      </a:pPr>
                      <a:r>
                        <a:rPr lang="en-US" sz="1600">
                          <a:effectLst/>
                          <a:latin typeface="Calibri"/>
                          <a:ea typeface="Calibri"/>
                          <a:cs typeface="Times New Roman"/>
                        </a:rPr>
                        <a:t>(e.g. Migrants: How many more can we take? – Daily Mail 28.8.2015) </a:t>
                      </a:r>
                    </a:p>
                  </a:txBody>
                  <a:tcPr marL="68580" marR="68580" marT="0" marB="0"/>
                </a:tc>
                <a:tc>
                  <a:txBody>
                    <a:bodyPr/>
                    <a:lstStyle/>
                    <a:p>
                      <a:pPr>
                        <a:lnSpc>
                          <a:spcPct val="115000"/>
                        </a:lnSpc>
                        <a:spcAft>
                          <a:spcPts val="0"/>
                        </a:spcAft>
                      </a:pPr>
                      <a:r>
                        <a:rPr lang="en-US" sz="1600" dirty="0">
                          <a:effectLst/>
                          <a:latin typeface="Calibri"/>
                          <a:ea typeface="Calibri"/>
                          <a:cs typeface="Times New Roman"/>
                        </a:rPr>
                        <a:t>Predisposition</a:t>
                      </a:r>
                    </a:p>
                    <a:p>
                      <a:pPr>
                        <a:lnSpc>
                          <a:spcPct val="115000"/>
                        </a:lnSpc>
                        <a:spcAft>
                          <a:spcPts val="0"/>
                        </a:spcAft>
                      </a:pPr>
                      <a:r>
                        <a:rPr lang="en-US" sz="1600" dirty="0">
                          <a:effectLst/>
                          <a:latin typeface="Calibri"/>
                          <a:ea typeface="Calibri"/>
                          <a:cs typeface="Times New Roman"/>
                        </a:rPr>
                        <a:t>Source</a:t>
                      </a:r>
                    </a:p>
                    <a:p>
                      <a:pPr>
                        <a:lnSpc>
                          <a:spcPct val="115000"/>
                        </a:lnSpc>
                        <a:spcAft>
                          <a:spcPts val="0"/>
                        </a:spcAft>
                      </a:pPr>
                      <a:r>
                        <a:rPr lang="en-US" sz="1600" dirty="0">
                          <a:effectLst/>
                          <a:latin typeface="Calibri"/>
                          <a:ea typeface="Calibri"/>
                          <a:cs typeface="Times New Roman"/>
                        </a:rPr>
                        <a:t>Competing frames</a:t>
                      </a:r>
                    </a:p>
                  </a:txBody>
                  <a:tcPr marL="68580" marR="68580" marT="0" marB="0"/>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1760538" y="2770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611560" y="6525344"/>
            <a:ext cx="8280920" cy="307777"/>
          </a:xfrm>
          <a:prstGeom prst="rect">
            <a:avLst/>
          </a:prstGeom>
          <a:noFill/>
        </p:spPr>
        <p:txBody>
          <a:bodyPr wrap="square" rtlCol="0">
            <a:spAutoFit/>
          </a:bodyPr>
          <a:lstStyle/>
          <a:p>
            <a:r>
              <a:rPr lang="en-US" sz="1400" b="1" dirty="0"/>
              <a:t>Source</a:t>
            </a:r>
            <a:r>
              <a:rPr lang="en-US" sz="1400" dirty="0"/>
              <a:t>: https://www.slideshare.net/mpeffl/475-media-effects-framing-e</a:t>
            </a:r>
            <a:r>
              <a:rPr lang="fr-FR" sz="1400" dirty="0"/>
              <a:t>tc-2012-up-15549363</a:t>
            </a:r>
            <a:endParaRPr lang="en-US" sz="1400" dirty="0"/>
          </a:p>
        </p:txBody>
      </p:sp>
    </p:spTree>
    <p:extLst>
      <p:ext uri="{BB962C8B-B14F-4D97-AF65-F5344CB8AC3E}">
        <p14:creationId xmlns:p14="http://schemas.microsoft.com/office/powerpoint/2010/main" val="2453661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Framing of immigration in the </a:t>
            </a:r>
            <a:r>
              <a:rPr lang="en-US" b="1" dirty="0" smtClean="0">
                <a:solidFill>
                  <a:srgbClr val="C00000"/>
                </a:solidFill>
              </a:rPr>
              <a:t>News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026" y="1829519"/>
            <a:ext cx="661035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860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Media representation of migration</a:t>
            </a:r>
            <a:endParaRPr lang="el-GR" dirty="0">
              <a:solidFill>
                <a:srgbClr val="C00000"/>
              </a:solidFill>
            </a:endParaRPr>
          </a:p>
        </p:txBody>
      </p:sp>
      <p:sp>
        <p:nvSpPr>
          <p:cNvPr id="3" name="Content Placeholder 2"/>
          <p:cNvSpPr>
            <a:spLocks noGrp="1"/>
          </p:cNvSpPr>
          <p:nvPr>
            <p:ph sz="quarter" idx="1"/>
          </p:nvPr>
        </p:nvSpPr>
        <p:spPr/>
        <p:txBody>
          <a:bodyPr/>
          <a:lstStyle/>
          <a:p>
            <a:r>
              <a:rPr lang="en-US" dirty="0"/>
              <a:t>The migration issue is vastly </a:t>
            </a:r>
            <a:r>
              <a:rPr lang="en-US" b="1" dirty="0">
                <a:solidFill>
                  <a:srgbClr val="C00000"/>
                </a:solidFill>
              </a:rPr>
              <a:t>multidimensional</a:t>
            </a:r>
            <a:r>
              <a:rPr lang="en-US" dirty="0"/>
              <a:t>. The literature on the subject is, so far, </a:t>
            </a:r>
            <a:r>
              <a:rPr lang="en-US" b="1" dirty="0">
                <a:solidFill>
                  <a:srgbClr val="C00000"/>
                </a:solidFill>
              </a:rPr>
              <a:t>fragmented</a:t>
            </a:r>
            <a:r>
              <a:rPr lang="en-US" dirty="0"/>
              <a:t> and </a:t>
            </a:r>
            <a:r>
              <a:rPr lang="en-US" b="1" dirty="0">
                <a:solidFill>
                  <a:srgbClr val="C00000"/>
                </a:solidFill>
              </a:rPr>
              <a:t>geographically biased</a:t>
            </a:r>
            <a:r>
              <a:rPr lang="en-US" dirty="0"/>
              <a:t>. </a:t>
            </a:r>
            <a:endParaRPr lang="el-GR" dirty="0"/>
          </a:p>
          <a:p>
            <a:r>
              <a:rPr lang="en-US" dirty="0"/>
              <a:t>Media </a:t>
            </a:r>
            <a:r>
              <a:rPr lang="en-US" b="1" dirty="0">
                <a:solidFill>
                  <a:srgbClr val="C00000"/>
                </a:solidFill>
              </a:rPr>
              <a:t>representation</a:t>
            </a:r>
            <a:r>
              <a:rPr lang="en-US" dirty="0">
                <a:solidFill>
                  <a:srgbClr val="C00000"/>
                </a:solidFill>
              </a:rPr>
              <a:t> of migration has dramatically </a:t>
            </a:r>
            <a:r>
              <a:rPr lang="en-US" b="1" dirty="0">
                <a:solidFill>
                  <a:srgbClr val="C00000"/>
                </a:solidFill>
              </a:rPr>
              <a:t>changed </a:t>
            </a:r>
            <a:r>
              <a:rPr lang="en-US" dirty="0"/>
              <a:t>during recent years, and is impacted by larger developments (e.g. digitalization, rise of populism</a:t>
            </a:r>
            <a:r>
              <a:rPr lang="en-US" dirty="0" smtClean="0"/>
              <a:t>).</a:t>
            </a:r>
          </a:p>
          <a:p>
            <a:r>
              <a:rPr lang="en-US" dirty="0" smtClean="0"/>
              <a:t>The </a:t>
            </a:r>
            <a:r>
              <a:rPr lang="en-US" dirty="0"/>
              <a:t>way </a:t>
            </a:r>
            <a:r>
              <a:rPr lang="en-US" b="1" dirty="0">
                <a:solidFill>
                  <a:srgbClr val="C00000"/>
                </a:solidFill>
              </a:rPr>
              <a:t>media</a:t>
            </a:r>
            <a:r>
              <a:rPr lang="en-US" dirty="0"/>
              <a:t> treat the migration topic may have </a:t>
            </a:r>
            <a:r>
              <a:rPr lang="en-US" b="1" dirty="0">
                <a:solidFill>
                  <a:srgbClr val="C00000"/>
                </a:solidFill>
              </a:rPr>
              <a:t>strong influences on parts of the citizenry</a:t>
            </a:r>
            <a:r>
              <a:rPr lang="en-US" dirty="0"/>
              <a:t> - causing a detrimental spiral of negative attitudes and outgroup thinking.</a:t>
            </a:r>
            <a:endParaRPr lang="el-GR" dirty="0"/>
          </a:p>
        </p:txBody>
      </p:sp>
    </p:spTree>
    <p:extLst>
      <p:ext uri="{BB962C8B-B14F-4D97-AF65-F5344CB8AC3E}">
        <p14:creationId xmlns:p14="http://schemas.microsoft.com/office/powerpoint/2010/main" val="312342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Main topics in studies on migration </a:t>
            </a:r>
            <a:endParaRPr lang="el-GR" dirty="0">
              <a:solidFill>
                <a:srgbClr val="C00000"/>
              </a:solidFill>
            </a:endParaRPr>
          </a:p>
        </p:txBody>
      </p:sp>
      <p:sp>
        <p:nvSpPr>
          <p:cNvPr id="5" name="Content Placeholder 4"/>
          <p:cNvSpPr>
            <a:spLocks noGrp="1"/>
          </p:cNvSpPr>
          <p:nvPr>
            <p:ph sz="quarter" idx="1"/>
          </p:nvPr>
        </p:nvSpPr>
        <p:spPr>
          <a:xfrm>
            <a:off x="467544" y="1447800"/>
            <a:ext cx="4195896" cy="5005536"/>
          </a:xfrm>
        </p:spPr>
        <p:txBody>
          <a:bodyPr>
            <a:normAutofit fontScale="70000" lnSpcReduction="20000"/>
          </a:bodyPr>
          <a:lstStyle/>
          <a:p>
            <a:pPr lvl="0"/>
            <a:r>
              <a:rPr lang="en-US" sz="2900" dirty="0"/>
              <a:t>How to </a:t>
            </a:r>
            <a:r>
              <a:rPr lang="en-US" sz="2900" dirty="0">
                <a:solidFill>
                  <a:srgbClr val="C00000"/>
                </a:solidFill>
              </a:rPr>
              <a:t>control migration flows </a:t>
            </a:r>
            <a:r>
              <a:rPr lang="en-US" sz="2900" dirty="0"/>
              <a:t>into certain regions by improving development aid </a:t>
            </a:r>
            <a:endParaRPr lang="el-GR" sz="2900" dirty="0"/>
          </a:p>
          <a:p>
            <a:pPr lvl="0"/>
            <a:r>
              <a:rPr lang="en-US" sz="2900" dirty="0"/>
              <a:t>Combating human </a:t>
            </a:r>
            <a:r>
              <a:rPr lang="en-US" sz="2900" dirty="0">
                <a:solidFill>
                  <a:srgbClr val="C00000"/>
                </a:solidFill>
              </a:rPr>
              <a:t>trafficking </a:t>
            </a:r>
            <a:endParaRPr lang="el-GR" sz="2900" dirty="0">
              <a:solidFill>
                <a:srgbClr val="C00000"/>
              </a:solidFill>
            </a:endParaRPr>
          </a:p>
          <a:p>
            <a:pPr lvl="0"/>
            <a:r>
              <a:rPr lang="en-US" sz="2900" dirty="0"/>
              <a:t>Improving </a:t>
            </a:r>
            <a:r>
              <a:rPr lang="en-US" sz="2900" dirty="0">
                <a:solidFill>
                  <a:srgbClr val="C00000"/>
                </a:solidFill>
              </a:rPr>
              <a:t>border control </a:t>
            </a:r>
            <a:r>
              <a:rPr lang="en-US" sz="2900" dirty="0"/>
              <a:t>mechanisms </a:t>
            </a:r>
            <a:endParaRPr lang="el-GR" sz="2900" dirty="0"/>
          </a:p>
          <a:p>
            <a:pPr lvl="0"/>
            <a:r>
              <a:rPr lang="en-US" sz="2900" dirty="0"/>
              <a:t>Streamlining procedures to </a:t>
            </a:r>
            <a:r>
              <a:rPr lang="en-US" sz="2900" dirty="0">
                <a:solidFill>
                  <a:srgbClr val="C00000"/>
                </a:solidFill>
              </a:rPr>
              <a:t>differentiate legal and illegal migration</a:t>
            </a:r>
            <a:r>
              <a:rPr lang="en-US" sz="2900" dirty="0"/>
              <a:t> </a:t>
            </a:r>
            <a:endParaRPr lang="el-GR" sz="2900" dirty="0"/>
          </a:p>
          <a:p>
            <a:pPr lvl="0"/>
            <a:r>
              <a:rPr lang="en-US" sz="2900" dirty="0"/>
              <a:t>Decide about </a:t>
            </a:r>
            <a:r>
              <a:rPr lang="en-US" sz="2900" dirty="0">
                <a:solidFill>
                  <a:srgbClr val="C00000"/>
                </a:solidFill>
              </a:rPr>
              <a:t>distributions of migrants </a:t>
            </a:r>
            <a:r>
              <a:rPr lang="en-US" sz="2900" dirty="0"/>
              <a:t>within and across receiving countries </a:t>
            </a:r>
            <a:endParaRPr lang="el-GR" sz="2900" dirty="0"/>
          </a:p>
          <a:p>
            <a:pPr lvl="0"/>
            <a:r>
              <a:rPr lang="en-US" sz="2900" dirty="0"/>
              <a:t>How to make sure migrants are </a:t>
            </a:r>
            <a:r>
              <a:rPr lang="en-US" sz="2900" dirty="0">
                <a:solidFill>
                  <a:srgbClr val="C00000"/>
                </a:solidFill>
              </a:rPr>
              <a:t>cared for </a:t>
            </a:r>
            <a:r>
              <a:rPr lang="en-US" sz="2900" dirty="0"/>
              <a:t>after coming into the host countries </a:t>
            </a:r>
            <a:endParaRPr lang="el-GR" sz="2900" dirty="0"/>
          </a:p>
          <a:p>
            <a:pPr lvl="0"/>
            <a:r>
              <a:rPr lang="en-US" sz="2900" dirty="0"/>
              <a:t>Including initiatives for </a:t>
            </a:r>
            <a:r>
              <a:rPr lang="en-US" sz="2900" dirty="0">
                <a:solidFill>
                  <a:srgbClr val="C00000"/>
                </a:solidFill>
              </a:rPr>
              <a:t>social and economic integration </a:t>
            </a:r>
            <a:endParaRPr lang="el-GR" sz="2900" dirty="0">
              <a:solidFill>
                <a:srgbClr val="C00000"/>
              </a:solidFill>
            </a:endParaRPr>
          </a:p>
          <a:p>
            <a:pPr lvl="0"/>
            <a:r>
              <a:rPr lang="en-US" sz="2900" dirty="0">
                <a:solidFill>
                  <a:srgbClr val="C00000"/>
                </a:solidFill>
              </a:rPr>
              <a:t>Language</a:t>
            </a:r>
            <a:r>
              <a:rPr lang="en-US" sz="2900" dirty="0"/>
              <a:t> and integration courses </a:t>
            </a:r>
            <a:endParaRPr lang="el-GR" sz="2900" dirty="0"/>
          </a:p>
          <a:p>
            <a:endParaRPr lang="el-GR" dirty="0"/>
          </a:p>
        </p:txBody>
      </p:sp>
      <p:sp>
        <p:nvSpPr>
          <p:cNvPr id="6" name="Content Placeholder 5"/>
          <p:cNvSpPr>
            <a:spLocks noGrp="1"/>
          </p:cNvSpPr>
          <p:nvPr>
            <p:ph sz="quarter" idx="2"/>
          </p:nvPr>
        </p:nvSpPr>
        <p:spPr>
          <a:xfrm>
            <a:off x="4933950" y="1447800"/>
            <a:ext cx="4102546" cy="4572000"/>
          </a:xfrm>
        </p:spPr>
        <p:txBody>
          <a:bodyPr>
            <a:normAutofit fontScale="70000" lnSpcReduction="20000"/>
          </a:bodyPr>
          <a:lstStyle/>
          <a:p>
            <a:pPr lvl="0"/>
            <a:r>
              <a:rPr lang="en-US" sz="2900" dirty="0"/>
              <a:t>Management of </a:t>
            </a:r>
            <a:r>
              <a:rPr lang="en-US" sz="2900" dirty="0">
                <a:solidFill>
                  <a:srgbClr val="C00000"/>
                </a:solidFill>
              </a:rPr>
              <a:t>work opportunities </a:t>
            </a:r>
            <a:r>
              <a:rPr lang="en-US" sz="2900" dirty="0"/>
              <a:t>and training programs </a:t>
            </a:r>
            <a:endParaRPr lang="el-GR" sz="2900" dirty="0"/>
          </a:p>
          <a:p>
            <a:pPr lvl="0"/>
            <a:r>
              <a:rPr lang="en-US" sz="2900" dirty="0">
                <a:solidFill>
                  <a:srgbClr val="C00000"/>
                </a:solidFill>
              </a:rPr>
              <a:t>Housing</a:t>
            </a:r>
            <a:r>
              <a:rPr lang="en-US" sz="2900" dirty="0"/>
              <a:t> programs </a:t>
            </a:r>
            <a:endParaRPr lang="el-GR" sz="2900" dirty="0"/>
          </a:p>
          <a:p>
            <a:pPr lvl="0"/>
            <a:r>
              <a:rPr lang="en-US" sz="2900" dirty="0">
                <a:solidFill>
                  <a:srgbClr val="C00000"/>
                </a:solidFill>
              </a:rPr>
              <a:t>Education</a:t>
            </a:r>
            <a:r>
              <a:rPr lang="en-US" sz="2900" dirty="0"/>
              <a:t> of minors </a:t>
            </a:r>
            <a:endParaRPr lang="el-GR" sz="2900" dirty="0"/>
          </a:p>
          <a:p>
            <a:pPr lvl="0"/>
            <a:r>
              <a:rPr lang="en-US" sz="2900" dirty="0">
                <a:solidFill>
                  <a:srgbClr val="C00000"/>
                </a:solidFill>
              </a:rPr>
              <a:t>Values</a:t>
            </a:r>
            <a:r>
              <a:rPr lang="en-US" sz="2900" dirty="0"/>
              <a:t> and potential clashes between the receiving country’s culture and value system and that of new migrants </a:t>
            </a:r>
            <a:endParaRPr lang="el-GR" sz="2900" dirty="0"/>
          </a:p>
          <a:p>
            <a:pPr lvl="0"/>
            <a:r>
              <a:rPr lang="en-US" sz="2900" dirty="0"/>
              <a:t>Possible </a:t>
            </a:r>
            <a:r>
              <a:rPr lang="en-US" sz="2900" dirty="0">
                <a:solidFill>
                  <a:srgbClr val="C00000"/>
                </a:solidFill>
              </a:rPr>
              <a:t>threats</a:t>
            </a:r>
            <a:r>
              <a:rPr lang="en-US" sz="2900" dirty="0"/>
              <a:t> of migration to the </a:t>
            </a:r>
            <a:r>
              <a:rPr lang="en-US" sz="2900" dirty="0">
                <a:solidFill>
                  <a:srgbClr val="C00000"/>
                </a:solidFill>
              </a:rPr>
              <a:t>cultural integrity </a:t>
            </a:r>
            <a:r>
              <a:rPr lang="en-US" sz="2900" dirty="0"/>
              <a:t>of the host country</a:t>
            </a:r>
            <a:endParaRPr lang="el-GR" sz="2900" dirty="0"/>
          </a:p>
          <a:p>
            <a:pPr lvl="0"/>
            <a:r>
              <a:rPr lang="en-US" sz="2900" dirty="0"/>
              <a:t>The role of </a:t>
            </a:r>
            <a:r>
              <a:rPr lang="en-US" sz="2900" dirty="0">
                <a:solidFill>
                  <a:srgbClr val="C00000"/>
                </a:solidFill>
              </a:rPr>
              <a:t>religion</a:t>
            </a:r>
            <a:r>
              <a:rPr lang="en-US" sz="2900" dirty="0"/>
              <a:t>, in particular Islam </a:t>
            </a:r>
            <a:endParaRPr lang="el-GR" sz="2900" dirty="0"/>
          </a:p>
          <a:p>
            <a:pPr lvl="0"/>
            <a:r>
              <a:rPr lang="en-US" sz="2900" dirty="0"/>
              <a:t>Possible perceived or real </a:t>
            </a:r>
            <a:r>
              <a:rPr lang="en-US" sz="2900" dirty="0">
                <a:solidFill>
                  <a:srgbClr val="C00000"/>
                </a:solidFill>
              </a:rPr>
              <a:t>economic and security threats</a:t>
            </a:r>
            <a:endParaRPr lang="el-GR" sz="2900" dirty="0">
              <a:solidFill>
                <a:srgbClr val="C00000"/>
              </a:solidFill>
            </a:endParaRPr>
          </a:p>
          <a:p>
            <a:pPr lvl="0"/>
            <a:r>
              <a:rPr lang="en-US" sz="2900" dirty="0">
                <a:solidFill>
                  <a:srgbClr val="C00000"/>
                </a:solidFill>
              </a:rPr>
              <a:t>Emigration</a:t>
            </a:r>
            <a:r>
              <a:rPr lang="en-US" sz="2900" dirty="0"/>
              <a:t> and associated </a:t>
            </a:r>
            <a:r>
              <a:rPr lang="en-US" sz="2900" dirty="0">
                <a:solidFill>
                  <a:srgbClr val="C00000"/>
                </a:solidFill>
              </a:rPr>
              <a:t>brain drain </a:t>
            </a:r>
            <a:r>
              <a:rPr lang="en-US" sz="2900" dirty="0"/>
              <a:t>affecting the sending countries.</a:t>
            </a:r>
            <a:endParaRPr lang="el-GR" sz="2900" dirty="0"/>
          </a:p>
          <a:p>
            <a:endParaRPr lang="el-GR" dirty="0"/>
          </a:p>
        </p:txBody>
      </p:sp>
    </p:spTree>
    <p:extLst>
      <p:ext uri="{BB962C8B-B14F-4D97-AF65-F5344CB8AC3E}">
        <p14:creationId xmlns:p14="http://schemas.microsoft.com/office/powerpoint/2010/main" val="4065439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Framing Immigration in the News</a:t>
            </a:r>
          </a:p>
        </p:txBody>
      </p:sp>
      <p:sp>
        <p:nvSpPr>
          <p:cNvPr id="3" name="Content Placeholder 2"/>
          <p:cNvSpPr>
            <a:spLocks noGrp="1"/>
          </p:cNvSpPr>
          <p:nvPr>
            <p:ph sz="quarter" idx="1"/>
          </p:nvPr>
        </p:nvSpPr>
        <p:spPr/>
        <p:txBody>
          <a:bodyPr>
            <a:normAutofit fontScale="92500"/>
          </a:bodyPr>
          <a:lstStyle/>
          <a:p>
            <a:r>
              <a:rPr lang="en-US" dirty="0" smtClean="0"/>
              <a:t>For mainstream news media, </a:t>
            </a:r>
            <a:r>
              <a:rPr lang="en-US" dirty="0"/>
              <a:t>political bloggers, professional political communicators, emerging </a:t>
            </a:r>
            <a:r>
              <a:rPr lang="en-US" dirty="0" smtClean="0"/>
              <a:t>players and </a:t>
            </a:r>
            <a:r>
              <a:rPr lang="en-US" dirty="0"/>
              <a:t>engaged citizens </a:t>
            </a:r>
            <a:r>
              <a:rPr lang="en-US" dirty="0" smtClean="0"/>
              <a:t>(social media) are </a:t>
            </a:r>
            <a:r>
              <a:rPr lang="en-US" dirty="0"/>
              <a:t>all part of the dynamic media system of </a:t>
            </a:r>
            <a:r>
              <a:rPr lang="en-US" dirty="0" smtClean="0"/>
              <a:t>political communication, which </a:t>
            </a:r>
            <a:r>
              <a:rPr lang="en-US" dirty="0"/>
              <a:t>is to an extent displacing or </a:t>
            </a:r>
            <a:r>
              <a:rPr lang="en-US" dirty="0" err="1"/>
              <a:t>destabilising</a:t>
            </a:r>
            <a:r>
              <a:rPr lang="en-US" dirty="0"/>
              <a:t> the concentration of media or </a:t>
            </a:r>
            <a:r>
              <a:rPr lang="en-US" dirty="0" smtClean="0"/>
              <a:t>communication power </a:t>
            </a:r>
            <a:r>
              <a:rPr lang="en-US" dirty="0"/>
              <a:t>from elites and distributing it in a wider albeit unpredictable </a:t>
            </a:r>
            <a:r>
              <a:rPr lang="en-US" dirty="0" smtClean="0"/>
              <a:t>manner (Chadwick 2013,  </a:t>
            </a:r>
            <a:r>
              <a:rPr lang="en-US" dirty="0" err="1" smtClean="0"/>
              <a:t>Siapera</a:t>
            </a:r>
            <a:r>
              <a:rPr lang="en-US" dirty="0" smtClean="0"/>
              <a:t> 2019 :2).</a:t>
            </a:r>
          </a:p>
          <a:p>
            <a:r>
              <a:rPr lang="en-US" dirty="0"/>
              <a:t>Looking at the </a:t>
            </a:r>
            <a:r>
              <a:rPr lang="en-US" dirty="0" smtClean="0">
                <a:solidFill>
                  <a:srgbClr val="C00000"/>
                </a:solidFill>
              </a:rPr>
              <a:t>media </a:t>
            </a:r>
            <a:r>
              <a:rPr lang="en-US" dirty="0">
                <a:solidFill>
                  <a:srgbClr val="C00000"/>
                </a:solidFill>
              </a:rPr>
              <a:t>discourses on refugees</a:t>
            </a:r>
            <a:r>
              <a:rPr lang="en-US" dirty="0"/>
              <a:t>, two </a:t>
            </a:r>
            <a:r>
              <a:rPr lang="en-US" dirty="0" smtClean="0"/>
              <a:t>things emerge</a:t>
            </a:r>
            <a:r>
              <a:rPr lang="en-US" dirty="0"/>
              <a:t>: </a:t>
            </a:r>
            <a:endParaRPr lang="en-US" dirty="0" smtClean="0"/>
          </a:p>
          <a:p>
            <a:pPr lvl="1"/>
            <a:r>
              <a:rPr lang="en-US" dirty="0" smtClean="0"/>
              <a:t>first </a:t>
            </a:r>
            <a:r>
              <a:rPr lang="en-US" dirty="0"/>
              <a:t>that such </a:t>
            </a:r>
            <a:r>
              <a:rPr lang="en-US" dirty="0">
                <a:solidFill>
                  <a:srgbClr val="C00000"/>
                </a:solidFill>
              </a:rPr>
              <a:t>discourses follow a time </a:t>
            </a:r>
            <a:r>
              <a:rPr lang="en-US" dirty="0" smtClean="0">
                <a:solidFill>
                  <a:srgbClr val="C00000"/>
                </a:solidFill>
              </a:rPr>
              <a:t>honored </a:t>
            </a:r>
            <a:r>
              <a:rPr lang="en-US" dirty="0">
                <a:solidFill>
                  <a:srgbClr val="C00000"/>
                </a:solidFill>
              </a:rPr>
              <a:t>tradition </a:t>
            </a:r>
            <a:r>
              <a:rPr lang="en-US" dirty="0"/>
              <a:t>of being </a:t>
            </a:r>
            <a:r>
              <a:rPr lang="en-US" dirty="0">
                <a:solidFill>
                  <a:srgbClr val="C00000"/>
                </a:solidFill>
              </a:rPr>
              <a:t>negative</a:t>
            </a:r>
            <a:r>
              <a:rPr lang="en-US" dirty="0"/>
              <a:t> </a:t>
            </a:r>
            <a:r>
              <a:rPr lang="en-US" dirty="0" smtClean="0"/>
              <a:t>and </a:t>
            </a:r>
            <a:r>
              <a:rPr lang="en-US" dirty="0" smtClean="0">
                <a:solidFill>
                  <a:srgbClr val="C00000"/>
                </a:solidFill>
              </a:rPr>
              <a:t>skeptical</a:t>
            </a:r>
            <a:r>
              <a:rPr lang="en-US" dirty="0" smtClean="0"/>
              <a:t> </a:t>
            </a:r>
            <a:r>
              <a:rPr lang="en-US" dirty="0"/>
              <a:t>towards refugees, </a:t>
            </a:r>
            <a:r>
              <a:rPr lang="en-US" dirty="0" smtClean="0"/>
              <a:t>and</a:t>
            </a:r>
          </a:p>
          <a:p>
            <a:pPr lvl="1"/>
            <a:r>
              <a:rPr lang="en-US" dirty="0" smtClean="0"/>
              <a:t>second </a:t>
            </a:r>
            <a:r>
              <a:rPr lang="en-US" dirty="0"/>
              <a:t>that </a:t>
            </a:r>
            <a:r>
              <a:rPr lang="en-US" dirty="0">
                <a:solidFill>
                  <a:srgbClr val="C00000"/>
                </a:solidFill>
              </a:rPr>
              <a:t>such coverage is occasionally disrupted </a:t>
            </a:r>
            <a:r>
              <a:rPr lang="en-US" dirty="0" smtClean="0">
                <a:solidFill>
                  <a:srgbClr val="C00000"/>
                </a:solidFill>
              </a:rPr>
              <a:t>by unexpected </a:t>
            </a:r>
            <a:r>
              <a:rPr lang="en-US" dirty="0">
                <a:solidFill>
                  <a:srgbClr val="C00000"/>
                </a:solidFill>
              </a:rPr>
              <a:t>media events</a:t>
            </a:r>
            <a:r>
              <a:rPr lang="en-US" dirty="0"/>
              <a:t>.</a:t>
            </a:r>
          </a:p>
        </p:txBody>
      </p:sp>
    </p:spTree>
    <p:extLst>
      <p:ext uri="{BB962C8B-B14F-4D97-AF65-F5344CB8AC3E}">
        <p14:creationId xmlns:p14="http://schemas.microsoft.com/office/powerpoint/2010/main" val="4260091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solidFill>
                  <a:srgbClr val="C00000"/>
                </a:solidFill>
              </a:rPr>
              <a:t>Topic of required paper</a:t>
            </a:r>
            <a:r>
              <a:rPr lang="en-US" dirty="0" smtClean="0"/>
              <a:t> </a:t>
            </a:r>
            <a:endParaRPr lang="el-GR" dirty="0"/>
          </a:p>
        </p:txBody>
      </p:sp>
      <p:sp>
        <p:nvSpPr>
          <p:cNvPr id="3" name="Content Placeholder 2"/>
          <p:cNvSpPr>
            <a:spLocks noGrp="1"/>
          </p:cNvSpPr>
          <p:nvPr>
            <p:ph sz="quarter" idx="1"/>
          </p:nvPr>
        </p:nvSpPr>
        <p:spPr>
          <a:xfrm>
            <a:off x="914400" y="1447800"/>
            <a:ext cx="7772400" cy="4933528"/>
          </a:xfrm>
        </p:spPr>
        <p:txBody>
          <a:bodyPr>
            <a:normAutofit/>
          </a:bodyPr>
          <a:lstStyle/>
          <a:p>
            <a:r>
              <a:rPr lang="en-US" dirty="0" smtClean="0"/>
              <a:t>Please </a:t>
            </a:r>
            <a:r>
              <a:rPr lang="en-US" dirty="0"/>
              <a:t>examine a newspaper or news site of your choice from 1.10.2025 to 31.10.2025 regarding the news coverage of Israel / Palestine war, especially the negotiations on ceasefire and peace (?). The source should be in either English, or Greek, or German or Spanish and please provide all URL of the used articles. The number of cases (articles) should be between </a:t>
            </a:r>
            <a:r>
              <a:rPr lang="en-US" dirty="0" smtClean="0"/>
              <a:t>minimum 50 </a:t>
            </a:r>
            <a:r>
              <a:rPr lang="en-US" dirty="0"/>
              <a:t>and </a:t>
            </a:r>
            <a:r>
              <a:rPr lang="en-US" dirty="0" smtClean="0"/>
              <a:t>maximum 100 </a:t>
            </a:r>
            <a:r>
              <a:rPr lang="en-US" dirty="0"/>
              <a:t>articles.</a:t>
            </a:r>
          </a:p>
          <a:p>
            <a:r>
              <a:rPr lang="en-US" dirty="0" smtClean="0"/>
              <a:t>Please </a:t>
            </a:r>
            <a:r>
              <a:rPr lang="en-US" dirty="0"/>
              <a:t>build frames (categories) and sub-frames (sub-categories) to classify the text content. Write your own text explaining the categorization selected, justify, discuss your choice, and give a short description on what kind and how information was provided. </a:t>
            </a:r>
          </a:p>
        </p:txBody>
      </p:sp>
    </p:spTree>
    <p:extLst>
      <p:ext uri="{BB962C8B-B14F-4D97-AF65-F5344CB8AC3E}">
        <p14:creationId xmlns:p14="http://schemas.microsoft.com/office/powerpoint/2010/main" val="1418260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Negative discourse – framing</a:t>
            </a:r>
          </a:p>
        </p:txBody>
      </p:sp>
      <p:sp>
        <p:nvSpPr>
          <p:cNvPr id="3" name="Content Placeholder 2"/>
          <p:cNvSpPr>
            <a:spLocks noGrp="1"/>
          </p:cNvSpPr>
          <p:nvPr>
            <p:ph sz="quarter" idx="1"/>
          </p:nvPr>
        </p:nvSpPr>
        <p:spPr/>
        <p:txBody>
          <a:bodyPr/>
          <a:lstStyle/>
          <a:p>
            <a:r>
              <a:rPr lang="en-US" dirty="0" smtClean="0"/>
              <a:t>Research </a:t>
            </a:r>
            <a:r>
              <a:rPr lang="en-US" dirty="0"/>
              <a:t>has highlighted the negative discourses </a:t>
            </a:r>
            <a:r>
              <a:rPr lang="en-US" dirty="0" smtClean="0"/>
              <a:t>congealing around </a:t>
            </a:r>
            <a:r>
              <a:rPr lang="en-US" dirty="0"/>
              <a:t>refugees/migrants/asylum seekers since at least the 1980s</a:t>
            </a:r>
            <a:r>
              <a:rPr lang="en-US" dirty="0" smtClean="0"/>
              <a:t>. Media have </a:t>
            </a:r>
            <a:r>
              <a:rPr lang="en-US" dirty="0" smtClean="0">
                <a:solidFill>
                  <a:srgbClr val="C00000"/>
                </a:solidFill>
              </a:rPr>
              <a:t>demonizing migrants </a:t>
            </a:r>
            <a:r>
              <a:rPr lang="en-US" dirty="0">
                <a:solidFill>
                  <a:srgbClr val="C00000"/>
                </a:solidFill>
              </a:rPr>
              <a:t>and asylum </a:t>
            </a:r>
            <a:r>
              <a:rPr lang="en-US" dirty="0" smtClean="0">
                <a:solidFill>
                  <a:srgbClr val="C00000"/>
                </a:solidFill>
              </a:rPr>
              <a:t>seekers</a:t>
            </a:r>
            <a:r>
              <a:rPr lang="en-US" dirty="0" smtClean="0"/>
              <a:t>: they have </a:t>
            </a:r>
            <a:r>
              <a:rPr lang="en-US" dirty="0"/>
              <a:t>become the contemporary ‘folk devils</a:t>
            </a:r>
            <a:r>
              <a:rPr lang="en-US" dirty="0" smtClean="0"/>
              <a:t>’ (UK).</a:t>
            </a:r>
          </a:p>
          <a:p>
            <a:r>
              <a:rPr lang="en-US" dirty="0" smtClean="0"/>
              <a:t>Refugees - migrants </a:t>
            </a:r>
            <a:r>
              <a:rPr lang="en-US" dirty="0"/>
              <a:t>were seen as ‘</a:t>
            </a:r>
            <a:r>
              <a:rPr lang="en-US" dirty="0">
                <a:solidFill>
                  <a:srgbClr val="C00000"/>
                </a:solidFill>
              </a:rPr>
              <a:t>invaders</a:t>
            </a:r>
            <a:r>
              <a:rPr lang="en-US" dirty="0"/>
              <a:t>’ ‘flooding the country’ in order </a:t>
            </a:r>
            <a:r>
              <a:rPr lang="en-US" dirty="0" smtClean="0"/>
              <a:t>to ‘</a:t>
            </a:r>
            <a:r>
              <a:rPr lang="en-US" dirty="0"/>
              <a:t>steal’ from social welfare. Any resistance by the refugees, who were generally </a:t>
            </a:r>
            <a:r>
              <a:rPr lang="en-US" dirty="0" smtClean="0"/>
              <a:t>constructed as </a:t>
            </a:r>
            <a:r>
              <a:rPr lang="en-US" dirty="0"/>
              <a:t>passive and reactive, was seen as ungratefulness.</a:t>
            </a:r>
          </a:p>
        </p:txBody>
      </p:sp>
    </p:spTree>
    <p:extLst>
      <p:ext uri="{BB962C8B-B14F-4D97-AF65-F5344CB8AC3E}">
        <p14:creationId xmlns:p14="http://schemas.microsoft.com/office/powerpoint/2010/main" val="3001940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C00000"/>
                </a:solidFill>
              </a:rPr>
              <a:t>Front-pages from British Press</a:t>
            </a:r>
            <a:endParaRPr lang="en-US" sz="3600" dirty="0">
              <a:solidFill>
                <a:srgbClr val="C00000"/>
              </a:solidFill>
            </a:endParaRPr>
          </a:p>
        </p:txBody>
      </p:sp>
      <p:pic>
        <p:nvPicPr>
          <p:cNvPr id="4098" name="Picture 2" descr="petition: It's Time to Change the Head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618159" cy="41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16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143000"/>
          </a:xfrm>
        </p:spPr>
        <p:txBody>
          <a:bodyPr>
            <a:noAutofit/>
          </a:bodyPr>
          <a:lstStyle/>
          <a:p>
            <a:r>
              <a:rPr lang="en-US" sz="3200" dirty="0" smtClean="0">
                <a:solidFill>
                  <a:srgbClr val="C00000"/>
                </a:solidFill>
              </a:rPr>
              <a:t>UNHCR Report: </a:t>
            </a:r>
            <a:r>
              <a:rPr lang="en-US" sz="3200" i="1" dirty="0" smtClean="0">
                <a:solidFill>
                  <a:srgbClr val="C00000"/>
                </a:solidFill>
              </a:rPr>
              <a:t>Press </a:t>
            </a:r>
            <a:r>
              <a:rPr lang="en-US" sz="3200" i="1" dirty="0">
                <a:solidFill>
                  <a:srgbClr val="C00000"/>
                </a:solidFill>
              </a:rPr>
              <a:t>Coverage of the Refugee and Migrant </a:t>
            </a:r>
            <a:r>
              <a:rPr lang="en-US" sz="3200" i="1" dirty="0" smtClean="0">
                <a:solidFill>
                  <a:srgbClr val="C00000"/>
                </a:solidFill>
              </a:rPr>
              <a:t>Crisis in </a:t>
            </a:r>
            <a:r>
              <a:rPr lang="en-US" sz="3200" i="1" dirty="0">
                <a:solidFill>
                  <a:srgbClr val="C00000"/>
                </a:solidFill>
              </a:rPr>
              <a:t>the </a:t>
            </a:r>
            <a:r>
              <a:rPr lang="en-US" sz="3200" i="1" dirty="0" smtClean="0">
                <a:solidFill>
                  <a:srgbClr val="C00000"/>
                </a:solidFill>
              </a:rPr>
              <a:t>EU</a:t>
            </a:r>
            <a:endParaRPr lang="en-US" sz="2800" dirty="0">
              <a:solidFill>
                <a:srgbClr val="C00000"/>
              </a:solidFill>
            </a:endParaRPr>
          </a:p>
        </p:txBody>
      </p:sp>
      <p:sp>
        <p:nvSpPr>
          <p:cNvPr id="3" name="Content Placeholder 2"/>
          <p:cNvSpPr>
            <a:spLocks noGrp="1"/>
          </p:cNvSpPr>
          <p:nvPr>
            <p:ph sz="quarter" idx="1"/>
          </p:nvPr>
        </p:nvSpPr>
        <p:spPr>
          <a:xfrm>
            <a:off x="179512" y="1340768"/>
            <a:ext cx="8856984" cy="5328592"/>
          </a:xfrm>
        </p:spPr>
        <p:txBody>
          <a:bodyPr>
            <a:noAutofit/>
          </a:bodyPr>
          <a:lstStyle/>
          <a:p>
            <a:r>
              <a:rPr lang="en-US" sz="2400" dirty="0"/>
              <a:t>In </a:t>
            </a:r>
            <a:r>
              <a:rPr lang="en-US" sz="2400" dirty="0" smtClean="0"/>
              <a:t>a report (</a:t>
            </a:r>
            <a:r>
              <a:rPr lang="en-US" sz="2400" dirty="0"/>
              <a:t>spring </a:t>
            </a:r>
            <a:r>
              <a:rPr lang="en-US" sz="2400" dirty="0" smtClean="0"/>
              <a:t>2015</a:t>
            </a:r>
            <a:r>
              <a:rPr lang="en-US" sz="2400" dirty="0"/>
              <a:t>, </a:t>
            </a:r>
            <a:r>
              <a:rPr lang="en-US" sz="2400" dirty="0" smtClean="0"/>
              <a:t>before the big </a:t>
            </a:r>
            <a:r>
              <a:rPr lang="en-US" sz="2400" dirty="0"/>
              <a:t>rise in numbers later that </a:t>
            </a:r>
            <a:r>
              <a:rPr lang="en-US" sz="2400" dirty="0" smtClean="0"/>
              <a:t>year) to </a:t>
            </a:r>
            <a:r>
              <a:rPr lang="en-US" sz="2400" dirty="0"/>
              <a:t>the United Nations, Berry et al</a:t>
            </a:r>
            <a:r>
              <a:rPr lang="en-US" sz="2400" dirty="0" smtClean="0"/>
              <a:t>. (</a:t>
            </a:r>
            <a:r>
              <a:rPr lang="en-US" sz="2400" dirty="0"/>
              <a:t>2016) </a:t>
            </a:r>
            <a:r>
              <a:rPr lang="en-US" sz="2400" dirty="0" err="1"/>
              <a:t>analysed</a:t>
            </a:r>
            <a:r>
              <a:rPr lang="en-US" sz="2400" dirty="0"/>
              <a:t> mainstream media coverage </a:t>
            </a:r>
            <a:r>
              <a:rPr lang="en-US" sz="2400" dirty="0" smtClean="0"/>
              <a:t>of the </a:t>
            </a:r>
            <a:r>
              <a:rPr lang="en-US" sz="2400" dirty="0"/>
              <a:t>refugee crisis in </a:t>
            </a:r>
            <a:r>
              <a:rPr lang="en-US" sz="2400" dirty="0">
                <a:solidFill>
                  <a:srgbClr val="C00000"/>
                </a:solidFill>
              </a:rPr>
              <a:t>five countries: the </a:t>
            </a:r>
            <a:r>
              <a:rPr lang="en-US" sz="2400" dirty="0" smtClean="0">
                <a:solidFill>
                  <a:srgbClr val="C00000"/>
                </a:solidFill>
              </a:rPr>
              <a:t>UK, </a:t>
            </a:r>
            <a:r>
              <a:rPr lang="en-US" sz="2400" dirty="0">
                <a:solidFill>
                  <a:srgbClr val="C00000"/>
                </a:solidFill>
              </a:rPr>
              <a:t>Germany, Italy, Spain </a:t>
            </a:r>
            <a:r>
              <a:rPr lang="en-US" sz="2400" dirty="0" smtClean="0">
                <a:solidFill>
                  <a:srgbClr val="C00000"/>
                </a:solidFill>
              </a:rPr>
              <a:t>and Sweden</a:t>
            </a:r>
            <a:r>
              <a:rPr lang="en-US" sz="2400" dirty="0" smtClean="0"/>
              <a:t>.</a:t>
            </a:r>
          </a:p>
          <a:p>
            <a:r>
              <a:rPr lang="en-US" sz="2400" dirty="0" smtClean="0"/>
              <a:t>The </a:t>
            </a:r>
            <a:r>
              <a:rPr lang="en-US" sz="2400" dirty="0"/>
              <a:t>report found </a:t>
            </a:r>
            <a:r>
              <a:rPr lang="en-US" sz="2400" dirty="0">
                <a:solidFill>
                  <a:srgbClr val="C00000"/>
                </a:solidFill>
              </a:rPr>
              <a:t>variation in the coverage</a:t>
            </a:r>
            <a:r>
              <a:rPr lang="en-US" sz="2400" dirty="0" smtClean="0"/>
              <a:t>, with </a:t>
            </a:r>
            <a:r>
              <a:rPr lang="en-US" sz="2400" dirty="0"/>
              <a:t>the </a:t>
            </a:r>
            <a:r>
              <a:rPr lang="en-US" sz="2400" dirty="0">
                <a:solidFill>
                  <a:srgbClr val="C00000"/>
                </a:solidFill>
              </a:rPr>
              <a:t>British press</a:t>
            </a:r>
            <a:r>
              <a:rPr lang="en-US" sz="2400" dirty="0"/>
              <a:t> being most </a:t>
            </a:r>
            <a:r>
              <a:rPr lang="en-US" sz="2400" dirty="0">
                <a:solidFill>
                  <a:srgbClr val="C00000"/>
                </a:solidFill>
              </a:rPr>
              <a:t>aggressive</a:t>
            </a:r>
            <a:r>
              <a:rPr lang="en-US" sz="2400" dirty="0"/>
              <a:t> </a:t>
            </a:r>
            <a:r>
              <a:rPr lang="en-US" sz="2400" dirty="0" smtClean="0"/>
              <a:t>towards refugees </a:t>
            </a:r>
            <a:r>
              <a:rPr lang="en-US" sz="2400" dirty="0"/>
              <a:t>and </a:t>
            </a:r>
            <a:r>
              <a:rPr lang="en-US" sz="2400" dirty="0">
                <a:solidFill>
                  <a:srgbClr val="C00000"/>
                </a:solidFill>
              </a:rPr>
              <a:t>Sweden</a:t>
            </a:r>
            <a:r>
              <a:rPr lang="en-US" sz="2400" dirty="0"/>
              <a:t> </a:t>
            </a:r>
            <a:r>
              <a:rPr lang="en-US" sz="2400" dirty="0" smtClean="0"/>
              <a:t>focusing more on </a:t>
            </a:r>
            <a:r>
              <a:rPr lang="en-US" sz="2400" dirty="0" smtClean="0">
                <a:solidFill>
                  <a:srgbClr val="C00000"/>
                </a:solidFill>
              </a:rPr>
              <a:t>humanitarian</a:t>
            </a:r>
            <a:r>
              <a:rPr lang="en-US" sz="2400" dirty="0" smtClean="0"/>
              <a:t> </a:t>
            </a:r>
            <a:r>
              <a:rPr lang="en-US" sz="2400" dirty="0"/>
              <a:t>issues</a:t>
            </a:r>
            <a:r>
              <a:rPr lang="en-US" sz="2400" dirty="0" smtClean="0"/>
              <a:t>. </a:t>
            </a:r>
            <a:r>
              <a:rPr lang="en-US" sz="2400" dirty="0" smtClean="0">
                <a:solidFill>
                  <a:srgbClr val="C00000"/>
                </a:solidFill>
              </a:rPr>
              <a:t>Top sources</a:t>
            </a:r>
            <a:r>
              <a:rPr lang="en-US" sz="2400" dirty="0" smtClean="0"/>
              <a:t> were </a:t>
            </a:r>
            <a:r>
              <a:rPr lang="en-US" sz="2400" dirty="0" smtClean="0">
                <a:solidFill>
                  <a:srgbClr val="C00000"/>
                </a:solidFill>
              </a:rPr>
              <a:t>politicians</a:t>
            </a:r>
            <a:r>
              <a:rPr lang="en-US" sz="2400" dirty="0"/>
              <a:t>, </a:t>
            </a:r>
            <a:r>
              <a:rPr lang="en-US" sz="2400" dirty="0">
                <a:solidFill>
                  <a:srgbClr val="C00000"/>
                </a:solidFill>
              </a:rPr>
              <a:t>political </a:t>
            </a:r>
            <a:r>
              <a:rPr lang="en-US" sz="2400" dirty="0" smtClean="0">
                <a:solidFill>
                  <a:srgbClr val="C00000"/>
                </a:solidFill>
              </a:rPr>
              <a:t>institutions</a:t>
            </a:r>
            <a:r>
              <a:rPr lang="en-US" sz="2400" dirty="0" smtClean="0"/>
              <a:t>, </a:t>
            </a:r>
            <a:r>
              <a:rPr lang="en-US" sz="2400" dirty="0" smtClean="0">
                <a:solidFill>
                  <a:srgbClr val="C00000"/>
                </a:solidFill>
              </a:rPr>
              <a:t>experts</a:t>
            </a:r>
            <a:r>
              <a:rPr lang="en-US" sz="2400" dirty="0"/>
              <a:t>, </a:t>
            </a:r>
            <a:r>
              <a:rPr lang="en-US" sz="2400" dirty="0" smtClean="0">
                <a:solidFill>
                  <a:srgbClr val="C00000"/>
                </a:solidFill>
              </a:rPr>
              <a:t>NGO actors</a:t>
            </a:r>
            <a:r>
              <a:rPr lang="en-US" sz="2400" dirty="0" smtClean="0"/>
              <a:t>.</a:t>
            </a:r>
          </a:p>
          <a:p>
            <a:r>
              <a:rPr lang="en-US" sz="2400" dirty="0" smtClean="0"/>
              <a:t>Although </a:t>
            </a:r>
            <a:r>
              <a:rPr lang="en-US" sz="2400" dirty="0"/>
              <a:t>there were differences between the five,</a:t>
            </a:r>
            <a:r>
              <a:rPr lang="en-US" sz="2400" dirty="0" smtClean="0"/>
              <a:t> </a:t>
            </a:r>
            <a:r>
              <a:rPr lang="en-US" sz="2400" dirty="0">
                <a:solidFill>
                  <a:srgbClr val="C00000"/>
                </a:solidFill>
              </a:rPr>
              <a:t>coverage tended to focus </a:t>
            </a:r>
            <a:r>
              <a:rPr lang="en-US" sz="2400" dirty="0"/>
              <a:t>on the </a:t>
            </a:r>
            <a:r>
              <a:rPr lang="en-US" sz="2400" dirty="0">
                <a:solidFill>
                  <a:srgbClr val="C00000"/>
                </a:solidFill>
              </a:rPr>
              <a:t>pull </a:t>
            </a:r>
            <a:r>
              <a:rPr lang="en-US" sz="2400" dirty="0"/>
              <a:t>factor, that is, the </a:t>
            </a:r>
            <a:r>
              <a:rPr lang="en-US" sz="2400" dirty="0">
                <a:solidFill>
                  <a:srgbClr val="C00000"/>
                </a:solidFill>
              </a:rPr>
              <a:t>reasons Europe is found an </a:t>
            </a:r>
            <a:r>
              <a:rPr lang="en-US" sz="2400" dirty="0" smtClean="0">
                <a:solidFill>
                  <a:srgbClr val="C00000"/>
                </a:solidFill>
              </a:rPr>
              <a:t>attractive destination</a:t>
            </a:r>
            <a:r>
              <a:rPr lang="en-US" sz="2400" dirty="0"/>
              <a:t>, rather than the </a:t>
            </a:r>
            <a:r>
              <a:rPr lang="en-US" sz="2400" dirty="0">
                <a:solidFill>
                  <a:srgbClr val="C00000"/>
                </a:solidFill>
              </a:rPr>
              <a:t>push</a:t>
            </a:r>
            <a:r>
              <a:rPr lang="en-US" sz="2400" dirty="0"/>
              <a:t> factor, that is, </a:t>
            </a:r>
            <a:r>
              <a:rPr lang="en-US" sz="2400" dirty="0">
                <a:solidFill>
                  <a:srgbClr val="C00000"/>
                </a:solidFill>
              </a:rPr>
              <a:t>the situation in the refugees’ </a:t>
            </a:r>
            <a:r>
              <a:rPr lang="en-US" sz="2400" dirty="0" smtClean="0">
                <a:solidFill>
                  <a:srgbClr val="C00000"/>
                </a:solidFill>
              </a:rPr>
              <a:t>home countries</a:t>
            </a:r>
            <a:r>
              <a:rPr lang="en-US" sz="2400" dirty="0" smtClean="0"/>
              <a:t>.</a:t>
            </a:r>
          </a:p>
        </p:txBody>
      </p:sp>
    </p:spTree>
    <p:extLst>
      <p:ext uri="{BB962C8B-B14F-4D97-AF65-F5344CB8AC3E}">
        <p14:creationId xmlns:p14="http://schemas.microsoft.com/office/powerpoint/2010/main" val="3940858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00000"/>
                </a:solidFill>
              </a:rPr>
              <a:t>UNHCR </a:t>
            </a:r>
            <a:r>
              <a:rPr lang="en-US" sz="3200" dirty="0">
                <a:solidFill>
                  <a:srgbClr val="C00000"/>
                </a:solidFill>
              </a:rPr>
              <a:t>Report: </a:t>
            </a:r>
            <a:r>
              <a:rPr lang="en-US" sz="3200" i="1" dirty="0">
                <a:solidFill>
                  <a:srgbClr val="C00000"/>
                </a:solidFill>
              </a:rPr>
              <a:t>Press Coverage of the Refugee and Migrant Crisis in the EU</a:t>
            </a:r>
            <a:endParaRPr lang="en-US" dirty="0"/>
          </a:p>
        </p:txBody>
      </p:sp>
      <p:sp>
        <p:nvSpPr>
          <p:cNvPr id="3" name="Content Placeholder 2"/>
          <p:cNvSpPr>
            <a:spLocks noGrp="1"/>
          </p:cNvSpPr>
          <p:nvPr>
            <p:ph sz="quarter" idx="1"/>
          </p:nvPr>
        </p:nvSpPr>
        <p:spPr>
          <a:xfrm>
            <a:off x="914400" y="1737320"/>
            <a:ext cx="7772400" cy="4572000"/>
          </a:xfrm>
        </p:spPr>
        <p:txBody>
          <a:bodyPr>
            <a:normAutofit/>
          </a:bodyPr>
          <a:lstStyle/>
          <a:p>
            <a:r>
              <a:rPr lang="en-US" sz="2800" b="1" dirty="0">
                <a:solidFill>
                  <a:srgbClr val="C00000"/>
                </a:solidFill>
              </a:rPr>
              <a:t>Media were in effect ‘making’ a ‘crisis’ </a:t>
            </a:r>
            <a:r>
              <a:rPr lang="en-US" sz="2800" dirty="0"/>
              <a:t>through producing almost exclusively negative stories, often using unreliable statistics and hostile politicians.</a:t>
            </a:r>
          </a:p>
          <a:p>
            <a:r>
              <a:rPr lang="en-US" sz="2800" dirty="0">
                <a:solidFill>
                  <a:srgbClr val="C00000"/>
                </a:solidFill>
              </a:rPr>
              <a:t>German media </a:t>
            </a:r>
            <a:r>
              <a:rPr lang="en-US" sz="2800" dirty="0"/>
              <a:t>make divisions between </a:t>
            </a:r>
            <a:r>
              <a:rPr lang="en-US" sz="2800" dirty="0">
                <a:solidFill>
                  <a:srgbClr val="C00000"/>
                </a:solidFill>
              </a:rPr>
              <a:t>deserving refugees</a:t>
            </a:r>
            <a:r>
              <a:rPr lang="en-US" sz="2800" dirty="0"/>
              <a:t> and </a:t>
            </a:r>
            <a:r>
              <a:rPr lang="en-US" sz="2800" dirty="0">
                <a:solidFill>
                  <a:srgbClr val="C00000"/>
                </a:solidFill>
              </a:rPr>
              <a:t>undeserving migrants</a:t>
            </a:r>
            <a:r>
              <a:rPr lang="en-US" sz="2800" dirty="0"/>
              <a:t>. There are </a:t>
            </a:r>
            <a:r>
              <a:rPr lang="en-US" sz="2800" dirty="0">
                <a:solidFill>
                  <a:srgbClr val="C00000"/>
                </a:solidFill>
              </a:rPr>
              <a:t>humanitarian discourses </a:t>
            </a:r>
            <a:r>
              <a:rPr lang="en-US" sz="2800" dirty="0"/>
              <a:t>in the media, these are within a </a:t>
            </a:r>
            <a:r>
              <a:rPr lang="en-US" sz="2800" dirty="0">
                <a:solidFill>
                  <a:srgbClr val="C00000"/>
                </a:solidFill>
              </a:rPr>
              <a:t>moral context </a:t>
            </a:r>
            <a:r>
              <a:rPr lang="en-US" sz="2800" dirty="0"/>
              <a:t>in which </a:t>
            </a:r>
            <a:r>
              <a:rPr lang="en-US" sz="2800" dirty="0">
                <a:solidFill>
                  <a:srgbClr val="C00000"/>
                </a:solidFill>
              </a:rPr>
              <a:t>refugees must always show gratitude </a:t>
            </a:r>
            <a:r>
              <a:rPr lang="en-US" sz="2800" dirty="0"/>
              <a:t>while </a:t>
            </a:r>
            <a:r>
              <a:rPr lang="en-US" sz="2800" dirty="0">
                <a:solidFill>
                  <a:srgbClr val="C00000"/>
                </a:solidFill>
              </a:rPr>
              <a:t>Germans/Europeans are constructed as humanitarian heroes</a:t>
            </a:r>
            <a:r>
              <a:rPr lang="en-US" sz="2800" dirty="0"/>
              <a:t>.</a:t>
            </a:r>
          </a:p>
          <a:p>
            <a:endParaRPr lang="en-US" dirty="0"/>
          </a:p>
        </p:txBody>
      </p:sp>
    </p:spTree>
    <p:extLst>
      <p:ext uri="{BB962C8B-B14F-4D97-AF65-F5344CB8AC3E}">
        <p14:creationId xmlns:p14="http://schemas.microsoft.com/office/powerpoint/2010/main" val="2354272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274638"/>
            <a:ext cx="7772400" cy="1143000"/>
          </a:xfrm>
        </p:spPr>
        <p:txBody>
          <a:bodyPr>
            <a:normAutofit fontScale="90000"/>
          </a:bodyPr>
          <a:lstStyle/>
          <a:p>
            <a:r>
              <a:rPr lang="en-US" dirty="0" smtClean="0">
                <a:solidFill>
                  <a:srgbClr val="C00000"/>
                </a:solidFill>
              </a:rPr>
              <a:t>Humanitarian discourse </a:t>
            </a:r>
            <a:br>
              <a:rPr lang="en-US" dirty="0" smtClean="0">
                <a:solidFill>
                  <a:srgbClr val="C00000"/>
                </a:solidFill>
              </a:rPr>
            </a:br>
            <a:r>
              <a:rPr lang="en-US" dirty="0" smtClean="0">
                <a:solidFill>
                  <a:srgbClr val="C00000"/>
                </a:solidFill>
              </a:rPr>
              <a:t>on the front-page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4" y="1927632"/>
            <a:ext cx="3161252" cy="416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084" y="4238769"/>
            <a:ext cx="4748308" cy="250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462" y="677979"/>
            <a:ext cx="2939034" cy="347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145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143000"/>
          </a:xfrm>
        </p:spPr>
        <p:txBody>
          <a:bodyPr>
            <a:normAutofit fontScale="90000"/>
          </a:bodyPr>
          <a:lstStyle/>
          <a:p>
            <a:r>
              <a:rPr lang="en-US" dirty="0" smtClean="0">
                <a:solidFill>
                  <a:srgbClr val="C00000"/>
                </a:solidFill>
              </a:rPr>
              <a:t>Refugees objects of pity or fear?</a:t>
            </a:r>
            <a:endParaRPr lang="en-US" dirty="0">
              <a:solidFill>
                <a:srgbClr val="C00000"/>
              </a:solidFill>
            </a:endParaRPr>
          </a:p>
        </p:txBody>
      </p:sp>
      <p:sp>
        <p:nvSpPr>
          <p:cNvPr id="3" name="Content Placeholder 2"/>
          <p:cNvSpPr>
            <a:spLocks noGrp="1"/>
          </p:cNvSpPr>
          <p:nvPr>
            <p:ph sz="quarter" idx="1"/>
          </p:nvPr>
        </p:nvSpPr>
        <p:spPr>
          <a:xfrm>
            <a:off x="914400" y="1521296"/>
            <a:ext cx="7772400" cy="4572000"/>
          </a:xfrm>
        </p:spPr>
        <p:txBody>
          <a:bodyPr>
            <a:normAutofit fontScale="92500" lnSpcReduction="10000"/>
          </a:bodyPr>
          <a:lstStyle/>
          <a:p>
            <a:r>
              <a:rPr lang="en-US" dirty="0"/>
              <a:t>Overall, mainstream media appear to construct a negative </a:t>
            </a:r>
            <a:r>
              <a:rPr lang="en-US" dirty="0" smtClean="0"/>
              <a:t>and problematic </a:t>
            </a:r>
            <a:r>
              <a:rPr lang="en-US" dirty="0"/>
              <a:t>narrative of the refugee issue, in which the figure of the refugee appears </a:t>
            </a:r>
            <a:r>
              <a:rPr lang="en-US" dirty="0" smtClean="0"/>
              <a:t>as an </a:t>
            </a:r>
            <a:r>
              <a:rPr lang="en-US" dirty="0"/>
              <a:t>object of pity or an object of </a:t>
            </a:r>
            <a:r>
              <a:rPr lang="en-US" dirty="0" smtClean="0"/>
              <a:t>fear (</a:t>
            </a:r>
            <a:r>
              <a:rPr lang="en-US" dirty="0" err="1" smtClean="0"/>
              <a:t>Siapera</a:t>
            </a:r>
            <a:r>
              <a:rPr lang="en-US" dirty="0" smtClean="0"/>
              <a:t> 2019:4).</a:t>
            </a:r>
            <a:r>
              <a:rPr lang="en-US" dirty="0"/>
              <a:t> In Hannah Arendt’s (1990: 88) famous formulation, </a:t>
            </a:r>
            <a:r>
              <a:rPr lang="en-US" dirty="0">
                <a:solidFill>
                  <a:srgbClr val="C00000"/>
                </a:solidFill>
              </a:rPr>
              <a:t>pity is the opposite of solidarity</a:t>
            </a:r>
            <a:r>
              <a:rPr lang="en-US" dirty="0"/>
              <a:t>.</a:t>
            </a:r>
            <a:endParaRPr lang="en-US" dirty="0" smtClean="0"/>
          </a:p>
          <a:p>
            <a:r>
              <a:rPr lang="en-US" dirty="0" smtClean="0"/>
              <a:t>Themes </a:t>
            </a:r>
            <a:r>
              <a:rPr lang="en-US" dirty="0"/>
              <a:t>such as </a:t>
            </a:r>
            <a:r>
              <a:rPr lang="en-US" dirty="0">
                <a:solidFill>
                  <a:srgbClr val="C00000"/>
                </a:solidFill>
              </a:rPr>
              <a:t>war and humanitarian </a:t>
            </a:r>
            <a:r>
              <a:rPr lang="en-US" dirty="0" smtClean="0">
                <a:solidFill>
                  <a:srgbClr val="C00000"/>
                </a:solidFill>
              </a:rPr>
              <a:t>crisis</a:t>
            </a:r>
            <a:r>
              <a:rPr lang="en-US" dirty="0" smtClean="0"/>
              <a:t> prevailed at the beginning of 2015 migration flows. After a few months the discourse shifted around themes </a:t>
            </a:r>
            <a:r>
              <a:rPr lang="en-US" dirty="0"/>
              <a:t>such as illegal trafficking</a:t>
            </a:r>
            <a:r>
              <a:rPr lang="en-US" dirty="0" smtClean="0"/>
              <a:t>.</a:t>
            </a:r>
          </a:p>
          <a:p>
            <a:r>
              <a:rPr lang="en-US" dirty="0" smtClean="0"/>
              <a:t>A </a:t>
            </a:r>
            <a:r>
              <a:rPr lang="en-US" dirty="0" smtClean="0">
                <a:solidFill>
                  <a:srgbClr val="C00000"/>
                </a:solidFill>
              </a:rPr>
              <a:t>new narrative on </a:t>
            </a:r>
            <a:r>
              <a:rPr lang="en-US" dirty="0">
                <a:solidFill>
                  <a:srgbClr val="C00000"/>
                </a:solidFill>
              </a:rPr>
              <a:t>solidarity </a:t>
            </a:r>
            <a:r>
              <a:rPr lang="en-US" dirty="0"/>
              <a:t>as the bonds which hold society </a:t>
            </a:r>
            <a:r>
              <a:rPr lang="en-US" dirty="0" smtClean="0"/>
              <a:t>together (migrants social integration, etc.) and as an act towards a humanitarian solution of the ‘crisis’ has emerged shortly after the culmination of the migration flows.</a:t>
            </a:r>
            <a:endParaRPr lang="en-US" dirty="0"/>
          </a:p>
        </p:txBody>
      </p:sp>
      <p:pic>
        <p:nvPicPr>
          <p:cNvPr id="2050" name="Picture 2" descr="Αποτέλεσμα εικόνας για refugee crisis in euro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2743200" cy="154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880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sz="3200" dirty="0" smtClean="0">
                <a:solidFill>
                  <a:srgbClr val="C00000"/>
                </a:solidFill>
              </a:rPr>
              <a:t>Media and the death of </a:t>
            </a:r>
            <a:r>
              <a:rPr lang="en-US" sz="3200" dirty="0" err="1" smtClean="0">
                <a:solidFill>
                  <a:srgbClr val="C00000"/>
                </a:solidFill>
              </a:rPr>
              <a:t>Aylan</a:t>
            </a:r>
            <a:r>
              <a:rPr lang="en-US" sz="3200" dirty="0" smtClean="0">
                <a:solidFill>
                  <a:srgbClr val="C00000"/>
                </a:solidFill>
              </a:rPr>
              <a:t> </a:t>
            </a:r>
            <a:r>
              <a:rPr lang="en-US" sz="3200" dirty="0" err="1" smtClean="0">
                <a:solidFill>
                  <a:srgbClr val="C00000"/>
                </a:solidFill>
              </a:rPr>
              <a:t>Kurdi</a:t>
            </a:r>
            <a:r>
              <a:rPr lang="en-US" sz="3200" dirty="0" smtClean="0">
                <a:solidFill>
                  <a:srgbClr val="C00000"/>
                </a:solidFill>
              </a:rPr>
              <a:t> (media event)</a:t>
            </a:r>
            <a:endParaRPr lang="en-US" sz="3200" dirty="0">
              <a:solidFill>
                <a:srgbClr val="C00000"/>
              </a:solidFill>
            </a:endParaRPr>
          </a:p>
        </p:txBody>
      </p:sp>
      <p:pic>
        <p:nvPicPr>
          <p:cNvPr id="11266" name="Picture 25" descr="http://i1.walesonline.co.uk/incoming/article9980864.ece/ALTERNATES/s615/Front-pages-of-news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673816" cy="51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531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Framing immigration: a research</a:t>
            </a:r>
            <a:endParaRPr lang="en-US" dirty="0">
              <a:solidFill>
                <a:srgbClr val="C00000"/>
              </a:solidFill>
            </a:endParaRPr>
          </a:p>
        </p:txBody>
      </p:sp>
      <p:sp>
        <p:nvSpPr>
          <p:cNvPr id="3" name="Content Placeholder 2"/>
          <p:cNvSpPr>
            <a:spLocks noGrp="1"/>
          </p:cNvSpPr>
          <p:nvPr>
            <p:ph sz="quarter" idx="1"/>
          </p:nvPr>
        </p:nvSpPr>
        <p:spPr/>
        <p:txBody>
          <a:bodyPr/>
          <a:lstStyle/>
          <a:p>
            <a:pPr marL="0" indent="0">
              <a:buNone/>
            </a:pPr>
            <a:r>
              <a:rPr lang="en-US" dirty="0" smtClean="0"/>
              <a:t>Example of frame building in a research project on </a:t>
            </a:r>
          </a:p>
          <a:p>
            <a:pPr marL="0" indent="0">
              <a:buNone/>
            </a:pPr>
            <a:r>
              <a:rPr lang="en-US" i="1" dirty="0" smtClean="0">
                <a:solidFill>
                  <a:srgbClr val="002060"/>
                </a:solidFill>
              </a:rPr>
              <a:t>Representations of migration ‘crisis’ in the Press in three EU countries (France, Germany, Greece) from 1.10.2015 to 31.5.2016</a:t>
            </a:r>
            <a:r>
              <a:rPr lang="en-US" dirty="0" smtClean="0"/>
              <a:t>.</a:t>
            </a:r>
            <a:endParaRPr lang="en-US" dirty="0"/>
          </a:p>
        </p:txBody>
      </p:sp>
      <p:pic>
        <p:nvPicPr>
          <p:cNvPr id="3074" name="Picture 2" descr="Σχετική εικόνα">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3888819"/>
            <a:ext cx="2327910" cy="29965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Σχετική εικόνα">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467" y="3888819"/>
            <a:ext cx="2537557" cy="29610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Αποτέλεσμα εικόνας για Titelblatt Migration deutsche Presse">
            <a:hlinkClick r:id="rId6"/>
          </p:cNvPr>
          <p:cNvSpPr>
            <a:spLocks noChangeAspect="1" noChangeArrowheads="1"/>
          </p:cNvSpPr>
          <p:nvPr/>
        </p:nvSpPr>
        <p:spPr bwMode="auto">
          <a:xfrm>
            <a:off x="101600" y="-1173163"/>
            <a:ext cx="1857375"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Αποτέλεσμα εικόνας για Titelblatt Migration deutsche Presse">
            <a:hlinkClick r:id="rId6"/>
          </p:cNvPr>
          <p:cNvSpPr>
            <a:spLocks noChangeAspect="1" noChangeArrowheads="1"/>
          </p:cNvSpPr>
          <p:nvPr/>
        </p:nvSpPr>
        <p:spPr bwMode="auto">
          <a:xfrm>
            <a:off x="254000" y="-1020763"/>
            <a:ext cx="1857375"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3746326"/>
            <a:ext cx="23431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descr="Σχετική εικόνα">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8284" y="4293376"/>
            <a:ext cx="2325716"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88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208" y="557808"/>
            <a:ext cx="8291264" cy="1215008"/>
          </a:xfrm>
        </p:spPr>
        <p:txBody>
          <a:bodyPr>
            <a:noAutofit/>
          </a:bodyPr>
          <a:lstStyle/>
          <a:p>
            <a:r>
              <a:rPr lang="en-US" sz="3200" dirty="0" smtClean="0">
                <a:solidFill>
                  <a:srgbClr val="C00000"/>
                </a:solidFill>
              </a:rPr>
              <a:t>Newspaper </a:t>
            </a:r>
            <a:r>
              <a:rPr lang="en-US" sz="3200" dirty="0">
                <a:solidFill>
                  <a:srgbClr val="C00000"/>
                </a:solidFill>
              </a:rPr>
              <a:t>articles </a:t>
            </a:r>
            <a:r>
              <a:rPr lang="en-US" sz="3200" dirty="0" smtClean="0">
                <a:solidFill>
                  <a:srgbClr val="C00000"/>
                </a:solidFill>
              </a:rPr>
              <a:t>regarding migration </a:t>
            </a:r>
            <a:r>
              <a:rPr lang="en-US" sz="3200" dirty="0">
                <a:solidFill>
                  <a:srgbClr val="C00000"/>
                </a:solidFill>
              </a:rPr>
              <a:t>crisis </a:t>
            </a:r>
            <a:r>
              <a:rPr lang="en-US" sz="3200" dirty="0" smtClean="0">
                <a:solidFill>
                  <a:srgbClr val="C00000"/>
                </a:solidFill>
              </a:rPr>
              <a:t>during </a:t>
            </a:r>
            <a:r>
              <a:rPr lang="en-US" sz="3200" dirty="0">
                <a:solidFill>
                  <a:srgbClr val="C00000"/>
                </a:solidFill>
              </a:rPr>
              <a:t>the period 1.10.2015 – 31.5.2016</a:t>
            </a:r>
          </a:p>
        </p:txBody>
      </p:sp>
      <p:graphicFrame>
        <p:nvGraphicFramePr>
          <p:cNvPr id="5" name="Table 4"/>
          <p:cNvGraphicFramePr>
            <a:graphicFrameLocks noGrp="1"/>
          </p:cNvGraphicFramePr>
          <p:nvPr>
            <p:extLst>
              <p:ext uri="{D42A27DB-BD31-4B8C-83A1-F6EECF244321}">
                <p14:modId xmlns:p14="http://schemas.microsoft.com/office/powerpoint/2010/main" val="2660190974"/>
              </p:ext>
            </p:extLst>
          </p:nvPr>
        </p:nvGraphicFramePr>
        <p:xfrm>
          <a:off x="755576" y="2132856"/>
          <a:ext cx="7560840" cy="3785616"/>
        </p:xfrm>
        <a:graphic>
          <a:graphicData uri="http://schemas.openxmlformats.org/drawingml/2006/table">
            <a:tbl>
              <a:tblPr firstRow="1" firstCol="1" bandRow="1"/>
              <a:tblGrid>
                <a:gridCol w="2098232">
                  <a:extLst>
                    <a:ext uri="{9D8B030D-6E8A-4147-A177-3AD203B41FA5}">
                      <a16:colId xmlns:a16="http://schemas.microsoft.com/office/drawing/2014/main" val="20000"/>
                    </a:ext>
                  </a:extLst>
                </a:gridCol>
                <a:gridCol w="1180500">
                  <a:extLst>
                    <a:ext uri="{9D8B030D-6E8A-4147-A177-3AD203B41FA5}">
                      <a16:colId xmlns:a16="http://schemas.microsoft.com/office/drawing/2014/main" val="20001"/>
                    </a:ext>
                  </a:extLst>
                </a:gridCol>
                <a:gridCol w="1379034">
                  <a:extLst>
                    <a:ext uri="{9D8B030D-6E8A-4147-A177-3AD203B41FA5}">
                      <a16:colId xmlns:a16="http://schemas.microsoft.com/office/drawing/2014/main" val="20002"/>
                    </a:ext>
                  </a:extLst>
                </a:gridCol>
                <a:gridCol w="1109454">
                  <a:extLst>
                    <a:ext uri="{9D8B030D-6E8A-4147-A177-3AD203B41FA5}">
                      <a16:colId xmlns:a16="http://schemas.microsoft.com/office/drawing/2014/main" val="20003"/>
                    </a:ext>
                  </a:extLst>
                </a:gridCol>
                <a:gridCol w="1793620">
                  <a:extLst>
                    <a:ext uri="{9D8B030D-6E8A-4147-A177-3AD203B41FA5}">
                      <a16:colId xmlns:a16="http://schemas.microsoft.com/office/drawing/2014/main" val="20004"/>
                    </a:ext>
                  </a:extLst>
                </a:gridCol>
              </a:tblGrid>
              <a:tr h="800089">
                <a:tc>
                  <a:txBody>
                    <a:bodyPr/>
                    <a:lstStyle/>
                    <a:p>
                      <a:pPr algn="just">
                        <a:lnSpc>
                          <a:spcPct val="115000"/>
                        </a:lnSpc>
                        <a:spcAft>
                          <a:spcPts val="0"/>
                        </a:spcAft>
                      </a:pPr>
                      <a:r>
                        <a:rPr lang="en-US" sz="2400" b="1" dirty="0">
                          <a:effectLst/>
                          <a:latin typeface="Times New Roman"/>
                          <a:ea typeface="Calibri"/>
                          <a:cs typeface="Times New Roman"/>
                        </a:rPr>
                        <a:t>Newspaper</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effectLst/>
                          <a:latin typeface="Times New Roman"/>
                          <a:ea typeface="Calibri"/>
                          <a:cs typeface="Times New Roman"/>
                        </a:rPr>
                        <a:t>France</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effectLst/>
                          <a:latin typeface="Times New Roman"/>
                          <a:ea typeface="Calibri"/>
                          <a:cs typeface="Times New Roman"/>
                        </a:rPr>
                        <a:t>Germany</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effectLst/>
                          <a:latin typeface="Times New Roman"/>
                          <a:ea typeface="Calibri"/>
                          <a:cs typeface="Times New Roman"/>
                        </a:rPr>
                        <a:t>Greece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effectLst/>
                          <a:latin typeface="Times New Roman"/>
                          <a:ea typeface="Calibri"/>
                          <a:cs typeface="Times New Roman"/>
                        </a:rPr>
                        <a:t>Examined articles</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045">
                <a:tc>
                  <a:txBody>
                    <a:bodyPr/>
                    <a:lstStyle/>
                    <a:p>
                      <a:pPr algn="just">
                        <a:lnSpc>
                          <a:spcPct val="115000"/>
                        </a:lnSpc>
                        <a:spcAft>
                          <a:spcPts val="0"/>
                        </a:spcAft>
                      </a:pPr>
                      <a:r>
                        <a:rPr lang="en-US" sz="2400" dirty="0">
                          <a:effectLst/>
                          <a:latin typeface="Times New Roman"/>
                          <a:ea typeface="Calibri"/>
                          <a:cs typeface="Times New Roman"/>
                        </a:rPr>
                        <a:t>Liberation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Times New Roman"/>
                          <a:ea typeface="Calibri"/>
                          <a:cs typeface="Times New Roman"/>
                        </a:rPr>
                        <a:t>940</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1</a:t>
                      </a:r>
                      <a:r>
                        <a:rPr lang="el-GR" sz="2400">
                          <a:effectLst/>
                          <a:latin typeface="Times New Roman"/>
                          <a:ea typeface="Calibri"/>
                          <a:cs typeface="Times New Roman"/>
                        </a:rPr>
                        <a:t>0</a:t>
                      </a:r>
                      <a:r>
                        <a:rPr lang="en-US" sz="2400">
                          <a:effectLst/>
                          <a:latin typeface="Times New Roman"/>
                          <a:ea typeface="Calibri"/>
                          <a:cs typeface="Times New Roman"/>
                        </a:rPr>
                        <a:t>8</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0089">
                <a:tc>
                  <a:txBody>
                    <a:bodyPr/>
                    <a:lstStyle/>
                    <a:p>
                      <a:pPr algn="just">
                        <a:lnSpc>
                          <a:spcPct val="115000"/>
                        </a:lnSpc>
                        <a:spcAft>
                          <a:spcPts val="0"/>
                        </a:spcAft>
                      </a:pPr>
                      <a:r>
                        <a:rPr lang="en-US" sz="2400" dirty="0" err="1">
                          <a:effectLst/>
                          <a:latin typeface="Times New Roman"/>
                          <a:ea typeface="Calibri"/>
                          <a:cs typeface="Times New Roman"/>
                        </a:rPr>
                        <a:t>Süddeutsche</a:t>
                      </a:r>
                      <a:r>
                        <a:rPr lang="en-US" sz="2400" dirty="0">
                          <a:effectLst/>
                          <a:latin typeface="Times New Roman"/>
                          <a:ea typeface="Calibri"/>
                          <a:cs typeface="Times New Roman"/>
                        </a:rPr>
                        <a:t> </a:t>
                      </a:r>
                      <a:r>
                        <a:rPr lang="en-US" sz="2400" dirty="0" err="1">
                          <a:effectLst/>
                          <a:latin typeface="Times New Roman"/>
                          <a:ea typeface="Calibri"/>
                          <a:cs typeface="Times New Roman"/>
                        </a:rPr>
                        <a:t>Zeitung</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Times New Roman"/>
                          <a:ea typeface="Calibri"/>
                          <a:cs typeface="Times New Roman"/>
                        </a:rPr>
                        <a:t>2000</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Times New Roman"/>
                          <a:ea typeface="Calibri"/>
                          <a:cs typeface="Times New Roman"/>
                        </a:rPr>
                        <a:t>1</a:t>
                      </a:r>
                      <a:r>
                        <a:rPr lang="en-US" sz="2400">
                          <a:effectLst/>
                          <a:latin typeface="Times New Roman"/>
                          <a:ea typeface="Calibri"/>
                          <a:cs typeface="Times New Roman"/>
                        </a:rPr>
                        <a:t>89</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045">
                <a:tc>
                  <a:txBody>
                    <a:bodyPr/>
                    <a:lstStyle/>
                    <a:p>
                      <a:pPr algn="just">
                        <a:lnSpc>
                          <a:spcPct val="115000"/>
                        </a:lnSpc>
                        <a:spcAft>
                          <a:spcPts val="0"/>
                        </a:spcAft>
                      </a:pPr>
                      <a:r>
                        <a:rPr lang="en-US" sz="2400" dirty="0" err="1">
                          <a:effectLst/>
                          <a:latin typeface="Times New Roman"/>
                          <a:ea typeface="Calibri"/>
                          <a:cs typeface="Times New Roman"/>
                        </a:rPr>
                        <a:t>Kathimerini</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a:effectLst/>
                          <a:latin typeface="Times New Roman"/>
                          <a:ea typeface="Calibri"/>
                          <a:cs typeface="Times New Roman"/>
                        </a:rPr>
                        <a:t>1773</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103</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0045">
                <a:tc>
                  <a:txBody>
                    <a:bodyPr/>
                    <a:lstStyle/>
                    <a:p>
                      <a:pPr algn="just">
                        <a:lnSpc>
                          <a:spcPct val="115000"/>
                        </a:lnSpc>
                        <a:spcAft>
                          <a:spcPts val="0"/>
                        </a:spcAft>
                      </a:pPr>
                      <a:r>
                        <a:rPr lang="en-US" sz="2400" dirty="0">
                          <a:effectLst/>
                          <a:latin typeface="Times New Roman"/>
                          <a:ea typeface="Calibri"/>
                          <a:cs typeface="Times New Roman"/>
                        </a:rPr>
                        <a:t>To </a:t>
                      </a:r>
                      <a:r>
                        <a:rPr lang="en-US" sz="2400" dirty="0" err="1">
                          <a:effectLst/>
                          <a:latin typeface="Times New Roman"/>
                          <a:ea typeface="Calibri"/>
                          <a:cs typeface="Times New Roman"/>
                        </a:rPr>
                        <a:t>Vima</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465</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Times New Roman"/>
                          <a:ea typeface="Calibri"/>
                          <a:cs typeface="Times New Roman"/>
                        </a:rPr>
                        <a:t>42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0089">
                <a:tc>
                  <a:txBody>
                    <a:bodyPr/>
                    <a:lstStyle/>
                    <a:p>
                      <a:pPr algn="just">
                        <a:lnSpc>
                          <a:spcPct val="115000"/>
                        </a:lnSpc>
                        <a:spcAft>
                          <a:spcPts val="0"/>
                        </a:spcAft>
                      </a:pPr>
                      <a:r>
                        <a:rPr lang="en-US" sz="2400" dirty="0">
                          <a:effectLst/>
                          <a:latin typeface="Times New Roman"/>
                          <a:ea typeface="Calibri"/>
                          <a:cs typeface="Times New Roman"/>
                        </a:rPr>
                        <a:t>Total number of articles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dirty="0">
                          <a:effectLst/>
                          <a:latin typeface="Times New Roman"/>
                          <a:ea typeface="Calibri"/>
                          <a:cs typeface="Times New Roman"/>
                        </a:rPr>
                        <a:t>940</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dirty="0">
                          <a:effectLst/>
                          <a:latin typeface="Times New Roman"/>
                          <a:ea typeface="Calibri"/>
                          <a:cs typeface="Times New Roman"/>
                        </a:rPr>
                        <a:t>2000</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dirty="0">
                          <a:effectLst/>
                          <a:latin typeface="Times New Roman"/>
                          <a:ea typeface="Calibri"/>
                          <a:cs typeface="Times New Roman"/>
                        </a:rPr>
                        <a:t>2238</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400" b="1" dirty="0">
                          <a:effectLst/>
                          <a:latin typeface="Times New Roman"/>
                          <a:ea typeface="Calibri"/>
                          <a:cs typeface="Times New Roman"/>
                        </a:rPr>
                        <a:t>5178/442 (8.5%)</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2105025" y="2759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30848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490066"/>
          </a:xfrm>
        </p:spPr>
        <p:txBody>
          <a:bodyPr>
            <a:noAutofit/>
          </a:bodyPr>
          <a:lstStyle/>
          <a:p>
            <a:r>
              <a:rPr lang="en-US" sz="3200" b="1" dirty="0" smtClean="0">
                <a:solidFill>
                  <a:srgbClr val="C00000"/>
                </a:solidFill>
              </a:rPr>
              <a:t>Frames</a:t>
            </a:r>
            <a:endParaRPr lang="en-US" sz="3200" b="1" dirty="0">
              <a:solidFill>
                <a:srgbClr val="C00000"/>
              </a:solidFill>
            </a:endParaRPr>
          </a:p>
        </p:txBody>
      </p:sp>
      <p:sp>
        <p:nvSpPr>
          <p:cNvPr id="4" name="Content Placeholder 3"/>
          <p:cNvSpPr>
            <a:spLocks noGrp="1"/>
          </p:cNvSpPr>
          <p:nvPr>
            <p:ph idx="1"/>
          </p:nvPr>
        </p:nvSpPr>
        <p:spPr>
          <a:xfrm>
            <a:off x="251520" y="548680"/>
            <a:ext cx="8784976" cy="6192688"/>
          </a:xfrm>
        </p:spPr>
        <p:txBody>
          <a:bodyPr>
            <a:normAutofit fontScale="70000" lnSpcReduction="20000"/>
          </a:bodyPr>
          <a:lstStyle/>
          <a:p>
            <a:pPr marL="0" indent="0">
              <a:buNone/>
            </a:pPr>
            <a:r>
              <a:rPr lang="en-US" b="1" i="1" dirty="0">
                <a:solidFill>
                  <a:srgbClr val="C00000"/>
                </a:solidFill>
              </a:rPr>
              <a:t>Economic dimension</a:t>
            </a:r>
            <a:endParaRPr lang="en-US" b="1" dirty="0">
              <a:solidFill>
                <a:srgbClr val="C00000"/>
              </a:solidFill>
            </a:endParaRPr>
          </a:p>
          <a:p>
            <a:pPr lvl="1">
              <a:buClr>
                <a:srgbClr val="C00000"/>
              </a:buClr>
            </a:pPr>
            <a:r>
              <a:rPr lang="en-US" sz="3200" dirty="0" smtClean="0"/>
              <a:t>Welfare state deconstruction, rise of unemployment</a:t>
            </a:r>
          </a:p>
          <a:p>
            <a:pPr lvl="1">
              <a:buClr>
                <a:srgbClr val="C00000"/>
              </a:buClr>
            </a:pPr>
            <a:r>
              <a:rPr lang="en-US" sz="3200" dirty="0" smtClean="0"/>
              <a:t>Rising costs for immigration, asylum, care and shelter</a:t>
            </a:r>
          </a:p>
          <a:p>
            <a:pPr marL="0" indent="0">
              <a:buNone/>
            </a:pPr>
            <a:r>
              <a:rPr lang="en-US" b="1" i="1" dirty="0" smtClean="0">
                <a:solidFill>
                  <a:srgbClr val="C00000"/>
                </a:solidFill>
              </a:rPr>
              <a:t>Political </a:t>
            </a:r>
            <a:r>
              <a:rPr lang="en-US" b="1" i="1" dirty="0">
                <a:solidFill>
                  <a:srgbClr val="C00000"/>
                </a:solidFill>
              </a:rPr>
              <a:t>dimension</a:t>
            </a:r>
            <a:endParaRPr lang="en-US" b="1" dirty="0">
              <a:solidFill>
                <a:srgbClr val="C00000"/>
              </a:solidFill>
            </a:endParaRPr>
          </a:p>
          <a:p>
            <a:pPr lvl="1">
              <a:buClr>
                <a:srgbClr val="C00000"/>
              </a:buClr>
            </a:pPr>
            <a:r>
              <a:rPr lang="en-US" sz="3200" dirty="0" smtClean="0">
                <a:solidFill>
                  <a:srgbClr val="C00000"/>
                </a:solidFill>
              </a:rPr>
              <a:t>Increase of far-right parties </a:t>
            </a:r>
            <a:r>
              <a:rPr lang="en-US" sz="3200" dirty="0" smtClean="0"/>
              <a:t>(political dissatisfaction, aggression)</a:t>
            </a:r>
          </a:p>
          <a:p>
            <a:pPr lvl="1">
              <a:buClr>
                <a:srgbClr val="C00000"/>
              </a:buClr>
            </a:pPr>
            <a:r>
              <a:rPr lang="en-US" sz="3200" dirty="0" smtClean="0">
                <a:solidFill>
                  <a:srgbClr val="C00000"/>
                </a:solidFill>
              </a:rPr>
              <a:t>Euro-sceptics vs Euro-optimist</a:t>
            </a:r>
            <a:r>
              <a:rPr lang="en-US" sz="3200" dirty="0" smtClean="0"/>
              <a:t>, EU integration policy (national priority vs European, solidarity among member states)</a:t>
            </a:r>
          </a:p>
          <a:p>
            <a:pPr lvl="1">
              <a:buClr>
                <a:srgbClr val="C00000"/>
              </a:buClr>
            </a:pPr>
            <a:r>
              <a:rPr lang="en-US" sz="3200" dirty="0" smtClean="0">
                <a:solidFill>
                  <a:srgbClr val="C00000"/>
                </a:solidFill>
              </a:rPr>
              <a:t>European solidarity vs national particularity </a:t>
            </a:r>
            <a:r>
              <a:rPr lang="en-US" sz="3200" dirty="0" smtClean="0"/>
              <a:t>(interest)</a:t>
            </a:r>
          </a:p>
          <a:p>
            <a:pPr lvl="1">
              <a:buClr>
                <a:srgbClr val="C00000"/>
              </a:buClr>
            </a:pPr>
            <a:r>
              <a:rPr lang="en-US" sz="3200" dirty="0" smtClean="0">
                <a:solidFill>
                  <a:srgbClr val="C00000"/>
                </a:solidFill>
              </a:rPr>
              <a:t>Schengen agreement </a:t>
            </a:r>
            <a:r>
              <a:rPr lang="en-US" sz="3200" dirty="0" smtClean="0"/>
              <a:t>(refugee routes, closed borders, stranded refugees, hot spots, responsibility to guard the border)</a:t>
            </a:r>
          </a:p>
          <a:p>
            <a:pPr lvl="1">
              <a:buClr>
                <a:srgbClr val="C00000"/>
              </a:buClr>
            </a:pPr>
            <a:r>
              <a:rPr lang="en-US" sz="3200" dirty="0" smtClean="0"/>
              <a:t>Migration control (common policy, securitization)</a:t>
            </a:r>
          </a:p>
          <a:p>
            <a:pPr lvl="1">
              <a:buClr>
                <a:srgbClr val="C00000"/>
              </a:buClr>
            </a:pPr>
            <a:r>
              <a:rPr lang="en-US" sz="3200" dirty="0" smtClean="0"/>
              <a:t>Efforts to shape common migration policy vs national measures (relocation, reunion)</a:t>
            </a:r>
          </a:p>
          <a:p>
            <a:pPr marL="0" indent="0">
              <a:buNone/>
            </a:pPr>
            <a:r>
              <a:rPr lang="en-US" b="1" i="1" dirty="0" smtClean="0">
                <a:solidFill>
                  <a:srgbClr val="C00000"/>
                </a:solidFill>
              </a:rPr>
              <a:t>Social </a:t>
            </a:r>
            <a:r>
              <a:rPr lang="en-US" b="1" i="1" dirty="0">
                <a:solidFill>
                  <a:srgbClr val="C00000"/>
                </a:solidFill>
              </a:rPr>
              <a:t>dimension</a:t>
            </a:r>
            <a:endParaRPr lang="en-US" b="1" dirty="0">
              <a:solidFill>
                <a:srgbClr val="C00000"/>
              </a:solidFill>
            </a:endParaRPr>
          </a:p>
          <a:p>
            <a:pPr lvl="1">
              <a:buClr>
                <a:srgbClr val="C00000"/>
              </a:buClr>
            </a:pPr>
            <a:r>
              <a:rPr lang="en-US" sz="3200" dirty="0" smtClean="0">
                <a:solidFill>
                  <a:srgbClr val="C00000"/>
                </a:solidFill>
              </a:rPr>
              <a:t>Anti-immigrant attitudes, authoritarian attitudes </a:t>
            </a:r>
            <a:r>
              <a:rPr lang="en-US" sz="3200" dirty="0" smtClean="0"/>
              <a:t>(threat, xenophobia, fear, uncertainty, criminalization of irregular migration, neighborhood protection)</a:t>
            </a:r>
          </a:p>
          <a:p>
            <a:pPr lvl="1">
              <a:buClr>
                <a:srgbClr val="C00000"/>
              </a:buClr>
            </a:pPr>
            <a:r>
              <a:rPr lang="en-US" sz="3200" dirty="0" smtClean="0"/>
              <a:t>Favorable in-group attitudes (national superiority)</a:t>
            </a:r>
          </a:p>
          <a:p>
            <a:pPr lvl="1">
              <a:buClr>
                <a:srgbClr val="C00000"/>
              </a:buClr>
            </a:pPr>
            <a:r>
              <a:rPr lang="en-US" sz="3200" dirty="0" smtClean="0"/>
              <a:t>Human rights protection (refugee, asylum policy, against xenophobia)</a:t>
            </a:r>
          </a:p>
          <a:p>
            <a:pPr lvl="1">
              <a:buClr>
                <a:srgbClr val="C00000"/>
              </a:buClr>
            </a:pPr>
            <a:r>
              <a:rPr lang="en-US" sz="3200" dirty="0" smtClean="0">
                <a:solidFill>
                  <a:srgbClr val="C00000"/>
                </a:solidFill>
              </a:rPr>
              <a:t>Humanitarian crisis </a:t>
            </a:r>
            <a:r>
              <a:rPr lang="en-US" sz="3200" dirty="0" smtClean="0"/>
              <a:t>(deaths, Mare </a:t>
            </a:r>
            <a:r>
              <a:rPr lang="en-US" sz="3200" dirty="0" err="1" smtClean="0"/>
              <a:t>Mortum</a:t>
            </a:r>
            <a:r>
              <a:rPr lang="en-US" sz="3200" dirty="0" smtClean="0"/>
              <a:t>, smugglers, camps conditions)</a:t>
            </a:r>
          </a:p>
          <a:p>
            <a:pPr lvl="1">
              <a:buClr>
                <a:srgbClr val="C00000"/>
              </a:buClr>
            </a:pPr>
            <a:r>
              <a:rPr lang="en-US" sz="3200" dirty="0" smtClean="0">
                <a:solidFill>
                  <a:srgbClr val="C00000"/>
                </a:solidFill>
              </a:rPr>
              <a:t>Demonstrations pro –contra migration </a:t>
            </a:r>
          </a:p>
          <a:p>
            <a:pPr marL="0" indent="0">
              <a:buNone/>
            </a:pPr>
            <a:endParaRPr lang="en-US" dirty="0"/>
          </a:p>
        </p:txBody>
      </p:sp>
      <p:pic>
        <p:nvPicPr>
          <p:cNvPr id="6" name="Picture 3" descr="Legacy &amp; Data Mig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384"/>
            <a:ext cx="1627378" cy="108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6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Content of this module</a:t>
            </a:r>
            <a:endParaRPr lang="en-US" dirty="0">
              <a:solidFill>
                <a:srgbClr val="C00000"/>
              </a:solidFill>
            </a:endParaRPr>
          </a:p>
        </p:txBody>
      </p:sp>
      <p:sp>
        <p:nvSpPr>
          <p:cNvPr id="3" name="Content Placeholder 2"/>
          <p:cNvSpPr>
            <a:spLocks noGrp="1"/>
          </p:cNvSpPr>
          <p:nvPr>
            <p:ph sz="quarter" idx="1"/>
          </p:nvPr>
        </p:nvSpPr>
        <p:spPr>
          <a:xfrm>
            <a:off x="467544" y="1628800"/>
            <a:ext cx="7772400" cy="4932040"/>
          </a:xfrm>
        </p:spPr>
        <p:txBody>
          <a:bodyPr/>
          <a:lstStyle/>
          <a:p>
            <a:r>
              <a:rPr lang="en-US" b="1" dirty="0">
                <a:solidFill>
                  <a:srgbClr val="C00000"/>
                </a:solidFill>
              </a:rPr>
              <a:t>Agenda setting</a:t>
            </a:r>
            <a:r>
              <a:rPr lang="en-US" dirty="0"/>
              <a:t> </a:t>
            </a:r>
            <a:endParaRPr lang="en-US" dirty="0" smtClean="0"/>
          </a:p>
          <a:p>
            <a:pPr lvl="1"/>
            <a:r>
              <a:rPr lang="en-US" altLang="en-US" dirty="0" smtClean="0"/>
              <a:t>Concept </a:t>
            </a:r>
            <a:r>
              <a:rPr lang="en-US" altLang="en-US" dirty="0"/>
              <a:t>of </a:t>
            </a:r>
            <a:r>
              <a:rPr lang="en-US" altLang="en-US" dirty="0" smtClean="0"/>
              <a:t>agenda setting </a:t>
            </a:r>
            <a:r>
              <a:rPr lang="en-US" altLang="en-US" dirty="0"/>
              <a:t>(McCombs and </a:t>
            </a:r>
            <a:r>
              <a:rPr lang="en-US" altLang="en-US" dirty="0" smtClean="0"/>
              <a:t>Shaw)</a:t>
            </a:r>
          </a:p>
          <a:p>
            <a:pPr lvl="1"/>
            <a:r>
              <a:rPr lang="en-US" dirty="0" smtClean="0">
                <a:solidFill>
                  <a:schemeClr val="tx1">
                    <a:lumMod val="95000"/>
                    <a:lumOff val="5000"/>
                  </a:schemeClr>
                </a:solidFill>
              </a:rPr>
              <a:t>Media agenda setting</a:t>
            </a:r>
          </a:p>
          <a:p>
            <a:pPr lvl="1"/>
            <a:r>
              <a:rPr lang="en-US" dirty="0">
                <a:solidFill>
                  <a:schemeClr val="tx1">
                    <a:lumMod val="95000"/>
                    <a:lumOff val="5000"/>
                  </a:schemeClr>
                </a:solidFill>
              </a:rPr>
              <a:t>Indicative criteria for news selection</a:t>
            </a:r>
          </a:p>
          <a:p>
            <a:r>
              <a:rPr lang="en-US" b="1" dirty="0" smtClean="0">
                <a:solidFill>
                  <a:srgbClr val="C00000"/>
                </a:solidFill>
              </a:rPr>
              <a:t>Framing</a:t>
            </a:r>
            <a:r>
              <a:rPr lang="en-US" dirty="0" smtClean="0"/>
              <a:t> definitions, theories, paradigms (Goffman, </a:t>
            </a:r>
            <a:r>
              <a:rPr lang="en-US" dirty="0" err="1" smtClean="0"/>
              <a:t>Gitlin</a:t>
            </a:r>
            <a:r>
              <a:rPr lang="en-US" dirty="0" smtClean="0"/>
              <a:t>, </a:t>
            </a:r>
            <a:r>
              <a:rPr lang="en-US" dirty="0" err="1" smtClean="0"/>
              <a:t>Entman</a:t>
            </a:r>
            <a:r>
              <a:rPr lang="en-US" dirty="0" smtClean="0"/>
              <a:t>, D’Angelo)</a:t>
            </a:r>
          </a:p>
          <a:p>
            <a:r>
              <a:rPr lang="en-US" b="1" dirty="0" smtClean="0">
                <a:solidFill>
                  <a:srgbClr val="C00000"/>
                </a:solidFill>
              </a:rPr>
              <a:t>Framing of immigration in the News</a:t>
            </a:r>
          </a:p>
          <a:p>
            <a:pPr lvl="1"/>
            <a:r>
              <a:rPr lang="en-US" dirty="0" smtClean="0"/>
              <a:t>Negative discourse, emotions</a:t>
            </a:r>
          </a:p>
          <a:p>
            <a:pPr lvl="1"/>
            <a:r>
              <a:rPr lang="en-US" dirty="0" smtClean="0"/>
              <a:t>Reports and research on migration ‘crisis’ in the EU</a:t>
            </a:r>
          </a:p>
          <a:p>
            <a:pPr lvl="1"/>
            <a:r>
              <a:rPr lang="en-US" dirty="0" smtClean="0"/>
              <a:t>Framing immigration a research (frame building)</a:t>
            </a:r>
          </a:p>
          <a:p>
            <a:pPr lvl="1"/>
            <a:endParaRPr lang="en-US" dirty="0" smtClean="0"/>
          </a:p>
          <a:p>
            <a:pPr marL="45720"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24475951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52128"/>
          </a:xfrm>
        </p:spPr>
        <p:txBody>
          <a:bodyPr>
            <a:normAutofit/>
          </a:bodyPr>
          <a:lstStyle/>
          <a:p>
            <a:r>
              <a:rPr lang="en-US" sz="3200" b="1" dirty="0" smtClean="0">
                <a:solidFill>
                  <a:srgbClr val="C00000"/>
                </a:solidFill>
              </a:rPr>
              <a:t>Euro-sceptics vs Euro-optimist, EU integration policy</a:t>
            </a:r>
            <a:endParaRPr lang="en-US" sz="3200" b="1" dirty="0">
              <a:solidFill>
                <a:srgbClr val="C00000"/>
              </a:solidFill>
            </a:endParaRPr>
          </a:p>
        </p:txBody>
      </p:sp>
      <p:sp>
        <p:nvSpPr>
          <p:cNvPr id="4" name="Content Placeholder 3"/>
          <p:cNvSpPr>
            <a:spLocks noGrp="1"/>
          </p:cNvSpPr>
          <p:nvPr>
            <p:ph idx="1"/>
          </p:nvPr>
        </p:nvSpPr>
        <p:spPr>
          <a:xfrm>
            <a:off x="251520" y="1556792"/>
            <a:ext cx="8784976" cy="5184576"/>
          </a:xfrm>
        </p:spPr>
        <p:txBody>
          <a:bodyPr>
            <a:normAutofit fontScale="70000" lnSpcReduction="20000"/>
          </a:bodyPr>
          <a:lstStyle/>
          <a:p>
            <a:pPr marL="0" indent="0">
              <a:buNone/>
            </a:pPr>
            <a:r>
              <a:rPr lang="de-DE" sz="3600" dirty="0" smtClean="0">
                <a:solidFill>
                  <a:srgbClr val="C00000"/>
                </a:solidFill>
              </a:rPr>
              <a:t>Selected </a:t>
            </a:r>
            <a:r>
              <a:rPr lang="de-DE" sz="3600" dirty="0" err="1" smtClean="0">
                <a:solidFill>
                  <a:srgbClr val="C00000"/>
                </a:solidFill>
              </a:rPr>
              <a:t>article</a:t>
            </a:r>
            <a:r>
              <a:rPr lang="de-DE" sz="3600" dirty="0" smtClean="0">
                <a:solidFill>
                  <a:srgbClr val="C00000"/>
                </a:solidFill>
              </a:rPr>
              <a:t> </a:t>
            </a:r>
            <a:r>
              <a:rPr lang="de-DE" sz="3600" dirty="0" err="1" smtClean="0">
                <a:solidFill>
                  <a:srgbClr val="C00000"/>
                </a:solidFill>
              </a:rPr>
              <a:t>titles</a:t>
            </a:r>
            <a:r>
              <a:rPr lang="de-DE" dirty="0" smtClean="0"/>
              <a:t>:</a:t>
            </a:r>
          </a:p>
          <a:p>
            <a:pPr lvl="0"/>
            <a:r>
              <a:rPr lang="fr-FR" dirty="0"/>
              <a:t>Migrants: l’égoïsme dangereux des membres de </a:t>
            </a:r>
            <a:r>
              <a:rPr lang="fr-FR" dirty="0" smtClean="0"/>
              <a:t>l’UE </a:t>
            </a:r>
            <a:r>
              <a:rPr lang="fr-FR" b="1" dirty="0" err="1" smtClean="0"/>
              <a:t>Liberation</a:t>
            </a:r>
            <a:r>
              <a:rPr lang="fr-FR" dirty="0" smtClean="0"/>
              <a:t>, 26.2.2016</a:t>
            </a:r>
            <a:endParaRPr lang="en-US" dirty="0"/>
          </a:p>
          <a:p>
            <a:pPr lvl="0"/>
            <a:r>
              <a:rPr lang="en-US" dirty="0" smtClean="0"/>
              <a:t>Will the EU survive? </a:t>
            </a:r>
            <a:r>
              <a:rPr lang="en-US" b="1" dirty="0" smtClean="0"/>
              <a:t>To </a:t>
            </a:r>
            <a:r>
              <a:rPr lang="en-US" b="1" dirty="0" err="1" smtClean="0"/>
              <a:t>Vima</a:t>
            </a:r>
            <a:r>
              <a:rPr lang="en-US" b="1" dirty="0" smtClean="0"/>
              <a:t> </a:t>
            </a:r>
            <a:r>
              <a:rPr lang="en-US" dirty="0" smtClean="0"/>
              <a:t>3.1.2016[</a:t>
            </a:r>
            <a:r>
              <a:rPr lang="el-GR" dirty="0" smtClean="0"/>
              <a:t>Θα </a:t>
            </a:r>
            <a:r>
              <a:rPr lang="el-GR" dirty="0"/>
              <a:t>επιβιώσει η Ευρωπαϊκή </a:t>
            </a:r>
            <a:r>
              <a:rPr lang="el-GR" dirty="0" smtClean="0"/>
              <a:t>Ένωση;</a:t>
            </a:r>
            <a:r>
              <a:rPr lang="en-US" dirty="0" smtClean="0"/>
              <a:t>]</a:t>
            </a:r>
            <a:endParaRPr lang="en-US" dirty="0"/>
          </a:p>
          <a:p>
            <a:pPr lvl="0"/>
            <a:r>
              <a:rPr lang="en-US" dirty="0" smtClean="0"/>
              <a:t>Euroscepticism and xenophobia </a:t>
            </a:r>
            <a:r>
              <a:rPr lang="en-US" b="1" dirty="0" smtClean="0"/>
              <a:t>To </a:t>
            </a:r>
            <a:r>
              <a:rPr lang="en-US" b="1" dirty="0" err="1" smtClean="0"/>
              <a:t>Vima</a:t>
            </a:r>
            <a:r>
              <a:rPr lang="en-US" b="1" dirty="0" smtClean="0"/>
              <a:t> </a:t>
            </a:r>
            <a:r>
              <a:rPr lang="en-US" dirty="0" smtClean="0"/>
              <a:t>1.11.2015 [</a:t>
            </a:r>
            <a:r>
              <a:rPr lang="el-GR" dirty="0" err="1" smtClean="0"/>
              <a:t>Ευρωσκεπτικισμός</a:t>
            </a:r>
            <a:r>
              <a:rPr lang="el-GR" dirty="0" smtClean="0"/>
              <a:t> </a:t>
            </a:r>
            <a:r>
              <a:rPr lang="el-GR" dirty="0"/>
              <a:t>και </a:t>
            </a:r>
            <a:r>
              <a:rPr lang="el-GR" dirty="0" smtClean="0"/>
              <a:t>ξενοφοβία</a:t>
            </a:r>
            <a:r>
              <a:rPr lang="en-US" dirty="0" smtClean="0"/>
              <a:t>]</a:t>
            </a:r>
            <a:endParaRPr lang="en-US" dirty="0"/>
          </a:p>
          <a:p>
            <a:pPr lvl="0"/>
            <a:r>
              <a:rPr lang="en-US" dirty="0" smtClean="0"/>
              <a:t>Dutch Presidency in a </a:t>
            </a:r>
            <a:r>
              <a:rPr lang="en-US" dirty="0" err="1" smtClean="0"/>
              <a:t>eurosceptic</a:t>
            </a:r>
            <a:r>
              <a:rPr lang="en-US" dirty="0" smtClean="0"/>
              <a:t> </a:t>
            </a:r>
            <a:r>
              <a:rPr lang="en-US" dirty="0" err="1" smtClean="0"/>
              <a:t>athosphere</a:t>
            </a:r>
            <a:r>
              <a:rPr lang="en-US" dirty="0" smtClean="0"/>
              <a:t>. Migration crisis is a major problem according B. </a:t>
            </a:r>
            <a:r>
              <a:rPr lang="en-US" dirty="0" err="1" smtClean="0"/>
              <a:t>Kenders</a:t>
            </a:r>
            <a:r>
              <a:rPr lang="en-US" dirty="0" smtClean="0"/>
              <a:t> </a:t>
            </a:r>
            <a:r>
              <a:rPr lang="en-US" b="1" dirty="0" smtClean="0"/>
              <a:t>To </a:t>
            </a:r>
            <a:r>
              <a:rPr lang="en-US" b="1" dirty="0" err="1" smtClean="0"/>
              <a:t>Vima</a:t>
            </a:r>
            <a:r>
              <a:rPr lang="en-US" b="1" dirty="0" smtClean="0"/>
              <a:t> </a:t>
            </a:r>
            <a:r>
              <a:rPr lang="en-US" dirty="0" smtClean="0"/>
              <a:t>30.12.2015 [ </a:t>
            </a:r>
            <a:r>
              <a:rPr lang="el-GR" sz="2000" dirty="0" smtClean="0"/>
              <a:t>Ολλανδική </a:t>
            </a:r>
            <a:r>
              <a:rPr lang="el-GR" sz="2000" dirty="0"/>
              <a:t>προεδρία σε κλίμα </a:t>
            </a:r>
            <a:r>
              <a:rPr lang="el-GR" sz="2000" dirty="0" err="1"/>
              <a:t>ευρωσκεπτικισμού</a:t>
            </a:r>
            <a:r>
              <a:rPr lang="el-GR" sz="2000" dirty="0"/>
              <a:t>. Μείζον θέμα η προσφυγική κρίση σύμφωνα με τον ΥΠΕΞ, </a:t>
            </a:r>
            <a:r>
              <a:rPr lang="el-GR" sz="2000" dirty="0" err="1"/>
              <a:t>Μπερτ</a:t>
            </a:r>
            <a:r>
              <a:rPr lang="el-GR" sz="2000" dirty="0"/>
              <a:t> </a:t>
            </a:r>
            <a:r>
              <a:rPr lang="el-GR" sz="2000" dirty="0" err="1" smtClean="0"/>
              <a:t>Κέντερς</a:t>
            </a:r>
            <a:r>
              <a:rPr lang="en-US" sz="2000" dirty="0" smtClean="0"/>
              <a:t>]</a:t>
            </a:r>
            <a:endParaRPr lang="en-US" sz="2000" dirty="0"/>
          </a:p>
          <a:p>
            <a:r>
              <a:rPr lang="de-DE" dirty="0" err="1" smtClean="0"/>
              <a:t>Esthonia‘s</a:t>
            </a:r>
            <a:r>
              <a:rPr lang="de-DE" dirty="0" smtClean="0"/>
              <a:t> </a:t>
            </a:r>
            <a:r>
              <a:rPr lang="de-DE" dirty="0" err="1" smtClean="0"/>
              <a:t>President</a:t>
            </a:r>
            <a:r>
              <a:rPr lang="de-DE" dirty="0" smtClean="0"/>
              <a:t>: EU: Fear </a:t>
            </a:r>
            <a:r>
              <a:rPr lang="de-DE" dirty="0" err="1" smtClean="0"/>
              <a:t>of</a:t>
            </a:r>
            <a:r>
              <a:rPr lang="de-DE" dirty="0" smtClean="0"/>
              <a:t> </a:t>
            </a:r>
            <a:r>
              <a:rPr lang="de-DE" dirty="0" err="1" smtClean="0"/>
              <a:t>dilution</a:t>
            </a:r>
            <a:r>
              <a:rPr lang="de-DE" dirty="0" smtClean="0"/>
              <a:t> </a:t>
            </a:r>
            <a:r>
              <a:rPr lang="en-US" b="1" dirty="0" err="1" smtClean="0"/>
              <a:t>Süddeutsche</a:t>
            </a:r>
            <a:r>
              <a:rPr lang="en-US" b="1" dirty="0" smtClean="0"/>
              <a:t> </a:t>
            </a:r>
            <a:r>
              <a:rPr lang="en-US" b="1" dirty="0" err="1" smtClean="0"/>
              <a:t>Zeitung</a:t>
            </a:r>
            <a:r>
              <a:rPr lang="en-US" dirty="0" smtClean="0"/>
              <a:t> 19.5.2016 [</a:t>
            </a:r>
            <a:r>
              <a:rPr lang="de-DE" dirty="0" smtClean="0"/>
              <a:t>Estlands Präsident Angst vor dem Kollaps der EU]</a:t>
            </a:r>
          </a:p>
          <a:p>
            <a:pPr lvl="0"/>
            <a:r>
              <a:rPr lang="de-DE" dirty="0" err="1" smtClean="0"/>
              <a:t>Asselborn</a:t>
            </a:r>
            <a:r>
              <a:rPr lang="de-DE" dirty="0" smtClean="0"/>
              <a:t> </a:t>
            </a:r>
            <a:r>
              <a:rPr lang="de-DE" dirty="0" err="1" smtClean="0"/>
              <a:t>is</a:t>
            </a:r>
            <a:r>
              <a:rPr lang="de-DE" dirty="0" smtClean="0"/>
              <a:t> </a:t>
            </a:r>
            <a:r>
              <a:rPr lang="de-DE" dirty="0" err="1" smtClean="0"/>
              <a:t>warning</a:t>
            </a:r>
            <a:r>
              <a:rPr lang="de-DE" dirty="0" smtClean="0"/>
              <a:t> </a:t>
            </a:r>
            <a:r>
              <a:rPr lang="de-DE" dirty="0" err="1" smtClean="0"/>
              <a:t>of</a:t>
            </a:r>
            <a:r>
              <a:rPr lang="de-DE" dirty="0" smtClean="0"/>
              <a:t> </a:t>
            </a:r>
            <a:r>
              <a:rPr lang="de-DE" dirty="0" err="1" smtClean="0"/>
              <a:t>Europe‘s</a:t>
            </a:r>
            <a:r>
              <a:rPr lang="de-DE" dirty="0" smtClean="0"/>
              <a:t> </a:t>
            </a:r>
            <a:r>
              <a:rPr lang="de-DE" dirty="0" err="1" smtClean="0"/>
              <a:t>dilusion</a:t>
            </a:r>
            <a:r>
              <a:rPr lang="de-DE" dirty="0" smtClean="0"/>
              <a:t> </a:t>
            </a:r>
            <a:r>
              <a:rPr lang="de-DE" dirty="0" err="1" smtClean="0"/>
              <a:t>cause</a:t>
            </a:r>
            <a:r>
              <a:rPr lang="de-DE" dirty="0" smtClean="0"/>
              <a:t> </a:t>
            </a:r>
            <a:r>
              <a:rPr lang="de-DE" dirty="0" err="1" smtClean="0"/>
              <a:t>of</a:t>
            </a:r>
            <a:r>
              <a:rPr lang="de-DE" dirty="0" smtClean="0"/>
              <a:t> </a:t>
            </a:r>
            <a:r>
              <a:rPr lang="de-DE" dirty="0" err="1" smtClean="0"/>
              <a:t>migration</a:t>
            </a:r>
            <a:r>
              <a:rPr lang="de-DE" dirty="0" smtClean="0"/>
              <a:t> </a:t>
            </a:r>
            <a:r>
              <a:rPr lang="de-DE" dirty="0" err="1" smtClean="0"/>
              <a:t>policy</a:t>
            </a:r>
            <a:r>
              <a:rPr lang="de-DE" dirty="0" smtClean="0"/>
              <a:t>, </a:t>
            </a:r>
            <a:r>
              <a:rPr lang="de-DE" b="1" dirty="0" smtClean="0"/>
              <a:t>Süddeutsche Zeitung </a:t>
            </a:r>
            <a:r>
              <a:rPr lang="de-DE" dirty="0" smtClean="0"/>
              <a:t>26. Oktober 2015 [</a:t>
            </a:r>
            <a:r>
              <a:rPr lang="de-DE" dirty="0" err="1" smtClean="0"/>
              <a:t>Asselborn</a:t>
            </a:r>
            <a:r>
              <a:rPr lang="de-DE" dirty="0" smtClean="0"/>
              <a:t> warnt vor Zerbrechen Europas durch Flüchtlingspolitik] </a:t>
            </a:r>
          </a:p>
          <a:p>
            <a:pPr lvl="0"/>
            <a:r>
              <a:rPr lang="de-DE" dirty="0" smtClean="0"/>
              <a:t> M. Vals: Migration </a:t>
            </a:r>
            <a:r>
              <a:rPr lang="de-DE" dirty="0" err="1" smtClean="0"/>
              <a:t>crisis</a:t>
            </a:r>
            <a:r>
              <a:rPr lang="de-DE" dirty="0" smtClean="0"/>
              <a:t> </a:t>
            </a:r>
            <a:r>
              <a:rPr lang="de-DE" dirty="0" err="1" smtClean="0"/>
              <a:t>is</a:t>
            </a:r>
            <a:r>
              <a:rPr lang="de-DE" dirty="0" smtClean="0"/>
              <a:t> </a:t>
            </a:r>
            <a:r>
              <a:rPr lang="de-DE" dirty="0" err="1" smtClean="0"/>
              <a:t>threatening</a:t>
            </a:r>
            <a:r>
              <a:rPr lang="de-DE" dirty="0" smtClean="0"/>
              <a:t> </a:t>
            </a:r>
            <a:r>
              <a:rPr lang="de-DE" dirty="0" err="1" smtClean="0"/>
              <a:t>the</a:t>
            </a:r>
            <a:r>
              <a:rPr lang="de-DE" dirty="0" smtClean="0"/>
              <a:t> </a:t>
            </a:r>
            <a:r>
              <a:rPr lang="de-DE" dirty="0" err="1" smtClean="0"/>
              <a:t>idea</a:t>
            </a:r>
            <a:r>
              <a:rPr lang="de-DE" dirty="0" smtClean="0"/>
              <a:t> </a:t>
            </a:r>
            <a:r>
              <a:rPr lang="de-DE" dirty="0" err="1" smtClean="0"/>
              <a:t>of</a:t>
            </a:r>
            <a:r>
              <a:rPr lang="de-DE" dirty="0" smtClean="0"/>
              <a:t> European Union </a:t>
            </a:r>
            <a:r>
              <a:rPr lang="en-US" b="1" dirty="0" err="1" smtClean="0"/>
              <a:t>Kathimerini</a:t>
            </a:r>
            <a:r>
              <a:rPr lang="el-GR" dirty="0" smtClean="0"/>
              <a:t> 22.01.2016 </a:t>
            </a:r>
            <a:r>
              <a:rPr lang="en-US" dirty="0" smtClean="0"/>
              <a:t>[</a:t>
            </a:r>
            <a:r>
              <a:rPr lang="el-GR" dirty="0" smtClean="0"/>
              <a:t>Μ</a:t>
            </a:r>
            <a:r>
              <a:rPr lang="el-GR" dirty="0"/>
              <a:t>. Βαλς: Η προσφυγική κρίση απειλεί την ιδέα της Ευρωπαϊκής </a:t>
            </a:r>
            <a:r>
              <a:rPr lang="el-GR" dirty="0" smtClean="0"/>
              <a:t>Ένωσης</a:t>
            </a:r>
            <a:r>
              <a:rPr lang="en-US" dirty="0" smtClean="0"/>
              <a:t>]</a:t>
            </a:r>
            <a:endParaRPr lang="en-US" dirty="0"/>
          </a:p>
          <a:p>
            <a:pPr lvl="0"/>
            <a:r>
              <a:rPr lang="en-US" dirty="0" smtClean="0"/>
              <a:t>F. </a:t>
            </a:r>
            <a:r>
              <a:rPr lang="en-US" dirty="0" err="1" smtClean="0"/>
              <a:t>Mogerini</a:t>
            </a:r>
            <a:r>
              <a:rPr lang="el-GR" dirty="0" smtClean="0"/>
              <a:t>: </a:t>
            </a:r>
            <a:r>
              <a:rPr lang="en-US" dirty="0" smtClean="0"/>
              <a:t>EU is threatened of dissolution due to migration crisis </a:t>
            </a:r>
            <a:r>
              <a:rPr lang="en-US" b="1" dirty="0" err="1" smtClean="0"/>
              <a:t>Kathimerini</a:t>
            </a:r>
            <a:r>
              <a:rPr lang="en-US" dirty="0" smtClean="0"/>
              <a:t> </a:t>
            </a:r>
            <a:r>
              <a:rPr lang="el-GR" dirty="0" smtClean="0"/>
              <a:t>29.10.2015 </a:t>
            </a:r>
            <a:r>
              <a:rPr lang="en-US" dirty="0" smtClean="0"/>
              <a:t>[</a:t>
            </a:r>
            <a:r>
              <a:rPr lang="el-GR" dirty="0" smtClean="0"/>
              <a:t>Φ. </a:t>
            </a:r>
            <a:r>
              <a:rPr lang="el-GR" dirty="0" err="1" smtClean="0"/>
              <a:t>Μογκερίνη</a:t>
            </a:r>
            <a:r>
              <a:rPr lang="el-GR" dirty="0" smtClean="0"/>
              <a:t>:</a:t>
            </a:r>
            <a:r>
              <a:rPr lang="en-US" dirty="0" smtClean="0"/>
              <a:t> </a:t>
            </a:r>
            <a:r>
              <a:rPr lang="el-GR" dirty="0" smtClean="0"/>
              <a:t>Η ΕΕ κινδυνεύει με διάλυση από το προσφυγικό</a:t>
            </a:r>
            <a:r>
              <a:rPr lang="en-US" dirty="0" smtClean="0"/>
              <a:t>]</a:t>
            </a:r>
          </a:p>
          <a:p>
            <a:pPr lvl="0"/>
            <a:r>
              <a:rPr lang="en-US" dirty="0" err="1" smtClean="0"/>
              <a:t>Steinmeyer</a:t>
            </a:r>
            <a:r>
              <a:rPr lang="en-US" dirty="0" smtClean="0"/>
              <a:t>: EU will disintegrate if she fails to deal migration crisis united </a:t>
            </a:r>
            <a:r>
              <a:rPr lang="en-US" b="1" dirty="0" err="1" smtClean="0"/>
              <a:t>Kathimerini</a:t>
            </a:r>
            <a:r>
              <a:rPr lang="en-US" dirty="0" smtClean="0"/>
              <a:t> 10.12.2015 [ </a:t>
            </a:r>
            <a:r>
              <a:rPr lang="el-GR" dirty="0" err="1" smtClean="0"/>
              <a:t>Σταϊνμάγερ</a:t>
            </a:r>
            <a:r>
              <a:rPr lang="el-GR" dirty="0"/>
              <a:t>: Η </a:t>
            </a:r>
            <a:r>
              <a:rPr lang="de-DE" dirty="0"/>
              <a:t>E</a:t>
            </a:r>
            <a:r>
              <a:rPr lang="el-GR" dirty="0"/>
              <a:t>.</a:t>
            </a:r>
            <a:r>
              <a:rPr lang="de-DE" dirty="0"/>
              <a:t>E</a:t>
            </a:r>
            <a:r>
              <a:rPr lang="el-GR" dirty="0"/>
              <a:t>. θα καταρρεύσει αν δεν αντιμετωπίσει ενωμένη το </a:t>
            </a:r>
            <a:r>
              <a:rPr lang="el-GR" dirty="0" smtClean="0"/>
              <a:t>προσφυγικό</a:t>
            </a:r>
            <a:r>
              <a:rPr lang="en-US" dirty="0" smtClean="0"/>
              <a:t>]</a:t>
            </a:r>
            <a:r>
              <a:rPr lang="el-GR" dirty="0" smtClean="0"/>
              <a:t> </a:t>
            </a:r>
            <a:endParaRPr lang="en-US" dirty="0"/>
          </a:p>
          <a:p>
            <a:pPr lvl="0"/>
            <a:r>
              <a:rPr lang="en-US" dirty="0" smtClean="0"/>
              <a:t>EU divided in migration crisis </a:t>
            </a:r>
            <a:r>
              <a:rPr lang="en-US" b="1" dirty="0" err="1" smtClean="0"/>
              <a:t>Kathimerini</a:t>
            </a:r>
            <a:r>
              <a:rPr lang="en-US" dirty="0" smtClean="0"/>
              <a:t> 18.2.2016 [</a:t>
            </a:r>
            <a:r>
              <a:rPr lang="el-GR" dirty="0" smtClean="0"/>
              <a:t>Διχασμένη </a:t>
            </a:r>
            <a:r>
              <a:rPr lang="el-GR" dirty="0"/>
              <a:t>η Ε.Ε. στο </a:t>
            </a:r>
            <a:r>
              <a:rPr lang="el-GR" dirty="0" smtClean="0"/>
              <a:t>προσφυγικό</a:t>
            </a:r>
            <a:r>
              <a:rPr lang="en-US" dirty="0" smtClean="0"/>
              <a:t>]</a:t>
            </a:r>
            <a:r>
              <a:rPr lang="el-GR" dirty="0" smtClean="0"/>
              <a:t> </a:t>
            </a:r>
            <a:endParaRPr lang="en-US" dirty="0"/>
          </a:p>
          <a:p>
            <a:endParaRPr lang="de-DE" dirty="0" smtClean="0"/>
          </a:p>
        </p:txBody>
      </p:sp>
    </p:spTree>
    <p:extLst>
      <p:ext uri="{BB962C8B-B14F-4D97-AF65-F5344CB8AC3E}">
        <p14:creationId xmlns:p14="http://schemas.microsoft.com/office/powerpoint/2010/main" val="1594761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964488" cy="792088"/>
          </a:xfrm>
        </p:spPr>
        <p:txBody>
          <a:bodyPr>
            <a:normAutofit fontScale="90000"/>
          </a:bodyPr>
          <a:lstStyle/>
          <a:p>
            <a:r>
              <a:rPr lang="en-US" sz="3200" b="1" dirty="0" smtClean="0">
                <a:solidFill>
                  <a:srgbClr val="C00000"/>
                </a:solidFill>
              </a:rPr>
              <a:t>Euro-sceptics vs Euro-optimist, EU integration policy</a:t>
            </a:r>
            <a:endParaRPr lang="en-US" sz="3200" b="1" dirty="0">
              <a:solidFill>
                <a:srgbClr val="C00000"/>
              </a:solidFill>
            </a:endParaRPr>
          </a:p>
        </p:txBody>
      </p:sp>
      <p:sp>
        <p:nvSpPr>
          <p:cNvPr id="3" name="Rectangle 2"/>
          <p:cNvSpPr/>
          <p:nvPr/>
        </p:nvSpPr>
        <p:spPr>
          <a:xfrm>
            <a:off x="35496" y="1268760"/>
            <a:ext cx="4572000" cy="1477328"/>
          </a:xfrm>
          <a:prstGeom prst="rect">
            <a:avLst/>
          </a:prstGeom>
        </p:spPr>
        <p:txBody>
          <a:bodyPr>
            <a:spAutoFit/>
          </a:bodyPr>
          <a:lstStyle/>
          <a:p>
            <a:r>
              <a:rPr lang="fr-FR" sz="2400" b="1" dirty="0">
                <a:solidFill>
                  <a:srgbClr val="C00000"/>
                </a:solidFill>
              </a:rPr>
              <a:t>Éditorial</a:t>
            </a:r>
          </a:p>
          <a:p>
            <a:r>
              <a:rPr lang="fr-FR" sz="2400" b="1" dirty="0" smtClean="0"/>
              <a:t>Migrants: </a:t>
            </a:r>
            <a:r>
              <a:rPr lang="fr-FR" sz="2400" b="1" dirty="0"/>
              <a:t>l’égoïsme dangereux des membres de </a:t>
            </a:r>
            <a:r>
              <a:rPr lang="fr-FR" sz="2400" b="1" dirty="0" smtClean="0"/>
              <a:t>l’UE</a:t>
            </a:r>
            <a:r>
              <a:rPr lang="fr-FR" b="1" dirty="0" smtClean="0"/>
              <a:t>,  </a:t>
            </a:r>
          </a:p>
          <a:p>
            <a:r>
              <a:rPr lang="fr-FR" b="1" dirty="0" err="1" smtClean="0"/>
              <a:t>Liberation</a:t>
            </a:r>
            <a:r>
              <a:rPr lang="fr-FR" b="1" dirty="0" smtClean="0"/>
              <a:t>, </a:t>
            </a:r>
            <a:r>
              <a:rPr lang="fr-FR" dirty="0" smtClean="0"/>
              <a:t>26 </a:t>
            </a:r>
            <a:r>
              <a:rPr lang="fr-FR" dirty="0"/>
              <a:t>février 2016</a:t>
            </a:r>
          </a:p>
        </p:txBody>
      </p:sp>
      <p:pic>
        <p:nvPicPr>
          <p:cNvPr id="5123" name="Picture 2" descr="Toomas Hendrik Ilv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19" y="3176071"/>
            <a:ext cx="2088833" cy="313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11760" y="3356992"/>
            <a:ext cx="2232248" cy="2677656"/>
          </a:xfrm>
          <a:prstGeom prst="rect">
            <a:avLst/>
          </a:prstGeom>
          <a:noFill/>
        </p:spPr>
        <p:txBody>
          <a:bodyPr wrap="square" rtlCol="0">
            <a:spAutoFit/>
          </a:bodyPr>
          <a:lstStyle/>
          <a:p>
            <a:r>
              <a:rPr lang="de-DE" sz="2000" b="1" dirty="0" err="1" smtClean="0"/>
              <a:t>Esthonia‘s</a:t>
            </a:r>
            <a:r>
              <a:rPr lang="de-DE" sz="2000" b="1" dirty="0" smtClean="0"/>
              <a:t> </a:t>
            </a:r>
            <a:r>
              <a:rPr lang="de-DE" sz="2000" b="1" dirty="0" err="1" smtClean="0"/>
              <a:t>President</a:t>
            </a:r>
            <a:r>
              <a:rPr lang="de-DE" sz="2000" b="1" dirty="0" smtClean="0"/>
              <a:t>: EU, Fear </a:t>
            </a:r>
            <a:r>
              <a:rPr lang="de-DE" sz="2000" b="1" dirty="0" err="1" smtClean="0"/>
              <a:t>of</a:t>
            </a:r>
            <a:r>
              <a:rPr lang="de-DE" sz="2000" b="1" dirty="0" smtClean="0"/>
              <a:t> </a:t>
            </a:r>
            <a:r>
              <a:rPr lang="de-DE" sz="2000" b="1" dirty="0" err="1" smtClean="0"/>
              <a:t>dilution</a:t>
            </a:r>
            <a:r>
              <a:rPr lang="de-DE" sz="2000" b="1" dirty="0" smtClean="0"/>
              <a:t> </a:t>
            </a:r>
            <a:r>
              <a:rPr lang="en-US" b="1" dirty="0" err="1" smtClean="0"/>
              <a:t>Süddeutsche</a:t>
            </a:r>
            <a:r>
              <a:rPr lang="en-US" b="1" dirty="0" smtClean="0"/>
              <a:t> </a:t>
            </a:r>
            <a:r>
              <a:rPr lang="en-US" b="1" dirty="0" err="1" smtClean="0"/>
              <a:t>Zeitung</a:t>
            </a:r>
            <a:r>
              <a:rPr lang="en-US" dirty="0" smtClean="0"/>
              <a:t> 19.5.2016 [</a:t>
            </a:r>
            <a:r>
              <a:rPr lang="de-DE" dirty="0" smtClean="0"/>
              <a:t>Estlands Präsident Angst vor dem Kollaps der EU]</a:t>
            </a:r>
          </a:p>
          <a:p>
            <a:endParaRPr lang="en-US" dirty="0" smtClean="0"/>
          </a:p>
          <a:p>
            <a:endParaRPr lang="en-US" dirty="0"/>
          </a:p>
        </p:txBody>
      </p:sp>
      <p:sp>
        <p:nvSpPr>
          <p:cNvPr id="6" name="Rectangle 5"/>
          <p:cNvSpPr/>
          <p:nvPr/>
        </p:nvSpPr>
        <p:spPr>
          <a:xfrm>
            <a:off x="4392488" y="1124744"/>
            <a:ext cx="4572000" cy="2123658"/>
          </a:xfrm>
          <a:prstGeom prst="rect">
            <a:avLst/>
          </a:prstGeom>
        </p:spPr>
        <p:txBody>
          <a:bodyPr>
            <a:spAutoFit/>
          </a:bodyPr>
          <a:lstStyle/>
          <a:p>
            <a:r>
              <a:rPr lang="de-DE" sz="2400" b="1" dirty="0" smtClean="0">
                <a:solidFill>
                  <a:srgbClr val="C00000"/>
                </a:solidFill>
                <a:effectLst/>
              </a:rPr>
              <a:t>Migration</a:t>
            </a:r>
          </a:p>
          <a:p>
            <a:r>
              <a:rPr lang="de-DE" sz="2400" b="1" dirty="0" err="1" smtClean="0">
                <a:effectLst/>
              </a:rPr>
              <a:t>Asselborn</a:t>
            </a:r>
            <a:r>
              <a:rPr lang="de-DE" sz="2400" b="1" dirty="0" smtClean="0">
                <a:effectLst/>
              </a:rPr>
              <a:t> </a:t>
            </a:r>
            <a:r>
              <a:rPr lang="de-DE" sz="2400" b="1" dirty="0" err="1" smtClean="0">
                <a:effectLst/>
              </a:rPr>
              <a:t>is</a:t>
            </a:r>
            <a:r>
              <a:rPr lang="de-DE" sz="2400" b="1" dirty="0" smtClean="0">
                <a:effectLst/>
              </a:rPr>
              <a:t> </a:t>
            </a:r>
            <a:r>
              <a:rPr lang="de-DE" sz="2400" b="1" dirty="0" err="1" smtClean="0">
                <a:effectLst/>
              </a:rPr>
              <a:t>warning</a:t>
            </a:r>
            <a:r>
              <a:rPr lang="de-DE" sz="2400" b="1" dirty="0" smtClean="0">
                <a:effectLst/>
              </a:rPr>
              <a:t> </a:t>
            </a:r>
            <a:r>
              <a:rPr lang="de-DE" sz="2400" b="1" dirty="0" err="1" smtClean="0">
                <a:effectLst/>
              </a:rPr>
              <a:t>of</a:t>
            </a:r>
            <a:r>
              <a:rPr lang="de-DE" sz="2400" b="1" dirty="0" smtClean="0">
                <a:effectLst/>
              </a:rPr>
              <a:t> </a:t>
            </a:r>
            <a:r>
              <a:rPr lang="de-DE" sz="2400" b="1" dirty="0" err="1" smtClean="0">
                <a:effectLst/>
              </a:rPr>
              <a:t>Europe‘s</a:t>
            </a:r>
            <a:r>
              <a:rPr lang="de-DE" sz="2400" b="1" dirty="0" smtClean="0">
                <a:effectLst/>
              </a:rPr>
              <a:t> </a:t>
            </a:r>
            <a:r>
              <a:rPr lang="de-DE" sz="2400" b="1" dirty="0" err="1" smtClean="0">
                <a:effectLst/>
              </a:rPr>
              <a:t>dilusion</a:t>
            </a:r>
            <a:r>
              <a:rPr lang="de-DE" sz="2400" b="1" dirty="0" smtClean="0">
                <a:effectLst/>
              </a:rPr>
              <a:t> </a:t>
            </a:r>
            <a:r>
              <a:rPr lang="de-DE" sz="2400" b="1" dirty="0" err="1" smtClean="0">
                <a:effectLst/>
              </a:rPr>
              <a:t>cause</a:t>
            </a:r>
            <a:r>
              <a:rPr lang="de-DE" sz="2400" b="1" dirty="0" smtClean="0">
                <a:effectLst/>
              </a:rPr>
              <a:t> </a:t>
            </a:r>
            <a:r>
              <a:rPr lang="de-DE" sz="2400" b="1" dirty="0" err="1" smtClean="0">
                <a:effectLst/>
              </a:rPr>
              <a:t>of</a:t>
            </a:r>
            <a:r>
              <a:rPr lang="de-DE" sz="2400" b="1" dirty="0" smtClean="0">
                <a:effectLst/>
              </a:rPr>
              <a:t> </a:t>
            </a:r>
            <a:r>
              <a:rPr lang="de-DE" sz="2400" b="1" dirty="0" err="1" smtClean="0">
                <a:effectLst/>
              </a:rPr>
              <a:t>migration</a:t>
            </a:r>
            <a:r>
              <a:rPr lang="de-DE" sz="2400" b="1" dirty="0" smtClean="0">
                <a:effectLst/>
              </a:rPr>
              <a:t> </a:t>
            </a:r>
            <a:r>
              <a:rPr lang="de-DE" sz="2400" b="1" dirty="0" err="1" smtClean="0">
                <a:effectLst/>
              </a:rPr>
              <a:t>policy</a:t>
            </a:r>
            <a:r>
              <a:rPr lang="de-DE" sz="2400" b="1" dirty="0" smtClean="0">
                <a:effectLst/>
              </a:rPr>
              <a:t>, </a:t>
            </a:r>
            <a:r>
              <a:rPr lang="en-US" b="1" dirty="0" err="1" smtClean="0"/>
              <a:t>Süddeutsche</a:t>
            </a:r>
            <a:r>
              <a:rPr lang="en-US" b="1" dirty="0" smtClean="0"/>
              <a:t> </a:t>
            </a:r>
            <a:r>
              <a:rPr lang="en-US" b="1" dirty="0" err="1" smtClean="0"/>
              <a:t>Zeitung</a:t>
            </a:r>
            <a:r>
              <a:rPr lang="de-DE" b="1" dirty="0" smtClean="0">
                <a:effectLst/>
              </a:rPr>
              <a:t> </a:t>
            </a:r>
            <a:r>
              <a:rPr lang="de-DE" dirty="0" smtClean="0">
                <a:effectLst/>
              </a:rPr>
              <a:t>26. Oktober 2015 [</a:t>
            </a:r>
            <a:r>
              <a:rPr lang="de-DE" dirty="0" err="1" smtClean="0">
                <a:effectLst/>
              </a:rPr>
              <a:t>Asselborn</a:t>
            </a:r>
            <a:r>
              <a:rPr lang="de-DE" dirty="0" smtClean="0">
                <a:effectLst/>
              </a:rPr>
              <a:t> warnt vor Zerbrechen Europas durch Flüchtlingspolitik]</a:t>
            </a:r>
            <a:r>
              <a:rPr lang="de-DE" sz="2400" b="1" dirty="0" smtClean="0">
                <a:effectLst/>
              </a:rPr>
              <a:t> </a:t>
            </a:r>
            <a:endParaRPr lang="de-DE" b="1" dirty="0">
              <a:effectLst/>
            </a:endParaRPr>
          </a:p>
        </p:txBody>
      </p:sp>
      <p:pic>
        <p:nvPicPr>
          <p:cNvPr id="5125" name="Picture 5" descr="http://s.kathimerini.gr/resources/2015-10/4646040108-thumb-large-thumb-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733" y="3356992"/>
            <a:ext cx="3558731" cy="2221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7944" y="5589240"/>
            <a:ext cx="4608512" cy="1200329"/>
          </a:xfrm>
          <a:prstGeom prst="rect">
            <a:avLst/>
          </a:prstGeom>
          <a:noFill/>
        </p:spPr>
        <p:txBody>
          <a:bodyPr wrap="square" rtlCol="0">
            <a:spAutoFit/>
          </a:bodyPr>
          <a:lstStyle/>
          <a:p>
            <a:pPr lvl="0"/>
            <a:r>
              <a:rPr lang="en-US" dirty="0" smtClean="0"/>
              <a:t>F. </a:t>
            </a:r>
            <a:r>
              <a:rPr lang="en-US" dirty="0" err="1" smtClean="0"/>
              <a:t>Mogerini</a:t>
            </a:r>
            <a:r>
              <a:rPr lang="el-GR" dirty="0" smtClean="0"/>
              <a:t>: </a:t>
            </a:r>
            <a:r>
              <a:rPr lang="en-US" dirty="0" smtClean="0"/>
              <a:t>EU is threatened of dissolution due to migration crisis </a:t>
            </a:r>
            <a:r>
              <a:rPr lang="en-US" b="1" dirty="0" err="1" smtClean="0"/>
              <a:t>Kathimerini</a:t>
            </a:r>
            <a:r>
              <a:rPr lang="en-US" dirty="0" smtClean="0"/>
              <a:t> </a:t>
            </a:r>
            <a:r>
              <a:rPr lang="el-GR" dirty="0" smtClean="0"/>
              <a:t>29.10.2015 </a:t>
            </a:r>
            <a:r>
              <a:rPr lang="en-US" dirty="0" smtClean="0"/>
              <a:t>[</a:t>
            </a:r>
            <a:r>
              <a:rPr lang="el-GR" dirty="0" smtClean="0"/>
              <a:t>Φ. </a:t>
            </a:r>
            <a:r>
              <a:rPr lang="el-GR" dirty="0" err="1" smtClean="0"/>
              <a:t>Μογκερίνη</a:t>
            </a:r>
            <a:r>
              <a:rPr lang="el-GR" dirty="0" smtClean="0"/>
              <a:t>:</a:t>
            </a:r>
            <a:r>
              <a:rPr lang="en-US" dirty="0" smtClean="0"/>
              <a:t> </a:t>
            </a:r>
            <a:r>
              <a:rPr lang="el-GR" dirty="0" smtClean="0"/>
              <a:t>Η </a:t>
            </a:r>
            <a:r>
              <a:rPr lang="el-GR" dirty="0"/>
              <a:t>ΕΕ κινδυνεύει με διάλυση από το </a:t>
            </a:r>
            <a:r>
              <a:rPr lang="el-GR" dirty="0" smtClean="0"/>
              <a:t>προσφυγικό</a:t>
            </a:r>
            <a:r>
              <a:rPr lang="en-US" dirty="0" smtClean="0"/>
              <a:t>]</a:t>
            </a:r>
            <a:endParaRPr lang="en-US" dirty="0"/>
          </a:p>
        </p:txBody>
      </p:sp>
    </p:spTree>
    <p:extLst>
      <p:ext uri="{BB962C8B-B14F-4D97-AF65-F5344CB8AC3E}">
        <p14:creationId xmlns:p14="http://schemas.microsoft.com/office/powerpoint/2010/main" val="2022169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778098"/>
          </a:xfrm>
        </p:spPr>
        <p:txBody>
          <a:bodyPr>
            <a:normAutofit/>
          </a:bodyPr>
          <a:lstStyle/>
          <a:p>
            <a:r>
              <a:rPr lang="en-US" sz="3200" b="1" dirty="0" smtClean="0">
                <a:solidFill>
                  <a:srgbClr val="C00000"/>
                </a:solidFill>
              </a:rPr>
              <a:t>European solidarity vs national particularity</a:t>
            </a:r>
            <a:endParaRPr lang="en-US" sz="3200" b="1" dirty="0">
              <a:solidFill>
                <a:srgbClr val="C00000"/>
              </a:solidFill>
            </a:endParaRPr>
          </a:p>
        </p:txBody>
      </p:sp>
      <p:sp>
        <p:nvSpPr>
          <p:cNvPr id="4" name="Content Placeholder 3"/>
          <p:cNvSpPr>
            <a:spLocks noGrp="1"/>
          </p:cNvSpPr>
          <p:nvPr>
            <p:ph idx="1"/>
          </p:nvPr>
        </p:nvSpPr>
        <p:spPr>
          <a:xfrm>
            <a:off x="251520" y="908720"/>
            <a:ext cx="8784976" cy="5832648"/>
          </a:xfrm>
        </p:spPr>
        <p:txBody>
          <a:bodyPr>
            <a:normAutofit fontScale="62500" lnSpcReduction="20000"/>
          </a:bodyPr>
          <a:lstStyle/>
          <a:p>
            <a:pPr marL="0" indent="0">
              <a:buNone/>
            </a:pPr>
            <a:r>
              <a:rPr lang="de-DE" sz="3600" dirty="0" smtClean="0">
                <a:solidFill>
                  <a:srgbClr val="C00000"/>
                </a:solidFill>
              </a:rPr>
              <a:t>Selected </a:t>
            </a:r>
            <a:r>
              <a:rPr lang="de-DE" sz="3600" dirty="0" err="1" smtClean="0">
                <a:solidFill>
                  <a:srgbClr val="C00000"/>
                </a:solidFill>
              </a:rPr>
              <a:t>article</a:t>
            </a:r>
            <a:r>
              <a:rPr lang="de-DE" sz="3600" dirty="0" smtClean="0">
                <a:solidFill>
                  <a:srgbClr val="C00000"/>
                </a:solidFill>
              </a:rPr>
              <a:t> </a:t>
            </a:r>
            <a:r>
              <a:rPr lang="de-DE" sz="3600" dirty="0" err="1" smtClean="0">
                <a:solidFill>
                  <a:srgbClr val="C00000"/>
                </a:solidFill>
              </a:rPr>
              <a:t>titles</a:t>
            </a:r>
            <a:r>
              <a:rPr lang="de-DE" dirty="0" smtClean="0"/>
              <a:t>:</a:t>
            </a:r>
          </a:p>
          <a:p>
            <a:pPr lvl="0"/>
            <a:r>
              <a:rPr lang="fr-FR" dirty="0"/>
              <a:t>Fin de </a:t>
            </a:r>
            <a:r>
              <a:rPr lang="fr-FR" dirty="0" smtClean="0"/>
              <a:t>l’Europe: </a:t>
            </a:r>
            <a:r>
              <a:rPr lang="fr-FR" dirty="0"/>
              <a:t>la responsabilité française, </a:t>
            </a:r>
            <a:r>
              <a:rPr lang="fr-FR" b="1" dirty="0" err="1"/>
              <a:t>Liberation</a:t>
            </a:r>
            <a:r>
              <a:rPr lang="fr-FR" dirty="0"/>
              <a:t> </a:t>
            </a:r>
            <a:r>
              <a:rPr lang="fr-FR" dirty="0" smtClean="0"/>
              <a:t>1.3.2016</a:t>
            </a:r>
            <a:endParaRPr lang="en-US" dirty="0"/>
          </a:p>
          <a:p>
            <a:pPr lvl="0"/>
            <a:r>
              <a:rPr lang="fr-FR" dirty="0"/>
              <a:t>Martin Schulz: «S’il y avait plus de solidarité entre nous, il n’y aurait pas de problème», </a:t>
            </a:r>
            <a:r>
              <a:rPr lang="fr-FR" b="1" dirty="0" err="1"/>
              <a:t>Liberation</a:t>
            </a:r>
            <a:r>
              <a:rPr lang="fr-FR" dirty="0"/>
              <a:t> 8.2.2016</a:t>
            </a:r>
            <a:endParaRPr lang="en-US" dirty="0"/>
          </a:p>
          <a:p>
            <a:pPr lvl="0"/>
            <a:r>
              <a:rPr lang="fr-FR" dirty="0"/>
              <a:t>La noyade des démocraties européennes </a:t>
            </a:r>
            <a:r>
              <a:rPr lang="fr-FR" b="1" dirty="0" err="1"/>
              <a:t>Liberation</a:t>
            </a:r>
            <a:r>
              <a:rPr lang="fr-FR" dirty="0"/>
              <a:t> 7.2.2016</a:t>
            </a:r>
            <a:endParaRPr lang="en-US" dirty="0"/>
          </a:p>
          <a:p>
            <a:pPr lvl="0"/>
            <a:r>
              <a:rPr lang="de-DE" dirty="0" smtClean="0"/>
              <a:t>Migration: </a:t>
            </a:r>
            <a:r>
              <a:rPr lang="de-DE" dirty="0"/>
              <a:t>Griechenland stößt in der Migrationskrise an seine Kapazitätsgrenzen </a:t>
            </a:r>
            <a:r>
              <a:rPr lang="en-US" b="1" dirty="0" err="1" smtClean="0"/>
              <a:t>Süddeutsche</a:t>
            </a:r>
            <a:r>
              <a:rPr lang="en-US" b="1" dirty="0" smtClean="0"/>
              <a:t> </a:t>
            </a:r>
            <a:r>
              <a:rPr lang="en-US" b="1" dirty="0" err="1" smtClean="0"/>
              <a:t>Zeitung</a:t>
            </a:r>
            <a:r>
              <a:rPr lang="de-DE" dirty="0" smtClean="0"/>
              <a:t> </a:t>
            </a:r>
            <a:r>
              <a:rPr lang="de-DE" dirty="0"/>
              <a:t>27.02.2016 </a:t>
            </a:r>
            <a:endParaRPr lang="en-US" dirty="0"/>
          </a:p>
          <a:p>
            <a:pPr lvl="0"/>
            <a:r>
              <a:rPr lang="de-DE" dirty="0"/>
              <a:t>Schuldenkrise und Flüchtlinge Geschundenes Griechenland </a:t>
            </a:r>
            <a:r>
              <a:rPr lang="en-US" b="1" dirty="0" err="1" smtClean="0"/>
              <a:t>Süddeutsche</a:t>
            </a:r>
            <a:r>
              <a:rPr lang="en-US" b="1" dirty="0" smtClean="0"/>
              <a:t> </a:t>
            </a:r>
            <a:r>
              <a:rPr lang="en-US" b="1" dirty="0" err="1" smtClean="0"/>
              <a:t>Zeitung</a:t>
            </a:r>
            <a:r>
              <a:rPr lang="de-DE" dirty="0" smtClean="0"/>
              <a:t> </a:t>
            </a:r>
            <a:r>
              <a:rPr lang="de-DE" dirty="0"/>
              <a:t>27.02.2016 </a:t>
            </a:r>
            <a:endParaRPr lang="en-US" dirty="0"/>
          </a:p>
          <a:p>
            <a:pPr lvl="0"/>
            <a:r>
              <a:rPr lang="de-DE" dirty="0"/>
              <a:t>G 20 Schäuble spielt den Flüchtlingsjoker </a:t>
            </a:r>
            <a:r>
              <a:rPr lang="en-US" b="1" dirty="0" err="1" smtClean="0"/>
              <a:t>Süddeutsche</a:t>
            </a:r>
            <a:r>
              <a:rPr lang="en-US" b="1" dirty="0" smtClean="0"/>
              <a:t> </a:t>
            </a:r>
            <a:r>
              <a:rPr lang="en-US" b="1" dirty="0" err="1" smtClean="0"/>
              <a:t>Zeitung</a:t>
            </a:r>
            <a:r>
              <a:rPr lang="de-DE" dirty="0" smtClean="0"/>
              <a:t> </a:t>
            </a:r>
            <a:r>
              <a:rPr lang="de-DE" dirty="0"/>
              <a:t>25.02.2016 </a:t>
            </a:r>
            <a:endParaRPr lang="en-US" dirty="0"/>
          </a:p>
          <a:p>
            <a:pPr lvl="0"/>
            <a:r>
              <a:rPr lang="de-DE" dirty="0"/>
              <a:t>Außenansicht Gerechtigkeit für Griechenland </a:t>
            </a:r>
            <a:r>
              <a:rPr lang="en-US" b="1" dirty="0" err="1" smtClean="0"/>
              <a:t>Süddeutsche</a:t>
            </a:r>
            <a:r>
              <a:rPr lang="en-US" b="1" dirty="0" smtClean="0"/>
              <a:t> </a:t>
            </a:r>
            <a:r>
              <a:rPr lang="en-US" b="1" dirty="0" err="1" smtClean="0"/>
              <a:t>Zeitung</a:t>
            </a:r>
            <a:r>
              <a:rPr lang="de-DE" dirty="0" smtClean="0"/>
              <a:t> </a:t>
            </a:r>
            <a:r>
              <a:rPr lang="de-DE" dirty="0"/>
              <a:t>21.02.2016 </a:t>
            </a:r>
            <a:endParaRPr lang="en-US" dirty="0"/>
          </a:p>
          <a:p>
            <a:pPr lvl="0"/>
            <a:r>
              <a:rPr lang="de-DE" dirty="0"/>
              <a:t>Flüchtlinge </a:t>
            </a:r>
            <a:r>
              <a:rPr lang="de-DE" dirty="0" err="1"/>
              <a:t>Visegrad</a:t>
            </a:r>
            <a:r>
              <a:rPr lang="de-DE" dirty="0"/>
              <a:t>-Staaten beraten über Balkanroute und «</a:t>
            </a:r>
            <a:r>
              <a:rPr lang="de-DE" dirty="0" err="1"/>
              <a:t>Brexit</a:t>
            </a:r>
            <a:r>
              <a:rPr lang="de-DE" dirty="0"/>
              <a:t>» </a:t>
            </a:r>
            <a:r>
              <a:rPr lang="en-US" b="1" dirty="0" err="1" smtClean="0"/>
              <a:t>Süddeutsche</a:t>
            </a:r>
            <a:r>
              <a:rPr lang="en-US" b="1" dirty="0" smtClean="0"/>
              <a:t> </a:t>
            </a:r>
            <a:r>
              <a:rPr lang="en-US" b="1" dirty="0" err="1" smtClean="0"/>
              <a:t>Zeitung</a:t>
            </a:r>
            <a:r>
              <a:rPr lang="de-DE" dirty="0" smtClean="0"/>
              <a:t> </a:t>
            </a:r>
            <a:r>
              <a:rPr lang="de-DE" dirty="0"/>
              <a:t>14.02.2016 </a:t>
            </a:r>
            <a:endParaRPr lang="en-US" dirty="0"/>
          </a:p>
          <a:p>
            <a:pPr lvl="0"/>
            <a:r>
              <a:rPr lang="en-US" dirty="0" err="1" smtClean="0"/>
              <a:t>Idomeni</a:t>
            </a:r>
            <a:r>
              <a:rPr lang="en-US" dirty="0" smtClean="0"/>
              <a:t> is frightening but they don’t have the courage to provide a solution. The debate in Germany to evacuate the camp remained only in words due to fear of uncontrolled migrant flows, </a:t>
            </a:r>
            <a:r>
              <a:rPr lang="en-US" b="1" dirty="0" smtClean="0"/>
              <a:t>To </a:t>
            </a:r>
            <a:r>
              <a:rPr lang="en-US" b="1" dirty="0" err="1" smtClean="0"/>
              <a:t>Vima</a:t>
            </a:r>
            <a:r>
              <a:rPr lang="el-GR" b="1" dirty="0" smtClean="0"/>
              <a:t> </a:t>
            </a:r>
            <a:r>
              <a:rPr lang="el-GR" dirty="0" smtClean="0"/>
              <a:t>20</a:t>
            </a:r>
            <a:r>
              <a:rPr lang="en-US" dirty="0" smtClean="0"/>
              <a:t>.</a:t>
            </a:r>
            <a:r>
              <a:rPr lang="el-GR" dirty="0" smtClean="0"/>
              <a:t>3</a:t>
            </a:r>
            <a:r>
              <a:rPr lang="en-US" dirty="0" smtClean="0"/>
              <a:t>.</a:t>
            </a:r>
            <a:r>
              <a:rPr lang="el-GR" dirty="0" smtClean="0"/>
              <a:t>2016</a:t>
            </a:r>
            <a:r>
              <a:rPr lang="en-US" dirty="0" smtClean="0"/>
              <a:t> [</a:t>
            </a:r>
            <a:r>
              <a:rPr lang="el-GR" dirty="0" smtClean="0"/>
              <a:t>Η </a:t>
            </a:r>
            <a:r>
              <a:rPr lang="el-GR" dirty="0"/>
              <a:t>Ειδομένη φοβίζει, αλλά δεν αντέχουν να δώσουν λύση. Η συζήτηση στη Γερμανία για εκκένωση του καταυλισμού έμεινε στα λόγια υπό τον φόβο να ξαναρχίσει η ανεξέλεγκτη ροή </a:t>
            </a:r>
            <a:r>
              <a:rPr lang="el-GR" dirty="0" smtClean="0"/>
              <a:t>προσφύγων</a:t>
            </a:r>
            <a:r>
              <a:rPr lang="en-US" dirty="0" smtClean="0"/>
              <a:t>]</a:t>
            </a:r>
            <a:r>
              <a:rPr lang="el-GR" dirty="0" smtClean="0"/>
              <a:t> </a:t>
            </a:r>
            <a:endParaRPr lang="en-US" dirty="0"/>
          </a:p>
          <a:p>
            <a:pPr lvl="0"/>
            <a:r>
              <a:rPr lang="el-GR" dirty="0" err="1" smtClean="0"/>
              <a:t>Le</a:t>
            </a:r>
            <a:r>
              <a:rPr lang="el-GR" dirty="0" smtClean="0"/>
              <a:t> </a:t>
            </a:r>
            <a:r>
              <a:rPr lang="el-GR" dirty="0" err="1" smtClean="0"/>
              <a:t>Monde</a:t>
            </a:r>
            <a:r>
              <a:rPr lang="el-GR" dirty="0" smtClean="0"/>
              <a:t>: </a:t>
            </a:r>
            <a:r>
              <a:rPr lang="en-US" dirty="0" smtClean="0"/>
              <a:t>Greeks fill betrayed by Europe </a:t>
            </a:r>
            <a:r>
              <a:rPr lang="en-US" b="1" dirty="0" smtClean="0"/>
              <a:t>To </a:t>
            </a:r>
            <a:r>
              <a:rPr lang="en-US" b="1" dirty="0" err="1" smtClean="0"/>
              <a:t>Vima</a:t>
            </a:r>
            <a:r>
              <a:rPr lang="el-GR" b="1" dirty="0" smtClean="0"/>
              <a:t> </a:t>
            </a:r>
            <a:r>
              <a:rPr lang="el-GR" dirty="0" smtClean="0"/>
              <a:t>7</a:t>
            </a:r>
            <a:r>
              <a:rPr lang="en-US" dirty="0" smtClean="0"/>
              <a:t>.</a:t>
            </a:r>
            <a:r>
              <a:rPr lang="el-GR" dirty="0" smtClean="0"/>
              <a:t>3</a:t>
            </a:r>
            <a:r>
              <a:rPr lang="en-US" dirty="0" smtClean="0"/>
              <a:t>.</a:t>
            </a:r>
            <a:r>
              <a:rPr lang="el-GR" dirty="0" smtClean="0"/>
              <a:t>2016 </a:t>
            </a:r>
            <a:r>
              <a:rPr lang="en-US" dirty="0" smtClean="0"/>
              <a:t>[</a:t>
            </a:r>
            <a:r>
              <a:rPr lang="el-GR" dirty="0" smtClean="0"/>
              <a:t>Οι </a:t>
            </a:r>
            <a:r>
              <a:rPr lang="el-GR" dirty="0"/>
              <a:t>Έλληνες αισθάνονται προδομένοι από την </a:t>
            </a:r>
            <a:r>
              <a:rPr lang="el-GR" dirty="0" smtClean="0"/>
              <a:t>Ευρώπη</a:t>
            </a:r>
            <a:r>
              <a:rPr lang="en-US" dirty="0" smtClean="0"/>
              <a:t>]</a:t>
            </a:r>
            <a:r>
              <a:rPr lang="el-GR" dirty="0" smtClean="0"/>
              <a:t>. </a:t>
            </a:r>
            <a:endParaRPr lang="en-US" dirty="0"/>
          </a:p>
          <a:p>
            <a:pPr lvl="0"/>
            <a:r>
              <a:rPr lang="el-GR" dirty="0" smtClean="0"/>
              <a:t>FT: </a:t>
            </a:r>
            <a:r>
              <a:rPr lang="en-US" dirty="0" smtClean="0"/>
              <a:t>Europe is turning its back on Greece over refugees </a:t>
            </a:r>
            <a:r>
              <a:rPr lang="en-US" b="1" dirty="0" smtClean="0"/>
              <a:t>To </a:t>
            </a:r>
            <a:r>
              <a:rPr lang="en-US" b="1" dirty="0" err="1" smtClean="0"/>
              <a:t>Vima</a:t>
            </a:r>
            <a:r>
              <a:rPr lang="en-US" b="1" dirty="0" smtClean="0"/>
              <a:t> </a:t>
            </a:r>
            <a:r>
              <a:rPr lang="de-DE" dirty="0" smtClean="0"/>
              <a:t>29.2.2016 [</a:t>
            </a:r>
            <a:r>
              <a:rPr lang="en-US" dirty="0" smtClean="0"/>
              <a:t>FT: </a:t>
            </a:r>
            <a:r>
              <a:rPr lang="el-GR" dirty="0"/>
              <a:t>Η Ευρώπη γυρνά την πλάτη </a:t>
            </a:r>
            <a:r>
              <a:rPr lang="el-GR" dirty="0" smtClean="0"/>
              <a:t>της στην Ελλάδα για τους πρόσφυγες. Ανθρωπιστική κρίση εν όψει</a:t>
            </a:r>
            <a:r>
              <a:rPr lang="en-US" dirty="0" smtClean="0"/>
              <a:t>]</a:t>
            </a:r>
          </a:p>
          <a:p>
            <a:endParaRPr lang="de-DE" dirty="0" smtClean="0"/>
          </a:p>
        </p:txBody>
      </p:sp>
    </p:spTree>
    <p:extLst>
      <p:ext uri="{BB962C8B-B14F-4D97-AF65-F5344CB8AC3E}">
        <p14:creationId xmlns:p14="http://schemas.microsoft.com/office/powerpoint/2010/main" val="485292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200" b="1" dirty="0" smtClean="0">
                <a:solidFill>
                  <a:srgbClr val="C00000"/>
                </a:solidFill>
              </a:rPr>
              <a:t>European solidarity vs national particularity</a:t>
            </a:r>
            <a:endParaRPr lang="en-US" sz="3200"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068535"/>
            <a:ext cx="3017520" cy="2008537"/>
          </a:xfrm>
          <a:prstGeom prst="rect">
            <a:avLst/>
          </a:prstGeom>
        </p:spPr>
      </p:pic>
      <p:sp>
        <p:nvSpPr>
          <p:cNvPr id="6" name="TextBox 5"/>
          <p:cNvSpPr txBox="1"/>
          <p:nvPr/>
        </p:nvSpPr>
        <p:spPr>
          <a:xfrm>
            <a:off x="107504" y="1196752"/>
            <a:ext cx="4604553" cy="1015663"/>
          </a:xfrm>
          <a:prstGeom prst="rect">
            <a:avLst/>
          </a:prstGeom>
          <a:noFill/>
        </p:spPr>
        <p:txBody>
          <a:bodyPr wrap="square" rtlCol="0">
            <a:spAutoFit/>
          </a:bodyPr>
          <a:lstStyle/>
          <a:p>
            <a:r>
              <a:rPr lang="fr-FR" sz="2000" b="1" dirty="0" smtClean="0"/>
              <a:t>End of Europe: Frances’ </a:t>
            </a:r>
            <a:r>
              <a:rPr lang="fr-FR" sz="2000" b="1" dirty="0" err="1" smtClean="0"/>
              <a:t>responsability</a:t>
            </a:r>
            <a:r>
              <a:rPr lang="fr-FR" sz="2000" b="1" dirty="0" smtClean="0"/>
              <a:t> </a:t>
            </a:r>
            <a:r>
              <a:rPr lang="fr-FR" sz="2000" b="1" dirty="0" err="1" smtClean="0"/>
              <a:t>Liberation</a:t>
            </a:r>
            <a:r>
              <a:rPr lang="fr-FR" sz="2000" dirty="0" smtClean="0"/>
              <a:t> 1.3.2016 [Fin </a:t>
            </a:r>
            <a:r>
              <a:rPr lang="fr-FR" sz="2000" dirty="0"/>
              <a:t>de </a:t>
            </a:r>
            <a:r>
              <a:rPr lang="fr-FR" sz="2000" dirty="0" smtClean="0"/>
              <a:t>l’Europe: </a:t>
            </a:r>
            <a:r>
              <a:rPr lang="fr-FR" sz="2000" dirty="0"/>
              <a:t>la responsabilité </a:t>
            </a:r>
            <a:r>
              <a:rPr lang="fr-FR" sz="2000" dirty="0" smtClean="0"/>
              <a:t>française</a:t>
            </a:r>
            <a:r>
              <a:rPr lang="fr-FR" dirty="0" smtClean="0"/>
              <a:t>] </a:t>
            </a:r>
            <a:endParaRPr lang="en-US" dirty="0"/>
          </a:p>
        </p:txBody>
      </p:sp>
      <p:sp>
        <p:nvSpPr>
          <p:cNvPr id="7" name="Rectangle 6"/>
          <p:cNvSpPr/>
          <p:nvPr/>
        </p:nvSpPr>
        <p:spPr>
          <a:xfrm>
            <a:off x="4320480" y="1270501"/>
            <a:ext cx="4572000" cy="1231106"/>
          </a:xfrm>
          <a:prstGeom prst="rect">
            <a:avLst/>
          </a:prstGeom>
        </p:spPr>
        <p:txBody>
          <a:bodyPr>
            <a:spAutoFit/>
          </a:bodyPr>
          <a:lstStyle/>
          <a:p>
            <a:r>
              <a:rPr lang="de-DE" sz="2000" b="1" dirty="0" err="1" smtClean="0"/>
              <a:t>Debt</a:t>
            </a:r>
            <a:r>
              <a:rPr lang="de-DE" sz="2000" b="1" dirty="0" smtClean="0"/>
              <a:t> </a:t>
            </a:r>
            <a:r>
              <a:rPr lang="de-DE" sz="2000" b="1" dirty="0" err="1" smtClean="0"/>
              <a:t>crisis</a:t>
            </a:r>
            <a:r>
              <a:rPr lang="de-DE" sz="2000" b="1" dirty="0" smtClean="0"/>
              <a:t> </a:t>
            </a:r>
            <a:r>
              <a:rPr lang="de-DE" sz="2000" b="1" dirty="0" err="1" smtClean="0"/>
              <a:t>and</a:t>
            </a:r>
            <a:r>
              <a:rPr lang="de-DE" sz="2000" b="1" dirty="0" smtClean="0"/>
              <a:t> </a:t>
            </a:r>
            <a:r>
              <a:rPr lang="de-DE" sz="2000" b="1" dirty="0" err="1" smtClean="0"/>
              <a:t>migrants</a:t>
            </a:r>
            <a:r>
              <a:rPr lang="de-DE" sz="2000" b="1" dirty="0" smtClean="0"/>
              <a:t>: </a:t>
            </a:r>
            <a:r>
              <a:rPr lang="de-DE" sz="2000" b="1" dirty="0" err="1" smtClean="0"/>
              <a:t>Flayed</a:t>
            </a:r>
            <a:r>
              <a:rPr lang="de-DE" sz="2000" b="1" dirty="0" smtClean="0"/>
              <a:t> </a:t>
            </a:r>
            <a:r>
              <a:rPr lang="de-DE" sz="2000" b="1" dirty="0" err="1" smtClean="0"/>
              <a:t>Greece</a:t>
            </a:r>
            <a:r>
              <a:rPr lang="de-DE" sz="2000" b="1" dirty="0" smtClean="0"/>
              <a:t> </a:t>
            </a:r>
            <a:r>
              <a:rPr lang="en-US" b="1" dirty="0" err="1" smtClean="0"/>
              <a:t>Süddeutsche</a:t>
            </a:r>
            <a:r>
              <a:rPr lang="en-US" b="1" dirty="0" smtClean="0"/>
              <a:t> </a:t>
            </a:r>
            <a:r>
              <a:rPr lang="en-US" b="1" dirty="0" err="1" smtClean="0"/>
              <a:t>Zeitung</a:t>
            </a:r>
            <a:r>
              <a:rPr lang="de-DE" dirty="0" smtClean="0"/>
              <a:t> </a:t>
            </a:r>
            <a:r>
              <a:rPr lang="en-US" dirty="0" smtClean="0"/>
              <a:t>27. 2.2016 [</a:t>
            </a:r>
            <a:r>
              <a:rPr lang="de-DE" dirty="0" smtClean="0"/>
              <a:t>Schuldenkrise und Flüchtlinge Geschundenes Griechenland ]</a:t>
            </a:r>
            <a:endParaRPr lang="en-US" dirty="0"/>
          </a:p>
        </p:txBody>
      </p:sp>
      <p:pic>
        <p:nvPicPr>
          <p:cNvPr id="6146" name="Picture 2" descr="C:\Users\Roy\Pictures\680x3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81268"/>
            <a:ext cx="3756660" cy="211588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oy\Pictures\medium_4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8" y="4581128"/>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63888" y="5157192"/>
            <a:ext cx="5040560" cy="1261884"/>
          </a:xfrm>
          <a:prstGeom prst="rect">
            <a:avLst/>
          </a:prstGeom>
          <a:noFill/>
        </p:spPr>
        <p:txBody>
          <a:bodyPr wrap="square" rtlCol="0">
            <a:spAutoFit/>
          </a:bodyPr>
          <a:lstStyle/>
          <a:p>
            <a:r>
              <a:rPr lang="en-US" sz="2000" b="1" dirty="0" smtClean="0"/>
              <a:t>EU Parliament: All EU countries should accept refugees</a:t>
            </a:r>
            <a:r>
              <a:rPr lang="en-US" b="1" dirty="0" smtClean="0"/>
              <a:t>, </a:t>
            </a:r>
            <a:r>
              <a:rPr lang="en-US" b="1" dirty="0" err="1" smtClean="0"/>
              <a:t>Süddeutsche</a:t>
            </a:r>
            <a:r>
              <a:rPr lang="en-US" b="1" dirty="0" smtClean="0"/>
              <a:t> </a:t>
            </a:r>
            <a:r>
              <a:rPr lang="en-US" b="1" dirty="0" err="1" smtClean="0"/>
              <a:t>Zeitung</a:t>
            </a:r>
            <a:r>
              <a:rPr lang="de-DE" dirty="0" smtClean="0"/>
              <a:t> 12.4.2016</a:t>
            </a:r>
            <a:endParaRPr lang="de-DE" b="1" dirty="0"/>
          </a:p>
          <a:p>
            <a:r>
              <a:rPr lang="de-DE" dirty="0" smtClean="0"/>
              <a:t>[EU-Parlament</a:t>
            </a:r>
            <a:r>
              <a:rPr lang="de-DE" dirty="0"/>
              <a:t>: Alle EU-Staaten müssen Flüchtlinge </a:t>
            </a:r>
            <a:r>
              <a:rPr lang="de-DE" dirty="0" smtClean="0"/>
              <a:t>aufnehmen]</a:t>
            </a:r>
            <a:endParaRPr lang="de-DE" dirty="0"/>
          </a:p>
        </p:txBody>
      </p:sp>
    </p:spTree>
    <p:extLst>
      <p:ext uri="{BB962C8B-B14F-4D97-AF65-F5344CB8AC3E}">
        <p14:creationId xmlns:p14="http://schemas.microsoft.com/office/powerpoint/2010/main" val="1021854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778098"/>
          </a:xfrm>
        </p:spPr>
        <p:txBody>
          <a:bodyPr>
            <a:normAutofit/>
          </a:bodyPr>
          <a:lstStyle/>
          <a:p>
            <a:r>
              <a:rPr lang="en-US" sz="3200" b="1" dirty="0" smtClean="0">
                <a:solidFill>
                  <a:srgbClr val="C00000"/>
                </a:solidFill>
              </a:rPr>
              <a:t>Schengen agreement at stake</a:t>
            </a:r>
            <a:endParaRPr lang="en-US" sz="3200" b="1" dirty="0">
              <a:solidFill>
                <a:srgbClr val="C00000"/>
              </a:solidFill>
            </a:endParaRPr>
          </a:p>
        </p:txBody>
      </p:sp>
      <p:sp>
        <p:nvSpPr>
          <p:cNvPr id="4" name="Content Placeholder 3"/>
          <p:cNvSpPr>
            <a:spLocks noGrp="1"/>
          </p:cNvSpPr>
          <p:nvPr>
            <p:ph idx="1"/>
          </p:nvPr>
        </p:nvSpPr>
        <p:spPr>
          <a:xfrm>
            <a:off x="251520" y="908720"/>
            <a:ext cx="8784976" cy="5832648"/>
          </a:xfrm>
        </p:spPr>
        <p:txBody>
          <a:bodyPr>
            <a:normAutofit fontScale="55000" lnSpcReduction="20000"/>
          </a:bodyPr>
          <a:lstStyle/>
          <a:p>
            <a:pPr marL="0" indent="0">
              <a:buNone/>
            </a:pPr>
            <a:r>
              <a:rPr lang="de-DE" sz="3600" dirty="0" smtClean="0">
                <a:solidFill>
                  <a:srgbClr val="C00000"/>
                </a:solidFill>
              </a:rPr>
              <a:t>Selected </a:t>
            </a:r>
            <a:r>
              <a:rPr lang="de-DE" sz="3600" dirty="0" err="1" smtClean="0">
                <a:solidFill>
                  <a:srgbClr val="C00000"/>
                </a:solidFill>
              </a:rPr>
              <a:t>article</a:t>
            </a:r>
            <a:r>
              <a:rPr lang="de-DE" sz="3600" dirty="0" smtClean="0">
                <a:solidFill>
                  <a:srgbClr val="C00000"/>
                </a:solidFill>
              </a:rPr>
              <a:t> </a:t>
            </a:r>
            <a:r>
              <a:rPr lang="de-DE" sz="3600" dirty="0" err="1" smtClean="0">
                <a:solidFill>
                  <a:srgbClr val="C00000"/>
                </a:solidFill>
              </a:rPr>
              <a:t>titles</a:t>
            </a:r>
            <a:r>
              <a:rPr lang="de-DE" dirty="0" smtClean="0"/>
              <a:t>:</a:t>
            </a:r>
          </a:p>
          <a:p>
            <a:r>
              <a:rPr lang="fr-FR" sz="3600" dirty="0" smtClean="0"/>
              <a:t>Balkans: chaos sur la route des migrants </a:t>
            </a:r>
            <a:r>
              <a:rPr lang="fr-FR" sz="3600" b="1" dirty="0" err="1" smtClean="0"/>
              <a:t>Liberation</a:t>
            </a:r>
            <a:r>
              <a:rPr lang="fr-FR" sz="3600" dirty="0" smtClean="0"/>
              <a:t> 24.2.2016</a:t>
            </a:r>
          </a:p>
          <a:p>
            <a:r>
              <a:rPr lang="fr-FR" sz="3600" dirty="0" smtClean="0"/>
              <a:t>Pourquoi ne peuvent-ils pas aller où ils veulent? </a:t>
            </a:r>
            <a:r>
              <a:rPr lang="fr-FR" sz="3600" b="1" dirty="0" err="1" smtClean="0"/>
              <a:t>Liberation</a:t>
            </a:r>
            <a:r>
              <a:rPr lang="fr-FR" sz="3600" dirty="0" smtClean="0"/>
              <a:t> 13.11.2015 </a:t>
            </a:r>
          </a:p>
          <a:p>
            <a:r>
              <a:rPr lang="fr-FR" sz="3600" dirty="0" smtClean="0"/>
              <a:t>La Grèce, le nouveau camp de rétention pour migrants de l'Union européenne? </a:t>
            </a:r>
            <a:r>
              <a:rPr lang="fr-FR" sz="3600" b="1" dirty="0" err="1" smtClean="0"/>
              <a:t>Liberation</a:t>
            </a:r>
            <a:r>
              <a:rPr lang="fr-FR" sz="3600" dirty="0" smtClean="0"/>
              <a:t> 3.3.2016</a:t>
            </a:r>
          </a:p>
          <a:p>
            <a:r>
              <a:rPr lang="fr-FR" sz="3600" dirty="0" smtClean="0"/>
              <a:t>En 2015, plus d'un million de migrants sont arrivés en Europe, </a:t>
            </a:r>
            <a:r>
              <a:rPr lang="fr-FR" sz="3600" b="1" dirty="0" err="1" smtClean="0"/>
              <a:t>Liberation</a:t>
            </a:r>
            <a:r>
              <a:rPr lang="fr-FR" sz="3600" dirty="0" smtClean="0"/>
              <a:t> 22.12.2015</a:t>
            </a:r>
          </a:p>
          <a:p>
            <a:pPr lvl="0"/>
            <a:r>
              <a:rPr lang="de-DE" sz="3600" dirty="0"/>
              <a:t>Bohuslav </a:t>
            </a:r>
            <a:r>
              <a:rPr lang="de-DE" sz="3600" dirty="0" err="1" smtClean="0"/>
              <a:t>Sobotka</a:t>
            </a:r>
            <a:r>
              <a:rPr lang="de-DE" sz="3600" dirty="0" smtClean="0"/>
              <a:t>: </a:t>
            </a:r>
            <a:r>
              <a:rPr lang="de-DE" sz="3600" dirty="0"/>
              <a:t>"Am Anfang muss die Kontrolle stehen" </a:t>
            </a:r>
            <a:r>
              <a:rPr lang="en-US" sz="3600" b="1" dirty="0" err="1" smtClean="0"/>
              <a:t>Süddeutsche</a:t>
            </a:r>
            <a:r>
              <a:rPr lang="en-US" sz="3600" b="1" dirty="0" smtClean="0"/>
              <a:t> </a:t>
            </a:r>
            <a:r>
              <a:rPr lang="en-US" sz="3600" b="1" dirty="0" err="1" smtClean="0"/>
              <a:t>Zeitung</a:t>
            </a:r>
            <a:r>
              <a:rPr lang="de-DE" sz="3600" dirty="0" smtClean="0"/>
              <a:t> </a:t>
            </a:r>
            <a:r>
              <a:rPr lang="de-DE" sz="3600" dirty="0"/>
              <a:t>22.12.2015 </a:t>
            </a:r>
            <a:endParaRPr lang="en-US" sz="3600" dirty="0"/>
          </a:p>
          <a:p>
            <a:pPr lvl="0"/>
            <a:r>
              <a:rPr lang="en-US" sz="3600" dirty="0" smtClean="0"/>
              <a:t>EU states should give up sovereignty to protect external borders </a:t>
            </a:r>
            <a:r>
              <a:rPr lang="en-US" sz="3600" b="1" dirty="0" err="1" smtClean="0"/>
              <a:t>Süddeutsche</a:t>
            </a:r>
            <a:r>
              <a:rPr lang="en-US" sz="3600" b="1" dirty="0" smtClean="0"/>
              <a:t> </a:t>
            </a:r>
            <a:r>
              <a:rPr lang="en-US" sz="3600" b="1" dirty="0" err="1" smtClean="0"/>
              <a:t>Zeitung</a:t>
            </a:r>
            <a:r>
              <a:rPr lang="de-DE" sz="3600" dirty="0" smtClean="0"/>
              <a:t> 15.12.2015 [EU-Staaten sollen für Schutz der Außengrenzen Souveränität abgeben}</a:t>
            </a:r>
          </a:p>
          <a:p>
            <a:pPr lvl="0"/>
            <a:r>
              <a:rPr lang="en-US" sz="3600" dirty="0" smtClean="0"/>
              <a:t>Austria and Western Balkans encircle refugees in Greece </a:t>
            </a:r>
            <a:r>
              <a:rPr lang="en-US" sz="3600" b="1" dirty="0" smtClean="0"/>
              <a:t>To </a:t>
            </a:r>
            <a:r>
              <a:rPr lang="en-US" sz="3600" b="1" dirty="0" err="1" smtClean="0"/>
              <a:t>Vima</a:t>
            </a:r>
            <a:r>
              <a:rPr lang="en-US" sz="3600" b="1" dirty="0" smtClean="0"/>
              <a:t> </a:t>
            </a:r>
            <a:r>
              <a:rPr lang="en-US" sz="3600" dirty="0" smtClean="0"/>
              <a:t>24.2.2016 [</a:t>
            </a:r>
            <a:r>
              <a:rPr lang="el-GR" sz="3600" dirty="0" smtClean="0"/>
              <a:t>Αυστρία και Δυτικά Βαλκάνια εγκλωβίζουν τους πρόσφυγες στην Ελλάδα]</a:t>
            </a:r>
          </a:p>
          <a:p>
            <a:pPr lvl="0"/>
            <a:r>
              <a:rPr lang="en-US" sz="3600" dirty="0" smtClean="0"/>
              <a:t>Doctors Without Borders: EU failure over refugee crisis. They ask for safe routes </a:t>
            </a:r>
            <a:r>
              <a:rPr lang="en-US" sz="3600" b="1" dirty="0" smtClean="0"/>
              <a:t>To </a:t>
            </a:r>
            <a:r>
              <a:rPr lang="en-US" sz="3600" b="1" dirty="0" err="1" smtClean="0"/>
              <a:t>Vima</a:t>
            </a:r>
            <a:r>
              <a:rPr lang="en-US" sz="3600" b="1" dirty="0" smtClean="0"/>
              <a:t> </a:t>
            </a:r>
            <a:r>
              <a:rPr lang="el-GR" sz="3600" dirty="0" smtClean="0"/>
              <a:t>19</a:t>
            </a:r>
            <a:r>
              <a:rPr lang="en-US" sz="3600" dirty="0" smtClean="0"/>
              <a:t>.</a:t>
            </a:r>
            <a:r>
              <a:rPr lang="el-GR" sz="3600" dirty="0" smtClean="0"/>
              <a:t>1</a:t>
            </a:r>
            <a:r>
              <a:rPr lang="en-US" sz="3600" dirty="0" smtClean="0"/>
              <a:t>.</a:t>
            </a:r>
            <a:r>
              <a:rPr lang="el-GR" sz="3600" dirty="0" smtClean="0"/>
              <a:t>2016</a:t>
            </a:r>
            <a:r>
              <a:rPr lang="en-US" sz="3600" dirty="0" smtClean="0"/>
              <a:t>  [</a:t>
            </a:r>
            <a:r>
              <a:rPr lang="el-GR" sz="3600" dirty="0" smtClean="0"/>
              <a:t>Γιατροί </a:t>
            </a:r>
            <a:r>
              <a:rPr lang="el-GR" sz="3600" dirty="0"/>
              <a:t>Χωρίς Σύνορα: Καταστροφική αποτυχία της ΕΕ για το προσφυγικό Ζητά δημιουργία «ασφαλών περασμάτων</a:t>
            </a:r>
            <a:r>
              <a:rPr lang="el-GR" sz="3600" dirty="0" smtClean="0"/>
              <a:t>»</a:t>
            </a:r>
            <a:r>
              <a:rPr lang="en-US" sz="3600" dirty="0" smtClean="0"/>
              <a:t>]</a:t>
            </a:r>
            <a:endParaRPr lang="en-US" sz="3600" dirty="0"/>
          </a:p>
          <a:p>
            <a:pPr lvl="0"/>
            <a:r>
              <a:rPr lang="en-US" sz="3600" dirty="0" smtClean="0"/>
              <a:t>Time of crisis for Schengen agreement </a:t>
            </a:r>
            <a:r>
              <a:rPr lang="en-US" sz="3600" b="1" dirty="0" smtClean="0"/>
              <a:t>To </a:t>
            </a:r>
            <a:r>
              <a:rPr lang="en-US" sz="3600" b="1" dirty="0" err="1" smtClean="0"/>
              <a:t>Vima</a:t>
            </a:r>
            <a:r>
              <a:rPr lang="en-US" sz="3600" b="1" dirty="0" smtClean="0"/>
              <a:t> </a:t>
            </a:r>
            <a:r>
              <a:rPr lang="el-GR" sz="3600" dirty="0" smtClean="0"/>
              <a:t>6</a:t>
            </a:r>
            <a:r>
              <a:rPr lang="en-US" sz="3600" dirty="0" smtClean="0"/>
              <a:t>.</a:t>
            </a:r>
            <a:r>
              <a:rPr lang="el-GR" sz="3600" dirty="0" smtClean="0"/>
              <a:t>2</a:t>
            </a:r>
            <a:r>
              <a:rPr lang="en-US" sz="3600" dirty="0" smtClean="0"/>
              <a:t>.</a:t>
            </a:r>
            <a:r>
              <a:rPr lang="el-GR" sz="3600" dirty="0" smtClean="0"/>
              <a:t>2016 </a:t>
            </a:r>
            <a:r>
              <a:rPr lang="en-US" sz="3600" dirty="0" smtClean="0"/>
              <a:t>[</a:t>
            </a:r>
            <a:r>
              <a:rPr lang="el-GR" sz="3600" dirty="0" smtClean="0"/>
              <a:t>Ήρθε </a:t>
            </a:r>
            <a:r>
              <a:rPr lang="el-GR" sz="3600" dirty="0"/>
              <a:t>η ώρα της κρίσεως για τη Συνθήκη </a:t>
            </a:r>
            <a:r>
              <a:rPr lang="el-GR" sz="3600" dirty="0" err="1" smtClean="0"/>
              <a:t>Σένγκεν</a:t>
            </a:r>
            <a:r>
              <a:rPr lang="en-US" sz="3600" dirty="0" smtClean="0"/>
              <a:t>]</a:t>
            </a:r>
            <a:endParaRPr lang="en-US" sz="3600" dirty="0"/>
          </a:p>
          <a:p>
            <a:pPr lvl="0"/>
            <a:r>
              <a:rPr lang="en-US" sz="3600" dirty="0" smtClean="0"/>
              <a:t>Can we live locked? </a:t>
            </a:r>
            <a:r>
              <a:rPr lang="en-US" sz="3600" b="1" dirty="0" err="1" smtClean="0"/>
              <a:t>Kathimerini</a:t>
            </a:r>
            <a:r>
              <a:rPr lang="en-US" sz="3600" dirty="0" smtClean="0"/>
              <a:t> 23.3.2016 [</a:t>
            </a:r>
            <a:r>
              <a:rPr lang="el-GR" sz="3600" dirty="0" smtClean="0"/>
              <a:t>Μπορούμε </a:t>
            </a:r>
            <a:r>
              <a:rPr lang="el-GR" sz="3600" dirty="0"/>
              <a:t>να ζήσουμε «κλειδωμένοι</a:t>
            </a:r>
            <a:r>
              <a:rPr lang="el-GR" sz="3600" dirty="0" smtClean="0"/>
              <a:t>»;</a:t>
            </a:r>
            <a:r>
              <a:rPr lang="en-US" sz="3600" dirty="0" smtClean="0"/>
              <a:t>]</a:t>
            </a:r>
            <a:endParaRPr lang="en-US" sz="3600" dirty="0"/>
          </a:p>
          <a:p>
            <a:endParaRPr lang="de-DE" dirty="0" smtClean="0"/>
          </a:p>
        </p:txBody>
      </p:sp>
    </p:spTree>
    <p:extLst>
      <p:ext uri="{BB962C8B-B14F-4D97-AF65-F5344CB8AC3E}">
        <p14:creationId xmlns:p14="http://schemas.microsoft.com/office/powerpoint/2010/main" val="3525066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en-US" sz="3200" b="1" dirty="0" smtClean="0">
                <a:solidFill>
                  <a:srgbClr val="C00000"/>
                </a:solidFill>
              </a:rPr>
              <a:t>Schengen agreement at stake</a:t>
            </a:r>
            <a:endParaRPr lang="en-US" sz="3200" b="1" dirty="0">
              <a:solidFill>
                <a:srgbClr val="C00000"/>
              </a:solidFill>
            </a:endParaRPr>
          </a:p>
        </p:txBody>
      </p:sp>
      <p:pic>
        <p:nvPicPr>
          <p:cNvPr id="7170" name="Picture 2" descr="Près de 5 000 migrants étaient toujours bloqués à la frontière gréco-macédonienne mar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46984"/>
            <a:ext cx="3707904"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1920" y="5879013"/>
            <a:ext cx="4752528" cy="646331"/>
          </a:xfrm>
          <a:prstGeom prst="rect">
            <a:avLst/>
          </a:prstGeom>
          <a:noFill/>
        </p:spPr>
        <p:txBody>
          <a:bodyPr wrap="square" rtlCol="0">
            <a:spAutoFit/>
          </a:bodyPr>
          <a:lstStyle/>
          <a:p>
            <a:pPr fontAlgn="base"/>
            <a:r>
              <a:rPr lang="fr-FR" b="1" dirty="0" smtClean="0"/>
              <a:t>Balkans: </a:t>
            </a:r>
            <a:r>
              <a:rPr lang="fr-FR" b="1" dirty="0"/>
              <a:t>chaos sur la route des </a:t>
            </a:r>
            <a:r>
              <a:rPr lang="fr-FR" b="1" dirty="0" smtClean="0"/>
              <a:t>migrants </a:t>
            </a:r>
            <a:r>
              <a:rPr lang="fr-FR" b="1" dirty="0" err="1" smtClean="0"/>
              <a:t>Liberation</a:t>
            </a:r>
            <a:r>
              <a:rPr lang="fr-FR" b="1" dirty="0" smtClean="0"/>
              <a:t> </a:t>
            </a:r>
            <a:r>
              <a:rPr lang="en-US" dirty="0" smtClean="0"/>
              <a:t>24.2.2016</a:t>
            </a:r>
            <a:endParaRPr lang="fr-FR"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2214647"/>
            <a:ext cx="3562350" cy="200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965186"/>
            <a:ext cx="4896544" cy="1200329"/>
          </a:xfrm>
          <a:prstGeom prst="rect">
            <a:avLst/>
          </a:prstGeom>
          <a:noFill/>
        </p:spPr>
        <p:txBody>
          <a:bodyPr wrap="square" rtlCol="0">
            <a:spAutoFit/>
          </a:bodyPr>
          <a:lstStyle/>
          <a:p>
            <a:r>
              <a:rPr lang="en-US" b="1" dirty="0" smtClean="0"/>
              <a:t>EU states should give up sovereignty to protect external borders, </a:t>
            </a:r>
            <a:r>
              <a:rPr lang="en-US" b="1" dirty="0" err="1" smtClean="0"/>
              <a:t>Süddeutsche</a:t>
            </a:r>
            <a:r>
              <a:rPr lang="en-US" b="1" dirty="0" smtClean="0"/>
              <a:t> </a:t>
            </a:r>
            <a:r>
              <a:rPr lang="en-US" b="1" dirty="0" err="1" smtClean="0"/>
              <a:t>Zeitung</a:t>
            </a:r>
            <a:r>
              <a:rPr lang="en-US" b="1" dirty="0" smtClean="0"/>
              <a:t> </a:t>
            </a:r>
            <a:r>
              <a:rPr lang="de-DE" dirty="0" smtClean="0"/>
              <a:t>15. 12.2015 [EU-Staaten </a:t>
            </a:r>
            <a:r>
              <a:rPr lang="de-DE" dirty="0"/>
              <a:t>sollen für Schutz der Außengrenzen Souveränität </a:t>
            </a:r>
            <a:r>
              <a:rPr lang="de-DE" dirty="0" smtClean="0"/>
              <a:t>abgeben]</a:t>
            </a:r>
            <a:endParaRPr lang="de-DE" dirty="0"/>
          </a:p>
        </p:txBody>
      </p:sp>
      <p:pic>
        <p:nvPicPr>
          <p:cNvPr id="7173" name="Picture 5" descr="Αυστρία και Δυτικά Βαλκάνια εγκλωβίζουν τους πρόσφυγες στην Ελλάδ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847" y="3035398"/>
            <a:ext cx="4619625" cy="2409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1796623"/>
            <a:ext cx="4608512" cy="1200329"/>
          </a:xfrm>
          <a:prstGeom prst="rect">
            <a:avLst/>
          </a:prstGeom>
          <a:noFill/>
        </p:spPr>
        <p:txBody>
          <a:bodyPr wrap="square" rtlCol="0">
            <a:spAutoFit/>
          </a:bodyPr>
          <a:lstStyle/>
          <a:p>
            <a:pPr lvl="0"/>
            <a:r>
              <a:rPr lang="en-US" b="1" dirty="0" smtClean="0"/>
              <a:t>Austria and Western Balkans cage refugees in Greece To </a:t>
            </a:r>
            <a:r>
              <a:rPr lang="en-US" b="1" dirty="0" err="1" smtClean="0"/>
              <a:t>Vima</a:t>
            </a:r>
            <a:r>
              <a:rPr lang="en-US" b="1" dirty="0" smtClean="0"/>
              <a:t> </a:t>
            </a:r>
            <a:r>
              <a:rPr lang="en-US" dirty="0" smtClean="0"/>
              <a:t>24.2.2016 [</a:t>
            </a:r>
            <a:r>
              <a:rPr lang="el-GR" dirty="0" smtClean="0"/>
              <a:t>Αυστρία </a:t>
            </a:r>
            <a:r>
              <a:rPr lang="el-GR" dirty="0"/>
              <a:t>και Δυτικά Βαλκάνια εγκλωβίζουν τους πρόσφυγες στην </a:t>
            </a:r>
            <a:r>
              <a:rPr lang="el-GR" dirty="0" smtClean="0"/>
              <a:t>Ελλάδα</a:t>
            </a:r>
            <a:r>
              <a:rPr lang="en-US" dirty="0" smtClean="0"/>
              <a:t>]</a:t>
            </a:r>
            <a:endParaRPr lang="en-US" dirty="0"/>
          </a:p>
        </p:txBody>
      </p:sp>
    </p:spTree>
    <p:extLst>
      <p:ext uri="{BB962C8B-B14F-4D97-AF65-F5344CB8AC3E}">
        <p14:creationId xmlns:p14="http://schemas.microsoft.com/office/powerpoint/2010/main" val="20524012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936104"/>
          </a:xfrm>
        </p:spPr>
        <p:txBody>
          <a:bodyPr>
            <a:normAutofit fontScale="90000"/>
          </a:bodyPr>
          <a:lstStyle/>
          <a:p>
            <a:r>
              <a:rPr lang="en-US" sz="3200" b="1" dirty="0" smtClean="0">
                <a:solidFill>
                  <a:srgbClr val="C00000"/>
                </a:solidFill>
              </a:rPr>
              <a:t>Anti-immigrant attitudes, authoritarian attitudes</a:t>
            </a:r>
            <a:endParaRPr lang="en-US" sz="3200" b="1" dirty="0">
              <a:solidFill>
                <a:srgbClr val="C00000"/>
              </a:solidFill>
            </a:endParaRPr>
          </a:p>
        </p:txBody>
      </p:sp>
      <p:sp>
        <p:nvSpPr>
          <p:cNvPr id="4" name="Content Placeholder 3"/>
          <p:cNvSpPr>
            <a:spLocks noGrp="1"/>
          </p:cNvSpPr>
          <p:nvPr>
            <p:ph idx="1"/>
          </p:nvPr>
        </p:nvSpPr>
        <p:spPr>
          <a:xfrm>
            <a:off x="251520" y="1196752"/>
            <a:ext cx="8784976" cy="5472608"/>
          </a:xfrm>
        </p:spPr>
        <p:txBody>
          <a:bodyPr>
            <a:normAutofit fontScale="70000" lnSpcReduction="20000"/>
          </a:bodyPr>
          <a:lstStyle/>
          <a:p>
            <a:pPr marL="0" indent="0">
              <a:buNone/>
            </a:pPr>
            <a:r>
              <a:rPr lang="de-DE" sz="3600" dirty="0" smtClean="0">
                <a:solidFill>
                  <a:srgbClr val="C00000"/>
                </a:solidFill>
              </a:rPr>
              <a:t>Selected </a:t>
            </a:r>
            <a:r>
              <a:rPr lang="de-DE" sz="3600" dirty="0" err="1" smtClean="0">
                <a:solidFill>
                  <a:srgbClr val="C00000"/>
                </a:solidFill>
              </a:rPr>
              <a:t>article</a:t>
            </a:r>
            <a:r>
              <a:rPr lang="de-DE" sz="3600" dirty="0" smtClean="0">
                <a:solidFill>
                  <a:srgbClr val="C00000"/>
                </a:solidFill>
              </a:rPr>
              <a:t> </a:t>
            </a:r>
            <a:r>
              <a:rPr lang="de-DE" sz="3600" dirty="0" err="1" smtClean="0">
                <a:solidFill>
                  <a:srgbClr val="C00000"/>
                </a:solidFill>
              </a:rPr>
              <a:t>titles</a:t>
            </a:r>
            <a:r>
              <a:rPr lang="de-DE" dirty="0" smtClean="0"/>
              <a:t>:</a:t>
            </a:r>
          </a:p>
          <a:p>
            <a:pPr lvl="0"/>
            <a:r>
              <a:rPr lang="fr-FR" dirty="0"/>
              <a:t>Dans la jungle de Calais: «On va nous prendre pour des terroristes», </a:t>
            </a:r>
            <a:r>
              <a:rPr lang="fr-FR" b="1" dirty="0" err="1"/>
              <a:t>Liberation</a:t>
            </a:r>
            <a:r>
              <a:rPr lang="fr-FR" dirty="0"/>
              <a:t> 17.11.2015</a:t>
            </a:r>
            <a:endParaRPr lang="en-US" dirty="0"/>
          </a:p>
          <a:p>
            <a:pPr lvl="0"/>
            <a:r>
              <a:rPr lang="en-US" dirty="0" smtClean="0"/>
              <a:t>Hotspots shouldn’t become butter on  bread of xenophobia and racism </a:t>
            </a:r>
            <a:r>
              <a:rPr lang="en-US" b="1" dirty="0" smtClean="0"/>
              <a:t>To </a:t>
            </a:r>
            <a:r>
              <a:rPr lang="en-US" b="1" dirty="0" err="1" smtClean="0"/>
              <a:t>Vima</a:t>
            </a:r>
            <a:r>
              <a:rPr lang="en-US" b="1" dirty="0" smtClean="0"/>
              <a:t> </a:t>
            </a:r>
            <a:r>
              <a:rPr lang="en-US" dirty="0" smtClean="0"/>
              <a:t>12.2.2016 [</a:t>
            </a:r>
            <a:r>
              <a:rPr lang="el-GR" dirty="0" smtClean="0"/>
              <a:t>Να </a:t>
            </a:r>
            <a:r>
              <a:rPr lang="el-GR" dirty="0"/>
              <a:t>μην γίνουν τα </a:t>
            </a:r>
            <a:r>
              <a:rPr lang="en-US" dirty="0"/>
              <a:t>hotspots</a:t>
            </a:r>
            <a:r>
              <a:rPr lang="el-GR" dirty="0"/>
              <a:t> «βούτυρο στο ψωμί» της ξενοφοβίας και του </a:t>
            </a:r>
            <a:r>
              <a:rPr lang="el-GR" dirty="0" smtClean="0"/>
              <a:t>ρατσισμού</a:t>
            </a:r>
            <a:r>
              <a:rPr lang="en-US" dirty="0" smtClean="0"/>
              <a:t>]</a:t>
            </a:r>
            <a:endParaRPr lang="en-US" dirty="0"/>
          </a:p>
          <a:p>
            <a:pPr lvl="0"/>
            <a:r>
              <a:rPr lang="fr-FR" dirty="0"/>
              <a:t>Migration Calais </a:t>
            </a:r>
            <a:r>
              <a:rPr lang="fr-FR" dirty="0" err="1"/>
              <a:t>macht</a:t>
            </a:r>
            <a:r>
              <a:rPr lang="fr-FR" dirty="0"/>
              <a:t> </a:t>
            </a:r>
            <a:r>
              <a:rPr lang="fr-FR" dirty="0" err="1"/>
              <a:t>hilflos</a:t>
            </a:r>
            <a:r>
              <a:rPr lang="fr-FR" dirty="0"/>
              <a:t>: Camerons </a:t>
            </a:r>
            <a:r>
              <a:rPr lang="fr-FR" dirty="0" err="1"/>
              <a:t>Angstthema</a:t>
            </a:r>
            <a:r>
              <a:rPr lang="fr-FR" dirty="0"/>
              <a:t> Migration </a:t>
            </a:r>
            <a:r>
              <a:rPr lang="en-US" b="1" dirty="0" err="1" smtClean="0"/>
              <a:t>Süddeutsche</a:t>
            </a:r>
            <a:r>
              <a:rPr lang="en-US" b="1" dirty="0" smtClean="0"/>
              <a:t> </a:t>
            </a:r>
            <a:r>
              <a:rPr lang="en-US" b="1" dirty="0" err="1" smtClean="0"/>
              <a:t>Zeitung</a:t>
            </a:r>
            <a:r>
              <a:rPr lang="fr-FR" dirty="0" smtClean="0"/>
              <a:t> </a:t>
            </a:r>
            <a:r>
              <a:rPr lang="fr-FR" dirty="0"/>
              <a:t>31.07.2015 </a:t>
            </a:r>
            <a:endParaRPr lang="en-US" dirty="0"/>
          </a:p>
          <a:p>
            <a:pPr lvl="0"/>
            <a:r>
              <a:rPr lang="de-DE" dirty="0"/>
              <a:t>Studie Vorbehalte gegen Flüchtlinge wachsen </a:t>
            </a:r>
            <a:r>
              <a:rPr lang="en-US" b="1" dirty="0" err="1" smtClean="0"/>
              <a:t>Süddeutsche</a:t>
            </a:r>
            <a:r>
              <a:rPr lang="en-US" b="1" dirty="0" smtClean="0"/>
              <a:t> </a:t>
            </a:r>
            <a:r>
              <a:rPr lang="en-US" b="1" dirty="0" err="1" smtClean="0"/>
              <a:t>Zeitung</a:t>
            </a:r>
            <a:r>
              <a:rPr lang="de-DE" dirty="0" smtClean="0"/>
              <a:t>  07.03.2016 </a:t>
            </a:r>
            <a:endParaRPr lang="en-US" dirty="0"/>
          </a:p>
          <a:p>
            <a:r>
              <a:rPr lang="de-DE" dirty="0"/>
              <a:t>Migration Begeisterung für «Willkommenskultur» hat abgenommen </a:t>
            </a:r>
            <a:r>
              <a:rPr lang="en-US" b="1" dirty="0" err="1" smtClean="0"/>
              <a:t>Süddeutsche</a:t>
            </a:r>
            <a:r>
              <a:rPr lang="en-US" b="1" dirty="0" smtClean="0"/>
              <a:t> </a:t>
            </a:r>
            <a:r>
              <a:rPr lang="en-US" b="1" dirty="0" err="1" smtClean="0"/>
              <a:t>Zeitung</a:t>
            </a:r>
            <a:r>
              <a:rPr lang="de-DE" dirty="0" smtClean="0"/>
              <a:t> 07.03.2016</a:t>
            </a:r>
          </a:p>
          <a:p>
            <a:pPr lvl="0"/>
            <a:r>
              <a:rPr lang="en-US" dirty="0" smtClean="0"/>
              <a:t>Organized racists attacks </a:t>
            </a:r>
            <a:r>
              <a:rPr lang="en-US" b="1" dirty="0" err="1" smtClean="0"/>
              <a:t>Kathimerini</a:t>
            </a:r>
            <a:r>
              <a:rPr lang="en-US" dirty="0" smtClean="0"/>
              <a:t> 13.1.2016 [</a:t>
            </a:r>
            <a:r>
              <a:rPr lang="en-US" dirty="0" err="1" smtClean="0"/>
              <a:t>Οργ</a:t>
            </a:r>
            <a:r>
              <a:rPr lang="en-US" dirty="0" smtClean="0"/>
              <a:t>ανωμένες </a:t>
            </a:r>
            <a:r>
              <a:rPr lang="en-US" dirty="0"/>
              <a:t>ρατσιστικές </a:t>
            </a:r>
            <a:r>
              <a:rPr lang="en-US" dirty="0" smtClean="0"/>
              <a:t>επιθέσεις]</a:t>
            </a:r>
            <a:endParaRPr lang="en-US" dirty="0"/>
          </a:p>
          <a:p>
            <a:pPr lvl="0"/>
            <a:r>
              <a:rPr lang="en-US" dirty="0" smtClean="0"/>
              <a:t>Germany: For the first time 10% for </a:t>
            </a:r>
            <a:r>
              <a:rPr lang="en-US" dirty="0" err="1" smtClean="0"/>
              <a:t>AfD</a:t>
            </a:r>
            <a:r>
              <a:rPr lang="en-US" dirty="0" smtClean="0"/>
              <a:t> which takes an anti-refugees stance </a:t>
            </a:r>
            <a:r>
              <a:rPr lang="en-US" b="1" dirty="0" err="1" smtClean="0"/>
              <a:t>Kathimerini</a:t>
            </a:r>
            <a:r>
              <a:rPr lang="en-US" dirty="0" smtClean="0"/>
              <a:t> 10.11.2015 [</a:t>
            </a:r>
            <a:r>
              <a:rPr lang="el-GR" dirty="0" smtClean="0"/>
              <a:t>Γερμανία</a:t>
            </a:r>
            <a:r>
              <a:rPr lang="el-GR" dirty="0"/>
              <a:t>: Για πρώτη φορά στο 10% τ</a:t>
            </a:r>
            <a:r>
              <a:rPr lang="en-US" dirty="0"/>
              <a:t>o </a:t>
            </a:r>
            <a:r>
              <a:rPr lang="el-GR" dirty="0"/>
              <a:t>Α</a:t>
            </a:r>
            <a:r>
              <a:rPr lang="en-US" dirty="0" err="1"/>
              <a:t>fD</a:t>
            </a:r>
            <a:r>
              <a:rPr lang="el-GR" dirty="0"/>
              <a:t>, που τάσσεται κατά της </a:t>
            </a:r>
            <a:r>
              <a:rPr lang="el-GR" dirty="0" smtClean="0"/>
              <a:t>μετανάστευσης</a:t>
            </a:r>
            <a:r>
              <a:rPr lang="en-US" dirty="0" smtClean="0"/>
              <a:t>]</a:t>
            </a:r>
            <a:endParaRPr lang="en-US" dirty="0"/>
          </a:p>
          <a:p>
            <a:pPr lvl="0"/>
            <a:r>
              <a:rPr lang="en-US" dirty="0" err="1" smtClean="0"/>
              <a:t>Orbans</a:t>
            </a:r>
            <a:r>
              <a:rPr lang="en-US" dirty="0" smtClean="0"/>
              <a:t>’ believes about migration gain territory </a:t>
            </a:r>
            <a:r>
              <a:rPr lang="en-US" b="1" dirty="0" err="1" smtClean="0"/>
              <a:t>Kathimerini</a:t>
            </a:r>
            <a:r>
              <a:rPr lang="en-US" dirty="0" smtClean="0"/>
              <a:t> 22.12.2015 [</a:t>
            </a:r>
            <a:r>
              <a:rPr lang="el-GR" dirty="0" smtClean="0"/>
              <a:t>Οι απόψεις </a:t>
            </a:r>
            <a:r>
              <a:rPr lang="el-GR" dirty="0" err="1" smtClean="0"/>
              <a:t>Ορμπαν</a:t>
            </a:r>
            <a:r>
              <a:rPr lang="el-GR" dirty="0" smtClean="0"/>
              <a:t> για το προσφυγικό κερδίζουν έδαφος]</a:t>
            </a:r>
          </a:p>
          <a:p>
            <a:pPr lvl="0"/>
            <a:r>
              <a:rPr lang="en-US" dirty="0" smtClean="0"/>
              <a:t>Anti –migration demonstrations of </a:t>
            </a:r>
            <a:r>
              <a:rPr lang="en-US" dirty="0" err="1" smtClean="0"/>
              <a:t>Pegida</a:t>
            </a:r>
            <a:r>
              <a:rPr lang="en-US" dirty="0" smtClean="0"/>
              <a:t> in European cities </a:t>
            </a:r>
            <a:r>
              <a:rPr lang="en-US" b="1" dirty="0" err="1" smtClean="0"/>
              <a:t>Kathimerini</a:t>
            </a:r>
            <a:r>
              <a:rPr lang="en-US" dirty="0" smtClean="0"/>
              <a:t> 6.2.2016 [</a:t>
            </a:r>
            <a:r>
              <a:rPr lang="el-GR" dirty="0" err="1" smtClean="0"/>
              <a:t>Αντιμεταναστευτικές</a:t>
            </a:r>
            <a:r>
              <a:rPr lang="el-GR" dirty="0" smtClean="0"/>
              <a:t> συγκεντρώσεις του </a:t>
            </a:r>
            <a:r>
              <a:rPr lang="en-US" dirty="0" err="1" smtClean="0"/>
              <a:t>Pegida</a:t>
            </a:r>
            <a:r>
              <a:rPr lang="en-US" dirty="0" smtClean="0"/>
              <a:t> </a:t>
            </a:r>
            <a:r>
              <a:rPr lang="el-GR" dirty="0" smtClean="0"/>
              <a:t>σε πόλεις της Ευρώπης</a:t>
            </a:r>
            <a:r>
              <a:rPr lang="en-US" dirty="0" smtClean="0"/>
              <a:t>]</a:t>
            </a:r>
            <a:endParaRPr lang="en-US" dirty="0"/>
          </a:p>
          <a:p>
            <a:endParaRPr lang="de-DE" dirty="0" smtClean="0"/>
          </a:p>
        </p:txBody>
      </p:sp>
    </p:spTree>
    <p:extLst>
      <p:ext uri="{BB962C8B-B14F-4D97-AF65-F5344CB8AC3E}">
        <p14:creationId xmlns:p14="http://schemas.microsoft.com/office/powerpoint/2010/main" val="31181038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877672" cy="792088"/>
          </a:xfrm>
        </p:spPr>
        <p:txBody>
          <a:bodyPr>
            <a:normAutofit/>
          </a:bodyPr>
          <a:lstStyle/>
          <a:p>
            <a:r>
              <a:rPr lang="en-US" sz="3200" b="1" dirty="0" smtClean="0">
                <a:solidFill>
                  <a:srgbClr val="C00000"/>
                </a:solidFill>
              </a:rPr>
              <a:t>Anti-immigrant attitudes, authoritarian attitudes</a:t>
            </a:r>
            <a:r>
              <a:rPr lang="en-US" sz="3200" b="1" dirty="0" smtClean="0">
                <a:solidFill>
                  <a:srgbClr val="002060"/>
                </a:solidFill>
              </a:rPr>
              <a:t> </a:t>
            </a:r>
            <a:endParaRPr lang="en-US" sz="3200" b="1" dirty="0">
              <a:solidFill>
                <a:srgbClr val="002060"/>
              </a:solidFill>
            </a:endParaRPr>
          </a:p>
        </p:txBody>
      </p:sp>
      <p:pic>
        <p:nvPicPr>
          <p:cNvPr id="8194" name="Picture 2" descr="Procession de migrants à Calais, lundi. Sur les banderoles : «Les réfugiés ne sont pas des terrori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85605"/>
            <a:ext cx="4206240" cy="27997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6" y="5385990"/>
            <a:ext cx="4320480" cy="1015663"/>
          </a:xfrm>
          <a:prstGeom prst="rect">
            <a:avLst/>
          </a:prstGeom>
          <a:noFill/>
        </p:spPr>
        <p:txBody>
          <a:bodyPr wrap="square" rtlCol="0">
            <a:spAutoFit/>
          </a:bodyPr>
          <a:lstStyle/>
          <a:p>
            <a:pPr fontAlgn="base"/>
            <a:r>
              <a:rPr lang="fr-FR" sz="2000" b="1" dirty="0"/>
              <a:t>Dans la jungle de Calais : «On va nous prendre pour des terroristes</a:t>
            </a:r>
            <a:r>
              <a:rPr lang="fr-FR" sz="2000" b="1" dirty="0" smtClean="0"/>
              <a:t>» </a:t>
            </a:r>
            <a:r>
              <a:rPr lang="fr-FR" sz="2000" b="1" dirty="0" err="1" smtClean="0"/>
              <a:t>Liberation</a:t>
            </a:r>
            <a:r>
              <a:rPr lang="fr-FR" sz="2000" b="1" dirty="0" smtClean="0"/>
              <a:t>, </a:t>
            </a:r>
            <a:r>
              <a:rPr lang="en-US" sz="2000" dirty="0" smtClean="0"/>
              <a:t>17.11.2015</a:t>
            </a:r>
            <a:endParaRPr lang="fr-FR" sz="2000" b="1" dirty="0"/>
          </a:p>
        </p:txBody>
      </p:sp>
      <p:pic>
        <p:nvPicPr>
          <p:cNvPr id="8196" name="Picture 4" descr="Συνέντευξη Τύπου παραχώρησε ο Ούγγρος πρωθυπουργός Βίκτορ Ορμπαν την Παρασκευή στις Βρυξέλλες, μετά την ολοκλήρωση της δεύτερης ημέρας διαπραγματεύσεων της Συνόδου Κορυφή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220569"/>
            <a:ext cx="3102483" cy="1936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6136" y="1124744"/>
            <a:ext cx="3096344" cy="1938992"/>
          </a:xfrm>
          <a:prstGeom prst="rect">
            <a:avLst/>
          </a:prstGeom>
          <a:noFill/>
        </p:spPr>
        <p:txBody>
          <a:bodyPr wrap="square" rtlCol="0">
            <a:spAutoFit/>
          </a:bodyPr>
          <a:lstStyle/>
          <a:p>
            <a:r>
              <a:rPr lang="en-US" sz="2000" b="1" dirty="0" err="1" smtClean="0"/>
              <a:t>Orbans</a:t>
            </a:r>
            <a:r>
              <a:rPr lang="en-US" sz="2000" b="1" dirty="0" smtClean="0"/>
              <a:t>’ believes about migration gain territory </a:t>
            </a:r>
            <a:r>
              <a:rPr lang="en-US" sz="2000" dirty="0" err="1" smtClean="0"/>
              <a:t>Kathimerini</a:t>
            </a:r>
            <a:r>
              <a:rPr lang="en-US" sz="2000" dirty="0" smtClean="0"/>
              <a:t> 22.12.2015 [</a:t>
            </a:r>
            <a:r>
              <a:rPr lang="el-GR" sz="2000" dirty="0" smtClean="0"/>
              <a:t>Οι </a:t>
            </a:r>
            <a:r>
              <a:rPr lang="el-GR" sz="2000" dirty="0"/>
              <a:t>απόψεις </a:t>
            </a:r>
            <a:r>
              <a:rPr lang="el-GR" sz="2000" dirty="0" err="1"/>
              <a:t>Ορμπαν</a:t>
            </a:r>
            <a:r>
              <a:rPr lang="el-GR" sz="2000" dirty="0"/>
              <a:t> για το προσφυγικό κερδίζουν </a:t>
            </a:r>
            <a:r>
              <a:rPr lang="el-GR" sz="2000" dirty="0" smtClean="0"/>
              <a:t>έδαφος</a:t>
            </a:r>
            <a:r>
              <a:rPr lang="en-US" sz="2000" dirty="0" smtClean="0"/>
              <a:t>]</a:t>
            </a:r>
            <a:endParaRPr lang="en-US" sz="2000" dirty="0"/>
          </a:p>
        </p:txBody>
      </p:sp>
      <p:pic>
        <p:nvPicPr>
          <p:cNvPr id="8198" name="Picture 6" descr="http://s.kathimerini.gr/resources/2016-02/2112s17german1-thumb-large-thumb-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1813740"/>
            <a:ext cx="3741230" cy="2335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96" y="849486"/>
            <a:ext cx="5472608" cy="923330"/>
          </a:xfrm>
          <a:prstGeom prst="rect">
            <a:avLst/>
          </a:prstGeom>
          <a:noFill/>
        </p:spPr>
        <p:txBody>
          <a:bodyPr wrap="square" rtlCol="0">
            <a:spAutoFit/>
          </a:bodyPr>
          <a:lstStyle/>
          <a:p>
            <a:r>
              <a:rPr lang="en-US" b="1" dirty="0" smtClean="0"/>
              <a:t>Anti –migration demonstrations of </a:t>
            </a:r>
            <a:r>
              <a:rPr lang="en-US" b="1" dirty="0" err="1" smtClean="0"/>
              <a:t>Pegida</a:t>
            </a:r>
            <a:r>
              <a:rPr lang="en-US" b="1" dirty="0" smtClean="0"/>
              <a:t> in European cities </a:t>
            </a:r>
            <a:r>
              <a:rPr lang="en-US" b="1" dirty="0" err="1" smtClean="0"/>
              <a:t>Kathimerini</a:t>
            </a:r>
            <a:r>
              <a:rPr lang="en-US" b="1" dirty="0" smtClean="0"/>
              <a:t> </a:t>
            </a:r>
            <a:r>
              <a:rPr lang="en-US" dirty="0" smtClean="0"/>
              <a:t>6.2.2016 [</a:t>
            </a:r>
            <a:r>
              <a:rPr lang="el-GR" dirty="0" err="1" smtClean="0"/>
              <a:t>Αντιμεταναστευτικές</a:t>
            </a:r>
            <a:r>
              <a:rPr lang="el-GR" dirty="0" smtClean="0"/>
              <a:t> </a:t>
            </a:r>
            <a:r>
              <a:rPr lang="el-GR" dirty="0"/>
              <a:t>συγκεντρώσεις του </a:t>
            </a:r>
            <a:r>
              <a:rPr lang="en-US" dirty="0" err="1"/>
              <a:t>Pegida</a:t>
            </a:r>
            <a:r>
              <a:rPr lang="el-GR" dirty="0"/>
              <a:t> σε πόλεις της </a:t>
            </a:r>
            <a:r>
              <a:rPr lang="el-GR" dirty="0" smtClean="0"/>
              <a:t>Ευρώπης</a:t>
            </a:r>
            <a:r>
              <a:rPr lang="en-US" dirty="0" smtClean="0"/>
              <a:t>]</a:t>
            </a:r>
            <a:endParaRPr lang="en-US" dirty="0"/>
          </a:p>
        </p:txBody>
      </p:sp>
    </p:spTree>
    <p:extLst>
      <p:ext uri="{BB962C8B-B14F-4D97-AF65-F5344CB8AC3E}">
        <p14:creationId xmlns:p14="http://schemas.microsoft.com/office/powerpoint/2010/main" val="37392463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778098"/>
          </a:xfrm>
        </p:spPr>
        <p:txBody>
          <a:bodyPr>
            <a:normAutofit/>
          </a:bodyPr>
          <a:lstStyle/>
          <a:p>
            <a:r>
              <a:rPr lang="en-US" sz="3200" b="1" dirty="0" smtClean="0">
                <a:solidFill>
                  <a:srgbClr val="C00000"/>
                </a:solidFill>
              </a:rPr>
              <a:t>Increase of far-right parties</a:t>
            </a:r>
            <a:endParaRPr lang="en-US" sz="3200" b="1" dirty="0">
              <a:solidFill>
                <a:srgbClr val="C00000"/>
              </a:solidFill>
            </a:endParaRPr>
          </a:p>
        </p:txBody>
      </p:sp>
      <p:sp>
        <p:nvSpPr>
          <p:cNvPr id="4" name="Content Placeholder 3"/>
          <p:cNvSpPr>
            <a:spLocks noGrp="1"/>
          </p:cNvSpPr>
          <p:nvPr>
            <p:ph idx="1"/>
          </p:nvPr>
        </p:nvSpPr>
        <p:spPr>
          <a:xfrm>
            <a:off x="251520" y="908720"/>
            <a:ext cx="8784976" cy="5832648"/>
          </a:xfrm>
        </p:spPr>
        <p:txBody>
          <a:bodyPr>
            <a:normAutofit fontScale="77500" lnSpcReduction="20000"/>
          </a:bodyPr>
          <a:lstStyle/>
          <a:p>
            <a:pPr marL="0" indent="0">
              <a:buNone/>
            </a:pPr>
            <a:r>
              <a:rPr lang="de-DE" sz="3600" dirty="0" smtClean="0">
                <a:solidFill>
                  <a:srgbClr val="C00000"/>
                </a:solidFill>
              </a:rPr>
              <a:t>Selected </a:t>
            </a:r>
            <a:r>
              <a:rPr lang="de-DE" sz="3600" dirty="0" err="1" smtClean="0">
                <a:solidFill>
                  <a:srgbClr val="C00000"/>
                </a:solidFill>
              </a:rPr>
              <a:t>article</a:t>
            </a:r>
            <a:r>
              <a:rPr lang="de-DE" sz="3600" dirty="0" smtClean="0">
                <a:solidFill>
                  <a:srgbClr val="C00000"/>
                </a:solidFill>
              </a:rPr>
              <a:t> </a:t>
            </a:r>
            <a:r>
              <a:rPr lang="de-DE" sz="3600" dirty="0" err="1" smtClean="0">
                <a:solidFill>
                  <a:srgbClr val="C00000"/>
                </a:solidFill>
              </a:rPr>
              <a:t>titles</a:t>
            </a:r>
            <a:r>
              <a:rPr lang="de-DE" dirty="0" smtClean="0"/>
              <a:t>:</a:t>
            </a:r>
          </a:p>
          <a:p>
            <a:pPr lvl="0"/>
            <a:r>
              <a:rPr lang="en-US" dirty="0" smtClean="0"/>
              <a:t>Poland: Extreme right cocktail of euroscepticism and populism. </a:t>
            </a:r>
            <a:r>
              <a:rPr lang="en-US" b="1" i="1" dirty="0" smtClean="0"/>
              <a:t>To </a:t>
            </a:r>
            <a:r>
              <a:rPr lang="en-US" b="1" i="1" dirty="0" err="1" smtClean="0"/>
              <a:t>Vima</a:t>
            </a:r>
            <a:r>
              <a:rPr lang="en-US" b="1" i="1" dirty="0" smtClean="0"/>
              <a:t> </a:t>
            </a:r>
            <a:r>
              <a:rPr lang="el-GR" dirty="0" smtClean="0"/>
              <a:t>01</a:t>
            </a:r>
            <a:r>
              <a:rPr lang="en-US" dirty="0" smtClean="0"/>
              <a:t>.</a:t>
            </a:r>
            <a:r>
              <a:rPr lang="el-GR" dirty="0" smtClean="0"/>
              <a:t>11</a:t>
            </a:r>
            <a:r>
              <a:rPr lang="en-US" dirty="0" smtClean="0"/>
              <a:t>.</a:t>
            </a:r>
            <a:r>
              <a:rPr lang="el-GR" dirty="0" smtClean="0"/>
              <a:t>2015</a:t>
            </a:r>
            <a:endParaRPr lang="en-US" dirty="0"/>
          </a:p>
          <a:p>
            <a:pPr lvl="0"/>
            <a:r>
              <a:rPr lang="en-US" dirty="0" smtClean="0"/>
              <a:t>Causes of far right invasion </a:t>
            </a:r>
            <a:r>
              <a:rPr lang="en-US" b="1" i="1" dirty="0" smtClean="0"/>
              <a:t>To </a:t>
            </a:r>
            <a:r>
              <a:rPr lang="en-US" b="1" i="1" dirty="0" err="1" smtClean="0"/>
              <a:t>Vima</a:t>
            </a:r>
            <a:r>
              <a:rPr lang="en-US" b="1" i="1" dirty="0" smtClean="0"/>
              <a:t> </a:t>
            </a:r>
            <a:r>
              <a:rPr lang="el-GR" dirty="0" smtClean="0"/>
              <a:t>13/12/2015</a:t>
            </a:r>
            <a:endParaRPr lang="en-US" dirty="0"/>
          </a:p>
          <a:p>
            <a:pPr lvl="0"/>
            <a:r>
              <a:rPr lang="en-US" dirty="0" smtClean="0"/>
              <a:t>Marin </a:t>
            </a:r>
            <a:r>
              <a:rPr lang="en-US" dirty="0"/>
              <a:t>Le Pen is not alone</a:t>
            </a:r>
            <a:r>
              <a:rPr lang="el-GR" dirty="0"/>
              <a:t>: </a:t>
            </a:r>
            <a:r>
              <a:rPr lang="en-US" dirty="0"/>
              <a:t>In Belgium</a:t>
            </a:r>
            <a:r>
              <a:rPr lang="el-GR" dirty="0"/>
              <a:t>, </a:t>
            </a:r>
            <a:r>
              <a:rPr lang="en-US" dirty="0"/>
              <a:t>Austria</a:t>
            </a:r>
            <a:r>
              <a:rPr lang="el-GR" dirty="0"/>
              <a:t>, </a:t>
            </a:r>
            <a:r>
              <a:rPr lang="en-US" dirty="0"/>
              <a:t>Netherlands</a:t>
            </a:r>
            <a:r>
              <a:rPr lang="el-GR" dirty="0"/>
              <a:t>, </a:t>
            </a:r>
            <a:r>
              <a:rPr lang="en-US" dirty="0"/>
              <a:t>Denmark</a:t>
            </a:r>
            <a:r>
              <a:rPr lang="el-GR" dirty="0"/>
              <a:t>, </a:t>
            </a:r>
            <a:r>
              <a:rPr lang="en-US" dirty="0"/>
              <a:t>Sweden</a:t>
            </a:r>
            <a:r>
              <a:rPr lang="el-GR" dirty="0"/>
              <a:t>, </a:t>
            </a:r>
            <a:r>
              <a:rPr lang="en-US" dirty="0"/>
              <a:t>Switzerland Hungary and Poland far right Eurosceptic parties gain power due to migration and financial </a:t>
            </a:r>
            <a:r>
              <a:rPr lang="en-US" dirty="0" smtClean="0"/>
              <a:t>crisis </a:t>
            </a:r>
            <a:r>
              <a:rPr lang="en-US" b="1" i="1" dirty="0" smtClean="0"/>
              <a:t>To </a:t>
            </a:r>
            <a:r>
              <a:rPr lang="en-US" b="1" i="1" dirty="0" err="1" smtClean="0"/>
              <a:t>Vima</a:t>
            </a:r>
            <a:r>
              <a:rPr lang="en-US" b="1" i="1" dirty="0" smtClean="0"/>
              <a:t> </a:t>
            </a:r>
            <a:r>
              <a:rPr lang="el-GR" dirty="0" smtClean="0"/>
              <a:t>13.12.2015  </a:t>
            </a:r>
            <a:endParaRPr lang="en-US" dirty="0"/>
          </a:p>
          <a:p>
            <a:pPr lvl="0"/>
            <a:r>
              <a:rPr lang="en-US" dirty="0" smtClean="0"/>
              <a:t>Junker</a:t>
            </a:r>
            <a:r>
              <a:rPr lang="el-GR" dirty="0"/>
              <a:t>: </a:t>
            </a:r>
            <a:r>
              <a:rPr lang="en-US" dirty="0"/>
              <a:t>Populism brings rage but no solutions for the migration </a:t>
            </a:r>
            <a:r>
              <a:rPr lang="en-US" dirty="0" smtClean="0"/>
              <a:t>crisis. </a:t>
            </a:r>
            <a:r>
              <a:rPr lang="en-US" b="1" i="1" dirty="0" smtClean="0"/>
              <a:t>To </a:t>
            </a:r>
            <a:r>
              <a:rPr lang="en-US" b="1" i="1" dirty="0" err="1" smtClean="0"/>
              <a:t>Vima</a:t>
            </a:r>
            <a:r>
              <a:rPr lang="en-US" b="1" i="1" dirty="0" smtClean="0"/>
              <a:t> </a:t>
            </a:r>
            <a:r>
              <a:rPr lang="el-GR" dirty="0" smtClean="0"/>
              <a:t>27.1.2016 </a:t>
            </a:r>
            <a:endParaRPr lang="en-US" dirty="0" smtClean="0"/>
          </a:p>
          <a:p>
            <a:pPr lvl="0"/>
            <a:r>
              <a:rPr lang="de-DE" dirty="0" smtClean="0"/>
              <a:t>AfD </a:t>
            </a:r>
            <a:r>
              <a:rPr lang="de-DE" dirty="0" err="1" smtClean="0"/>
              <a:t>against</a:t>
            </a:r>
            <a:r>
              <a:rPr lang="de-DE" dirty="0" smtClean="0"/>
              <a:t> </a:t>
            </a:r>
            <a:r>
              <a:rPr lang="de-DE" dirty="0" err="1" smtClean="0"/>
              <a:t>foreign</a:t>
            </a:r>
            <a:r>
              <a:rPr lang="de-DE" dirty="0" smtClean="0"/>
              <a:t> </a:t>
            </a:r>
            <a:r>
              <a:rPr lang="de-DE" dirty="0" err="1" smtClean="0"/>
              <a:t>intervention</a:t>
            </a:r>
            <a:r>
              <a:rPr lang="de-DE" dirty="0" smtClean="0"/>
              <a:t> in </a:t>
            </a:r>
            <a:r>
              <a:rPr lang="de-DE" dirty="0" err="1" smtClean="0"/>
              <a:t>Syria</a:t>
            </a:r>
            <a:r>
              <a:rPr lang="de-DE" dirty="0" smtClean="0"/>
              <a:t> [AfD </a:t>
            </a:r>
            <a:r>
              <a:rPr lang="de-DE" dirty="0"/>
              <a:t>gegen Auslandseinsatz in </a:t>
            </a:r>
            <a:r>
              <a:rPr lang="de-DE" dirty="0" smtClean="0"/>
              <a:t>Syrien] </a:t>
            </a:r>
            <a:r>
              <a:rPr lang="de-DE" b="1" i="1" dirty="0" smtClean="0"/>
              <a:t>Süddeutsche Zeitung </a:t>
            </a:r>
            <a:r>
              <a:rPr lang="de-DE" dirty="0" smtClean="0"/>
              <a:t>29.11.2015 </a:t>
            </a:r>
            <a:endParaRPr lang="en-US" dirty="0"/>
          </a:p>
          <a:p>
            <a:pPr lvl="0"/>
            <a:r>
              <a:rPr lang="de-DE" dirty="0" err="1" smtClean="0"/>
              <a:t>Europhobic</a:t>
            </a:r>
            <a:r>
              <a:rPr lang="de-DE" dirty="0" smtClean="0"/>
              <a:t> extreme right syndroms in Europe </a:t>
            </a:r>
            <a:r>
              <a:rPr lang="de-DE" b="1" i="1" dirty="0" err="1" smtClean="0"/>
              <a:t>Kathimerini</a:t>
            </a:r>
            <a:r>
              <a:rPr lang="de-DE" dirty="0" smtClean="0"/>
              <a:t> 25.3.2016 </a:t>
            </a:r>
            <a:r>
              <a:rPr lang="el-GR" dirty="0" smtClean="0"/>
              <a:t>[</a:t>
            </a:r>
            <a:r>
              <a:rPr lang="el-GR" dirty="0" err="1" smtClean="0"/>
              <a:t>Ευρωφοβικά</a:t>
            </a:r>
            <a:r>
              <a:rPr lang="el-GR" dirty="0"/>
              <a:t>, ακροδεξιά σύνδρομα στην </a:t>
            </a:r>
            <a:r>
              <a:rPr lang="el-GR" dirty="0" smtClean="0"/>
              <a:t>Ευρώπη]</a:t>
            </a:r>
            <a:endParaRPr lang="en-US" dirty="0"/>
          </a:p>
          <a:p>
            <a:pPr lvl="0"/>
            <a:r>
              <a:rPr lang="en-US" dirty="0" smtClean="0"/>
              <a:t>Patriotism, nationalism, euroscepticism </a:t>
            </a:r>
            <a:r>
              <a:rPr lang="en-US" b="1" i="1" dirty="0" err="1" smtClean="0"/>
              <a:t>Kathimerini</a:t>
            </a:r>
            <a:r>
              <a:rPr lang="en-US" dirty="0" smtClean="0"/>
              <a:t> 3.1.2016 [</a:t>
            </a:r>
            <a:r>
              <a:rPr lang="de-DE" dirty="0" smtClean="0"/>
              <a:t>Πα</a:t>
            </a:r>
            <a:r>
              <a:rPr lang="de-DE" dirty="0" err="1" smtClean="0"/>
              <a:t>τριωτισμός</a:t>
            </a:r>
            <a:r>
              <a:rPr lang="de-DE" dirty="0"/>
              <a:t>, </a:t>
            </a:r>
            <a:r>
              <a:rPr lang="de-DE" dirty="0" err="1"/>
              <a:t>Eθνικισμός</a:t>
            </a:r>
            <a:r>
              <a:rPr lang="de-DE" dirty="0"/>
              <a:t>, </a:t>
            </a:r>
            <a:r>
              <a:rPr lang="de-DE" dirty="0" err="1"/>
              <a:t>Eυρωσκε</a:t>
            </a:r>
            <a:r>
              <a:rPr lang="de-DE" dirty="0"/>
              <a:t>πτικισμός </a:t>
            </a:r>
            <a:r>
              <a:rPr lang="de-DE" dirty="0" smtClean="0"/>
              <a:t>]</a:t>
            </a:r>
            <a:endParaRPr lang="en-US" dirty="0"/>
          </a:p>
          <a:p>
            <a:pPr lvl="0"/>
            <a:r>
              <a:rPr lang="en-US" dirty="0" smtClean="0"/>
              <a:t>Commentary: The far right, the swamp, the fear and the leadership </a:t>
            </a:r>
            <a:r>
              <a:rPr lang="en-US" dirty="0" err="1" smtClean="0"/>
              <a:t>deficite</a:t>
            </a:r>
            <a:r>
              <a:rPr lang="en-US" dirty="0" smtClean="0"/>
              <a:t> </a:t>
            </a:r>
            <a:r>
              <a:rPr lang="en-US" b="1" i="1" dirty="0" err="1" smtClean="0"/>
              <a:t>Kathimerini</a:t>
            </a:r>
            <a:r>
              <a:rPr lang="en-US" dirty="0" smtClean="0"/>
              <a:t> 20.3.2016 [ </a:t>
            </a:r>
            <a:r>
              <a:rPr lang="el-GR" dirty="0" err="1" smtClean="0"/>
              <a:t>Αποψη</a:t>
            </a:r>
            <a:r>
              <a:rPr lang="el-GR" dirty="0"/>
              <a:t>: Η ακροδεξιά, το τέλμα, ο φόβος και το έλλειμμα των </a:t>
            </a:r>
            <a:r>
              <a:rPr lang="el-GR" dirty="0" smtClean="0"/>
              <a:t>ηγετών</a:t>
            </a:r>
            <a:r>
              <a:rPr lang="en-US" dirty="0" smtClean="0"/>
              <a:t>]</a:t>
            </a:r>
            <a:r>
              <a:rPr lang="el-GR" dirty="0" smtClean="0"/>
              <a:t> </a:t>
            </a:r>
            <a:endParaRPr lang="en-US" dirty="0"/>
          </a:p>
          <a:p>
            <a:pPr lvl="0"/>
            <a:r>
              <a:rPr lang="en-US" dirty="0" smtClean="0"/>
              <a:t>Nationalist fronts against Europe </a:t>
            </a:r>
            <a:r>
              <a:rPr lang="en-US" b="1" i="1" dirty="0" err="1" smtClean="0"/>
              <a:t>Kathimerini</a:t>
            </a:r>
            <a:r>
              <a:rPr lang="en-US" dirty="0" smtClean="0"/>
              <a:t> 10.1.2016 [</a:t>
            </a:r>
            <a:r>
              <a:rPr lang="el-GR" dirty="0" smtClean="0"/>
              <a:t>Πατριωτικά </a:t>
            </a:r>
            <a:r>
              <a:rPr lang="el-GR" dirty="0"/>
              <a:t>μέτωπα κατά της </a:t>
            </a:r>
            <a:r>
              <a:rPr lang="el-GR" dirty="0" smtClean="0"/>
              <a:t>Ευρώπης</a:t>
            </a:r>
            <a:r>
              <a:rPr lang="en-US" dirty="0" smtClean="0"/>
              <a:t>]</a:t>
            </a:r>
            <a:endParaRPr lang="en-US" dirty="0"/>
          </a:p>
        </p:txBody>
      </p:sp>
    </p:spTree>
    <p:extLst>
      <p:ext uri="{BB962C8B-B14F-4D97-AF65-F5344CB8AC3E}">
        <p14:creationId xmlns:p14="http://schemas.microsoft.com/office/powerpoint/2010/main" val="1752275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2880"/>
          </a:xfrm>
        </p:spPr>
        <p:txBody>
          <a:bodyPr>
            <a:normAutofit/>
          </a:bodyPr>
          <a:lstStyle/>
          <a:p>
            <a:r>
              <a:rPr lang="en-US" sz="3200" b="1" dirty="0" smtClean="0">
                <a:solidFill>
                  <a:srgbClr val="C00000"/>
                </a:solidFill>
              </a:rPr>
              <a:t>Increase of far-right parties</a:t>
            </a:r>
            <a:endParaRPr lang="en-US" sz="3200" b="1" dirty="0">
              <a:solidFill>
                <a:srgbClr val="C00000"/>
              </a:solidFill>
            </a:endParaRPr>
          </a:p>
        </p:txBody>
      </p:sp>
      <p:pic>
        <p:nvPicPr>
          <p:cNvPr id="4" name="Picture 3" descr="Parteien"/>
          <p:cNvPicPr/>
          <p:nvPr/>
        </p:nvPicPr>
        <p:blipFill>
          <a:blip r:embed="rId3">
            <a:extLst>
              <a:ext uri="{28A0092B-C50C-407E-A947-70E740481C1C}">
                <a14:useLocalDpi xmlns:a14="http://schemas.microsoft.com/office/drawing/2010/main" val="0"/>
              </a:ext>
            </a:extLst>
          </a:blip>
          <a:srcRect/>
          <a:stretch>
            <a:fillRect/>
          </a:stretch>
        </p:blipFill>
        <p:spPr bwMode="auto">
          <a:xfrm>
            <a:off x="41920" y="2083668"/>
            <a:ext cx="3810000" cy="2857500"/>
          </a:xfrm>
          <a:prstGeom prst="rect">
            <a:avLst/>
          </a:prstGeom>
          <a:noFill/>
          <a:ln>
            <a:noFill/>
          </a:ln>
        </p:spPr>
      </p:pic>
      <p:sp>
        <p:nvSpPr>
          <p:cNvPr id="5" name="TextBox 4"/>
          <p:cNvSpPr txBox="1"/>
          <p:nvPr/>
        </p:nvSpPr>
        <p:spPr>
          <a:xfrm>
            <a:off x="35496" y="1065510"/>
            <a:ext cx="3888432" cy="923330"/>
          </a:xfrm>
          <a:prstGeom prst="rect">
            <a:avLst/>
          </a:prstGeom>
          <a:noFill/>
        </p:spPr>
        <p:txBody>
          <a:bodyPr wrap="square" rtlCol="0">
            <a:spAutoFit/>
          </a:bodyPr>
          <a:lstStyle/>
          <a:p>
            <a:r>
              <a:rPr lang="de-DE" dirty="0" smtClean="0"/>
              <a:t>AfD </a:t>
            </a:r>
            <a:r>
              <a:rPr lang="de-DE" dirty="0" err="1" smtClean="0"/>
              <a:t>against</a:t>
            </a:r>
            <a:r>
              <a:rPr lang="de-DE" dirty="0" smtClean="0"/>
              <a:t> </a:t>
            </a:r>
            <a:r>
              <a:rPr lang="de-DE" dirty="0" err="1" smtClean="0"/>
              <a:t>foreign</a:t>
            </a:r>
            <a:r>
              <a:rPr lang="de-DE" dirty="0" smtClean="0"/>
              <a:t> </a:t>
            </a:r>
            <a:r>
              <a:rPr lang="de-DE" dirty="0" err="1" smtClean="0"/>
              <a:t>intervention</a:t>
            </a:r>
            <a:r>
              <a:rPr lang="de-DE" dirty="0" smtClean="0"/>
              <a:t> in </a:t>
            </a:r>
            <a:r>
              <a:rPr lang="de-DE" dirty="0" err="1" smtClean="0"/>
              <a:t>Syria</a:t>
            </a:r>
            <a:r>
              <a:rPr lang="de-DE" dirty="0" smtClean="0"/>
              <a:t> </a:t>
            </a:r>
            <a:r>
              <a:rPr lang="de-DE" b="1" dirty="0" smtClean="0"/>
              <a:t>Süddeutsche Zeitung </a:t>
            </a:r>
            <a:r>
              <a:rPr lang="de-DE" dirty="0" smtClean="0"/>
              <a:t>29.11.2015 [AfD gegen Auslandseinsatz in Syrien] </a:t>
            </a:r>
            <a:endParaRPr lang="en-US" dirty="0"/>
          </a:p>
        </p:txBody>
      </p:sp>
      <p:pic>
        <p:nvPicPr>
          <p:cNvPr id="4098" name="Picture 2" descr="Η Μαρίν Λεπέν δεν είναι μόν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273" y="4465653"/>
            <a:ext cx="3436239" cy="24197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576" y="5013176"/>
            <a:ext cx="4608512" cy="1477328"/>
          </a:xfrm>
          <a:prstGeom prst="rect">
            <a:avLst/>
          </a:prstGeom>
          <a:noFill/>
        </p:spPr>
        <p:txBody>
          <a:bodyPr wrap="square" rtlCol="0">
            <a:spAutoFit/>
          </a:bodyPr>
          <a:lstStyle/>
          <a:p>
            <a:r>
              <a:rPr lang="en-US" b="1" smtClean="0"/>
              <a:t>To </a:t>
            </a:r>
            <a:r>
              <a:rPr lang="en-US" b="1"/>
              <a:t>Vima </a:t>
            </a:r>
            <a:r>
              <a:rPr lang="el-GR"/>
              <a:t>13.12.2015 [</a:t>
            </a:r>
            <a:r>
              <a:rPr lang="en-US"/>
              <a:t>Marin Le Pen is not alone</a:t>
            </a:r>
            <a:r>
              <a:rPr lang="el-GR"/>
              <a:t>: </a:t>
            </a:r>
            <a:r>
              <a:rPr lang="en-US"/>
              <a:t>In Belgium</a:t>
            </a:r>
            <a:r>
              <a:rPr lang="el-GR"/>
              <a:t>, </a:t>
            </a:r>
            <a:r>
              <a:rPr lang="en-US"/>
              <a:t>Austria</a:t>
            </a:r>
            <a:r>
              <a:rPr lang="el-GR"/>
              <a:t>, </a:t>
            </a:r>
            <a:r>
              <a:rPr lang="en-US"/>
              <a:t>Netherlands</a:t>
            </a:r>
            <a:r>
              <a:rPr lang="el-GR"/>
              <a:t>, </a:t>
            </a:r>
            <a:r>
              <a:rPr lang="en-US"/>
              <a:t>Denmark</a:t>
            </a:r>
            <a:r>
              <a:rPr lang="el-GR"/>
              <a:t>, </a:t>
            </a:r>
            <a:r>
              <a:rPr lang="en-US"/>
              <a:t>Sweden</a:t>
            </a:r>
            <a:r>
              <a:rPr lang="el-GR"/>
              <a:t>, </a:t>
            </a:r>
            <a:r>
              <a:rPr lang="en-US" smtClean="0"/>
              <a:t>Switzerland, </a:t>
            </a:r>
            <a:r>
              <a:rPr lang="en-US"/>
              <a:t>Hungary and Poland far right Eurosceptic parties gain power due to migration and financial crisis</a:t>
            </a:r>
            <a:r>
              <a:rPr lang="el-GR"/>
              <a:t>] </a:t>
            </a:r>
            <a:endParaRPr lang="en-US"/>
          </a:p>
        </p:txBody>
      </p:sp>
      <p:pic>
        <p:nvPicPr>
          <p:cNvPr id="4100" name="Picture 4" descr="Γιούνκερ: Ο λαϊκισμός φέρνει οργή και όχι λύσεις για το προσφυγικ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273" y="2077961"/>
            <a:ext cx="3436239" cy="2287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52120" y="1137518"/>
            <a:ext cx="3384376" cy="923330"/>
          </a:xfrm>
          <a:prstGeom prst="rect">
            <a:avLst/>
          </a:prstGeom>
          <a:noFill/>
        </p:spPr>
        <p:txBody>
          <a:bodyPr wrap="square" rtlCol="0">
            <a:spAutoFit/>
          </a:bodyPr>
          <a:lstStyle/>
          <a:p>
            <a:pPr lvl="0"/>
            <a:r>
              <a:rPr lang="en-US" b="1"/>
              <a:t>To Vima </a:t>
            </a:r>
            <a:r>
              <a:rPr lang="el-GR"/>
              <a:t>27.1.2016 [</a:t>
            </a:r>
            <a:r>
              <a:rPr lang="en-US"/>
              <a:t>Junker</a:t>
            </a:r>
            <a:r>
              <a:rPr lang="el-GR"/>
              <a:t>: </a:t>
            </a:r>
            <a:r>
              <a:rPr lang="en-US"/>
              <a:t>Populism brings rage but no solutions for the migration crisis</a:t>
            </a:r>
            <a:r>
              <a:rPr lang="el-GR"/>
              <a:t>]</a:t>
            </a:r>
            <a:endParaRPr lang="en-US"/>
          </a:p>
        </p:txBody>
      </p:sp>
    </p:spTree>
    <p:extLst>
      <p:ext uri="{BB962C8B-B14F-4D97-AF65-F5344CB8AC3E}">
        <p14:creationId xmlns:p14="http://schemas.microsoft.com/office/powerpoint/2010/main" val="16390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Agenda setting</a:t>
            </a:r>
            <a:endParaRPr lang="en-US" dirty="0"/>
          </a:p>
        </p:txBody>
      </p:sp>
      <p:pic>
        <p:nvPicPr>
          <p:cNvPr id="1026" name="Picture 2" descr="JPH - Agenda Setting for Health Promotion: Exploring an Adapted Model for  the Social Media Era | Albalawi | JMIR Public Health and Surveil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625" y="1628800"/>
            <a:ext cx="5316687" cy="48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90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5770984" cy="778098"/>
          </a:xfrm>
        </p:spPr>
        <p:txBody>
          <a:bodyPr>
            <a:normAutofit/>
          </a:bodyPr>
          <a:lstStyle/>
          <a:p>
            <a:r>
              <a:rPr lang="en-US" sz="3200" b="1" dirty="0" smtClean="0">
                <a:solidFill>
                  <a:srgbClr val="C00000"/>
                </a:solidFill>
              </a:rPr>
              <a:t>Humanitarian crisis</a:t>
            </a:r>
            <a:endParaRPr lang="en-US" sz="3200" b="1" dirty="0">
              <a:solidFill>
                <a:srgbClr val="C00000"/>
              </a:solidFill>
            </a:endParaRPr>
          </a:p>
        </p:txBody>
      </p:sp>
      <p:sp>
        <p:nvSpPr>
          <p:cNvPr id="3" name="TextBox 2"/>
          <p:cNvSpPr txBox="1"/>
          <p:nvPr/>
        </p:nvSpPr>
        <p:spPr>
          <a:xfrm>
            <a:off x="28606" y="3696923"/>
            <a:ext cx="3392010" cy="707886"/>
          </a:xfrm>
          <a:prstGeom prst="rect">
            <a:avLst/>
          </a:prstGeom>
          <a:noFill/>
        </p:spPr>
        <p:txBody>
          <a:bodyPr wrap="square" rtlCol="0">
            <a:spAutoFit/>
          </a:bodyPr>
          <a:lstStyle/>
          <a:p>
            <a:r>
              <a:rPr lang="fr-FR" sz="2000" b="1" dirty="0"/>
              <a:t>Deux </a:t>
            </a:r>
            <a:r>
              <a:rPr lang="fr-FR" sz="2000" b="1" dirty="0" err="1"/>
              <a:t>Aylan</a:t>
            </a:r>
            <a:r>
              <a:rPr lang="fr-FR" sz="2000" b="1" dirty="0"/>
              <a:t> par jour, ça continue </a:t>
            </a:r>
            <a:r>
              <a:rPr lang="fr-FR" sz="2000" b="1" dirty="0" err="1"/>
              <a:t>Liberation</a:t>
            </a:r>
            <a:r>
              <a:rPr lang="fr-FR" sz="2000" b="1" dirty="0"/>
              <a:t> </a:t>
            </a:r>
            <a:r>
              <a:rPr lang="fr-FR" sz="2000" dirty="0"/>
              <a:t>19.2. 2016</a:t>
            </a:r>
            <a:endParaRPr lang="en-US" sz="2000" dirty="0"/>
          </a:p>
        </p:txBody>
      </p:sp>
      <p:pic>
        <p:nvPicPr>
          <p:cNvPr id="9218" name="Picture 2" descr="Des gendarmes turcs ramassent le corps d'un enfant retrouvé sur une plage du district de Bademli le 30 janv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4653136"/>
            <a:ext cx="3291840" cy="2187702"/>
          </a:xfrm>
          <a:prstGeom prst="rect">
            <a:avLst/>
          </a:prstGeom>
          <a:noFill/>
          <a:extLst>
            <a:ext uri="{909E8E84-426E-40DD-AFC4-6F175D3DCCD1}">
              <a14:hiddenFill xmlns:a14="http://schemas.microsoft.com/office/drawing/2010/main">
                <a:solidFill>
                  <a:srgbClr val="FFFFFF"/>
                </a:solidFill>
              </a14:hiddenFill>
            </a:ext>
          </a:extLst>
        </p:spPr>
      </p:pic>
      <p:pic>
        <p:nvPicPr>
          <p:cNvPr id="9219" name="irc_mi" descr="http://www.theindependentbd.com/assets/news_images/Aylan-Kurd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01936"/>
            <a:ext cx="32766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496" y="1052736"/>
            <a:ext cx="3096344" cy="707886"/>
          </a:xfrm>
          <a:prstGeom prst="rect">
            <a:avLst/>
          </a:prstGeom>
          <a:noFill/>
        </p:spPr>
        <p:txBody>
          <a:bodyPr wrap="square" rtlCol="0">
            <a:spAutoFit/>
          </a:bodyPr>
          <a:lstStyle/>
          <a:p>
            <a:r>
              <a:rPr lang="en-US" sz="2000" b="1" dirty="0" err="1" smtClean="0"/>
              <a:t>Aylan</a:t>
            </a:r>
            <a:r>
              <a:rPr lang="en-US" sz="2000" b="1" dirty="0" smtClean="0"/>
              <a:t> </a:t>
            </a:r>
            <a:r>
              <a:rPr lang="en-US" sz="2000" b="1" dirty="0" err="1" smtClean="0"/>
              <a:t>Kurdi</a:t>
            </a:r>
            <a:r>
              <a:rPr lang="en-US" sz="2000" b="1" dirty="0" smtClean="0"/>
              <a:t> </a:t>
            </a:r>
            <a:r>
              <a:rPr lang="en-US" sz="2000" dirty="0" smtClean="0"/>
              <a:t>drowned </a:t>
            </a:r>
            <a:r>
              <a:rPr lang="en-US" sz="2000" dirty="0"/>
              <a:t>on </a:t>
            </a:r>
            <a:endParaRPr lang="en-US" sz="2000" dirty="0" smtClean="0"/>
          </a:p>
          <a:p>
            <a:r>
              <a:rPr lang="en-US" sz="2000" dirty="0" smtClean="0"/>
              <a:t>2 </a:t>
            </a:r>
            <a:r>
              <a:rPr lang="en-US" sz="2000" dirty="0"/>
              <a:t>September 2015</a:t>
            </a:r>
          </a:p>
        </p:txBody>
      </p:sp>
      <p:pic>
        <p:nvPicPr>
          <p:cNvPr id="10242" name="Picture 2" descr="Πάπας: Μεσόγειος και Αιγαίο είναι ένα ακόρεστο κοιμητήριο προσφύγω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503" y="4565666"/>
            <a:ext cx="3484497" cy="22923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0616" y="2276872"/>
            <a:ext cx="2159496" cy="4093428"/>
          </a:xfrm>
          <a:prstGeom prst="rect">
            <a:avLst/>
          </a:prstGeom>
          <a:noFill/>
        </p:spPr>
        <p:txBody>
          <a:bodyPr wrap="square" rtlCol="0">
            <a:spAutoFit/>
          </a:bodyPr>
          <a:lstStyle/>
          <a:p>
            <a:pPr lvl="0"/>
            <a:r>
              <a:rPr lang="en-US" sz="2000" b="1" dirty="0" smtClean="0"/>
              <a:t>Pope: Mediterranean and Aegean Sea are an unsaturated refugee grave, To </a:t>
            </a:r>
            <a:r>
              <a:rPr lang="en-US" sz="2000" b="1" dirty="0" err="1" smtClean="0"/>
              <a:t>Vima</a:t>
            </a:r>
            <a:r>
              <a:rPr lang="en-US" sz="2000" b="1" dirty="0" smtClean="0"/>
              <a:t> </a:t>
            </a:r>
            <a:r>
              <a:rPr lang="en-US" sz="2000" dirty="0" smtClean="0"/>
              <a:t>26.3.2016 [</a:t>
            </a:r>
            <a:r>
              <a:rPr lang="el-GR" sz="2000" dirty="0" smtClean="0"/>
              <a:t>Πάπας</a:t>
            </a:r>
            <a:r>
              <a:rPr lang="el-GR" sz="2000" dirty="0"/>
              <a:t>: Μεσόγειος και Αιγαίο είναι ένα ακόρεστο κοιμητήριο </a:t>
            </a:r>
            <a:r>
              <a:rPr lang="el-GR" sz="2000" dirty="0" smtClean="0"/>
              <a:t>προσφύγων</a:t>
            </a:r>
            <a:r>
              <a:rPr lang="en-US" sz="2000" dirty="0" smtClean="0"/>
              <a:t>]</a:t>
            </a:r>
            <a:r>
              <a:rPr lang="el-GR" sz="2000" dirty="0" smtClean="0"/>
              <a:t> </a:t>
            </a:r>
            <a:endParaRPr lang="en-US" sz="2000" dirty="0"/>
          </a:p>
        </p:txBody>
      </p:sp>
      <p:pic>
        <p:nvPicPr>
          <p:cNvPr id="10244" name="Picture 4" descr="Τo φάντασμα της ανθρωπιστικής κρίσης διαμελίζει την Ευρωπαϊκή Ένωση"/>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132856"/>
            <a:ext cx="3495485" cy="2343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76464" y="836712"/>
            <a:ext cx="5004048" cy="1323439"/>
          </a:xfrm>
          <a:prstGeom prst="rect">
            <a:avLst/>
          </a:prstGeom>
          <a:noFill/>
        </p:spPr>
        <p:txBody>
          <a:bodyPr wrap="square" rtlCol="0">
            <a:spAutoFit/>
          </a:bodyPr>
          <a:lstStyle/>
          <a:p>
            <a:r>
              <a:rPr lang="en-US" sz="2000" b="1" dirty="0" smtClean="0"/>
              <a:t>The phantom of a humanitarian crisis dissect the EU, To </a:t>
            </a:r>
            <a:r>
              <a:rPr lang="en-US" sz="2000" b="1" dirty="0" err="1" smtClean="0"/>
              <a:t>Vima</a:t>
            </a:r>
            <a:r>
              <a:rPr lang="en-US" sz="2000" b="1" dirty="0" smtClean="0"/>
              <a:t> </a:t>
            </a:r>
            <a:r>
              <a:rPr lang="en-US" sz="2000" dirty="0" smtClean="0"/>
              <a:t>26.2.2016 [</a:t>
            </a:r>
            <a:r>
              <a:rPr lang="el-GR" sz="2000" dirty="0" smtClean="0"/>
              <a:t>Τ</a:t>
            </a:r>
            <a:r>
              <a:rPr lang="en-US" sz="2000" dirty="0"/>
              <a:t>o</a:t>
            </a:r>
            <a:r>
              <a:rPr lang="el-GR" sz="2000" dirty="0"/>
              <a:t> φάντασμα της ανθρωπιστικής κρίσης διαμελίζει την Ευρωπαϊκή </a:t>
            </a:r>
            <a:r>
              <a:rPr lang="el-GR" sz="2000" dirty="0" smtClean="0"/>
              <a:t>Ένωση</a:t>
            </a:r>
            <a:r>
              <a:rPr lang="en-US" sz="2000" dirty="0" smtClean="0"/>
              <a:t>]</a:t>
            </a:r>
            <a:endParaRPr lang="en-US" sz="2000" dirty="0"/>
          </a:p>
        </p:txBody>
      </p:sp>
    </p:spTree>
    <p:extLst>
      <p:ext uri="{BB962C8B-B14F-4D97-AF65-F5344CB8AC3E}">
        <p14:creationId xmlns:p14="http://schemas.microsoft.com/office/powerpoint/2010/main" val="18723097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lstStyle/>
          <a:p>
            <a:r>
              <a:rPr lang="en-US" sz="3200" b="1" dirty="0" smtClean="0">
                <a:solidFill>
                  <a:srgbClr val="C00000"/>
                </a:solidFill>
              </a:rPr>
              <a:t>Demonstrations pro –contra migration</a:t>
            </a:r>
            <a:endParaRPr lang="en-US" sz="3200" b="1" dirty="0">
              <a:solidFill>
                <a:srgbClr val="C00000"/>
              </a:solidFill>
            </a:endParaRPr>
          </a:p>
        </p:txBody>
      </p:sp>
      <p:pic>
        <p:nvPicPr>
          <p:cNvPr id="12290" name="irc_mi" descr="http://www.martenscentre.eu/sites/default/files/styles/standard_ratio_normal/public/civil-society-europe-migrant-crisis.jpg?itok=tfoZup9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437112"/>
            <a:ext cx="4032448" cy="23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rc_mi" descr="http://www.hindustantimes.com/rf/image_size_640x362/HT/p2/2015/09/12/Incoming/Pictures/migrant-solidarity-protests_f86908d0-59e5-11e5-ac8c-005056b464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0" y="1804406"/>
            <a:ext cx="4145280" cy="23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irc_mi" descr="http://i.dailymail.co.uk/i/pix/2015/09/13/16/2C3A42B700000578-3232763-image-a-1_14421570204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171445"/>
            <a:ext cx="4058107" cy="271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0" descr="https://encrypted-tbn2.gstatic.com/images?q=tbn:ANd9GcQsCeTOhCKSzDxwYBem33OAfdQJlX0V4-EDQaGPJUISrqxUmV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437" y="1820790"/>
            <a:ext cx="4029075" cy="225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60064" y="980728"/>
            <a:ext cx="1671776" cy="769441"/>
          </a:xfrm>
          <a:prstGeom prst="rect">
            <a:avLst/>
          </a:prstGeom>
          <a:noFill/>
        </p:spPr>
        <p:txBody>
          <a:bodyPr wrap="square" rtlCol="0">
            <a:spAutoFit/>
          </a:bodyPr>
          <a:lstStyle/>
          <a:p>
            <a:r>
              <a:rPr lang="en-US" sz="4400" b="1" dirty="0" smtClean="0">
                <a:solidFill>
                  <a:srgbClr val="C00000"/>
                </a:solidFill>
              </a:rPr>
              <a:t>Pro</a:t>
            </a:r>
            <a:endParaRPr lang="en-US" sz="4400" b="1" dirty="0">
              <a:solidFill>
                <a:srgbClr val="C00000"/>
              </a:solidFill>
            </a:endParaRPr>
          </a:p>
        </p:txBody>
      </p:sp>
      <p:sp>
        <p:nvSpPr>
          <p:cNvPr id="4" name="TextBox 3"/>
          <p:cNvSpPr txBox="1"/>
          <p:nvPr/>
        </p:nvSpPr>
        <p:spPr>
          <a:xfrm>
            <a:off x="6087541" y="1052736"/>
            <a:ext cx="2444899" cy="769441"/>
          </a:xfrm>
          <a:prstGeom prst="rect">
            <a:avLst/>
          </a:prstGeom>
          <a:noFill/>
        </p:spPr>
        <p:txBody>
          <a:bodyPr wrap="square" rtlCol="0">
            <a:spAutoFit/>
          </a:bodyPr>
          <a:lstStyle/>
          <a:p>
            <a:r>
              <a:rPr lang="en-US" sz="4400" b="1" dirty="0" smtClean="0">
                <a:solidFill>
                  <a:srgbClr val="C00000"/>
                </a:solidFill>
              </a:rPr>
              <a:t>Contra</a:t>
            </a:r>
            <a:endParaRPr lang="en-US" sz="4400" b="1" dirty="0">
              <a:solidFill>
                <a:srgbClr val="C00000"/>
              </a:solidFill>
            </a:endParaRPr>
          </a:p>
        </p:txBody>
      </p:sp>
    </p:spTree>
    <p:extLst>
      <p:ext uri="{BB962C8B-B14F-4D97-AF65-F5344CB8AC3E}">
        <p14:creationId xmlns:p14="http://schemas.microsoft.com/office/powerpoint/2010/main" val="1289028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634082"/>
          </a:xfrm>
        </p:spPr>
        <p:txBody>
          <a:bodyPr>
            <a:normAutofit/>
          </a:bodyPr>
          <a:lstStyle/>
          <a:p>
            <a:r>
              <a:rPr lang="en-US" sz="3200" dirty="0" smtClean="0">
                <a:solidFill>
                  <a:srgbClr val="C00000"/>
                </a:solidFill>
              </a:rPr>
              <a:t>Bibliography</a:t>
            </a:r>
            <a:endParaRPr lang="en-US" sz="3200" dirty="0">
              <a:solidFill>
                <a:srgbClr val="C00000"/>
              </a:solidFill>
            </a:endParaRPr>
          </a:p>
        </p:txBody>
      </p:sp>
      <p:sp>
        <p:nvSpPr>
          <p:cNvPr id="4" name="Content Placeholder 3"/>
          <p:cNvSpPr>
            <a:spLocks noGrp="1"/>
          </p:cNvSpPr>
          <p:nvPr>
            <p:ph sz="quarter" idx="1"/>
          </p:nvPr>
        </p:nvSpPr>
        <p:spPr>
          <a:xfrm>
            <a:off x="914400" y="908720"/>
            <a:ext cx="7772400" cy="5472608"/>
          </a:xfrm>
        </p:spPr>
        <p:txBody>
          <a:bodyPr>
            <a:normAutofit fontScale="62500" lnSpcReduction="20000"/>
          </a:bodyPr>
          <a:lstStyle/>
          <a:p>
            <a:r>
              <a:rPr lang="en-US" sz="2800" dirty="0"/>
              <a:t>Arendt H (1990) </a:t>
            </a:r>
            <a:r>
              <a:rPr lang="en-US" sz="2800" i="1" dirty="0"/>
              <a:t>On Revolution</a:t>
            </a:r>
            <a:r>
              <a:rPr lang="en-US" sz="2800" dirty="0"/>
              <a:t>. London: </a:t>
            </a:r>
            <a:r>
              <a:rPr lang="en-US" sz="2800" dirty="0" smtClean="0"/>
              <a:t>Penguin</a:t>
            </a:r>
            <a:endParaRPr lang="en-US" altLang="en-US" sz="2800" dirty="0"/>
          </a:p>
          <a:p>
            <a:r>
              <a:rPr lang="en-US" sz="2800" dirty="0"/>
              <a:t>Berry M, Garcia-Blanco I and Moore K (2016) </a:t>
            </a:r>
            <a:r>
              <a:rPr lang="en-US" sz="2800" i="1" dirty="0"/>
              <a:t>Press Coverage of the Refugee and Migrant </a:t>
            </a:r>
            <a:r>
              <a:rPr lang="en-US" sz="2800" i="1" dirty="0" smtClean="0"/>
              <a:t>Crisis in </a:t>
            </a:r>
            <a:r>
              <a:rPr lang="en-US" sz="2800" i="1" dirty="0"/>
              <a:t>the EU: A Content Analysis of Five European Countries</a:t>
            </a:r>
            <a:r>
              <a:rPr lang="en-US" sz="2800" dirty="0"/>
              <a:t>. UNCHR. Available at: http</a:t>
            </a:r>
            <a:r>
              <a:rPr lang="en-US" sz="2800" dirty="0" smtClean="0"/>
              <a:t>://www.unhcr.org/56bb369c9.pdf </a:t>
            </a:r>
          </a:p>
          <a:p>
            <a:r>
              <a:rPr lang="en-US" dirty="0" err="1"/>
              <a:t>Entman</a:t>
            </a:r>
            <a:r>
              <a:rPr lang="en-US" dirty="0"/>
              <a:t>, R. M. (1993). Framing: Toward a clarification of a fractured paradigm. </a:t>
            </a:r>
            <a:r>
              <a:rPr lang="en-US" i="1" dirty="0"/>
              <a:t>Journal of Communication</a:t>
            </a:r>
            <a:r>
              <a:rPr lang="en-US" dirty="0" smtClean="0"/>
              <a:t>, </a:t>
            </a:r>
            <a:r>
              <a:rPr lang="en-US" i="1" dirty="0" smtClean="0"/>
              <a:t>43</a:t>
            </a:r>
            <a:r>
              <a:rPr lang="en-US" dirty="0"/>
              <a:t>, 51–58</a:t>
            </a:r>
            <a:r>
              <a:rPr lang="en-US" dirty="0" smtClean="0"/>
              <a:t>.</a:t>
            </a:r>
          </a:p>
          <a:p>
            <a:r>
              <a:rPr lang="en-US" dirty="0" err="1" smtClean="0"/>
              <a:t>Gitlin</a:t>
            </a:r>
            <a:r>
              <a:rPr lang="en-US" dirty="0"/>
              <a:t>, T. (1980). </a:t>
            </a:r>
            <a:r>
              <a:rPr lang="en-US" i="1" dirty="0"/>
              <a:t>The whole world is watching: Mass media in the making and unmaking of the new left</a:t>
            </a:r>
            <a:r>
              <a:rPr lang="en-US" dirty="0" smtClean="0"/>
              <a:t>. Berkeley</a:t>
            </a:r>
            <a:r>
              <a:rPr lang="en-US" dirty="0"/>
              <a:t>: University of California Press</a:t>
            </a:r>
            <a:r>
              <a:rPr lang="en-US" dirty="0" smtClean="0"/>
              <a:t>.</a:t>
            </a:r>
          </a:p>
          <a:p>
            <a:r>
              <a:rPr lang="en-US" dirty="0"/>
              <a:t>Goffman, E. (1974). </a:t>
            </a:r>
            <a:r>
              <a:rPr lang="en-US" i="1" dirty="0"/>
              <a:t>Frame analysis: An essay on the organization of experience</a:t>
            </a:r>
            <a:r>
              <a:rPr lang="en-US" dirty="0"/>
              <a:t>. </a:t>
            </a:r>
            <a:r>
              <a:rPr lang="en-US" dirty="0" smtClean="0"/>
              <a:t>Cambridge, MA: Harvard University </a:t>
            </a:r>
            <a:r>
              <a:rPr lang="en-US" dirty="0"/>
              <a:t>Press</a:t>
            </a:r>
            <a:r>
              <a:rPr lang="en-US" dirty="0" smtClean="0"/>
              <a:t>.</a:t>
            </a:r>
          </a:p>
          <a:p>
            <a:r>
              <a:rPr lang="en-US" dirty="0"/>
              <a:t>Greenwood K. &amp; Thomson TJ (2019) Framing the migration: A study of news photographs showing people fleeing war and persecution</a:t>
            </a:r>
            <a:r>
              <a:rPr lang="en-US" i="1" dirty="0"/>
              <a:t>, The International Communication Gazette</a:t>
            </a:r>
            <a:r>
              <a:rPr lang="en-US" dirty="0"/>
              <a:t>, 0(0), </a:t>
            </a:r>
            <a:r>
              <a:rPr lang="en-US" dirty="0" smtClean="0"/>
              <a:t>1–24</a:t>
            </a:r>
            <a:r>
              <a:rPr lang="en-US" dirty="0"/>
              <a:t>.</a:t>
            </a:r>
            <a:endParaRPr lang="el-GR" dirty="0"/>
          </a:p>
          <a:p>
            <a:r>
              <a:rPr lang="en-US" sz="2500" dirty="0" smtClean="0"/>
              <a:t>McCombs</a:t>
            </a:r>
            <a:r>
              <a:rPr lang="en-US" sz="2500" dirty="0"/>
              <a:t>, M., &amp; Shaw, D. L. (1972). The agenda-setting function of the press. </a:t>
            </a:r>
            <a:r>
              <a:rPr lang="en-US" sz="2500" i="1" dirty="0"/>
              <a:t>Public Opinion Quarterly</a:t>
            </a:r>
            <a:r>
              <a:rPr lang="en-US" sz="2500" i="1" dirty="0" smtClean="0"/>
              <a:t>, 36</a:t>
            </a:r>
            <a:r>
              <a:rPr lang="en-US" sz="2500" i="1" dirty="0"/>
              <a:t>, </a:t>
            </a:r>
            <a:r>
              <a:rPr lang="en-US" sz="2500" dirty="0"/>
              <a:t>176–187. </a:t>
            </a:r>
            <a:endParaRPr lang="en-US" sz="2500" dirty="0" smtClean="0"/>
          </a:p>
          <a:p>
            <a:r>
              <a:rPr lang="en-US" altLang="en-US" sz="2500" dirty="0" err="1" smtClean="0"/>
              <a:t>Semetko</a:t>
            </a:r>
            <a:r>
              <a:rPr lang="en-US" altLang="en-US" sz="2500" dirty="0" smtClean="0"/>
              <a:t> and </a:t>
            </a:r>
            <a:r>
              <a:rPr lang="en-US" altLang="en-US" sz="2500" dirty="0" err="1" smtClean="0"/>
              <a:t>Valkenburg</a:t>
            </a:r>
            <a:r>
              <a:rPr lang="en-US" altLang="en-US" sz="2500" dirty="0" smtClean="0"/>
              <a:t>, (</a:t>
            </a:r>
            <a:r>
              <a:rPr lang="en-US" sz="2500" dirty="0" smtClean="0"/>
              <a:t>2000) The </a:t>
            </a:r>
            <a:r>
              <a:rPr lang="en-US" sz="2500" dirty="0"/>
              <a:t>Effects of News Frames on </a:t>
            </a:r>
            <a:r>
              <a:rPr lang="en-US" sz="2500" dirty="0" smtClean="0"/>
              <a:t>Readers, Communication </a:t>
            </a:r>
            <a:r>
              <a:rPr lang="en-US" sz="2500" dirty="0"/>
              <a:t>Research </a:t>
            </a:r>
            <a:r>
              <a:rPr lang="en-US" sz="2500" dirty="0" smtClean="0"/>
              <a:t> 26(5): 550-569</a:t>
            </a:r>
            <a:r>
              <a:rPr lang="en-US" sz="2500" dirty="0"/>
              <a:t> </a:t>
            </a:r>
          </a:p>
          <a:p>
            <a:r>
              <a:rPr lang="en-US" dirty="0" err="1" smtClean="0"/>
              <a:t>Siapera</a:t>
            </a:r>
            <a:r>
              <a:rPr lang="en-US" dirty="0" smtClean="0"/>
              <a:t> E. (2019) </a:t>
            </a:r>
            <a:r>
              <a:rPr lang="en-US" dirty="0"/>
              <a:t>Refugee solidarity in Europe</a:t>
            </a:r>
            <a:r>
              <a:rPr lang="en-US" dirty="0" smtClean="0"/>
              <a:t>: Shifting </a:t>
            </a:r>
            <a:r>
              <a:rPr lang="en-US" dirty="0"/>
              <a:t>the </a:t>
            </a:r>
            <a:r>
              <a:rPr lang="en-US" dirty="0" smtClean="0"/>
              <a:t>discourse, </a:t>
            </a:r>
            <a:r>
              <a:rPr lang="en-US" i="1" dirty="0"/>
              <a:t>European Journal of Cultural </a:t>
            </a:r>
            <a:r>
              <a:rPr lang="en-US" i="1" dirty="0" smtClean="0"/>
              <a:t>Studies </a:t>
            </a:r>
            <a:r>
              <a:rPr lang="en-US" dirty="0"/>
              <a:t>﻿</a:t>
            </a:r>
            <a:r>
              <a:rPr lang="en-US" dirty="0" smtClean="0"/>
              <a:t>1–22 </a:t>
            </a:r>
          </a:p>
          <a:p>
            <a:r>
              <a:rPr lang="en-US" dirty="0" smtClean="0"/>
              <a:t>Tankard</a:t>
            </a:r>
            <a:r>
              <a:rPr lang="en-US" dirty="0"/>
              <a:t>, J. W., Jr., Hendrickson, L., Silberman, J., Bliss, K. A., &amp; </a:t>
            </a:r>
            <a:r>
              <a:rPr lang="en-US" dirty="0" err="1"/>
              <a:t>Ghanem</a:t>
            </a:r>
            <a:r>
              <a:rPr lang="en-US" dirty="0"/>
              <a:t>, S. (</a:t>
            </a:r>
            <a:r>
              <a:rPr lang="en-US" dirty="0" smtClean="0"/>
              <a:t>1991). </a:t>
            </a:r>
            <a:r>
              <a:rPr lang="en-US" i="1" dirty="0" smtClean="0"/>
              <a:t>Media frames</a:t>
            </a:r>
            <a:r>
              <a:rPr lang="en-US" i="1" dirty="0"/>
              <a:t>: Approaches to conceptualization and measurement. </a:t>
            </a:r>
            <a:r>
              <a:rPr lang="en-US" dirty="0"/>
              <a:t>Paper presented to Association </a:t>
            </a:r>
            <a:r>
              <a:rPr lang="en-US" dirty="0" smtClean="0"/>
              <a:t>for Journalism </a:t>
            </a:r>
            <a:r>
              <a:rPr lang="en-US" dirty="0"/>
              <a:t>and Mass Communication, Boston</a:t>
            </a:r>
            <a:r>
              <a:rPr lang="en-US" dirty="0" smtClean="0"/>
              <a:t>.</a:t>
            </a:r>
          </a:p>
          <a:p>
            <a:endParaRPr lang="en-US" dirty="0"/>
          </a:p>
        </p:txBody>
      </p:sp>
    </p:spTree>
    <p:extLst>
      <p:ext uri="{BB962C8B-B14F-4D97-AF65-F5344CB8AC3E}">
        <p14:creationId xmlns:p14="http://schemas.microsoft.com/office/powerpoint/2010/main" val="601930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578" y="116632"/>
            <a:ext cx="8229600" cy="1368152"/>
          </a:xfrm>
        </p:spPr>
        <p:txBody>
          <a:bodyPr>
            <a:noAutofit/>
          </a:bodyPr>
          <a:lstStyle/>
          <a:p>
            <a:r>
              <a:rPr lang="en-US" sz="2800" b="1" dirty="0" smtClean="0"/>
              <a:t>Feuerbach's </a:t>
            </a:r>
            <a:r>
              <a:rPr lang="en-US" sz="2800" b="1" dirty="0"/>
              <a:t>11th thesis: "Philosophers have hitherto only interpreted the world in various ways; the point is to change it</a:t>
            </a:r>
            <a:r>
              <a:rPr lang="en-US" sz="2800" b="1" dirty="0" smtClean="0"/>
              <a:t>."</a:t>
            </a:r>
            <a:endParaRPr lang="en-US" sz="2800" b="1" dirty="0"/>
          </a:p>
        </p:txBody>
      </p:sp>
      <p:pic>
        <p:nvPicPr>
          <p:cNvPr id="2457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73" y="1628802"/>
            <a:ext cx="6753416" cy="40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67744" y="5877272"/>
            <a:ext cx="5256584" cy="769441"/>
          </a:xfrm>
          <a:prstGeom prst="rect">
            <a:avLst/>
          </a:prstGeom>
          <a:noFill/>
        </p:spPr>
        <p:txBody>
          <a:bodyPr wrap="square" rtlCol="0">
            <a:spAutoFit/>
          </a:bodyPr>
          <a:lstStyle/>
          <a:p>
            <a:r>
              <a:rPr lang="en-US" sz="4400" b="1" dirty="0" smtClean="0"/>
              <a:t>Thank you!</a:t>
            </a:r>
            <a:endParaRPr lang="en-US" sz="4400" b="1" dirty="0"/>
          </a:p>
        </p:txBody>
      </p:sp>
    </p:spTree>
    <p:extLst>
      <p:ext uri="{BB962C8B-B14F-4D97-AF65-F5344CB8AC3E}">
        <p14:creationId xmlns:p14="http://schemas.microsoft.com/office/powerpoint/2010/main" val="34061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a:solidFill>
                  <a:srgbClr val="C00000"/>
                </a:solidFill>
              </a:rPr>
              <a:t>Agenda setting</a:t>
            </a:r>
          </a:p>
        </p:txBody>
      </p:sp>
      <p:sp>
        <p:nvSpPr>
          <p:cNvPr id="3" name="Content Placeholder 2"/>
          <p:cNvSpPr>
            <a:spLocks noGrp="1"/>
          </p:cNvSpPr>
          <p:nvPr>
            <p:ph sz="quarter" idx="1"/>
          </p:nvPr>
        </p:nvSpPr>
        <p:spPr>
          <a:xfrm>
            <a:off x="914400" y="980728"/>
            <a:ext cx="7772400" cy="4572000"/>
          </a:xfrm>
        </p:spPr>
        <p:txBody>
          <a:bodyPr>
            <a:normAutofit/>
          </a:bodyPr>
          <a:lstStyle/>
          <a:p>
            <a:r>
              <a:rPr lang="en-US" altLang="en-US" sz="2400" dirty="0"/>
              <a:t>The concept of agenda-setting is founded in the study of the media, and particularly the press, and is linked to the famous </a:t>
            </a:r>
            <a:r>
              <a:rPr lang="en-US" altLang="en-US" sz="2400" dirty="0" smtClean="0"/>
              <a:t>aphorism </a:t>
            </a:r>
            <a:r>
              <a:rPr lang="en-US" altLang="en-US" sz="2400" dirty="0"/>
              <a:t>that the media ‘</a:t>
            </a:r>
            <a:r>
              <a:rPr lang="en-US" altLang="en-US" sz="2400" dirty="0">
                <a:solidFill>
                  <a:srgbClr val="C00000"/>
                </a:solidFill>
              </a:rPr>
              <a:t>cannot tell you what to think, only what to think about</a:t>
            </a:r>
            <a:r>
              <a:rPr lang="en-US" altLang="en-US" sz="2400" dirty="0"/>
              <a:t>’ (McCombs and Shaw, 1972)</a:t>
            </a:r>
          </a:p>
          <a:p>
            <a:r>
              <a:rPr lang="en-US" altLang="en-US" sz="2400" dirty="0"/>
              <a:t>The agenda is, at the simplest level, </a:t>
            </a:r>
            <a:r>
              <a:rPr lang="en-US" altLang="en-US" sz="2400" dirty="0">
                <a:solidFill>
                  <a:srgbClr val="C00000"/>
                </a:solidFill>
              </a:rPr>
              <a:t>what is the news</a:t>
            </a:r>
            <a:r>
              <a:rPr lang="en-US" altLang="en-US" sz="2400" dirty="0"/>
              <a:t>; at a more sophisticated level, </a:t>
            </a:r>
            <a:r>
              <a:rPr lang="en-US" altLang="en-US" sz="2400" dirty="0">
                <a:solidFill>
                  <a:srgbClr val="C00000"/>
                </a:solidFill>
              </a:rPr>
              <a:t>how that news is reported</a:t>
            </a:r>
            <a:r>
              <a:rPr lang="en-US" altLang="en-US" sz="2400" dirty="0" smtClean="0"/>
              <a:t>.</a:t>
            </a:r>
          </a:p>
          <a:p>
            <a:r>
              <a:rPr lang="en-US" sz="2400" dirty="0" smtClean="0"/>
              <a:t>Agenda setting </a:t>
            </a:r>
            <a:r>
              <a:rPr lang="en-US" sz="2400" dirty="0">
                <a:solidFill>
                  <a:srgbClr val="C00000"/>
                </a:solidFill>
              </a:rPr>
              <a:t>describes the process </a:t>
            </a:r>
            <a:r>
              <a:rPr lang="en-US" sz="2400" dirty="0"/>
              <a:t>by which the </a:t>
            </a:r>
            <a:r>
              <a:rPr lang="en-US" sz="2400" dirty="0">
                <a:solidFill>
                  <a:srgbClr val="C00000"/>
                </a:solidFill>
              </a:rPr>
              <a:t>news media shows</a:t>
            </a:r>
            <a:r>
              <a:rPr lang="en-US" sz="2400" dirty="0"/>
              <a:t> the public </a:t>
            </a:r>
            <a:r>
              <a:rPr lang="en-US" sz="2400" dirty="0">
                <a:solidFill>
                  <a:srgbClr val="C00000"/>
                </a:solidFill>
              </a:rPr>
              <a:t>what is important </a:t>
            </a:r>
            <a:r>
              <a:rPr lang="en-US" sz="2400" dirty="0"/>
              <a:t>by </a:t>
            </a:r>
            <a:r>
              <a:rPr lang="en-US" sz="2400" dirty="0" smtClean="0"/>
              <a:t>giving more </a:t>
            </a:r>
            <a:r>
              <a:rPr lang="en-US" sz="2400" dirty="0">
                <a:solidFill>
                  <a:srgbClr val="C00000"/>
                </a:solidFill>
              </a:rPr>
              <a:t>salience to certain events</a:t>
            </a:r>
            <a:r>
              <a:rPr lang="en-US" sz="2400" dirty="0"/>
              <a:t> and issues more than others.</a:t>
            </a:r>
            <a:endParaRPr lang="en-US" altLang="en-US" sz="2400" dirty="0"/>
          </a:p>
          <a:p>
            <a:endParaRPr lang="en-US" dirty="0"/>
          </a:p>
        </p:txBody>
      </p:sp>
      <p:pic>
        <p:nvPicPr>
          <p:cNvPr id="7170" name="Picture 2" descr="Αποτέλεσμα εικόνας για agenda set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39" y="4725144"/>
            <a:ext cx="1936909" cy="200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51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C00000"/>
                </a:solidFill>
              </a:rPr>
              <a:t>Agenda </a:t>
            </a:r>
            <a:r>
              <a:rPr lang="en-US" dirty="0" smtClean="0">
                <a:solidFill>
                  <a:srgbClr val="C00000"/>
                </a:solidFill>
              </a:rPr>
              <a:t>setting – Reality - Perceptions</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325" y="1412773"/>
            <a:ext cx="7462091" cy="423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14400" y="6084004"/>
            <a:ext cx="5889848" cy="369332"/>
          </a:xfrm>
          <a:prstGeom prst="rect">
            <a:avLst/>
          </a:prstGeom>
          <a:noFill/>
        </p:spPr>
        <p:txBody>
          <a:bodyPr wrap="square" rtlCol="0">
            <a:spAutoFit/>
          </a:bodyPr>
          <a:lstStyle/>
          <a:p>
            <a:r>
              <a:rPr lang="en-US" altLang="el-GR" b="1" dirty="0"/>
              <a:t>Source</a:t>
            </a:r>
            <a:r>
              <a:rPr lang="en-US" altLang="el-GR" dirty="0" smtClean="0"/>
              <a:t>: https</a:t>
            </a:r>
            <a:r>
              <a:rPr lang="en-US" altLang="el-GR" dirty="0"/>
              <a:t>://www.agendasetting.com/agenda-setting-research</a:t>
            </a:r>
            <a:endParaRPr lang="el-GR" altLang="el-GR" dirty="0"/>
          </a:p>
        </p:txBody>
      </p:sp>
    </p:spTree>
    <p:extLst>
      <p:ext uri="{BB962C8B-B14F-4D97-AF65-F5344CB8AC3E}">
        <p14:creationId xmlns:p14="http://schemas.microsoft.com/office/powerpoint/2010/main" val="368908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Agenda setting – Reality - Perceptions</a:t>
            </a:r>
            <a:endParaRPr lang="el-GR" dirty="0"/>
          </a:p>
        </p:txBody>
      </p:sp>
      <p:pic>
        <p:nvPicPr>
          <p:cNvPr id="1026" name="Picture 1" descr="diagram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0795"/>
            <a:ext cx="6671310" cy="488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512" y="4987042"/>
            <a:ext cx="1440160" cy="1754326"/>
          </a:xfrm>
          <a:prstGeom prst="rect">
            <a:avLst/>
          </a:prstGeom>
          <a:noFill/>
        </p:spPr>
        <p:txBody>
          <a:bodyPr wrap="square" rtlCol="0">
            <a:spAutoFit/>
          </a:bodyPr>
          <a:lstStyle/>
          <a:p>
            <a:r>
              <a:rPr lang="en-US" altLang="el-GR" b="1"/>
              <a:t>Source</a:t>
            </a:r>
            <a:r>
              <a:rPr lang="en-US" altLang="el-GR"/>
              <a:t>: https://www.agendasetting.com/agenda-setting-research</a:t>
            </a:r>
            <a:endParaRPr lang="el-GR" altLang="el-GR" dirty="0"/>
          </a:p>
        </p:txBody>
      </p:sp>
    </p:spTree>
    <p:extLst>
      <p:ext uri="{BB962C8B-B14F-4D97-AF65-F5344CB8AC3E}">
        <p14:creationId xmlns:p14="http://schemas.microsoft.com/office/powerpoint/2010/main" val="2719929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5019</TotalTime>
  <Words>5557</Words>
  <Application>Microsoft Office PowerPoint</Application>
  <PresentationFormat>On-screen Show (4:3)</PresentationFormat>
  <Paragraphs>368</Paragraphs>
  <Slides>63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Calibri Light</vt:lpstr>
      <vt:lpstr>Cambria</vt:lpstr>
      <vt:lpstr>Franklin Gothic Book</vt:lpstr>
      <vt:lpstr>Perpetua</vt:lpstr>
      <vt:lpstr>Times New Roman</vt:lpstr>
      <vt:lpstr>Wingdings 2</vt:lpstr>
      <vt:lpstr>Equity</vt:lpstr>
      <vt:lpstr>Refugee / Migration Flows Old and New Media</vt:lpstr>
      <vt:lpstr>Lectures: Friday 16:00-19:00, room 302</vt:lpstr>
      <vt:lpstr>Student performance evaluation for the next 5 lessons</vt:lpstr>
      <vt:lpstr>Topic of required paper </vt:lpstr>
      <vt:lpstr>Content of this module</vt:lpstr>
      <vt:lpstr>Agenda setting</vt:lpstr>
      <vt:lpstr>Agenda setting</vt:lpstr>
      <vt:lpstr>Agenda setting – Reality - Perceptions</vt:lpstr>
      <vt:lpstr>Agenda setting – Reality - Perceptions</vt:lpstr>
      <vt:lpstr>Agenda setting</vt:lpstr>
      <vt:lpstr>Agenda setting</vt:lpstr>
      <vt:lpstr>Agenda setting</vt:lpstr>
      <vt:lpstr>Indicative criteria for news selection</vt:lpstr>
      <vt:lpstr>Framing</vt:lpstr>
      <vt:lpstr>Framing</vt:lpstr>
      <vt:lpstr>The notion of a frame</vt:lpstr>
      <vt:lpstr>Framing approaches and definitions</vt:lpstr>
      <vt:lpstr>Queuing for….</vt:lpstr>
      <vt:lpstr>Framing definitions I</vt:lpstr>
      <vt:lpstr>Framing definitions II</vt:lpstr>
      <vt:lpstr>Entman’s framing approach I</vt:lpstr>
      <vt:lpstr>Entman’s framing approach II</vt:lpstr>
      <vt:lpstr>Entman’s framing approach III</vt:lpstr>
      <vt:lpstr>Framing reality?</vt:lpstr>
      <vt:lpstr>Framing reality?</vt:lpstr>
      <vt:lpstr>Migration Frames: An example</vt:lpstr>
      <vt:lpstr>Public discourse about migration shaped by the Media</vt:lpstr>
      <vt:lpstr>A multi-paradigmatic research program.</vt:lpstr>
      <vt:lpstr>The critical paradigm and prevailing frames </vt:lpstr>
      <vt:lpstr>The constructionist paradigm</vt:lpstr>
      <vt:lpstr>Framing paradigms  (Semetko, Valkenburg)</vt:lpstr>
      <vt:lpstr>Framing paradigms  (Semetko, Valkenburg)</vt:lpstr>
      <vt:lpstr>Framing paradigms  (Semetko, Valkenburg)</vt:lpstr>
      <vt:lpstr>Familiar contextualisation</vt:lpstr>
      <vt:lpstr>Comparison of Media Effects between Agenda setting and Framing</vt:lpstr>
      <vt:lpstr>Framing of immigration in the News</vt:lpstr>
      <vt:lpstr>Media representation of migration</vt:lpstr>
      <vt:lpstr>Main topics in studies on migration </vt:lpstr>
      <vt:lpstr>Framing Immigration in the News</vt:lpstr>
      <vt:lpstr>Negative discourse – framing</vt:lpstr>
      <vt:lpstr>Front-pages from British Press</vt:lpstr>
      <vt:lpstr>UNHCR Report: Press Coverage of the Refugee and Migrant Crisis in the EU</vt:lpstr>
      <vt:lpstr>UNHCR Report: Press Coverage of the Refugee and Migrant Crisis in the EU</vt:lpstr>
      <vt:lpstr>Humanitarian discourse  on the front-page</vt:lpstr>
      <vt:lpstr>Refugees objects of pity or fear?</vt:lpstr>
      <vt:lpstr>Media and the death of Aylan Kurdi (media event)</vt:lpstr>
      <vt:lpstr>Framing immigration: a research</vt:lpstr>
      <vt:lpstr>Newspaper articles regarding migration crisis during the period 1.10.2015 – 31.5.2016</vt:lpstr>
      <vt:lpstr>Frames</vt:lpstr>
      <vt:lpstr>Euro-sceptics vs Euro-optimist, EU integration policy</vt:lpstr>
      <vt:lpstr>Euro-sceptics vs Euro-optimist, EU integration policy</vt:lpstr>
      <vt:lpstr>European solidarity vs national particularity</vt:lpstr>
      <vt:lpstr>European solidarity vs national particularity</vt:lpstr>
      <vt:lpstr>Schengen agreement at stake</vt:lpstr>
      <vt:lpstr>Schengen agreement at stake</vt:lpstr>
      <vt:lpstr>Anti-immigrant attitudes, authoritarian attitudes</vt:lpstr>
      <vt:lpstr>Anti-immigrant attitudes, authoritarian attitudes </vt:lpstr>
      <vt:lpstr>Increase of far-right parties</vt:lpstr>
      <vt:lpstr>Increase of far-right parties</vt:lpstr>
      <vt:lpstr>Humanitarian crisis</vt:lpstr>
      <vt:lpstr>Demonstrations pro –contra migration</vt:lpstr>
      <vt:lpstr>Bibliography</vt:lpstr>
      <vt:lpstr>Feuerbach's 11th thesis: "Philosophers have hitherto only interpreted the world in various ways; the point is to change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 Migration Flows Old and New Media</dc:title>
  <dc:creator>Roy</dc:creator>
  <cp:lastModifiedBy>Roy</cp:lastModifiedBy>
  <cp:revision>150</cp:revision>
  <dcterms:created xsi:type="dcterms:W3CDTF">2019-10-17T09:08:50Z</dcterms:created>
  <dcterms:modified xsi:type="dcterms:W3CDTF">2025-10-23T18:00:14Z</dcterms:modified>
</cp:coreProperties>
</file>