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327" r:id="rId3"/>
    <p:sldId id="328" r:id="rId4"/>
    <p:sldId id="329" r:id="rId5"/>
    <p:sldId id="330" r:id="rId6"/>
    <p:sldId id="331" r:id="rId7"/>
    <p:sldId id="332" r:id="rId8"/>
    <p:sldId id="333" r:id="rId9"/>
    <p:sldId id="334" r:id="rId10"/>
    <p:sldId id="302" r:id="rId11"/>
    <p:sldId id="300" r:id="rId12"/>
    <p:sldId id="301" r:id="rId13"/>
    <p:sldId id="413" r:id="rId14"/>
    <p:sldId id="303" r:id="rId15"/>
    <p:sldId id="261" r:id="rId16"/>
    <p:sldId id="311" r:id="rId17"/>
    <p:sldId id="312" r:id="rId18"/>
    <p:sldId id="313" r:id="rId19"/>
    <p:sldId id="314" r:id="rId20"/>
    <p:sldId id="257" r:id="rId21"/>
    <p:sldId id="258" r:id="rId22"/>
    <p:sldId id="259" r:id="rId23"/>
    <p:sldId id="260"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8" r:id="rId58"/>
    <p:sldId id="315" r:id="rId59"/>
    <p:sldId id="358" r:id="rId60"/>
    <p:sldId id="359" r:id="rId61"/>
    <p:sldId id="360" r:id="rId62"/>
    <p:sldId id="361" r:id="rId63"/>
    <p:sldId id="362" r:id="rId64"/>
    <p:sldId id="363" r:id="rId65"/>
    <p:sldId id="381" r:id="rId66"/>
    <p:sldId id="364" r:id="rId67"/>
    <p:sldId id="365" r:id="rId68"/>
    <p:sldId id="366" r:id="rId69"/>
    <p:sldId id="367" r:id="rId70"/>
    <p:sldId id="316" r:id="rId71"/>
    <p:sldId id="317" r:id="rId72"/>
    <p:sldId id="318" r:id="rId73"/>
    <p:sldId id="319" r:id="rId74"/>
    <p:sldId id="320" r:id="rId75"/>
    <p:sldId id="321" r:id="rId76"/>
    <p:sldId id="322" r:id="rId77"/>
    <p:sldId id="323" r:id="rId78"/>
    <p:sldId id="324" r:id="rId79"/>
    <p:sldId id="325" r:id="rId80"/>
    <p:sldId id="326"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350" r:id="rId11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6" d="100"/>
          <a:sy n="96" d="100"/>
        </p:scale>
        <p:origin x="178" y="62"/>
      </p:cViewPr>
      <p:guideLst/>
    </p:cSldViewPr>
  </p:slideViewPr>
  <p:notesTextViewPr>
    <p:cViewPr>
      <p:scale>
        <a:sx n="1" d="1"/>
        <a:sy n="1" d="1"/>
      </p:scale>
      <p:origin x="0" y="0"/>
    </p:cViewPr>
  </p:notesTextViewPr>
  <p:sorterViewPr>
    <p:cViewPr>
      <p:scale>
        <a:sx n="100" d="100"/>
        <a:sy n="100" d="100"/>
      </p:scale>
      <p:origin x="0" y="-1536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99C7B-9A53-43DD-BB5C-772B0DC760B3}" type="datetimeFigureOut">
              <a:rPr lang="el-GR" smtClean="0"/>
              <a:t>28/10/2023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16A77-8AD5-4572-82AF-2BCA14E5931D}" type="slidenum">
              <a:rPr lang="el-GR" smtClean="0"/>
              <a:t>‹#›</a:t>
            </a:fld>
            <a:endParaRPr lang="el-GR"/>
          </a:p>
        </p:txBody>
      </p:sp>
    </p:spTree>
    <p:extLst>
      <p:ext uri="{BB962C8B-B14F-4D97-AF65-F5344CB8AC3E}">
        <p14:creationId xmlns:p14="http://schemas.microsoft.com/office/powerpoint/2010/main" val="208208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B90CE9B-35E4-452A-9306-DB480EDA3E06}" type="slidenum">
              <a:rPr lang="el-GR" smtClean="0"/>
              <a:t>3</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69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B90CE9B-35E4-452A-9306-DB480EDA3E06}" type="slidenum">
              <a:rPr lang="el-GR" smtClean="0"/>
              <a:t>4</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EB59F1-11CC-403C-8CC4-EBD45485CA4D}" type="slidenum">
              <a:rPr lang="ar-SA"/>
              <a:pPr/>
              <a:t>81</a:t>
            </a:fld>
            <a:endParaRPr lang="en-GB"/>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82</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83</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84</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85</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86</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87</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88</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89</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B90CE9B-35E4-452A-9306-DB480EDA3E06}" type="slidenum">
              <a:rPr lang="el-GR" smtClean="0"/>
              <a:t>5</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91</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92</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93</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94</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95</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96</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97</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98</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99</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100</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B90CE9B-35E4-452A-9306-DB480EDA3E06}" type="slidenum">
              <a:rPr lang="el-GR" smtClean="0"/>
              <a:t>6</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101</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102</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103</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104</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105</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106</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107</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1DC281F-418D-49DA-9F2D-3BF02D643D73}" type="slidenum">
              <a:rPr lang="ar-SA" smtClean="0"/>
              <a:pPr/>
              <a:t>108</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B90CE9B-35E4-452A-9306-DB480EDA3E06}" type="slidenum">
              <a:rPr lang="el-GR" smtClean="0"/>
              <a:t>7</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B90CE9B-35E4-452A-9306-DB480EDA3E06}" type="slidenum">
              <a:rPr lang="el-GR" smtClean="0"/>
              <a:t>8</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B90CE9B-35E4-452A-9306-DB480EDA3E06}" type="slidenum">
              <a:rPr lang="el-GR" smtClean="0"/>
              <a:t>9</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72FDA16-CA1F-4E94-8885-B06DF11AB956}" type="slidenum">
              <a:rPr lang="en-US" smtClean="0"/>
              <a:pPr/>
              <a:t>59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7B7A03-5252-536F-0D8C-60A74B61211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2CFE24E-21FF-EC36-8C9E-57040305C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8EC60223-D04D-E4BD-DA3B-FFD2AA7768D2}"/>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5" name="Θέση υποσέλιδου 4">
            <a:extLst>
              <a:ext uri="{FF2B5EF4-FFF2-40B4-BE49-F238E27FC236}">
                <a16:creationId xmlns:a16="http://schemas.microsoft.com/office/drawing/2014/main" id="{DE820735-C3D9-D742-9F1E-94FFEBCE247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4DF1C1D-ABFA-30F5-4E9D-9A99506EA229}"/>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2028891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AC95E4-F6F2-AAF1-DFC2-CF9C114AA3B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01E85012-F0D7-5807-829A-52021997287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D556CAD-B7F2-8212-0F1B-65EE1D525709}"/>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5" name="Θέση υποσέλιδου 4">
            <a:extLst>
              <a:ext uri="{FF2B5EF4-FFF2-40B4-BE49-F238E27FC236}">
                <a16:creationId xmlns:a16="http://schemas.microsoft.com/office/drawing/2014/main" id="{E11F5A4D-7A11-9C2C-B830-293F34B26CF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EB4E4BA-BA36-0599-B8E0-D538105A3AEB}"/>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191152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1107DC5-9325-F955-5F4E-BFF52A966E4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E10CB08-3456-4220-7C23-3622AB785C1A}"/>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1A6D243-7A16-F321-8034-F195CAF0C3D7}"/>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5" name="Θέση υποσέλιδου 4">
            <a:extLst>
              <a:ext uri="{FF2B5EF4-FFF2-40B4-BE49-F238E27FC236}">
                <a16:creationId xmlns:a16="http://schemas.microsoft.com/office/drawing/2014/main" id="{03AB9809-3A67-5DB4-B002-83D9914B16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74526E2-EA10-EB8B-AA3A-DC4AEAACACB8}"/>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4102575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109728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09600" y="3941763"/>
            <a:ext cx="109728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609600" y="6248400"/>
            <a:ext cx="2844800" cy="457200"/>
          </a:xfrm>
        </p:spPr>
        <p:txBody>
          <a:bodyPr/>
          <a:lstStyle>
            <a:lvl1pPr>
              <a:defRPr/>
            </a:lvl1pPr>
          </a:lstStyle>
          <a:p>
            <a:endParaRPr lang="en-US"/>
          </a:p>
        </p:txBody>
      </p:sp>
      <p:sp>
        <p:nvSpPr>
          <p:cNvPr id="6" name="5 - Θέση υποσέλιδου"/>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6 - Θέση αριθμού διαφάνειας"/>
          <p:cNvSpPr>
            <a:spLocks noGrp="1"/>
          </p:cNvSpPr>
          <p:nvPr>
            <p:ph type="sldNum" sz="quarter" idx="12"/>
          </p:nvPr>
        </p:nvSpPr>
        <p:spPr>
          <a:xfrm>
            <a:off x="8737600" y="6248400"/>
            <a:ext cx="2844800" cy="457200"/>
          </a:xfrm>
        </p:spPr>
        <p:txBody>
          <a:bodyPr/>
          <a:lstStyle>
            <a:lvl1pPr>
              <a:defRPr/>
            </a:lvl1pPr>
          </a:lstStyle>
          <a:p>
            <a:fld id="{B24B43B2-FD03-409D-B19C-1CBDF444EDE9}" type="slidenum">
              <a:rPr lang="ar-SA"/>
              <a:pPr/>
              <a:t>‹#›</a:t>
            </a:fld>
            <a:endParaRPr lang="en-US"/>
          </a:p>
        </p:txBody>
      </p:sp>
    </p:spTree>
    <p:extLst>
      <p:ext uri="{BB962C8B-B14F-4D97-AF65-F5344CB8AC3E}">
        <p14:creationId xmlns:p14="http://schemas.microsoft.com/office/powerpoint/2010/main" val="13922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609600" y="6248400"/>
            <a:ext cx="2844800" cy="457200"/>
          </a:xfrm>
        </p:spPr>
        <p:txBody>
          <a:bodyPr/>
          <a:lstStyle>
            <a:lvl1pPr>
              <a:defRPr/>
            </a:lvl1pPr>
          </a:lstStyle>
          <a:p>
            <a:endParaRPr lang="en-US"/>
          </a:p>
        </p:txBody>
      </p:sp>
      <p:sp>
        <p:nvSpPr>
          <p:cNvPr id="6" name="5 - Θέση υποσέλιδου"/>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6 - Θέση αριθμού διαφάνειας"/>
          <p:cNvSpPr>
            <a:spLocks noGrp="1"/>
          </p:cNvSpPr>
          <p:nvPr>
            <p:ph type="sldNum" sz="quarter" idx="12"/>
          </p:nvPr>
        </p:nvSpPr>
        <p:spPr>
          <a:xfrm>
            <a:off x="8737600" y="6248400"/>
            <a:ext cx="2844800" cy="457200"/>
          </a:xfrm>
        </p:spPr>
        <p:txBody>
          <a:bodyPr/>
          <a:lstStyle>
            <a:lvl1pPr>
              <a:defRPr/>
            </a:lvl1pPr>
          </a:lstStyle>
          <a:p>
            <a:fld id="{17C8BCC3-4CD2-483F-BFF8-3B099CA3DB99}" type="slidenum">
              <a:rPr lang="ar-SA"/>
              <a:pPr/>
              <a:t>‹#›</a:t>
            </a:fld>
            <a:endParaRPr lang="en-US"/>
          </a:p>
        </p:txBody>
      </p:sp>
    </p:spTree>
    <p:extLst>
      <p:ext uri="{BB962C8B-B14F-4D97-AF65-F5344CB8AC3E}">
        <p14:creationId xmlns:p14="http://schemas.microsoft.com/office/powerpoint/2010/main" val="1688423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Τίτλος, Κείμενο και Clip Art">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ClipArt"/>
          <p:cNvSpPr>
            <a:spLocks noGrp="1"/>
          </p:cNvSpPr>
          <p:nvPr>
            <p:ph type="clipArt" sz="half" idx="2"/>
          </p:nvPr>
        </p:nvSpPr>
        <p:spPr>
          <a:xfrm>
            <a:off x="6197600" y="1600201"/>
            <a:ext cx="5384800" cy="4530725"/>
          </a:xfrm>
        </p:spPr>
        <p:txBody>
          <a:bodyPr/>
          <a:lstStyle/>
          <a:p>
            <a:endParaRPr lang="el-GR"/>
          </a:p>
        </p:txBody>
      </p:sp>
      <p:sp>
        <p:nvSpPr>
          <p:cNvPr id="5" name="4 - Θέση ημερομηνίας"/>
          <p:cNvSpPr>
            <a:spLocks noGrp="1"/>
          </p:cNvSpPr>
          <p:nvPr>
            <p:ph type="dt" sz="half" idx="10"/>
          </p:nvPr>
        </p:nvSpPr>
        <p:spPr>
          <a:xfrm>
            <a:off x="609600" y="6248400"/>
            <a:ext cx="2844800" cy="457200"/>
          </a:xfrm>
        </p:spPr>
        <p:txBody>
          <a:bodyPr/>
          <a:lstStyle>
            <a:lvl1pPr>
              <a:defRPr/>
            </a:lvl1pPr>
          </a:lstStyle>
          <a:p>
            <a:endParaRPr lang="en-US"/>
          </a:p>
        </p:txBody>
      </p:sp>
      <p:sp>
        <p:nvSpPr>
          <p:cNvPr id="6" name="5 - Θέση υποσέλιδου"/>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6 - Θέση αριθμού διαφάνειας"/>
          <p:cNvSpPr>
            <a:spLocks noGrp="1"/>
          </p:cNvSpPr>
          <p:nvPr>
            <p:ph type="sldNum" sz="quarter" idx="12"/>
          </p:nvPr>
        </p:nvSpPr>
        <p:spPr>
          <a:xfrm>
            <a:off x="8737600" y="6248400"/>
            <a:ext cx="2844800" cy="457200"/>
          </a:xfrm>
        </p:spPr>
        <p:txBody>
          <a:bodyPr/>
          <a:lstStyle>
            <a:lvl1pPr>
              <a:defRPr/>
            </a:lvl1pPr>
          </a:lstStyle>
          <a:p>
            <a:fld id="{C41AF850-9008-4357-9498-BEBB6155E8DC}" type="slidenum">
              <a:rPr lang="ar-SA"/>
              <a:pPr/>
              <a:t>‹#›</a:t>
            </a:fld>
            <a:endParaRPr lang="en-US"/>
          </a:p>
        </p:txBody>
      </p:sp>
    </p:spTree>
    <p:extLst>
      <p:ext uri="{BB962C8B-B14F-4D97-AF65-F5344CB8AC3E}">
        <p14:creationId xmlns:p14="http://schemas.microsoft.com/office/powerpoint/2010/main" val="4148051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307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6197600" y="1600201"/>
            <a:ext cx="5384800" cy="21891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197600" y="3941763"/>
            <a:ext cx="5384800" cy="218916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ημερομηνίας"/>
          <p:cNvSpPr>
            <a:spLocks noGrp="1"/>
          </p:cNvSpPr>
          <p:nvPr>
            <p:ph type="dt" sz="half" idx="10"/>
          </p:nvPr>
        </p:nvSpPr>
        <p:spPr>
          <a:xfrm>
            <a:off x="609600" y="6248400"/>
            <a:ext cx="2844800" cy="457200"/>
          </a:xfrm>
        </p:spPr>
        <p:txBody>
          <a:bodyPr/>
          <a:lstStyle>
            <a:lvl1pPr>
              <a:defRPr/>
            </a:lvl1pPr>
          </a:lstStyle>
          <a:p>
            <a:endParaRPr lang="en-US"/>
          </a:p>
        </p:txBody>
      </p:sp>
      <p:sp>
        <p:nvSpPr>
          <p:cNvPr id="7" name="6 - Θέση υποσέλιδου"/>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7 - Θέση αριθμού διαφάνειας"/>
          <p:cNvSpPr>
            <a:spLocks noGrp="1"/>
          </p:cNvSpPr>
          <p:nvPr>
            <p:ph type="sldNum" sz="quarter" idx="12"/>
          </p:nvPr>
        </p:nvSpPr>
        <p:spPr>
          <a:xfrm>
            <a:off x="8737600" y="6248400"/>
            <a:ext cx="2844800" cy="457200"/>
          </a:xfrm>
        </p:spPr>
        <p:txBody>
          <a:bodyPr/>
          <a:lstStyle>
            <a:lvl1pPr>
              <a:defRPr/>
            </a:lvl1pPr>
          </a:lstStyle>
          <a:p>
            <a:fld id="{894968EE-05EF-48CF-A6C3-EA6A98188247}" type="slidenum">
              <a:rPr lang="ar-SA"/>
              <a:pPr/>
              <a:t>‹#›</a:t>
            </a:fld>
            <a:endParaRPr lang="en-US"/>
          </a:p>
        </p:txBody>
      </p:sp>
    </p:spTree>
    <p:extLst>
      <p:ext uri="{BB962C8B-B14F-4D97-AF65-F5344CB8AC3E}">
        <p14:creationId xmlns:p14="http://schemas.microsoft.com/office/powerpoint/2010/main" val="162837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B06860-C807-C962-F898-CE433506A80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E3DA180-0CD8-8A94-A207-7CABCA7AB88D}"/>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51BB470-2AF5-A996-8A82-8CEF00C7844D}"/>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5" name="Θέση υποσέλιδου 4">
            <a:extLst>
              <a:ext uri="{FF2B5EF4-FFF2-40B4-BE49-F238E27FC236}">
                <a16:creationId xmlns:a16="http://schemas.microsoft.com/office/drawing/2014/main" id="{7CF72074-1258-678A-EA37-5B42B699B0A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DD215C7-8FAC-2623-C2E0-23B09A0B71CF}"/>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22746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5FC004-BEA0-D6B5-82B6-2E775C8B3B4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F052F0B-29CB-1339-DA28-E34FC0C1C6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3305CA5-78EA-C7EC-0E32-2966F0CE499B}"/>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5" name="Θέση υποσέλιδου 4">
            <a:extLst>
              <a:ext uri="{FF2B5EF4-FFF2-40B4-BE49-F238E27FC236}">
                <a16:creationId xmlns:a16="http://schemas.microsoft.com/office/drawing/2014/main" id="{70D2B403-52BE-BB27-0709-96B76D13EE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1690E5B-50E1-D389-04AE-AA0B6289CED6}"/>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4193080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80CBAB-2596-5980-A0EA-170EE9299F6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8D8EDD8-0F9E-A124-2ABB-BADAE993CF43}"/>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62678DD-C91F-9C47-3444-CD47DE42E0D0}"/>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FFAFA94F-225E-FB72-D81F-A860FE891230}"/>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6" name="Θέση υποσέλιδου 5">
            <a:extLst>
              <a:ext uri="{FF2B5EF4-FFF2-40B4-BE49-F238E27FC236}">
                <a16:creationId xmlns:a16="http://schemas.microsoft.com/office/drawing/2014/main" id="{280D9994-C0C3-65A0-247A-E91F85CD9C4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FC9BB12-71E0-8893-6AC4-A55160D51875}"/>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52561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CB7BA7-3540-F5FA-1566-B8FD7B4E7C8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53FFA6F-11A0-5D1D-CB57-987AA64756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464F7FC-8147-816D-098C-6CEF1392FE43}"/>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E5637287-40C0-B1E8-206F-D6ABA92C7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977108E-1AD1-4B73-F497-189B6BC7672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7F0B244-1678-4066-14D7-F5C1C1683608}"/>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8" name="Θέση υποσέλιδου 7">
            <a:extLst>
              <a:ext uri="{FF2B5EF4-FFF2-40B4-BE49-F238E27FC236}">
                <a16:creationId xmlns:a16="http://schemas.microsoft.com/office/drawing/2014/main" id="{67781287-677B-4FE4-D1F6-3722B855E2A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E671E1B-DE27-9410-0049-40E7370D35BE}"/>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1086466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514E5-FC2B-63A8-1A34-B9DC2D37C59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0D41C9DE-55EB-03D3-0605-6969741F01B2}"/>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4" name="Θέση υποσέλιδου 3">
            <a:extLst>
              <a:ext uri="{FF2B5EF4-FFF2-40B4-BE49-F238E27FC236}">
                <a16:creationId xmlns:a16="http://schemas.microsoft.com/office/drawing/2014/main" id="{CAC968AA-B79C-819C-B0CD-D27FC376989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D4A6A9C2-1944-D689-90CA-97E3973D17C2}"/>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3392115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AD4498E-6D31-0CB8-ED43-5AB85F072883}"/>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3" name="Θέση υποσέλιδου 2">
            <a:extLst>
              <a:ext uri="{FF2B5EF4-FFF2-40B4-BE49-F238E27FC236}">
                <a16:creationId xmlns:a16="http://schemas.microsoft.com/office/drawing/2014/main" id="{9A26657D-A920-AEC4-FC31-88E87184E6A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80AEEB3-FFAD-1D8A-EDA5-23D90E93076D}"/>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2182922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F562F8-EE27-1162-86C7-354B9D24E3B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ED3AE6C-D68A-BE03-C87C-7428B196C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D0CDD185-4986-8AC9-0669-3788C275E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46099781-995E-BB88-49CF-C38323E2952D}"/>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6" name="Θέση υποσέλιδου 5">
            <a:extLst>
              <a:ext uri="{FF2B5EF4-FFF2-40B4-BE49-F238E27FC236}">
                <a16:creationId xmlns:a16="http://schemas.microsoft.com/office/drawing/2014/main" id="{440C7C65-7416-C730-EE40-B601010ECF6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B33B58B-FD10-EC6C-1063-64AC5DC47CF3}"/>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58881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6A0B42-F582-6AA4-F5F2-129E8ACAAF1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3A73F0B7-C2A4-8FCA-F2B4-A7387D87A2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6749AEB-D850-FAFA-D3AF-ACF2DC820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41EF566-222A-A5D9-A4A2-B741605A8555}"/>
              </a:ext>
            </a:extLst>
          </p:cNvPr>
          <p:cNvSpPr>
            <a:spLocks noGrp="1"/>
          </p:cNvSpPr>
          <p:nvPr>
            <p:ph type="dt" sz="half" idx="10"/>
          </p:nvPr>
        </p:nvSpPr>
        <p:spPr/>
        <p:txBody>
          <a:bodyPr/>
          <a:lstStyle/>
          <a:p>
            <a:fld id="{98F18B5D-009A-4059-BAD3-7E1F42F9E0AD}" type="datetimeFigureOut">
              <a:rPr lang="el-GR" smtClean="0"/>
              <a:t>28/10/2023</a:t>
            </a:fld>
            <a:endParaRPr lang="el-GR"/>
          </a:p>
        </p:txBody>
      </p:sp>
      <p:sp>
        <p:nvSpPr>
          <p:cNvPr id="6" name="Θέση υποσέλιδου 5">
            <a:extLst>
              <a:ext uri="{FF2B5EF4-FFF2-40B4-BE49-F238E27FC236}">
                <a16:creationId xmlns:a16="http://schemas.microsoft.com/office/drawing/2014/main" id="{0E6762D8-354C-4332-F89A-ACF324B9966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44DA594-9754-D1C8-EFCD-A56A91EC0B62}"/>
              </a:ext>
            </a:extLst>
          </p:cNvPr>
          <p:cNvSpPr>
            <a:spLocks noGrp="1"/>
          </p:cNvSpPr>
          <p:nvPr>
            <p:ph type="sldNum" sz="quarter" idx="12"/>
          </p:nvPr>
        </p:nvSpPr>
        <p:spPr/>
        <p:txBody>
          <a:bodyPr/>
          <a:lstStyle/>
          <a:p>
            <a:fld id="{93215D2E-A6E5-477A-8447-5B6BFE3F384E}" type="slidenum">
              <a:rPr lang="el-GR" smtClean="0"/>
              <a:t>‹#›</a:t>
            </a:fld>
            <a:endParaRPr lang="el-GR"/>
          </a:p>
        </p:txBody>
      </p:sp>
    </p:spTree>
    <p:extLst>
      <p:ext uri="{BB962C8B-B14F-4D97-AF65-F5344CB8AC3E}">
        <p14:creationId xmlns:p14="http://schemas.microsoft.com/office/powerpoint/2010/main" val="2797452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8BDE1F64-04C0-BCC8-DABB-85EC82CDF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8B95D4E-D0A7-AFB4-3E4B-95F38D677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496B430F-AE80-F504-6DE1-8C43F6580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18B5D-009A-4059-BAD3-7E1F42F9E0AD}" type="datetimeFigureOut">
              <a:rPr lang="el-GR" smtClean="0"/>
              <a:t>28/10/2023</a:t>
            </a:fld>
            <a:endParaRPr lang="el-GR"/>
          </a:p>
        </p:txBody>
      </p:sp>
      <p:sp>
        <p:nvSpPr>
          <p:cNvPr id="5" name="Θέση υποσέλιδου 4">
            <a:extLst>
              <a:ext uri="{FF2B5EF4-FFF2-40B4-BE49-F238E27FC236}">
                <a16:creationId xmlns:a16="http://schemas.microsoft.com/office/drawing/2014/main" id="{FF492182-36A4-4CCE-52C5-652964558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09FAE00-42B8-AFA8-2A3F-CDD0C7E629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5D2E-A6E5-477A-8447-5B6BFE3F384E}" type="slidenum">
              <a:rPr lang="el-GR" smtClean="0"/>
              <a:t>‹#›</a:t>
            </a:fld>
            <a:endParaRPr lang="el-GR"/>
          </a:p>
        </p:txBody>
      </p:sp>
    </p:spTree>
    <p:extLst>
      <p:ext uri="{BB962C8B-B14F-4D97-AF65-F5344CB8AC3E}">
        <p14:creationId xmlns:p14="http://schemas.microsoft.com/office/powerpoint/2010/main" val="190446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88.jpeg"/></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BC5F10-73B1-150E-13AD-746478A5D62C}"/>
              </a:ext>
            </a:extLst>
          </p:cNvPr>
          <p:cNvSpPr>
            <a:spLocks noGrp="1"/>
          </p:cNvSpPr>
          <p:nvPr>
            <p:ph type="ctrTitle"/>
          </p:nvPr>
        </p:nvSpPr>
        <p:spPr>
          <a:xfrm>
            <a:off x="1436537" y="1061768"/>
            <a:ext cx="9144000" cy="1792481"/>
          </a:xfrm>
        </p:spPr>
        <p:txBody>
          <a:bodyPr/>
          <a:lstStyle/>
          <a:p>
            <a:r>
              <a:rPr lang="en-US" sz="3600" dirty="0">
                <a:effectLst/>
                <a:latin typeface="Times New Roman" panose="02020603050405020304" pitchFamily="18" charset="0"/>
                <a:ea typeface="Calibri" panose="020F0502020204030204" pitchFamily="34" charset="0"/>
              </a:rPr>
              <a:t>Neck/ Cervical vertebrae Muscles classification Vessels, and Nerves Triangles and landmarks</a:t>
            </a:r>
            <a:r>
              <a:rPr lang="en-US" sz="1800" dirty="0">
                <a:effectLst/>
                <a:latin typeface="Times New Roman" panose="02020603050405020304" pitchFamily="18" charset="0"/>
                <a:ea typeface="Calibri" panose="020F0502020204030204" pitchFamily="34" charset="0"/>
              </a:rPr>
              <a:t>. </a:t>
            </a:r>
            <a:endParaRPr lang="el-GR" dirty="0"/>
          </a:p>
        </p:txBody>
      </p:sp>
      <p:sp>
        <p:nvSpPr>
          <p:cNvPr id="3" name="Υπότιτλος 2">
            <a:extLst>
              <a:ext uri="{FF2B5EF4-FFF2-40B4-BE49-F238E27FC236}">
                <a16:creationId xmlns:a16="http://schemas.microsoft.com/office/drawing/2014/main" id="{D855287F-4096-F9F6-55EE-16F8FA15BD75}"/>
              </a:ext>
            </a:extLst>
          </p:cNvPr>
          <p:cNvSpPr>
            <a:spLocks noGrp="1"/>
          </p:cNvSpPr>
          <p:nvPr>
            <p:ph type="subTitle" idx="1"/>
          </p:nvPr>
        </p:nvSpPr>
        <p:spPr>
          <a:xfrm>
            <a:off x="1524000" y="4238143"/>
            <a:ext cx="9144000" cy="1655762"/>
          </a:xfrm>
        </p:spPr>
        <p:txBody>
          <a:bodyPr>
            <a:normAutofit fontScale="62500" lnSpcReduction="20000"/>
          </a:bodyPr>
          <a:lstStyle/>
          <a:p>
            <a:pPr fontAlgn="auto">
              <a:spcAft>
                <a:spcPts val="0"/>
              </a:spcAft>
              <a:defRPr/>
            </a:pPr>
            <a:r>
              <a:rPr lang="en-US" sz="2800" b="1" i="1" dirty="0"/>
              <a:t>Dimosthenis Chrysikos </a:t>
            </a:r>
          </a:p>
          <a:p>
            <a:pPr fontAlgn="auto">
              <a:spcAft>
                <a:spcPts val="0"/>
              </a:spcAft>
              <a:defRPr/>
            </a:pPr>
            <a:r>
              <a:rPr lang="en-US" sz="2800" b="1" i="1" dirty="0"/>
              <a:t>Surgeon</a:t>
            </a:r>
          </a:p>
          <a:p>
            <a:pPr fontAlgn="auto">
              <a:spcAft>
                <a:spcPts val="0"/>
              </a:spcAft>
              <a:defRPr/>
            </a:pPr>
            <a:r>
              <a:rPr lang="en-US" sz="2800" b="1" i="1" dirty="0"/>
              <a:t>Assistant Professor</a:t>
            </a:r>
          </a:p>
          <a:p>
            <a:pPr fontAlgn="auto">
              <a:spcAft>
                <a:spcPts val="0"/>
              </a:spcAft>
              <a:defRPr/>
            </a:pPr>
            <a:endParaRPr lang="en-US" sz="2000" b="1" i="1" dirty="0"/>
          </a:p>
          <a:p>
            <a:pPr fontAlgn="auto">
              <a:spcAft>
                <a:spcPts val="0"/>
              </a:spcAft>
              <a:defRPr/>
            </a:pPr>
            <a:r>
              <a:rPr lang="en-US" sz="2000" b="1" i="1" dirty="0"/>
              <a:t>	</a:t>
            </a:r>
            <a:r>
              <a:rPr lang="en-US" sz="2400" b="1" i="1" dirty="0"/>
              <a:t>Department of Anatomy, School of Medicine, National and </a:t>
            </a:r>
            <a:r>
              <a:rPr lang="en-US" sz="2400" b="1" i="1" dirty="0" err="1"/>
              <a:t>Kapodistrian</a:t>
            </a:r>
            <a:r>
              <a:rPr lang="en-US" sz="2400" b="1" i="1" dirty="0"/>
              <a:t> University </a:t>
            </a:r>
            <a:br>
              <a:rPr lang="en-US" sz="2400" b="1" i="1" dirty="0"/>
            </a:br>
            <a:r>
              <a:rPr lang="en-US" sz="2400" b="1" i="1" dirty="0"/>
              <a:t>of Athens, Greece</a:t>
            </a:r>
          </a:p>
          <a:p>
            <a:endParaRPr lang="el-GR" dirty="0"/>
          </a:p>
        </p:txBody>
      </p:sp>
      <p:pic>
        <p:nvPicPr>
          <p:cNvPr id="4" name="Picture 3">
            <a:extLst>
              <a:ext uri="{FF2B5EF4-FFF2-40B4-BE49-F238E27FC236}">
                <a16:creationId xmlns:a16="http://schemas.microsoft.com/office/drawing/2014/main" id="{93EBC944-8247-2173-1420-1BAECF374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90500"/>
            <a:ext cx="736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6BAB918-9977-D5FD-ABEB-0D4B1980D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1613" y="190500"/>
            <a:ext cx="12573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89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2DE869B-0E01-8745-6ABE-A84B4626B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309" y="871180"/>
            <a:ext cx="9183382" cy="5115639"/>
          </a:xfrm>
          <a:prstGeom prst="rect">
            <a:avLst/>
          </a:prstGeom>
        </p:spPr>
      </p:pic>
    </p:spTree>
    <p:extLst>
      <p:ext uri="{BB962C8B-B14F-4D97-AF65-F5344CB8AC3E}">
        <p14:creationId xmlns:p14="http://schemas.microsoft.com/office/powerpoint/2010/main" val="21554080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 </a:t>
            </a:r>
            <a:r>
              <a:rPr lang="en-US" sz="1800" b="1" i="1">
                <a:solidFill>
                  <a:srgbClr val="FF0000"/>
                </a:solidFill>
                <a:latin typeface="Times New Roman" pitchFamily="18" charset="0"/>
              </a:rPr>
              <a:t>Infrahyoid muscles:</a:t>
            </a:r>
          </a:p>
        </p:txBody>
      </p:sp>
      <p:sp>
        <p:nvSpPr>
          <p:cNvPr id="14339" name="Rectangle 3"/>
          <p:cNvSpPr>
            <a:spLocks noGrp="1" noChangeArrowheads="1"/>
          </p:cNvSpPr>
          <p:nvPr>
            <p:ph type="body" sz="half" idx="1"/>
          </p:nvPr>
        </p:nvSpPr>
        <p:spPr>
          <a:xfrm>
            <a:off x="2209800" y="2057400"/>
            <a:ext cx="4032250" cy="3505200"/>
          </a:xfrm>
        </p:spPr>
        <p:txBody>
          <a:bodyPr/>
          <a:lstStyle/>
          <a:p>
            <a:pPr>
              <a:lnSpc>
                <a:spcPct val="90000"/>
              </a:lnSpc>
            </a:pPr>
            <a:r>
              <a:rPr lang="en-US" sz="2400" b="1">
                <a:solidFill>
                  <a:schemeClr val="tx2"/>
                </a:solidFill>
                <a:latin typeface="Times New Roman" pitchFamily="18" charset="0"/>
              </a:rPr>
              <a:t>Thyrohyoid:</a:t>
            </a:r>
          </a:p>
          <a:p>
            <a:pPr lvl="1">
              <a:lnSpc>
                <a:spcPct val="90000"/>
              </a:lnSpc>
            </a:pPr>
            <a:r>
              <a:rPr lang="en-US" sz="2100" b="1">
                <a:latin typeface="Times New Roman" pitchFamily="18" charset="0"/>
              </a:rPr>
              <a:t>Broad muscle, arise from the greater horn of the hyoid, undercover of the other muscles and is inserted into the oblique line of the thyroid cartilage </a:t>
            </a:r>
          </a:p>
          <a:p>
            <a:pPr lvl="1">
              <a:lnSpc>
                <a:spcPct val="90000"/>
              </a:lnSpc>
            </a:pPr>
            <a:r>
              <a:rPr lang="en-US" sz="2100" b="1">
                <a:latin typeface="Times New Roman" pitchFamily="18" charset="0"/>
              </a:rPr>
              <a:t>Nerve supply:</a:t>
            </a:r>
          </a:p>
          <a:p>
            <a:pPr lvl="2">
              <a:lnSpc>
                <a:spcPct val="85000"/>
              </a:lnSpc>
            </a:pPr>
            <a:r>
              <a:rPr lang="en-US" sz="1900" b="1">
                <a:latin typeface="Times New Roman" pitchFamily="18" charset="0"/>
              </a:rPr>
              <a:t>Hypoglossal nerve, C1 fibres.</a:t>
            </a:r>
          </a:p>
        </p:txBody>
      </p:sp>
      <p:pic>
        <p:nvPicPr>
          <p:cNvPr id="14341" name="Picture 5" descr="Triangles-infrahyoid2"/>
          <p:cNvPicPr>
            <a:picLocks noGrp="1" noChangeAspect="1" noChangeArrowheads="1"/>
          </p:cNvPicPr>
          <p:nvPr>
            <p:ph sz="half" idx="2"/>
          </p:nvPr>
        </p:nvPicPr>
        <p:blipFill>
          <a:blip r:embed="rId3" cstate="print">
            <a:lum contrast="18000"/>
          </a:blip>
          <a:srcRect/>
          <a:stretch>
            <a:fillRect/>
          </a:stretch>
        </p:blipFill>
        <p:spPr>
          <a:xfrm>
            <a:off x="6705601" y="1524000"/>
            <a:ext cx="3641725" cy="5029200"/>
          </a:xfrm>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3600" b="1" i="1" u="sng">
                <a:solidFill>
                  <a:schemeClr val="bg2"/>
                </a:solidFill>
                <a:latin typeface="Times New Roman" pitchFamily="18" charset="0"/>
              </a:rPr>
              <a:t>The anterior </a:t>
            </a:r>
            <a:r>
              <a:rPr lang="en-US" sz="3200" b="1" i="1" u="sng">
                <a:solidFill>
                  <a:schemeClr val="bg2"/>
                </a:solidFill>
                <a:latin typeface="Times New Roman" pitchFamily="18" charset="0"/>
              </a:rPr>
              <a:t>triangle:</a:t>
            </a:r>
            <a:r>
              <a:rPr lang="en-US" sz="3200" b="1" i="1">
                <a:solidFill>
                  <a:schemeClr val="bg2"/>
                </a:solidFill>
                <a:latin typeface="Times New Roman" pitchFamily="18" charset="0"/>
              </a:rPr>
              <a:t> </a:t>
            </a:r>
            <a:r>
              <a:rPr lang="en-US" sz="1600" b="1" i="1" u="sng">
                <a:solidFill>
                  <a:srgbClr val="FF0000"/>
                </a:solidFill>
                <a:latin typeface="Times New Roman" pitchFamily="18" charset="0"/>
              </a:rPr>
              <a:t>Infrahyoid muscles:</a:t>
            </a:r>
            <a:endParaRPr lang="en-GB" sz="1600" b="1" i="1" u="sng">
              <a:solidFill>
                <a:srgbClr val="FF0000"/>
              </a:solidFill>
              <a:latin typeface="Times New Roman" pitchFamily="18" charset="0"/>
            </a:endParaRPr>
          </a:p>
        </p:txBody>
      </p:sp>
      <p:sp>
        <p:nvSpPr>
          <p:cNvPr id="54275" name="Rectangle 3"/>
          <p:cNvSpPr>
            <a:spLocks noGrp="1" noChangeArrowheads="1"/>
          </p:cNvSpPr>
          <p:nvPr>
            <p:ph type="body" sz="half" idx="1"/>
          </p:nvPr>
        </p:nvSpPr>
        <p:spPr>
          <a:xfrm>
            <a:off x="2133600" y="2209800"/>
            <a:ext cx="4381500" cy="3962400"/>
          </a:xfrm>
        </p:spPr>
        <p:txBody>
          <a:bodyPr/>
          <a:lstStyle/>
          <a:p>
            <a:r>
              <a:rPr lang="en-US" sz="2400" b="1">
                <a:solidFill>
                  <a:srgbClr val="0000FF"/>
                </a:solidFill>
                <a:latin typeface="Times New Roman" pitchFamily="18" charset="0"/>
              </a:rPr>
              <a:t>Sternothyroid:</a:t>
            </a:r>
          </a:p>
          <a:p>
            <a:pPr lvl="1"/>
            <a:r>
              <a:rPr lang="en-US" sz="2100" b="1">
                <a:latin typeface="Times New Roman" pitchFamily="18" charset="0"/>
              </a:rPr>
              <a:t>Extend from the oblique line of the thyroid cartilage to posterior border of the manubrium and the first intercostal cartilage</a:t>
            </a:r>
          </a:p>
          <a:p>
            <a:pPr lvl="1"/>
            <a:r>
              <a:rPr lang="en-US" sz="2100" b="1">
                <a:latin typeface="Times New Roman" pitchFamily="18" charset="0"/>
              </a:rPr>
              <a:t>Nerve supply: Ansa cervicalis (C2,3)</a:t>
            </a:r>
          </a:p>
          <a:p>
            <a:r>
              <a:rPr lang="en-US" sz="2400" b="1" i="1" u="sng">
                <a:solidFill>
                  <a:srgbClr val="FF0000"/>
                </a:solidFill>
                <a:latin typeface="Times New Roman" pitchFamily="18" charset="0"/>
              </a:rPr>
              <a:t>Action of infrahyoid muscles</a:t>
            </a:r>
          </a:p>
          <a:p>
            <a:pPr lvl="1"/>
            <a:r>
              <a:rPr lang="en-US" sz="2100" b="1">
                <a:latin typeface="Times New Roman" pitchFamily="18" charset="0"/>
              </a:rPr>
              <a:t>Depressor of the larynx</a:t>
            </a:r>
          </a:p>
          <a:p>
            <a:endParaRPr lang="en-GB" sz="2400"/>
          </a:p>
        </p:txBody>
      </p:sp>
      <p:pic>
        <p:nvPicPr>
          <p:cNvPr id="54277" name="Picture 5" descr="Triangles-infrahyoid2"/>
          <p:cNvPicPr>
            <a:picLocks noGrp="1" noChangeAspect="1" noChangeArrowheads="1"/>
          </p:cNvPicPr>
          <p:nvPr>
            <p:ph sz="half" idx="2"/>
          </p:nvPr>
        </p:nvPicPr>
        <p:blipFill>
          <a:blip r:embed="rId3" cstate="print"/>
          <a:srcRect/>
          <a:stretch>
            <a:fillRect/>
          </a:stretch>
        </p:blipFill>
        <p:spPr>
          <a:xfrm>
            <a:off x="6629401" y="1600200"/>
            <a:ext cx="3641725" cy="5029200"/>
          </a:xfrm>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p>
        </p:txBody>
      </p:sp>
      <p:sp>
        <p:nvSpPr>
          <p:cNvPr id="15363" name="Rectangle 3"/>
          <p:cNvSpPr>
            <a:spLocks noGrp="1" noChangeArrowheads="1"/>
          </p:cNvSpPr>
          <p:nvPr>
            <p:ph type="body" sz="half" idx="1"/>
          </p:nvPr>
        </p:nvSpPr>
        <p:spPr>
          <a:xfrm>
            <a:off x="1981200" y="1828800"/>
            <a:ext cx="3924300" cy="4495800"/>
          </a:xfrm>
        </p:spPr>
        <p:txBody>
          <a:bodyPr/>
          <a:lstStyle/>
          <a:p>
            <a:r>
              <a:rPr lang="en-US" sz="2600" b="1" i="1">
                <a:solidFill>
                  <a:srgbClr val="FFFF00"/>
                </a:solidFill>
                <a:latin typeface="Times New Roman" pitchFamily="18" charset="0"/>
              </a:rPr>
              <a:t>Thyroid gland:</a:t>
            </a:r>
            <a:endParaRPr lang="en-US" sz="2600"/>
          </a:p>
          <a:p>
            <a:pPr lvl="1"/>
            <a:r>
              <a:rPr lang="en-US" sz="2100" b="1">
                <a:latin typeface="Times New Roman" pitchFamily="18" charset="0"/>
              </a:rPr>
              <a:t>consist of two symmetrical lobes united, in front of the of the 2nd - 4th tracheal rings, by an isthmus of gland tissue.</a:t>
            </a:r>
          </a:p>
          <a:p>
            <a:pPr lvl="1"/>
            <a:r>
              <a:rPr lang="en-US" sz="2100" b="1">
                <a:latin typeface="Times New Roman" pitchFamily="18" charset="0"/>
              </a:rPr>
              <a:t>Covered by a layer of pretracheal fascia.</a:t>
            </a:r>
          </a:p>
          <a:p>
            <a:pPr lvl="1"/>
            <a:r>
              <a:rPr lang="en-US" sz="2100" b="1">
                <a:latin typeface="Times New Roman" pitchFamily="18" charset="0"/>
              </a:rPr>
              <a:t>Pear-shaped with narrow upper pole and wide lower pole, with lateral, medial and posterior surfaces </a:t>
            </a:r>
            <a:r>
              <a:rPr lang="en-US" sz="2300" b="1"/>
              <a:t> </a:t>
            </a:r>
          </a:p>
        </p:txBody>
      </p:sp>
      <p:pic>
        <p:nvPicPr>
          <p:cNvPr id="15366" name="Picture 6" descr="Triangles-infrahyoid2"/>
          <p:cNvPicPr>
            <a:picLocks noGrp="1" noChangeAspect="1" noChangeArrowheads="1"/>
          </p:cNvPicPr>
          <p:nvPr>
            <p:ph sz="quarter" idx="3"/>
          </p:nvPr>
        </p:nvPicPr>
        <p:blipFill>
          <a:blip r:embed="rId3" cstate="print"/>
          <a:srcRect/>
          <a:stretch>
            <a:fillRect/>
          </a:stretch>
        </p:blipFill>
        <p:spPr>
          <a:xfrm>
            <a:off x="7162800" y="3810000"/>
            <a:ext cx="1930400" cy="2667000"/>
          </a:xfrm>
          <a:noFill/>
          <a:ln/>
        </p:spPr>
      </p:pic>
      <p:pic>
        <p:nvPicPr>
          <p:cNvPr id="15367" name="Picture 7" descr="Triangles-thyroid"/>
          <p:cNvPicPr>
            <a:picLocks noGrp="1" noChangeAspect="1" noChangeArrowheads="1"/>
          </p:cNvPicPr>
          <p:nvPr>
            <p:ph sz="quarter" idx="2"/>
          </p:nvPr>
        </p:nvPicPr>
        <p:blipFill>
          <a:blip r:embed="rId4" cstate="print"/>
          <a:srcRect/>
          <a:stretch>
            <a:fillRect/>
          </a:stretch>
        </p:blipFill>
        <p:spPr>
          <a:xfrm>
            <a:off x="6400801" y="1295400"/>
            <a:ext cx="3535363" cy="2520950"/>
          </a:xfrm>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r>
              <a:rPr lang="en-US" sz="3200" b="1">
                <a:solidFill>
                  <a:schemeClr val="bg2"/>
                </a:solidFill>
                <a:latin typeface="Times New Roman" pitchFamily="18" charset="0"/>
              </a:rPr>
              <a:t> </a:t>
            </a:r>
            <a:r>
              <a:rPr lang="en-US" sz="1800" b="1" i="1">
                <a:solidFill>
                  <a:srgbClr val="FFFF00"/>
                </a:solidFill>
                <a:latin typeface="Times New Roman" pitchFamily="18" charset="0"/>
              </a:rPr>
              <a:t>Thyroid gland</a:t>
            </a:r>
            <a:endParaRPr lang="en-US" sz="3500" b="1" i="1">
              <a:solidFill>
                <a:srgbClr val="FFFF00"/>
              </a:solidFill>
            </a:endParaRPr>
          </a:p>
        </p:txBody>
      </p:sp>
      <p:sp>
        <p:nvSpPr>
          <p:cNvPr id="16387" name="Rectangle 3"/>
          <p:cNvSpPr>
            <a:spLocks noGrp="1" noChangeArrowheads="1"/>
          </p:cNvSpPr>
          <p:nvPr>
            <p:ph type="body" sz="half" idx="1"/>
          </p:nvPr>
        </p:nvSpPr>
        <p:spPr>
          <a:xfrm>
            <a:off x="2057400" y="2286000"/>
            <a:ext cx="4076700" cy="3657600"/>
          </a:xfrm>
        </p:spPr>
        <p:txBody>
          <a:bodyPr/>
          <a:lstStyle/>
          <a:p>
            <a:r>
              <a:rPr lang="en-US" sz="3000" i="1" u="sng">
                <a:solidFill>
                  <a:srgbClr val="FFFF00"/>
                </a:solidFill>
                <a:latin typeface="Times New Roman" pitchFamily="18" charset="0"/>
              </a:rPr>
              <a:t>Development</a:t>
            </a:r>
            <a:r>
              <a:rPr lang="en-US" sz="2600" i="1" u="sng">
                <a:solidFill>
                  <a:srgbClr val="FFFF00"/>
                </a:solidFill>
                <a:latin typeface="Times New Roman" pitchFamily="18" charset="0"/>
              </a:rPr>
              <a:t>:</a:t>
            </a:r>
          </a:p>
          <a:p>
            <a:pPr lvl="1" algn="just"/>
            <a:r>
              <a:rPr lang="en-US" sz="2500" b="1">
                <a:latin typeface="Times New Roman" pitchFamily="18" charset="0"/>
              </a:rPr>
              <a:t>Develop as an endodermal outgrowth from the midline of the pharynx, between the tuberculum impar, becoming the thyro- glossal duct </a:t>
            </a:r>
          </a:p>
        </p:txBody>
      </p:sp>
      <p:pic>
        <p:nvPicPr>
          <p:cNvPr id="16392" name="Picture 8" descr="Triangles-thyroid1"/>
          <p:cNvPicPr>
            <a:picLocks noGrp="1" noChangeAspect="1" noChangeArrowheads="1"/>
          </p:cNvPicPr>
          <p:nvPr>
            <p:ph sz="half" idx="2"/>
          </p:nvPr>
        </p:nvPicPr>
        <p:blipFill>
          <a:blip r:embed="rId3" cstate="print"/>
          <a:srcRect/>
          <a:stretch>
            <a:fillRect/>
          </a:stretch>
        </p:blipFill>
        <p:spPr>
          <a:xfrm>
            <a:off x="6477000" y="1905000"/>
            <a:ext cx="3640138" cy="4572000"/>
          </a:xfrm>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p:txBody>
          <a:bodyPr/>
          <a:lstStyle/>
          <a:p>
            <a:r>
              <a:rPr lang="en-US" sz="3600" b="1" i="1" u="sng">
                <a:solidFill>
                  <a:schemeClr val="bg2"/>
                </a:solidFill>
                <a:latin typeface="Times New Roman" pitchFamily="18" charset="0"/>
              </a:rPr>
              <a:t>The anterior triangle:</a:t>
            </a:r>
            <a:r>
              <a:rPr lang="en-US" sz="3600" b="1">
                <a:solidFill>
                  <a:schemeClr val="bg2"/>
                </a:solidFill>
                <a:latin typeface="Times New Roman" pitchFamily="18" charset="0"/>
              </a:rPr>
              <a:t> </a:t>
            </a:r>
            <a:r>
              <a:rPr lang="en-US" sz="2000" b="1" i="1">
                <a:solidFill>
                  <a:srgbClr val="FFFF00"/>
                </a:solidFill>
                <a:latin typeface="Times New Roman" pitchFamily="18" charset="0"/>
              </a:rPr>
              <a:t>Thyroid gland</a:t>
            </a:r>
            <a:endParaRPr lang="en-GB" sz="2000" b="1" i="1">
              <a:solidFill>
                <a:srgbClr val="FFFF00"/>
              </a:solidFill>
              <a:latin typeface="Times New Roman" pitchFamily="18" charset="0"/>
            </a:endParaRPr>
          </a:p>
        </p:txBody>
      </p:sp>
      <p:sp>
        <p:nvSpPr>
          <p:cNvPr id="60419" name="Rectangle 3"/>
          <p:cNvSpPr>
            <a:spLocks noGrp="1" noChangeArrowheads="1"/>
          </p:cNvSpPr>
          <p:nvPr>
            <p:ph type="body" sz="half" idx="1"/>
          </p:nvPr>
        </p:nvSpPr>
        <p:spPr>
          <a:xfrm>
            <a:off x="2057400" y="2286000"/>
            <a:ext cx="4076700" cy="4191000"/>
          </a:xfrm>
        </p:spPr>
        <p:txBody>
          <a:bodyPr/>
          <a:lstStyle/>
          <a:p>
            <a:pPr>
              <a:lnSpc>
                <a:spcPct val="90000"/>
              </a:lnSpc>
            </a:pPr>
            <a:r>
              <a:rPr lang="en-US" sz="3000">
                <a:latin typeface="Times New Roman" pitchFamily="18" charset="0"/>
              </a:rPr>
              <a:t>The duct elongate and distal end become bilobed.</a:t>
            </a:r>
          </a:p>
          <a:p>
            <a:pPr>
              <a:lnSpc>
                <a:spcPct val="90000"/>
              </a:lnSpc>
            </a:pPr>
            <a:r>
              <a:rPr lang="en-US" sz="3000">
                <a:latin typeface="Times New Roman" pitchFamily="18" charset="0"/>
              </a:rPr>
              <a:t>A solid  cord migrates anterior or posterior to the hyoid bone to the larynx and the trachea</a:t>
            </a:r>
          </a:p>
          <a:p>
            <a:pPr>
              <a:lnSpc>
                <a:spcPct val="90000"/>
              </a:lnSpc>
            </a:pPr>
            <a:endParaRPr lang="en-GB" sz="2600"/>
          </a:p>
        </p:txBody>
      </p:sp>
      <p:pic>
        <p:nvPicPr>
          <p:cNvPr id="60422" name="Picture 6" descr="Triangles-thyroid3"/>
          <p:cNvPicPr>
            <a:picLocks noGrp="1" noChangeAspect="1" noChangeArrowheads="1"/>
          </p:cNvPicPr>
          <p:nvPr>
            <p:ph sz="half" idx="2"/>
          </p:nvPr>
        </p:nvPicPr>
        <p:blipFill>
          <a:blip r:embed="rId3" cstate="print"/>
          <a:srcRect/>
          <a:stretch>
            <a:fillRect/>
          </a:stretch>
        </p:blipFill>
        <p:spPr>
          <a:xfrm>
            <a:off x="6705601" y="1371600"/>
            <a:ext cx="3216275" cy="5257800"/>
          </a:xfrm>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sz="3600" b="1" i="1" u="sng">
                <a:solidFill>
                  <a:schemeClr val="bg2"/>
                </a:solidFill>
                <a:latin typeface="Times New Roman" pitchFamily="18" charset="0"/>
              </a:rPr>
              <a:t>The anterior triangle:</a:t>
            </a:r>
            <a:r>
              <a:rPr lang="en-US" sz="3600" b="1">
                <a:solidFill>
                  <a:schemeClr val="bg2"/>
                </a:solidFill>
                <a:latin typeface="Times New Roman" pitchFamily="18" charset="0"/>
              </a:rPr>
              <a:t> </a:t>
            </a:r>
            <a:r>
              <a:rPr lang="en-US" sz="2000" b="1" i="1">
                <a:solidFill>
                  <a:srgbClr val="FFFF00"/>
                </a:solidFill>
                <a:latin typeface="Times New Roman" pitchFamily="18" charset="0"/>
              </a:rPr>
              <a:t>Thyroid gland</a:t>
            </a:r>
            <a:endParaRPr lang="en-GB" sz="2000" b="1" i="1">
              <a:solidFill>
                <a:srgbClr val="FFFF00"/>
              </a:solidFill>
              <a:latin typeface="Times New Roman" pitchFamily="18" charset="0"/>
            </a:endParaRPr>
          </a:p>
        </p:txBody>
      </p:sp>
      <p:sp>
        <p:nvSpPr>
          <p:cNvPr id="62467" name="Rectangle 3"/>
          <p:cNvSpPr>
            <a:spLocks noGrp="1" noChangeArrowheads="1"/>
          </p:cNvSpPr>
          <p:nvPr>
            <p:ph type="body" sz="half" idx="1"/>
          </p:nvPr>
        </p:nvSpPr>
        <p:spPr>
          <a:xfrm>
            <a:off x="1828800" y="2286000"/>
            <a:ext cx="3733800" cy="3657600"/>
          </a:xfrm>
        </p:spPr>
        <p:txBody>
          <a:bodyPr/>
          <a:lstStyle/>
          <a:p>
            <a:pPr algn="just"/>
            <a:r>
              <a:rPr lang="en-US" sz="2600">
                <a:latin typeface="Times New Roman" pitchFamily="18" charset="0"/>
              </a:rPr>
              <a:t>The solid cord break up and disappear but the site of origin remain as a  pit on the tongue “</a:t>
            </a:r>
            <a:r>
              <a:rPr lang="en-US" sz="2600" i="1">
                <a:latin typeface="Times New Roman" pitchFamily="18" charset="0"/>
              </a:rPr>
              <a:t>foramen cecum” </a:t>
            </a:r>
            <a:r>
              <a:rPr lang="en-US" sz="2600">
                <a:latin typeface="Times New Roman" pitchFamily="18" charset="0"/>
              </a:rPr>
              <a:t>at the junction    of the posterior third   with anterior two-third</a:t>
            </a:r>
            <a:r>
              <a:rPr lang="en-US" sz="2600" i="1">
                <a:latin typeface="Times New Roman" pitchFamily="18" charset="0"/>
              </a:rPr>
              <a:t>.</a:t>
            </a:r>
          </a:p>
          <a:p>
            <a:endParaRPr lang="en-GB" sz="2600"/>
          </a:p>
        </p:txBody>
      </p:sp>
      <p:pic>
        <p:nvPicPr>
          <p:cNvPr id="62469" name="Picture 5" descr="Triangles-thyroid2"/>
          <p:cNvPicPr>
            <a:picLocks noGrp="1" noChangeAspect="1" noChangeArrowheads="1"/>
          </p:cNvPicPr>
          <p:nvPr>
            <p:ph sz="half" idx="2"/>
          </p:nvPr>
        </p:nvPicPr>
        <p:blipFill>
          <a:blip r:embed="rId3" cstate="print">
            <a:lum bright="-18000" contrast="48000"/>
          </a:blip>
          <a:srcRect/>
          <a:stretch>
            <a:fillRect/>
          </a:stretch>
        </p:blipFill>
        <p:spPr>
          <a:xfrm>
            <a:off x="5791200" y="1828800"/>
            <a:ext cx="4724400" cy="4135438"/>
          </a:xfrm>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3600" b="1" i="1" u="sng">
                <a:solidFill>
                  <a:schemeClr val="bg2"/>
                </a:solidFill>
                <a:latin typeface="Times New Roman" pitchFamily="18" charset="0"/>
              </a:rPr>
              <a:t>The anterior triangle:</a:t>
            </a:r>
            <a:r>
              <a:rPr lang="en-US" sz="3600" b="1">
                <a:solidFill>
                  <a:schemeClr val="bg2"/>
                </a:solidFill>
                <a:latin typeface="Times New Roman" pitchFamily="18" charset="0"/>
              </a:rPr>
              <a:t> </a:t>
            </a:r>
            <a:r>
              <a:rPr lang="en-US" sz="2000" b="1" i="1">
                <a:solidFill>
                  <a:srgbClr val="FFFF00"/>
                </a:solidFill>
                <a:latin typeface="Times New Roman" pitchFamily="18" charset="0"/>
              </a:rPr>
              <a:t>Thyroid gland</a:t>
            </a:r>
            <a:endParaRPr lang="en-GB" sz="2000" b="1" i="1">
              <a:solidFill>
                <a:srgbClr val="FFFF00"/>
              </a:solidFill>
              <a:latin typeface="Times New Roman" pitchFamily="18" charset="0"/>
            </a:endParaRPr>
          </a:p>
        </p:txBody>
      </p:sp>
      <p:sp>
        <p:nvSpPr>
          <p:cNvPr id="67587" name="Rectangle 3"/>
          <p:cNvSpPr>
            <a:spLocks noGrp="1" noChangeArrowheads="1"/>
          </p:cNvSpPr>
          <p:nvPr>
            <p:ph type="body" idx="1"/>
          </p:nvPr>
        </p:nvSpPr>
        <p:spPr>
          <a:xfrm>
            <a:off x="2362200" y="1981200"/>
            <a:ext cx="7239000" cy="3733800"/>
          </a:xfrm>
        </p:spPr>
        <p:txBody>
          <a:bodyPr/>
          <a:lstStyle/>
          <a:p>
            <a:pPr>
              <a:lnSpc>
                <a:spcPct val="80000"/>
              </a:lnSpc>
            </a:pPr>
            <a:r>
              <a:rPr lang="en-GB"/>
              <a:t>Clinically:</a:t>
            </a:r>
          </a:p>
          <a:p>
            <a:pPr lvl="1">
              <a:lnSpc>
                <a:spcPct val="80000"/>
              </a:lnSpc>
            </a:pPr>
            <a:r>
              <a:rPr lang="en-GB" sz="2300"/>
              <a:t>Lingual thyroid:</a:t>
            </a:r>
          </a:p>
          <a:p>
            <a:pPr lvl="2">
              <a:lnSpc>
                <a:spcPct val="75000"/>
              </a:lnSpc>
            </a:pPr>
            <a:r>
              <a:rPr lang="en-GB" sz="2100"/>
              <a:t>Part of the gland remain as a swelling at the tongue base.</a:t>
            </a:r>
          </a:p>
          <a:p>
            <a:pPr lvl="1">
              <a:lnSpc>
                <a:spcPct val="80000"/>
              </a:lnSpc>
            </a:pPr>
            <a:r>
              <a:rPr lang="en-GB" sz="2300"/>
              <a:t>Thyroglossal cyst:</a:t>
            </a:r>
          </a:p>
          <a:p>
            <a:pPr lvl="2">
              <a:lnSpc>
                <a:spcPct val="75000"/>
              </a:lnSpc>
            </a:pPr>
            <a:r>
              <a:rPr lang="en-GB" sz="2100"/>
              <a:t>Above or below the hyoid bone.</a:t>
            </a:r>
          </a:p>
          <a:p>
            <a:pPr lvl="2">
              <a:lnSpc>
                <a:spcPct val="75000"/>
              </a:lnSpc>
            </a:pPr>
            <a:r>
              <a:rPr lang="en-GB" sz="2100"/>
              <a:t>Mobile with swallowing.</a:t>
            </a:r>
          </a:p>
          <a:p>
            <a:pPr lvl="1">
              <a:lnSpc>
                <a:spcPct val="80000"/>
              </a:lnSpc>
            </a:pPr>
            <a:r>
              <a:rPr lang="en-GB" sz="2300"/>
              <a:t>Thyroid goitre:</a:t>
            </a:r>
          </a:p>
          <a:p>
            <a:pPr lvl="2">
              <a:lnSpc>
                <a:spcPct val="75000"/>
              </a:lnSpc>
            </a:pPr>
            <a:r>
              <a:rPr lang="en-GB" sz="2100"/>
              <a:t>Exert pressure on the structures behind it, trachea and recurrent laryngeal nerve.</a:t>
            </a:r>
          </a:p>
          <a:p>
            <a:pPr lvl="2">
              <a:lnSpc>
                <a:spcPct val="75000"/>
              </a:lnSpc>
            </a:pPr>
            <a:endParaRPr lang="en-GB" sz="21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z="3600" b="1" i="1" u="sng">
                <a:solidFill>
                  <a:schemeClr val="bg2"/>
                </a:solidFill>
                <a:latin typeface="Times New Roman" pitchFamily="18" charset="0"/>
              </a:rPr>
              <a:t>The anterior triangle:</a:t>
            </a:r>
            <a:r>
              <a:rPr lang="en-US" sz="3600" b="1">
                <a:solidFill>
                  <a:schemeClr val="bg2"/>
                </a:solidFill>
                <a:latin typeface="Times New Roman" pitchFamily="18" charset="0"/>
              </a:rPr>
              <a:t> </a:t>
            </a:r>
            <a:r>
              <a:rPr lang="en-US" sz="2000" b="1" i="1">
                <a:solidFill>
                  <a:srgbClr val="FFFF00"/>
                </a:solidFill>
                <a:latin typeface="Times New Roman" pitchFamily="18" charset="0"/>
              </a:rPr>
              <a:t>Thyroid gland</a:t>
            </a:r>
            <a:endParaRPr lang="en-GB" sz="2000" b="1" i="1">
              <a:solidFill>
                <a:srgbClr val="FFFF00"/>
              </a:solidFill>
              <a:latin typeface="Times New Roman" pitchFamily="18" charset="0"/>
            </a:endParaRPr>
          </a:p>
        </p:txBody>
      </p:sp>
      <p:sp>
        <p:nvSpPr>
          <p:cNvPr id="58371" name="Rectangle 3"/>
          <p:cNvSpPr>
            <a:spLocks noGrp="1" noChangeArrowheads="1"/>
          </p:cNvSpPr>
          <p:nvPr>
            <p:ph type="body" sz="half" idx="1"/>
          </p:nvPr>
        </p:nvSpPr>
        <p:spPr>
          <a:xfrm>
            <a:off x="1905000" y="2362200"/>
            <a:ext cx="3962400" cy="3657600"/>
          </a:xfrm>
        </p:spPr>
        <p:txBody>
          <a:bodyPr/>
          <a:lstStyle/>
          <a:p>
            <a:r>
              <a:rPr lang="en-US" sz="3300" b="1" i="1" u="sng">
                <a:solidFill>
                  <a:srgbClr val="FF0000"/>
                </a:solidFill>
                <a:latin typeface="Times New Roman" pitchFamily="18" charset="0"/>
              </a:rPr>
              <a:t>Parathyroid gland:</a:t>
            </a:r>
          </a:p>
          <a:p>
            <a:pPr lvl="1"/>
            <a:r>
              <a:rPr lang="en-US" sz="3000">
                <a:latin typeface="Times New Roman" pitchFamily="18" charset="0"/>
              </a:rPr>
              <a:t>yellowish-brown ovoid bodies, four in number lying within the thyroid fascia in the posterior border.</a:t>
            </a:r>
          </a:p>
          <a:p>
            <a:endParaRPr lang="en-GB"/>
          </a:p>
        </p:txBody>
      </p:sp>
      <p:pic>
        <p:nvPicPr>
          <p:cNvPr id="58375" name="Picture 7" descr="Triangles-parathyroid2"/>
          <p:cNvPicPr>
            <a:picLocks noGrp="1" noChangeAspect="1" noChangeArrowheads="1"/>
          </p:cNvPicPr>
          <p:nvPr>
            <p:ph sz="half" idx="2"/>
          </p:nvPr>
        </p:nvPicPr>
        <p:blipFill>
          <a:blip r:embed="rId3" cstate="print">
            <a:lum contrast="6000"/>
          </a:blip>
          <a:srcRect/>
          <a:stretch>
            <a:fillRect/>
          </a:stretch>
        </p:blipFill>
        <p:spPr>
          <a:xfrm>
            <a:off x="6019800" y="2590801"/>
            <a:ext cx="4648200" cy="3484563"/>
          </a:xfrm>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p>
        </p:txBody>
      </p:sp>
      <p:sp>
        <p:nvSpPr>
          <p:cNvPr id="18435" name="Rectangle 3"/>
          <p:cNvSpPr>
            <a:spLocks noGrp="1" noChangeArrowheads="1"/>
          </p:cNvSpPr>
          <p:nvPr>
            <p:ph type="body" idx="1"/>
          </p:nvPr>
        </p:nvSpPr>
        <p:spPr>
          <a:xfrm>
            <a:off x="1981200" y="1676400"/>
            <a:ext cx="7848600" cy="4495800"/>
          </a:xfrm>
        </p:spPr>
        <p:txBody>
          <a:bodyPr/>
          <a:lstStyle/>
          <a:p>
            <a:r>
              <a:rPr lang="en-US" b="1" i="1" u="sng">
                <a:solidFill>
                  <a:srgbClr val="0000FF"/>
                </a:solidFill>
                <a:latin typeface="Times New Roman" pitchFamily="18" charset="0"/>
              </a:rPr>
              <a:t>Common carotid artery:</a:t>
            </a:r>
          </a:p>
          <a:p>
            <a:pPr lvl="2"/>
            <a:r>
              <a:rPr lang="en-US">
                <a:latin typeface="Times New Roman" pitchFamily="18" charset="0"/>
              </a:rPr>
              <a:t>In the right side, the artery arise from the brachio-cephalic artery and the left, from the arch of the aorta</a:t>
            </a:r>
          </a:p>
          <a:p>
            <a:pPr lvl="2"/>
            <a:r>
              <a:rPr lang="en-US">
                <a:latin typeface="Times New Roman" pitchFamily="18" charset="0"/>
              </a:rPr>
              <a:t>It divides into the external and internal carotid artery at the upper border of the thyroid cartilage </a:t>
            </a:r>
          </a:p>
          <a:p>
            <a:pPr lvl="2"/>
            <a:r>
              <a:rPr lang="en-US">
                <a:latin typeface="Times New Roman" pitchFamily="18" charset="0"/>
              </a:rPr>
              <a:t>The carotid sinus is a small dilatation at the bifurcation, contain numerous nerve ending from glossopharyngeal nerve and serve as a reflex pressoreceptor</a:t>
            </a:r>
          </a:p>
          <a:p>
            <a:pPr lvl="2"/>
            <a:r>
              <a:rPr lang="en-US">
                <a:latin typeface="Times New Roman" pitchFamily="18" charset="0"/>
              </a:rPr>
              <a:t>The carotid body is a small reddish structure,posterior to the bifurcation and is a chemoreceptor.</a:t>
            </a:r>
          </a:p>
          <a:p>
            <a:pPr lvl="2"/>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435">
                                            <p:txEl>
                                              <p:pRg st="2" end="2"/>
                                            </p:txEl>
                                          </p:spTgt>
                                        </p:tgtEl>
                                        <p:attrNameLst>
                                          <p:attrName>style.visibility</p:attrName>
                                        </p:attrNameLst>
                                      </p:cBhvr>
                                      <p:to>
                                        <p:strVal val="visible"/>
                                      </p:to>
                                    </p:set>
                                    <p:anim calcmode="lin" valueType="num">
                                      <p:cBhvr additive="base">
                                        <p:cTn id="7" dur="2000" fill="hold"/>
                                        <p:tgtEl>
                                          <p:spTgt spid="18435">
                                            <p:txEl>
                                              <p:pRg st="2" end="2"/>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84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8435">
                                            <p:txEl>
                                              <p:pRg st="3" end="3"/>
                                            </p:txEl>
                                          </p:spTgt>
                                        </p:tgtEl>
                                        <p:attrNameLst>
                                          <p:attrName>style.visibility</p:attrName>
                                        </p:attrNameLst>
                                      </p:cBhvr>
                                      <p:to>
                                        <p:strVal val="visible"/>
                                      </p:to>
                                    </p:set>
                                    <p:animEffect transition="in" filter="checkerboard(across)">
                                      <p:cBhvr>
                                        <p:cTn id="13" dur="500"/>
                                        <p:tgtEl>
                                          <p:spTgt spid="18435">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435">
                                            <p:txEl>
                                              <p:pRg st="4" end="4"/>
                                            </p:txEl>
                                          </p:spTgt>
                                        </p:tgtEl>
                                        <p:attrNameLst>
                                          <p:attrName>style.visibility</p:attrName>
                                        </p:attrNameLst>
                                      </p:cBhvr>
                                      <p:to>
                                        <p:strVal val="visible"/>
                                      </p:to>
                                    </p:set>
                                    <p:anim calcmode="lin" valueType="num">
                                      <p:cBhvr additive="base">
                                        <p:cTn id="18" dur="20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90D9E2-3043-C308-A1DB-D134CC745AA4}"/>
              </a:ext>
            </a:extLst>
          </p:cNvPr>
          <p:cNvSpPr>
            <a:spLocks noGrp="1"/>
          </p:cNvSpPr>
          <p:nvPr>
            <p:ph type="title"/>
          </p:nvPr>
        </p:nvSpPr>
        <p:spPr/>
        <p:txBody>
          <a:bodyPr/>
          <a:lstStyle/>
          <a:p>
            <a:r>
              <a:rPr lang="en-US" b="1" dirty="0"/>
              <a:t>REFERENCES</a:t>
            </a:r>
            <a:endParaRPr lang="el-GR" b="1" dirty="0"/>
          </a:p>
        </p:txBody>
      </p:sp>
      <p:sp>
        <p:nvSpPr>
          <p:cNvPr id="3" name="Θέση περιεχομένου 2">
            <a:extLst>
              <a:ext uri="{FF2B5EF4-FFF2-40B4-BE49-F238E27FC236}">
                <a16:creationId xmlns:a16="http://schemas.microsoft.com/office/drawing/2014/main" id="{1FCF4881-EABC-317C-DACD-775BF864C034}"/>
              </a:ext>
            </a:extLst>
          </p:cNvPr>
          <p:cNvSpPr>
            <a:spLocks noGrp="1"/>
          </p:cNvSpPr>
          <p:nvPr>
            <p:ph idx="1"/>
          </p:nvPr>
        </p:nvSpPr>
        <p:spPr/>
        <p:txBody>
          <a:bodyPr/>
          <a:lstStyle/>
          <a:p>
            <a:pPr algn="l"/>
            <a:r>
              <a:rPr lang="en-US" b="0" i="0" dirty="0">
                <a:solidFill>
                  <a:srgbClr val="1D2228"/>
                </a:solidFill>
                <a:effectLst/>
                <a:latin typeface="Helvetica Neue"/>
              </a:rPr>
              <a:t>1)Snell Clinical Anatomy </a:t>
            </a:r>
          </a:p>
          <a:p>
            <a:pPr algn="l"/>
            <a:r>
              <a:rPr lang="en-US" b="0" i="0" dirty="0">
                <a:solidFill>
                  <a:srgbClr val="1D2228"/>
                </a:solidFill>
                <a:effectLst/>
                <a:latin typeface="Helvetica Neue"/>
              </a:rPr>
              <a:t>2)</a:t>
            </a:r>
            <a:r>
              <a:rPr lang="en-US" b="0" i="0" dirty="0" err="1">
                <a:solidFill>
                  <a:srgbClr val="1D2228"/>
                </a:solidFill>
                <a:effectLst/>
                <a:latin typeface="Helvetica Neue"/>
              </a:rPr>
              <a:t>Rohen-Yokochi</a:t>
            </a:r>
            <a:r>
              <a:rPr lang="en-US" b="0" i="0" dirty="0">
                <a:solidFill>
                  <a:srgbClr val="1D2228"/>
                </a:solidFill>
                <a:effectLst/>
                <a:latin typeface="Helvetica Neue"/>
              </a:rPr>
              <a:t> Atlas</a:t>
            </a:r>
          </a:p>
          <a:p>
            <a:pPr algn="l"/>
            <a:r>
              <a:rPr lang="en-US" b="0" i="0" dirty="0">
                <a:solidFill>
                  <a:srgbClr val="1D2228"/>
                </a:solidFill>
                <a:effectLst/>
                <a:latin typeface="Helvetica Neue"/>
              </a:rPr>
              <a:t>3)Netter Atlas of Anatomy</a:t>
            </a:r>
          </a:p>
          <a:p>
            <a:endParaRPr lang="el-GR" dirty="0"/>
          </a:p>
        </p:txBody>
      </p:sp>
    </p:spTree>
    <p:extLst>
      <p:ext uri="{BB962C8B-B14F-4D97-AF65-F5344CB8AC3E}">
        <p14:creationId xmlns:p14="http://schemas.microsoft.com/office/powerpoint/2010/main" val="144318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5BF04EE-9308-B550-57F5-E281EDC2B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861" y="656838"/>
            <a:ext cx="9688277" cy="5544324"/>
          </a:xfrm>
          <a:prstGeom prst="rect">
            <a:avLst/>
          </a:prstGeom>
        </p:spPr>
      </p:pic>
    </p:spTree>
    <p:extLst>
      <p:ext uri="{BB962C8B-B14F-4D97-AF65-F5344CB8AC3E}">
        <p14:creationId xmlns:p14="http://schemas.microsoft.com/office/powerpoint/2010/main" val="668902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0F6DA84-1081-76A9-8BF4-0D5EE3C79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071" y="485364"/>
            <a:ext cx="10259857" cy="5887272"/>
          </a:xfrm>
          <a:prstGeom prst="rect">
            <a:avLst/>
          </a:prstGeom>
        </p:spPr>
      </p:pic>
    </p:spTree>
    <p:extLst>
      <p:ext uri="{BB962C8B-B14F-4D97-AF65-F5344CB8AC3E}">
        <p14:creationId xmlns:p14="http://schemas.microsoft.com/office/powerpoint/2010/main" val="2051237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9966" y="962148"/>
            <a:ext cx="5338936" cy="5547320"/>
          </a:xfrm>
        </p:spPr>
        <p:txBody>
          <a:bodyPr>
            <a:normAutofit/>
          </a:bodyPr>
          <a:lstStyle/>
          <a:p>
            <a:r>
              <a:rPr lang="en-GB" dirty="0"/>
              <a:t>The </a:t>
            </a:r>
            <a:r>
              <a:rPr lang="en-GB" dirty="0" err="1"/>
              <a:t>platysma</a:t>
            </a:r>
            <a:r>
              <a:rPr lang="en-GB" dirty="0"/>
              <a:t> muscle runs from the superficial fascia of the chest across the anterior and lateral neck over the mandible to intercalate with the lower lip depressors and retractors. </a:t>
            </a:r>
          </a:p>
          <a:p>
            <a:r>
              <a:rPr lang="en-GB" dirty="0"/>
              <a:t>It is innervated by the cervical branch of the facial nerve.</a:t>
            </a:r>
            <a:endParaRPr lang="en-US" dirty="0"/>
          </a:p>
        </p:txBody>
      </p:sp>
      <p:pic>
        <p:nvPicPr>
          <p:cNvPr id="4" name="Picture 3" descr="platysma.jpg"/>
          <p:cNvPicPr>
            <a:picLocks noChangeAspect="1"/>
          </p:cNvPicPr>
          <p:nvPr/>
        </p:nvPicPr>
        <p:blipFill>
          <a:blip r:embed="rId3" cstate="print"/>
          <a:stretch>
            <a:fillRect/>
          </a:stretch>
        </p:blipFill>
        <p:spPr>
          <a:xfrm>
            <a:off x="6408752" y="1025757"/>
            <a:ext cx="3759008" cy="462761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2B4E544-E16E-1E80-6962-79707AFDD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 y="0"/>
            <a:ext cx="12271513" cy="6858000"/>
          </a:xfrm>
          <a:prstGeom prst="rect">
            <a:avLst/>
          </a:prstGeom>
        </p:spPr>
      </p:pic>
    </p:spTree>
    <p:extLst>
      <p:ext uri="{BB962C8B-B14F-4D97-AF65-F5344CB8AC3E}">
        <p14:creationId xmlns:p14="http://schemas.microsoft.com/office/powerpoint/2010/main" val="942538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9019062-56F8-FEA2-DD16-C71AF9A6BA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75" y="0"/>
            <a:ext cx="12040925" cy="6858000"/>
          </a:xfrm>
          <a:prstGeom prst="rect">
            <a:avLst/>
          </a:prstGeom>
        </p:spPr>
      </p:pic>
    </p:spTree>
    <p:extLst>
      <p:ext uri="{BB962C8B-B14F-4D97-AF65-F5344CB8AC3E}">
        <p14:creationId xmlns:p14="http://schemas.microsoft.com/office/powerpoint/2010/main" val="3609338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9D6B4FB-B0FA-5197-2A77-B6DB5C6C7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820" y="238539"/>
            <a:ext cx="7546632" cy="5939624"/>
          </a:xfrm>
          <a:prstGeom prst="rect">
            <a:avLst/>
          </a:prstGeom>
        </p:spPr>
      </p:pic>
    </p:spTree>
    <p:extLst>
      <p:ext uri="{BB962C8B-B14F-4D97-AF65-F5344CB8AC3E}">
        <p14:creationId xmlns:p14="http://schemas.microsoft.com/office/powerpoint/2010/main" val="397780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20F332F-6EDB-6405-3C65-79FA8C56E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621" y="230589"/>
            <a:ext cx="9541565" cy="6178162"/>
          </a:xfrm>
          <a:prstGeom prst="rect">
            <a:avLst/>
          </a:prstGeom>
        </p:spPr>
      </p:pic>
    </p:spTree>
    <p:extLst>
      <p:ext uri="{BB962C8B-B14F-4D97-AF65-F5344CB8AC3E}">
        <p14:creationId xmlns:p14="http://schemas.microsoft.com/office/powerpoint/2010/main" val="1825721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99BCCDE-C4FA-EE4A-77D0-B91FB1B3E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114" y="264382"/>
            <a:ext cx="8372724" cy="6539947"/>
          </a:xfrm>
          <a:prstGeom prst="rect">
            <a:avLst/>
          </a:prstGeom>
        </p:spPr>
      </p:pic>
    </p:spTree>
    <p:extLst>
      <p:ext uri="{BB962C8B-B14F-4D97-AF65-F5344CB8AC3E}">
        <p14:creationId xmlns:p14="http://schemas.microsoft.com/office/powerpoint/2010/main" val="3638061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557C251-A032-6673-7C89-3B4B90257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453" y="95416"/>
            <a:ext cx="8422584" cy="6488264"/>
          </a:xfrm>
          <a:prstGeom prst="rect">
            <a:avLst/>
          </a:prstGeom>
        </p:spPr>
      </p:pic>
    </p:spTree>
    <p:extLst>
      <p:ext uri="{BB962C8B-B14F-4D97-AF65-F5344CB8AC3E}">
        <p14:creationId xmlns:p14="http://schemas.microsoft.com/office/powerpoint/2010/main" val="3683677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FF6536A-3A89-BE4C-7654-F7BE4C4B1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257" y="906449"/>
            <a:ext cx="7665826" cy="5247861"/>
          </a:xfrm>
          <a:prstGeom prst="rect">
            <a:avLst/>
          </a:prstGeom>
        </p:spPr>
      </p:pic>
    </p:spTree>
    <p:extLst>
      <p:ext uri="{BB962C8B-B14F-4D97-AF65-F5344CB8AC3E}">
        <p14:creationId xmlns:p14="http://schemas.microsoft.com/office/powerpoint/2010/main" val="3090786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A45857D6-8B23-A8CE-F494-149DE8BE28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326" y="301514"/>
            <a:ext cx="9223512" cy="6393484"/>
          </a:xfrm>
        </p:spPr>
      </p:pic>
    </p:spTree>
    <p:extLst>
      <p:ext uri="{BB962C8B-B14F-4D97-AF65-F5344CB8AC3E}">
        <p14:creationId xmlns:p14="http://schemas.microsoft.com/office/powerpoint/2010/main" val="2234321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41E5ABE-4917-9E0E-D9AE-7AF5E8096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39" y="302149"/>
            <a:ext cx="8705185" cy="6138407"/>
          </a:xfrm>
          <a:prstGeom prst="rect">
            <a:avLst/>
          </a:prstGeom>
        </p:spPr>
      </p:pic>
    </p:spTree>
    <p:extLst>
      <p:ext uri="{BB962C8B-B14F-4D97-AF65-F5344CB8AC3E}">
        <p14:creationId xmlns:p14="http://schemas.microsoft.com/office/powerpoint/2010/main" val="1375861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406CD4D-7AF3-CB7A-9104-F126D725E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65" y="286247"/>
            <a:ext cx="8770676" cy="6464409"/>
          </a:xfrm>
          <a:prstGeom prst="rect">
            <a:avLst/>
          </a:prstGeom>
        </p:spPr>
      </p:pic>
    </p:spTree>
    <p:extLst>
      <p:ext uri="{BB962C8B-B14F-4D97-AF65-F5344CB8AC3E}">
        <p14:creationId xmlns:p14="http://schemas.microsoft.com/office/powerpoint/2010/main" val="3387608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57440AA-EBA3-D5D8-AD64-EDCFB0508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153" y="1071233"/>
            <a:ext cx="6763694" cy="4715533"/>
          </a:xfrm>
          <a:prstGeom prst="rect">
            <a:avLst/>
          </a:prstGeom>
        </p:spPr>
      </p:pic>
      <p:pic>
        <p:nvPicPr>
          <p:cNvPr id="5" name="Εικόνα 4">
            <a:extLst>
              <a:ext uri="{FF2B5EF4-FFF2-40B4-BE49-F238E27FC236}">
                <a16:creationId xmlns:a16="http://schemas.microsoft.com/office/drawing/2014/main" id="{208C51AF-DEA3-ABA0-2AFD-450CE6793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153" y="1071233"/>
            <a:ext cx="6763694" cy="4715533"/>
          </a:xfrm>
          <a:prstGeom prst="rect">
            <a:avLst/>
          </a:prstGeom>
        </p:spPr>
      </p:pic>
      <p:pic>
        <p:nvPicPr>
          <p:cNvPr id="7" name="Εικόνα 6">
            <a:extLst>
              <a:ext uri="{FF2B5EF4-FFF2-40B4-BE49-F238E27FC236}">
                <a16:creationId xmlns:a16="http://schemas.microsoft.com/office/drawing/2014/main" id="{DEB1D675-5CFE-A8E5-4119-8BB1EB753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68" y="238539"/>
            <a:ext cx="9064379" cy="6535972"/>
          </a:xfrm>
          <a:prstGeom prst="rect">
            <a:avLst/>
          </a:prstGeom>
        </p:spPr>
      </p:pic>
    </p:spTree>
    <p:extLst>
      <p:ext uri="{BB962C8B-B14F-4D97-AF65-F5344CB8AC3E}">
        <p14:creationId xmlns:p14="http://schemas.microsoft.com/office/powerpoint/2010/main" val="2480156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ED9AF80-9E08-A2D0-D4BF-274E279BC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64" y="0"/>
            <a:ext cx="9202929" cy="6631388"/>
          </a:xfrm>
          <a:prstGeom prst="rect">
            <a:avLst/>
          </a:prstGeom>
        </p:spPr>
      </p:pic>
    </p:spTree>
    <p:extLst>
      <p:ext uri="{BB962C8B-B14F-4D97-AF65-F5344CB8AC3E}">
        <p14:creationId xmlns:p14="http://schemas.microsoft.com/office/powerpoint/2010/main" val="3965815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60A822F-3B25-09DF-85CF-0D45046AB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57" y="119270"/>
            <a:ext cx="9480464" cy="6738729"/>
          </a:xfrm>
          <a:prstGeom prst="rect">
            <a:avLst/>
          </a:prstGeom>
        </p:spPr>
      </p:pic>
    </p:spTree>
    <p:extLst>
      <p:ext uri="{BB962C8B-B14F-4D97-AF65-F5344CB8AC3E}">
        <p14:creationId xmlns:p14="http://schemas.microsoft.com/office/powerpoint/2010/main" val="3251030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875722B-443B-51D1-4EE3-FAC0F7DDA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55" y="0"/>
            <a:ext cx="10575235" cy="6858000"/>
          </a:xfrm>
          <a:prstGeom prst="rect">
            <a:avLst/>
          </a:prstGeom>
        </p:spPr>
      </p:pic>
    </p:spTree>
    <p:extLst>
      <p:ext uri="{BB962C8B-B14F-4D97-AF65-F5344CB8AC3E}">
        <p14:creationId xmlns:p14="http://schemas.microsoft.com/office/powerpoint/2010/main" val="3963729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F2B1745-1180-0EDB-5220-0107F25A9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91" y="0"/>
            <a:ext cx="9702910" cy="6858000"/>
          </a:xfrm>
          <a:prstGeom prst="rect">
            <a:avLst/>
          </a:prstGeom>
        </p:spPr>
      </p:pic>
    </p:spTree>
    <p:extLst>
      <p:ext uri="{BB962C8B-B14F-4D97-AF65-F5344CB8AC3E}">
        <p14:creationId xmlns:p14="http://schemas.microsoft.com/office/powerpoint/2010/main" val="3382143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C1BB2AE-F05C-5FA0-F2BD-465CA2665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666" y="71562"/>
            <a:ext cx="9017865" cy="6786438"/>
          </a:xfrm>
          <a:prstGeom prst="rect">
            <a:avLst/>
          </a:prstGeom>
        </p:spPr>
      </p:pic>
    </p:spTree>
    <p:extLst>
      <p:ext uri="{BB962C8B-B14F-4D97-AF65-F5344CB8AC3E}">
        <p14:creationId xmlns:p14="http://schemas.microsoft.com/office/powerpoint/2010/main" val="2372547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D635871-9DB4-1F83-0688-3D8C42945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62" y="166977"/>
            <a:ext cx="9025854" cy="6496216"/>
          </a:xfrm>
          <a:prstGeom prst="rect">
            <a:avLst/>
          </a:prstGeom>
        </p:spPr>
      </p:pic>
    </p:spTree>
    <p:extLst>
      <p:ext uri="{BB962C8B-B14F-4D97-AF65-F5344CB8AC3E}">
        <p14:creationId xmlns:p14="http://schemas.microsoft.com/office/powerpoint/2010/main" val="321377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biology\Biology 1155\pics\atlas1.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3076" name="Rectangle 4"/>
          <p:cNvSpPr>
            <a:spLocks noChangeArrowheads="1"/>
          </p:cNvSpPr>
          <p:nvPr/>
        </p:nvSpPr>
        <p:spPr bwMode="auto">
          <a:xfrm>
            <a:off x="1524000" y="5867400"/>
            <a:ext cx="1455738" cy="825500"/>
          </a:xfrm>
          <a:prstGeom prst="rect">
            <a:avLst/>
          </a:prstGeom>
          <a:noFill/>
          <a:ln w="9525">
            <a:noFill/>
            <a:miter lim="800000"/>
            <a:headEnd/>
            <a:tailEnd/>
          </a:ln>
          <a:effectLst/>
        </p:spPr>
        <p:txBody>
          <a:bodyPr wrap="none">
            <a:spAutoFit/>
          </a:bodyPr>
          <a:lstStyle/>
          <a:p>
            <a:r>
              <a:rPr lang="en-US" sz="1600">
                <a:solidFill>
                  <a:schemeClr val="bg1"/>
                </a:solidFill>
              </a:rPr>
              <a:t>steven lee</a:t>
            </a:r>
          </a:p>
          <a:p>
            <a:r>
              <a:rPr lang="en-US" sz="1600">
                <a:solidFill>
                  <a:schemeClr val="bg1"/>
                </a:solidFill>
              </a:rPr>
              <a:t>M.S. Pathology</a:t>
            </a:r>
          </a:p>
          <a:p>
            <a:r>
              <a:rPr lang="en-US" sz="1600">
                <a:solidFill>
                  <a:schemeClr val="bg1"/>
                </a:solidFill>
              </a:rPr>
              <a:t>FTCC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4D19E2B-1E6D-7900-F305-32BBE1675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32" y="55660"/>
            <a:ext cx="10098157" cy="6802340"/>
          </a:xfrm>
          <a:prstGeom prst="rect">
            <a:avLst/>
          </a:prstGeom>
        </p:spPr>
      </p:pic>
    </p:spTree>
    <p:extLst>
      <p:ext uri="{BB962C8B-B14F-4D97-AF65-F5344CB8AC3E}">
        <p14:creationId xmlns:p14="http://schemas.microsoft.com/office/powerpoint/2010/main" val="3937764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ADFE387-97DA-4435-03B6-F74AEFAE8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55" y="0"/>
            <a:ext cx="9501129" cy="6774511"/>
          </a:xfrm>
          <a:prstGeom prst="rect">
            <a:avLst/>
          </a:prstGeom>
        </p:spPr>
      </p:pic>
    </p:spTree>
    <p:extLst>
      <p:ext uri="{BB962C8B-B14F-4D97-AF65-F5344CB8AC3E}">
        <p14:creationId xmlns:p14="http://schemas.microsoft.com/office/powerpoint/2010/main" val="3653718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E3CED94-8077-1161-C3DC-A011E91B7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75" y="143123"/>
            <a:ext cx="9884062" cy="6714877"/>
          </a:xfrm>
          <a:prstGeom prst="rect">
            <a:avLst/>
          </a:prstGeom>
        </p:spPr>
      </p:pic>
    </p:spTree>
    <p:extLst>
      <p:ext uri="{BB962C8B-B14F-4D97-AF65-F5344CB8AC3E}">
        <p14:creationId xmlns:p14="http://schemas.microsoft.com/office/powerpoint/2010/main" val="2889188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9141B16-AC04-2DDF-6901-12B17AAAD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8" y="0"/>
            <a:ext cx="8704449" cy="6949439"/>
          </a:xfrm>
          <a:prstGeom prst="rect">
            <a:avLst/>
          </a:prstGeom>
        </p:spPr>
      </p:pic>
    </p:spTree>
    <p:extLst>
      <p:ext uri="{BB962C8B-B14F-4D97-AF65-F5344CB8AC3E}">
        <p14:creationId xmlns:p14="http://schemas.microsoft.com/office/powerpoint/2010/main" val="3435465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A7735CD-338D-67B9-D8D1-9D59ED954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24" y="0"/>
            <a:ext cx="9205623" cy="6858000"/>
          </a:xfrm>
          <a:prstGeom prst="rect">
            <a:avLst/>
          </a:prstGeom>
        </p:spPr>
      </p:pic>
    </p:spTree>
    <p:extLst>
      <p:ext uri="{BB962C8B-B14F-4D97-AF65-F5344CB8AC3E}">
        <p14:creationId xmlns:p14="http://schemas.microsoft.com/office/powerpoint/2010/main" val="4234602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1B0035B-C50F-2CB1-2AEC-D0755A10B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467" y="0"/>
            <a:ext cx="9724445" cy="6857999"/>
          </a:xfrm>
          <a:prstGeom prst="rect">
            <a:avLst/>
          </a:prstGeom>
        </p:spPr>
      </p:pic>
    </p:spTree>
    <p:extLst>
      <p:ext uri="{BB962C8B-B14F-4D97-AF65-F5344CB8AC3E}">
        <p14:creationId xmlns:p14="http://schemas.microsoft.com/office/powerpoint/2010/main" val="4074153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681345E-8B3F-D9C5-1822-34864734B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45" y="55660"/>
            <a:ext cx="10034546" cy="6802340"/>
          </a:xfrm>
          <a:prstGeom prst="rect">
            <a:avLst/>
          </a:prstGeom>
        </p:spPr>
      </p:pic>
    </p:spTree>
    <p:extLst>
      <p:ext uri="{BB962C8B-B14F-4D97-AF65-F5344CB8AC3E}">
        <p14:creationId xmlns:p14="http://schemas.microsoft.com/office/powerpoint/2010/main" val="4232923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7FD292D-42A0-D688-3202-3F34ACDD4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03" y="0"/>
            <a:ext cx="10209475" cy="6857999"/>
          </a:xfrm>
          <a:prstGeom prst="rect">
            <a:avLst/>
          </a:prstGeom>
        </p:spPr>
      </p:pic>
    </p:spTree>
    <p:extLst>
      <p:ext uri="{BB962C8B-B14F-4D97-AF65-F5344CB8AC3E}">
        <p14:creationId xmlns:p14="http://schemas.microsoft.com/office/powerpoint/2010/main" val="424572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B0A7A61-FFCE-7011-7E36-384853C2E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02" y="0"/>
            <a:ext cx="9629029" cy="6766560"/>
          </a:xfrm>
          <a:prstGeom prst="rect">
            <a:avLst/>
          </a:prstGeom>
        </p:spPr>
      </p:pic>
    </p:spTree>
    <p:extLst>
      <p:ext uri="{BB962C8B-B14F-4D97-AF65-F5344CB8AC3E}">
        <p14:creationId xmlns:p14="http://schemas.microsoft.com/office/powerpoint/2010/main" val="1786789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42050AF-E672-B0B2-9532-B0F773F4C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075" y="0"/>
            <a:ext cx="9445851" cy="6858000"/>
          </a:xfrm>
          <a:prstGeom prst="rect">
            <a:avLst/>
          </a:prstGeom>
        </p:spPr>
      </p:pic>
    </p:spTree>
    <p:extLst>
      <p:ext uri="{BB962C8B-B14F-4D97-AF65-F5344CB8AC3E}">
        <p14:creationId xmlns:p14="http://schemas.microsoft.com/office/powerpoint/2010/main" val="198200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biology\Biology 1155\pics\axis1.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5125" name="Rectangle 5"/>
          <p:cNvSpPr>
            <a:spLocks noChangeArrowheads="1"/>
          </p:cNvSpPr>
          <p:nvPr/>
        </p:nvSpPr>
        <p:spPr bwMode="auto">
          <a:xfrm>
            <a:off x="1524000" y="5867400"/>
            <a:ext cx="1455738" cy="825500"/>
          </a:xfrm>
          <a:prstGeom prst="rect">
            <a:avLst/>
          </a:prstGeom>
          <a:noFill/>
          <a:ln w="9525">
            <a:noFill/>
            <a:miter lim="800000"/>
            <a:headEnd/>
            <a:tailEnd/>
          </a:ln>
          <a:effectLst/>
        </p:spPr>
        <p:txBody>
          <a:bodyPr wrap="none">
            <a:spAutoFit/>
          </a:bodyPr>
          <a:lstStyle/>
          <a:p>
            <a:r>
              <a:rPr lang="en-US" sz="1600">
                <a:solidFill>
                  <a:schemeClr val="bg1"/>
                </a:solidFill>
              </a:rPr>
              <a:t>steven lee</a:t>
            </a:r>
          </a:p>
          <a:p>
            <a:r>
              <a:rPr lang="en-US" sz="1600">
                <a:solidFill>
                  <a:schemeClr val="bg1"/>
                </a:solidFill>
              </a:rPr>
              <a:t>M.S. Pathology</a:t>
            </a:r>
          </a:p>
          <a:p>
            <a:r>
              <a:rPr lang="en-US" sz="1600">
                <a:solidFill>
                  <a:schemeClr val="bg1"/>
                </a:solidFill>
              </a:rPr>
              <a:t>FTCC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7393355-5153-A0FC-0CE5-89931937A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73" y="135172"/>
            <a:ext cx="10614990" cy="6512117"/>
          </a:xfrm>
          <a:prstGeom prst="rect">
            <a:avLst/>
          </a:prstGeom>
        </p:spPr>
      </p:pic>
    </p:spTree>
    <p:extLst>
      <p:ext uri="{BB962C8B-B14F-4D97-AF65-F5344CB8AC3E}">
        <p14:creationId xmlns:p14="http://schemas.microsoft.com/office/powerpoint/2010/main" val="1721559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7F966E5-6767-DFA4-6D2E-EF0AAA6F2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42" y="0"/>
            <a:ext cx="9332957" cy="6858000"/>
          </a:xfrm>
          <a:prstGeom prst="rect">
            <a:avLst/>
          </a:prstGeom>
        </p:spPr>
      </p:pic>
    </p:spTree>
    <p:extLst>
      <p:ext uri="{BB962C8B-B14F-4D97-AF65-F5344CB8AC3E}">
        <p14:creationId xmlns:p14="http://schemas.microsoft.com/office/powerpoint/2010/main" val="3932785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E49E9A4-424B-7AC6-ED6D-CB2B07D6C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50" y="0"/>
            <a:ext cx="10161767" cy="6679095"/>
          </a:xfrm>
          <a:prstGeom prst="rect">
            <a:avLst/>
          </a:prstGeom>
        </p:spPr>
      </p:pic>
    </p:spTree>
    <p:extLst>
      <p:ext uri="{BB962C8B-B14F-4D97-AF65-F5344CB8AC3E}">
        <p14:creationId xmlns:p14="http://schemas.microsoft.com/office/powerpoint/2010/main" val="2384612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FA7661D-B32F-9916-C956-CE077F7F8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85" y="0"/>
            <a:ext cx="10063373" cy="6766559"/>
          </a:xfrm>
          <a:prstGeom prst="rect">
            <a:avLst/>
          </a:prstGeom>
        </p:spPr>
      </p:pic>
    </p:spTree>
    <p:extLst>
      <p:ext uri="{BB962C8B-B14F-4D97-AF65-F5344CB8AC3E}">
        <p14:creationId xmlns:p14="http://schemas.microsoft.com/office/powerpoint/2010/main" val="315672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8AB9E1B-F6C4-1AE8-32F7-9C470071D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43" y="262392"/>
            <a:ext cx="7903513" cy="6257677"/>
          </a:xfrm>
          <a:prstGeom prst="rect">
            <a:avLst/>
          </a:prstGeom>
        </p:spPr>
      </p:pic>
    </p:spTree>
    <p:extLst>
      <p:ext uri="{BB962C8B-B14F-4D97-AF65-F5344CB8AC3E}">
        <p14:creationId xmlns:p14="http://schemas.microsoft.com/office/powerpoint/2010/main" val="265731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0FBFBB1-B93A-0C29-653B-DF6848DDC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42" y="-1"/>
            <a:ext cx="10328459" cy="6941489"/>
          </a:xfrm>
          <a:prstGeom prst="rect">
            <a:avLst/>
          </a:prstGeom>
        </p:spPr>
      </p:pic>
    </p:spTree>
    <p:extLst>
      <p:ext uri="{BB962C8B-B14F-4D97-AF65-F5344CB8AC3E}">
        <p14:creationId xmlns:p14="http://schemas.microsoft.com/office/powerpoint/2010/main" val="2616982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379C253-14F9-288F-1152-97B3B42E9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987770" cy="6858000"/>
          </a:xfrm>
          <a:prstGeom prst="rect">
            <a:avLst/>
          </a:prstGeom>
        </p:spPr>
      </p:pic>
    </p:spTree>
    <p:extLst>
      <p:ext uri="{BB962C8B-B14F-4D97-AF65-F5344CB8AC3E}">
        <p14:creationId xmlns:p14="http://schemas.microsoft.com/office/powerpoint/2010/main" val="1574037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70910F7-C7ED-FC10-C271-2814ACA24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85" y="0"/>
            <a:ext cx="10577795" cy="6858000"/>
          </a:xfrm>
          <a:prstGeom prst="rect">
            <a:avLst/>
          </a:prstGeom>
        </p:spPr>
      </p:pic>
    </p:spTree>
    <p:extLst>
      <p:ext uri="{BB962C8B-B14F-4D97-AF65-F5344CB8AC3E}">
        <p14:creationId xmlns:p14="http://schemas.microsoft.com/office/powerpoint/2010/main" val="4114978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205A184-6046-F7BF-66A8-39DDD8C81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821059" cy="6858000"/>
          </a:xfrm>
          <a:prstGeom prst="rect">
            <a:avLst/>
          </a:prstGeom>
        </p:spPr>
      </p:pic>
    </p:spTree>
    <p:extLst>
      <p:ext uri="{BB962C8B-B14F-4D97-AF65-F5344CB8AC3E}">
        <p14:creationId xmlns:p14="http://schemas.microsoft.com/office/powerpoint/2010/main" val="2835872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6C7699C-52B9-24CD-D2E4-36964986A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177" y="494890"/>
            <a:ext cx="10183646" cy="5868219"/>
          </a:xfrm>
          <a:prstGeom prst="rect">
            <a:avLst/>
          </a:prstGeom>
        </p:spPr>
      </p:pic>
    </p:spTree>
    <p:extLst>
      <p:ext uri="{BB962C8B-B14F-4D97-AF65-F5344CB8AC3E}">
        <p14:creationId xmlns:p14="http://schemas.microsoft.com/office/powerpoint/2010/main" val="323402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biology\Biology 1155\pics\axis2.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25604" name="Text Box 4"/>
          <p:cNvSpPr txBox="1">
            <a:spLocks noChangeArrowheads="1"/>
          </p:cNvSpPr>
          <p:nvPr/>
        </p:nvSpPr>
        <p:spPr bwMode="auto">
          <a:xfrm>
            <a:off x="1524001" y="990600"/>
            <a:ext cx="3514725" cy="457200"/>
          </a:xfrm>
          <a:prstGeom prst="rect">
            <a:avLst/>
          </a:prstGeom>
          <a:noFill/>
          <a:ln w="9525">
            <a:noFill/>
            <a:miter lim="800000"/>
            <a:headEnd/>
            <a:tailEnd/>
          </a:ln>
          <a:effectLst/>
        </p:spPr>
        <p:txBody>
          <a:bodyPr wrap="none">
            <a:spAutoFit/>
          </a:bodyPr>
          <a:lstStyle/>
          <a:p>
            <a:r>
              <a:rPr lang="en-US" sz="2400">
                <a:solidFill>
                  <a:schemeClr val="bg1"/>
                </a:solidFill>
              </a:rPr>
              <a:t>Axis, C2 cervical vertebrae</a:t>
            </a:r>
          </a:p>
        </p:txBody>
      </p:sp>
      <p:sp>
        <p:nvSpPr>
          <p:cNvPr id="25605" name="Text Box 5"/>
          <p:cNvSpPr txBox="1">
            <a:spLocks noChangeArrowheads="1"/>
          </p:cNvSpPr>
          <p:nvPr/>
        </p:nvSpPr>
        <p:spPr bwMode="auto">
          <a:xfrm>
            <a:off x="6096000" y="635001"/>
            <a:ext cx="1751570" cy="584775"/>
          </a:xfrm>
          <a:prstGeom prst="rect">
            <a:avLst/>
          </a:prstGeom>
          <a:noFill/>
          <a:ln w="9525">
            <a:noFill/>
            <a:miter lim="800000"/>
            <a:headEnd/>
            <a:tailEnd/>
          </a:ln>
          <a:effectLst/>
        </p:spPr>
        <p:txBody>
          <a:bodyPr wrap="none">
            <a:spAutoFit/>
          </a:bodyPr>
          <a:lstStyle/>
          <a:p>
            <a:r>
              <a:rPr lang="en-US" sz="1600">
                <a:solidFill>
                  <a:schemeClr val="bg1"/>
                </a:solidFill>
              </a:rPr>
              <a:t>Dens </a:t>
            </a:r>
          </a:p>
          <a:p>
            <a:r>
              <a:rPr lang="en-US" sz="1600">
                <a:solidFill>
                  <a:schemeClr val="bg1"/>
                </a:solidFill>
              </a:rPr>
              <a:t>(odontoid process)</a:t>
            </a:r>
          </a:p>
        </p:txBody>
      </p:sp>
      <p:sp>
        <p:nvSpPr>
          <p:cNvPr id="25606" name="Text Box 6"/>
          <p:cNvSpPr txBox="1">
            <a:spLocks noChangeArrowheads="1"/>
          </p:cNvSpPr>
          <p:nvPr/>
        </p:nvSpPr>
        <p:spPr bwMode="auto">
          <a:xfrm>
            <a:off x="6934201" y="2438401"/>
            <a:ext cx="896399" cy="830997"/>
          </a:xfrm>
          <a:prstGeom prst="rect">
            <a:avLst/>
          </a:prstGeom>
          <a:noFill/>
          <a:ln w="9525">
            <a:noFill/>
            <a:miter lim="800000"/>
            <a:headEnd/>
            <a:tailEnd/>
          </a:ln>
          <a:effectLst/>
        </p:spPr>
        <p:txBody>
          <a:bodyPr wrap="none">
            <a:spAutoFit/>
          </a:bodyPr>
          <a:lstStyle/>
          <a:p>
            <a:r>
              <a:rPr lang="en-US" sz="1600">
                <a:solidFill>
                  <a:schemeClr val="bg1"/>
                </a:solidFill>
              </a:rPr>
              <a:t>Superior</a:t>
            </a:r>
          </a:p>
          <a:p>
            <a:r>
              <a:rPr lang="en-US" sz="1600">
                <a:solidFill>
                  <a:schemeClr val="bg1"/>
                </a:solidFill>
              </a:rPr>
              <a:t>articular</a:t>
            </a:r>
          </a:p>
          <a:p>
            <a:r>
              <a:rPr lang="en-US" sz="1600">
                <a:solidFill>
                  <a:schemeClr val="bg1"/>
                </a:solidFill>
              </a:rPr>
              <a:t>facet</a:t>
            </a:r>
          </a:p>
        </p:txBody>
      </p:sp>
      <p:sp>
        <p:nvSpPr>
          <p:cNvPr id="25607" name="Text Box 7"/>
          <p:cNvSpPr txBox="1">
            <a:spLocks noChangeArrowheads="1"/>
          </p:cNvSpPr>
          <p:nvPr/>
        </p:nvSpPr>
        <p:spPr bwMode="auto">
          <a:xfrm>
            <a:off x="1828800" y="2133600"/>
            <a:ext cx="1708032" cy="338554"/>
          </a:xfrm>
          <a:prstGeom prst="rect">
            <a:avLst/>
          </a:prstGeom>
          <a:noFill/>
          <a:ln w="9525">
            <a:noFill/>
            <a:miter lim="800000"/>
            <a:headEnd/>
            <a:tailEnd/>
          </a:ln>
          <a:effectLst/>
        </p:spPr>
        <p:txBody>
          <a:bodyPr wrap="none">
            <a:spAutoFit/>
          </a:bodyPr>
          <a:lstStyle/>
          <a:p>
            <a:r>
              <a:rPr lang="en-US" sz="1600">
                <a:solidFill>
                  <a:schemeClr val="bg1"/>
                </a:solidFill>
              </a:rPr>
              <a:t>Vertebral foramen</a:t>
            </a:r>
          </a:p>
        </p:txBody>
      </p:sp>
      <p:sp>
        <p:nvSpPr>
          <p:cNvPr id="25608" name="Text Box 8"/>
          <p:cNvSpPr txBox="1">
            <a:spLocks noChangeArrowheads="1"/>
          </p:cNvSpPr>
          <p:nvPr/>
        </p:nvSpPr>
        <p:spPr bwMode="auto">
          <a:xfrm>
            <a:off x="1524000" y="4368801"/>
            <a:ext cx="839788" cy="581025"/>
          </a:xfrm>
          <a:prstGeom prst="rect">
            <a:avLst/>
          </a:prstGeom>
          <a:noFill/>
          <a:ln w="9525">
            <a:noFill/>
            <a:miter lim="800000"/>
            <a:headEnd/>
            <a:tailEnd/>
          </a:ln>
          <a:effectLst/>
        </p:spPr>
        <p:txBody>
          <a:bodyPr wrap="none">
            <a:spAutoFit/>
          </a:bodyPr>
          <a:lstStyle/>
          <a:p>
            <a:r>
              <a:rPr lang="en-US" sz="1600">
                <a:solidFill>
                  <a:schemeClr val="bg1"/>
                </a:solidFill>
              </a:rPr>
              <a:t>Spinous</a:t>
            </a:r>
          </a:p>
          <a:p>
            <a:r>
              <a:rPr lang="en-US" sz="1600">
                <a:solidFill>
                  <a:schemeClr val="bg1"/>
                </a:solidFill>
              </a:rPr>
              <a:t>process</a:t>
            </a:r>
          </a:p>
        </p:txBody>
      </p:sp>
      <p:sp>
        <p:nvSpPr>
          <p:cNvPr id="25609" name="Line 9"/>
          <p:cNvSpPr>
            <a:spLocks noChangeShapeType="1"/>
          </p:cNvSpPr>
          <p:nvPr/>
        </p:nvSpPr>
        <p:spPr bwMode="auto">
          <a:xfrm>
            <a:off x="2971800" y="2514600"/>
            <a:ext cx="1066800" cy="1447800"/>
          </a:xfrm>
          <a:prstGeom prst="line">
            <a:avLst/>
          </a:prstGeom>
          <a:noFill/>
          <a:ln w="9525">
            <a:solidFill>
              <a:schemeClr val="bg1"/>
            </a:solidFill>
            <a:round/>
            <a:headEnd/>
            <a:tailEnd/>
          </a:ln>
          <a:effectLst/>
        </p:spPr>
        <p:txBody>
          <a:bodyPr/>
          <a:lstStyle/>
          <a:p>
            <a:endParaRPr lang="el-GR"/>
          </a:p>
        </p:txBody>
      </p:sp>
      <p:sp>
        <p:nvSpPr>
          <p:cNvPr id="25610" name="Text Box 10"/>
          <p:cNvSpPr txBox="1">
            <a:spLocks noChangeArrowheads="1"/>
          </p:cNvSpPr>
          <p:nvPr/>
        </p:nvSpPr>
        <p:spPr bwMode="auto">
          <a:xfrm>
            <a:off x="9356726" y="3795714"/>
            <a:ext cx="1077913" cy="581025"/>
          </a:xfrm>
          <a:prstGeom prst="rect">
            <a:avLst/>
          </a:prstGeom>
          <a:noFill/>
          <a:ln w="9525">
            <a:noFill/>
            <a:miter lim="800000"/>
            <a:headEnd/>
            <a:tailEnd/>
          </a:ln>
          <a:effectLst/>
        </p:spPr>
        <p:txBody>
          <a:bodyPr wrap="none">
            <a:spAutoFit/>
          </a:bodyPr>
          <a:lstStyle/>
          <a:p>
            <a:r>
              <a:rPr lang="en-US" sz="1600">
                <a:solidFill>
                  <a:schemeClr val="bg1"/>
                </a:solidFill>
              </a:rPr>
              <a:t>Transverse</a:t>
            </a:r>
          </a:p>
          <a:p>
            <a:r>
              <a:rPr lang="en-US" sz="1600">
                <a:solidFill>
                  <a:schemeClr val="bg1"/>
                </a:solidFill>
              </a:rPr>
              <a:t>foramina</a:t>
            </a:r>
          </a:p>
        </p:txBody>
      </p:sp>
      <p:sp>
        <p:nvSpPr>
          <p:cNvPr id="25611" name="Line 11"/>
          <p:cNvSpPr>
            <a:spLocks noChangeShapeType="1"/>
          </p:cNvSpPr>
          <p:nvPr/>
        </p:nvSpPr>
        <p:spPr bwMode="auto">
          <a:xfrm flipH="1">
            <a:off x="7848600" y="4114800"/>
            <a:ext cx="1524000" cy="838200"/>
          </a:xfrm>
          <a:prstGeom prst="line">
            <a:avLst/>
          </a:prstGeom>
          <a:noFill/>
          <a:ln w="9525">
            <a:solidFill>
              <a:schemeClr val="bg1"/>
            </a:solidFill>
            <a:round/>
            <a:headEnd/>
            <a:tailEnd/>
          </a:ln>
          <a:effectLst/>
        </p:spPr>
        <p:txBody>
          <a:bodyPr/>
          <a:lstStyle/>
          <a:p>
            <a:endParaRPr lang="el-GR"/>
          </a:p>
        </p:txBody>
      </p:sp>
      <p:sp>
        <p:nvSpPr>
          <p:cNvPr id="25612" name="Line 12"/>
          <p:cNvSpPr>
            <a:spLocks noChangeShapeType="1"/>
          </p:cNvSpPr>
          <p:nvPr/>
        </p:nvSpPr>
        <p:spPr bwMode="auto">
          <a:xfrm flipH="1">
            <a:off x="7239000" y="4114800"/>
            <a:ext cx="2133600" cy="2286000"/>
          </a:xfrm>
          <a:prstGeom prst="line">
            <a:avLst/>
          </a:prstGeom>
          <a:noFill/>
          <a:ln w="9525">
            <a:solidFill>
              <a:schemeClr val="bg1"/>
            </a:solidFill>
            <a:round/>
            <a:headEnd/>
            <a:tailEnd/>
          </a:ln>
          <a:effectLst/>
        </p:spPr>
        <p:txBody>
          <a:bodyPr/>
          <a:lstStyle/>
          <a:p>
            <a:endParaRPr lang="el-GR"/>
          </a:p>
        </p:txBody>
      </p:sp>
      <p:sp>
        <p:nvSpPr>
          <p:cNvPr id="25613" name="Line 13"/>
          <p:cNvSpPr>
            <a:spLocks noChangeShapeType="1"/>
          </p:cNvSpPr>
          <p:nvPr/>
        </p:nvSpPr>
        <p:spPr bwMode="auto">
          <a:xfrm>
            <a:off x="6781800" y="1981200"/>
            <a:ext cx="1828800" cy="0"/>
          </a:xfrm>
          <a:prstGeom prst="line">
            <a:avLst/>
          </a:prstGeom>
          <a:noFill/>
          <a:ln w="9525">
            <a:solidFill>
              <a:schemeClr val="bg1"/>
            </a:solidFill>
            <a:round/>
            <a:headEnd/>
            <a:tailEnd/>
          </a:ln>
          <a:effectLst/>
        </p:spPr>
        <p:txBody>
          <a:bodyPr/>
          <a:lstStyle/>
          <a:p>
            <a:endParaRPr lang="el-GR"/>
          </a:p>
        </p:txBody>
      </p:sp>
      <p:sp>
        <p:nvSpPr>
          <p:cNvPr id="25614" name="Text Box 14"/>
          <p:cNvSpPr txBox="1">
            <a:spLocks noChangeArrowheads="1"/>
          </p:cNvSpPr>
          <p:nvPr/>
        </p:nvSpPr>
        <p:spPr bwMode="auto">
          <a:xfrm>
            <a:off x="8666163" y="1676401"/>
            <a:ext cx="1915396" cy="584775"/>
          </a:xfrm>
          <a:prstGeom prst="rect">
            <a:avLst/>
          </a:prstGeom>
          <a:noFill/>
          <a:ln w="9525">
            <a:noFill/>
            <a:miter lim="800000"/>
            <a:headEnd/>
            <a:tailEnd/>
          </a:ln>
          <a:effectLst/>
        </p:spPr>
        <p:txBody>
          <a:bodyPr wrap="none">
            <a:spAutoFit/>
          </a:bodyPr>
          <a:lstStyle/>
          <a:p>
            <a:r>
              <a:rPr lang="en-US" sz="1600">
                <a:solidFill>
                  <a:schemeClr val="bg1"/>
                </a:solidFill>
              </a:rPr>
              <a:t>Groove for atlantal</a:t>
            </a:r>
          </a:p>
          <a:p>
            <a:r>
              <a:rPr lang="en-US" sz="1600">
                <a:solidFill>
                  <a:schemeClr val="bg1"/>
                </a:solidFill>
              </a:rPr>
              <a:t>ligament attachment</a:t>
            </a:r>
          </a:p>
        </p:txBody>
      </p:sp>
      <p:sp>
        <p:nvSpPr>
          <p:cNvPr id="25615" name="Line 15"/>
          <p:cNvSpPr>
            <a:spLocks noChangeShapeType="1"/>
          </p:cNvSpPr>
          <p:nvPr/>
        </p:nvSpPr>
        <p:spPr bwMode="auto">
          <a:xfrm flipV="1">
            <a:off x="5715000" y="3352800"/>
            <a:ext cx="914400" cy="1219200"/>
          </a:xfrm>
          <a:prstGeom prst="line">
            <a:avLst/>
          </a:prstGeom>
          <a:noFill/>
          <a:ln w="9525">
            <a:solidFill>
              <a:schemeClr val="bg1"/>
            </a:solidFill>
            <a:round/>
            <a:headEnd/>
            <a:tailEnd/>
          </a:ln>
          <a:effectLst/>
        </p:spPr>
        <p:txBody>
          <a:bodyPr/>
          <a:lstStyle/>
          <a:p>
            <a:endParaRPr lang="el-GR"/>
          </a:p>
        </p:txBody>
      </p:sp>
      <p:sp>
        <p:nvSpPr>
          <p:cNvPr id="25616" name="Line 16"/>
          <p:cNvSpPr>
            <a:spLocks noChangeShapeType="1"/>
          </p:cNvSpPr>
          <p:nvPr/>
        </p:nvSpPr>
        <p:spPr bwMode="auto">
          <a:xfrm flipV="1">
            <a:off x="5715000" y="3352800"/>
            <a:ext cx="1828800" cy="1219200"/>
          </a:xfrm>
          <a:prstGeom prst="line">
            <a:avLst/>
          </a:prstGeom>
          <a:noFill/>
          <a:ln w="9525">
            <a:solidFill>
              <a:schemeClr val="bg1"/>
            </a:solidFill>
            <a:round/>
            <a:headEnd/>
            <a:tailEnd/>
          </a:ln>
          <a:effectLst/>
        </p:spPr>
        <p:txBody>
          <a:bodyPr/>
          <a:lstStyle/>
          <a:p>
            <a:endParaRPr lang="el-GR"/>
          </a:p>
        </p:txBody>
      </p:sp>
      <p:sp>
        <p:nvSpPr>
          <p:cNvPr id="25617" name="Line 17"/>
          <p:cNvSpPr>
            <a:spLocks noChangeShapeType="1"/>
          </p:cNvSpPr>
          <p:nvPr/>
        </p:nvSpPr>
        <p:spPr bwMode="auto">
          <a:xfrm flipV="1">
            <a:off x="5715000" y="3429000"/>
            <a:ext cx="2971800" cy="1143000"/>
          </a:xfrm>
          <a:prstGeom prst="line">
            <a:avLst/>
          </a:prstGeom>
          <a:noFill/>
          <a:ln w="9525">
            <a:solidFill>
              <a:schemeClr val="bg1"/>
            </a:solidFill>
            <a:round/>
            <a:headEnd/>
            <a:tailEnd/>
          </a:ln>
          <a:effectLst/>
        </p:spPr>
        <p:txBody>
          <a:bodyPr/>
          <a:lstStyle/>
          <a:p>
            <a:endParaRPr lang="el-GR"/>
          </a:p>
        </p:txBody>
      </p:sp>
      <p:sp>
        <p:nvSpPr>
          <p:cNvPr id="25618" name="Text Box 18"/>
          <p:cNvSpPr txBox="1">
            <a:spLocks noChangeArrowheads="1"/>
          </p:cNvSpPr>
          <p:nvPr/>
        </p:nvSpPr>
        <p:spPr bwMode="auto">
          <a:xfrm>
            <a:off x="3946526" y="4557713"/>
            <a:ext cx="2263055" cy="338554"/>
          </a:xfrm>
          <a:prstGeom prst="rect">
            <a:avLst/>
          </a:prstGeom>
          <a:noFill/>
          <a:ln w="9525">
            <a:noFill/>
            <a:miter lim="800000"/>
            <a:headEnd/>
            <a:tailEnd/>
          </a:ln>
          <a:effectLst/>
        </p:spPr>
        <p:txBody>
          <a:bodyPr wrap="none">
            <a:spAutoFit/>
          </a:bodyPr>
          <a:lstStyle/>
          <a:p>
            <a:r>
              <a:rPr lang="en-US" sz="1600">
                <a:solidFill>
                  <a:schemeClr val="bg1"/>
                </a:solidFill>
              </a:rPr>
              <a:t>Superior arterior process</a:t>
            </a:r>
          </a:p>
        </p:txBody>
      </p:sp>
      <p:sp>
        <p:nvSpPr>
          <p:cNvPr id="25619" name="Rectangle 19"/>
          <p:cNvSpPr>
            <a:spLocks noChangeArrowheads="1"/>
          </p:cNvSpPr>
          <p:nvPr/>
        </p:nvSpPr>
        <p:spPr bwMode="auto">
          <a:xfrm>
            <a:off x="1524000" y="0"/>
            <a:ext cx="1455738" cy="825500"/>
          </a:xfrm>
          <a:prstGeom prst="rect">
            <a:avLst/>
          </a:prstGeom>
          <a:noFill/>
          <a:ln w="9525">
            <a:noFill/>
            <a:miter lim="800000"/>
            <a:headEnd/>
            <a:tailEnd/>
          </a:ln>
          <a:effectLst/>
        </p:spPr>
        <p:txBody>
          <a:bodyPr wrap="none">
            <a:spAutoFit/>
          </a:bodyPr>
          <a:lstStyle/>
          <a:p>
            <a:r>
              <a:rPr lang="en-US" sz="1600">
                <a:solidFill>
                  <a:schemeClr val="bg1"/>
                </a:solidFill>
              </a:rPr>
              <a:t>steven lee</a:t>
            </a:r>
          </a:p>
          <a:p>
            <a:r>
              <a:rPr lang="en-US" sz="1600">
                <a:solidFill>
                  <a:schemeClr val="bg1"/>
                </a:solidFill>
              </a:rPr>
              <a:t>M.S. Pathology</a:t>
            </a:r>
          </a:p>
          <a:p>
            <a:r>
              <a:rPr lang="en-US" sz="1600">
                <a:solidFill>
                  <a:schemeClr val="bg1"/>
                </a:solidFill>
              </a:rPr>
              <a:t>FTCC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716FC48-346A-4548-8D3A-32A4D67FF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783" y="785443"/>
            <a:ext cx="8478433" cy="5287113"/>
          </a:xfrm>
          <a:prstGeom prst="rect">
            <a:avLst/>
          </a:prstGeom>
        </p:spPr>
      </p:pic>
    </p:spTree>
    <p:extLst>
      <p:ext uri="{BB962C8B-B14F-4D97-AF65-F5344CB8AC3E}">
        <p14:creationId xmlns:p14="http://schemas.microsoft.com/office/powerpoint/2010/main" val="3350009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03FD83E-AF41-AEAB-3123-B658DEC1F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308" y="461548"/>
            <a:ext cx="9907383" cy="5934903"/>
          </a:xfrm>
          <a:prstGeom prst="rect">
            <a:avLst/>
          </a:prstGeom>
        </p:spPr>
      </p:pic>
    </p:spTree>
    <p:extLst>
      <p:ext uri="{BB962C8B-B14F-4D97-AF65-F5344CB8AC3E}">
        <p14:creationId xmlns:p14="http://schemas.microsoft.com/office/powerpoint/2010/main" val="65155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3B18F2B-D74E-15EA-1CF8-19673B7A6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925849" cy="6857999"/>
          </a:xfrm>
          <a:prstGeom prst="rect">
            <a:avLst/>
          </a:prstGeom>
        </p:spPr>
      </p:pic>
    </p:spTree>
    <p:extLst>
      <p:ext uri="{BB962C8B-B14F-4D97-AF65-F5344CB8AC3E}">
        <p14:creationId xmlns:p14="http://schemas.microsoft.com/office/powerpoint/2010/main" val="2841381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F9346E1-B5A2-DA48-94CD-28063EA38F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52" y="0"/>
            <a:ext cx="10660192" cy="6858000"/>
          </a:xfrm>
          <a:prstGeom prst="rect">
            <a:avLst/>
          </a:prstGeom>
        </p:spPr>
      </p:pic>
    </p:spTree>
    <p:extLst>
      <p:ext uri="{BB962C8B-B14F-4D97-AF65-F5344CB8AC3E}">
        <p14:creationId xmlns:p14="http://schemas.microsoft.com/office/powerpoint/2010/main" val="3258712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FEDCD2F-4574-8476-8CD9-7F2ECF5B7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2" y="0"/>
            <a:ext cx="10635181" cy="6858000"/>
          </a:xfrm>
          <a:prstGeom prst="rect">
            <a:avLst/>
          </a:prstGeom>
        </p:spPr>
      </p:pic>
    </p:spTree>
    <p:extLst>
      <p:ext uri="{BB962C8B-B14F-4D97-AF65-F5344CB8AC3E}">
        <p14:creationId xmlns:p14="http://schemas.microsoft.com/office/powerpoint/2010/main" val="3301713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F7D8992-8574-570A-F36D-204268605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651" y="675891"/>
            <a:ext cx="8754697" cy="5506218"/>
          </a:xfrm>
          <a:prstGeom prst="rect">
            <a:avLst/>
          </a:prstGeom>
        </p:spPr>
      </p:pic>
    </p:spTree>
    <p:extLst>
      <p:ext uri="{BB962C8B-B14F-4D97-AF65-F5344CB8AC3E}">
        <p14:creationId xmlns:p14="http://schemas.microsoft.com/office/powerpoint/2010/main" val="3528402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E006B5C-85C3-6A5B-41C1-F487C1D27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046" y="633022"/>
            <a:ext cx="9373908" cy="5591955"/>
          </a:xfrm>
          <a:prstGeom prst="rect">
            <a:avLst/>
          </a:prstGeom>
        </p:spPr>
      </p:pic>
    </p:spTree>
    <p:extLst>
      <p:ext uri="{BB962C8B-B14F-4D97-AF65-F5344CB8AC3E}">
        <p14:creationId xmlns:p14="http://schemas.microsoft.com/office/powerpoint/2010/main" val="2874097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7F92AFC-162A-313E-6BF8-98CD086BC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844875" cy="6858000"/>
          </a:xfrm>
          <a:prstGeom prst="rect">
            <a:avLst/>
          </a:prstGeom>
        </p:spPr>
      </p:pic>
    </p:spTree>
    <p:extLst>
      <p:ext uri="{BB962C8B-B14F-4D97-AF65-F5344CB8AC3E}">
        <p14:creationId xmlns:p14="http://schemas.microsoft.com/office/powerpoint/2010/main" val="18751796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553ACA8-F1DE-55B8-E601-E99BFCEDC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384" y="55659"/>
            <a:ext cx="8459457" cy="6941489"/>
          </a:xfrm>
          <a:prstGeom prst="rect">
            <a:avLst/>
          </a:prstGeom>
        </p:spPr>
      </p:pic>
    </p:spTree>
    <p:extLst>
      <p:ext uri="{BB962C8B-B14F-4D97-AF65-F5344CB8AC3E}">
        <p14:creationId xmlns:p14="http://schemas.microsoft.com/office/powerpoint/2010/main" val="793585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194048"/>
            <a:ext cx="5050904" cy="5115272"/>
          </a:xfrm>
        </p:spPr>
        <p:txBody>
          <a:bodyPr>
            <a:normAutofit fontScale="85000" lnSpcReduction="20000"/>
          </a:bodyPr>
          <a:lstStyle/>
          <a:p>
            <a:r>
              <a:rPr lang="en-GB" dirty="0"/>
              <a:t>The cervical plexus is a network of </a:t>
            </a:r>
            <a:r>
              <a:rPr lang="en-GB" dirty="0" err="1"/>
              <a:t>arborizing</a:t>
            </a:r>
            <a:r>
              <a:rPr lang="en-GB" dirty="0"/>
              <a:t> and </a:t>
            </a:r>
            <a:r>
              <a:rPr lang="en-GB" dirty="0" err="1"/>
              <a:t>anastomosingnerve</a:t>
            </a:r>
            <a:r>
              <a:rPr lang="en-GB" dirty="0"/>
              <a:t> branches of the ventral </a:t>
            </a:r>
            <a:r>
              <a:rPr lang="en-GB" dirty="0" err="1"/>
              <a:t>rami</a:t>
            </a:r>
            <a:r>
              <a:rPr lang="en-GB" dirty="0"/>
              <a:t> of the four most  superior cervical nerves. </a:t>
            </a:r>
          </a:p>
          <a:p>
            <a:r>
              <a:rPr lang="en-GB" dirty="0"/>
              <a:t>It emerges from the mid-posterior margin of the </a:t>
            </a:r>
            <a:r>
              <a:rPr lang="en-GB" dirty="0" err="1"/>
              <a:t>sternocleidomastoid</a:t>
            </a:r>
            <a:r>
              <a:rPr lang="en-GB" dirty="0"/>
              <a:t> (SCM) muscle at </a:t>
            </a:r>
            <a:r>
              <a:rPr lang="en-GB" dirty="0" err="1"/>
              <a:t>Erb's</a:t>
            </a:r>
            <a:r>
              <a:rPr lang="en-GB" dirty="0"/>
              <a:t> point to give off three branches, designated as C2, C3 and C4. </a:t>
            </a:r>
            <a:r>
              <a:rPr lang="en-GB" b="1" dirty="0">
                <a:solidFill>
                  <a:srgbClr val="FFC000"/>
                </a:solidFill>
                <a:effectLst>
                  <a:outerShdw blurRad="38100" dist="38100" dir="2700000" algn="tl">
                    <a:srgbClr val="000000">
                      <a:alpha val="43137"/>
                    </a:srgbClr>
                  </a:outerShdw>
                </a:effectLst>
              </a:rPr>
              <a:t>C2 and C3 </a:t>
            </a:r>
            <a:r>
              <a:rPr lang="en-GB" dirty="0"/>
              <a:t>compose the </a:t>
            </a:r>
            <a:r>
              <a:rPr lang="en-GB" b="1" dirty="0">
                <a:solidFill>
                  <a:srgbClr val="FFC000"/>
                </a:solidFill>
                <a:effectLst>
                  <a:outerShdw blurRad="38100" dist="38100" dir="2700000" algn="tl">
                    <a:srgbClr val="000000">
                      <a:alpha val="43137"/>
                    </a:srgbClr>
                  </a:outerShdw>
                </a:effectLst>
              </a:rPr>
              <a:t>greater auricular nerve</a:t>
            </a:r>
            <a:r>
              <a:rPr lang="en-GB" dirty="0"/>
              <a:t>, which runs from the posterior edge of the SCM towards the earlobe in the same plane and path as the external jugular vein. </a:t>
            </a:r>
          </a:p>
          <a:p>
            <a:r>
              <a:rPr lang="en-GB" dirty="0"/>
              <a:t>It innervates the skin of the lateral neck, angle of the jaw, and part of the </a:t>
            </a:r>
            <a:r>
              <a:rPr lang="en-US" dirty="0"/>
              <a:t>auricular and </a:t>
            </a:r>
            <a:r>
              <a:rPr lang="en-US" dirty="0" err="1"/>
              <a:t>postauricular</a:t>
            </a:r>
            <a:r>
              <a:rPr lang="en-US" dirty="0"/>
              <a:t> skin.</a:t>
            </a:r>
          </a:p>
        </p:txBody>
      </p:sp>
      <p:sp>
        <p:nvSpPr>
          <p:cNvPr id="4" name="Title 3"/>
          <p:cNvSpPr>
            <a:spLocks noGrp="1"/>
          </p:cNvSpPr>
          <p:nvPr>
            <p:ph type="title"/>
          </p:nvPr>
        </p:nvSpPr>
        <p:spPr>
          <a:xfrm>
            <a:off x="1981200" y="-171400"/>
            <a:ext cx="8229600" cy="1219200"/>
          </a:xfrm>
        </p:spPr>
        <p:txBody>
          <a:bodyPr/>
          <a:lstStyle/>
          <a:p>
            <a:r>
              <a:rPr lang="en-GB" b="1" dirty="0">
                <a:solidFill>
                  <a:schemeClr val="tx2">
                    <a:lumMod val="75000"/>
                  </a:schemeClr>
                </a:solidFill>
              </a:rPr>
              <a:t>The cervical plexus</a:t>
            </a:r>
            <a:endParaRPr lang="en-US" b="1" dirty="0">
              <a:solidFill>
                <a:schemeClr val="tx2">
                  <a:lumMod val="75000"/>
                </a:schemeClr>
              </a:solidFill>
            </a:endParaRPr>
          </a:p>
        </p:txBody>
      </p:sp>
      <p:pic>
        <p:nvPicPr>
          <p:cNvPr id="5" name="Picture 2"/>
          <p:cNvPicPr>
            <a:picLocks noChangeAspect="1" noChangeArrowheads="1"/>
          </p:cNvPicPr>
          <p:nvPr/>
        </p:nvPicPr>
        <p:blipFill>
          <a:blip r:embed="rId3" cstate="print"/>
          <a:srcRect l="42471" t="15668"/>
          <a:stretch>
            <a:fillRect/>
          </a:stretch>
        </p:blipFill>
        <p:spPr bwMode="auto">
          <a:xfrm>
            <a:off x="6992026" y="794346"/>
            <a:ext cx="3424454" cy="544296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biology\Biology 1155\pics\cerv2.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9221" name="Rectangle 5"/>
          <p:cNvSpPr>
            <a:spLocks noChangeArrowheads="1"/>
          </p:cNvSpPr>
          <p:nvPr/>
        </p:nvSpPr>
        <p:spPr bwMode="auto">
          <a:xfrm>
            <a:off x="1524000" y="5867400"/>
            <a:ext cx="1455738" cy="825500"/>
          </a:xfrm>
          <a:prstGeom prst="rect">
            <a:avLst/>
          </a:prstGeom>
          <a:noFill/>
          <a:ln w="9525">
            <a:noFill/>
            <a:miter lim="800000"/>
            <a:headEnd/>
            <a:tailEnd/>
          </a:ln>
          <a:effectLst/>
        </p:spPr>
        <p:txBody>
          <a:bodyPr wrap="none">
            <a:spAutoFit/>
          </a:bodyPr>
          <a:lstStyle/>
          <a:p>
            <a:r>
              <a:rPr lang="en-US" sz="1600">
                <a:solidFill>
                  <a:schemeClr val="bg1"/>
                </a:solidFill>
              </a:rPr>
              <a:t>steven lee</a:t>
            </a:r>
          </a:p>
          <a:p>
            <a:r>
              <a:rPr lang="en-US" sz="1600">
                <a:solidFill>
                  <a:schemeClr val="bg1"/>
                </a:solidFill>
              </a:rPr>
              <a:t>M.S. Pathology</a:t>
            </a:r>
          </a:p>
          <a:p>
            <a:r>
              <a:rPr lang="en-US" sz="1600">
                <a:solidFill>
                  <a:schemeClr val="bg1"/>
                </a:solidFill>
              </a:rPr>
              <a:t>FTCC</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476672"/>
            <a:ext cx="4978896" cy="6309320"/>
          </a:xfrm>
        </p:spPr>
        <p:txBody>
          <a:bodyPr>
            <a:normAutofit fontScale="85000" lnSpcReduction="20000"/>
          </a:bodyPr>
          <a:lstStyle/>
          <a:p>
            <a:r>
              <a:rPr lang="en-GB" b="1" dirty="0">
                <a:solidFill>
                  <a:srgbClr val="FFC000"/>
                </a:solidFill>
                <a:effectLst>
                  <a:outerShdw blurRad="38100" dist="38100" dir="2700000" algn="tl">
                    <a:srgbClr val="000000">
                      <a:alpha val="43137"/>
                    </a:srgbClr>
                  </a:outerShdw>
                </a:effectLst>
              </a:rPr>
              <a:t>The lesser occipital nerve (C2) </a:t>
            </a:r>
            <a:r>
              <a:rPr lang="en-GB" dirty="0"/>
              <a:t>emerges from the same point at the SCM and assumes a course parallel to the SCM upward to innervate the skin of the neck and </a:t>
            </a:r>
            <a:r>
              <a:rPr lang="en-GB" dirty="0" err="1"/>
              <a:t>postauricular</a:t>
            </a:r>
            <a:r>
              <a:rPr lang="en-GB" dirty="0"/>
              <a:t> scalp. </a:t>
            </a:r>
          </a:p>
          <a:p>
            <a:r>
              <a:rPr lang="en-GB" b="1" dirty="0">
                <a:solidFill>
                  <a:srgbClr val="FFC000"/>
                </a:solidFill>
                <a:effectLst>
                  <a:outerShdw blurRad="38100" dist="38100" dir="2700000" algn="tl">
                    <a:srgbClr val="000000">
                      <a:alpha val="43137"/>
                    </a:srgbClr>
                  </a:outerShdw>
                </a:effectLst>
              </a:rPr>
              <a:t>The transverse cervical nerve (C2 and C3)</a:t>
            </a:r>
            <a:r>
              <a:rPr lang="en-GB" dirty="0">
                <a:solidFill>
                  <a:srgbClr val="FFC000"/>
                </a:solidFill>
                <a:effectLst>
                  <a:outerShdw blurRad="38100" dist="38100" dir="2700000" algn="tl">
                    <a:srgbClr val="000000">
                      <a:alpha val="43137"/>
                    </a:srgbClr>
                  </a:outerShdw>
                </a:effectLst>
              </a:rPr>
              <a:t> </a:t>
            </a:r>
            <a:r>
              <a:rPr lang="en-GB" dirty="0"/>
              <a:t>likewise emerges from behind the SCM and arcs </a:t>
            </a:r>
            <a:r>
              <a:rPr lang="en-GB" dirty="0" err="1"/>
              <a:t>anteriorly</a:t>
            </a:r>
            <a:r>
              <a:rPr lang="en-GB" dirty="0"/>
              <a:t> around and across the SCM in a transverse direction. Its many terminal branches supply the skin of the anterior neck. </a:t>
            </a:r>
          </a:p>
          <a:p>
            <a:r>
              <a:rPr lang="en-GB" b="1" dirty="0">
                <a:solidFill>
                  <a:srgbClr val="FFC000"/>
                </a:solidFill>
                <a:effectLst>
                  <a:outerShdw blurRad="38100" dist="38100" dir="2700000" algn="tl">
                    <a:srgbClr val="000000">
                      <a:alpha val="43137"/>
                    </a:srgbClr>
                  </a:outerShdw>
                </a:effectLst>
              </a:rPr>
              <a:t>The </a:t>
            </a:r>
            <a:r>
              <a:rPr lang="en-GB" b="1" dirty="0" err="1">
                <a:solidFill>
                  <a:srgbClr val="FFC000"/>
                </a:solidFill>
                <a:effectLst>
                  <a:outerShdw blurRad="38100" dist="38100" dir="2700000" algn="tl">
                    <a:srgbClr val="000000">
                      <a:alpha val="43137"/>
                    </a:srgbClr>
                  </a:outerShdw>
                </a:effectLst>
              </a:rPr>
              <a:t>supraclavicular</a:t>
            </a:r>
            <a:r>
              <a:rPr lang="en-GB" b="1" dirty="0">
                <a:solidFill>
                  <a:srgbClr val="FFC000"/>
                </a:solidFill>
                <a:effectLst>
                  <a:outerShdw blurRad="38100" dist="38100" dir="2700000" algn="tl">
                    <a:srgbClr val="000000">
                      <a:alpha val="43137"/>
                    </a:srgbClr>
                  </a:outerShdw>
                </a:effectLst>
              </a:rPr>
              <a:t> nerve (C3 and C4)</a:t>
            </a:r>
            <a:r>
              <a:rPr lang="en-GB" dirty="0"/>
              <a:t> emerges from the same point at the SCM posterior margin, then courses inferiorly until it reaches the </a:t>
            </a:r>
            <a:r>
              <a:rPr lang="en-GB" dirty="0" err="1"/>
              <a:t>supraclavicular</a:t>
            </a:r>
            <a:r>
              <a:rPr lang="en-GB" dirty="0"/>
              <a:t> region, where it terminates, and provides sensory </a:t>
            </a:r>
            <a:r>
              <a:rPr lang="en-GB" dirty="0" err="1"/>
              <a:t>innervation</a:t>
            </a:r>
            <a:r>
              <a:rPr lang="en-GB" dirty="0"/>
              <a:t> to the anterior chest and shoulder skin</a:t>
            </a:r>
            <a:endParaRPr lang="en-US" dirty="0"/>
          </a:p>
        </p:txBody>
      </p:sp>
      <p:pic>
        <p:nvPicPr>
          <p:cNvPr id="3" name="Picture 2"/>
          <p:cNvPicPr>
            <a:picLocks noChangeAspect="1" noChangeArrowheads="1"/>
          </p:cNvPicPr>
          <p:nvPr/>
        </p:nvPicPr>
        <p:blipFill>
          <a:blip r:embed="rId3" cstate="print"/>
          <a:srcRect l="42471" t="15668"/>
          <a:stretch>
            <a:fillRect/>
          </a:stretch>
        </p:blipFill>
        <p:spPr bwMode="auto">
          <a:xfrm>
            <a:off x="6992026" y="794346"/>
            <a:ext cx="3424454" cy="5442967"/>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511324"/>
            <a:ext cx="8229600" cy="5835352"/>
          </a:xfrm>
        </p:spPr>
        <p:txBody>
          <a:bodyPr>
            <a:normAutofit fontScale="92500" lnSpcReduction="10000"/>
          </a:bodyPr>
          <a:lstStyle/>
          <a:p>
            <a:r>
              <a:rPr lang="en-GB" b="1" dirty="0" err="1">
                <a:solidFill>
                  <a:srgbClr val="FFC000"/>
                </a:solidFill>
              </a:rPr>
              <a:t>Perineural</a:t>
            </a:r>
            <a:r>
              <a:rPr lang="en-GB" b="1" dirty="0">
                <a:solidFill>
                  <a:srgbClr val="FFC000"/>
                </a:solidFill>
              </a:rPr>
              <a:t> invasion </a:t>
            </a:r>
            <a:r>
              <a:rPr lang="en-GB" dirty="0"/>
              <a:t>of </a:t>
            </a:r>
            <a:r>
              <a:rPr lang="en-GB" dirty="0" err="1"/>
              <a:t>cutaneous</a:t>
            </a:r>
            <a:r>
              <a:rPr lang="en-GB" dirty="0"/>
              <a:t> </a:t>
            </a:r>
            <a:r>
              <a:rPr lang="en-GB" dirty="0" err="1"/>
              <a:t>tumors</a:t>
            </a:r>
            <a:r>
              <a:rPr lang="en-GB" dirty="0"/>
              <a:t> such as basal cell carcinomas, neuropathic melanomas and </a:t>
            </a:r>
            <a:r>
              <a:rPr lang="en-GB" dirty="0" err="1"/>
              <a:t>squamous</a:t>
            </a:r>
            <a:r>
              <a:rPr lang="en-GB" dirty="0"/>
              <a:t> cell carcinomas may be encountered by the clinician. </a:t>
            </a:r>
          </a:p>
          <a:p>
            <a:r>
              <a:rPr lang="en-GB" dirty="0"/>
              <a:t>Patients are often asymptomatic from dermal nerve twig infiltration by </a:t>
            </a:r>
            <a:r>
              <a:rPr lang="en-GB" dirty="0" err="1"/>
              <a:t>tumor</a:t>
            </a:r>
            <a:r>
              <a:rPr lang="en-GB" dirty="0"/>
              <a:t> cells, with the diagnosis made only by </a:t>
            </a:r>
            <a:r>
              <a:rPr lang="en-GB" dirty="0" err="1"/>
              <a:t>histopathologic</a:t>
            </a:r>
            <a:r>
              <a:rPr lang="en-GB" dirty="0"/>
              <a:t> tissue examination. </a:t>
            </a:r>
          </a:p>
          <a:p>
            <a:r>
              <a:rPr lang="en-GB" dirty="0"/>
              <a:t>Some patients may experience sensory abnormalities and, rarely, motor dysfunction.</a:t>
            </a:r>
          </a:p>
          <a:p>
            <a:r>
              <a:rPr lang="en-GB" dirty="0"/>
              <a:t> Most of these scenarios occur in the setting of </a:t>
            </a:r>
            <a:r>
              <a:rPr lang="en-GB" dirty="0" err="1">
                <a:solidFill>
                  <a:srgbClr val="FFC000"/>
                </a:solidFill>
              </a:rPr>
              <a:t>squamous</a:t>
            </a:r>
            <a:r>
              <a:rPr lang="en-GB" dirty="0">
                <a:solidFill>
                  <a:srgbClr val="FFC000"/>
                </a:solidFill>
              </a:rPr>
              <a:t> malignancies </a:t>
            </a:r>
            <a:r>
              <a:rPr lang="en-GB" dirty="0"/>
              <a:t>(incidence rates range from 3% to 14%), with less than 1% of basal </a:t>
            </a:r>
            <a:r>
              <a:rPr lang="en-GB" dirty="0" err="1"/>
              <a:t>cellcarcinomas</a:t>
            </a:r>
            <a:r>
              <a:rPr lang="en-GB" dirty="0"/>
              <a:t> showing any </a:t>
            </a:r>
            <a:r>
              <a:rPr lang="en-GB" dirty="0" err="1"/>
              <a:t>histologic</a:t>
            </a:r>
            <a:r>
              <a:rPr lang="en-GB" dirty="0"/>
              <a:t> evidence of </a:t>
            </a:r>
            <a:r>
              <a:rPr lang="en-GB" dirty="0" err="1"/>
              <a:t>perineural</a:t>
            </a:r>
            <a:r>
              <a:rPr lang="en-GB" dirty="0"/>
              <a:t> spread.</a:t>
            </a:r>
          </a:p>
          <a:p>
            <a:r>
              <a:rPr lang="en-GB" dirty="0"/>
              <a:t>Knowledge of the </a:t>
            </a:r>
            <a:r>
              <a:rPr lang="en-GB" dirty="0" err="1"/>
              <a:t>neuroanatomy</a:t>
            </a:r>
            <a:r>
              <a:rPr lang="en-GB" dirty="0"/>
              <a:t> of the head and neck assists the  surgeon in planning adjuvant therapy, such as radiation, for patients </a:t>
            </a:r>
            <a:r>
              <a:rPr lang="en-US" dirty="0"/>
              <a:t>with nerve involvement.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404664"/>
            <a:ext cx="8229600" cy="1219200"/>
          </a:xfrm>
        </p:spPr>
        <p:txBody>
          <a:bodyPr>
            <a:normAutofit fontScale="90000"/>
          </a:bodyPr>
          <a:lstStyle/>
          <a:p>
            <a:r>
              <a:rPr lang="en-GB" b="1" dirty="0">
                <a:solidFill>
                  <a:schemeClr val="accent6">
                    <a:lumMod val="75000"/>
                  </a:schemeClr>
                </a:solidFill>
              </a:rPr>
              <a:t>LYMPHATIC DRAINAGE OF THE HEAD AND NECK</a:t>
            </a:r>
            <a:endParaRPr lang="en-US" dirty="0">
              <a:solidFill>
                <a:schemeClr val="accent6">
                  <a:lumMod val="75000"/>
                </a:schemeClr>
              </a:solidFill>
            </a:endParaRPr>
          </a:p>
        </p:txBody>
      </p:sp>
      <p:sp>
        <p:nvSpPr>
          <p:cNvPr id="4" name="Content Placeholder 3"/>
          <p:cNvSpPr>
            <a:spLocks noGrp="1"/>
          </p:cNvSpPr>
          <p:nvPr>
            <p:ph idx="1"/>
          </p:nvPr>
        </p:nvSpPr>
        <p:spPr/>
        <p:txBody>
          <a:bodyPr/>
          <a:lstStyle/>
          <a:p>
            <a:endParaRPr lang="en-US"/>
          </a:p>
        </p:txBody>
      </p:sp>
      <p:pic>
        <p:nvPicPr>
          <p:cNvPr id="6" name="Picture 2"/>
          <p:cNvPicPr>
            <a:picLocks noChangeAspect="1" noChangeArrowheads="1"/>
          </p:cNvPicPr>
          <p:nvPr/>
        </p:nvPicPr>
        <p:blipFill>
          <a:blip r:embed="rId3" cstate="print"/>
          <a:srcRect/>
          <a:stretch>
            <a:fillRect/>
          </a:stretch>
        </p:blipFill>
        <p:spPr bwMode="auto">
          <a:xfrm>
            <a:off x="1765189" y="1701061"/>
            <a:ext cx="8076486" cy="4978035"/>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404664"/>
            <a:ext cx="8229600" cy="5691336"/>
          </a:xfrm>
        </p:spPr>
        <p:txBody>
          <a:bodyPr>
            <a:normAutofit fontScale="92500" lnSpcReduction="20000"/>
          </a:bodyPr>
          <a:lstStyle/>
          <a:p>
            <a:r>
              <a:rPr lang="en-GB" dirty="0"/>
              <a:t>.</a:t>
            </a:r>
          </a:p>
          <a:p>
            <a:r>
              <a:rPr lang="en-GB" dirty="0"/>
              <a:t>Before any surgical </a:t>
            </a:r>
            <a:r>
              <a:rPr lang="en-GB" dirty="0" err="1"/>
              <a:t>endeavor</a:t>
            </a:r>
            <a:r>
              <a:rPr lang="en-GB" dirty="0"/>
              <a:t> is undertaken for a malignancy in this region, palpation of regional lymph nodes and basins should be performed. </a:t>
            </a:r>
          </a:p>
          <a:p>
            <a:r>
              <a:rPr lang="en-GB" dirty="0"/>
              <a:t>Head and neck cancers usually spread to adjacent lymph nodes in a diagonal direction from </a:t>
            </a:r>
            <a:r>
              <a:rPr lang="en-GB" dirty="0" err="1">
                <a:solidFill>
                  <a:srgbClr val="C00000"/>
                </a:solidFill>
              </a:rPr>
              <a:t>cephalad</a:t>
            </a:r>
            <a:r>
              <a:rPr lang="en-GB" dirty="0">
                <a:solidFill>
                  <a:srgbClr val="C00000"/>
                </a:solidFill>
              </a:rPr>
              <a:t> to </a:t>
            </a:r>
            <a:r>
              <a:rPr lang="en-GB" dirty="0" err="1">
                <a:solidFill>
                  <a:srgbClr val="C00000"/>
                </a:solidFill>
              </a:rPr>
              <a:t>caudad</a:t>
            </a:r>
            <a:r>
              <a:rPr lang="en-GB" dirty="0">
                <a:solidFill>
                  <a:srgbClr val="C00000"/>
                </a:solidFill>
              </a:rPr>
              <a:t> </a:t>
            </a:r>
            <a:r>
              <a:rPr lang="en-GB" dirty="0"/>
              <a:t>. </a:t>
            </a:r>
          </a:p>
          <a:p>
            <a:r>
              <a:rPr lang="en-GB" dirty="0"/>
              <a:t>There is a </a:t>
            </a:r>
            <a:r>
              <a:rPr lang="en-GB" dirty="0">
                <a:solidFill>
                  <a:srgbClr val="FF0000"/>
                </a:solidFill>
              </a:rPr>
              <a:t>large degree of variability </a:t>
            </a:r>
            <a:r>
              <a:rPr lang="en-GB" dirty="0"/>
              <a:t>in drainage pathways, but the anatomic location of individual lymph nodes is more consistent from patient to patient.</a:t>
            </a:r>
          </a:p>
          <a:p>
            <a:r>
              <a:rPr lang="en-GB" dirty="0"/>
              <a:t> </a:t>
            </a:r>
            <a:r>
              <a:rPr lang="en-GB" dirty="0" err="1"/>
              <a:t>Cutaneous</a:t>
            </a:r>
            <a:r>
              <a:rPr lang="en-GB" dirty="0"/>
              <a:t> </a:t>
            </a:r>
            <a:r>
              <a:rPr lang="en-GB" dirty="0" err="1"/>
              <a:t>neoplasms</a:t>
            </a:r>
            <a:r>
              <a:rPr lang="en-GB" dirty="0"/>
              <a:t> that breach the papillary dermis may spread from small lymph capillaries to progressively larger and deeper lymphatic trunks in the area.</a:t>
            </a:r>
          </a:p>
          <a:p>
            <a:r>
              <a:rPr lang="en-GB" dirty="0"/>
              <a:t> Lymph channels often course along the </a:t>
            </a:r>
            <a:r>
              <a:rPr lang="en-GB" dirty="0">
                <a:solidFill>
                  <a:srgbClr val="FF0000"/>
                </a:solidFill>
              </a:rPr>
              <a:t>same directional pathway as the head and neck veins</a:t>
            </a:r>
            <a:r>
              <a:rPr lang="en-GB" dirty="0"/>
              <a:t>.</a:t>
            </a:r>
          </a:p>
          <a:p>
            <a:r>
              <a:rPr lang="en-GB" dirty="0"/>
              <a:t> They are </a:t>
            </a:r>
            <a:r>
              <a:rPr lang="en-GB" dirty="0">
                <a:solidFill>
                  <a:srgbClr val="C00000"/>
                </a:solidFill>
              </a:rPr>
              <a:t>more numerous </a:t>
            </a:r>
            <a:r>
              <a:rPr lang="en-GB" dirty="0"/>
              <a:t>and often </a:t>
            </a:r>
            <a:r>
              <a:rPr lang="en-GB" dirty="0">
                <a:solidFill>
                  <a:srgbClr val="C00000"/>
                </a:solidFill>
              </a:rPr>
              <a:t>more superficial </a:t>
            </a:r>
            <a:r>
              <a:rPr lang="en-GB" dirty="0"/>
              <a:t>than the corresponding veins and lie predominantly between the superficial </a:t>
            </a:r>
            <a:r>
              <a:rPr lang="en-US" dirty="0"/>
              <a:t>and deep </a:t>
            </a:r>
            <a:r>
              <a:rPr lang="en-US" dirty="0" err="1"/>
              <a:t>fascial</a:t>
            </a:r>
            <a:r>
              <a:rPr lang="en-US" dirty="0"/>
              <a:t> layers.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60648"/>
            <a:ext cx="8229600" cy="5835352"/>
          </a:xfrm>
        </p:spPr>
        <p:txBody>
          <a:bodyPr>
            <a:normAutofit fontScale="92500" lnSpcReduction="10000"/>
          </a:bodyPr>
          <a:lstStyle/>
          <a:p>
            <a:r>
              <a:rPr lang="en-GB" dirty="0"/>
              <a:t>Important primary lymphatic drainage patterns of the head and neck region include the following: </a:t>
            </a:r>
          </a:p>
          <a:p>
            <a:r>
              <a:rPr lang="en-GB" b="1" dirty="0">
                <a:solidFill>
                  <a:srgbClr val="CC00FF"/>
                </a:solidFill>
                <a:effectLst>
                  <a:outerShdw blurRad="38100" dist="38100" dir="2700000" algn="tl">
                    <a:srgbClr val="000000">
                      <a:alpha val="43137"/>
                    </a:srgbClr>
                  </a:outerShdw>
                </a:effectLst>
              </a:rPr>
              <a:t>parotid nodes </a:t>
            </a:r>
            <a:r>
              <a:rPr lang="en-GB" dirty="0"/>
              <a:t>often collect from the forehead and eyelids (upper lateral face); </a:t>
            </a:r>
          </a:p>
          <a:p>
            <a:r>
              <a:rPr lang="en-GB" b="1" dirty="0" err="1">
                <a:solidFill>
                  <a:srgbClr val="FF0066"/>
                </a:solidFill>
                <a:effectLst>
                  <a:outerShdw blurRad="38100" dist="38100" dir="2700000" algn="tl">
                    <a:srgbClr val="000000">
                      <a:alpha val="43137"/>
                    </a:srgbClr>
                  </a:outerShdw>
                </a:effectLst>
              </a:rPr>
              <a:t>submandibular</a:t>
            </a:r>
            <a:r>
              <a:rPr lang="en-GB" b="1" dirty="0">
                <a:solidFill>
                  <a:srgbClr val="FF0066"/>
                </a:solidFill>
                <a:effectLst>
                  <a:outerShdw blurRad="38100" dist="38100" dir="2700000" algn="tl">
                    <a:srgbClr val="000000">
                      <a:alpha val="43137"/>
                    </a:srgbClr>
                  </a:outerShdw>
                </a:effectLst>
              </a:rPr>
              <a:t> nodes </a:t>
            </a:r>
            <a:r>
              <a:rPr lang="en-GB" dirty="0"/>
              <a:t>from the lower and medial face or from the </a:t>
            </a:r>
            <a:r>
              <a:rPr lang="en-GB" dirty="0" err="1"/>
              <a:t>submental</a:t>
            </a:r>
            <a:r>
              <a:rPr lang="en-GB" dirty="0"/>
              <a:t> nodes;</a:t>
            </a:r>
          </a:p>
          <a:p>
            <a:r>
              <a:rPr lang="en-GB" dirty="0"/>
              <a:t> </a:t>
            </a:r>
            <a:r>
              <a:rPr lang="en-GB" b="1" dirty="0" err="1">
                <a:solidFill>
                  <a:srgbClr val="A50021"/>
                </a:solidFill>
                <a:effectLst>
                  <a:outerShdw blurRad="38100" dist="38100" dir="2700000" algn="tl">
                    <a:srgbClr val="000000">
                      <a:alpha val="43137"/>
                    </a:srgbClr>
                  </a:outerShdw>
                </a:effectLst>
              </a:rPr>
              <a:t>submental</a:t>
            </a:r>
            <a:r>
              <a:rPr lang="en-GB" b="1" dirty="0">
                <a:solidFill>
                  <a:srgbClr val="A50021"/>
                </a:solidFill>
                <a:effectLst>
                  <a:outerShdw blurRad="38100" dist="38100" dir="2700000" algn="tl">
                    <a:srgbClr val="000000">
                      <a:alpha val="43137"/>
                    </a:srgbClr>
                  </a:outerShdw>
                </a:effectLst>
              </a:rPr>
              <a:t> nodes </a:t>
            </a:r>
            <a:r>
              <a:rPr lang="en-GB" dirty="0"/>
              <a:t>from the central lower lip and chin.</a:t>
            </a:r>
          </a:p>
          <a:p>
            <a:r>
              <a:rPr lang="en-GB" dirty="0">
                <a:solidFill>
                  <a:schemeClr val="accent6">
                    <a:lumMod val="75000"/>
                  </a:schemeClr>
                </a:solidFill>
              </a:rPr>
              <a:t> </a:t>
            </a:r>
            <a:r>
              <a:rPr lang="en-GB" b="1" dirty="0">
                <a:solidFill>
                  <a:srgbClr val="660066"/>
                </a:solidFill>
              </a:rPr>
              <a:t>Lateral cervical nodes </a:t>
            </a:r>
            <a:r>
              <a:rPr lang="en-GB" dirty="0"/>
              <a:t>are the common subsequent lymph collection site from these areas.</a:t>
            </a:r>
          </a:p>
          <a:p>
            <a:r>
              <a:rPr lang="en-GB" dirty="0"/>
              <a:t> </a:t>
            </a:r>
            <a:r>
              <a:rPr lang="en-GB" b="1" dirty="0">
                <a:solidFill>
                  <a:srgbClr val="CC00FF"/>
                </a:solidFill>
                <a:effectLst>
                  <a:outerShdw blurRad="38100" dist="38100" dir="2700000" algn="tl">
                    <a:srgbClr val="000000">
                      <a:alpha val="43137"/>
                    </a:srgbClr>
                  </a:outerShdw>
                </a:effectLst>
              </a:rPr>
              <a:t>Parotid nodes </a:t>
            </a:r>
            <a:r>
              <a:rPr lang="en-GB" dirty="0"/>
              <a:t>may be </a:t>
            </a:r>
            <a:r>
              <a:rPr lang="en-GB" dirty="0" err="1"/>
              <a:t>extraglandular</a:t>
            </a:r>
            <a:r>
              <a:rPr lang="en-GB" dirty="0"/>
              <a:t> or </a:t>
            </a:r>
            <a:r>
              <a:rPr lang="en-GB" dirty="0" err="1"/>
              <a:t>intraglandular</a:t>
            </a:r>
            <a:r>
              <a:rPr lang="en-GB" dirty="0"/>
              <a:t>. </a:t>
            </a:r>
          </a:p>
          <a:p>
            <a:r>
              <a:rPr lang="en-GB" dirty="0"/>
              <a:t>The </a:t>
            </a:r>
            <a:r>
              <a:rPr lang="en-GB" dirty="0" err="1"/>
              <a:t>extraglandular</a:t>
            </a:r>
            <a:r>
              <a:rPr lang="en-GB" dirty="0"/>
              <a:t> channels are invested within the parotid sheath. </a:t>
            </a:r>
          </a:p>
          <a:p>
            <a:r>
              <a:rPr lang="en-GB" dirty="0"/>
              <a:t>Two-thirds of all people will also have one to three </a:t>
            </a:r>
            <a:r>
              <a:rPr lang="en-GB" dirty="0" err="1"/>
              <a:t>pretragal</a:t>
            </a:r>
            <a:r>
              <a:rPr lang="en-GB" dirty="0"/>
              <a:t> and infra-auricular lymph nodes that are considered part of the parotid node basin</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2314964" y="72010"/>
            <a:ext cx="7562073" cy="6381327"/>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5176" y="548680"/>
            <a:ext cx="8435280" cy="5472608"/>
          </a:xfrm>
        </p:spPr>
        <p:txBody>
          <a:bodyPr>
            <a:normAutofit lnSpcReduction="10000"/>
          </a:bodyPr>
          <a:lstStyle/>
          <a:p>
            <a:r>
              <a:rPr lang="en-US" dirty="0"/>
              <a:t>These </a:t>
            </a:r>
            <a:r>
              <a:rPr lang="en-GB" dirty="0"/>
              <a:t>pre-and infra-auricular nodes drain the ear, the lateral lower cheek, the </a:t>
            </a:r>
            <a:r>
              <a:rPr lang="en-GB" dirty="0" err="1"/>
              <a:t>frontolateral</a:t>
            </a:r>
            <a:r>
              <a:rPr lang="en-GB" dirty="0"/>
              <a:t> scalp and the forehead, as well as the nasal root. </a:t>
            </a:r>
          </a:p>
          <a:p>
            <a:r>
              <a:rPr lang="en-GB" dirty="0"/>
              <a:t>Drainage of the parotid unit may then follow the external or internal jugular vein in the jugular lymph node chain; therefore, palpation for nodes from the site of the </a:t>
            </a:r>
            <a:r>
              <a:rPr lang="en-GB" dirty="0" err="1"/>
              <a:t>cutaneous</a:t>
            </a:r>
            <a:r>
              <a:rPr lang="en-GB" dirty="0"/>
              <a:t> lesion to the </a:t>
            </a:r>
            <a:r>
              <a:rPr lang="en-GB" dirty="0" err="1"/>
              <a:t>supraclavicular</a:t>
            </a:r>
            <a:r>
              <a:rPr lang="en-GB" dirty="0"/>
              <a:t> and even </a:t>
            </a:r>
            <a:r>
              <a:rPr lang="en-GB" dirty="0" err="1"/>
              <a:t>axillary</a:t>
            </a:r>
            <a:r>
              <a:rPr lang="en-GB" dirty="0"/>
              <a:t> </a:t>
            </a:r>
            <a:r>
              <a:rPr lang="en-US" dirty="0"/>
              <a:t>nodal basins is recommended.</a:t>
            </a:r>
          </a:p>
          <a:p>
            <a:r>
              <a:rPr lang="en-GB" b="1" dirty="0" err="1">
                <a:solidFill>
                  <a:srgbClr val="FF0066"/>
                </a:solidFill>
                <a:effectLst>
                  <a:outerShdw blurRad="38100" dist="38100" dir="2700000" algn="tl">
                    <a:srgbClr val="000000">
                      <a:alpha val="43137"/>
                    </a:srgbClr>
                  </a:outerShdw>
                </a:effectLst>
              </a:rPr>
              <a:t>Submandibular</a:t>
            </a:r>
            <a:r>
              <a:rPr lang="en-GB" b="1" dirty="0">
                <a:solidFill>
                  <a:srgbClr val="FF0066"/>
                </a:solidFill>
                <a:effectLst>
                  <a:outerShdw blurRad="38100" dist="38100" dir="2700000" algn="tl">
                    <a:srgbClr val="000000">
                      <a:alpha val="43137"/>
                    </a:srgbClr>
                  </a:outerShdw>
                </a:effectLst>
              </a:rPr>
              <a:t> nodes</a:t>
            </a:r>
            <a:r>
              <a:rPr lang="en-GB" b="1" dirty="0">
                <a:effectLst>
                  <a:outerShdw blurRad="38100" dist="38100" dir="2700000" algn="tl">
                    <a:srgbClr val="000000">
                      <a:alpha val="43137"/>
                    </a:srgbClr>
                  </a:outerShdw>
                </a:effectLst>
              </a:rPr>
              <a:t> </a:t>
            </a:r>
            <a:r>
              <a:rPr lang="en-GB" dirty="0"/>
              <a:t>should be examined as the patient relaxes the neck muscles and tilts the chin down.</a:t>
            </a:r>
          </a:p>
          <a:p>
            <a:r>
              <a:rPr lang="en-GB" dirty="0"/>
              <a:t> This nodal group drains the gingival and mucous membranes, lower eyelids, anterior two-thirds of the tongue, lips, nose and medial cheeks.</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60648"/>
            <a:ext cx="8229600" cy="5835352"/>
          </a:xfrm>
        </p:spPr>
        <p:txBody>
          <a:bodyPr>
            <a:normAutofit/>
          </a:bodyPr>
          <a:lstStyle/>
          <a:p>
            <a:r>
              <a:rPr lang="en-GB" b="1" dirty="0">
                <a:solidFill>
                  <a:srgbClr val="A50021"/>
                </a:solidFill>
              </a:rPr>
              <a:t>The </a:t>
            </a:r>
            <a:r>
              <a:rPr lang="en-GB" b="1" dirty="0" err="1">
                <a:solidFill>
                  <a:srgbClr val="A50021"/>
                </a:solidFill>
              </a:rPr>
              <a:t>submental</a:t>
            </a:r>
            <a:r>
              <a:rPr lang="en-GB" b="1" dirty="0">
                <a:solidFill>
                  <a:srgbClr val="A50021"/>
                </a:solidFill>
              </a:rPr>
              <a:t> nodes </a:t>
            </a:r>
            <a:r>
              <a:rPr lang="en-GB" dirty="0"/>
              <a:t>(up to eight) of the neck lie beneath the </a:t>
            </a:r>
            <a:r>
              <a:rPr lang="en-GB" dirty="0" err="1"/>
              <a:t>platysma</a:t>
            </a:r>
            <a:r>
              <a:rPr lang="en-GB" dirty="0"/>
              <a:t> and drain the anterior third of the tongue and floor of the mouth, in addition to the lower middle lip, chin and medial lower cheeks.</a:t>
            </a:r>
          </a:p>
          <a:p>
            <a:r>
              <a:rPr lang="en-GB" dirty="0"/>
              <a:t> They are best examined by elevating the chin and asking the patient to engage the </a:t>
            </a:r>
            <a:r>
              <a:rPr lang="en-GB" dirty="0" err="1"/>
              <a:t>platysma</a:t>
            </a:r>
            <a:r>
              <a:rPr lang="en-GB" dirty="0"/>
              <a:t>. </a:t>
            </a:r>
          </a:p>
          <a:p>
            <a:r>
              <a:rPr lang="en-GB" b="1" dirty="0" err="1"/>
              <a:t>Submental</a:t>
            </a:r>
            <a:r>
              <a:rPr lang="en-GB" b="1" dirty="0"/>
              <a:t> nodes </a:t>
            </a:r>
            <a:r>
              <a:rPr lang="en-GB" dirty="0"/>
              <a:t>frequently drain bilaterally or </a:t>
            </a:r>
            <a:r>
              <a:rPr lang="en-GB" dirty="0" err="1"/>
              <a:t>contralaterally</a:t>
            </a:r>
            <a:r>
              <a:rPr lang="en-GB" dirty="0"/>
              <a:t> and empty into the </a:t>
            </a:r>
            <a:r>
              <a:rPr lang="en-GB" dirty="0" err="1"/>
              <a:t>submandibular</a:t>
            </a:r>
            <a:r>
              <a:rPr lang="en-GB" dirty="0"/>
              <a:t> basin or directly into the internal jugular lymphatic chain.</a:t>
            </a:r>
          </a:p>
          <a:p>
            <a:r>
              <a:rPr lang="en-GB" dirty="0"/>
              <a:t> Note that </a:t>
            </a:r>
            <a:r>
              <a:rPr lang="en-GB" b="1" dirty="0">
                <a:solidFill>
                  <a:schemeClr val="accent3">
                    <a:lumMod val="60000"/>
                    <a:lumOff val="40000"/>
                  </a:schemeClr>
                </a:solidFill>
              </a:rPr>
              <a:t>up to one-quarter of healthy people </a:t>
            </a:r>
            <a:r>
              <a:rPr lang="en-GB" dirty="0"/>
              <a:t>have small </a:t>
            </a:r>
            <a:r>
              <a:rPr lang="en-GB" b="1" dirty="0">
                <a:solidFill>
                  <a:schemeClr val="accent3">
                    <a:lumMod val="60000"/>
                    <a:lumOff val="40000"/>
                  </a:schemeClr>
                </a:solidFill>
              </a:rPr>
              <a:t>(less </a:t>
            </a:r>
            <a:r>
              <a:rPr lang="en-US" b="1" dirty="0">
                <a:solidFill>
                  <a:schemeClr val="accent3">
                    <a:lumMod val="60000"/>
                    <a:lumOff val="40000"/>
                  </a:schemeClr>
                </a:solidFill>
              </a:rPr>
              <a:t>than 1 cm) </a:t>
            </a:r>
            <a:r>
              <a:rPr lang="en-US" dirty="0"/>
              <a:t>non-fixed palpable </a:t>
            </a:r>
            <a:r>
              <a:rPr lang="en-US" dirty="0" err="1"/>
              <a:t>submental</a:t>
            </a:r>
            <a:r>
              <a:rPr lang="en-US" dirty="0"/>
              <a:t> nodes.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620688"/>
            <a:ext cx="8229600" cy="5475312"/>
          </a:xfrm>
        </p:spPr>
        <p:txBody>
          <a:bodyPr>
            <a:normAutofit fontScale="92500" lnSpcReduction="10000"/>
          </a:bodyPr>
          <a:lstStyle/>
          <a:p>
            <a:r>
              <a:rPr lang="en-GB" b="1" dirty="0">
                <a:solidFill>
                  <a:srgbClr val="660066"/>
                </a:solidFill>
                <a:effectLst>
                  <a:outerShdw blurRad="38100" dist="38100" dir="2700000" algn="tl">
                    <a:srgbClr val="000000">
                      <a:alpha val="43137"/>
                    </a:srgbClr>
                  </a:outerShdw>
                </a:effectLst>
              </a:rPr>
              <a:t>The superficial lateral cervical nodes </a:t>
            </a:r>
            <a:r>
              <a:rPr lang="en-GB" dirty="0"/>
              <a:t>are adjacent to the </a:t>
            </a:r>
            <a:r>
              <a:rPr lang="en-GB" dirty="0" err="1"/>
              <a:t>infraauricular</a:t>
            </a:r>
            <a:r>
              <a:rPr lang="en-GB" dirty="0"/>
              <a:t> parotid nodes and lie near the high external jugular vein. Use the </a:t>
            </a:r>
            <a:r>
              <a:rPr lang="en-GB" dirty="0" err="1"/>
              <a:t>sternocleidomastoid</a:t>
            </a:r>
            <a:r>
              <a:rPr lang="en-GB" dirty="0"/>
              <a:t> muscle as a landmark to palpate these nodes (up to four) over its </a:t>
            </a:r>
            <a:r>
              <a:rPr lang="en-GB" dirty="0" err="1"/>
              <a:t>cephalad</a:t>
            </a:r>
            <a:r>
              <a:rPr lang="en-GB" dirty="0"/>
              <a:t> portion. </a:t>
            </a:r>
          </a:p>
          <a:p>
            <a:r>
              <a:rPr lang="en-GB" dirty="0"/>
              <a:t>Deeper lateral cervical nodes include the spinal accessory, internal jugular and transverse cervical chains, which form a triangle on the neck.</a:t>
            </a:r>
            <a:r>
              <a:rPr lang="en-GB" b="1" dirty="0">
                <a:solidFill>
                  <a:srgbClr val="FF0000"/>
                </a:solidFill>
              </a:rPr>
              <a:t> The internal jugular chain is the main lymphatic collection trunk of the head and neck </a:t>
            </a:r>
            <a:r>
              <a:rPr lang="en-GB" dirty="0"/>
              <a:t>and may contain up to 25 lymph nodes in each patient. The internal jugular chain on the right often drains into the </a:t>
            </a:r>
            <a:r>
              <a:rPr lang="en-GB" dirty="0" err="1"/>
              <a:t>subclavian</a:t>
            </a:r>
            <a:r>
              <a:rPr lang="en-GB" dirty="0"/>
              <a:t> vein, whereas the left-sided lymphatic chain empties into the thoracic duct.</a:t>
            </a:r>
          </a:p>
          <a:p>
            <a:r>
              <a:rPr lang="en-GB" dirty="0"/>
              <a:t> These nodes can be palpated by rolling two fingers over the area of the carotid triangle.</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332656"/>
            <a:ext cx="8229600" cy="5547320"/>
          </a:xfrm>
        </p:spPr>
        <p:txBody>
          <a:bodyPr>
            <a:normAutofit fontScale="92500" lnSpcReduction="10000"/>
          </a:bodyPr>
          <a:lstStyle/>
          <a:p>
            <a:r>
              <a:rPr lang="en-GB" b="1" dirty="0">
                <a:solidFill>
                  <a:schemeClr val="accent3">
                    <a:lumMod val="60000"/>
                    <a:lumOff val="40000"/>
                  </a:schemeClr>
                </a:solidFill>
              </a:rPr>
              <a:t>Acute or chronic </a:t>
            </a:r>
            <a:r>
              <a:rPr lang="en-GB" b="1" dirty="0" err="1">
                <a:solidFill>
                  <a:schemeClr val="accent3">
                    <a:lumMod val="60000"/>
                    <a:lumOff val="40000"/>
                  </a:schemeClr>
                </a:solidFill>
              </a:rPr>
              <a:t>lymphedema</a:t>
            </a:r>
            <a:r>
              <a:rPr lang="en-GB" b="1" dirty="0">
                <a:solidFill>
                  <a:schemeClr val="accent3">
                    <a:lumMod val="60000"/>
                    <a:lumOff val="40000"/>
                  </a:schemeClr>
                </a:solidFill>
              </a:rPr>
              <a:t> :</a:t>
            </a:r>
            <a:r>
              <a:rPr lang="en-GB" dirty="0"/>
              <a:t>after </a:t>
            </a:r>
            <a:r>
              <a:rPr lang="en-GB" dirty="0" err="1"/>
              <a:t>transection</a:t>
            </a:r>
            <a:r>
              <a:rPr lang="en-GB" dirty="0"/>
              <a:t> of larger lymphatic channels or nodes, or smaller channels in areas (e.g. </a:t>
            </a:r>
            <a:r>
              <a:rPr lang="en-GB" dirty="0" err="1"/>
              <a:t>infraorbital</a:t>
            </a:r>
            <a:r>
              <a:rPr lang="en-GB" dirty="0"/>
              <a:t>) with limited or vulnerable lymphatic drainage.</a:t>
            </a:r>
          </a:p>
          <a:p>
            <a:r>
              <a:rPr lang="en-GB" dirty="0"/>
              <a:t>Adequate drainage can be achieved by :orienting flaps in the same direction as lymphatic patterns. </a:t>
            </a:r>
          </a:p>
          <a:p>
            <a:pPr algn="ctr"/>
            <a:r>
              <a:rPr lang="en-GB" dirty="0"/>
              <a:t>The surgeon must be mindful of the variability in drainage patterns and sites and the fact that</a:t>
            </a:r>
            <a:br>
              <a:rPr lang="en-GB" dirty="0"/>
            </a:br>
            <a:r>
              <a:rPr lang="en-GB" dirty="0"/>
              <a:t> </a:t>
            </a:r>
            <a:r>
              <a:rPr lang="en-GB" sz="4000" b="1" dirty="0">
                <a:solidFill>
                  <a:srgbClr val="FFFF00"/>
                </a:solidFill>
                <a:effectLst>
                  <a:outerShdw blurRad="38100" dist="38100" dir="2700000" algn="tl">
                    <a:srgbClr val="000000">
                      <a:alpha val="43137"/>
                    </a:srgbClr>
                  </a:outerShdw>
                </a:effectLst>
              </a:rPr>
              <a:t>malignancies do not respect the midline</a:t>
            </a:r>
          </a:p>
          <a:p>
            <a:r>
              <a:rPr lang="en-GB" dirty="0"/>
              <a:t> Since cross-communication between </a:t>
            </a:r>
            <a:r>
              <a:rPr lang="en-GB" dirty="0" err="1"/>
              <a:t>lymphatics</a:t>
            </a:r>
            <a:r>
              <a:rPr lang="en-GB" dirty="0"/>
              <a:t> may result in </a:t>
            </a:r>
            <a:r>
              <a:rPr lang="en-GB" dirty="0" err="1"/>
              <a:t>contralateral</a:t>
            </a:r>
            <a:r>
              <a:rPr lang="en-GB" dirty="0"/>
              <a:t> drainage, </a:t>
            </a:r>
            <a:r>
              <a:rPr lang="en-GB" b="1" dirty="0">
                <a:solidFill>
                  <a:srgbClr val="FFFF00"/>
                </a:solidFill>
                <a:effectLst>
                  <a:outerShdw blurRad="38100" dist="38100" dir="2700000" algn="tl">
                    <a:srgbClr val="000000">
                      <a:alpha val="43137"/>
                    </a:srgbClr>
                  </a:outerShdw>
                </a:effectLst>
              </a:rPr>
              <a:t>bilateral examination</a:t>
            </a:r>
            <a:r>
              <a:rPr lang="en-GB" dirty="0"/>
              <a:t> for </a:t>
            </a:r>
            <a:r>
              <a:rPr lang="en-GB" dirty="0" err="1"/>
              <a:t>lymphadenopathy</a:t>
            </a:r>
            <a:r>
              <a:rPr lang="en-GB" dirty="0"/>
              <a:t> should be undertaken before a neoplasm is excised.</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biology\Biology 1155\pics\cerv2.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28676" name="Text Box 4"/>
          <p:cNvSpPr txBox="1">
            <a:spLocks noChangeArrowheads="1"/>
          </p:cNvSpPr>
          <p:nvPr/>
        </p:nvSpPr>
        <p:spPr bwMode="auto">
          <a:xfrm>
            <a:off x="8137526" y="5527676"/>
            <a:ext cx="2451825" cy="830997"/>
          </a:xfrm>
          <a:prstGeom prst="rect">
            <a:avLst/>
          </a:prstGeom>
          <a:noFill/>
          <a:ln w="9525">
            <a:noFill/>
            <a:miter lim="800000"/>
            <a:headEnd/>
            <a:tailEnd/>
          </a:ln>
          <a:effectLst/>
        </p:spPr>
        <p:txBody>
          <a:bodyPr wrap="none">
            <a:spAutoFit/>
          </a:bodyPr>
          <a:lstStyle/>
          <a:p>
            <a:r>
              <a:rPr lang="en-US" sz="2400">
                <a:solidFill>
                  <a:schemeClr val="bg1"/>
                </a:solidFill>
              </a:rPr>
              <a:t>Cervical vertebrae</a:t>
            </a:r>
          </a:p>
          <a:p>
            <a:r>
              <a:rPr lang="en-US" sz="2400">
                <a:solidFill>
                  <a:schemeClr val="bg1"/>
                </a:solidFill>
              </a:rPr>
              <a:t>Inferior view</a:t>
            </a:r>
          </a:p>
        </p:txBody>
      </p:sp>
      <p:sp>
        <p:nvSpPr>
          <p:cNvPr id="28677" name="Text Box 5"/>
          <p:cNvSpPr txBox="1">
            <a:spLocks noChangeArrowheads="1"/>
          </p:cNvSpPr>
          <p:nvPr/>
        </p:nvSpPr>
        <p:spPr bwMode="auto">
          <a:xfrm>
            <a:off x="3429001" y="2006601"/>
            <a:ext cx="1128713" cy="581025"/>
          </a:xfrm>
          <a:prstGeom prst="rect">
            <a:avLst/>
          </a:prstGeom>
          <a:noFill/>
          <a:ln w="9525">
            <a:noFill/>
            <a:miter lim="800000"/>
            <a:headEnd/>
            <a:tailEnd/>
          </a:ln>
          <a:effectLst/>
        </p:spPr>
        <p:txBody>
          <a:bodyPr wrap="none">
            <a:spAutoFit/>
          </a:bodyPr>
          <a:lstStyle/>
          <a:p>
            <a:r>
              <a:rPr lang="en-US" sz="1600">
                <a:solidFill>
                  <a:schemeClr val="bg1"/>
                </a:solidFill>
              </a:rPr>
              <a:t>Transverse </a:t>
            </a:r>
          </a:p>
          <a:p>
            <a:r>
              <a:rPr lang="en-US" sz="1600">
                <a:solidFill>
                  <a:schemeClr val="bg1"/>
                </a:solidFill>
              </a:rPr>
              <a:t>foramen</a:t>
            </a:r>
          </a:p>
        </p:txBody>
      </p:sp>
      <p:sp>
        <p:nvSpPr>
          <p:cNvPr id="28678" name="Text Box 6"/>
          <p:cNvSpPr txBox="1">
            <a:spLocks noChangeArrowheads="1"/>
          </p:cNvSpPr>
          <p:nvPr/>
        </p:nvSpPr>
        <p:spPr bwMode="auto">
          <a:xfrm>
            <a:off x="2514601" y="3454401"/>
            <a:ext cx="880369" cy="830997"/>
          </a:xfrm>
          <a:prstGeom prst="rect">
            <a:avLst/>
          </a:prstGeom>
          <a:noFill/>
          <a:ln w="9525">
            <a:noFill/>
            <a:miter lim="800000"/>
            <a:headEnd/>
            <a:tailEnd/>
          </a:ln>
          <a:effectLst/>
        </p:spPr>
        <p:txBody>
          <a:bodyPr wrap="none">
            <a:spAutoFit/>
          </a:bodyPr>
          <a:lstStyle/>
          <a:p>
            <a:r>
              <a:rPr lang="en-US" sz="1600">
                <a:solidFill>
                  <a:schemeClr val="bg1"/>
                </a:solidFill>
              </a:rPr>
              <a:t>Inferior</a:t>
            </a:r>
          </a:p>
          <a:p>
            <a:r>
              <a:rPr lang="en-US" sz="1600">
                <a:solidFill>
                  <a:schemeClr val="bg1"/>
                </a:solidFill>
              </a:rPr>
              <a:t>articular</a:t>
            </a:r>
          </a:p>
          <a:p>
            <a:r>
              <a:rPr lang="en-US" sz="1600">
                <a:solidFill>
                  <a:schemeClr val="bg1"/>
                </a:solidFill>
              </a:rPr>
              <a:t>process</a:t>
            </a:r>
          </a:p>
        </p:txBody>
      </p:sp>
      <p:sp>
        <p:nvSpPr>
          <p:cNvPr id="28679" name="Text Box 7"/>
          <p:cNvSpPr txBox="1">
            <a:spLocks noChangeArrowheads="1"/>
          </p:cNvSpPr>
          <p:nvPr/>
        </p:nvSpPr>
        <p:spPr bwMode="auto">
          <a:xfrm>
            <a:off x="2057401" y="2082801"/>
            <a:ext cx="1077913" cy="581025"/>
          </a:xfrm>
          <a:prstGeom prst="rect">
            <a:avLst/>
          </a:prstGeom>
          <a:noFill/>
          <a:ln w="9525">
            <a:noFill/>
            <a:miter lim="800000"/>
            <a:headEnd/>
            <a:tailEnd/>
          </a:ln>
          <a:effectLst/>
        </p:spPr>
        <p:txBody>
          <a:bodyPr wrap="none">
            <a:spAutoFit/>
          </a:bodyPr>
          <a:lstStyle/>
          <a:p>
            <a:r>
              <a:rPr lang="en-US" sz="1600">
                <a:solidFill>
                  <a:schemeClr val="bg1"/>
                </a:solidFill>
              </a:rPr>
              <a:t>Transverse</a:t>
            </a:r>
          </a:p>
          <a:p>
            <a:r>
              <a:rPr lang="en-US" sz="1600">
                <a:solidFill>
                  <a:schemeClr val="bg1"/>
                </a:solidFill>
              </a:rPr>
              <a:t>process</a:t>
            </a:r>
          </a:p>
        </p:txBody>
      </p:sp>
      <p:sp>
        <p:nvSpPr>
          <p:cNvPr id="28680" name="Text Box 8"/>
          <p:cNvSpPr txBox="1">
            <a:spLocks noChangeArrowheads="1"/>
          </p:cNvSpPr>
          <p:nvPr/>
        </p:nvSpPr>
        <p:spPr bwMode="auto">
          <a:xfrm>
            <a:off x="6172201" y="2006600"/>
            <a:ext cx="601447" cy="338554"/>
          </a:xfrm>
          <a:prstGeom prst="rect">
            <a:avLst/>
          </a:prstGeom>
          <a:noFill/>
          <a:ln w="9525">
            <a:noFill/>
            <a:miter lim="800000"/>
            <a:headEnd/>
            <a:tailEnd/>
          </a:ln>
          <a:effectLst/>
        </p:spPr>
        <p:txBody>
          <a:bodyPr wrap="none">
            <a:spAutoFit/>
          </a:bodyPr>
          <a:lstStyle/>
          <a:p>
            <a:r>
              <a:rPr lang="en-US" sz="1600">
                <a:solidFill>
                  <a:schemeClr val="bg1"/>
                </a:solidFill>
              </a:rPr>
              <a:t>body</a:t>
            </a:r>
          </a:p>
        </p:txBody>
      </p:sp>
      <p:sp>
        <p:nvSpPr>
          <p:cNvPr id="28681" name="Text Box 9"/>
          <p:cNvSpPr txBox="1">
            <a:spLocks noChangeArrowheads="1"/>
          </p:cNvSpPr>
          <p:nvPr/>
        </p:nvSpPr>
        <p:spPr bwMode="auto">
          <a:xfrm>
            <a:off x="5638800" y="3683000"/>
            <a:ext cx="1708032" cy="338554"/>
          </a:xfrm>
          <a:prstGeom prst="rect">
            <a:avLst/>
          </a:prstGeom>
          <a:noFill/>
          <a:ln w="9525">
            <a:noFill/>
            <a:miter lim="800000"/>
            <a:headEnd/>
            <a:tailEnd/>
          </a:ln>
          <a:effectLst/>
        </p:spPr>
        <p:txBody>
          <a:bodyPr wrap="none">
            <a:spAutoFit/>
          </a:bodyPr>
          <a:lstStyle/>
          <a:p>
            <a:r>
              <a:rPr lang="en-US" sz="1600">
                <a:solidFill>
                  <a:schemeClr val="bg1"/>
                </a:solidFill>
              </a:rPr>
              <a:t>Vertebral foramen</a:t>
            </a:r>
          </a:p>
        </p:txBody>
      </p:sp>
      <p:sp>
        <p:nvSpPr>
          <p:cNvPr id="28682" name="Text Box 10"/>
          <p:cNvSpPr txBox="1">
            <a:spLocks noChangeArrowheads="1"/>
          </p:cNvSpPr>
          <p:nvPr/>
        </p:nvSpPr>
        <p:spPr bwMode="auto">
          <a:xfrm>
            <a:off x="6019800" y="5435601"/>
            <a:ext cx="839788" cy="581025"/>
          </a:xfrm>
          <a:prstGeom prst="rect">
            <a:avLst/>
          </a:prstGeom>
          <a:noFill/>
          <a:ln w="9525">
            <a:noFill/>
            <a:miter lim="800000"/>
            <a:headEnd/>
            <a:tailEnd/>
          </a:ln>
          <a:effectLst/>
        </p:spPr>
        <p:txBody>
          <a:bodyPr wrap="none">
            <a:spAutoFit/>
          </a:bodyPr>
          <a:lstStyle/>
          <a:p>
            <a:r>
              <a:rPr lang="en-US" sz="1600"/>
              <a:t>Spinous</a:t>
            </a:r>
          </a:p>
          <a:p>
            <a:r>
              <a:rPr lang="en-US" sz="1600"/>
              <a:t>process</a:t>
            </a:r>
          </a:p>
        </p:txBody>
      </p:sp>
      <p:sp>
        <p:nvSpPr>
          <p:cNvPr id="28684" name="Text Box 12"/>
          <p:cNvSpPr txBox="1">
            <a:spLocks noChangeArrowheads="1"/>
          </p:cNvSpPr>
          <p:nvPr/>
        </p:nvSpPr>
        <p:spPr bwMode="auto">
          <a:xfrm rot="-5328773">
            <a:off x="4298970" y="2127042"/>
            <a:ext cx="784189" cy="338554"/>
          </a:xfrm>
          <a:prstGeom prst="rect">
            <a:avLst/>
          </a:prstGeom>
          <a:noFill/>
          <a:ln w="9525">
            <a:noFill/>
            <a:miter lim="800000"/>
            <a:headEnd/>
            <a:tailEnd/>
          </a:ln>
          <a:effectLst/>
        </p:spPr>
        <p:txBody>
          <a:bodyPr wrap="none">
            <a:spAutoFit/>
          </a:bodyPr>
          <a:lstStyle/>
          <a:p>
            <a:r>
              <a:rPr lang="en-US" sz="1600">
                <a:solidFill>
                  <a:schemeClr val="bg1"/>
                </a:solidFill>
              </a:rPr>
              <a:t>pedicle</a:t>
            </a:r>
          </a:p>
        </p:txBody>
      </p:sp>
      <p:sp>
        <p:nvSpPr>
          <p:cNvPr id="28685" name="Line 13"/>
          <p:cNvSpPr>
            <a:spLocks noChangeShapeType="1"/>
          </p:cNvSpPr>
          <p:nvPr/>
        </p:nvSpPr>
        <p:spPr bwMode="auto">
          <a:xfrm flipH="1" flipV="1">
            <a:off x="8077200" y="609600"/>
            <a:ext cx="914400" cy="1219200"/>
          </a:xfrm>
          <a:prstGeom prst="line">
            <a:avLst/>
          </a:prstGeom>
          <a:noFill/>
          <a:ln w="9525">
            <a:solidFill>
              <a:schemeClr val="bg1"/>
            </a:solidFill>
            <a:round/>
            <a:headEnd/>
            <a:tailEnd/>
          </a:ln>
          <a:effectLst/>
        </p:spPr>
        <p:txBody>
          <a:bodyPr/>
          <a:lstStyle/>
          <a:p>
            <a:endParaRPr lang="el-GR"/>
          </a:p>
        </p:txBody>
      </p:sp>
      <p:sp>
        <p:nvSpPr>
          <p:cNvPr id="28686" name="Text Box 14"/>
          <p:cNvSpPr txBox="1">
            <a:spLocks noChangeArrowheads="1"/>
          </p:cNvSpPr>
          <p:nvPr/>
        </p:nvSpPr>
        <p:spPr bwMode="auto">
          <a:xfrm>
            <a:off x="6308726" y="138113"/>
            <a:ext cx="3425105" cy="338554"/>
          </a:xfrm>
          <a:prstGeom prst="rect">
            <a:avLst/>
          </a:prstGeom>
          <a:noFill/>
          <a:ln w="9525">
            <a:noFill/>
            <a:miter lim="800000"/>
            <a:headEnd/>
            <a:tailEnd/>
          </a:ln>
          <a:effectLst/>
        </p:spPr>
        <p:txBody>
          <a:bodyPr wrap="none">
            <a:spAutoFit/>
          </a:bodyPr>
          <a:lstStyle/>
          <a:p>
            <a:r>
              <a:rPr lang="en-US" sz="1600">
                <a:solidFill>
                  <a:schemeClr val="bg1"/>
                </a:solidFill>
              </a:rPr>
              <a:t>Anterior tubercle of transverse process</a:t>
            </a:r>
          </a:p>
        </p:txBody>
      </p:sp>
      <p:sp>
        <p:nvSpPr>
          <p:cNvPr id="28687" name="Line 15"/>
          <p:cNvSpPr>
            <a:spLocks noChangeShapeType="1"/>
          </p:cNvSpPr>
          <p:nvPr/>
        </p:nvSpPr>
        <p:spPr bwMode="auto">
          <a:xfrm flipV="1">
            <a:off x="10134600" y="1371600"/>
            <a:ext cx="0" cy="1295400"/>
          </a:xfrm>
          <a:prstGeom prst="line">
            <a:avLst/>
          </a:prstGeom>
          <a:noFill/>
          <a:ln w="9525">
            <a:solidFill>
              <a:schemeClr val="bg1"/>
            </a:solidFill>
            <a:round/>
            <a:headEnd/>
            <a:tailEnd/>
          </a:ln>
          <a:effectLst/>
        </p:spPr>
        <p:txBody>
          <a:bodyPr/>
          <a:lstStyle/>
          <a:p>
            <a:endParaRPr lang="el-GR"/>
          </a:p>
        </p:txBody>
      </p:sp>
      <p:sp>
        <p:nvSpPr>
          <p:cNvPr id="28688" name="Text Box 16"/>
          <p:cNvSpPr txBox="1">
            <a:spLocks noChangeArrowheads="1"/>
          </p:cNvSpPr>
          <p:nvPr/>
        </p:nvSpPr>
        <p:spPr bwMode="auto">
          <a:xfrm>
            <a:off x="8670925" y="747714"/>
            <a:ext cx="1897892" cy="584775"/>
          </a:xfrm>
          <a:prstGeom prst="rect">
            <a:avLst/>
          </a:prstGeom>
          <a:noFill/>
          <a:ln w="9525">
            <a:noFill/>
            <a:miter lim="800000"/>
            <a:headEnd/>
            <a:tailEnd/>
          </a:ln>
          <a:effectLst/>
        </p:spPr>
        <p:txBody>
          <a:bodyPr wrap="none">
            <a:spAutoFit/>
          </a:bodyPr>
          <a:lstStyle/>
          <a:p>
            <a:r>
              <a:rPr lang="en-US" sz="1600">
                <a:solidFill>
                  <a:schemeClr val="bg1"/>
                </a:solidFill>
              </a:rPr>
              <a:t>Posterior tubercle of</a:t>
            </a:r>
          </a:p>
          <a:p>
            <a:r>
              <a:rPr lang="en-US" sz="1600">
                <a:solidFill>
                  <a:schemeClr val="bg1"/>
                </a:solidFill>
              </a:rPr>
              <a:t>transverse process</a:t>
            </a:r>
          </a:p>
        </p:txBody>
      </p:sp>
      <p:sp>
        <p:nvSpPr>
          <p:cNvPr id="28689" name="Freeform 17"/>
          <p:cNvSpPr>
            <a:spLocks/>
          </p:cNvSpPr>
          <p:nvPr/>
        </p:nvSpPr>
        <p:spPr bwMode="auto">
          <a:xfrm>
            <a:off x="8423276" y="3709989"/>
            <a:ext cx="1654175" cy="1063625"/>
          </a:xfrm>
          <a:custGeom>
            <a:avLst/>
            <a:gdLst/>
            <a:ahLst/>
            <a:cxnLst>
              <a:cxn ang="0">
                <a:pos x="135" y="87"/>
              </a:cxn>
              <a:cxn ang="0">
                <a:pos x="262" y="42"/>
              </a:cxn>
              <a:cxn ang="0">
                <a:pos x="442" y="27"/>
              </a:cxn>
              <a:cxn ang="0">
                <a:pos x="584" y="57"/>
              </a:cxn>
              <a:cxn ang="0">
                <a:pos x="629" y="72"/>
              </a:cxn>
              <a:cxn ang="0">
                <a:pos x="845" y="27"/>
              </a:cxn>
              <a:cxn ang="0">
                <a:pos x="943" y="87"/>
              </a:cxn>
              <a:cxn ang="0">
                <a:pos x="995" y="176"/>
              </a:cxn>
              <a:cxn ang="0">
                <a:pos x="1018" y="221"/>
              </a:cxn>
              <a:cxn ang="0">
                <a:pos x="1040" y="266"/>
              </a:cxn>
              <a:cxn ang="0">
                <a:pos x="1032" y="371"/>
              </a:cxn>
              <a:cxn ang="0">
                <a:pos x="935" y="603"/>
              </a:cxn>
              <a:cxn ang="0">
                <a:pos x="748" y="670"/>
              </a:cxn>
              <a:cxn ang="0">
                <a:pos x="576" y="648"/>
              </a:cxn>
              <a:cxn ang="0">
                <a:pos x="501" y="573"/>
              </a:cxn>
              <a:cxn ang="0">
                <a:pos x="427" y="506"/>
              </a:cxn>
              <a:cxn ang="0">
                <a:pos x="277" y="461"/>
              </a:cxn>
              <a:cxn ang="0">
                <a:pos x="187" y="438"/>
              </a:cxn>
              <a:cxn ang="0">
                <a:pos x="135" y="401"/>
              </a:cxn>
              <a:cxn ang="0">
                <a:pos x="38" y="349"/>
              </a:cxn>
              <a:cxn ang="0">
                <a:pos x="0" y="281"/>
              </a:cxn>
              <a:cxn ang="0">
                <a:pos x="30" y="176"/>
              </a:cxn>
              <a:cxn ang="0">
                <a:pos x="53" y="169"/>
              </a:cxn>
              <a:cxn ang="0">
                <a:pos x="112" y="132"/>
              </a:cxn>
              <a:cxn ang="0">
                <a:pos x="150" y="132"/>
              </a:cxn>
            </a:cxnLst>
            <a:rect l="0" t="0" r="r" b="b"/>
            <a:pathLst>
              <a:path w="1042" h="670">
                <a:moveTo>
                  <a:pt x="135" y="87"/>
                </a:moveTo>
                <a:cubicBezTo>
                  <a:pt x="179" y="75"/>
                  <a:pt x="216" y="53"/>
                  <a:pt x="262" y="42"/>
                </a:cubicBezTo>
                <a:cubicBezTo>
                  <a:pt x="324" y="0"/>
                  <a:pt x="345" y="21"/>
                  <a:pt x="442" y="27"/>
                </a:cubicBezTo>
                <a:cubicBezTo>
                  <a:pt x="489" y="38"/>
                  <a:pt x="537" y="45"/>
                  <a:pt x="584" y="57"/>
                </a:cubicBezTo>
                <a:cubicBezTo>
                  <a:pt x="599" y="61"/>
                  <a:pt x="629" y="72"/>
                  <a:pt x="629" y="72"/>
                </a:cubicBezTo>
                <a:cubicBezTo>
                  <a:pt x="757" y="63"/>
                  <a:pt x="745" y="59"/>
                  <a:pt x="845" y="27"/>
                </a:cubicBezTo>
                <a:cubicBezTo>
                  <a:pt x="884" y="46"/>
                  <a:pt x="912" y="56"/>
                  <a:pt x="943" y="87"/>
                </a:cubicBezTo>
                <a:cubicBezTo>
                  <a:pt x="954" y="121"/>
                  <a:pt x="975" y="147"/>
                  <a:pt x="995" y="176"/>
                </a:cubicBezTo>
                <a:cubicBezTo>
                  <a:pt x="1001" y="185"/>
                  <a:pt x="1011" y="211"/>
                  <a:pt x="1018" y="221"/>
                </a:cubicBezTo>
                <a:cubicBezTo>
                  <a:pt x="1023" y="237"/>
                  <a:pt x="1039" y="249"/>
                  <a:pt x="1040" y="266"/>
                </a:cubicBezTo>
                <a:cubicBezTo>
                  <a:pt x="1042" y="301"/>
                  <a:pt x="1036" y="336"/>
                  <a:pt x="1032" y="371"/>
                </a:cubicBezTo>
                <a:cubicBezTo>
                  <a:pt x="1024" y="441"/>
                  <a:pt x="1014" y="576"/>
                  <a:pt x="935" y="603"/>
                </a:cubicBezTo>
                <a:cubicBezTo>
                  <a:pt x="916" y="663"/>
                  <a:pt x="804" y="653"/>
                  <a:pt x="748" y="670"/>
                </a:cubicBezTo>
                <a:cubicBezTo>
                  <a:pt x="661" y="665"/>
                  <a:pt x="643" y="664"/>
                  <a:pt x="576" y="648"/>
                </a:cubicBezTo>
                <a:cubicBezTo>
                  <a:pt x="504" y="600"/>
                  <a:pt x="554" y="623"/>
                  <a:pt x="501" y="573"/>
                </a:cubicBezTo>
                <a:cubicBezTo>
                  <a:pt x="492" y="542"/>
                  <a:pt x="458" y="516"/>
                  <a:pt x="427" y="506"/>
                </a:cubicBezTo>
                <a:cubicBezTo>
                  <a:pt x="395" y="457"/>
                  <a:pt x="331" y="465"/>
                  <a:pt x="277" y="461"/>
                </a:cubicBezTo>
                <a:cubicBezTo>
                  <a:pt x="247" y="454"/>
                  <a:pt x="214" y="454"/>
                  <a:pt x="187" y="438"/>
                </a:cubicBezTo>
                <a:cubicBezTo>
                  <a:pt x="169" y="427"/>
                  <a:pt x="154" y="411"/>
                  <a:pt x="135" y="401"/>
                </a:cubicBezTo>
                <a:cubicBezTo>
                  <a:pt x="102" y="385"/>
                  <a:pt x="69" y="368"/>
                  <a:pt x="38" y="349"/>
                </a:cubicBezTo>
                <a:cubicBezTo>
                  <a:pt x="3" y="297"/>
                  <a:pt x="14" y="321"/>
                  <a:pt x="0" y="281"/>
                </a:cubicBezTo>
                <a:cubicBezTo>
                  <a:pt x="8" y="259"/>
                  <a:pt x="15" y="191"/>
                  <a:pt x="30" y="176"/>
                </a:cubicBezTo>
                <a:cubicBezTo>
                  <a:pt x="36" y="170"/>
                  <a:pt x="45" y="171"/>
                  <a:pt x="53" y="169"/>
                </a:cubicBezTo>
                <a:cubicBezTo>
                  <a:pt x="71" y="142"/>
                  <a:pt x="82" y="141"/>
                  <a:pt x="112" y="132"/>
                </a:cubicBezTo>
                <a:cubicBezTo>
                  <a:pt x="126" y="111"/>
                  <a:pt x="150" y="85"/>
                  <a:pt x="150" y="132"/>
                </a:cubicBezTo>
              </a:path>
            </a:pathLst>
          </a:custGeom>
          <a:noFill/>
          <a:ln w="19050" cmpd="sng">
            <a:solidFill>
              <a:schemeClr val="tx1"/>
            </a:solidFill>
            <a:round/>
            <a:headEnd/>
            <a:tailEnd/>
          </a:ln>
          <a:effectLst/>
        </p:spPr>
        <p:txBody>
          <a:bodyPr/>
          <a:lstStyle/>
          <a:p>
            <a:endParaRPr lang="el-GR"/>
          </a:p>
        </p:txBody>
      </p:sp>
      <p:sp>
        <p:nvSpPr>
          <p:cNvPr id="28690" name="Text Box 18"/>
          <p:cNvSpPr txBox="1">
            <a:spLocks noChangeArrowheads="1"/>
          </p:cNvSpPr>
          <p:nvPr/>
        </p:nvSpPr>
        <p:spPr bwMode="auto">
          <a:xfrm>
            <a:off x="9067801" y="4038600"/>
            <a:ext cx="597921" cy="338554"/>
          </a:xfrm>
          <a:prstGeom prst="rect">
            <a:avLst/>
          </a:prstGeom>
          <a:noFill/>
          <a:ln w="9525">
            <a:noFill/>
            <a:miter lim="800000"/>
            <a:headEnd/>
            <a:tailEnd/>
          </a:ln>
          <a:effectLst/>
        </p:spPr>
        <p:txBody>
          <a:bodyPr wrap="none">
            <a:spAutoFit/>
          </a:bodyPr>
          <a:lstStyle/>
          <a:p>
            <a:r>
              <a:rPr lang="en-US" sz="1600">
                <a:solidFill>
                  <a:schemeClr val="bg1"/>
                </a:solidFill>
              </a:rPr>
              <a:t>facet</a:t>
            </a:r>
          </a:p>
        </p:txBody>
      </p:sp>
      <p:sp>
        <p:nvSpPr>
          <p:cNvPr id="28691" name="Rectangle 19"/>
          <p:cNvSpPr>
            <a:spLocks noChangeArrowheads="1"/>
          </p:cNvSpPr>
          <p:nvPr/>
        </p:nvSpPr>
        <p:spPr bwMode="auto">
          <a:xfrm>
            <a:off x="1524000" y="5867400"/>
            <a:ext cx="1455738" cy="825500"/>
          </a:xfrm>
          <a:prstGeom prst="rect">
            <a:avLst/>
          </a:prstGeom>
          <a:noFill/>
          <a:ln w="9525">
            <a:noFill/>
            <a:miter lim="800000"/>
            <a:headEnd/>
            <a:tailEnd/>
          </a:ln>
          <a:effectLst/>
        </p:spPr>
        <p:txBody>
          <a:bodyPr wrap="none">
            <a:spAutoFit/>
          </a:bodyPr>
          <a:lstStyle/>
          <a:p>
            <a:r>
              <a:rPr lang="en-US" sz="1600">
                <a:solidFill>
                  <a:schemeClr val="bg1"/>
                </a:solidFill>
              </a:rPr>
              <a:t>steven lee</a:t>
            </a:r>
          </a:p>
          <a:p>
            <a:r>
              <a:rPr lang="en-US" sz="1600">
                <a:solidFill>
                  <a:schemeClr val="bg1"/>
                </a:solidFill>
              </a:rPr>
              <a:t>M.S. Pathology</a:t>
            </a:r>
          </a:p>
          <a:p>
            <a:r>
              <a:rPr lang="en-US" sz="1600">
                <a:solidFill>
                  <a:schemeClr val="bg1"/>
                </a:solidFill>
              </a:rPr>
              <a:t>FTCC</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C0B7C60-7610-CE7F-C5A2-69FA6A46C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17" y="182880"/>
            <a:ext cx="9279172" cy="6504167"/>
          </a:xfrm>
          <a:prstGeom prst="rect">
            <a:avLst/>
          </a:prstGeom>
        </p:spPr>
      </p:pic>
    </p:spTree>
    <p:extLst>
      <p:ext uri="{BB962C8B-B14F-4D97-AF65-F5344CB8AC3E}">
        <p14:creationId xmlns:p14="http://schemas.microsoft.com/office/powerpoint/2010/main" val="20010120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DCFA257-F8CA-A231-8B3D-13FA55A68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04" y="174929"/>
            <a:ext cx="9470004" cy="6384897"/>
          </a:xfrm>
          <a:prstGeom prst="rect">
            <a:avLst/>
          </a:prstGeom>
        </p:spPr>
      </p:pic>
    </p:spTree>
    <p:extLst>
      <p:ext uri="{BB962C8B-B14F-4D97-AF65-F5344CB8AC3E}">
        <p14:creationId xmlns:p14="http://schemas.microsoft.com/office/powerpoint/2010/main" val="2793287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D1F2197-3989-F2CD-24C3-7E85102DF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674" y="198783"/>
            <a:ext cx="8269356" cy="6305383"/>
          </a:xfrm>
          <a:prstGeom prst="rect">
            <a:avLst/>
          </a:prstGeom>
        </p:spPr>
      </p:pic>
    </p:spTree>
    <p:extLst>
      <p:ext uri="{BB962C8B-B14F-4D97-AF65-F5344CB8AC3E}">
        <p14:creationId xmlns:p14="http://schemas.microsoft.com/office/powerpoint/2010/main" val="18548699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602B70C-5737-C4D4-9157-648921658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2" y="0"/>
            <a:ext cx="9072437" cy="6790414"/>
          </a:xfrm>
          <a:prstGeom prst="rect">
            <a:avLst/>
          </a:prstGeom>
        </p:spPr>
      </p:pic>
    </p:spTree>
    <p:extLst>
      <p:ext uri="{BB962C8B-B14F-4D97-AF65-F5344CB8AC3E}">
        <p14:creationId xmlns:p14="http://schemas.microsoft.com/office/powerpoint/2010/main" val="2122446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36E8A7B-0F10-F56D-2B96-AF87B03A2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033" y="79513"/>
            <a:ext cx="9096291" cy="6671144"/>
          </a:xfrm>
          <a:prstGeom prst="rect">
            <a:avLst/>
          </a:prstGeom>
        </p:spPr>
      </p:pic>
    </p:spTree>
    <p:extLst>
      <p:ext uri="{BB962C8B-B14F-4D97-AF65-F5344CB8AC3E}">
        <p14:creationId xmlns:p14="http://schemas.microsoft.com/office/powerpoint/2010/main" val="3692934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35C453B-F75C-B0BD-B170-138D65FC0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317" y="610262"/>
            <a:ext cx="6994804" cy="5637475"/>
          </a:xfrm>
          <a:prstGeom prst="rect">
            <a:avLst/>
          </a:prstGeom>
        </p:spPr>
      </p:pic>
    </p:spTree>
    <p:extLst>
      <p:ext uri="{BB962C8B-B14F-4D97-AF65-F5344CB8AC3E}">
        <p14:creationId xmlns:p14="http://schemas.microsoft.com/office/powerpoint/2010/main" val="22132383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0F8C153-4E91-3D60-DEE8-5B4584C74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70" y="87464"/>
            <a:ext cx="8587407" cy="6770536"/>
          </a:xfrm>
          <a:prstGeom prst="rect">
            <a:avLst/>
          </a:prstGeom>
        </p:spPr>
      </p:pic>
    </p:spTree>
    <p:extLst>
      <p:ext uri="{BB962C8B-B14F-4D97-AF65-F5344CB8AC3E}">
        <p14:creationId xmlns:p14="http://schemas.microsoft.com/office/powerpoint/2010/main" val="2842531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50B8506-198C-799B-2A0A-14EF8809F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067" y="119271"/>
            <a:ext cx="8428382" cy="6639338"/>
          </a:xfrm>
          <a:prstGeom prst="rect">
            <a:avLst/>
          </a:prstGeom>
        </p:spPr>
      </p:pic>
    </p:spTree>
    <p:extLst>
      <p:ext uri="{BB962C8B-B14F-4D97-AF65-F5344CB8AC3E}">
        <p14:creationId xmlns:p14="http://schemas.microsoft.com/office/powerpoint/2010/main" val="9148390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1EC3079-B669-46F9-BEFC-C5A3BC8C2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527" y="143123"/>
            <a:ext cx="8301162" cy="6528021"/>
          </a:xfrm>
          <a:prstGeom prst="rect">
            <a:avLst/>
          </a:prstGeom>
        </p:spPr>
      </p:pic>
    </p:spTree>
    <p:extLst>
      <p:ext uri="{BB962C8B-B14F-4D97-AF65-F5344CB8AC3E}">
        <p14:creationId xmlns:p14="http://schemas.microsoft.com/office/powerpoint/2010/main" val="42633074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7E1F00A-C35D-2A83-5FDC-2D3BBEFA7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07" y="182880"/>
            <a:ext cx="8825947" cy="6512118"/>
          </a:xfrm>
          <a:prstGeom prst="rect">
            <a:avLst/>
          </a:prstGeom>
        </p:spPr>
      </p:pic>
    </p:spTree>
    <p:extLst>
      <p:ext uri="{BB962C8B-B14F-4D97-AF65-F5344CB8AC3E}">
        <p14:creationId xmlns:p14="http://schemas.microsoft.com/office/powerpoint/2010/main" val="1245859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biology\Biology 1155\pics\cervside1.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29700" name="Text Box 4"/>
          <p:cNvSpPr txBox="1">
            <a:spLocks noChangeArrowheads="1"/>
          </p:cNvSpPr>
          <p:nvPr/>
        </p:nvSpPr>
        <p:spPr bwMode="auto">
          <a:xfrm>
            <a:off x="8137526" y="5527676"/>
            <a:ext cx="2451825" cy="830997"/>
          </a:xfrm>
          <a:prstGeom prst="rect">
            <a:avLst/>
          </a:prstGeom>
          <a:noFill/>
          <a:ln w="9525">
            <a:noFill/>
            <a:miter lim="800000"/>
            <a:headEnd/>
            <a:tailEnd/>
          </a:ln>
          <a:effectLst/>
        </p:spPr>
        <p:txBody>
          <a:bodyPr wrap="none">
            <a:spAutoFit/>
          </a:bodyPr>
          <a:lstStyle/>
          <a:p>
            <a:r>
              <a:rPr lang="en-US" sz="2400">
                <a:solidFill>
                  <a:schemeClr val="bg1"/>
                </a:solidFill>
              </a:rPr>
              <a:t>Cervical vertebrae</a:t>
            </a:r>
          </a:p>
          <a:p>
            <a:r>
              <a:rPr lang="en-US" sz="2400">
                <a:solidFill>
                  <a:schemeClr val="bg1"/>
                </a:solidFill>
              </a:rPr>
              <a:t>lateral view</a:t>
            </a:r>
          </a:p>
        </p:txBody>
      </p:sp>
      <p:sp>
        <p:nvSpPr>
          <p:cNvPr id="29701" name="Text Box 5"/>
          <p:cNvSpPr txBox="1">
            <a:spLocks noChangeArrowheads="1"/>
          </p:cNvSpPr>
          <p:nvPr/>
        </p:nvSpPr>
        <p:spPr bwMode="auto">
          <a:xfrm>
            <a:off x="1524001" y="939800"/>
            <a:ext cx="1808163" cy="336550"/>
          </a:xfrm>
          <a:prstGeom prst="rect">
            <a:avLst/>
          </a:prstGeom>
          <a:noFill/>
          <a:ln w="9525">
            <a:noFill/>
            <a:miter lim="800000"/>
            <a:headEnd/>
            <a:tailEnd/>
          </a:ln>
          <a:effectLst/>
        </p:spPr>
        <p:txBody>
          <a:bodyPr wrap="none">
            <a:spAutoFit/>
          </a:bodyPr>
          <a:lstStyle/>
          <a:p>
            <a:r>
              <a:rPr lang="en-US" sz="1600">
                <a:solidFill>
                  <a:schemeClr val="bg1"/>
                </a:solidFill>
              </a:rPr>
              <a:t>Transverse foramen</a:t>
            </a:r>
          </a:p>
        </p:txBody>
      </p:sp>
      <p:sp>
        <p:nvSpPr>
          <p:cNvPr id="29703" name="Text Box 7"/>
          <p:cNvSpPr txBox="1">
            <a:spLocks noChangeArrowheads="1"/>
          </p:cNvSpPr>
          <p:nvPr/>
        </p:nvSpPr>
        <p:spPr bwMode="auto">
          <a:xfrm>
            <a:off x="2971801" y="3378201"/>
            <a:ext cx="1077913" cy="581025"/>
          </a:xfrm>
          <a:prstGeom prst="rect">
            <a:avLst/>
          </a:prstGeom>
          <a:noFill/>
          <a:ln w="9525">
            <a:noFill/>
            <a:miter lim="800000"/>
            <a:headEnd/>
            <a:tailEnd/>
          </a:ln>
          <a:effectLst/>
        </p:spPr>
        <p:txBody>
          <a:bodyPr wrap="none">
            <a:spAutoFit/>
          </a:bodyPr>
          <a:lstStyle/>
          <a:p>
            <a:r>
              <a:rPr lang="en-US" sz="1600">
                <a:solidFill>
                  <a:schemeClr val="bg1"/>
                </a:solidFill>
              </a:rPr>
              <a:t>Transverse</a:t>
            </a:r>
          </a:p>
          <a:p>
            <a:r>
              <a:rPr lang="en-US" sz="1600">
                <a:solidFill>
                  <a:schemeClr val="bg1"/>
                </a:solidFill>
              </a:rPr>
              <a:t>process</a:t>
            </a:r>
          </a:p>
        </p:txBody>
      </p:sp>
      <p:sp>
        <p:nvSpPr>
          <p:cNvPr id="29706" name="Text Box 10"/>
          <p:cNvSpPr txBox="1">
            <a:spLocks noChangeArrowheads="1"/>
          </p:cNvSpPr>
          <p:nvPr/>
        </p:nvSpPr>
        <p:spPr bwMode="auto">
          <a:xfrm>
            <a:off x="8305800" y="3530601"/>
            <a:ext cx="839788" cy="581025"/>
          </a:xfrm>
          <a:prstGeom prst="rect">
            <a:avLst/>
          </a:prstGeom>
          <a:noFill/>
          <a:ln w="9525">
            <a:noFill/>
            <a:miter lim="800000"/>
            <a:headEnd/>
            <a:tailEnd/>
          </a:ln>
          <a:effectLst/>
        </p:spPr>
        <p:txBody>
          <a:bodyPr wrap="none">
            <a:spAutoFit/>
          </a:bodyPr>
          <a:lstStyle/>
          <a:p>
            <a:r>
              <a:rPr lang="en-US" sz="1600">
                <a:solidFill>
                  <a:schemeClr val="bg1"/>
                </a:solidFill>
              </a:rPr>
              <a:t>Spinous</a:t>
            </a:r>
          </a:p>
          <a:p>
            <a:r>
              <a:rPr lang="en-US" sz="1600">
                <a:solidFill>
                  <a:schemeClr val="bg1"/>
                </a:solidFill>
              </a:rPr>
              <a:t>process</a:t>
            </a:r>
          </a:p>
        </p:txBody>
      </p:sp>
      <p:sp>
        <p:nvSpPr>
          <p:cNvPr id="29708" name="Line 12"/>
          <p:cNvSpPr>
            <a:spLocks noChangeShapeType="1"/>
          </p:cNvSpPr>
          <p:nvPr/>
        </p:nvSpPr>
        <p:spPr bwMode="auto">
          <a:xfrm>
            <a:off x="2286000" y="1524000"/>
            <a:ext cx="1295400" cy="838200"/>
          </a:xfrm>
          <a:prstGeom prst="line">
            <a:avLst/>
          </a:prstGeom>
          <a:noFill/>
          <a:ln w="9525">
            <a:solidFill>
              <a:schemeClr val="bg1"/>
            </a:solidFill>
            <a:round/>
            <a:headEnd/>
            <a:tailEnd/>
          </a:ln>
          <a:effectLst/>
        </p:spPr>
        <p:txBody>
          <a:bodyPr/>
          <a:lstStyle/>
          <a:p>
            <a:endParaRPr lang="el-GR"/>
          </a:p>
        </p:txBody>
      </p:sp>
      <p:sp>
        <p:nvSpPr>
          <p:cNvPr id="29709" name="Line 13"/>
          <p:cNvSpPr>
            <a:spLocks noChangeShapeType="1"/>
          </p:cNvSpPr>
          <p:nvPr/>
        </p:nvSpPr>
        <p:spPr bwMode="auto">
          <a:xfrm flipV="1">
            <a:off x="5867400" y="914400"/>
            <a:ext cx="2209800" cy="1828800"/>
          </a:xfrm>
          <a:prstGeom prst="line">
            <a:avLst/>
          </a:prstGeom>
          <a:noFill/>
          <a:ln w="9525">
            <a:solidFill>
              <a:schemeClr val="bg1"/>
            </a:solidFill>
            <a:round/>
            <a:headEnd/>
            <a:tailEnd/>
          </a:ln>
          <a:effectLst/>
        </p:spPr>
        <p:txBody>
          <a:bodyPr/>
          <a:lstStyle/>
          <a:p>
            <a:endParaRPr lang="el-GR"/>
          </a:p>
        </p:txBody>
      </p:sp>
      <p:sp>
        <p:nvSpPr>
          <p:cNvPr id="29710" name="Text Box 14"/>
          <p:cNvSpPr txBox="1">
            <a:spLocks noChangeArrowheads="1"/>
          </p:cNvSpPr>
          <p:nvPr/>
        </p:nvSpPr>
        <p:spPr bwMode="auto">
          <a:xfrm>
            <a:off x="8251825" y="830263"/>
            <a:ext cx="184150" cy="369332"/>
          </a:xfrm>
          <a:prstGeom prst="rect">
            <a:avLst/>
          </a:prstGeom>
          <a:noFill/>
          <a:ln w="9525">
            <a:noFill/>
            <a:miter lim="800000"/>
            <a:headEnd/>
            <a:tailEnd/>
          </a:ln>
          <a:effectLst/>
        </p:spPr>
        <p:txBody>
          <a:bodyPr>
            <a:spAutoFit/>
          </a:bodyPr>
          <a:lstStyle/>
          <a:p>
            <a:pPr>
              <a:spcBef>
                <a:spcPct val="50000"/>
              </a:spcBef>
            </a:pPr>
            <a:r>
              <a:rPr lang="en-US"/>
              <a:t>a</a:t>
            </a:r>
          </a:p>
        </p:txBody>
      </p:sp>
      <p:sp>
        <p:nvSpPr>
          <p:cNvPr id="29711" name="Text Box 15"/>
          <p:cNvSpPr txBox="1">
            <a:spLocks noChangeArrowheads="1"/>
          </p:cNvSpPr>
          <p:nvPr/>
        </p:nvSpPr>
        <p:spPr bwMode="auto">
          <a:xfrm>
            <a:off x="8137525" y="671513"/>
            <a:ext cx="1403350" cy="336550"/>
          </a:xfrm>
          <a:prstGeom prst="rect">
            <a:avLst/>
          </a:prstGeom>
          <a:noFill/>
          <a:ln w="9525">
            <a:noFill/>
            <a:miter lim="800000"/>
            <a:headEnd/>
            <a:tailEnd/>
          </a:ln>
          <a:effectLst/>
        </p:spPr>
        <p:txBody>
          <a:bodyPr wrap="none">
            <a:spAutoFit/>
          </a:bodyPr>
          <a:lstStyle/>
          <a:p>
            <a:r>
              <a:rPr lang="en-US" sz="1600">
                <a:solidFill>
                  <a:schemeClr val="bg1"/>
                </a:solidFill>
              </a:rPr>
              <a:t>Articular pillar</a:t>
            </a:r>
          </a:p>
        </p:txBody>
      </p:sp>
      <p:sp>
        <p:nvSpPr>
          <p:cNvPr id="29712" name="Line 16"/>
          <p:cNvSpPr>
            <a:spLocks noChangeShapeType="1"/>
          </p:cNvSpPr>
          <p:nvPr/>
        </p:nvSpPr>
        <p:spPr bwMode="auto">
          <a:xfrm flipH="1">
            <a:off x="2133600" y="3048000"/>
            <a:ext cx="914400" cy="914400"/>
          </a:xfrm>
          <a:prstGeom prst="line">
            <a:avLst/>
          </a:prstGeom>
          <a:noFill/>
          <a:ln w="9525">
            <a:solidFill>
              <a:schemeClr val="bg1"/>
            </a:solidFill>
            <a:round/>
            <a:headEnd/>
            <a:tailEnd/>
          </a:ln>
          <a:effectLst/>
        </p:spPr>
        <p:txBody>
          <a:bodyPr/>
          <a:lstStyle/>
          <a:p>
            <a:endParaRPr lang="el-GR"/>
          </a:p>
        </p:txBody>
      </p:sp>
      <p:sp>
        <p:nvSpPr>
          <p:cNvPr id="29713" name="Text Box 17"/>
          <p:cNvSpPr txBox="1">
            <a:spLocks noChangeArrowheads="1"/>
          </p:cNvSpPr>
          <p:nvPr/>
        </p:nvSpPr>
        <p:spPr bwMode="auto">
          <a:xfrm>
            <a:off x="1524000" y="4191000"/>
            <a:ext cx="1519238" cy="336550"/>
          </a:xfrm>
          <a:prstGeom prst="rect">
            <a:avLst/>
          </a:prstGeom>
          <a:noFill/>
          <a:ln w="9525">
            <a:noFill/>
            <a:miter lim="800000"/>
            <a:headEnd/>
            <a:tailEnd/>
          </a:ln>
          <a:effectLst/>
        </p:spPr>
        <p:txBody>
          <a:bodyPr wrap="none">
            <a:spAutoFit/>
          </a:bodyPr>
          <a:lstStyle/>
          <a:p>
            <a:r>
              <a:rPr lang="en-US" sz="1600">
                <a:solidFill>
                  <a:schemeClr val="bg1"/>
                </a:solidFill>
              </a:rPr>
              <a:t>Sulcus for nerve</a:t>
            </a:r>
          </a:p>
        </p:txBody>
      </p:sp>
      <p:sp>
        <p:nvSpPr>
          <p:cNvPr id="29714" name="Rectangle 18"/>
          <p:cNvSpPr>
            <a:spLocks noChangeArrowheads="1"/>
          </p:cNvSpPr>
          <p:nvPr/>
        </p:nvSpPr>
        <p:spPr bwMode="auto">
          <a:xfrm>
            <a:off x="1524000" y="5867400"/>
            <a:ext cx="1455738" cy="825500"/>
          </a:xfrm>
          <a:prstGeom prst="rect">
            <a:avLst/>
          </a:prstGeom>
          <a:noFill/>
          <a:ln w="9525">
            <a:noFill/>
            <a:miter lim="800000"/>
            <a:headEnd/>
            <a:tailEnd/>
          </a:ln>
          <a:effectLst/>
        </p:spPr>
        <p:txBody>
          <a:bodyPr wrap="none">
            <a:spAutoFit/>
          </a:bodyPr>
          <a:lstStyle/>
          <a:p>
            <a:r>
              <a:rPr lang="en-US" sz="1600">
                <a:solidFill>
                  <a:schemeClr val="bg1"/>
                </a:solidFill>
              </a:rPr>
              <a:t>steven lee</a:t>
            </a:r>
          </a:p>
          <a:p>
            <a:r>
              <a:rPr lang="en-US" sz="1600">
                <a:solidFill>
                  <a:schemeClr val="bg1"/>
                </a:solidFill>
              </a:rPr>
              <a:t>M.S. Pathology</a:t>
            </a:r>
          </a:p>
          <a:p>
            <a:r>
              <a:rPr lang="en-US" sz="1600">
                <a:solidFill>
                  <a:schemeClr val="bg1"/>
                </a:solidFill>
              </a:rPr>
              <a:t>FTCC</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8F3B7D5-641B-844B-A7E0-CEDA1C53C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111" y="294198"/>
            <a:ext cx="8309113" cy="6345141"/>
          </a:xfrm>
          <a:prstGeom prst="rect">
            <a:avLst/>
          </a:prstGeom>
        </p:spPr>
      </p:pic>
    </p:spTree>
    <p:extLst>
      <p:ext uri="{BB962C8B-B14F-4D97-AF65-F5344CB8AC3E}">
        <p14:creationId xmlns:p14="http://schemas.microsoft.com/office/powerpoint/2010/main" val="10168475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982788" y="350838"/>
            <a:ext cx="7053262" cy="1071562"/>
          </a:xfrm>
        </p:spPr>
        <p:txBody>
          <a:bodyPr/>
          <a:lstStyle/>
          <a:p>
            <a:r>
              <a:rPr lang="en-US"/>
              <a:t>Triangles of the neck</a:t>
            </a:r>
          </a:p>
        </p:txBody>
      </p:sp>
      <p:sp>
        <p:nvSpPr>
          <p:cNvPr id="2053" name="Rectangle 5"/>
          <p:cNvSpPr>
            <a:spLocks noGrp="1" noChangeArrowheads="1"/>
          </p:cNvSpPr>
          <p:nvPr>
            <p:ph type="body" sz="half" idx="1"/>
          </p:nvPr>
        </p:nvSpPr>
        <p:spPr>
          <a:xfrm>
            <a:off x="2438400" y="1447800"/>
            <a:ext cx="7848600" cy="1828800"/>
          </a:xfrm>
        </p:spPr>
        <p:txBody>
          <a:bodyPr/>
          <a:lstStyle/>
          <a:p>
            <a:pPr algn="just">
              <a:lnSpc>
                <a:spcPct val="90000"/>
              </a:lnSpc>
            </a:pPr>
            <a:r>
              <a:rPr lang="en-US" sz="2400" b="1">
                <a:latin typeface="Times New Roman" pitchFamily="18" charset="0"/>
              </a:rPr>
              <a:t>The neck is divided by the sternocleidomastoid muscle, which run obliquely downward and forward from the mastoid process and the occipital bone to the clavicle and the sternum, into an anterior and posterior triangle.</a:t>
            </a:r>
          </a:p>
        </p:txBody>
      </p:sp>
      <p:pic>
        <p:nvPicPr>
          <p:cNvPr id="2061" name="Picture 13" descr="Triangles"/>
          <p:cNvPicPr>
            <a:picLocks noGrp="1" noChangeAspect="1" noChangeArrowheads="1"/>
          </p:cNvPicPr>
          <p:nvPr>
            <p:ph sz="half" idx="2"/>
          </p:nvPr>
        </p:nvPicPr>
        <p:blipFill>
          <a:blip r:embed="rId3" cstate="print"/>
          <a:srcRect/>
          <a:stretch>
            <a:fillRect/>
          </a:stretch>
        </p:blipFill>
        <p:spPr>
          <a:xfrm>
            <a:off x="3124200" y="3276601"/>
            <a:ext cx="6553200" cy="3349625"/>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0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p:txBody>
          <a:bodyPr/>
          <a:lstStyle/>
          <a:p>
            <a:r>
              <a:rPr lang="en-US"/>
              <a:t>Triangles of the neck</a:t>
            </a:r>
            <a:endParaRPr lang="en-GB"/>
          </a:p>
        </p:txBody>
      </p:sp>
      <p:sp>
        <p:nvSpPr>
          <p:cNvPr id="70659" name="Rectangle 3"/>
          <p:cNvSpPr>
            <a:spLocks noGrp="1" noChangeArrowheads="1"/>
          </p:cNvSpPr>
          <p:nvPr>
            <p:ph type="body" sz="half" idx="1"/>
          </p:nvPr>
        </p:nvSpPr>
        <p:spPr>
          <a:xfrm>
            <a:off x="1905000" y="1981200"/>
            <a:ext cx="4267200" cy="3962400"/>
          </a:xfrm>
        </p:spPr>
        <p:txBody>
          <a:bodyPr/>
          <a:lstStyle/>
          <a:p>
            <a:pPr>
              <a:lnSpc>
                <a:spcPct val="80000"/>
              </a:lnSpc>
            </a:pPr>
            <a:r>
              <a:rPr lang="en-US" sz="2600" b="1" i="1">
                <a:solidFill>
                  <a:srgbClr val="FF0000"/>
                </a:solidFill>
              </a:rPr>
              <a:t>The posterior triangle</a:t>
            </a:r>
            <a:r>
              <a:rPr lang="en-US" sz="2600" b="1" i="1"/>
              <a:t>:</a:t>
            </a:r>
            <a:endParaRPr lang="en-US" sz="2600"/>
          </a:p>
          <a:p>
            <a:pPr lvl="1">
              <a:lnSpc>
                <a:spcPct val="80000"/>
              </a:lnSpc>
            </a:pPr>
            <a:r>
              <a:rPr lang="en-US" sz="1900" b="1"/>
              <a:t>Anterior:</a:t>
            </a:r>
          </a:p>
          <a:p>
            <a:pPr lvl="2"/>
            <a:r>
              <a:rPr lang="en-US" sz="1900" b="1"/>
              <a:t>posterior border of sternocleidomastoid muscle</a:t>
            </a:r>
          </a:p>
          <a:p>
            <a:pPr lvl="1">
              <a:lnSpc>
                <a:spcPct val="80000"/>
              </a:lnSpc>
            </a:pPr>
            <a:r>
              <a:rPr lang="en-US" sz="1900" b="1"/>
              <a:t>Posterior:</a:t>
            </a:r>
          </a:p>
          <a:p>
            <a:pPr lvl="2"/>
            <a:r>
              <a:rPr lang="en-US" sz="1900" b="1"/>
              <a:t>anterior border of trapezius  </a:t>
            </a:r>
          </a:p>
          <a:p>
            <a:pPr lvl="1">
              <a:lnSpc>
                <a:spcPct val="80000"/>
              </a:lnSpc>
            </a:pPr>
            <a:r>
              <a:rPr lang="en-US" sz="1900" b="1"/>
              <a:t>Base:</a:t>
            </a:r>
          </a:p>
          <a:p>
            <a:pPr lvl="2"/>
            <a:r>
              <a:rPr lang="en-US" sz="1900" b="1"/>
              <a:t>the clavicle. </a:t>
            </a:r>
          </a:p>
          <a:p>
            <a:pPr lvl="1"/>
            <a:r>
              <a:rPr lang="en-US" sz="1900" b="1"/>
              <a:t>Apex:</a:t>
            </a:r>
          </a:p>
          <a:p>
            <a:pPr lvl="2"/>
            <a:r>
              <a:rPr lang="en-US" sz="1900" b="1"/>
              <a:t>Occipital bone.</a:t>
            </a:r>
          </a:p>
          <a:p>
            <a:pPr>
              <a:lnSpc>
                <a:spcPct val="80000"/>
              </a:lnSpc>
            </a:pPr>
            <a:endParaRPr lang="en-GB" sz="1800"/>
          </a:p>
        </p:txBody>
      </p:sp>
      <p:pic>
        <p:nvPicPr>
          <p:cNvPr id="70662" name="Picture 6" descr="Triangles-poterior"/>
          <p:cNvPicPr>
            <a:picLocks noGrp="1" noChangeAspect="1" noChangeArrowheads="1"/>
          </p:cNvPicPr>
          <p:nvPr>
            <p:ph sz="half" idx="2"/>
          </p:nvPr>
        </p:nvPicPr>
        <p:blipFill>
          <a:blip r:embed="rId3" cstate="print"/>
          <a:srcRect/>
          <a:stretch>
            <a:fillRect/>
          </a:stretch>
        </p:blipFill>
        <p:spPr>
          <a:xfrm>
            <a:off x="6019800" y="2057400"/>
            <a:ext cx="4419600" cy="4146550"/>
          </a:xfrm>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fontScale="90000"/>
          </a:bodyPr>
          <a:lstStyle/>
          <a:p>
            <a:r>
              <a:rPr lang="en-US" sz="3200"/>
              <a:t>Triangles of the neck </a:t>
            </a:r>
            <a:r>
              <a:rPr lang="en-US" sz="1600" b="1" i="1">
                <a:solidFill>
                  <a:srgbClr val="FF0000"/>
                </a:solidFill>
              </a:rPr>
              <a:t>The posterior triangle</a:t>
            </a:r>
            <a:r>
              <a:rPr lang="en-US" sz="1600" b="1" i="1"/>
              <a:t>:</a:t>
            </a:r>
            <a:br>
              <a:rPr lang="en-US" sz="4900"/>
            </a:br>
            <a:endParaRPr lang="en-GB" sz="4900"/>
          </a:p>
        </p:txBody>
      </p:sp>
      <p:sp>
        <p:nvSpPr>
          <p:cNvPr id="72707" name="Rectangle 3"/>
          <p:cNvSpPr>
            <a:spLocks noGrp="1" noChangeArrowheads="1"/>
          </p:cNvSpPr>
          <p:nvPr>
            <p:ph type="body" sz="half" idx="1"/>
          </p:nvPr>
        </p:nvSpPr>
        <p:spPr>
          <a:xfrm>
            <a:off x="2057400" y="2209800"/>
            <a:ext cx="4038600" cy="4038600"/>
          </a:xfrm>
        </p:spPr>
        <p:txBody>
          <a:bodyPr/>
          <a:lstStyle/>
          <a:p>
            <a:pPr>
              <a:lnSpc>
                <a:spcPct val="80000"/>
              </a:lnSpc>
            </a:pPr>
            <a:r>
              <a:rPr lang="en-GB" sz="1800" b="1"/>
              <a:t>The triangle is subdivided by the inferior belly of the omohyoid muscle into an </a:t>
            </a:r>
            <a:r>
              <a:rPr lang="en-GB" sz="2000" b="1" i="1">
                <a:solidFill>
                  <a:srgbClr val="0000FF"/>
                </a:solidFill>
              </a:rPr>
              <a:t>occipital </a:t>
            </a:r>
            <a:r>
              <a:rPr lang="en-GB" sz="1800" b="1"/>
              <a:t>and </a:t>
            </a:r>
            <a:r>
              <a:rPr lang="en-GB" sz="2000" b="1" i="1">
                <a:solidFill>
                  <a:srgbClr val="0000FF"/>
                </a:solidFill>
              </a:rPr>
              <a:t>supraclavicular triangles.</a:t>
            </a:r>
          </a:p>
          <a:p>
            <a:pPr algn="just">
              <a:lnSpc>
                <a:spcPct val="80000"/>
              </a:lnSpc>
            </a:pPr>
            <a:r>
              <a:rPr lang="en-GB" sz="1800" b="1"/>
              <a:t>The roof:</a:t>
            </a:r>
          </a:p>
          <a:p>
            <a:pPr lvl="1" algn="just">
              <a:lnSpc>
                <a:spcPct val="80000"/>
              </a:lnSpc>
            </a:pPr>
            <a:r>
              <a:rPr lang="en-GB" sz="1900" b="1"/>
              <a:t>the skin and deep cervical fascia.</a:t>
            </a:r>
          </a:p>
          <a:p>
            <a:pPr algn="just">
              <a:lnSpc>
                <a:spcPct val="80000"/>
              </a:lnSpc>
            </a:pPr>
            <a:r>
              <a:rPr lang="en-GB" sz="1800" b="1"/>
              <a:t>The floor:</a:t>
            </a:r>
          </a:p>
          <a:p>
            <a:pPr lvl="1" algn="just">
              <a:lnSpc>
                <a:spcPct val="80000"/>
              </a:lnSpc>
            </a:pPr>
            <a:r>
              <a:rPr lang="en-GB" sz="1900" b="1"/>
              <a:t>the prevertebral fascia</a:t>
            </a:r>
          </a:p>
          <a:p>
            <a:pPr algn="just">
              <a:lnSpc>
                <a:spcPct val="80000"/>
              </a:lnSpc>
            </a:pPr>
            <a:r>
              <a:rPr lang="en-GB" sz="1800" b="1"/>
              <a:t>The content:</a:t>
            </a:r>
          </a:p>
          <a:p>
            <a:pPr lvl="1" algn="just">
              <a:lnSpc>
                <a:spcPct val="80000"/>
              </a:lnSpc>
            </a:pPr>
            <a:r>
              <a:rPr lang="en-GB" sz="1900" b="1"/>
              <a:t>Occipital lymph nodes, accessory nerve, greater auricular nerve and the cervical plexus.</a:t>
            </a:r>
            <a:endParaRPr lang="en-GB" sz="1700" b="1"/>
          </a:p>
        </p:txBody>
      </p:sp>
      <p:pic>
        <p:nvPicPr>
          <p:cNvPr id="72709" name="Picture 5" descr="Triangles-poterior"/>
          <p:cNvPicPr>
            <a:picLocks noGrp="1" noChangeAspect="1" noChangeArrowheads="1"/>
          </p:cNvPicPr>
          <p:nvPr>
            <p:ph sz="half" idx="2"/>
          </p:nvPr>
        </p:nvPicPr>
        <p:blipFill>
          <a:blip r:embed="rId3" cstate="print"/>
          <a:srcRect/>
          <a:stretch>
            <a:fillRect/>
          </a:stretch>
        </p:blipFill>
        <p:spPr>
          <a:xfrm>
            <a:off x="6165850" y="2209800"/>
            <a:ext cx="4502150" cy="4648200"/>
          </a:xfrm>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lstStyle/>
          <a:p>
            <a:r>
              <a:rPr lang="en-US"/>
              <a:t>Triangles of the neck</a:t>
            </a:r>
            <a:endParaRPr lang="en-GB"/>
          </a:p>
        </p:txBody>
      </p:sp>
      <p:sp>
        <p:nvSpPr>
          <p:cNvPr id="24579" name="Rectangle 3"/>
          <p:cNvSpPr>
            <a:spLocks noGrp="1" noChangeArrowheads="1"/>
          </p:cNvSpPr>
          <p:nvPr>
            <p:ph type="body" sz="half" idx="1"/>
          </p:nvPr>
        </p:nvSpPr>
        <p:spPr>
          <a:xfrm>
            <a:off x="1752600" y="2286000"/>
            <a:ext cx="3962400" cy="3657600"/>
          </a:xfrm>
        </p:spPr>
        <p:txBody>
          <a:bodyPr/>
          <a:lstStyle/>
          <a:p>
            <a:pPr algn="just">
              <a:lnSpc>
                <a:spcPct val="90000"/>
              </a:lnSpc>
            </a:pPr>
            <a:r>
              <a:rPr lang="en-US" sz="2200" b="1" i="1">
                <a:solidFill>
                  <a:srgbClr val="FF0000"/>
                </a:solidFill>
              </a:rPr>
              <a:t>The anterior triangle</a:t>
            </a:r>
            <a:r>
              <a:rPr lang="en-US" sz="2200" b="1">
                <a:solidFill>
                  <a:srgbClr val="FF0000"/>
                </a:solidFill>
              </a:rPr>
              <a:t>:</a:t>
            </a:r>
          </a:p>
          <a:p>
            <a:pPr lvl="1" algn="just">
              <a:lnSpc>
                <a:spcPct val="90000"/>
              </a:lnSpc>
            </a:pPr>
            <a:r>
              <a:rPr lang="en-US" sz="1700" b="1"/>
              <a:t>Posteriorly:</a:t>
            </a:r>
          </a:p>
          <a:p>
            <a:pPr lvl="2" algn="just">
              <a:lnSpc>
                <a:spcPct val="90000"/>
              </a:lnSpc>
            </a:pPr>
            <a:r>
              <a:rPr lang="en-US" sz="1600" b="1"/>
              <a:t>the anterior border of sternocleidomastoid </a:t>
            </a:r>
          </a:p>
          <a:p>
            <a:pPr lvl="1" algn="just">
              <a:lnSpc>
                <a:spcPct val="90000"/>
              </a:lnSpc>
            </a:pPr>
            <a:r>
              <a:rPr lang="en-US" sz="1700" b="1"/>
              <a:t>The base:</a:t>
            </a:r>
          </a:p>
          <a:p>
            <a:pPr lvl="2" algn="just">
              <a:lnSpc>
                <a:spcPct val="90000"/>
              </a:lnSpc>
            </a:pPr>
            <a:r>
              <a:rPr lang="en-US" sz="1600" b="1"/>
              <a:t>the inferior border of the mandible and a line from the angle of the mandible to the mastoid process.</a:t>
            </a:r>
          </a:p>
          <a:p>
            <a:pPr lvl="1" algn="just">
              <a:lnSpc>
                <a:spcPct val="90000"/>
              </a:lnSpc>
            </a:pPr>
            <a:r>
              <a:rPr lang="en-US" sz="1900" b="1"/>
              <a:t>Anteriorly:</a:t>
            </a:r>
          </a:p>
          <a:p>
            <a:pPr lvl="2" algn="just">
              <a:lnSpc>
                <a:spcPct val="90000"/>
              </a:lnSpc>
            </a:pPr>
            <a:r>
              <a:rPr lang="en-US" sz="1700" b="1"/>
              <a:t>The anterior median line of the neck</a:t>
            </a:r>
          </a:p>
          <a:p>
            <a:pPr lvl="1" algn="just">
              <a:lnSpc>
                <a:spcPct val="90000"/>
              </a:lnSpc>
            </a:pPr>
            <a:r>
              <a:rPr lang="en-US" sz="1900" b="1"/>
              <a:t>The apex is at the sternum. </a:t>
            </a:r>
          </a:p>
          <a:p>
            <a:pPr algn="just">
              <a:lnSpc>
                <a:spcPct val="90000"/>
              </a:lnSpc>
            </a:pPr>
            <a:endParaRPr lang="en-GB" sz="1800" b="1"/>
          </a:p>
        </p:txBody>
      </p:sp>
      <p:pic>
        <p:nvPicPr>
          <p:cNvPr id="24585" name="Picture 9" descr="Triangles-anterior"/>
          <p:cNvPicPr>
            <a:picLocks noGrp="1" noChangeAspect="1" noChangeArrowheads="1"/>
          </p:cNvPicPr>
          <p:nvPr>
            <p:ph sz="half" idx="2"/>
          </p:nvPr>
        </p:nvPicPr>
        <p:blipFill>
          <a:blip r:embed="rId3" cstate="print"/>
          <a:srcRect/>
          <a:stretch>
            <a:fillRect/>
          </a:stretch>
        </p:blipFill>
        <p:spPr>
          <a:xfrm>
            <a:off x="5715000" y="2017713"/>
            <a:ext cx="4953000" cy="4170362"/>
          </a:xfrm>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p>
        </p:txBody>
      </p:sp>
      <p:sp>
        <p:nvSpPr>
          <p:cNvPr id="5123" name="Rectangle 3"/>
          <p:cNvSpPr>
            <a:spLocks noGrp="1" noChangeArrowheads="1"/>
          </p:cNvSpPr>
          <p:nvPr>
            <p:ph type="body" sz="half" idx="1"/>
          </p:nvPr>
        </p:nvSpPr>
        <p:spPr>
          <a:xfrm>
            <a:off x="1905000" y="2514600"/>
            <a:ext cx="4191000" cy="3276600"/>
          </a:xfrm>
        </p:spPr>
        <p:txBody>
          <a:bodyPr/>
          <a:lstStyle/>
          <a:p>
            <a:r>
              <a:rPr lang="en-US" sz="1800" b="1">
                <a:latin typeface="Times New Roman" pitchFamily="18" charset="0"/>
              </a:rPr>
              <a:t>It is bounded superiorly by the lower border of the mandible (the base), posteriorly by  anterior border of sternocleidomastoid muscle and medially by the midline of the neck.</a:t>
            </a:r>
          </a:p>
          <a:p>
            <a:pPr algn="just"/>
            <a:endParaRPr lang="en-US" sz="1800" b="1">
              <a:latin typeface="Times New Roman" pitchFamily="18" charset="0"/>
            </a:endParaRPr>
          </a:p>
          <a:p>
            <a:pPr algn="just"/>
            <a:r>
              <a:rPr lang="en-US" sz="1800" b="1">
                <a:latin typeface="Times New Roman" pitchFamily="18" charset="0"/>
              </a:rPr>
              <a:t>It is covered by the skin, superficial fascia, platysma and investing layer of deep fascia.</a:t>
            </a:r>
          </a:p>
        </p:txBody>
      </p:sp>
      <p:pic>
        <p:nvPicPr>
          <p:cNvPr id="5125" name="Picture 5" descr="Triangle-anterior1"/>
          <p:cNvPicPr>
            <a:picLocks noGrp="1" noChangeAspect="1" noChangeArrowheads="1"/>
          </p:cNvPicPr>
          <p:nvPr>
            <p:ph sz="half" idx="2"/>
          </p:nvPr>
        </p:nvPicPr>
        <p:blipFill>
          <a:blip r:embed="rId3" cstate="print"/>
          <a:srcRect/>
          <a:stretch>
            <a:fillRect/>
          </a:stretch>
        </p:blipFill>
        <p:spPr>
          <a:xfrm>
            <a:off x="6248400" y="2447926"/>
            <a:ext cx="4419600" cy="4240213"/>
          </a:xfrm>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p>
        </p:txBody>
      </p:sp>
      <p:sp>
        <p:nvSpPr>
          <p:cNvPr id="6147" name="Rectangle 3"/>
          <p:cNvSpPr>
            <a:spLocks noGrp="1" noChangeArrowheads="1"/>
          </p:cNvSpPr>
          <p:nvPr>
            <p:ph type="body" sz="half" idx="1"/>
          </p:nvPr>
        </p:nvSpPr>
        <p:spPr>
          <a:xfrm>
            <a:off x="2057400" y="2590800"/>
            <a:ext cx="4032250" cy="3429000"/>
          </a:xfrm>
        </p:spPr>
        <p:txBody>
          <a:bodyPr/>
          <a:lstStyle/>
          <a:p>
            <a:pPr>
              <a:lnSpc>
                <a:spcPct val="90000"/>
              </a:lnSpc>
            </a:pPr>
            <a:r>
              <a:rPr lang="en-US" sz="1800" b="1">
                <a:latin typeface="Times New Roman" pitchFamily="18" charset="0"/>
              </a:rPr>
              <a:t>Under the fascia, two groups of longitudinal muscles extend from the inferior border of the mandible to the sternum.</a:t>
            </a:r>
          </a:p>
          <a:p>
            <a:pPr>
              <a:lnSpc>
                <a:spcPct val="90000"/>
              </a:lnSpc>
            </a:pPr>
            <a:r>
              <a:rPr lang="en-US" sz="1800" b="1">
                <a:latin typeface="Times New Roman" pitchFamily="18" charset="0"/>
              </a:rPr>
              <a:t>The hyoid bone, at the level of C3 vertebra, provide an attachment for the two  groups.</a:t>
            </a:r>
          </a:p>
          <a:p>
            <a:pPr>
              <a:lnSpc>
                <a:spcPct val="90000"/>
              </a:lnSpc>
            </a:pPr>
            <a:r>
              <a:rPr lang="en-US" sz="1800" b="1">
                <a:latin typeface="Times New Roman" pitchFamily="18" charset="0"/>
              </a:rPr>
              <a:t>The muscles are called the strap  muscles from their flat shape and they are in the same plane as the body wall musculature, rectus abdominis </a:t>
            </a:r>
          </a:p>
        </p:txBody>
      </p:sp>
      <p:pic>
        <p:nvPicPr>
          <p:cNvPr id="6149" name="Picture 5" descr="Trangle-anterior"/>
          <p:cNvPicPr>
            <a:picLocks noGrp="1" noChangeAspect="1" noChangeArrowheads="1"/>
          </p:cNvPicPr>
          <p:nvPr>
            <p:ph sz="half" idx="2"/>
          </p:nvPr>
        </p:nvPicPr>
        <p:blipFill>
          <a:blip r:embed="rId3" cstate="print">
            <a:lum bright="-12000" contrast="12000"/>
          </a:blip>
          <a:srcRect/>
          <a:stretch>
            <a:fillRect/>
          </a:stretch>
        </p:blipFill>
        <p:spPr>
          <a:xfrm>
            <a:off x="5943600" y="2057400"/>
            <a:ext cx="4495800" cy="4313238"/>
          </a:xfrm>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p>
        </p:txBody>
      </p:sp>
      <p:sp>
        <p:nvSpPr>
          <p:cNvPr id="7171" name="Rectangle 3"/>
          <p:cNvSpPr>
            <a:spLocks noGrp="1" noChangeArrowheads="1"/>
          </p:cNvSpPr>
          <p:nvPr>
            <p:ph type="body" sz="half" idx="1"/>
          </p:nvPr>
        </p:nvSpPr>
        <p:spPr>
          <a:xfrm>
            <a:off x="1905000" y="2362200"/>
            <a:ext cx="4191000" cy="3657600"/>
          </a:xfrm>
          <a:ln/>
        </p:spPr>
        <p:txBody>
          <a:bodyPr/>
          <a:lstStyle/>
          <a:p>
            <a:r>
              <a:rPr lang="en-US" b="1" i="1" u="sng">
                <a:solidFill>
                  <a:srgbClr val="CC3300"/>
                </a:solidFill>
                <a:latin typeface="Times New Roman" pitchFamily="18" charset="0"/>
              </a:rPr>
              <a:t>The suprahyoid muscles:</a:t>
            </a:r>
          </a:p>
          <a:p>
            <a:pPr lvl="1"/>
            <a:r>
              <a:rPr lang="en-US" sz="2300" b="1">
                <a:latin typeface="Times New Roman" pitchFamily="18" charset="0"/>
              </a:rPr>
              <a:t>Above the hyoid bone, are four in number</a:t>
            </a:r>
          </a:p>
          <a:p>
            <a:pPr lvl="2"/>
            <a:r>
              <a:rPr lang="en-US" sz="2100" b="1">
                <a:latin typeface="Times New Roman" pitchFamily="18" charset="0"/>
              </a:rPr>
              <a:t>Digastric </a:t>
            </a:r>
          </a:p>
          <a:p>
            <a:pPr lvl="2"/>
            <a:r>
              <a:rPr lang="en-US" sz="2100" b="1">
                <a:latin typeface="Times New Roman" pitchFamily="18" charset="0"/>
              </a:rPr>
              <a:t>Stylohyoid, </a:t>
            </a:r>
            <a:r>
              <a:rPr lang="en-US" sz="2100" b="1" i="1">
                <a:latin typeface="Times New Roman" pitchFamily="18" charset="0"/>
              </a:rPr>
              <a:t>superficial </a:t>
            </a:r>
          </a:p>
          <a:p>
            <a:pPr lvl="2"/>
            <a:r>
              <a:rPr lang="en-US" sz="2100" b="1">
                <a:latin typeface="Times New Roman" pitchFamily="18" charset="0"/>
              </a:rPr>
              <a:t>The mylohyoid</a:t>
            </a:r>
          </a:p>
          <a:p>
            <a:pPr lvl="2"/>
            <a:r>
              <a:rPr lang="en-US" sz="2100" b="1">
                <a:latin typeface="Times New Roman" pitchFamily="18" charset="0"/>
              </a:rPr>
              <a:t>The geniohyoid </a:t>
            </a:r>
            <a:r>
              <a:rPr lang="en-US" sz="2100" b="1" i="1">
                <a:latin typeface="Times New Roman" pitchFamily="18" charset="0"/>
              </a:rPr>
              <a:t>deep </a:t>
            </a:r>
            <a:r>
              <a:rPr lang="en-US" sz="2100" b="1">
                <a:latin typeface="Times New Roman" pitchFamily="18" charset="0"/>
              </a:rPr>
              <a:t>to it.</a:t>
            </a:r>
          </a:p>
        </p:txBody>
      </p:sp>
      <p:pic>
        <p:nvPicPr>
          <p:cNvPr id="7175" name="Picture 7" descr="Triangles-digastric"/>
          <p:cNvPicPr>
            <a:picLocks noGrp="1" noChangeAspect="1" noChangeArrowheads="1"/>
          </p:cNvPicPr>
          <p:nvPr>
            <p:ph sz="half" idx="2"/>
          </p:nvPr>
        </p:nvPicPr>
        <p:blipFill>
          <a:blip r:embed="rId3" cstate="print">
            <a:lum bright="-6000" contrast="18000"/>
          </a:blip>
          <a:srcRect/>
          <a:stretch>
            <a:fillRect/>
          </a:stretch>
        </p:blipFill>
        <p:spPr>
          <a:xfrm>
            <a:off x="6324600" y="2133601"/>
            <a:ext cx="4114800" cy="4276725"/>
          </a:xfrm>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3600" b="1" i="1" u="sng">
                <a:solidFill>
                  <a:schemeClr val="bg2"/>
                </a:solidFill>
                <a:latin typeface="Times New Roman" pitchFamily="18" charset="0"/>
              </a:rPr>
              <a:t>The anterior triangle:</a:t>
            </a:r>
            <a:endParaRPr lang="en-GB" sz="3600" b="1" i="1" u="sng">
              <a:solidFill>
                <a:schemeClr val="bg2"/>
              </a:solidFill>
              <a:latin typeface="Times New Roman" pitchFamily="18" charset="0"/>
            </a:endParaRPr>
          </a:p>
        </p:txBody>
      </p:sp>
      <p:sp>
        <p:nvSpPr>
          <p:cNvPr id="28675" name="Rectangle 3"/>
          <p:cNvSpPr>
            <a:spLocks noGrp="1" noChangeArrowheads="1"/>
          </p:cNvSpPr>
          <p:nvPr>
            <p:ph type="body" sz="half" idx="1"/>
          </p:nvPr>
        </p:nvSpPr>
        <p:spPr>
          <a:xfrm>
            <a:off x="2057400" y="2286000"/>
            <a:ext cx="4038600" cy="3657600"/>
          </a:xfrm>
        </p:spPr>
        <p:txBody>
          <a:bodyPr/>
          <a:lstStyle/>
          <a:p>
            <a:r>
              <a:rPr lang="en-US">
                <a:solidFill>
                  <a:srgbClr val="FF0000"/>
                </a:solidFill>
                <a:latin typeface="Times New Roman" pitchFamily="18" charset="0"/>
              </a:rPr>
              <a:t>The infrahyoid muscles:</a:t>
            </a:r>
          </a:p>
          <a:p>
            <a:pPr lvl="1"/>
            <a:r>
              <a:rPr lang="en-US" sz="2300" b="1">
                <a:latin typeface="Times New Roman" pitchFamily="18" charset="0"/>
              </a:rPr>
              <a:t>Below the hyoid bone, are four in number:</a:t>
            </a:r>
          </a:p>
          <a:p>
            <a:pPr lvl="2"/>
            <a:r>
              <a:rPr lang="en-US" sz="2100" b="1">
                <a:latin typeface="Times New Roman" pitchFamily="18" charset="0"/>
              </a:rPr>
              <a:t>Sternohyoid</a:t>
            </a:r>
          </a:p>
          <a:p>
            <a:pPr lvl="2"/>
            <a:r>
              <a:rPr lang="en-US" sz="2100" b="1">
                <a:latin typeface="Times New Roman" pitchFamily="18" charset="0"/>
              </a:rPr>
              <a:t>Omohyoid, </a:t>
            </a:r>
            <a:r>
              <a:rPr lang="en-US" sz="2100" b="1" i="1">
                <a:latin typeface="Times New Roman" pitchFamily="18" charset="0"/>
              </a:rPr>
              <a:t>superficial </a:t>
            </a:r>
          </a:p>
          <a:p>
            <a:pPr lvl="2"/>
            <a:r>
              <a:rPr lang="en-US" sz="2100" b="1">
                <a:latin typeface="Times New Roman" pitchFamily="18" charset="0"/>
              </a:rPr>
              <a:t>Thyrohyoid </a:t>
            </a:r>
          </a:p>
          <a:p>
            <a:pPr lvl="2"/>
            <a:r>
              <a:rPr lang="en-US" sz="2100" b="1">
                <a:latin typeface="Times New Roman" pitchFamily="18" charset="0"/>
              </a:rPr>
              <a:t>Sternothyroid </a:t>
            </a:r>
            <a:r>
              <a:rPr lang="en-US" sz="2100" b="1" i="1">
                <a:latin typeface="Times New Roman" pitchFamily="18" charset="0"/>
              </a:rPr>
              <a:t>deep</a:t>
            </a:r>
            <a:r>
              <a:rPr lang="en-US" sz="2100" b="1">
                <a:latin typeface="Times New Roman" pitchFamily="18" charset="0"/>
              </a:rPr>
              <a:t> to them </a:t>
            </a:r>
            <a:endParaRPr lang="en-GB" sz="2100"/>
          </a:p>
        </p:txBody>
      </p:sp>
      <p:pic>
        <p:nvPicPr>
          <p:cNvPr id="28677" name="Picture 5" descr="Triangles-Strap muscles"/>
          <p:cNvPicPr>
            <a:picLocks noGrp="1" noChangeAspect="1" noChangeArrowheads="1"/>
          </p:cNvPicPr>
          <p:nvPr>
            <p:ph sz="half" idx="2"/>
          </p:nvPr>
        </p:nvPicPr>
        <p:blipFill>
          <a:blip r:embed="rId3" cstate="print"/>
          <a:srcRect/>
          <a:stretch>
            <a:fillRect/>
          </a:stretch>
        </p:blipFill>
        <p:spPr>
          <a:xfrm>
            <a:off x="6858000" y="1524000"/>
            <a:ext cx="3441700" cy="5105400"/>
          </a:xfrm>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p>
        </p:txBody>
      </p:sp>
      <p:sp>
        <p:nvSpPr>
          <p:cNvPr id="8195" name="Rectangle 3"/>
          <p:cNvSpPr>
            <a:spLocks noGrp="1" noChangeArrowheads="1"/>
          </p:cNvSpPr>
          <p:nvPr>
            <p:ph type="body" sz="half" idx="1"/>
          </p:nvPr>
        </p:nvSpPr>
        <p:spPr>
          <a:xfrm>
            <a:off x="1905000" y="2438400"/>
            <a:ext cx="4152900" cy="3962400"/>
          </a:xfrm>
        </p:spPr>
        <p:txBody>
          <a:bodyPr/>
          <a:lstStyle/>
          <a:p>
            <a:pPr marL="571500" indent="-571500">
              <a:lnSpc>
                <a:spcPct val="80000"/>
              </a:lnSpc>
            </a:pPr>
            <a:r>
              <a:rPr lang="en-US" sz="2400">
                <a:latin typeface="Times New Roman" pitchFamily="18" charset="0"/>
              </a:rPr>
              <a:t>The triangle is subdivided into:</a:t>
            </a:r>
          </a:p>
          <a:p>
            <a:pPr marL="571500" indent="-571500">
              <a:lnSpc>
                <a:spcPct val="80000"/>
              </a:lnSpc>
            </a:pPr>
            <a:r>
              <a:rPr lang="en-US" sz="2400" b="1" i="1" u="sng">
                <a:solidFill>
                  <a:schemeClr val="bg2"/>
                </a:solidFill>
                <a:latin typeface="Times New Roman" pitchFamily="18" charset="0"/>
              </a:rPr>
              <a:t>Digastric triangle:</a:t>
            </a:r>
          </a:p>
          <a:p>
            <a:pPr marL="952500" lvl="1" indent="-495300">
              <a:lnSpc>
                <a:spcPct val="80000"/>
              </a:lnSpc>
            </a:pPr>
            <a:r>
              <a:rPr lang="en-US" sz="1900" b="1">
                <a:latin typeface="Times New Roman" pitchFamily="18" charset="0"/>
              </a:rPr>
              <a:t>Boundary: </a:t>
            </a:r>
          </a:p>
          <a:p>
            <a:pPr marL="1371600" lvl="2" indent="-457200">
              <a:lnSpc>
                <a:spcPct val="75000"/>
              </a:lnSpc>
            </a:pPr>
            <a:r>
              <a:rPr lang="en-US" sz="1700" b="1">
                <a:latin typeface="Times New Roman" pitchFamily="18" charset="0"/>
              </a:rPr>
              <a:t>Mandible. </a:t>
            </a:r>
          </a:p>
          <a:p>
            <a:pPr marL="1371600" lvl="2" indent="-457200">
              <a:lnSpc>
                <a:spcPct val="75000"/>
              </a:lnSpc>
            </a:pPr>
            <a:r>
              <a:rPr lang="en-US" sz="1700" b="1">
                <a:latin typeface="Times New Roman" pitchFamily="18" charset="0"/>
              </a:rPr>
              <a:t>Anterior and posterior belly of digastric muscles.</a:t>
            </a:r>
          </a:p>
          <a:p>
            <a:pPr marL="952500" lvl="1" indent="-495300">
              <a:lnSpc>
                <a:spcPct val="80000"/>
              </a:lnSpc>
            </a:pPr>
            <a:r>
              <a:rPr lang="en-US" sz="1900" b="1">
                <a:latin typeface="Times New Roman" pitchFamily="18" charset="0"/>
              </a:rPr>
              <a:t>Content:</a:t>
            </a:r>
          </a:p>
          <a:p>
            <a:pPr marL="1371600" lvl="2" indent="-457200">
              <a:lnSpc>
                <a:spcPct val="75000"/>
              </a:lnSpc>
            </a:pPr>
            <a:r>
              <a:rPr lang="en-US" sz="1700" b="1">
                <a:latin typeface="Times New Roman" pitchFamily="18" charset="0"/>
              </a:rPr>
              <a:t>Submandibular salivary gland and lymph node.</a:t>
            </a:r>
          </a:p>
          <a:p>
            <a:pPr marL="1371600" lvl="2" indent="-457200">
              <a:lnSpc>
                <a:spcPct val="75000"/>
              </a:lnSpc>
            </a:pPr>
            <a:r>
              <a:rPr lang="en-US" sz="1700" b="1">
                <a:latin typeface="Times New Roman" pitchFamily="18" charset="0"/>
              </a:rPr>
              <a:t>Facial, submental and mylohyoid vessels.</a:t>
            </a:r>
          </a:p>
          <a:p>
            <a:pPr marL="1371600" lvl="2" indent="-457200">
              <a:lnSpc>
                <a:spcPct val="75000"/>
              </a:lnSpc>
            </a:pPr>
            <a:r>
              <a:rPr lang="en-US" sz="1700" b="1">
                <a:latin typeface="Times New Roman" pitchFamily="18" charset="0"/>
              </a:rPr>
              <a:t>hypoglossal &amp;mylohyoid nerve.</a:t>
            </a:r>
          </a:p>
        </p:txBody>
      </p:sp>
      <p:pic>
        <p:nvPicPr>
          <p:cNvPr id="8197" name="Picture 5" descr="Triangles-digastric"/>
          <p:cNvPicPr>
            <a:picLocks noGrp="1" noChangeAspect="1" noChangeArrowheads="1"/>
          </p:cNvPicPr>
          <p:nvPr>
            <p:ph sz="half" idx="2"/>
          </p:nvPr>
        </p:nvPicPr>
        <p:blipFill>
          <a:blip r:embed="rId3" cstate="print">
            <a:lum contrast="6000"/>
          </a:blip>
          <a:srcRect/>
          <a:stretch>
            <a:fillRect/>
          </a:stretch>
        </p:blipFill>
        <p:spPr>
          <a:xfrm>
            <a:off x="6019800" y="2057401"/>
            <a:ext cx="4495800" cy="4359275"/>
          </a:xfrm>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26" descr="C:\biology\Biology 1155\pics\thor3.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sp>
        <p:nvSpPr>
          <p:cNvPr id="33796" name="Rectangle 1028"/>
          <p:cNvSpPr>
            <a:spLocks noChangeArrowheads="1"/>
          </p:cNvSpPr>
          <p:nvPr/>
        </p:nvSpPr>
        <p:spPr bwMode="auto">
          <a:xfrm>
            <a:off x="1524000" y="5867400"/>
            <a:ext cx="1455738" cy="825500"/>
          </a:xfrm>
          <a:prstGeom prst="rect">
            <a:avLst/>
          </a:prstGeom>
          <a:noFill/>
          <a:ln w="9525">
            <a:noFill/>
            <a:miter lim="800000"/>
            <a:headEnd/>
            <a:tailEnd/>
          </a:ln>
          <a:effectLst/>
        </p:spPr>
        <p:txBody>
          <a:bodyPr wrap="none">
            <a:spAutoFit/>
          </a:bodyPr>
          <a:lstStyle/>
          <a:p>
            <a:r>
              <a:rPr lang="en-US" sz="1600">
                <a:solidFill>
                  <a:schemeClr val="bg1"/>
                </a:solidFill>
              </a:rPr>
              <a:t>steven lee</a:t>
            </a:r>
          </a:p>
          <a:p>
            <a:r>
              <a:rPr lang="en-US" sz="1600">
                <a:solidFill>
                  <a:schemeClr val="bg1"/>
                </a:solidFill>
              </a:rPr>
              <a:t>M.S. Pathology</a:t>
            </a:r>
          </a:p>
          <a:p>
            <a:r>
              <a:rPr lang="en-US" sz="1600">
                <a:solidFill>
                  <a:schemeClr val="bg1"/>
                </a:solidFill>
              </a:rPr>
              <a:t>FTCC</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3600" b="1" i="1" u="sng">
                <a:solidFill>
                  <a:schemeClr val="bg2"/>
                </a:solidFill>
                <a:latin typeface="Times New Roman" pitchFamily="18" charset="0"/>
              </a:rPr>
              <a:t>The anterior triangle:</a:t>
            </a:r>
            <a:endParaRPr lang="en-GB" sz="3600" b="1" i="1" u="sng">
              <a:solidFill>
                <a:schemeClr val="bg2"/>
              </a:solidFill>
              <a:latin typeface="Times New Roman" pitchFamily="18" charset="0"/>
            </a:endParaRPr>
          </a:p>
        </p:txBody>
      </p:sp>
      <p:sp>
        <p:nvSpPr>
          <p:cNvPr id="33795" name="Rectangle 3"/>
          <p:cNvSpPr>
            <a:spLocks noGrp="1" noChangeArrowheads="1"/>
          </p:cNvSpPr>
          <p:nvPr>
            <p:ph type="body" sz="half" idx="1"/>
          </p:nvPr>
        </p:nvSpPr>
        <p:spPr>
          <a:xfrm>
            <a:off x="1828800" y="2209800"/>
            <a:ext cx="4032250" cy="3962400"/>
          </a:xfrm>
        </p:spPr>
        <p:txBody>
          <a:bodyPr/>
          <a:lstStyle/>
          <a:p>
            <a:pPr>
              <a:lnSpc>
                <a:spcPct val="90000"/>
              </a:lnSpc>
            </a:pPr>
            <a:r>
              <a:rPr lang="en-US" sz="3000" b="1" i="1" u="sng">
                <a:solidFill>
                  <a:srgbClr val="66FFFF"/>
                </a:solidFill>
                <a:latin typeface="Times New Roman" pitchFamily="18" charset="0"/>
              </a:rPr>
              <a:t>Carotid triangle</a:t>
            </a:r>
            <a:r>
              <a:rPr lang="en-US" sz="2200" b="1" i="1" u="sng">
                <a:solidFill>
                  <a:srgbClr val="66FFFF"/>
                </a:solidFill>
                <a:latin typeface="Times New Roman" pitchFamily="18" charset="0"/>
              </a:rPr>
              <a:t>:</a:t>
            </a:r>
          </a:p>
          <a:p>
            <a:pPr lvl="1">
              <a:lnSpc>
                <a:spcPct val="90000"/>
              </a:lnSpc>
            </a:pPr>
            <a:r>
              <a:rPr lang="en-US" sz="2100" b="1">
                <a:latin typeface="Times New Roman" pitchFamily="18" charset="0"/>
              </a:rPr>
              <a:t>Boundary</a:t>
            </a:r>
            <a:r>
              <a:rPr lang="en-US" sz="1900" b="1">
                <a:latin typeface="Times New Roman" pitchFamily="18" charset="0"/>
              </a:rPr>
              <a:t>:</a:t>
            </a:r>
          </a:p>
          <a:p>
            <a:pPr lvl="2">
              <a:lnSpc>
                <a:spcPct val="85000"/>
              </a:lnSpc>
            </a:pPr>
            <a:r>
              <a:rPr lang="en-US" sz="1700" b="1">
                <a:latin typeface="Times New Roman" pitchFamily="18" charset="0"/>
              </a:rPr>
              <a:t>Sternocleidomastoid, posterior belly of digastric and superior belly of omohyoid muscles</a:t>
            </a:r>
          </a:p>
          <a:p>
            <a:pPr lvl="1">
              <a:lnSpc>
                <a:spcPct val="90000"/>
              </a:lnSpc>
            </a:pPr>
            <a:r>
              <a:rPr lang="en-US" sz="2100" b="1">
                <a:latin typeface="Times New Roman" pitchFamily="18" charset="0"/>
              </a:rPr>
              <a:t>Content</a:t>
            </a:r>
            <a:r>
              <a:rPr lang="en-US" sz="1900" b="1">
                <a:latin typeface="Times New Roman" pitchFamily="18" charset="0"/>
              </a:rPr>
              <a:t>:</a:t>
            </a:r>
          </a:p>
          <a:p>
            <a:pPr lvl="2">
              <a:lnSpc>
                <a:spcPct val="85000"/>
              </a:lnSpc>
            </a:pPr>
            <a:r>
              <a:rPr lang="en-US" sz="1700" b="1">
                <a:latin typeface="Times New Roman" pitchFamily="18" charset="0"/>
              </a:rPr>
              <a:t>Common carotid, branches of external carotid, </a:t>
            </a:r>
          </a:p>
          <a:p>
            <a:pPr lvl="2">
              <a:lnSpc>
                <a:spcPct val="85000"/>
              </a:lnSpc>
            </a:pPr>
            <a:r>
              <a:rPr lang="en-US" sz="1700" b="1">
                <a:latin typeface="Times New Roman" pitchFamily="18" charset="0"/>
              </a:rPr>
              <a:t>Hypoglossal, internal and external laryngeal nerves </a:t>
            </a:r>
          </a:p>
          <a:p>
            <a:pPr lvl="2">
              <a:lnSpc>
                <a:spcPct val="85000"/>
              </a:lnSpc>
            </a:pPr>
            <a:r>
              <a:rPr lang="en-US" sz="1700" b="1">
                <a:latin typeface="Times New Roman" pitchFamily="18" charset="0"/>
              </a:rPr>
              <a:t>lymph nodes.</a:t>
            </a:r>
          </a:p>
          <a:p>
            <a:pPr>
              <a:lnSpc>
                <a:spcPct val="90000"/>
              </a:lnSpc>
              <a:buFont typeface="Wingdings" pitchFamily="2" charset="2"/>
              <a:buNone/>
            </a:pPr>
            <a:endParaRPr lang="en-GB" sz="2200"/>
          </a:p>
        </p:txBody>
      </p:sp>
      <p:pic>
        <p:nvPicPr>
          <p:cNvPr id="33797" name="Picture 5" descr="Triangles-carotid"/>
          <p:cNvPicPr>
            <a:picLocks noGrp="1" noChangeAspect="1" noChangeArrowheads="1"/>
          </p:cNvPicPr>
          <p:nvPr>
            <p:ph sz="half" idx="2"/>
          </p:nvPr>
        </p:nvPicPr>
        <p:blipFill>
          <a:blip r:embed="rId3" cstate="print"/>
          <a:srcRect/>
          <a:stretch>
            <a:fillRect/>
          </a:stretch>
        </p:blipFill>
        <p:spPr>
          <a:xfrm>
            <a:off x="6248401" y="1828800"/>
            <a:ext cx="3827463" cy="4419600"/>
          </a:xfrm>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p>
        </p:txBody>
      </p:sp>
      <p:sp>
        <p:nvSpPr>
          <p:cNvPr id="9219" name="Rectangle 3"/>
          <p:cNvSpPr>
            <a:spLocks noGrp="1" noChangeArrowheads="1"/>
          </p:cNvSpPr>
          <p:nvPr>
            <p:ph type="body" sz="half" idx="1"/>
          </p:nvPr>
        </p:nvSpPr>
        <p:spPr>
          <a:xfrm>
            <a:off x="2057400" y="2286000"/>
            <a:ext cx="4032250" cy="3429000"/>
          </a:xfrm>
        </p:spPr>
        <p:txBody>
          <a:bodyPr/>
          <a:lstStyle/>
          <a:p>
            <a:pPr marL="571500" indent="-571500"/>
            <a:r>
              <a:rPr lang="en-US" b="1" i="1" u="sng">
                <a:solidFill>
                  <a:srgbClr val="FF0000"/>
                </a:solidFill>
                <a:latin typeface="Times New Roman" pitchFamily="18" charset="0"/>
              </a:rPr>
              <a:t>Submental triangle:</a:t>
            </a:r>
          </a:p>
          <a:p>
            <a:pPr marL="952500" lvl="1" indent="-495300"/>
            <a:r>
              <a:rPr lang="en-US" sz="2100" b="1">
                <a:latin typeface="Times New Roman" pitchFamily="18" charset="0"/>
              </a:rPr>
              <a:t>Boundary:</a:t>
            </a:r>
          </a:p>
          <a:p>
            <a:pPr marL="1371600" lvl="2" indent="-457200"/>
            <a:r>
              <a:rPr lang="en-US" sz="2100" b="1">
                <a:latin typeface="Times New Roman" pitchFamily="18" charset="0"/>
              </a:rPr>
              <a:t>Anterior belly of digastric and body of the mandible</a:t>
            </a:r>
          </a:p>
          <a:p>
            <a:pPr marL="952500" lvl="1" indent="-495300"/>
            <a:r>
              <a:rPr lang="en-US" sz="2100" b="1">
                <a:latin typeface="Times New Roman" pitchFamily="18" charset="0"/>
              </a:rPr>
              <a:t>Content:</a:t>
            </a:r>
          </a:p>
          <a:p>
            <a:pPr marL="1371600" lvl="2" indent="-457200"/>
            <a:r>
              <a:rPr lang="en-US" sz="2100" b="1">
                <a:latin typeface="Times New Roman" pitchFamily="18" charset="0"/>
              </a:rPr>
              <a:t>Anterior jugular vein and lymph nodes</a:t>
            </a:r>
          </a:p>
        </p:txBody>
      </p:sp>
      <p:pic>
        <p:nvPicPr>
          <p:cNvPr id="9221" name="Picture 5" descr="Triangles-submental"/>
          <p:cNvPicPr>
            <a:picLocks noGrp="1" noChangeAspect="1" noChangeArrowheads="1"/>
          </p:cNvPicPr>
          <p:nvPr>
            <p:ph sz="half" idx="2"/>
          </p:nvPr>
        </p:nvPicPr>
        <p:blipFill>
          <a:blip r:embed="rId3" cstate="print"/>
          <a:srcRect/>
          <a:stretch>
            <a:fillRect/>
          </a:stretch>
        </p:blipFill>
        <p:spPr>
          <a:xfrm>
            <a:off x="6934200" y="1447800"/>
            <a:ext cx="3352800" cy="5410200"/>
          </a:xfrm>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7"/>
          <p:cNvSpPr>
            <a:spLocks noGrp="1" noChangeArrowheads="1"/>
          </p:cNvSpPr>
          <p:nvPr>
            <p:ph type="title"/>
          </p:nvPr>
        </p:nvSpPr>
        <p:spPr/>
        <p:txBody>
          <a:bodyPr/>
          <a:lstStyle/>
          <a:p>
            <a:r>
              <a:rPr lang="en-US" sz="3600" b="1" i="1" u="sng">
                <a:solidFill>
                  <a:schemeClr val="bg2"/>
                </a:solidFill>
                <a:latin typeface="Times New Roman" pitchFamily="18" charset="0"/>
              </a:rPr>
              <a:t>The anterior triangle:</a:t>
            </a:r>
            <a:endParaRPr lang="en-GB" sz="3600" b="1" i="1" u="sng">
              <a:solidFill>
                <a:schemeClr val="bg2"/>
              </a:solidFill>
              <a:latin typeface="Times New Roman" pitchFamily="18" charset="0"/>
            </a:endParaRPr>
          </a:p>
        </p:txBody>
      </p:sp>
      <p:sp>
        <p:nvSpPr>
          <p:cNvPr id="36867" name="Rectangle 3"/>
          <p:cNvSpPr>
            <a:spLocks noGrp="1" noChangeArrowheads="1"/>
          </p:cNvSpPr>
          <p:nvPr>
            <p:ph type="body" sz="half" idx="1"/>
          </p:nvPr>
        </p:nvSpPr>
        <p:spPr>
          <a:xfrm>
            <a:off x="2209800" y="1752600"/>
            <a:ext cx="8229600" cy="1524000"/>
          </a:xfrm>
        </p:spPr>
        <p:txBody>
          <a:bodyPr>
            <a:normAutofit lnSpcReduction="10000"/>
          </a:bodyPr>
          <a:lstStyle/>
          <a:p>
            <a:pPr>
              <a:lnSpc>
                <a:spcPct val="80000"/>
              </a:lnSpc>
            </a:pPr>
            <a:r>
              <a:rPr lang="en-US" sz="1900" b="1" i="1" u="sng">
                <a:latin typeface="Times New Roman" pitchFamily="18" charset="0"/>
              </a:rPr>
              <a:t>Muscular triangle:</a:t>
            </a:r>
          </a:p>
          <a:p>
            <a:pPr lvl="1">
              <a:lnSpc>
                <a:spcPct val="80000"/>
              </a:lnSpc>
            </a:pPr>
            <a:r>
              <a:rPr lang="en-US" sz="1800" b="1">
                <a:latin typeface="Times New Roman" pitchFamily="18" charset="0"/>
              </a:rPr>
              <a:t>Boundary</a:t>
            </a:r>
          </a:p>
          <a:p>
            <a:pPr lvl="2">
              <a:lnSpc>
                <a:spcPct val="75000"/>
              </a:lnSpc>
            </a:pPr>
            <a:r>
              <a:rPr lang="en-US" sz="1700" b="1">
                <a:latin typeface="Times New Roman" pitchFamily="18" charset="0"/>
              </a:rPr>
              <a:t>Sternocleidomastoid, superior belly of omohyoid, midline from hyoid bone to jugular notch</a:t>
            </a:r>
          </a:p>
          <a:p>
            <a:pPr lvl="1">
              <a:lnSpc>
                <a:spcPct val="80000"/>
              </a:lnSpc>
            </a:pPr>
            <a:r>
              <a:rPr lang="en-US" sz="1800" b="1">
                <a:latin typeface="Times New Roman" pitchFamily="18" charset="0"/>
              </a:rPr>
              <a:t>Content</a:t>
            </a:r>
            <a:r>
              <a:rPr lang="en-US" sz="1600" b="1">
                <a:latin typeface="Times New Roman" pitchFamily="18" charset="0"/>
              </a:rPr>
              <a:t>:</a:t>
            </a:r>
          </a:p>
          <a:p>
            <a:pPr lvl="2">
              <a:lnSpc>
                <a:spcPct val="75000"/>
              </a:lnSpc>
            </a:pPr>
            <a:r>
              <a:rPr lang="en-US" sz="1700" b="1">
                <a:latin typeface="Times New Roman" pitchFamily="18" charset="0"/>
              </a:rPr>
              <a:t>Larynx, thyroid gland and lymph nodes</a:t>
            </a:r>
          </a:p>
          <a:p>
            <a:pPr lvl="1">
              <a:lnSpc>
                <a:spcPct val="80000"/>
              </a:lnSpc>
            </a:pPr>
            <a:endParaRPr lang="en-US" sz="1600" b="1">
              <a:latin typeface="Times New Roman" pitchFamily="18" charset="0"/>
            </a:endParaRPr>
          </a:p>
          <a:p>
            <a:pPr>
              <a:lnSpc>
                <a:spcPct val="80000"/>
              </a:lnSpc>
            </a:pPr>
            <a:endParaRPr lang="en-GB" sz="1800"/>
          </a:p>
        </p:txBody>
      </p:sp>
      <p:pic>
        <p:nvPicPr>
          <p:cNvPr id="36870" name="Picture 6" descr="Triangles"/>
          <p:cNvPicPr>
            <a:picLocks noGrp="1" noChangeAspect="1" noChangeArrowheads="1"/>
          </p:cNvPicPr>
          <p:nvPr>
            <p:ph sz="half" idx="2"/>
          </p:nvPr>
        </p:nvPicPr>
        <p:blipFill>
          <a:blip r:embed="rId3" cstate="print"/>
          <a:srcRect/>
          <a:stretch>
            <a:fillRect/>
          </a:stretch>
        </p:blipFill>
        <p:spPr>
          <a:xfrm>
            <a:off x="3962400" y="3276601"/>
            <a:ext cx="5257800" cy="3351213"/>
          </a:xfrm>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p>
        </p:txBody>
      </p:sp>
      <p:sp>
        <p:nvSpPr>
          <p:cNvPr id="10243" name="Rectangle 3"/>
          <p:cNvSpPr>
            <a:spLocks noGrp="1" noChangeArrowheads="1"/>
          </p:cNvSpPr>
          <p:nvPr>
            <p:ph type="body" sz="half" idx="1"/>
          </p:nvPr>
        </p:nvSpPr>
        <p:spPr>
          <a:xfrm>
            <a:off x="1752600" y="2286000"/>
            <a:ext cx="4419600" cy="4267200"/>
          </a:xfrm>
        </p:spPr>
        <p:txBody>
          <a:bodyPr/>
          <a:lstStyle/>
          <a:p>
            <a:pPr>
              <a:lnSpc>
                <a:spcPct val="80000"/>
              </a:lnSpc>
            </a:pPr>
            <a:r>
              <a:rPr lang="en-US" sz="1800" b="1" i="1" u="sng">
                <a:solidFill>
                  <a:srgbClr val="FFFF00"/>
                </a:solidFill>
                <a:latin typeface="Times New Roman" pitchFamily="18" charset="0"/>
              </a:rPr>
              <a:t>Suprahyoid Muscles:</a:t>
            </a:r>
          </a:p>
          <a:p>
            <a:pPr>
              <a:lnSpc>
                <a:spcPct val="80000"/>
              </a:lnSpc>
            </a:pPr>
            <a:r>
              <a:rPr lang="en-US" sz="1800" b="1">
                <a:solidFill>
                  <a:srgbClr val="FF0000"/>
                </a:solidFill>
                <a:latin typeface="Times New Roman" pitchFamily="18" charset="0"/>
              </a:rPr>
              <a:t>Digastric Muscle:</a:t>
            </a:r>
            <a:r>
              <a:rPr lang="en-US" sz="1800" b="1">
                <a:latin typeface="Times New Roman" pitchFamily="18" charset="0"/>
              </a:rPr>
              <a:t>	</a:t>
            </a:r>
          </a:p>
          <a:p>
            <a:pPr lvl="1">
              <a:lnSpc>
                <a:spcPct val="80000"/>
              </a:lnSpc>
            </a:pPr>
            <a:r>
              <a:rPr lang="en-US" sz="1700" b="1">
                <a:latin typeface="Times New Roman" pitchFamily="18" charset="0"/>
              </a:rPr>
              <a:t>Digastric notch on the medial surface of the mastoid process and the digastric notch on the inner surface of the mandible, taper down to an intermediate tendon, attached to the lesser horn of the hyoid bone </a:t>
            </a:r>
          </a:p>
          <a:p>
            <a:pPr lvl="1">
              <a:lnSpc>
                <a:spcPct val="80000"/>
              </a:lnSpc>
            </a:pPr>
            <a:r>
              <a:rPr lang="en-US" sz="1900" b="1">
                <a:latin typeface="Times New Roman" pitchFamily="18" charset="0"/>
              </a:rPr>
              <a:t>Nerve supply:</a:t>
            </a:r>
          </a:p>
          <a:p>
            <a:pPr lvl="2">
              <a:lnSpc>
                <a:spcPct val="75000"/>
              </a:lnSpc>
            </a:pPr>
            <a:r>
              <a:rPr lang="en-US" sz="1900" b="1">
                <a:latin typeface="Times New Roman" pitchFamily="18" charset="0"/>
              </a:rPr>
              <a:t>Posterior belly, facial nerve</a:t>
            </a:r>
          </a:p>
          <a:p>
            <a:pPr lvl="2">
              <a:lnSpc>
                <a:spcPct val="75000"/>
              </a:lnSpc>
            </a:pPr>
            <a:r>
              <a:rPr lang="en-US" sz="1900" b="1">
                <a:latin typeface="Times New Roman" pitchFamily="18" charset="0"/>
              </a:rPr>
              <a:t>Anterior belly, nerve to mylohyoid</a:t>
            </a:r>
          </a:p>
          <a:p>
            <a:pPr lvl="1">
              <a:lnSpc>
                <a:spcPct val="80000"/>
              </a:lnSpc>
            </a:pPr>
            <a:r>
              <a:rPr lang="en-US" sz="1900" b="1">
                <a:latin typeface="Times New Roman" pitchFamily="18" charset="0"/>
              </a:rPr>
              <a:t>Action: </a:t>
            </a:r>
          </a:p>
          <a:p>
            <a:pPr lvl="2">
              <a:lnSpc>
                <a:spcPct val="75000"/>
              </a:lnSpc>
            </a:pPr>
            <a:r>
              <a:rPr lang="en-US" sz="1900" b="1">
                <a:latin typeface="Times New Roman" pitchFamily="18" charset="0"/>
              </a:rPr>
              <a:t>Depress and retract the chin</a:t>
            </a:r>
          </a:p>
          <a:p>
            <a:pPr lvl="2">
              <a:lnSpc>
                <a:spcPct val="75000"/>
              </a:lnSpc>
            </a:pPr>
            <a:r>
              <a:rPr lang="en-US" sz="1900" b="1">
                <a:latin typeface="Times New Roman" pitchFamily="18" charset="0"/>
              </a:rPr>
              <a:t>Assist lateral pterygoid in mouth opening</a:t>
            </a:r>
          </a:p>
        </p:txBody>
      </p:sp>
      <p:pic>
        <p:nvPicPr>
          <p:cNvPr id="10245" name="Picture 5" descr="Triangles-digastric"/>
          <p:cNvPicPr>
            <a:picLocks noGrp="1" noChangeAspect="1" noChangeArrowheads="1"/>
          </p:cNvPicPr>
          <p:nvPr>
            <p:ph sz="half" idx="2"/>
          </p:nvPr>
        </p:nvPicPr>
        <p:blipFill>
          <a:blip r:embed="rId3" cstate="print">
            <a:lum contrast="12000"/>
          </a:blip>
          <a:srcRect/>
          <a:stretch>
            <a:fillRect/>
          </a:stretch>
        </p:blipFill>
        <p:spPr>
          <a:xfrm>
            <a:off x="6172200" y="2498726"/>
            <a:ext cx="4495800" cy="4359275"/>
          </a:xfrm>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 </a:t>
            </a:r>
            <a:r>
              <a:rPr lang="en-US" sz="1800" b="1" i="1">
                <a:solidFill>
                  <a:srgbClr val="FF0000"/>
                </a:solidFill>
                <a:latin typeface="Times New Roman" pitchFamily="18" charset="0"/>
              </a:rPr>
              <a:t>Suprahyoid Muscles</a:t>
            </a:r>
          </a:p>
        </p:txBody>
      </p:sp>
      <p:sp>
        <p:nvSpPr>
          <p:cNvPr id="11267" name="Rectangle 3"/>
          <p:cNvSpPr>
            <a:spLocks noGrp="1" noChangeArrowheads="1"/>
          </p:cNvSpPr>
          <p:nvPr>
            <p:ph type="body" sz="half" idx="1"/>
          </p:nvPr>
        </p:nvSpPr>
        <p:spPr>
          <a:xfrm>
            <a:off x="2209800" y="2209800"/>
            <a:ext cx="3695700" cy="4038600"/>
          </a:xfrm>
        </p:spPr>
        <p:txBody>
          <a:bodyPr/>
          <a:lstStyle/>
          <a:p>
            <a:pPr>
              <a:lnSpc>
                <a:spcPct val="90000"/>
              </a:lnSpc>
            </a:pPr>
            <a:r>
              <a:rPr lang="en-US" sz="2200" b="1">
                <a:solidFill>
                  <a:srgbClr val="0000FF"/>
                </a:solidFill>
                <a:latin typeface="Times New Roman" pitchFamily="18" charset="0"/>
              </a:rPr>
              <a:t>Stylohyoid muscle:</a:t>
            </a:r>
          </a:p>
          <a:p>
            <a:pPr lvl="1">
              <a:lnSpc>
                <a:spcPct val="90000"/>
              </a:lnSpc>
            </a:pPr>
            <a:r>
              <a:rPr lang="en-US" sz="2100" b="1">
                <a:latin typeface="Times New Roman" pitchFamily="18" charset="0"/>
              </a:rPr>
              <a:t>Arise from the back of the styloid process to insert by two slips into the base of  greater horn of the hyoid bone.</a:t>
            </a:r>
          </a:p>
          <a:p>
            <a:pPr lvl="1">
              <a:lnSpc>
                <a:spcPct val="90000"/>
              </a:lnSpc>
            </a:pPr>
            <a:r>
              <a:rPr lang="en-US" sz="2100" b="1">
                <a:latin typeface="Times New Roman" pitchFamily="18" charset="0"/>
              </a:rPr>
              <a:t>Nerve supply: </a:t>
            </a:r>
          </a:p>
          <a:p>
            <a:pPr lvl="2">
              <a:lnSpc>
                <a:spcPct val="85000"/>
              </a:lnSpc>
            </a:pPr>
            <a:r>
              <a:rPr lang="en-US" sz="1500" b="1">
                <a:latin typeface="Times New Roman" pitchFamily="18" charset="0"/>
              </a:rPr>
              <a:t>Facial nerve</a:t>
            </a:r>
            <a:r>
              <a:rPr lang="en-US" sz="1700" b="1">
                <a:latin typeface="Times New Roman" pitchFamily="18" charset="0"/>
              </a:rPr>
              <a:t> </a:t>
            </a:r>
          </a:p>
          <a:p>
            <a:pPr lvl="1">
              <a:lnSpc>
                <a:spcPct val="90000"/>
              </a:lnSpc>
            </a:pPr>
            <a:r>
              <a:rPr lang="en-US" sz="2100" b="1">
                <a:latin typeface="Times New Roman" pitchFamily="18" charset="0"/>
              </a:rPr>
              <a:t>Action: </a:t>
            </a:r>
          </a:p>
          <a:p>
            <a:pPr lvl="2">
              <a:lnSpc>
                <a:spcPct val="85000"/>
              </a:lnSpc>
            </a:pPr>
            <a:r>
              <a:rPr lang="en-US" sz="1700" b="1">
                <a:latin typeface="Times New Roman" pitchFamily="18" charset="0"/>
              </a:rPr>
              <a:t>Retract and raise the hyoid bone when swallowing</a:t>
            </a:r>
          </a:p>
        </p:txBody>
      </p:sp>
      <p:pic>
        <p:nvPicPr>
          <p:cNvPr id="11269" name="Picture 5" descr="Triangles-stylohyoid"/>
          <p:cNvPicPr>
            <a:picLocks noGrp="1" noChangeAspect="1" noChangeArrowheads="1"/>
          </p:cNvPicPr>
          <p:nvPr>
            <p:ph sz="half" idx="2"/>
          </p:nvPr>
        </p:nvPicPr>
        <p:blipFill>
          <a:blip r:embed="rId3" cstate="print"/>
          <a:srcRect/>
          <a:stretch>
            <a:fillRect/>
          </a:stretch>
        </p:blipFill>
        <p:spPr>
          <a:xfrm>
            <a:off x="5867400" y="2362201"/>
            <a:ext cx="4495800" cy="4156075"/>
          </a:xfrm>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3600" b="1" i="1" u="sng">
                <a:solidFill>
                  <a:schemeClr val="bg2"/>
                </a:solidFill>
                <a:latin typeface="Times New Roman" pitchFamily="18" charset="0"/>
              </a:rPr>
              <a:t>The anterior triangle:</a:t>
            </a:r>
            <a:endParaRPr lang="en-GB" sz="3600" b="1" i="1" u="sng">
              <a:solidFill>
                <a:schemeClr val="bg2"/>
              </a:solidFill>
              <a:latin typeface="Times New Roman" pitchFamily="18" charset="0"/>
            </a:endParaRPr>
          </a:p>
        </p:txBody>
      </p:sp>
      <p:sp>
        <p:nvSpPr>
          <p:cNvPr id="41987" name="Rectangle 3"/>
          <p:cNvSpPr>
            <a:spLocks noGrp="1" noChangeArrowheads="1"/>
          </p:cNvSpPr>
          <p:nvPr>
            <p:ph type="body" sz="half" idx="1"/>
          </p:nvPr>
        </p:nvSpPr>
        <p:spPr>
          <a:xfrm>
            <a:off x="1828800" y="2209800"/>
            <a:ext cx="4229100" cy="4191000"/>
          </a:xfrm>
        </p:spPr>
        <p:txBody>
          <a:bodyPr/>
          <a:lstStyle/>
          <a:p>
            <a:pPr>
              <a:lnSpc>
                <a:spcPct val="90000"/>
              </a:lnSpc>
            </a:pPr>
            <a:r>
              <a:rPr lang="en-US" b="1">
                <a:solidFill>
                  <a:srgbClr val="66FFFF"/>
                </a:solidFill>
                <a:latin typeface="Times New Roman" pitchFamily="18" charset="0"/>
              </a:rPr>
              <a:t>Geniohyoid Muscle:</a:t>
            </a:r>
          </a:p>
          <a:p>
            <a:pPr lvl="1">
              <a:lnSpc>
                <a:spcPct val="90000"/>
              </a:lnSpc>
            </a:pPr>
            <a:r>
              <a:rPr lang="en-US" sz="2300" b="1">
                <a:latin typeface="Times New Roman" pitchFamily="18" charset="0"/>
              </a:rPr>
              <a:t>Arise from the genial tubercle of the mandible to the upper border of the hyoid bone</a:t>
            </a:r>
          </a:p>
          <a:p>
            <a:pPr lvl="1">
              <a:lnSpc>
                <a:spcPct val="90000"/>
              </a:lnSpc>
            </a:pPr>
            <a:r>
              <a:rPr lang="en-US" sz="2300" b="1">
                <a:latin typeface="Times New Roman" pitchFamily="18" charset="0"/>
              </a:rPr>
              <a:t>Nerve supply: </a:t>
            </a:r>
          </a:p>
          <a:p>
            <a:pPr lvl="2">
              <a:lnSpc>
                <a:spcPct val="85000"/>
              </a:lnSpc>
            </a:pPr>
            <a:r>
              <a:rPr lang="en-US" sz="2100" b="1">
                <a:latin typeface="Times New Roman" pitchFamily="18" charset="0"/>
              </a:rPr>
              <a:t>hypoglossal nerve, C1 fibres </a:t>
            </a:r>
          </a:p>
          <a:p>
            <a:pPr lvl="1">
              <a:lnSpc>
                <a:spcPct val="90000"/>
              </a:lnSpc>
            </a:pPr>
            <a:r>
              <a:rPr lang="en-US" sz="2300" b="1">
                <a:latin typeface="Times New Roman" pitchFamily="18" charset="0"/>
              </a:rPr>
              <a:t>Action:</a:t>
            </a:r>
          </a:p>
          <a:p>
            <a:pPr lvl="2">
              <a:lnSpc>
                <a:spcPct val="85000"/>
              </a:lnSpc>
            </a:pPr>
            <a:r>
              <a:rPr lang="en-US" sz="2100" b="1">
                <a:latin typeface="Times New Roman" pitchFamily="18" charset="0"/>
              </a:rPr>
              <a:t>Elevate the hyoid or fix the mandible during swallowing </a:t>
            </a:r>
            <a:endParaRPr lang="en-GB" sz="2100"/>
          </a:p>
        </p:txBody>
      </p:sp>
      <p:pic>
        <p:nvPicPr>
          <p:cNvPr id="41989" name="Picture 5" descr="Triangles-geniel muscles"/>
          <p:cNvPicPr>
            <a:picLocks noGrp="1" noChangeAspect="1" noChangeArrowheads="1"/>
          </p:cNvPicPr>
          <p:nvPr>
            <p:ph sz="half" idx="2"/>
          </p:nvPr>
        </p:nvPicPr>
        <p:blipFill>
          <a:blip r:embed="rId3" cstate="print">
            <a:lum contrast="18000"/>
          </a:blip>
          <a:srcRect/>
          <a:stretch>
            <a:fillRect/>
          </a:stretch>
        </p:blipFill>
        <p:spPr>
          <a:xfrm>
            <a:off x="6019800" y="2286000"/>
            <a:ext cx="4648200" cy="3822700"/>
          </a:xfrm>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2438400" y="304800"/>
            <a:ext cx="7543800" cy="1143000"/>
          </a:xfrm>
        </p:spPr>
        <p:txBody>
          <a:bodyPr/>
          <a:lstStyle/>
          <a:p>
            <a:r>
              <a:rPr lang="en-US" sz="3200" b="1" i="1" u="sng">
                <a:solidFill>
                  <a:schemeClr val="bg2"/>
                </a:solidFill>
                <a:latin typeface="Times New Roman" pitchFamily="18" charset="0"/>
              </a:rPr>
              <a:t>The anterior triangle:</a:t>
            </a:r>
            <a:r>
              <a:rPr lang="en-US" sz="3200" b="1">
                <a:solidFill>
                  <a:schemeClr val="bg2"/>
                </a:solidFill>
                <a:latin typeface="Times New Roman" pitchFamily="18" charset="0"/>
              </a:rPr>
              <a:t> </a:t>
            </a:r>
            <a:r>
              <a:rPr lang="en-US" sz="1800" b="1" i="1">
                <a:solidFill>
                  <a:srgbClr val="FF0000"/>
                </a:solidFill>
                <a:latin typeface="Times New Roman" pitchFamily="18" charset="0"/>
              </a:rPr>
              <a:t>Suprahyoid Muscles</a:t>
            </a:r>
          </a:p>
        </p:txBody>
      </p:sp>
      <p:sp>
        <p:nvSpPr>
          <p:cNvPr id="1027" name="Rectangle 3"/>
          <p:cNvSpPr>
            <a:spLocks noGrp="1" noChangeArrowheads="1"/>
          </p:cNvSpPr>
          <p:nvPr>
            <p:ph type="body" sz="half" idx="1"/>
          </p:nvPr>
        </p:nvSpPr>
        <p:spPr>
          <a:xfrm>
            <a:off x="2438400" y="1371600"/>
            <a:ext cx="7543800" cy="2362200"/>
          </a:xfrm>
        </p:spPr>
        <p:txBody>
          <a:bodyPr/>
          <a:lstStyle/>
          <a:p>
            <a:pPr>
              <a:lnSpc>
                <a:spcPct val="90000"/>
              </a:lnSpc>
            </a:pPr>
            <a:r>
              <a:rPr lang="en-US" sz="2200" b="1">
                <a:solidFill>
                  <a:srgbClr val="FF0000"/>
                </a:solidFill>
                <a:latin typeface="Times New Roman" pitchFamily="18" charset="0"/>
              </a:rPr>
              <a:t>Mylohyoid muscle:</a:t>
            </a:r>
          </a:p>
          <a:p>
            <a:pPr lvl="1">
              <a:lnSpc>
                <a:spcPct val="90000"/>
              </a:lnSpc>
            </a:pPr>
            <a:r>
              <a:rPr lang="en-US" sz="1900" b="1">
                <a:latin typeface="Times New Roman" pitchFamily="18" charset="0"/>
              </a:rPr>
              <a:t>Arises from the mylohyoid line on the inner surface of the mandible as far as the posterior surface of last molar</a:t>
            </a:r>
          </a:p>
          <a:p>
            <a:pPr lvl="1">
              <a:lnSpc>
                <a:spcPct val="90000"/>
              </a:lnSpc>
            </a:pPr>
            <a:r>
              <a:rPr lang="en-US" sz="1900" b="1">
                <a:latin typeface="Times New Roman" pitchFamily="18" charset="0"/>
              </a:rPr>
              <a:t>Slope toward each other, and the posterior quarter is inserted into the anterior surface of the body of the hyoid bone. </a:t>
            </a:r>
          </a:p>
          <a:p>
            <a:pPr lvl="1">
              <a:lnSpc>
                <a:spcPct val="90000"/>
              </a:lnSpc>
            </a:pPr>
            <a:r>
              <a:rPr lang="en-US" sz="1900" b="1">
                <a:latin typeface="Times New Roman" pitchFamily="18" charset="0"/>
              </a:rPr>
              <a:t>The anterior two third interdigitate in a midline raphe extending from the chin to hyoid bone.</a:t>
            </a:r>
          </a:p>
          <a:p>
            <a:pPr lvl="2">
              <a:lnSpc>
                <a:spcPct val="85000"/>
              </a:lnSpc>
            </a:pPr>
            <a:endParaRPr lang="en-US" sz="1700" b="1">
              <a:latin typeface="Times New Roman" pitchFamily="18" charset="0"/>
            </a:endParaRPr>
          </a:p>
        </p:txBody>
      </p:sp>
      <p:pic>
        <p:nvPicPr>
          <p:cNvPr id="1030" name="Picture 6" descr="Triangles-mylohyoid"/>
          <p:cNvPicPr>
            <a:picLocks noGrp="1" noChangeAspect="1" noChangeArrowheads="1"/>
          </p:cNvPicPr>
          <p:nvPr>
            <p:ph sz="half" idx="2"/>
          </p:nvPr>
        </p:nvPicPr>
        <p:blipFill>
          <a:blip r:embed="rId3" cstate="print">
            <a:lum bright="-6000" contrast="12000"/>
          </a:blip>
          <a:srcRect/>
          <a:stretch>
            <a:fillRect/>
          </a:stretch>
        </p:blipFill>
        <p:spPr>
          <a:xfrm>
            <a:off x="3505200" y="3505201"/>
            <a:ext cx="5715000" cy="3165475"/>
          </a:xfrm>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z="3600" b="1" i="1" u="sng">
                <a:solidFill>
                  <a:schemeClr val="bg2"/>
                </a:solidFill>
                <a:latin typeface="Times New Roman" pitchFamily="18" charset="0"/>
              </a:rPr>
              <a:t>The anterior triangle:</a:t>
            </a:r>
            <a:r>
              <a:rPr lang="en-US" sz="3600" b="1">
                <a:solidFill>
                  <a:schemeClr val="bg2"/>
                </a:solidFill>
                <a:latin typeface="Times New Roman" pitchFamily="18" charset="0"/>
              </a:rPr>
              <a:t> </a:t>
            </a:r>
            <a:r>
              <a:rPr lang="en-US" sz="2000" b="1" i="1">
                <a:solidFill>
                  <a:srgbClr val="FF0000"/>
                </a:solidFill>
                <a:latin typeface="Times New Roman" pitchFamily="18" charset="0"/>
              </a:rPr>
              <a:t>Suprahyoid Muscles</a:t>
            </a:r>
            <a:endParaRPr lang="en-GB" sz="2000" b="1" i="1">
              <a:solidFill>
                <a:srgbClr val="FF0000"/>
              </a:solidFill>
              <a:latin typeface="Times New Roman" pitchFamily="18" charset="0"/>
            </a:endParaRPr>
          </a:p>
        </p:txBody>
      </p:sp>
      <p:sp>
        <p:nvSpPr>
          <p:cNvPr id="45059" name="Rectangle 3"/>
          <p:cNvSpPr>
            <a:spLocks noGrp="1" noChangeArrowheads="1"/>
          </p:cNvSpPr>
          <p:nvPr>
            <p:ph type="body" sz="half" idx="1"/>
          </p:nvPr>
        </p:nvSpPr>
        <p:spPr>
          <a:xfrm>
            <a:off x="1981200" y="2286000"/>
            <a:ext cx="3733800" cy="4038600"/>
          </a:xfrm>
        </p:spPr>
        <p:txBody>
          <a:bodyPr/>
          <a:lstStyle/>
          <a:p>
            <a:pPr lvl="1">
              <a:lnSpc>
                <a:spcPct val="90000"/>
              </a:lnSpc>
            </a:pPr>
            <a:r>
              <a:rPr lang="en-US" sz="2000" b="1">
                <a:latin typeface="Times New Roman" pitchFamily="18" charset="0"/>
              </a:rPr>
              <a:t>Nerve supply:</a:t>
            </a:r>
          </a:p>
          <a:p>
            <a:pPr lvl="2">
              <a:lnSpc>
                <a:spcPct val="85000"/>
              </a:lnSpc>
            </a:pPr>
            <a:r>
              <a:rPr lang="en-US" sz="1800" b="1">
                <a:latin typeface="Times New Roman" pitchFamily="18" charset="0"/>
              </a:rPr>
              <a:t>Nerve to mylohyoid</a:t>
            </a:r>
          </a:p>
          <a:p>
            <a:pPr lvl="2">
              <a:lnSpc>
                <a:spcPct val="85000"/>
              </a:lnSpc>
            </a:pPr>
            <a:endParaRPr lang="en-US" sz="1800" b="1">
              <a:latin typeface="Times New Roman" pitchFamily="18" charset="0"/>
            </a:endParaRPr>
          </a:p>
          <a:p>
            <a:pPr lvl="1">
              <a:lnSpc>
                <a:spcPct val="90000"/>
              </a:lnSpc>
            </a:pPr>
            <a:r>
              <a:rPr lang="en-US" sz="2000" b="1">
                <a:latin typeface="Times New Roman" pitchFamily="18" charset="0"/>
              </a:rPr>
              <a:t>Action:</a:t>
            </a:r>
            <a:r>
              <a:rPr lang="en-US" sz="2000">
                <a:latin typeface="Times New Roman" pitchFamily="18" charset="0"/>
              </a:rPr>
              <a:t> </a:t>
            </a:r>
          </a:p>
          <a:p>
            <a:pPr lvl="2">
              <a:lnSpc>
                <a:spcPct val="85000"/>
              </a:lnSpc>
            </a:pPr>
            <a:r>
              <a:rPr lang="en-US" sz="1800" b="1">
                <a:latin typeface="Times New Roman" pitchFamily="18" charset="0"/>
              </a:rPr>
              <a:t>Form a mobile but stable floor </a:t>
            </a:r>
          </a:p>
          <a:p>
            <a:pPr lvl="2">
              <a:lnSpc>
                <a:spcPct val="85000"/>
              </a:lnSpc>
            </a:pPr>
            <a:r>
              <a:rPr lang="en-US" sz="1800" b="1">
                <a:latin typeface="Times New Roman" pitchFamily="18" charset="0"/>
              </a:rPr>
              <a:t>Support the weight and thrust of the tongue</a:t>
            </a:r>
          </a:p>
          <a:p>
            <a:pPr lvl="2">
              <a:lnSpc>
                <a:spcPct val="85000"/>
              </a:lnSpc>
            </a:pPr>
            <a:r>
              <a:rPr lang="en-US" sz="1800" b="1">
                <a:latin typeface="Times New Roman" pitchFamily="18" charset="0"/>
              </a:rPr>
              <a:t>The two muscles form a shallow gutter elevating the tongue and hyoid bone during swallowing.</a:t>
            </a:r>
          </a:p>
          <a:p>
            <a:pPr>
              <a:lnSpc>
                <a:spcPct val="90000"/>
              </a:lnSpc>
            </a:pPr>
            <a:endParaRPr lang="en-GB" sz="1800"/>
          </a:p>
        </p:txBody>
      </p:sp>
      <p:pic>
        <p:nvPicPr>
          <p:cNvPr id="45062" name="Picture 6" descr="Triangles-geniel muscles"/>
          <p:cNvPicPr>
            <a:picLocks noGrp="1" noChangeAspect="1" noChangeArrowheads="1"/>
          </p:cNvPicPr>
          <p:nvPr>
            <p:ph sz="half" idx="2"/>
          </p:nvPr>
        </p:nvPicPr>
        <p:blipFill>
          <a:blip r:embed="rId3" cstate="print"/>
          <a:srcRect/>
          <a:stretch>
            <a:fillRect/>
          </a:stretch>
        </p:blipFill>
        <p:spPr>
          <a:xfrm>
            <a:off x="5791200" y="2286000"/>
            <a:ext cx="4724400" cy="3733800"/>
          </a:xfrm>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3200" b="1" i="1" u="sng">
                <a:solidFill>
                  <a:schemeClr val="bg2"/>
                </a:solidFill>
                <a:latin typeface="Times New Roman" pitchFamily="18" charset="0"/>
              </a:rPr>
              <a:t>The anterior triangle:</a:t>
            </a:r>
            <a:r>
              <a:rPr lang="en-US" sz="3200" b="1" i="1">
                <a:solidFill>
                  <a:schemeClr val="bg2"/>
                </a:solidFill>
                <a:latin typeface="Times New Roman" pitchFamily="18" charset="0"/>
              </a:rPr>
              <a:t> </a:t>
            </a:r>
            <a:r>
              <a:rPr lang="en-US" sz="1800" b="1" i="1" u="sng">
                <a:solidFill>
                  <a:srgbClr val="FF0000"/>
                </a:solidFill>
                <a:latin typeface="Times New Roman" pitchFamily="18" charset="0"/>
              </a:rPr>
              <a:t>Infrahyoid muscles:</a:t>
            </a:r>
            <a:br>
              <a:rPr lang="en-US" sz="1800" b="1">
                <a:solidFill>
                  <a:srgbClr val="FF0000"/>
                </a:solidFill>
                <a:latin typeface="Times New Roman" pitchFamily="18" charset="0"/>
              </a:rPr>
            </a:br>
            <a:endParaRPr lang="en-US" sz="1800" b="1">
              <a:solidFill>
                <a:srgbClr val="FF0000"/>
              </a:solidFill>
              <a:latin typeface="Times New Roman" pitchFamily="18" charset="0"/>
            </a:endParaRPr>
          </a:p>
        </p:txBody>
      </p:sp>
      <p:sp>
        <p:nvSpPr>
          <p:cNvPr id="13315" name="Rectangle 3"/>
          <p:cNvSpPr>
            <a:spLocks noGrp="1" noChangeArrowheads="1"/>
          </p:cNvSpPr>
          <p:nvPr>
            <p:ph type="body" sz="half" idx="1"/>
          </p:nvPr>
        </p:nvSpPr>
        <p:spPr>
          <a:xfrm>
            <a:off x="2057400" y="2286000"/>
            <a:ext cx="4076700" cy="4114800"/>
          </a:xfrm>
        </p:spPr>
        <p:txBody>
          <a:bodyPr/>
          <a:lstStyle/>
          <a:p>
            <a:r>
              <a:rPr lang="en-US" b="1">
                <a:solidFill>
                  <a:srgbClr val="0000FF"/>
                </a:solidFill>
                <a:latin typeface="Times New Roman" pitchFamily="18" charset="0"/>
              </a:rPr>
              <a:t>Sternohyoid muscle:</a:t>
            </a:r>
          </a:p>
          <a:p>
            <a:pPr lvl="1"/>
            <a:r>
              <a:rPr lang="en-US" sz="2300" b="1">
                <a:latin typeface="Times New Roman" pitchFamily="18" charset="0"/>
              </a:rPr>
              <a:t>Extend from the lower border of the hyoid bone to the sternoclavicular joint and adjoining part of the clavicle</a:t>
            </a:r>
          </a:p>
          <a:p>
            <a:pPr lvl="1"/>
            <a:r>
              <a:rPr lang="en-US" sz="2300" b="1">
                <a:latin typeface="Times New Roman" pitchFamily="18" charset="0"/>
              </a:rPr>
              <a:t>Nerve supply: </a:t>
            </a:r>
          </a:p>
          <a:p>
            <a:pPr lvl="2"/>
            <a:r>
              <a:rPr lang="en-US" sz="1900" b="1">
                <a:latin typeface="Times New Roman" pitchFamily="18" charset="0"/>
              </a:rPr>
              <a:t>Branch from ansa cervicalis</a:t>
            </a:r>
          </a:p>
        </p:txBody>
      </p:sp>
      <p:pic>
        <p:nvPicPr>
          <p:cNvPr id="13317" name="Picture 5" descr="Triangles-infrahyoid"/>
          <p:cNvPicPr>
            <a:picLocks noGrp="1" noChangeAspect="1" noChangeArrowheads="1"/>
          </p:cNvPicPr>
          <p:nvPr>
            <p:ph sz="half" idx="2"/>
          </p:nvPr>
        </p:nvPicPr>
        <p:blipFill>
          <a:blip r:embed="rId3" cstate="print">
            <a:lum bright="6000" contrast="30000"/>
          </a:blip>
          <a:srcRect/>
          <a:stretch>
            <a:fillRect/>
          </a:stretch>
        </p:blipFill>
        <p:spPr>
          <a:xfrm>
            <a:off x="6862763" y="1524000"/>
            <a:ext cx="3706812" cy="5334000"/>
          </a:xfrm>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3600" b="1" i="1" u="sng">
                <a:solidFill>
                  <a:schemeClr val="bg2"/>
                </a:solidFill>
                <a:latin typeface="Times New Roman" pitchFamily="18" charset="0"/>
              </a:rPr>
              <a:t>The anterior </a:t>
            </a:r>
            <a:r>
              <a:rPr lang="en-US" sz="3200" b="1" i="1" u="sng">
                <a:solidFill>
                  <a:schemeClr val="bg2"/>
                </a:solidFill>
                <a:latin typeface="Times New Roman" pitchFamily="18" charset="0"/>
              </a:rPr>
              <a:t>triangle:</a:t>
            </a:r>
            <a:r>
              <a:rPr lang="en-US" sz="3200" b="1" i="1">
                <a:solidFill>
                  <a:schemeClr val="bg2"/>
                </a:solidFill>
                <a:latin typeface="Times New Roman" pitchFamily="18" charset="0"/>
              </a:rPr>
              <a:t> </a:t>
            </a:r>
            <a:r>
              <a:rPr lang="en-US" sz="1600" b="1" i="1" u="sng">
                <a:solidFill>
                  <a:srgbClr val="FF0000"/>
                </a:solidFill>
                <a:latin typeface="Times New Roman" pitchFamily="18" charset="0"/>
              </a:rPr>
              <a:t>Infrahyoid muscles:</a:t>
            </a:r>
            <a:br>
              <a:rPr lang="en-US" sz="1600" b="1">
                <a:solidFill>
                  <a:srgbClr val="FF0000"/>
                </a:solidFill>
                <a:latin typeface="Times New Roman" pitchFamily="18" charset="0"/>
              </a:rPr>
            </a:br>
            <a:endParaRPr lang="en-GB" sz="1600" b="1">
              <a:solidFill>
                <a:srgbClr val="FF0000"/>
              </a:solidFill>
              <a:latin typeface="Times New Roman" pitchFamily="18" charset="0"/>
            </a:endParaRPr>
          </a:p>
        </p:txBody>
      </p:sp>
      <p:sp>
        <p:nvSpPr>
          <p:cNvPr id="51203" name="Rectangle 3"/>
          <p:cNvSpPr>
            <a:spLocks noGrp="1" noChangeArrowheads="1"/>
          </p:cNvSpPr>
          <p:nvPr>
            <p:ph type="body" sz="half" idx="1"/>
          </p:nvPr>
        </p:nvSpPr>
        <p:spPr>
          <a:xfrm>
            <a:off x="1828800" y="1981200"/>
            <a:ext cx="4305300" cy="4267200"/>
          </a:xfrm>
        </p:spPr>
        <p:txBody>
          <a:bodyPr/>
          <a:lstStyle/>
          <a:p>
            <a:pPr>
              <a:lnSpc>
                <a:spcPct val="80000"/>
              </a:lnSpc>
            </a:pPr>
            <a:r>
              <a:rPr lang="en-US" sz="2200" b="1">
                <a:solidFill>
                  <a:srgbClr val="FFFF00"/>
                </a:solidFill>
                <a:latin typeface="Times New Roman" pitchFamily="18" charset="0"/>
              </a:rPr>
              <a:t>Omohyoid:</a:t>
            </a:r>
          </a:p>
          <a:p>
            <a:pPr lvl="1">
              <a:lnSpc>
                <a:spcPct val="80000"/>
              </a:lnSpc>
            </a:pPr>
            <a:r>
              <a:rPr lang="en-US" sz="1900" b="1">
                <a:latin typeface="Times New Roman" pitchFamily="18" charset="0"/>
              </a:rPr>
              <a:t>Lie edge to edge with the sternohyoid on the lateral part of the inferior border of the hyoid bone</a:t>
            </a:r>
          </a:p>
          <a:p>
            <a:pPr lvl="1">
              <a:lnSpc>
                <a:spcPct val="80000"/>
              </a:lnSpc>
            </a:pPr>
            <a:r>
              <a:rPr lang="en-US" sz="1900" b="1">
                <a:latin typeface="Times New Roman" pitchFamily="18" charset="0"/>
              </a:rPr>
              <a:t>It diverge and pass beneath the sternocleidomastoid over the carotid sheath, replaced by fibrous tendon</a:t>
            </a:r>
          </a:p>
          <a:p>
            <a:pPr lvl="1">
              <a:lnSpc>
                <a:spcPct val="80000"/>
              </a:lnSpc>
            </a:pPr>
            <a:r>
              <a:rPr lang="en-US" sz="1900" b="1">
                <a:latin typeface="Times New Roman" pitchFamily="18" charset="0"/>
              </a:rPr>
              <a:t>Inferior belly pass horizontally back to be inserted in the transverse scapular ligament and upper border of the scapula.</a:t>
            </a:r>
          </a:p>
          <a:p>
            <a:pPr lvl="1">
              <a:lnSpc>
                <a:spcPct val="80000"/>
              </a:lnSpc>
            </a:pPr>
            <a:r>
              <a:rPr lang="en-US" sz="1900" b="1">
                <a:latin typeface="Times New Roman" pitchFamily="18" charset="0"/>
              </a:rPr>
              <a:t>Nerve supply: </a:t>
            </a:r>
          </a:p>
          <a:p>
            <a:pPr lvl="2">
              <a:lnSpc>
                <a:spcPct val="75000"/>
              </a:lnSpc>
            </a:pPr>
            <a:r>
              <a:rPr lang="en-US" sz="1700" b="1">
                <a:latin typeface="Times New Roman" pitchFamily="18" charset="0"/>
              </a:rPr>
              <a:t>Ansa cervicalis</a:t>
            </a:r>
          </a:p>
          <a:p>
            <a:pPr lvl="2">
              <a:lnSpc>
                <a:spcPct val="75000"/>
              </a:lnSpc>
            </a:pPr>
            <a:endParaRPr lang="en-US" sz="1700" b="1">
              <a:latin typeface="Times New Roman" pitchFamily="18" charset="0"/>
            </a:endParaRPr>
          </a:p>
          <a:p>
            <a:pPr>
              <a:lnSpc>
                <a:spcPct val="80000"/>
              </a:lnSpc>
            </a:pPr>
            <a:endParaRPr lang="en-GB" sz="2200"/>
          </a:p>
        </p:txBody>
      </p:sp>
      <p:pic>
        <p:nvPicPr>
          <p:cNvPr id="51205" name="Picture 5" descr="Triangles-omohyoid"/>
          <p:cNvPicPr>
            <a:picLocks noGrp="1" noChangeAspect="1" noChangeArrowheads="1"/>
          </p:cNvPicPr>
          <p:nvPr>
            <p:ph sz="half" idx="2"/>
          </p:nvPr>
        </p:nvPicPr>
        <p:blipFill>
          <a:blip r:embed="rId3" cstate="print"/>
          <a:srcRect/>
          <a:stretch>
            <a:fillRect/>
          </a:stretch>
        </p:blipFill>
        <p:spPr>
          <a:xfrm>
            <a:off x="6324600" y="1828800"/>
            <a:ext cx="4089400" cy="4876800"/>
          </a:xfrm>
          <a:noFill/>
          <a:ln/>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2656</Words>
  <Application>Microsoft Office PowerPoint</Application>
  <PresentationFormat>Ευρεία οθόνη</PresentationFormat>
  <Paragraphs>337</Paragraphs>
  <Slides>109</Slides>
  <Notes>47</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109</vt:i4>
      </vt:variant>
    </vt:vector>
  </HeadingPairs>
  <TitlesOfParts>
    <vt:vector size="116" baseType="lpstr">
      <vt:lpstr>Arial</vt:lpstr>
      <vt:lpstr>Calibri</vt:lpstr>
      <vt:lpstr>Calibri Light</vt:lpstr>
      <vt:lpstr>Helvetica Neue</vt:lpstr>
      <vt:lpstr>Times New Roman</vt:lpstr>
      <vt:lpstr>Wingdings</vt:lpstr>
      <vt:lpstr>Θέμα του Office</vt:lpstr>
      <vt:lpstr>Neck/ Cervical vertebrae Muscles classification Vessels, and Nerves Triangles and landmarks.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The cervical plexus</vt:lpstr>
      <vt:lpstr>Παρουσίαση του PowerPoint</vt:lpstr>
      <vt:lpstr>Παρουσίαση του PowerPoint</vt:lpstr>
      <vt:lpstr>LYMPHATIC DRAINAGE OF THE HEAD AND NECK</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Triangles of the neck</vt:lpstr>
      <vt:lpstr>Triangles of the neck</vt:lpstr>
      <vt:lpstr>Triangles of the neck The posterior triangle: </vt:lpstr>
      <vt:lpstr>Triangles of the neck</vt:lpstr>
      <vt:lpstr>The anterior triangle:</vt:lpstr>
      <vt:lpstr>The anterior triangle:</vt:lpstr>
      <vt:lpstr>The anterior triangle:</vt:lpstr>
      <vt:lpstr>The anterior triangle:</vt:lpstr>
      <vt:lpstr>The anterior triangle:</vt:lpstr>
      <vt:lpstr>The anterior triangle:</vt:lpstr>
      <vt:lpstr>The anterior triangle:</vt:lpstr>
      <vt:lpstr>The anterior triangle:</vt:lpstr>
      <vt:lpstr>The anterior triangle:</vt:lpstr>
      <vt:lpstr>The anterior triangle: Suprahyoid Muscles</vt:lpstr>
      <vt:lpstr>The anterior triangle:</vt:lpstr>
      <vt:lpstr>The anterior triangle: Suprahyoid Muscles</vt:lpstr>
      <vt:lpstr>The anterior triangle: Suprahyoid Muscles</vt:lpstr>
      <vt:lpstr>The anterior triangle: Infrahyoid muscles: </vt:lpstr>
      <vt:lpstr>The anterior triangle: Infrahyoid muscles: </vt:lpstr>
      <vt:lpstr>The anterior triangle: Infrahyoid muscles:</vt:lpstr>
      <vt:lpstr>The anterior triangle: Infrahyoid muscles:</vt:lpstr>
      <vt:lpstr>The anterior triangle:</vt:lpstr>
      <vt:lpstr>The anterior triangle: Thyroid gland</vt:lpstr>
      <vt:lpstr>The anterior triangle: Thyroid gland</vt:lpstr>
      <vt:lpstr>The anterior triangle: Thyroid gland</vt:lpstr>
      <vt:lpstr>The anterior triangle: Thyroid gland</vt:lpstr>
      <vt:lpstr>The anterior triangle: Thyroid gland</vt:lpstr>
      <vt:lpstr>The anterior triangle: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NECK,ABDOMINAL WALLS </dc:title>
  <dc:creator>michalis saintanis</dc:creator>
  <cp:lastModifiedBy>Dimosthenis Chrysikos</cp:lastModifiedBy>
  <cp:revision>10</cp:revision>
  <dcterms:created xsi:type="dcterms:W3CDTF">2023-10-04T20:55:55Z</dcterms:created>
  <dcterms:modified xsi:type="dcterms:W3CDTF">2023-10-28T16:13:19Z</dcterms:modified>
</cp:coreProperties>
</file>