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144"/>
  </p:notesMasterIdLst>
  <p:sldIdLst>
    <p:sldId id="256" r:id="rId5"/>
    <p:sldId id="281" r:id="rId6"/>
    <p:sldId id="304" r:id="rId7"/>
    <p:sldId id="305" r:id="rId8"/>
    <p:sldId id="257" r:id="rId9"/>
    <p:sldId id="258" r:id="rId10"/>
    <p:sldId id="259" r:id="rId11"/>
    <p:sldId id="260" r:id="rId12"/>
    <p:sldId id="261" r:id="rId13"/>
    <p:sldId id="283" r:id="rId14"/>
    <p:sldId id="262" r:id="rId15"/>
    <p:sldId id="282" r:id="rId16"/>
    <p:sldId id="265" r:id="rId17"/>
    <p:sldId id="522" r:id="rId18"/>
    <p:sldId id="266" r:id="rId19"/>
    <p:sldId id="267" r:id="rId20"/>
    <p:sldId id="268" r:id="rId21"/>
    <p:sldId id="269" r:id="rId22"/>
    <p:sldId id="270" r:id="rId23"/>
    <p:sldId id="271" r:id="rId24"/>
    <p:sldId id="287" r:id="rId25"/>
    <p:sldId id="276" r:id="rId26"/>
    <p:sldId id="272" r:id="rId27"/>
    <p:sldId id="523" r:id="rId28"/>
    <p:sldId id="273" r:id="rId29"/>
    <p:sldId id="289" r:id="rId30"/>
    <p:sldId id="274" r:id="rId31"/>
    <p:sldId id="524" r:id="rId32"/>
    <p:sldId id="275" r:id="rId33"/>
    <p:sldId id="300" r:id="rId34"/>
    <p:sldId id="301" r:id="rId35"/>
    <p:sldId id="302" r:id="rId36"/>
    <p:sldId id="525" r:id="rId37"/>
    <p:sldId id="280" r:id="rId38"/>
    <p:sldId id="279" r:id="rId39"/>
    <p:sldId id="526" r:id="rId40"/>
    <p:sldId id="292" r:id="rId41"/>
    <p:sldId id="293" r:id="rId42"/>
    <p:sldId id="296" r:id="rId43"/>
    <p:sldId id="294" r:id="rId44"/>
    <p:sldId id="297" r:id="rId45"/>
    <p:sldId id="308" r:id="rId46"/>
    <p:sldId id="298" r:id="rId47"/>
    <p:sldId id="527" r:id="rId48"/>
    <p:sldId id="306" r:id="rId49"/>
    <p:sldId id="307" r:id="rId50"/>
    <p:sldId id="309" r:id="rId51"/>
    <p:sldId id="310" r:id="rId52"/>
    <p:sldId id="295" r:id="rId53"/>
    <p:sldId id="519" r:id="rId54"/>
    <p:sldId id="520" r:id="rId55"/>
    <p:sldId id="299" r:id="rId56"/>
    <p:sldId id="345" r:id="rId57"/>
    <p:sldId id="326" r:id="rId58"/>
    <p:sldId id="320" r:id="rId59"/>
    <p:sldId id="367" r:id="rId60"/>
    <p:sldId id="316" r:id="rId61"/>
    <p:sldId id="366" r:id="rId62"/>
    <p:sldId id="327" r:id="rId63"/>
    <p:sldId id="328" r:id="rId64"/>
    <p:sldId id="329" r:id="rId65"/>
    <p:sldId id="350" r:id="rId66"/>
    <p:sldId id="319" r:id="rId67"/>
    <p:sldId id="404" r:id="rId68"/>
    <p:sldId id="332" r:id="rId69"/>
    <p:sldId id="405" r:id="rId70"/>
    <p:sldId id="340" r:id="rId71"/>
    <p:sldId id="368" r:id="rId72"/>
    <p:sldId id="369" r:id="rId73"/>
    <p:sldId id="371" r:id="rId74"/>
    <p:sldId id="321" r:id="rId75"/>
    <p:sldId id="335" r:id="rId76"/>
    <p:sldId id="336" r:id="rId77"/>
    <p:sldId id="284" r:id="rId78"/>
    <p:sldId id="346" r:id="rId79"/>
    <p:sldId id="322" r:id="rId80"/>
    <p:sldId id="303" r:id="rId81"/>
    <p:sldId id="330" r:id="rId82"/>
    <p:sldId id="331" r:id="rId83"/>
    <p:sldId id="288" r:id="rId84"/>
    <p:sldId id="375" r:id="rId85"/>
    <p:sldId id="376" r:id="rId86"/>
    <p:sldId id="401" r:id="rId87"/>
    <p:sldId id="286" r:id="rId88"/>
    <p:sldId id="323" r:id="rId89"/>
    <p:sldId id="324" r:id="rId90"/>
    <p:sldId id="385" r:id="rId91"/>
    <p:sldId id="352" r:id="rId92"/>
    <p:sldId id="380" r:id="rId93"/>
    <p:sldId id="382" r:id="rId94"/>
    <p:sldId id="343" r:id="rId95"/>
    <p:sldId id="344" r:id="rId96"/>
    <p:sldId id="337" r:id="rId97"/>
    <p:sldId id="290" r:id="rId98"/>
    <p:sldId id="291" r:id="rId99"/>
    <p:sldId id="348" r:id="rId100"/>
    <p:sldId id="424" r:id="rId101"/>
    <p:sldId id="387" r:id="rId102"/>
    <p:sldId id="419" r:id="rId103"/>
    <p:sldId id="393" r:id="rId104"/>
    <p:sldId id="391" r:id="rId105"/>
    <p:sldId id="422" r:id="rId106"/>
    <p:sldId id="394" r:id="rId107"/>
    <p:sldId id="395" r:id="rId108"/>
    <p:sldId id="448" r:id="rId109"/>
    <p:sldId id="449" r:id="rId110"/>
    <p:sldId id="450" r:id="rId111"/>
    <p:sldId id="463" r:id="rId112"/>
    <p:sldId id="487" r:id="rId113"/>
    <p:sldId id="490" r:id="rId114"/>
    <p:sldId id="491" r:id="rId115"/>
    <p:sldId id="492" r:id="rId116"/>
    <p:sldId id="500" r:id="rId117"/>
    <p:sldId id="501" r:id="rId118"/>
    <p:sldId id="504" r:id="rId119"/>
    <p:sldId id="506" r:id="rId120"/>
    <p:sldId id="513" r:id="rId121"/>
    <p:sldId id="515" r:id="rId122"/>
    <p:sldId id="528" r:id="rId123"/>
    <p:sldId id="532" r:id="rId124"/>
    <p:sldId id="455" r:id="rId125"/>
    <p:sldId id="533" r:id="rId126"/>
    <p:sldId id="264" r:id="rId127"/>
    <p:sldId id="386" r:id="rId128"/>
    <p:sldId id="389" r:id="rId129"/>
    <p:sldId id="392" r:id="rId130"/>
    <p:sldId id="434" r:id="rId131"/>
    <p:sldId id="438" r:id="rId132"/>
    <p:sldId id="534" r:id="rId133"/>
    <p:sldId id="285" r:id="rId134"/>
    <p:sldId id="529" r:id="rId135"/>
    <p:sldId id="530" r:id="rId136"/>
    <p:sldId id="516" r:id="rId137"/>
    <p:sldId id="531" r:id="rId138"/>
    <p:sldId id="535" r:id="rId139"/>
    <p:sldId id="536" r:id="rId140"/>
    <p:sldId id="537" r:id="rId141"/>
    <p:sldId id="538" r:id="rId142"/>
    <p:sldId id="539" r:id="rId143"/>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1" d="100"/>
          <a:sy n="91" d="100"/>
        </p:scale>
        <p:origin x="1210" y="5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197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8B6CB4-B3CF-4836-8E90-9C6B725CE636}" type="datetimeFigureOut">
              <a:rPr lang="el-GR" smtClean="0"/>
              <a:t>18/11/2023</a:t>
            </a:fld>
            <a:endParaRPr lang="el-GR"/>
          </a:p>
        </p:txBody>
      </p:sp>
      <p:sp>
        <p:nvSpPr>
          <p:cNvPr id="4" name="Θέση εικόνας διαφάνειας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D80DFA-6EAF-4183-9CCD-137C6224DB88}" type="slidenum">
              <a:rPr lang="el-GR" smtClean="0"/>
              <a:t>‹#›</a:t>
            </a:fld>
            <a:endParaRPr lang="el-GR"/>
          </a:p>
        </p:txBody>
      </p:sp>
    </p:spTree>
    <p:extLst>
      <p:ext uri="{BB962C8B-B14F-4D97-AF65-F5344CB8AC3E}">
        <p14:creationId xmlns:p14="http://schemas.microsoft.com/office/powerpoint/2010/main" val="146513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EF6768-76C7-42C2-8550-C4D03EEB9F9D}"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ar-SA"/>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2C1011E-B8EC-4ED6-93AA-BAE6F1FBE8E3}"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ar-SA"/>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a:extLst>
              <a:ext uri="{FF2B5EF4-FFF2-40B4-BE49-F238E27FC236}">
                <a16:creationId xmlns:a16="http://schemas.microsoft.com/office/drawing/2014/main" id="{2699096A-FEE6-9E65-2744-136F02BD4D8E}"/>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2" name="Notes Placeholder 2">
            <a:extLst>
              <a:ext uri="{FF2B5EF4-FFF2-40B4-BE49-F238E27FC236}">
                <a16:creationId xmlns:a16="http://schemas.microsoft.com/office/drawing/2014/main" id="{A0EA84F8-E6E9-56F5-926B-34BD619C51A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l-GR"/>
              <a:t>First we can review the pelvis. Here are some landmarks that might come up again during this presentation that you should all be familiar with. The pelvic brim or pelvic inlet includes the sacral promontory, the ala of the sacrum, the arcuate line of the ilium, the ischiopubic rami and the pubic crest.</a:t>
            </a:r>
          </a:p>
          <a:p>
            <a:pPr eaLnBrk="1" hangingPunct="1">
              <a:spcBef>
                <a:spcPct val="0"/>
              </a:spcBef>
            </a:pPr>
            <a:r>
              <a:rPr lang="en-US" altLang="el-GR"/>
              <a:t>You can also palpate some of these structures on yourself- the iliac crest around L4, your ASIS above your legs, and (in private) the pubic crest, anterior and superior to the urethra.</a:t>
            </a:r>
          </a:p>
          <a:p>
            <a:pPr eaLnBrk="1" hangingPunct="1">
              <a:spcBef>
                <a:spcPct val="0"/>
              </a:spcBef>
            </a:pPr>
            <a:endParaRPr lang="en-US" altLang="el-GR"/>
          </a:p>
          <a:p>
            <a:pPr eaLnBrk="1" hangingPunct="1">
              <a:spcBef>
                <a:spcPct val="0"/>
              </a:spcBef>
            </a:pPr>
            <a:r>
              <a:rPr lang="en-US" altLang="el-GR"/>
              <a:t>Pelvic fracture typically involves the pubis. Thinking about the organs that sit in the pelvis, traumatic injury to the bladder, urethra, or vagina is possible. On test questions you might see words like </a:t>
            </a:r>
            <a:r>
              <a:rPr lang="en-US" altLang="en-US"/>
              <a:t>“</a:t>
            </a:r>
            <a:r>
              <a:rPr lang="en-US" altLang="el-GR"/>
              <a:t>blood at the urethral meatus</a:t>
            </a:r>
            <a:r>
              <a:rPr lang="en-US" altLang="en-US"/>
              <a:t>”</a:t>
            </a:r>
            <a:r>
              <a:rPr lang="en-US" altLang="el-GR"/>
              <a:t> or </a:t>
            </a:r>
            <a:r>
              <a:rPr lang="en-US" altLang="en-US"/>
              <a:t>“</a:t>
            </a:r>
            <a:r>
              <a:rPr lang="en-US" altLang="el-GR"/>
              <a:t>seatbelt sign</a:t>
            </a:r>
            <a:r>
              <a:rPr lang="en-US" altLang="en-US"/>
              <a:t>”</a:t>
            </a:r>
            <a:r>
              <a:rPr lang="en-US" altLang="el-GR"/>
              <a:t> when talking about pubic trauma, so that should get you thinking about the organs of the pelvis.</a:t>
            </a:r>
          </a:p>
        </p:txBody>
      </p:sp>
      <p:sp>
        <p:nvSpPr>
          <p:cNvPr id="10243" name="Slide Number Placeholder 3">
            <a:extLst>
              <a:ext uri="{FF2B5EF4-FFF2-40B4-BE49-F238E27FC236}">
                <a16:creationId xmlns:a16="http://schemas.microsoft.com/office/drawing/2014/main" id="{E3BAF24B-8349-9E0B-7C26-DEC1F9FD24F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A980C22-4EBA-42C3-9AFA-FD6D702FB9B3}" type="slidenum">
              <a:rPr kumimoji="0" lang="en-US" altLang="el-GR" sz="12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130</a:t>
            </a:fld>
            <a:endParaRPr kumimoji="0" lang="en-US" altLang="el-GR"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a:extLst>
              <a:ext uri="{FF2B5EF4-FFF2-40B4-BE49-F238E27FC236}">
                <a16:creationId xmlns:a16="http://schemas.microsoft.com/office/drawing/2014/main" id="{1E5B6AB3-C349-840A-12D4-3F1B4CF440B5}"/>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0" name="Notes Placeholder 2">
            <a:extLst>
              <a:ext uri="{FF2B5EF4-FFF2-40B4-BE49-F238E27FC236}">
                <a16:creationId xmlns:a16="http://schemas.microsoft.com/office/drawing/2014/main" id="{BAD4E7DD-999A-2F12-66DC-E105C27065A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l-GR"/>
              <a:t>Take note of this laparoscopic drawing of the pelvis in a male. You can see how the blood flow and innervation to the bladder is supplied laterally. The ureters which are partially </a:t>
            </a:r>
            <a:r>
              <a:rPr lang="en-US" altLang="en-US"/>
              <a:t>“</a:t>
            </a:r>
            <a:r>
              <a:rPr lang="en-US" altLang="el-GR"/>
              <a:t>cut</a:t>
            </a:r>
            <a:r>
              <a:rPr lang="en-US" altLang="en-US"/>
              <a:t>”</a:t>
            </a:r>
            <a:r>
              <a:rPr lang="en-US" altLang="el-GR"/>
              <a:t> in this drawing, enter the bladder medial to the seminal vesicles.</a:t>
            </a:r>
          </a:p>
          <a:p>
            <a:pPr eaLnBrk="1" hangingPunct="1">
              <a:spcBef>
                <a:spcPct val="0"/>
              </a:spcBef>
            </a:pPr>
            <a:endParaRPr lang="en-US" altLang="el-GR"/>
          </a:p>
          <a:p>
            <a:pPr eaLnBrk="1" hangingPunct="1">
              <a:spcBef>
                <a:spcPct val="0"/>
              </a:spcBef>
            </a:pPr>
            <a:r>
              <a:rPr lang="en-US" altLang="el-GR"/>
              <a:t>Looking at the arterial branches, remember that the terminal bifuraction of the aorta is into R and L common iliac (at the top of this image). These then separate into external iliac (which you can see continuing straight down in the picture) to supply the leg, and the internal iliac which branches to supply the pelvis. Remember everything is named for the organs it supplies. </a:t>
            </a:r>
          </a:p>
          <a:p>
            <a:pPr eaLnBrk="1" hangingPunct="1">
              <a:spcBef>
                <a:spcPct val="0"/>
              </a:spcBef>
            </a:pPr>
            <a:endParaRPr lang="en-US" altLang="el-GR"/>
          </a:p>
          <a:p>
            <a:pPr eaLnBrk="1" hangingPunct="1">
              <a:spcBef>
                <a:spcPct val="0"/>
              </a:spcBef>
            </a:pPr>
            <a:r>
              <a:rPr lang="en-US" altLang="el-GR"/>
              <a:t>The circled branches are the important ones you should remember. Vesical means bladder, so the superior vesical supplies the top of the bladder. The inferior vesical in males and the vaginal in females supplies the neck of the bladder and other structures adjacent (so the prostate, seminal vesicles in men, and vagina/cervix in women) The uterine a and a to the ductus deferens also branch into the pelvis. The internal pudendal will provide blood flow to the perineum, so the penis and clitoris.</a:t>
            </a:r>
          </a:p>
          <a:p>
            <a:pPr eaLnBrk="1" hangingPunct="1">
              <a:spcBef>
                <a:spcPct val="0"/>
              </a:spcBef>
            </a:pPr>
            <a:endParaRPr lang="en-US" altLang="el-GR"/>
          </a:p>
          <a:p>
            <a:pPr eaLnBrk="1" hangingPunct="1">
              <a:spcBef>
                <a:spcPct val="0"/>
              </a:spcBef>
            </a:pPr>
            <a:r>
              <a:rPr lang="en-US" altLang="el-GR"/>
              <a:t>To put the other pelvic organs in perspective: relation of uterine artery to ureter -&gt; </a:t>
            </a:r>
            <a:r>
              <a:rPr lang="en-US" altLang="en-US"/>
              <a:t>“</a:t>
            </a:r>
            <a:r>
              <a:rPr lang="en-US" altLang="el-GR"/>
              <a:t>Water under the bloody bridge</a:t>
            </a:r>
            <a:r>
              <a:rPr lang="en-US" altLang="en-US"/>
              <a:t>”</a:t>
            </a:r>
            <a:r>
              <a:rPr lang="en-US" altLang="el-GR"/>
              <a:t> so the ureter passes inferiorly to the uterine artery.</a:t>
            </a:r>
          </a:p>
          <a:p>
            <a:pPr eaLnBrk="1" hangingPunct="1">
              <a:spcBef>
                <a:spcPct val="0"/>
              </a:spcBef>
            </a:pPr>
            <a:endParaRPr lang="en-US" altLang="el-GR"/>
          </a:p>
          <a:p>
            <a:pPr eaLnBrk="1" hangingPunct="1">
              <a:spcBef>
                <a:spcPct val="0"/>
              </a:spcBef>
            </a:pPr>
            <a:r>
              <a:rPr lang="en-US" altLang="el-GR"/>
              <a:t>As you can see, there is a redundant vascular network from and supply from the other side of the body -&gt; internal iliac ligation or embolization in case of a bleed does NOT cause necrosis</a:t>
            </a:r>
          </a:p>
        </p:txBody>
      </p:sp>
      <p:sp>
        <p:nvSpPr>
          <p:cNvPr id="12291" name="Slide Number Placeholder 3">
            <a:extLst>
              <a:ext uri="{FF2B5EF4-FFF2-40B4-BE49-F238E27FC236}">
                <a16:creationId xmlns:a16="http://schemas.microsoft.com/office/drawing/2014/main" id="{A0CEA4E3-E59E-96E5-94BE-BFB51656D30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8D873307-F2E0-4D63-B932-5278E09F9336}" type="slidenum">
              <a:rPr kumimoji="0" lang="en-US" altLang="el-GR"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131</a:t>
            </a:fld>
            <a:endParaRPr kumimoji="0" lang="en-US" altLang="el-GR"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E3357F0F-28D8-70F4-C1E8-5C7F56BDACE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id="{6139E369-42BA-E80B-5D40-E87C775456F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l-GR"/>
              <a:t>Pelvic floor or diaphram is made of the levator ani and coccygeus. The levator ani has 3 portions- puborectalis, pubococcygeus and iliococcygeus. Functions to close the pelvic outlet, support viscera.</a:t>
            </a:r>
          </a:p>
          <a:p>
            <a:pPr eaLnBrk="1" hangingPunct="1">
              <a:spcBef>
                <a:spcPct val="0"/>
              </a:spcBef>
            </a:pPr>
            <a:endParaRPr lang="en-US" altLang="el-GR"/>
          </a:p>
          <a:p>
            <a:pPr eaLnBrk="1" hangingPunct="1">
              <a:spcBef>
                <a:spcPct val="0"/>
              </a:spcBef>
            </a:pPr>
            <a:r>
              <a:rPr lang="en-US" altLang="el-GR"/>
              <a:t>Lets take a moment to look at the 3D pelvis models. Try to see if you can find all the muscles and see how they make up a diaphragm.</a:t>
            </a:r>
          </a:p>
          <a:p>
            <a:pPr eaLnBrk="1" hangingPunct="1">
              <a:spcBef>
                <a:spcPct val="0"/>
              </a:spcBef>
            </a:pPr>
            <a:endParaRPr lang="en-US" altLang="el-GR"/>
          </a:p>
          <a:p>
            <a:pPr eaLnBrk="1" hangingPunct="1">
              <a:spcBef>
                <a:spcPct val="0"/>
              </a:spcBef>
            </a:pPr>
            <a:r>
              <a:rPr lang="en-US" altLang="el-GR"/>
              <a:t>Injuries during childbirth include laxity of pelvic floor and urethral hypermobility, tears of vaginal mucosa/pelvic diaphragm ligaments, traction injury to pudendal nerve (decreased external sphincter tone), pelvic organ prolapse.</a:t>
            </a:r>
          </a:p>
          <a:p>
            <a:pPr eaLnBrk="1" hangingPunct="1">
              <a:spcBef>
                <a:spcPct val="0"/>
              </a:spcBef>
            </a:pPr>
            <a:endParaRPr lang="en-US" altLang="el-GR"/>
          </a:p>
        </p:txBody>
      </p:sp>
      <p:sp>
        <p:nvSpPr>
          <p:cNvPr id="35843" name="Slide Number Placeholder 3">
            <a:extLst>
              <a:ext uri="{FF2B5EF4-FFF2-40B4-BE49-F238E27FC236}">
                <a16:creationId xmlns:a16="http://schemas.microsoft.com/office/drawing/2014/main" id="{90C0F093-3A03-346D-0315-86FCFFAF7D5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0844A98-D705-4D3A-939B-C6F331798CC6}" type="slidenum">
              <a:rPr kumimoji="0" lang="en-US" altLang="el-GR"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132</a:t>
            </a:fld>
            <a:endParaRPr kumimoji="0" lang="en-US" altLang="el-GR"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890565C7-3E2D-7A71-A37F-9C8CFDCCA2D1}"/>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4" name="Notes Placeholder 2">
            <a:extLst>
              <a:ext uri="{FF2B5EF4-FFF2-40B4-BE49-F238E27FC236}">
                <a16:creationId xmlns:a16="http://schemas.microsoft.com/office/drawing/2014/main" id="{EED55DCC-D097-ECAE-4B7E-3CBCBA250E5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l-GR"/>
              <a:t>Our last topic! So let</a:t>
            </a:r>
            <a:r>
              <a:rPr lang="en-US" altLang="en-US"/>
              <a:t>’</a:t>
            </a:r>
            <a:r>
              <a:rPr lang="en-US" altLang="el-GR"/>
              <a:t>s orient ourselves. The scrotum and testes are far outside the body to maintain optimal temperature for spermatogenesis.</a:t>
            </a:r>
          </a:p>
          <a:p>
            <a:pPr eaLnBrk="1" hangingPunct="1">
              <a:spcBef>
                <a:spcPct val="0"/>
              </a:spcBef>
            </a:pPr>
            <a:endParaRPr lang="en-US" altLang="el-GR"/>
          </a:p>
          <a:p>
            <a:pPr eaLnBrk="1" hangingPunct="1">
              <a:spcBef>
                <a:spcPct val="0"/>
              </a:spcBef>
            </a:pPr>
            <a:r>
              <a:rPr lang="en-US" altLang="el-GR"/>
              <a:t>The testicular artery is the main blood supply, from the aorta, which runs inside the spermatic cord. Looking at the green lines, which represent lymphatics, remember that because the testes originated in the abdomen, lymphatics from the testes will run to para-aortic LN. </a:t>
            </a:r>
          </a:p>
          <a:p>
            <a:pPr eaLnBrk="1" hangingPunct="1">
              <a:spcBef>
                <a:spcPct val="0"/>
              </a:spcBef>
            </a:pPr>
            <a:r>
              <a:rPr lang="en-US" altLang="el-GR"/>
              <a:t>The scrotum on the other hand is supplied by local arteries, and lymphatics run from the skin to the superficial inguinal LN.</a:t>
            </a:r>
          </a:p>
          <a:p>
            <a:pPr eaLnBrk="1" hangingPunct="1">
              <a:spcBef>
                <a:spcPct val="0"/>
              </a:spcBef>
            </a:pPr>
            <a:endParaRPr lang="en-US" altLang="el-GR"/>
          </a:p>
          <a:p>
            <a:pPr eaLnBrk="1" hangingPunct="1">
              <a:spcBef>
                <a:spcPct val="0"/>
              </a:spcBef>
            </a:pPr>
            <a:r>
              <a:rPr lang="en-US" altLang="el-GR"/>
              <a:t>The main innervation of importance is the pudendal nerve (which is sensory to the penis), the ilioinguinal nerve (which runs in the spermatic cord and is sensation lateral to the genitalia) and the genital branch of the genitofemoral nerve (cremaster reflex and sensory to the scrotum). These affect sensation to the scrotum and perineum.</a:t>
            </a:r>
          </a:p>
        </p:txBody>
      </p:sp>
      <p:sp>
        <p:nvSpPr>
          <p:cNvPr id="54275" name="Slide Number Placeholder 3">
            <a:extLst>
              <a:ext uri="{FF2B5EF4-FFF2-40B4-BE49-F238E27FC236}">
                <a16:creationId xmlns:a16="http://schemas.microsoft.com/office/drawing/2014/main" id="{FDDBB18E-30A0-C7EC-C91B-8FD9FB3E816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144197F4-EF8A-4107-814C-AF7627B1EF9F}" type="slidenum">
              <a:rPr kumimoji="0" lang="en-US" altLang="el-GR"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134</a:t>
            </a:fld>
            <a:endParaRPr kumimoji="0" lang="en-US" altLang="el-GR"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FE7F63D-9FBC-43CB-8BD4-308257E1891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B98CA9-B8A2-4218-83D5-9C1FE66ECAE4}"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ar-SA"/>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B11215-2F56-4338-88C1-7B264544D13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ar-SA"/>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44275FF-D05D-489D-8E13-141B9829563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ar-SA"/>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1CB3A0F-C14B-4235-AAC7-356A3DBC1A2B}"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ar-SA"/>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79EA87-B093-4FD5-8B88-AC4D040F8A2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ar-SA"/>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D4FF044-B476-4862-89AE-8A6EB41750FE}"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ar-SA"/>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p:spPr>
        <p:txBody>
          <a:bodyPr/>
          <a:lstStyle/>
          <a:p>
            <a:endParaRPr lang="ar-SA"/>
          </a:p>
        </p:txBody>
      </p:sp>
      <p:sp>
        <p:nvSpPr>
          <p:cNvPr id="54276"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F98F42D-106B-4D41-B517-0E96BAE3A48D}"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E5C3A0B4-6B23-4624-8E2E-B7EDEA81F321}" type="datetimeFigureOut">
              <a:rPr lang="el-GR" smtClean="0"/>
              <a:pPr/>
              <a:t>18/11/2023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63BD860-9531-400F-858C-1688E1E534F2}"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E5C3A0B4-6B23-4624-8E2E-B7EDEA81F321}" type="datetimeFigureOut">
              <a:rPr lang="el-GR" smtClean="0"/>
              <a:pPr/>
              <a:t>18/11/2023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63BD860-9531-400F-858C-1688E1E534F2}"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E5C3A0B4-6B23-4624-8E2E-B7EDEA81F321}" type="datetimeFigureOut">
              <a:rPr lang="el-GR" smtClean="0"/>
              <a:pPr/>
              <a:t>18/11/2023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63BD860-9531-400F-858C-1688E1E534F2}" type="slidenum">
              <a:rPr lang="el-GR" smtClean="0"/>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grpSp>
        <p:nvGrpSpPr>
          <p:cNvPr id="5122" name="Group 2">
            <a:extLst>
              <a:ext uri="{FF2B5EF4-FFF2-40B4-BE49-F238E27FC236}">
                <a16:creationId xmlns:a16="http://schemas.microsoft.com/office/drawing/2014/main" id="{20B575AC-8611-2BC7-A015-935C340A8AA4}"/>
              </a:ext>
            </a:extLst>
          </p:cNvPr>
          <p:cNvGrpSpPr>
            <a:grpSpLocks/>
          </p:cNvGrpSpPr>
          <p:nvPr/>
        </p:nvGrpSpPr>
        <p:grpSpPr bwMode="auto">
          <a:xfrm>
            <a:off x="3175" y="4267200"/>
            <a:ext cx="9140825" cy="2590800"/>
            <a:chOff x="2" y="2688"/>
            <a:chExt cx="5758" cy="1632"/>
          </a:xfrm>
        </p:grpSpPr>
        <p:sp>
          <p:nvSpPr>
            <p:cNvPr id="5123" name="Freeform 3">
              <a:extLst>
                <a:ext uri="{FF2B5EF4-FFF2-40B4-BE49-F238E27FC236}">
                  <a16:creationId xmlns:a16="http://schemas.microsoft.com/office/drawing/2014/main" id="{6812D66A-C624-D119-6AAF-721893C58802}"/>
                </a:ext>
              </a:extLst>
            </p:cNvPr>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Lst>
              <a:ahLst/>
              <a:cxnLst>
                <a:cxn ang="0">
                  <a:pos x="T0" y="T1"/>
                </a:cxn>
                <a:cxn ang="0">
                  <a:pos x="T2" y="T3"/>
                </a:cxn>
                <a:cxn ang="0">
                  <a:pos x="T4" y="T5"/>
                </a:cxn>
                <a:cxn ang="0">
                  <a:pos x="T6" y="T7"/>
                </a:cxn>
                <a:cxn ang="0">
                  <a:pos x="T8" y="T9"/>
                </a:cxn>
                <a:cxn ang="0">
                  <a:pos x="T10" y="T11"/>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grpSp>
          <p:nvGrpSpPr>
            <p:cNvPr id="5124" name="Group 4">
              <a:extLst>
                <a:ext uri="{FF2B5EF4-FFF2-40B4-BE49-F238E27FC236}">
                  <a16:creationId xmlns:a16="http://schemas.microsoft.com/office/drawing/2014/main" id="{340BFD11-E90C-834B-6350-9D47CC35DEA2}"/>
                </a:ext>
              </a:extLst>
            </p:cNvPr>
            <p:cNvGrpSpPr>
              <a:grpSpLocks/>
            </p:cNvGrpSpPr>
            <p:nvPr userDrawn="1"/>
          </p:nvGrpSpPr>
          <p:grpSpPr bwMode="auto">
            <a:xfrm>
              <a:off x="3528" y="3715"/>
              <a:ext cx="792" cy="521"/>
              <a:chOff x="3527" y="3715"/>
              <a:chExt cx="792" cy="521"/>
            </a:xfrm>
          </p:grpSpPr>
          <p:sp>
            <p:nvSpPr>
              <p:cNvPr id="5125" name="Oval 5">
                <a:extLst>
                  <a:ext uri="{FF2B5EF4-FFF2-40B4-BE49-F238E27FC236}">
                    <a16:creationId xmlns:a16="http://schemas.microsoft.com/office/drawing/2014/main" id="{C5779C66-7229-080D-6EAE-7BF3D39C4F39}"/>
                  </a:ext>
                </a:extLst>
              </p:cNvPr>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l-GR"/>
              </a:p>
            </p:txBody>
          </p:sp>
          <p:sp>
            <p:nvSpPr>
              <p:cNvPr id="5126" name="Oval 6">
                <a:extLst>
                  <a:ext uri="{FF2B5EF4-FFF2-40B4-BE49-F238E27FC236}">
                    <a16:creationId xmlns:a16="http://schemas.microsoft.com/office/drawing/2014/main" id="{9898185A-7FE7-B892-2076-A5F2EAFEC710}"/>
                  </a:ext>
                </a:extLst>
              </p:cNvPr>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l-GR"/>
              </a:p>
            </p:txBody>
          </p:sp>
          <p:sp>
            <p:nvSpPr>
              <p:cNvPr id="5127" name="Oval 7">
                <a:extLst>
                  <a:ext uri="{FF2B5EF4-FFF2-40B4-BE49-F238E27FC236}">
                    <a16:creationId xmlns:a16="http://schemas.microsoft.com/office/drawing/2014/main" id="{4CDB4D99-37A9-0E3B-D5E4-9EDB2D4CFBE4}"/>
                  </a:ext>
                </a:extLst>
              </p:cNvPr>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l-GR"/>
              </a:p>
            </p:txBody>
          </p:sp>
          <p:sp>
            <p:nvSpPr>
              <p:cNvPr id="5128" name="Oval 8">
                <a:extLst>
                  <a:ext uri="{FF2B5EF4-FFF2-40B4-BE49-F238E27FC236}">
                    <a16:creationId xmlns:a16="http://schemas.microsoft.com/office/drawing/2014/main" id="{4337431D-60BB-6353-FB11-E8CDA7BD0F58}"/>
                  </a:ext>
                </a:extLst>
              </p:cNvPr>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l-GR"/>
              </a:p>
            </p:txBody>
          </p:sp>
          <p:sp>
            <p:nvSpPr>
              <p:cNvPr id="5129" name="Oval 9">
                <a:extLst>
                  <a:ext uri="{FF2B5EF4-FFF2-40B4-BE49-F238E27FC236}">
                    <a16:creationId xmlns:a16="http://schemas.microsoft.com/office/drawing/2014/main" id="{0E5B4E2D-7AA0-209A-33E9-41E2BCD338F1}"/>
                  </a:ext>
                </a:extLst>
              </p:cNvPr>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l-GR"/>
              </a:p>
            </p:txBody>
          </p:sp>
          <p:sp>
            <p:nvSpPr>
              <p:cNvPr id="5130" name="Freeform 10">
                <a:extLst>
                  <a:ext uri="{FF2B5EF4-FFF2-40B4-BE49-F238E27FC236}">
                    <a16:creationId xmlns:a16="http://schemas.microsoft.com/office/drawing/2014/main" id="{D2E4A377-224F-8750-658A-C3864B692465}"/>
                  </a:ext>
                </a:extLst>
              </p:cNvPr>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5131" name="Freeform 11">
                <a:extLst>
                  <a:ext uri="{FF2B5EF4-FFF2-40B4-BE49-F238E27FC236}">
                    <a16:creationId xmlns:a16="http://schemas.microsoft.com/office/drawing/2014/main" id="{95D12B6E-D215-7F9B-828C-30A5AC03424A}"/>
                  </a:ext>
                </a:extLst>
              </p:cNvPr>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5132" name="Freeform 12">
                <a:extLst>
                  <a:ext uri="{FF2B5EF4-FFF2-40B4-BE49-F238E27FC236}">
                    <a16:creationId xmlns:a16="http://schemas.microsoft.com/office/drawing/2014/main" id="{F4D7D531-C654-7390-9B43-36464325150E}"/>
                  </a:ext>
                </a:extLst>
              </p:cNvPr>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5133" name="Freeform 13">
                <a:extLst>
                  <a:ext uri="{FF2B5EF4-FFF2-40B4-BE49-F238E27FC236}">
                    <a16:creationId xmlns:a16="http://schemas.microsoft.com/office/drawing/2014/main" id="{A642175B-9E60-ACE2-CD49-B56112998DD5}"/>
                  </a:ext>
                </a:extLst>
              </p:cNvPr>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5134" name="Freeform 14">
                <a:extLst>
                  <a:ext uri="{FF2B5EF4-FFF2-40B4-BE49-F238E27FC236}">
                    <a16:creationId xmlns:a16="http://schemas.microsoft.com/office/drawing/2014/main" id="{99AA5329-BB0E-0D67-1C07-159304C0E61C}"/>
                  </a:ext>
                </a:extLst>
              </p:cNvPr>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5135" name="Oval 15">
                <a:extLst>
                  <a:ext uri="{FF2B5EF4-FFF2-40B4-BE49-F238E27FC236}">
                    <a16:creationId xmlns:a16="http://schemas.microsoft.com/office/drawing/2014/main" id="{556FA344-0508-7FB3-3C39-306752870D06}"/>
                  </a:ext>
                </a:extLst>
              </p:cNvPr>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l-GR"/>
              </a:p>
            </p:txBody>
          </p:sp>
        </p:grpSp>
        <p:grpSp>
          <p:nvGrpSpPr>
            <p:cNvPr id="5136" name="Group 16">
              <a:extLst>
                <a:ext uri="{FF2B5EF4-FFF2-40B4-BE49-F238E27FC236}">
                  <a16:creationId xmlns:a16="http://schemas.microsoft.com/office/drawing/2014/main" id="{38607C6E-85AB-670C-0445-3BAE09104DBE}"/>
                </a:ext>
              </a:extLst>
            </p:cNvPr>
            <p:cNvGrpSpPr>
              <a:grpSpLocks/>
            </p:cNvGrpSpPr>
            <p:nvPr userDrawn="1"/>
          </p:nvGrpSpPr>
          <p:grpSpPr bwMode="auto">
            <a:xfrm>
              <a:off x="1776" y="3631"/>
              <a:ext cx="1626" cy="683"/>
              <a:chOff x="1776" y="3631"/>
              <a:chExt cx="1626" cy="683"/>
            </a:xfrm>
          </p:grpSpPr>
          <p:sp>
            <p:nvSpPr>
              <p:cNvPr id="5137" name="Oval 17">
                <a:extLst>
                  <a:ext uri="{FF2B5EF4-FFF2-40B4-BE49-F238E27FC236}">
                    <a16:creationId xmlns:a16="http://schemas.microsoft.com/office/drawing/2014/main" id="{17DAD1E8-AC78-47EB-4BCB-52F9E162CE0A}"/>
                  </a:ext>
                </a:extLst>
              </p:cNvPr>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l-GR"/>
              </a:p>
            </p:txBody>
          </p:sp>
          <p:sp>
            <p:nvSpPr>
              <p:cNvPr id="5138" name="Oval 18">
                <a:extLst>
                  <a:ext uri="{FF2B5EF4-FFF2-40B4-BE49-F238E27FC236}">
                    <a16:creationId xmlns:a16="http://schemas.microsoft.com/office/drawing/2014/main" id="{EA2A5C16-6D90-4B70-20BF-1ACEAF493577}"/>
                  </a:ext>
                </a:extLst>
              </p:cNvPr>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l-GR"/>
              </a:p>
            </p:txBody>
          </p:sp>
          <p:sp>
            <p:nvSpPr>
              <p:cNvPr id="5139" name="Oval 19">
                <a:extLst>
                  <a:ext uri="{FF2B5EF4-FFF2-40B4-BE49-F238E27FC236}">
                    <a16:creationId xmlns:a16="http://schemas.microsoft.com/office/drawing/2014/main" id="{D89CA3FB-2500-9CE6-73FD-375DEFB56C66}"/>
                  </a:ext>
                </a:extLst>
              </p:cNvPr>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l-GR"/>
              </a:p>
            </p:txBody>
          </p:sp>
          <p:sp>
            <p:nvSpPr>
              <p:cNvPr id="5140" name="Oval 20">
                <a:extLst>
                  <a:ext uri="{FF2B5EF4-FFF2-40B4-BE49-F238E27FC236}">
                    <a16:creationId xmlns:a16="http://schemas.microsoft.com/office/drawing/2014/main" id="{18C516C9-2A9E-6DAE-363D-0A2B34519F40}"/>
                  </a:ext>
                </a:extLst>
              </p:cNvPr>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l-GR"/>
              </a:p>
            </p:txBody>
          </p:sp>
          <p:sp>
            <p:nvSpPr>
              <p:cNvPr id="5141" name="Oval 21">
                <a:extLst>
                  <a:ext uri="{FF2B5EF4-FFF2-40B4-BE49-F238E27FC236}">
                    <a16:creationId xmlns:a16="http://schemas.microsoft.com/office/drawing/2014/main" id="{5CC82084-80B6-895F-1439-5EB3AF059CC6}"/>
                  </a:ext>
                </a:extLst>
              </p:cNvPr>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l-GR"/>
              </a:p>
            </p:txBody>
          </p:sp>
          <p:sp>
            <p:nvSpPr>
              <p:cNvPr id="5142" name="Oval 22">
                <a:extLst>
                  <a:ext uri="{FF2B5EF4-FFF2-40B4-BE49-F238E27FC236}">
                    <a16:creationId xmlns:a16="http://schemas.microsoft.com/office/drawing/2014/main" id="{361A4F16-AB37-6342-E29E-5CF554D83BF9}"/>
                  </a:ext>
                </a:extLst>
              </p:cNvPr>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l-GR"/>
              </a:p>
            </p:txBody>
          </p:sp>
          <p:sp>
            <p:nvSpPr>
              <p:cNvPr id="5143" name="Oval 23">
                <a:extLst>
                  <a:ext uri="{FF2B5EF4-FFF2-40B4-BE49-F238E27FC236}">
                    <a16:creationId xmlns:a16="http://schemas.microsoft.com/office/drawing/2014/main" id="{F9D29FA8-94E9-24DA-BC9F-CB559775B3FB}"/>
                  </a:ext>
                </a:extLst>
              </p:cNvPr>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l-GR"/>
              </a:p>
            </p:txBody>
          </p:sp>
          <p:sp>
            <p:nvSpPr>
              <p:cNvPr id="5144" name="Oval 24">
                <a:extLst>
                  <a:ext uri="{FF2B5EF4-FFF2-40B4-BE49-F238E27FC236}">
                    <a16:creationId xmlns:a16="http://schemas.microsoft.com/office/drawing/2014/main" id="{B4BF887A-3E4A-3C1D-D1C0-6B98DFFA6A11}"/>
                  </a:ext>
                </a:extLst>
              </p:cNvPr>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l-GR"/>
              </a:p>
            </p:txBody>
          </p:sp>
          <p:sp>
            <p:nvSpPr>
              <p:cNvPr id="5145" name="Freeform 25">
                <a:extLst>
                  <a:ext uri="{FF2B5EF4-FFF2-40B4-BE49-F238E27FC236}">
                    <a16:creationId xmlns:a16="http://schemas.microsoft.com/office/drawing/2014/main" id="{DCED1496-9E11-124B-D3F2-B58BA4C1FBA6}"/>
                  </a:ext>
                </a:extLst>
              </p:cNvPr>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5146" name="Freeform 26">
                <a:extLst>
                  <a:ext uri="{FF2B5EF4-FFF2-40B4-BE49-F238E27FC236}">
                    <a16:creationId xmlns:a16="http://schemas.microsoft.com/office/drawing/2014/main" id="{025C80AA-44C4-88CD-AB01-10A87153D404}"/>
                  </a:ext>
                </a:extLst>
              </p:cNvPr>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5147" name="Freeform 27">
                <a:extLst>
                  <a:ext uri="{FF2B5EF4-FFF2-40B4-BE49-F238E27FC236}">
                    <a16:creationId xmlns:a16="http://schemas.microsoft.com/office/drawing/2014/main" id="{8B51A790-3660-8205-04CB-D5A1D0434881}"/>
                  </a:ext>
                </a:extLst>
              </p:cNvPr>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5148" name="Freeform 28">
                <a:extLst>
                  <a:ext uri="{FF2B5EF4-FFF2-40B4-BE49-F238E27FC236}">
                    <a16:creationId xmlns:a16="http://schemas.microsoft.com/office/drawing/2014/main" id="{5969C86B-FF7E-FBAE-A349-0261BB974E17}"/>
                  </a:ext>
                </a:extLst>
              </p:cNvPr>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5149" name="Freeform 29">
                <a:extLst>
                  <a:ext uri="{FF2B5EF4-FFF2-40B4-BE49-F238E27FC236}">
                    <a16:creationId xmlns:a16="http://schemas.microsoft.com/office/drawing/2014/main" id="{E17D13D5-1574-5075-45E9-9066C0ED93AA}"/>
                  </a:ext>
                </a:extLst>
              </p:cNvPr>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5150" name="Freeform 30">
                <a:extLst>
                  <a:ext uri="{FF2B5EF4-FFF2-40B4-BE49-F238E27FC236}">
                    <a16:creationId xmlns:a16="http://schemas.microsoft.com/office/drawing/2014/main" id="{94DC434D-AE56-C3F3-3AD0-096FC4DA0861}"/>
                  </a:ext>
                </a:extLst>
              </p:cNvPr>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5151" name="Freeform 31">
                <a:extLst>
                  <a:ext uri="{FF2B5EF4-FFF2-40B4-BE49-F238E27FC236}">
                    <a16:creationId xmlns:a16="http://schemas.microsoft.com/office/drawing/2014/main" id="{D79CAA1E-6E57-8EDE-A4F3-6D496C9663B3}"/>
                  </a:ext>
                </a:extLst>
              </p:cNvPr>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5152" name="Freeform 32">
                <a:extLst>
                  <a:ext uri="{FF2B5EF4-FFF2-40B4-BE49-F238E27FC236}">
                    <a16:creationId xmlns:a16="http://schemas.microsoft.com/office/drawing/2014/main" id="{3154907E-1672-45BE-7AF5-E54921C05326}"/>
                  </a:ext>
                </a:extLst>
              </p:cNvPr>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5153" name="Freeform 33">
                <a:extLst>
                  <a:ext uri="{FF2B5EF4-FFF2-40B4-BE49-F238E27FC236}">
                    <a16:creationId xmlns:a16="http://schemas.microsoft.com/office/drawing/2014/main" id="{99271003-19D7-A862-D413-9A0C22913C7E}"/>
                  </a:ext>
                </a:extLst>
              </p:cNvPr>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5154" name="Freeform 34">
                <a:extLst>
                  <a:ext uri="{FF2B5EF4-FFF2-40B4-BE49-F238E27FC236}">
                    <a16:creationId xmlns:a16="http://schemas.microsoft.com/office/drawing/2014/main" id="{6147C1A5-DC16-795C-AA7E-08C706AF252E}"/>
                  </a:ext>
                </a:extLst>
              </p:cNvPr>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grpSp>
        <p:grpSp>
          <p:nvGrpSpPr>
            <p:cNvPr id="5155" name="Group 35">
              <a:extLst>
                <a:ext uri="{FF2B5EF4-FFF2-40B4-BE49-F238E27FC236}">
                  <a16:creationId xmlns:a16="http://schemas.microsoft.com/office/drawing/2014/main" id="{4D184377-426C-E4C2-5699-F6C9B5AE630C}"/>
                </a:ext>
              </a:extLst>
            </p:cNvPr>
            <p:cNvGrpSpPr>
              <a:grpSpLocks/>
            </p:cNvGrpSpPr>
            <p:nvPr userDrawn="1"/>
          </p:nvGrpSpPr>
          <p:grpSpPr bwMode="auto">
            <a:xfrm>
              <a:off x="4128" y="3360"/>
              <a:ext cx="1351" cy="821"/>
              <a:chOff x="4128" y="3360"/>
              <a:chExt cx="1351" cy="821"/>
            </a:xfrm>
          </p:grpSpPr>
          <p:sp>
            <p:nvSpPr>
              <p:cNvPr id="5156" name="Freeform 36">
                <a:extLst>
                  <a:ext uri="{FF2B5EF4-FFF2-40B4-BE49-F238E27FC236}">
                    <a16:creationId xmlns:a16="http://schemas.microsoft.com/office/drawing/2014/main" id="{8F842AF1-B215-040E-C3FC-128F52FC6988}"/>
                  </a:ext>
                </a:extLst>
              </p:cNvPr>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5157" name="Freeform 37">
                <a:extLst>
                  <a:ext uri="{FF2B5EF4-FFF2-40B4-BE49-F238E27FC236}">
                    <a16:creationId xmlns:a16="http://schemas.microsoft.com/office/drawing/2014/main" id="{78106445-0DB4-E1B8-416F-8A36739AF632}"/>
                  </a:ext>
                </a:extLst>
              </p:cNvPr>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5158" name="Freeform 38">
                <a:extLst>
                  <a:ext uri="{FF2B5EF4-FFF2-40B4-BE49-F238E27FC236}">
                    <a16:creationId xmlns:a16="http://schemas.microsoft.com/office/drawing/2014/main" id="{35D7E069-3572-A70D-F912-546D2DBFA348}"/>
                  </a:ext>
                </a:extLst>
              </p:cNvPr>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5159" name="Freeform 39">
                <a:extLst>
                  <a:ext uri="{FF2B5EF4-FFF2-40B4-BE49-F238E27FC236}">
                    <a16:creationId xmlns:a16="http://schemas.microsoft.com/office/drawing/2014/main" id="{234109CA-0F86-D77A-F200-2FB0A574B94B}"/>
                  </a:ext>
                </a:extLst>
              </p:cNvPr>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5160" name="Freeform 40">
                <a:extLst>
                  <a:ext uri="{FF2B5EF4-FFF2-40B4-BE49-F238E27FC236}">
                    <a16:creationId xmlns:a16="http://schemas.microsoft.com/office/drawing/2014/main" id="{D4BC50B2-27B2-7B49-E658-78E194208862}"/>
                  </a:ext>
                </a:extLst>
              </p:cNvPr>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5161" name="Freeform 41">
                <a:extLst>
                  <a:ext uri="{FF2B5EF4-FFF2-40B4-BE49-F238E27FC236}">
                    <a16:creationId xmlns:a16="http://schemas.microsoft.com/office/drawing/2014/main" id="{268066F7-1E6A-6A2B-4140-DDB330F1A22E}"/>
                  </a:ext>
                </a:extLst>
              </p:cNvPr>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5162" name="Freeform 42">
                <a:extLst>
                  <a:ext uri="{FF2B5EF4-FFF2-40B4-BE49-F238E27FC236}">
                    <a16:creationId xmlns:a16="http://schemas.microsoft.com/office/drawing/2014/main" id="{E5FCC9E0-BFA9-E769-4995-D4D1BBD50282}"/>
                  </a:ext>
                </a:extLst>
              </p:cNvPr>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5163" name="Freeform 43">
                <a:extLst>
                  <a:ext uri="{FF2B5EF4-FFF2-40B4-BE49-F238E27FC236}">
                    <a16:creationId xmlns:a16="http://schemas.microsoft.com/office/drawing/2014/main" id="{0DEC4B7D-2A8A-2968-F666-B3C30D1C3CF5}"/>
                  </a:ext>
                </a:extLst>
              </p:cNvPr>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5164" name="Freeform 44">
                <a:extLst>
                  <a:ext uri="{FF2B5EF4-FFF2-40B4-BE49-F238E27FC236}">
                    <a16:creationId xmlns:a16="http://schemas.microsoft.com/office/drawing/2014/main" id="{F23029B3-6E29-2432-8FC7-62E60621C1D7}"/>
                  </a:ext>
                </a:extLst>
              </p:cNvPr>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5165" name="Freeform 45">
                <a:extLst>
                  <a:ext uri="{FF2B5EF4-FFF2-40B4-BE49-F238E27FC236}">
                    <a16:creationId xmlns:a16="http://schemas.microsoft.com/office/drawing/2014/main" id="{30FB5285-C128-DB78-F212-74E8998A0387}"/>
                  </a:ext>
                </a:extLst>
              </p:cNvPr>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5166" name="Freeform 46">
                <a:extLst>
                  <a:ext uri="{FF2B5EF4-FFF2-40B4-BE49-F238E27FC236}">
                    <a16:creationId xmlns:a16="http://schemas.microsoft.com/office/drawing/2014/main" id="{A7C27E09-1D29-8CFE-6A44-08F0EE43B578}"/>
                  </a:ext>
                </a:extLst>
              </p:cNvPr>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5167" name="Oval 47">
                <a:extLst>
                  <a:ext uri="{FF2B5EF4-FFF2-40B4-BE49-F238E27FC236}">
                    <a16:creationId xmlns:a16="http://schemas.microsoft.com/office/drawing/2014/main" id="{155EEC4E-6AD0-D18B-B1CC-AFFB9A81A273}"/>
                  </a:ext>
                </a:extLst>
              </p:cNvPr>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l-GR"/>
              </a:p>
            </p:txBody>
          </p:sp>
          <p:sp>
            <p:nvSpPr>
              <p:cNvPr id="5168" name="Oval 48">
                <a:extLst>
                  <a:ext uri="{FF2B5EF4-FFF2-40B4-BE49-F238E27FC236}">
                    <a16:creationId xmlns:a16="http://schemas.microsoft.com/office/drawing/2014/main" id="{13520A8E-20ED-389B-90BC-2B8B1337F537}"/>
                  </a:ext>
                </a:extLst>
              </p:cNvPr>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l-GR"/>
              </a:p>
            </p:txBody>
          </p:sp>
          <p:sp>
            <p:nvSpPr>
              <p:cNvPr id="5169" name="Oval 49">
                <a:extLst>
                  <a:ext uri="{FF2B5EF4-FFF2-40B4-BE49-F238E27FC236}">
                    <a16:creationId xmlns:a16="http://schemas.microsoft.com/office/drawing/2014/main" id="{FE3E6C1D-521E-77D3-BEC3-FB358F55B573}"/>
                  </a:ext>
                </a:extLst>
              </p:cNvPr>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l-GR"/>
              </a:p>
            </p:txBody>
          </p:sp>
          <p:sp>
            <p:nvSpPr>
              <p:cNvPr id="5170" name="Oval 50">
                <a:extLst>
                  <a:ext uri="{FF2B5EF4-FFF2-40B4-BE49-F238E27FC236}">
                    <a16:creationId xmlns:a16="http://schemas.microsoft.com/office/drawing/2014/main" id="{602D5403-D88D-122A-06FF-8B25939C182F}"/>
                  </a:ext>
                </a:extLst>
              </p:cNvPr>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l-GR"/>
              </a:p>
            </p:txBody>
          </p:sp>
          <p:sp>
            <p:nvSpPr>
              <p:cNvPr id="5171" name="Oval 51">
                <a:extLst>
                  <a:ext uri="{FF2B5EF4-FFF2-40B4-BE49-F238E27FC236}">
                    <a16:creationId xmlns:a16="http://schemas.microsoft.com/office/drawing/2014/main" id="{C32ED5AF-3F65-9499-94E4-629088368CA2}"/>
                  </a:ext>
                </a:extLst>
              </p:cNvPr>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l-GR"/>
              </a:p>
            </p:txBody>
          </p:sp>
          <p:sp>
            <p:nvSpPr>
              <p:cNvPr id="5172" name="Oval 52">
                <a:extLst>
                  <a:ext uri="{FF2B5EF4-FFF2-40B4-BE49-F238E27FC236}">
                    <a16:creationId xmlns:a16="http://schemas.microsoft.com/office/drawing/2014/main" id="{DA958215-CC8B-03DD-4280-B8E3FD9473E7}"/>
                  </a:ext>
                </a:extLst>
              </p:cNvPr>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l-GR"/>
              </a:p>
            </p:txBody>
          </p:sp>
        </p:grpSp>
        <p:grpSp>
          <p:nvGrpSpPr>
            <p:cNvPr id="5173" name="Group 53">
              <a:extLst>
                <a:ext uri="{FF2B5EF4-FFF2-40B4-BE49-F238E27FC236}">
                  <a16:creationId xmlns:a16="http://schemas.microsoft.com/office/drawing/2014/main" id="{D596FD5C-0DFF-0097-E244-AAA0DDCCB0AF}"/>
                </a:ext>
              </a:extLst>
            </p:cNvPr>
            <p:cNvGrpSpPr>
              <a:grpSpLocks/>
            </p:cNvGrpSpPr>
            <p:nvPr userDrawn="1"/>
          </p:nvGrpSpPr>
          <p:grpSpPr bwMode="auto">
            <a:xfrm>
              <a:off x="5280" y="3024"/>
              <a:ext cx="425" cy="258"/>
              <a:chOff x="5280" y="3024"/>
              <a:chExt cx="425" cy="258"/>
            </a:xfrm>
          </p:grpSpPr>
          <p:sp>
            <p:nvSpPr>
              <p:cNvPr id="5174" name="Freeform 54">
                <a:extLst>
                  <a:ext uri="{FF2B5EF4-FFF2-40B4-BE49-F238E27FC236}">
                    <a16:creationId xmlns:a16="http://schemas.microsoft.com/office/drawing/2014/main" id="{45658241-6892-34F5-3C75-DF5FF6271C76}"/>
                  </a:ext>
                </a:extLst>
              </p:cNvPr>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5175" name="Freeform 55">
                <a:extLst>
                  <a:ext uri="{FF2B5EF4-FFF2-40B4-BE49-F238E27FC236}">
                    <a16:creationId xmlns:a16="http://schemas.microsoft.com/office/drawing/2014/main" id="{ADCD3E1E-593F-F646-0824-EEC56E06747A}"/>
                  </a:ext>
                </a:extLst>
              </p:cNvPr>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5176" name="Freeform 56">
                <a:extLst>
                  <a:ext uri="{FF2B5EF4-FFF2-40B4-BE49-F238E27FC236}">
                    <a16:creationId xmlns:a16="http://schemas.microsoft.com/office/drawing/2014/main" id="{2A68B709-AC4C-68BE-9EBB-8472D2D18607}"/>
                  </a:ext>
                </a:extLst>
              </p:cNvPr>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5177" name="Freeform 57">
                <a:extLst>
                  <a:ext uri="{FF2B5EF4-FFF2-40B4-BE49-F238E27FC236}">
                    <a16:creationId xmlns:a16="http://schemas.microsoft.com/office/drawing/2014/main" id="{1ABD9CBF-9E86-956A-EF11-14FB518E1311}"/>
                  </a:ext>
                </a:extLst>
              </p:cNvPr>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5178" name="Freeform 58">
                <a:extLst>
                  <a:ext uri="{FF2B5EF4-FFF2-40B4-BE49-F238E27FC236}">
                    <a16:creationId xmlns:a16="http://schemas.microsoft.com/office/drawing/2014/main" id="{08D8A60F-8951-CA95-3BD1-A53BCBBDBE0F}"/>
                  </a:ext>
                </a:extLst>
              </p:cNvPr>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5179" name="Freeform 59">
                <a:extLst>
                  <a:ext uri="{FF2B5EF4-FFF2-40B4-BE49-F238E27FC236}">
                    <a16:creationId xmlns:a16="http://schemas.microsoft.com/office/drawing/2014/main" id="{CC191180-1485-8C87-AC47-AAC79875B2D5}"/>
                  </a:ext>
                </a:extLst>
              </p:cNvPr>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5180" name="Freeform 60">
                <a:extLst>
                  <a:ext uri="{FF2B5EF4-FFF2-40B4-BE49-F238E27FC236}">
                    <a16:creationId xmlns:a16="http://schemas.microsoft.com/office/drawing/2014/main" id="{F7ADED51-1521-6D88-1457-39B7E5DAA121}"/>
                  </a:ext>
                </a:extLst>
              </p:cNvPr>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grpSp>
            <p:nvGrpSpPr>
              <p:cNvPr id="5181" name="Group 61">
                <a:extLst>
                  <a:ext uri="{FF2B5EF4-FFF2-40B4-BE49-F238E27FC236}">
                    <a16:creationId xmlns:a16="http://schemas.microsoft.com/office/drawing/2014/main" id="{039366F4-7E29-2044-2DC1-86841D0C2D0A}"/>
                  </a:ext>
                </a:extLst>
              </p:cNvPr>
              <p:cNvGrpSpPr>
                <a:grpSpLocks/>
              </p:cNvGrpSpPr>
              <p:nvPr/>
            </p:nvGrpSpPr>
            <p:grpSpPr bwMode="auto">
              <a:xfrm>
                <a:off x="5381" y="3085"/>
                <a:ext cx="227" cy="132"/>
                <a:chOff x="5381" y="3085"/>
                <a:chExt cx="227" cy="132"/>
              </a:xfrm>
            </p:grpSpPr>
            <p:sp>
              <p:nvSpPr>
                <p:cNvPr id="5182" name="Oval 62">
                  <a:extLst>
                    <a:ext uri="{FF2B5EF4-FFF2-40B4-BE49-F238E27FC236}">
                      <a16:creationId xmlns:a16="http://schemas.microsoft.com/office/drawing/2014/main" id="{AEA9AF22-8598-1813-7A58-1D51DC88ABAD}"/>
                    </a:ext>
                  </a:extLst>
                </p:cNvPr>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l-GR"/>
                </a:p>
              </p:txBody>
            </p:sp>
            <p:sp>
              <p:nvSpPr>
                <p:cNvPr id="5183" name="Oval 63">
                  <a:extLst>
                    <a:ext uri="{FF2B5EF4-FFF2-40B4-BE49-F238E27FC236}">
                      <a16:creationId xmlns:a16="http://schemas.microsoft.com/office/drawing/2014/main" id="{91C36EE3-C2CD-4E9A-B2CE-D4CC2987EE39}"/>
                    </a:ext>
                  </a:extLst>
                </p:cNvPr>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l-GR"/>
                </a:p>
              </p:txBody>
            </p:sp>
            <p:sp>
              <p:nvSpPr>
                <p:cNvPr id="5184" name="Oval 64">
                  <a:extLst>
                    <a:ext uri="{FF2B5EF4-FFF2-40B4-BE49-F238E27FC236}">
                      <a16:creationId xmlns:a16="http://schemas.microsoft.com/office/drawing/2014/main" id="{5F3D2444-247C-948B-146B-4A74007563FE}"/>
                    </a:ext>
                  </a:extLst>
                </p:cNvPr>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l-GR"/>
                </a:p>
              </p:txBody>
            </p:sp>
            <p:sp>
              <p:nvSpPr>
                <p:cNvPr id="5185" name="Oval 65">
                  <a:extLst>
                    <a:ext uri="{FF2B5EF4-FFF2-40B4-BE49-F238E27FC236}">
                      <a16:creationId xmlns:a16="http://schemas.microsoft.com/office/drawing/2014/main" id="{2689D794-CE21-9D13-C0BF-48433BA24BD5}"/>
                    </a:ext>
                  </a:extLst>
                </p:cNvPr>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l-GR"/>
                </a:p>
              </p:txBody>
            </p:sp>
          </p:grpSp>
        </p:grpSp>
      </p:grpSp>
      <p:sp>
        <p:nvSpPr>
          <p:cNvPr id="5186" name="Rectangle 66">
            <a:extLst>
              <a:ext uri="{FF2B5EF4-FFF2-40B4-BE49-F238E27FC236}">
                <a16:creationId xmlns:a16="http://schemas.microsoft.com/office/drawing/2014/main" id="{0C8108E2-CE11-A6D2-8C01-53107D068716}"/>
              </a:ext>
            </a:extLst>
          </p:cNvPr>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altLang="el-GR" noProof="0"/>
              <a:t>Click to edit Master title style</a:t>
            </a:r>
          </a:p>
        </p:txBody>
      </p:sp>
      <p:sp>
        <p:nvSpPr>
          <p:cNvPr id="5187" name="Rectangle 67">
            <a:extLst>
              <a:ext uri="{FF2B5EF4-FFF2-40B4-BE49-F238E27FC236}">
                <a16:creationId xmlns:a16="http://schemas.microsoft.com/office/drawing/2014/main" id="{B3DB0754-955F-97DB-3AE9-C8B61C8C87D0}"/>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altLang="el-GR" noProof="0"/>
              <a:t>Click to edit Master subtitle style</a:t>
            </a:r>
          </a:p>
        </p:txBody>
      </p:sp>
      <p:sp>
        <p:nvSpPr>
          <p:cNvPr id="5188" name="Rectangle 68">
            <a:extLst>
              <a:ext uri="{FF2B5EF4-FFF2-40B4-BE49-F238E27FC236}">
                <a16:creationId xmlns:a16="http://schemas.microsoft.com/office/drawing/2014/main" id="{0DA8B3F7-6C79-AFC5-7054-96BF43B18D98}"/>
              </a:ext>
            </a:extLst>
          </p:cNvPr>
          <p:cNvSpPr>
            <a:spLocks noGrp="1" noChangeArrowheads="1"/>
          </p:cNvSpPr>
          <p:nvPr>
            <p:ph type="dt" sz="quarter" idx="2"/>
          </p:nvPr>
        </p:nvSpPr>
        <p:spPr>
          <a:xfrm>
            <a:off x="457200" y="6248400"/>
            <a:ext cx="2133600" cy="457200"/>
          </a:xfrm>
        </p:spPr>
        <p:txBody>
          <a:bodyPr/>
          <a:lstStyle>
            <a:lvl1pPr>
              <a:defRPr/>
            </a:lvl1pPr>
          </a:lstStyle>
          <a:p>
            <a:endParaRPr lang="en-US" altLang="el-GR"/>
          </a:p>
        </p:txBody>
      </p:sp>
      <p:sp>
        <p:nvSpPr>
          <p:cNvPr id="5189" name="Rectangle 69">
            <a:extLst>
              <a:ext uri="{FF2B5EF4-FFF2-40B4-BE49-F238E27FC236}">
                <a16:creationId xmlns:a16="http://schemas.microsoft.com/office/drawing/2014/main" id="{C00DF8BD-481D-E68E-7DA9-64C7DD173594}"/>
              </a:ext>
            </a:extLst>
          </p:cNvPr>
          <p:cNvSpPr>
            <a:spLocks noGrp="1" noChangeArrowheads="1"/>
          </p:cNvSpPr>
          <p:nvPr>
            <p:ph type="ftr" sz="quarter" idx="3"/>
          </p:nvPr>
        </p:nvSpPr>
        <p:spPr>
          <a:xfrm>
            <a:off x="3124200" y="6248400"/>
            <a:ext cx="2895600" cy="457200"/>
          </a:xfrm>
        </p:spPr>
        <p:txBody>
          <a:bodyPr/>
          <a:lstStyle>
            <a:lvl1pPr>
              <a:defRPr/>
            </a:lvl1pPr>
          </a:lstStyle>
          <a:p>
            <a:endParaRPr lang="en-US" altLang="el-GR"/>
          </a:p>
        </p:txBody>
      </p:sp>
      <p:sp>
        <p:nvSpPr>
          <p:cNvPr id="5190" name="Rectangle 70">
            <a:extLst>
              <a:ext uri="{FF2B5EF4-FFF2-40B4-BE49-F238E27FC236}">
                <a16:creationId xmlns:a16="http://schemas.microsoft.com/office/drawing/2014/main" id="{8BD9EBAA-C8B7-C488-C001-1B14BE3E2191}"/>
              </a:ext>
            </a:extLst>
          </p:cNvPr>
          <p:cNvSpPr>
            <a:spLocks noGrp="1" noChangeArrowheads="1"/>
          </p:cNvSpPr>
          <p:nvPr>
            <p:ph type="sldNum" sz="quarter" idx="4"/>
          </p:nvPr>
        </p:nvSpPr>
        <p:spPr>
          <a:xfrm>
            <a:off x="6553200" y="6248400"/>
            <a:ext cx="2133600" cy="457200"/>
          </a:xfrm>
        </p:spPr>
        <p:txBody>
          <a:bodyPr/>
          <a:lstStyle>
            <a:lvl1pPr>
              <a:defRPr/>
            </a:lvl1pPr>
          </a:lstStyle>
          <a:p>
            <a:fld id="{8E9E24D6-46B1-4F6C-B64E-B8ED4EA5D561}" type="slidenum">
              <a:rPr lang="en-US" altLang="el-GR"/>
              <a:pPr/>
              <a:t>‹#›</a:t>
            </a:fld>
            <a:endParaRPr lang="en-US" altLang="el-GR"/>
          </a:p>
        </p:txBody>
      </p:sp>
    </p:spTree>
    <p:extLst>
      <p:ext uri="{BB962C8B-B14F-4D97-AF65-F5344CB8AC3E}">
        <p14:creationId xmlns:p14="http://schemas.microsoft.com/office/powerpoint/2010/main" val="30972914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CB90CA9-C29F-8894-9C1A-C20A607FE539}"/>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7A899F6C-B7FC-DC6F-914B-CB98565CD13F}"/>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76372D5F-2ADA-9E7B-5397-68DC607D50A2}"/>
              </a:ext>
            </a:extLst>
          </p:cNvPr>
          <p:cNvSpPr>
            <a:spLocks noGrp="1"/>
          </p:cNvSpPr>
          <p:nvPr>
            <p:ph type="dt" sz="half" idx="10"/>
          </p:nvPr>
        </p:nvSpPr>
        <p:spPr/>
        <p:txBody>
          <a:bodyPr/>
          <a:lstStyle>
            <a:lvl1pPr>
              <a:defRPr/>
            </a:lvl1pPr>
          </a:lstStyle>
          <a:p>
            <a:endParaRPr lang="en-US" altLang="el-GR"/>
          </a:p>
        </p:txBody>
      </p:sp>
      <p:sp>
        <p:nvSpPr>
          <p:cNvPr id="5" name="Θέση υποσέλιδου 4">
            <a:extLst>
              <a:ext uri="{FF2B5EF4-FFF2-40B4-BE49-F238E27FC236}">
                <a16:creationId xmlns:a16="http://schemas.microsoft.com/office/drawing/2014/main" id="{503168FB-D1AC-00D5-01DF-F3DE10EF1C4B}"/>
              </a:ext>
            </a:extLst>
          </p:cNvPr>
          <p:cNvSpPr>
            <a:spLocks noGrp="1"/>
          </p:cNvSpPr>
          <p:nvPr>
            <p:ph type="ftr" sz="quarter" idx="11"/>
          </p:nvPr>
        </p:nvSpPr>
        <p:spPr/>
        <p:txBody>
          <a:bodyPr/>
          <a:lstStyle>
            <a:lvl1pPr>
              <a:defRPr/>
            </a:lvl1pPr>
          </a:lstStyle>
          <a:p>
            <a:endParaRPr lang="en-US" altLang="el-GR"/>
          </a:p>
        </p:txBody>
      </p:sp>
      <p:sp>
        <p:nvSpPr>
          <p:cNvPr id="6" name="Θέση αριθμού διαφάνειας 5">
            <a:extLst>
              <a:ext uri="{FF2B5EF4-FFF2-40B4-BE49-F238E27FC236}">
                <a16:creationId xmlns:a16="http://schemas.microsoft.com/office/drawing/2014/main" id="{D6135122-265F-CC61-C614-3E10AE04BA2D}"/>
              </a:ext>
            </a:extLst>
          </p:cNvPr>
          <p:cNvSpPr>
            <a:spLocks noGrp="1"/>
          </p:cNvSpPr>
          <p:nvPr>
            <p:ph type="sldNum" sz="quarter" idx="12"/>
          </p:nvPr>
        </p:nvSpPr>
        <p:spPr/>
        <p:txBody>
          <a:bodyPr/>
          <a:lstStyle>
            <a:lvl1pPr>
              <a:defRPr/>
            </a:lvl1pPr>
          </a:lstStyle>
          <a:p>
            <a:fld id="{EC3A82F8-6F16-4E4A-9799-E6D5445C003D}" type="slidenum">
              <a:rPr lang="en-US" altLang="el-GR"/>
              <a:pPr/>
              <a:t>‹#›</a:t>
            </a:fld>
            <a:endParaRPr lang="en-US" altLang="el-GR"/>
          </a:p>
        </p:txBody>
      </p:sp>
    </p:spTree>
    <p:extLst>
      <p:ext uri="{BB962C8B-B14F-4D97-AF65-F5344CB8AC3E}">
        <p14:creationId xmlns:p14="http://schemas.microsoft.com/office/powerpoint/2010/main" val="4245219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0626C05-5198-9C6C-8A38-00C63820087D}"/>
              </a:ext>
            </a:extLst>
          </p:cNvPr>
          <p:cNvSpPr>
            <a:spLocks noGrp="1"/>
          </p:cNvSpPr>
          <p:nvPr>
            <p:ph type="title"/>
          </p:nvPr>
        </p:nvSpPr>
        <p:spPr>
          <a:xfrm>
            <a:off x="623888" y="1709738"/>
            <a:ext cx="78867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2A1C8D0E-8B56-C08D-95E6-002085F1BF19}"/>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6F33C9CC-2DBB-F3CE-DA96-991D8AF66056}"/>
              </a:ext>
            </a:extLst>
          </p:cNvPr>
          <p:cNvSpPr>
            <a:spLocks noGrp="1"/>
          </p:cNvSpPr>
          <p:nvPr>
            <p:ph type="dt" sz="half" idx="10"/>
          </p:nvPr>
        </p:nvSpPr>
        <p:spPr/>
        <p:txBody>
          <a:bodyPr/>
          <a:lstStyle>
            <a:lvl1pPr>
              <a:defRPr/>
            </a:lvl1pPr>
          </a:lstStyle>
          <a:p>
            <a:endParaRPr lang="en-US" altLang="el-GR"/>
          </a:p>
        </p:txBody>
      </p:sp>
      <p:sp>
        <p:nvSpPr>
          <p:cNvPr id="5" name="Θέση υποσέλιδου 4">
            <a:extLst>
              <a:ext uri="{FF2B5EF4-FFF2-40B4-BE49-F238E27FC236}">
                <a16:creationId xmlns:a16="http://schemas.microsoft.com/office/drawing/2014/main" id="{BB5BC486-3ABC-32C8-8010-340B6EE88DDE}"/>
              </a:ext>
            </a:extLst>
          </p:cNvPr>
          <p:cNvSpPr>
            <a:spLocks noGrp="1"/>
          </p:cNvSpPr>
          <p:nvPr>
            <p:ph type="ftr" sz="quarter" idx="11"/>
          </p:nvPr>
        </p:nvSpPr>
        <p:spPr/>
        <p:txBody>
          <a:bodyPr/>
          <a:lstStyle>
            <a:lvl1pPr>
              <a:defRPr/>
            </a:lvl1pPr>
          </a:lstStyle>
          <a:p>
            <a:endParaRPr lang="en-US" altLang="el-GR"/>
          </a:p>
        </p:txBody>
      </p:sp>
      <p:sp>
        <p:nvSpPr>
          <p:cNvPr id="6" name="Θέση αριθμού διαφάνειας 5">
            <a:extLst>
              <a:ext uri="{FF2B5EF4-FFF2-40B4-BE49-F238E27FC236}">
                <a16:creationId xmlns:a16="http://schemas.microsoft.com/office/drawing/2014/main" id="{92C0019E-2F8B-F360-3520-21B7CFA588CF}"/>
              </a:ext>
            </a:extLst>
          </p:cNvPr>
          <p:cNvSpPr>
            <a:spLocks noGrp="1"/>
          </p:cNvSpPr>
          <p:nvPr>
            <p:ph type="sldNum" sz="quarter" idx="12"/>
          </p:nvPr>
        </p:nvSpPr>
        <p:spPr/>
        <p:txBody>
          <a:bodyPr/>
          <a:lstStyle>
            <a:lvl1pPr>
              <a:defRPr/>
            </a:lvl1pPr>
          </a:lstStyle>
          <a:p>
            <a:fld id="{76D66FBE-7FDF-43B0-B1AB-4DC5A1FF3313}" type="slidenum">
              <a:rPr lang="en-US" altLang="el-GR"/>
              <a:pPr/>
              <a:t>‹#›</a:t>
            </a:fld>
            <a:endParaRPr lang="en-US" altLang="el-GR"/>
          </a:p>
        </p:txBody>
      </p:sp>
    </p:spTree>
    <p:extLst>
      <p:ext uri="{BB962C8B-B14F-4D97-AF65-F5344CB8AC3E}">
        <p14:creationId xmlns:p14="http://schemas.microsoft.com/office/powerpoint/2010/main" val="21127851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E2AC31A-7A1A-F4CE-242A-69771202FC4D}"/>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429784AA-96F6-3236-57B0-B8B29CF7A04D}"/>
              </a:ext>
            </a:extLst>
          </p:cNvPr>
          <p:cNvSpPr>
            <a:spLocks noGrp="1"/>
          </p:cNvSpPr>
          <p:nvPr>
            <p:ph sz="half" idx="1"/>
          </p:nvPr>
        </p:nvSpPr>
        <p:spPr>
          <a:xfrm>
            <a:off x="457200" y="1600200"/>
            <a:ext cx="4038600" cy="4525963"/>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6E83C7B4-5CDC-7F38-6502-F71997C45E2E}"/>
              </a:ext>
            </a:extLst>
          </p:cNvPr>
          <p:cNvSpPr>
            <a:spLocks noGrp="1"/>
          </p:cNvSpPr>
          <p:nvPr>
            <p:ph sz="half" idx="2"/>
          </p:nvPr>
        </p:nvSpPr>
        <p:spPr>
          <a:xfrm>
            <a:off x="4648200" y="1600200"/>
            <a:ext cx="4038600" cy="4525963"/>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C8135531-2825-7A1E-AD4B-A0A6610C0678}"/>
              </a:ext>
            </a:extLst>
          </p:cNvPr>
          <p:cNvSpPr>
            <a:spLocks noGrp="1"/>
          </p:cNvSpPr>
          <p:nvPr>
            <p:ph type="dt" sz="half" idx="10"/>
          </p:nvPr>
        </p:nvSpPr>
        <p:spPr/>
        <p:txBody>
          <a:bodyPr/>
          <a:lstStyle>
            <a:lvl1pPr>
              <a:defRPr/>
            </a:lvl1pPr>
          </a:lstStyle>
          <a:p>
            <a:endParaRPr lang="en-US" altLang="el-GR"/>
          </a:p>
        </p:txBody>
      </p:sp>
      <p:sp>
        <p:nvSpPr>
          <p:cNvPr id="6" name="Θέση υποσέλιδου 5">
            <a:extLst>
              <a:ext uri="{FF2B5EF4-FFF2-40B4-BE49-F238E27FC236}">
                <a16:creationId xmlns:a16="http://schemas.microsoft.com/office/drawing/2014/main" id="{B78D8B99-5C0B-F8E8-7D85-45C32DB76E69}"/>
              </a:ext>
            </a:extLst>
          </p:cNvPr>
          <p:cNvSpPr>
            <a:spLocks noGrp="1"/>
          </p:cNvSpPr>
          <p:nvPr>
            <p:ph type="ftr" sz="quarter" idx="11"/>
          </p:nvPr>
        </p:nvSpPr>
        <p:spPr/>
        <p:txBody>
          <a:bodyPr/>
          <a:lstStyle>
            <a:lvl1pPr>
              <a:defRPr/>
            </a:lvl1pPr>
          </a:lstStyle>
          <a:p>
            <a:endParaRPr lang="en-US" altLang="el-GR"/>
          </a:p>
        </p:txBody>
      </p:sp>
      <p:sp>
        <p:nvSpPr>
          <p:cNvPr id="7" name="Θέση αριθμού διαφάνειας 6">
            <a:extLst>
              <a:ext uri="{FF2B5EF4-FFF2-40B4-BE49-F238E27FC236}">
                <a16:creationId xmlns:a16="http://schemas.microsoft.com/office/drawing/2014/main" id="{A374921F-84B4-B981-3268-5213504EB444}"/>
              </a:ext>
            </a:extLst>
          </p:cNvPr>
          <p:cNvSpPr>
            <a:spLocks noGrp="1"/>
          </p:cNvSpPr>
          <p:nvPr>
            <p:ph type="sldNum" sz="quarter" idx="12"/>
          </p:nvPr>
        </p:nvSpPr>
        <p:spPr/>
        <p:txBody>
          <a:bodyPr/>
          <a:lstStyle>
            <a:lvl1pPr>
              <a:defRPr/>
            </a:lvl1pPr>
          </a:lstStyle>
          <a:p>
            <a:fld id="{D4E0FEFE-F962-4F21-BC06-2559C61D0472}" type="slidenum">
              <a:rPr lang="en-US" altLang="el-GR"/>
              <a:pPr/>
              <a:t>‹#›</a:t>
            </a:fld>
            <a:endParaRPr lang="en-US" altLang="el-GR"/>
          </a:p>
        </p:txBody>
      </p:sp>
    </p:spTree>
    <p:extLst>
      <p:ext uri="{BB962C8B-B14F-4D97-AF65-F5344CB8AC3E}">
        <p14:creationId xmlns:p14="http://schemas.microsoft.com/office/powerpoint/2010/main" val="10099220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5AACADA-6392-4D6B-A175-DB2396CEB3AA}"/>
              </a:ext>
            </a:extLst>
          </p:cNvPr>
          <p:cNvSpPr>
            <a:spLocks noGrp="1"/>
          </p:cNvSpPr>
          <p:nvPr>
            <p:ph type="title"/>
          </p:nvPr>
        </p:nvSpPr>
        <p:spPr>
          <a:xfrm>
            <a:off x="630238" y="365125"/>
            <a:ext cx="78867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1DF2D2CF-47BA-B3A0-CC9B-D9AEC3841AB3}"/>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133E47B7-06EA-5045-FEA3-E71114D77FD7}"/>
              </a:ext>
            </a:extLst>
          </p:cNvPr>
          <p:cNvSpPr>
            <a:spLocks noGrp="1"/>
          </p:cNvSpPr>
          <p:nvPr>
            <p:ph sz="half" idx="2"/>
          </p:nvPr>
        </p:nvSpPr>
        <p:spPr>
          <a:xfrm>
            <a:off x="630238" y="2505075"/>
            <a:ext cx="386873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C35821E6-8DE0-D951-06BB-38778F8BD5E0}"/>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FD04BEB4-A9E3-2035-AB81-DC2EB88988BE}"/>
              </a:ext>
            </a:extLst>
          </p:cNvPr>
          <p:cNvSpPr>
            <a:spLocks noGrp="1"/>
          </p:cNvSpPr>
          <p:nvPr>
            <p:ph sz="quarter" idx="4"/>
          </p:nvPr>
        </p:nvSpPr>
        <p:spPr>
          <a:xfrm>
            <a:off x="4629150" y="2505075"/>
            <a:ext cx="38877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7F00EFB1-6D1B-1DDA-486E-680EFB79500F}"/>
              </a:ext>
            </a:extLst>
          </p:cNvPr>
          <p:cNvSpPr>
            <a:spLocks noGrp="1"/>
          </p:cNvSpPr>
          <p:nvPr>
            <p:ph type="dt" sz="half" idx="10"/>
          </p:nvPr>
        </p:nvSpPr>
        <p:spPr/>
        <p:txBody>
          <a:bodyPr/>
          <a:lstStyle>
            <a:lvl1pPr>
              <a:defRPr/>
            </a:lvl1pPr>
          </a:lstStyle>
          <a:p>
            <a:endParaRPr lang="en-US" altLang="el-GR"/>
          </a:p>
        </p:txBody>
      </p:sp>
      <p:sp>
        <p:nvSpPr>
          <p:cNvPr id="8" name="Θέση υποσέλιδου 7">
            <a:extLst>
              <a:ext uri="{FF2B5EF4-FFF2-40B4-BE49-F238E27FC236}">
                <a16:creationId xmlns:a16="http://schemas.microsoft.com/office/drawing/2014/main" id="{C719D1EB-C457-78A0-DEDE-543912D822FE}"/>
              </a:ext>
            </a:extLst>
          </p:cNvPr>
          <p:cNvSpPr>
            <a:spLocks noGrp="1"/>
          </p:cNvSpPr>
          <p:nvPr>
            <p:ph type="ftr" sz="quarter" idx="11"/>
          </p:nvPr>
        </p:nvSpPr>
        <p:spPr/>
        <p:txBody>
          <a:bodyPr/>
          <a:lstStyle>
            <a:lvl1pPr>
              <a:defRPr/>
            </a:lvl1pPr>
          </a:lstStyle>
          <a:p>
            <a:endParaRPr lang="en-US" altLang="el-GR"/>
          </a:p>
        </p:txBody>
      </p:sp>
      <p:sp>
        <p:nvSpPr>
          <p:cNvPr id="9" name="Θέση αριθμού διαφάνειας 8">
            <a:extLst>
              <a:ext uri="{FF2B5EF4-FFF2-40B4-BE49-F238E27FC236}">
                <a16:creationId xmlns:a16="http://schemas.microsoft.com/office/drawing/2014/main" id="{01DC0D7E-8E57-FF98-D5B5-D790D8920588}"/>
              </a:ext>
            </a:extLst>
          </p:cNvPr>
          <p:cNvSpPr>
            <a:spLocks noGrp="1"/>
          </p:cNvSpPr>
          <p:nvPr>
            <p:ph type="sldNum" sz="quarter" idx="12"/>
          </p:nvPr>
        </p:nvSpPr>
        <p:spPr/>
        <p:txBody>
          <a:bodyPr/>
          <a:lstStyle>
            <a:lvl1pPr>
              <a:defRPr/>
            </a:lvl1pPr>
          </a:lstStyle>
          <a:p>
            <a:fld id="{F424A6CC-541A-4C7A-BFD1-278B58DA2EF2}" type="slidenum">
              <a:rPr lang="en-US" altLang="el-GR"/>
              <a:pPr/>
              <a:t>‹#›</a:t>
            </a:fld>
            <a:endParaRPr lang="en-US" altLang="el-GR"/>
          </a:p>
        </p:txBody>
      </p:sp>
    </p:spTree>
    <p:extLst>
      <p:ext uri="{BB962C8B-B14F-4D97-AF65-F5344CB8AC3E}">
        <p14:creationId xmlns:p14="http://schemas.microsoft.com/office/powerpoint/2010/main" val="32529191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57A023B-CF6E-FEFC-7E9B-25C99B3CE7E1}"/>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FA4A8E49-EB72-1879-6309-81661D69E7F5}"/>
              </a:ext>
            </a:extLst>
          </p:cNvPr>
          <p:cNvSpPr>
            <a:spLocks noGrp="1"/>
          </p:cNvSpPr>
          <p:nvPr>
            <p:ph type="dt" sz="half" idx="10"/>
          </p:nvPr>
        </p:nvSpPr>
        <p:spPr/>
        <p:txBody>
          <a:bodyPr/>
          <a:lstStyle>
            <a:lvl1pPr>
              <a:defRPr/>
            </a:lvl1pPr>
          </a:lstStyle>
          <a:p>
            <a:endParaRPr lang="en-US" altLang="el-GR"/>
          </a:p>
        </p:txBody>
      </p:sp>
      <p:sp>
        <p:nvSpPr>
          <p:cNvPr id="4" name="Θέση υποσέλιδου 3">
            <a:extLst>
              <a:ext uri="{FF2B5EF4-FFF2-40B4-BE49-F238E27FC236}">
                <a16:creationId xmlns:a16="http://schemas.microsoft.com/office/drawing/2014/main" id="{6A78F244-4DFD-08A5-7EE4-95032A7A7BC1}"/>
              </a:ext>
            </a:extLst>
          </p:cNvPr>
          <p:cNvSpPr>
            <a:spLocks noGrp="1"/>
          </p:cNvSpPr>
          <p:nvPr>
            <p:ph type="ftr" sz="quarter" idx="11"/>
          </p:nvPr>
        </p:nvSpPr>
        <p:spPr/>
        <p:txBody>
          <a:bodyPr/>
          <a:lstStyle>
            <a:lvl1pPr>
              <a:defRPr/>
            </a:lvl1pPr>
          </a:lstStyle>
          <a:p>
            <a:endParaRPr lang="en-US" altLang="el-GR"/>
          </a:p>
        </p:txBody>
      </p:sp>
      <p:sp>
        <p:nvSpPr>
          <p:cNvPr id="5" name="Θέση αριθμού διαφάνειας 4">
            <a:extLst>
              <a:ext uri="{FF2B5EF4-FFF2-40B4-BE49-F238E27FC236}">
                <a16:creationId xmlns:a16="http://schemas.microsoft.com/office/drawing/2014/main" id="{98D62015-634A-1AB4-5897-9C4EB49FCCED}"/>
              </a:ext>
            </a:extLst>
          </p:cNvPr>
          <p:cNvSpPr>
            <a:spLocks noGrp="1"/>
          </p:cNvSpPr>
          <p:nvPr>
            <p:ph type="sldNum" sz="quarter" idx="12"/>
          </p:nvPr>
        </p:nvSpPr>
        <p:spPr/>
        <p:txBody>
          <a:bodyPr/>
          <a:lstStyle>
            <a:lvl1pPr>
              <a:defRPr/>
            </a:lvl1pPr>
          </a:lstStyle>
          <a:p>
            <a:fld id="{0E6226C5-019F-4D62-9CC1-0AFE8E0A48A1}" type="slidenum">
              <a:rPr lang="en-US" altLang="el-GR"/>
              <a:pPr/>
              <a:t>‹#›</a:t>
            </a:fld>
            <a:endParaRPr lang="en-US" altLang="el-GR"/>
          </a:p>
        </p:txBody>
      </p:sp>
    </p:spTree>
    <p:extLst>
      <p:ext uri="{BB962C8B-B14F-4D97-AF65-F5344CB8AC3E}">
        <p14:creationId xmlns:p14="http://schemas.microsoft.com/office/powerpoint/2010/main" val="10581150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C97E8953-7366-1770-80E8-EFEA059481E0}"/>
              </a:ext>
            </a:extLst>
          </p:cNvPr>
          <p:cNvSpPr>
            <a:spLocks noGrp="1"/>
          </p:cNvSpPr>
          <p:nvPr>
            <p:ph type="dt" sz="half" idx="10"/>
          </p:nvPr>
        </p:nvSpPr>
        <p:spPr/>
        <p:txBody>
          <a:bodyPr/>
          <a:lstStyle>
            <a:lvl1pPr>
              <a:defRPr/>
            </a:lvl1pPr>
          </a:lstStyle>
          <a:p>
            <a:endParaRPr lang="en-US" altLang="el-GR"/>
          </a:p>
        </p:txBody>
      </p:sp>
      <p:sp>
        <p:nvSpPr>
          <p:cNvPr id="3" name="Θέση υποσέλιδου 2">
            <a:extLst>
              <a:ext uri="{FF2B5EF4-FFF2-40B4-BE49-F238E27FC236}">
                <a16:creationId xmlns:a16="http://schemas.microsoft.com/office/drawing/2014/main" id="{EF0B47CC-C9EE-53C6-F120-C6F0D8E43E7A}"/>
              </a:ext>
            </a:extLst>
          </p:cNvPr>
          <p:cNvSpPr>
            <a:spLocks noGrp="1"/>
          </p:cNvSpPr>
          <p:nvPr>
            <p:ph type="ftr" sz="quarter" idx="11"/>
          </p:nvPr>
        </p:nvSpPr>
        <p:spPr/>
        <p:txBody>
          <a:bodyPr/>
          <a:lstStyle>
            <a:lvl1pPr>
              <a:defRPr/>
            </a:lvl1pPr>
          </a:lstStyle>
          <a:p>
            <a:endParaRPr lang="en-US" altLang="el-GR"/>
          </a:p>
        </p:txBody>
      </p:sp>
      <p:sp>
        <p:nvSpPr>
          <p:cNvPr id="4" name="Θέση αριθμού διαφάνειας 3">
            <a:extLst>
              <a:ext uri="{FF2B5EF4-FFF2-40B4-BE49-F238E27FC236}">
                <a16:creationId xmlns:a16="http://schemas.microsoft.com/office/drawing/2014/main" id="{B11FDE97-9CED-B9F0-F17C-78CAA6CBBFDB}"/>
              </a:ext>
            </a:extLst>
          </p:cNvPr>
          <p:cNvSpPr>
            <a:spLocks noGrp="1"/>
          </p:cNvSpPr>
          <p:nvPr>
            <p:ph type="sldNum" sz="quarter" idx="12"/>
          </p:nvPr>
        </p:nvSpPr>
        <p:spPr/>
        <p:txBody>
          <a:bodyPr/>
          <a:lstStyle>
            <a:lvl1pPr>
              <a:defRPr/>
            </a:lvl1pPr>
          </a:lstStyle>
          <a:p>
            <a:fld id="{CB5CBAC8-D612-4B8C-9E4B-9A15FD1A3437}" type="slidenum">
              <a:rPr lang="en-US" altLang="el-GR"/>
              <a:pPr/>
              <a:t>‹#›</a:t>
            </a:fld>
            <a:endParaRPr lang="en-US" altLang="el-GR"/>
          </a:p>
        </p:txBody>
      </p:sp>
    </p:spTree>
    <p:extLst>
      <p:ext uri="{BB962C8B-B14F-4D97-AF65-F5344CB8AC3E}">
        <p14:creationId xmlns:p14="http://schemas.microsoft.com/office/powerpoint/2010/main" val="15704110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3CA02CD-CE24-7A9D-2B2D-FEFF5565DC94}"/>
              </a:ext>
            </a:extLst>
          </p:cNvPr>
          <p:cNvSpPr>
            <a:spLocks noGrp="1"/>
          </p:cNvSpPr>
          <p:nvPr>
            <p:ph type="title"/>
          </p:nvPr>
        </p:nvSpPr>
        <p:spPr>
          <a:xfrm>
            <a:off x="630238" y="457200"/>
            <a:ext cx="2949575"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65FED8C5-73C8-124E-FE1D-AE9102D33E94}"/>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BC725188-BB57-ACEF-A0E6-4A14411C826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9632C56F-0F24-C5E4-9C44-C3E562EB12D8}"/>
              </a:ext>
            </a:extLst>
          </p:cNvPr>
          <p:cNvSpPr>
            <a:spLocks noGrp="1"/>
          </p:cNvSpPr>
          <p:nvPr>
            <p:ph type="dt" sz="half" idx="10"/>
          </p:nvPr>
        </p:nvSpPr>
        <p:spPr/>
        <p:txBody>
          <a:bodyPr/>
          <a:lstStyle>
            <a:lvl1pPr>
              <a:defRPr/>
            </a:lvl1pPr>
          </a:lstStyle>
          <a:p>
            <a:endParaRPr lang="en-US" altLang="el-GR"/>
          </a:p>
        </p:txBody>
      </p:sp>
      <p:sp>
        <p:nvSpPr>
          <p:cNvPr id="6" name="Θέση υποσέλιδου 5">
            <a:extLst>
              <a:ext uri="{FF2B5EF4-FFF2-40B4-BE49-F238E27FC236}">
                <a16:creationId xmlns:a16="http://schemas.microsoft.com/office/drawing/2014/main" id="{2196F9F8-2876-5335-7C40-9DA77477533C}"/>
              </a:ext>
            </a:extLst>
          </p:cNvPr>
          <p:cNvSpPr>
            <a:spLocks noGrp="1"/>
          </p:cNvSpPr>
          <p:nvPr>
            <p:ph type="ftr" sz="quarter" idx="11"/>
          </p:nvPr>
        </p:nvSpPr>
        <p:spPr/>
        <p:txBody>
          <a:bodyPr/>
          <a:lstStyle>
            <a:lvl1pPr>
              <a:defRPr/>
            </a:lvl1pPr>
          </a:lstStyle>
          <a:p>
            <a:endParaRPr lang="en-US" altLang="el-GR"/>
          </a:p>
        </p:txBody>
      </p:sp>
      <p:sp>
        <p:nvSpPr>
          <p:cNvPr id="7" name="Θέση αριθμού διαφάνειας 6">
            <a:extLst>
              <a:ext uri="{FF2B5EF4-FFF2-40B4-BE49-F238E27FC236}">
                <a16:creationId xmlns:a16="http://schemas.microsoft.com/office/drawing/2014/main" id="{3959FE78-C958-A608-3D98-3D0022931BA0}"/>
              </a:ext>
            </a:extLst>
          </p:cNvPr>
          <p:cNvSpPr>
            <a:spLocks noGrp="1"/>
          </p:cNvSpPr>
          <p:nvPr>
            <p:ph type="sldNum" sz="quarter" idx="12"/>
          </p:nvPr>
        </p:nvSpPr>
        <p:spPr/>
        <p:txBody>
          <a:bodyPr/>
          <a:lstStyle>
            <a:lvl1pPr>
              <a:defRPr/>
            </a:lvl1pPr>
          </a:lstStyle>
          <a:p>
            <a:fld id="{FD031810-DCF3-4C55-B694-61BECE9EFD80}" type="slidenum">
              <a:rPr lang="en-US" altLang="el-GR"/>
              <a:pPr/>
              <a:t>‹#›</a:t>
            </a:fld>
            <a:endParaRPr lang="en-US" altLang="el-GR"/>
          </a:p>
        </p:txBody>
      </p:sp>
    </p:spTree>
    <p:extLst>
      <p:ext uri="{BB962C8B-B14F-4D97-AF65-F5344CB8AC3E}">
        <p14:creationId xmlns:p14="http://schemas.microsoft.com/office/powerpoint/2010/main" val="880240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E5C3A0B4-6B23-4624-8E2E-B7EDEA81F321}" type="datetimeFigureOut">
              <a:rPr lang="el-GR" smtClean="0"/>
              <a:pPr/>
              <a:t>18/11/2023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63BD860-9531-400F-858C-1688E1E534F2}" type="slidenum">
              <a:rPr lang="el-GR" smtClean="0"/>
              <a:pPr/>
              <a:t>‹#›</a:t>
            </a:fld>
            <a:endParaRPr lang="el-G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390539F-5E21-BA08-2214-58DA6EA94020}"/>
              </a:ext>
            </a:extLst>
          </p:cNvPr>
          <p:cNvSpPr>
            <a:spLocks noGrp="1"/>
          </p:cNvSpPr>
          <p:nvPr>
            <p:ph type="title"/>
          </p:nvPr>
        </p:nvSpPr>
        <p:spPr>
          <a:xfrm>
            <a:off x="630238" y="457200"/>
            <a:ext cx="2949575"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B172BC65-66C4-A937-9D9B-176A94853EE8}"/>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C833E5B0-2990-5106-AA8B-ABFDA80A683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B6509C8E-5142-520B-284D-E836B2A775D5}"/>
              </a:ext>
            </a:extLst>
          </p:cNvPr>
          <p:cNvSpPr>
            <a:spLocks noGrp="1"/>
          </p:cNvSpPr>
          <p:nvPr>
            <p:ph type="dt" sz="half" idx="10"/>
          </p:nvPr>
        </p:nvSpPr>
        <p:spPr/>
        <p:txBody>
          <a:bodyPr/>
          <a:lstStyle>
            <a:lvl1pPr>
              <a:defRPr/>
            </a:lvl1pPr>
          </a:lstStyle>
          <a:p>
            <a:endParaRPr lang="en-US" altLang="el-GR"/>
          </a:p>
        </p:txBody>
      </p:sp>
      <p:sp>
        <p:nvSpPr>
          <p:cNvPr id="6" name="Θέση υποσέλιδου 5">
            <a:extLst>
              <a:ext uri="{FF2B5EF4-FFF2-40B4-BE49-F238E27FC236}">
                <a16:creationId xmlns:a16="http://schemas.microsoft.com/office/drawing/2014/main" id="{499E4BE6-F2BF-EE1F-80F7-0945E969433D}"/>
              </a:ext>
            </a:extLst>
          </p:cNvPr>
          <p:cNvSpPr>
            <a:spLocks noGrp="1"/>
          </p:cNvSpPr>
          <p:nvPr>
            <p:ph type="ftr" sz="quarter" idx="11"/>
          </p:nvPr>
        </p:nvSpPr>
        <p:spPr/>
        <p:txBody>
          <a:bodyPr/>
          <a:lstStyle>
            <a:lvl1pPr>
              <a:defRPr/>
            </a:lvl1pPr>
          </a:lstStyle>
          <a:p>
            <a:endParaRPr lang="en-US" altLang="el-GR"/>
          </a:p>
        </p:txBody>
      </p:sp>
      <p:sp>
        <p:nvSpPr>
          <p:cNvPr id="7" name="Θέση αριθμού διαφάνειας 6">
            <a:extLst>
              <a:ext uri="{FF2B5EF4-FFF2-40B4-BE49-F238E27FC236}">
                <a16:creationId xmlns:a16="http://schemas.microsoft.com/office/drawing/2014/main" id="{D75900CE-2476-4B7B-EE4E-40AD0F6076D5}"/>
              </a:ext>
            </a:extLst>
          </p:cNvPr>
          <p:cNvSpPr>
            <a:spLocks noGrp="1"/>
          </p:cNvSpPr>
          <p:nvPr>
            <p:ph type="sldNum" sz="quarter" idx="12"/>
          </p:nvPr>
        </p:nvSpPr>
        <p:spPr/>
        <p:txBody>
          <a:bodyPr/>
          <a:lstStyle>
            <a:lvl1pPr>
              <a:defRPr/>
            </a:lvl1pPr>
          </a:lstStyle>
          <a:p>
            <a:fld id="{AD1AB5B5-897C-4118-88C7-C0049AF692EC}" type="slidenum">
              <a:rPr lang="en-US" altLang="el-GR"/>
              <a:pPr/>
              <a:t>‹#›</a:t>
            </a:fld>
            <a:endParaRPr lang="en-US" altLang="el-GR"/>
          </a:p>
        </p:txBody>
      </p:sp>
    </p:spTree>
    <p:extLst>
      <p:ext uri="{BB962C8B-B14F-4D97-AF65-F5344CB8AC3E}">
        <p14:creationId xmlns:p14="http://schemas.microsoft.com/office/powerpoint/2010/main" val="2180537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AB90F48-0E7B-3BD7-216A-E84613926969}"/>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3D272ADF-DB73-1FBD-28D9-2113188DF554}"/>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444C9880-C283-7F7E-3FF3-BF99E96E45BB}"/>
              </a:ext>
            </a:extLst>
          </p:cNvPr>
          <p:cNvSpPr>
            <a:spLocks noGrp="1"/>
          </p:cNvSpPr>
          <p:nvPr>
            <p:ph type="dt" sz="half" idx="10"/>
          </p:nvPr>
        </p:nvSpPr>
        <p:spPr/>
        <p:txBody>
          <a:bodyPr/>
          <a:lstStyle>
            <a:lvl1pPr>
              <a:defRPr/>
            </a:lvl1pPr>
          </a:lstStyle>
          <a:p>
            <a:endParaRPr lang="en-US" altLang="el-GR"/>
          </a:p>
        </p:txBody>
      </p:sp>
      <p:sp>
        <p:nvSpPr>
          <p:cNvPr id="5" name="Θέση υποσέλιδου 4">
            <a:extLst>
              <a:ext uri="{FF2B5EF4-FFF2-40B4-BE49-F238E27FC236}">
                <a16:creationId xmlns:a16="http://schemas.microsoft.com/office/drawing/2014/main" id="{4ADE6532-3CA4-CEBE-E08B-DFC1CAE2B5BE}"/>
              </a:ext>
            </a:extLst>
          </p:cNvPr>
          <p:cNvSpPr>
            <a:spLocks noGrp="1"/>
          </p:cNvSpPr>
          <p:nvPr>
            <p:ph type="ftr" sz="quarter" idx="11"/>
          </p:nvPr>
        </p:nvSpPr>
        <p:spPr/>
        <p:txBody>
          <a:bodyPr/>
          <a:lstStyle>
            <a:lvl1pPr>
              <a:defRPr/>
            </a:lvl1pPr>
          </a:lstStyle>
          <a:p>
            <a:endParaRPr lang="en-US" altLang="el-GR"/>
          </a:p>
        </p:txBody>
      </p:sp>
      <p:sp>
        <p:nvSpPr>
          <p:cNvPr id="6" name="Θέση αριθμού διαφάνειας 5">
            <a:extLst>
              <a:ext uri="{FF2B5EF4-FFF2-40B4-BE49-F238E27FC236}">
                <a16:creationId xmlns:a16="http://schemas.microsoft.com/office/drawing/2014/main" id="{CF86912F-0B10-EB58-36B3-D1EF33648A52}"/>
              </a:ext>
            </a:extLst>
          </p:cNvPr>
          <p:cNvSpPr>
            <a:spLocks noGrp="1"/>
          </p:cNvSpPr>
          <p:nvPr>
            <p:ph type="sldNum" sz="quarter" idx="12"/>
          </p:nvPr>
        </p:nvSpPr>
        <p:spPr/>
        <p:txBody>
          <a:bodyPr/>
          <a:lstStyle>
            <a:lvl1pPr>
              <a:defRPr/>
            </a:lvl1pPr>
          </a:lstStyle>
          <a:p>
            <a:fld id="{8BFDB76A-8262-45DF-A1F0-2EE58E27C712}" type="slidenum">
              <a:rPr lang="en-US" altLang="el-GR"/>
              <a:pPr/>
              <a:t>‹#›</a:t>
            </a:fld>
            <a:endParaRPr lang="en-US" altLang="el-GR"/>
          </a:p>
        </p:txBody>
      </p:sp>
    </p:spTree>
    <p:extLst>
      <p:ext uri="{BB962C8B-B14F-4D97-AF65-F5344CB8AC3E}">
        <p14:creationId xmlns:p14="http://schemas.microsoft.com/office/powerpoint/2010/main" val="20165933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B6BF1478-8EB4-E67D-E247-2163AD5908A3}"/>
              </a:ext>
            </a:extLst>
          </p:cNvPr>
          <p:cNvSpPr>
            <a:spLocks noGrp="1"/>
          </p:cNvSpPr>
          <p:nvPr>
            <p:ph type="title" orient="vert"/>
          </p:nvPr>
        </p:nvSpPr>
        <p:spPr>
          <a:xfrm>
            <a:off x="6629400" y="277813"/>
            <a:ext cx="2057400" cy="5848350"/>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B4B5CF9E-7013-6E5F-2776-04FD21680249}"/>
              </a:ext>
            </a:extLst>
          </p:cNvPr>
          <p:cNvSpPr>
            <a:spLocks noGrp="1"/>
          </p:cNvSpPr>
          <p:nvPr>
            <p:ph type="body" orient="vert" idx="1"/>
          </p:nvPr>
        </p:nvSpPr>
        <p:spPr>
          <a:xfrm>
            <a:off x="457200" y="277813"/>
            <a:ext cx="6019800" cy="5848350"/>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2DC5341D-5983-E057-BC6D-A37FCB64EDF0}"/>
              </a:ext>
            </a:extLst>
          </p:cNvPr>
          <p:cNvSpPr>
            <a:spLocks noGrp="1"/>
          </p:cNvSpPr>
          <p:nvPr>
            <p:ph type="dt" sz="half" idx="10"/>
          </p:nvPr>
        </p:nvSpPr>
        <p:spPr/>
        <p:txBody>
          <a:bodyPr/>
          <a:lstStyle>
            <a:lvl1pPr>
              <a:defRPr/>
            </a:lvl1pPr>
          </a:lstStyle>
          <a:p>
            <a:endParaRPr lang="en-US" altLang="el-GR"/>
          </a:p>
        </p:txBody>
      </p:sp>
      <p:sp>
        <p:nvSpPr>
          <p:cNvPr id="5" name="Θέση υποσέλιδου 4">
            <a:extLst>
              <a:ext uri="{FF2B5EF4-FFF2-40B4-BE49-F238E27FC236}">
                <a16:creationId xmlns:a16="http://schemas.microsoft.com/office/drawing/2014/main" id="{DF8CAF78-B43E-DC54-5860-E923BA017D34}"/>
              </a:ext>
            </a:extLst>
          </p:cNvPr>
          <p:cNvSpPr>
            <a:spLocks noGrp="1"/>
          </p:cNvSpPr>
          <p:nvPr>
            <p:ph type="ftr" sz="quarter" idx="11"/>
          </p:nvPr>
        </p:nvSpPr>
        <p:spPr/>
        <p:txBody>
          <a:bodyPr/>
          <a:lstStyle>
            <a:lvl1pPr>
              <a:defRPr/>
            </a:lvl1pPr>
          </a:lstStyle>
          <a:p>
            <a:endParaRPr lang="en-US" altLang="el-GR"/>
          </a:p>
        </p:txBody>
      </p:sp>
      <p:sp>
        <p:nvSpPr>
          <p:cNvPr id="6" name="Θέση αριθμού διαφάνειας 5">
            <a:extLst>
              <a:ext uri="{FF2B5EF4-FFF2-40B4-BE49-F238E27FC236}">
                <a16:creationId xmlns:a16="http://schemas.microsoft.com/office/drawing/2014/main" id="{BB0C4B0F-6945-9B47-4472-3CF02EB190D9}"/>
              </a:ext>
            </a:extLst>
          </p:cNvPr>
          <p:cNvSpPr>
            <a:spLocks noGrp="1"/>
          </p:cNvSpPr>
          <p:nvPr>
            <p:ph type="sldNum" sz="quarter" idx="12"/>
          </p:nvPr>
        </p:nvSpPr>
        <p:spPr/>
        <p:txBody>
          <a:bodyPr/>
          <a:lstStyle>
            <a:lvl1pPr>
              <a:defRPr/>
            </a:lvl1pPr>
          </a:lstStyle>
          <a:p>
            <a:fld id="{A9687CC0-31C1-4750-8266-6CE3EB19DBFC}" type="slidenum">
              <a:rPr lang="en-US" altLang="el-GR"/>
              <a:pPr/>
              <a:t>‹#›</a:t>
            </a:fld>
            <a:endParaRPr lang="en-US" altLang="el-GR"/>
          </a:p>
        </p:txBody>
      </p:sp>
    </p:spTree>
    <p:extLst>
      <p:ext uri="{BB962C8B-B14F-4D97-AF65-F5344CB8AC3E}">
        <p14:creationId xmlns:p14="http://schemas.microsoft.com/office/powerpoint/2010/main" val="29115579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A1BBEA21-01C6-9364-9177-2C33C343DCDE}"/>
              </a:ext>
            </a:extLst>
          </p:cNvPr>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3" name="Rectangle 10">
            <a:extLst>
              <a:ext uri="{FF2B5EF4-FFF2-40B4-BE49-F238E27FC236}">
                <a16:creationId xmlns:a16="http://schemas.microsoft.com/office/drawing/2014/main" id="{16666569-B52B-737A-189A-0F4A442554A0}"/>
              </a:ext>
            </a:extLst>
          </p:cNvPr>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4" name="Rectangle 11">
            <a:extLst>
              <a:ext uri="{FF2B5EF4-FFF2-40B4-BE49-F238E27FC236}">
                <a16:creationId xmlns:a16="http://schemas.microsoft.com/office/drawing/2014/main" id="{648AD367-3724-E481-3A65-2460D9A629D6}"/>
              </a:ext>
            </a:extLst>
          </p:cNvPr>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5" name="Date Placeholder 27">
            <a:extLst>
              <a:ext uri="{FF2B5EF4-FFF2-40B4-BE49-F238E27FC236}">
                <a16:creationId xmlns:a16="http://schemas.microsoft.com/office/drawing/2014/main" id="{12D93233-8E46-5FEB-590A-A3355A146189}"/>
              </a:ext>
            </a:extLst>
          </p:cNvPr>
          <p:cNvSpPr>
            <a:spLocks noGrp="1"/>
          </p:cNvSpPr>
          <p:nvPr>
            <p:ph type="dt" sz="half" idx="10"/>
          </p:nvPr>
        </p:nvSpPr>
        <p:spPr>
          <a:xfrm>
            <a:off x="76200" y="6069013"/>
            <a:ext cx="2057400" cy="685800"/>
          </a:xfrm>
        </p:spPr>
        <p:txBody>
          <a:bodyPr>
            <a:noAutofit/>
          </a:bodyPr>
          <a:lstStyle>
            <a:lvl1pPr algn="ctr">
              <a:defRPr sz="2000">
                <a:solidFill>
                  <a:srgbClr val="FFFFFF"/>
                </a:solidFill>
              </a:defRPr>
            </a:lvl1pPr>
          </a:lstStyle>
          <a:p>
            <a:fld id="{07ED78F1-4B6B-4746-A02A-E30655464334}" type="datetimeFigureOut">
              <a:rPr lang="en-US" altLang="el-GR"/>
              <a:pPr/>
              <a:t>11/18/2023</a:t>
            </a:fld>
            <a:endParaRPr lang="en-US" altLang="el-GR"/>
          </a:p>
        </p:txBody>
      </p:sp>
      <p:sp>
        <p:nvSpPr>
          <p:cNvPr id="6" name="Footer Placeholder 16">
            <a:extLst>
              <a:ext uri="{FF2B5EF4-FFF2-40B4-BE49-F238E27FC236}">
                <a16:creationId xmlns:a16="http://schemas.microsoft.com/office/drawing/2014/main" id="{BE242AB6-3742-C625-BD29-AE7F40DF5040}"/>
              </a:ext>
            </a:extLst>
          </p:cNvPr>
          <p:cNvSpPr>
            <a:spLocks noGrp="1"/>
          </p:cNvSpPr>
          <p:nvPr>
            <p:ph type="ftr" sz="quarter" idx="11"/>
          </p:nvPr>
        </p:nvSpPr>
        <p:spPr>
          <a:xfrm>
            <a:off x="2085975" y="236538"/>
            <a:ext cx="5867400" cy="365125"/>
          </a:xfrm>
        </p:spPr>
        <p:txBody>
          <a:bodyPr/>
          <a:lstStyle>
            <a:lvl1pPr algn="r">
              <a:defRPr dirty="0">
                <a:solidFill>
                  <a:schemeClr val="tx2"/>
                </a:solidFill>
              </a:defRPr>
            </a:lvl1pPr>
          </a:lstStyle>
          <a:p>
            <a:pPr>
              <a:defRPr/>
            </a:pPr>
            <a:endParaRPr lang="en-US"/>
          </a:p>
        </p:txBody>
      </p:sp>
      <p:sp>
        <p:nvSpPr>
          <p:cNvPr id="7" name="Slide Number Placeholder 28">
            <a:extLst>
              <a:ext uri="{FF2B5EF4-FFF2-40B4-BE49-F238E27FC236}">
                <a16:creationId xmlns:a16="http://schemas.microsoft.com/office/drawing/2014/main" id="{8898A598-8F58-243D-A42F-B2C22FE5EC35}"/>
              </a:ext>
            </a:extLst>
          </p:cNvPr>
          <p:cNvSpPr>
            <a:spLocks noGrp="1"/>
          </p:cNvSpPr>
          <p:nvPr>
            <p:ph type="sldNum" sz="quarter" idx="12"/>
          </p:nvPr>
        </p:nvSpPr>
        <p:spPr>
          <a:xfrm>
            <a:off x="8001000" y="228600"/>
            <a:ext cx="838200" cy="381000"/>
          </a:xfrm>
        </p:spPr>
        <p:txBody>
          <a:bodyPr/>
          <a:lstStyle>
            <a:lvl1pPr>
              <a:defRPr>
                <a:solidFill>
                  <a:schemeClr val="tx2"/>
                </a:solidFill>
              </a:defRPr>
            </a:lvl1pPr>
          </a:lstStyle>
          <a:p>
            <a:fld id="{95A2E0CB-CABC-49DB-A832-FE0072A660D0}" type="slidenum">
              <a:rPr lang="en-US" altLang="el-GR"/>
              <a:pPr/>
              <a:t>‹#›</a:t>
            </a:fld>
            <a:endParaRPr lang="en-US" altLang="el-GR"/>
          </a:p>
        </p:txBody>
      </p:sp>
    </p:spTree>
    <p:extLst>
      <p:ext uri="{BB962C8B-B14F-4D97-AF65-F5344CB8AC3E}">
        <p14:creationId xmlns:p14="http://schemas.microsoft.com/office/powerpoint/2010/main" val="2407998623"/>
      </p:ext>
    </p:extLst>
  </p:cSld>
  <p:clrMapOvr>
    <a:overrideClrMapping bg1="dk1" tx1="lt1" bg2="dk2" tx2="lt2" accent1="accent1" accent2="accent2" accent3="accent3" accent4="accent4" accent5="accent5" accent6="accent6" hlink="hlink" folHlink="folHlink"/>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2D270136-538E-6F7C-3634-62320DDAF5C3}"/>
              </a:ext>
            </a:extLst>
          </p:cNvPr>
          <p:cNvSpPr>
            <a:spLocks noGrp="1"/>
          </p:cNvSpPr>
          <p:nvPr>
            <p:ph type="dt" sz="half" idx="10"/>
          </p:nvPr>
        </p:nvSpPr>
        <p:spPr/>
        <p:txBody>
          <a:bodyPr/>
          <a:lstStyle>
            <a:lvl1pPr>
              <a:defRPr/>
            </a:lvl1pPr>
          </a:lstStyle>
          <a:p>
            <a:fld id="{80B37730-239F-4B52-9983-04B2000920BA}" type="datetimeFigureOut">
              <a:rPr lang="en-US" altLang="el-GR"/>
              <a:pPr/>
              <a:t>11/18/2023</a:t>
            </a:fld>
            <a:endParaRPr lang="en-US" altLang="el-GR"/>
          </a:p>
        </p:txBody>
      </p:sp>
      <p:sp>
        <p:nvSpPr>
          <p:cNvPr id="4" name="Footer Placeholder 4">
            <a:extLst>
              <a:ext uri="{FF2B5EF4-FFF2-40B4-BE49-F238E27FC236}">
                <a16:creationId xmlns:a16="http://schemas.microsoft.com/office/drawing/2014/main" id="{6601CFF5-6487-4598-5458-5A42F6FD6DF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ED70806-E3D3-1239-24A5-44B7B21D64FD}"/>
              </a:ext>
            </a:extLst>
          </p:cNvPr>
          <p:cNvSpPr>
            <a:spLocks noGrp="1"/>
          </p:cNvSpPr>
          <p:nvPr>
            <p:ph type="sldNum" sz="quarter" idx="12"/>
          </p:nvPr>
        </p:nvSpPr>
        <p:spPr/>
        <p:txBody>
          <a:bodyPr/>
          <a:lstStyle>
            <a:lvl1pPr>
              <a:defRPr/>
            </a:lvl1pPr>
          </a:lstStyle>
          <a:p>
            <a:fld id="{81EDC888-AFB2-46D7-A789-97559312A719}" type="slidenum">
              <a:rPr lang="en-US" altLang="el-GR"/>
              <a:pPr/>
              <a:t>‹#›</a:t>
            </a:fld>
            <a:endParaRPr lang="en-US" altLang="el-GR"/>
          </a:p>
        </p:txBody>
      </p:sp>
    </p:spTree>
    <p:extLst>
      <p:ext uri="{BB962C8B-B14F-4D97-AF65-F5344CB8AC3E}">
        <p14:creationId xmlns:p14="http://schemas.microsoft.com/office/powerpoint/2010/main" val="3497214607"/>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E2A3E2A9-446B-C7A9-926D-03F0F68F5ADE}"/>
              </a:ext>
            </a:extLst>
          </p:cNvPr>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Rectangle 10">
            <a:extLst>
              <a:ext uri="{FF2B5EF4-FFF2-40B4-BE49-F238E27FC236}">
                <a16:creationId xmlns:a16="http://schemas.microsoft.com/office/drawing/2014/main" id="{9E1C07EA-6408-3DC0-A97B-2C81FB7469E9}"/>
              </a:ext>
            </a:extLst>
          </p:cNvPr>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Rectangle 11">
            <a:extLst>
              <a:ext uri="{FF2B5EF4-FFF2-40B4-BE49-F238E27FC236}">
                <a16:creationId xmlns:a16="http://schemas.microsoft.com/office/drawing/2014/main" id="{B6639C30-94AD-9122-F4C5-5A8EB12BA32C}"/>
              </a:ext>
            </a:extLst>
          </p:cNvPr>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a:extLst>
              <a:ext uri="{FF2B5EF4-FFF2-40B4-BE49-F238E27FC236}">
                <a16:creationId xmlns:a16="http://schemas.microsoft.com/office/drawing/2014/main" id="{E5304801-B3C5-C6D0-8C40-627BCAC9E3ED}"/>
              </a:ext>
            </a:extLst>
          </p:cNvPr>
          <p:cNvSpPr>
            <a:spLocks noGrp="1"/>
          </p:cNvSpPr>
          <p:nvPr>
            <p:ph type="dt" sz="half" idx="10"/>
          </p:nvPr>
        </p:nvSpPr>
        <p:spPr/>
        <p:txBody>
          <a:bodyPr/>
          <a:lstStyle>
            <a:lvl1pPr>
              <a:defRPr/>
            </a:lvl1pPr>
          </a:lstStyle>
          <a:p>
            <a:fld id="{8BDC53F2-CCE4-4A83-A98D-383A6BD3C91A}" type="datetimeFigureOut">
              <a:rPr lang="en-US" altLang="el-GR"/>
              <a:pPr/>
              <a:t>11/18/2023</a:t>
            </a:fld>
            <a:endParaRPr lang="en-US" altLang="el-GR"/>
          </a:p>
        </p:txBody>
      </p:sp>
      <p:sp>
        <p:nvSpPr>
          <p:cNvPr id="8" name="Slide Number Placeholder 12">
            <a:extLst>
              <a:ext uri="{FF2B5EF4-FFF2-40B4-BE49-F238E27FC236}">
                <a16:creationId xmlns:a16="http://schemas.microsoft.com/office/drawing/2014/main" id="{4CA55A90-200C-892B-4ED0-2D01CEE763CF}"/>
              </a:ext>
            </a:extLst>
          </p:cNvPr>
          <p:cNvSpPr>
            <a:spLocks noGrp="1"/>
          </p:cNvSpPr>
          <p:nvPr>
            <p:ph type="sldNum" sz="quarter" idx="11"/>
          </p:nvPr>
        </p:nvSpPr>
        <p:spPr>
          <a:xfrm>
            <a:off x="0" y="1752600"/>
            <a:ext cx="1295400" cy="701675"/>
          </a:xfrm>
        </p:spPr>
        <p:txBody>
          <a:bodyPr>
            <a:noAutofit/>
          </a:bodyPr>
          <a:lstStyle>
            <a:lvl1pPr>
              <a:defRPr sz="2400"/>
            </a:lvl1pPr>
          </a:lstStyle>
          <a:p>
            <a:fld id="{86DD6D6B-A870-43C6-9C12-630731274EBF}" type="slidenum">
              <a:rPr lang="en-US" altLang="el-GR"/>
              <a:pPr/>
              <a:t>‹#›</a:t>
            </a:fld>
            <a:endParaRPr lang="en-US" altLang="el-GR"/>
          </a:p>
        </p:txBody>
      </p:sp>
      <p:sp>
        <p:nvSpPr>
          <p:cNvPr id="9" name="Footer Placeholder 13">
            <a:extLst>
              <a:ext uri="{FF2B5EF4-FFF2-40B4-BE49-F238E27FC236}">
                <a16:creationId xmlns:a16="http://schemas.microsoft.com/office/drawing/2014/main" id="{36971515-2B07-B9EA-DFE9-B8B531E808DA}"/>
              </a:ext>
            </a:extLst>
          </p:cNvPr>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772176005"/>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7">
            <a:extLst>
              <a:ext uri="{FF2B5EF4-FFF2-40B4-BE49-F238E27FC236}">
                <a16:creationId xmlns:a16="http://schemas.microsoft.com/office/drawing/2014/main" id="{80AF8403-BA6B-AD64-7E45-329F2F5BCB8C}"/>
              </a:ext>
            </a:extLst>
          </p:cNvPr>
          <p:cNvSpPr>
            <a:spLocks noGrp="1"/>
          </p:cNvSpPr>
          <p:nvPr>
            <p:ph type="dt" sz="half" idx="10"/>
          </p:nvPr>
        </p:nvSpPr>
        <p:spPr/>
        <p:txBody>
          <a:bodyPr/>
          <a:lstStyle>
            <a:lvl1pPr>
              <a:defRPr/>
            </a:lvl1pPr>
          </a:lstStyle>
          <a:p>
            <a:fld id="{B44A13CF-0736-43F7-8DE2-C50078A68E1E}" type="datetimeFigureOut">
              <a:rPr lang="en-US" altLang="el-GR"/>
              <a:pPr/>
              <a:t>11/18/2023</a:t>
            </a:fld>
            <a:endParaRPr lang="en-US" altLang="el-GR"/>
          </a:p>
        </p:txBody>
      </p:sp>
      <p:sp>
        <p:nvSpPr>
          <p:cNvPr id="4" name="Slide Number Placeholder 9">
            <a:extLst>
              <a:ext uri="{FF2B5EF4-FFF2-40B4-BE49-F238E27FC236}">
                <a16:creationId xmlns:a16="http://schemas.microsoft.com/office/drawing/2014/main" id="{2D4DCB3C-CB23-7D3A-9795-F980BF5F3DF4}"/>
              </a:ext>
            </a:extLst>
          </p:cNvPr>
          <p:cNvSpPr>
            <a:spLocks noGrp="1"/>
          </p:cNvSpPr>
          <p:nvPr>
            <p:ph type="sldNum" sz="quarter" idx="11"/>
          </p:nvPr>
        </p:nvSpPr>
        <p:spPr/>
        <p:txBody>
          <a:bodyPr/>
          <a:lstStyle>
            <a:lvl1pPr>
              <a:defRPr/>
            </a:lvl1pPr>
          </a:lstStyle>
          <a:p>
            <a:fld id="{E33164FD-0BDC-49C6-B6A5-99414873FF5D}" type="slidenum">
              <a:rPr lang="en-US" altLang="el-GR"/>
              <a:pPr/>
              <a:t>‹#›</a:t>
            </a:fld>
            <a:endParaRPr lang="en-US" altLang="el-GR"/>
          </a:p>
        </p:txBody>
      </p:sp>
      <p:sp>
        <p:nvSpPr>
          <p:cNvPr id="5" name="Footer Placeholder 11">
            <a:extLst>
              <a:ext uri="{FF2B5EF4-FFF2-40B4-BE49-F238E27FC236}">
                <a16:creationId xmlns:a16="http://schemas.microsoft.com/office/drawing/2014/main" id="{CBE5CCD1-5898-6837-80F2-A4F9A9486EDA}"/>
              </a:ext>
            </a:extLst>
          </p:cNvPr>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val="15557812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3" name="Date Placeholder 9">
            <a:extLst>
              <a:ext uri="{FF2B5EF4-FFF2-40B4-BE49-F238E27FC236}">
                <a16:creationId xmlns:a16="http://schemas.microsoft.com/office/drawing/2014/main" id="{6A6329C6-38F3-9004-683B-8536D77F128E}"/>
              </a:ext>
            </a:extLst>
          </p:cNvPr>
          <p:cNvSpPr>
            <a:spLocks noGrp="1"/>
          </p:cNvSpPr>
          <p:nvPr>
            <p:ph type="dt" sz="half" idx="10"/>
          </p:nvPr>
        </p:nvSpPr>
        <p:spPr/>
        <p:txBody>
          <a:bodyPr/>
          <a:lstStyle>
            <a:lvl1pPr>
              <a:defRPr/>
            </a:lvl1pPr>
          </a:lstStyle>
          <a:p>
            <a:fld id="{5D952740-ECC4-440C-A438-4101D939C83C}" type="datetimeFigureOut">
              <a:rPr lang="en-US" altLang="el-GR"/>
              <a:pPr/>
              <a:t>11/18/2023</a:t>
            </a:fld>
            <a:endParaRPr lang="en-US" altLang="el-GR"/>
          </a:p>
        </p:txBody>
      </p:sp>
      <p:sp>
        <p:nvSpPr>
          <p:cNvPr id="4" name="Slide Number Placeholder 11">
            <a:extLst>
              <a:ext uri="{FF2B5EF4-FFF2-40B4-BE49-F238E27FC236}">
                <a16:creationId xmlns:a16="http://schemas.microsoft.com/office/drawing/2014/main" id="{D33D1272-4983-0454-714C-F852F4C21D88}"/>
              </a:ext>
            </a:extLst>
          </p:cNvPr>
          <p:cNvSpPr>
            <a:spLocks noGrp="1"/>
          </p:cNvSpPr>
          <p:nvPr>
            <p:ph type="sldNum" sz="quarter" idx="11"/>
          </p:nvPr>
        </p:nvSpPr>
        <p:spPr/>
        <p:txBody>
          <a:bodyPr/>
          <a:lstStyle>
            <a:lvl1pPr>
              <a:defRPr/>
            </a:lvl1pPr>
          </a:lstStyle>
          <a:p>
            <a:fld id="{A3DC78AB-B3D9-4565-89D0-C055EA0496CE}" type="slidenum">
              <a:rPr lang="en-US" altLang="el-GR"/>
              <a:pPr/>
              <a:t>‹#›</a:t>
            </a:fld>
            <a:endParaRPr lang="en-US" altLang="el-GR"/>
          </a:p>
        </p:txBody>
      </p:sp>
      <p:sp>
        <p:nvSpPr>
          <p:cNvPr id="5" name="Footer Placeholder 13">
            <a:extLst>
              <a:ext uri="{FF2B5EF4-FFF2-40B4-BE49-F238E27FC236}">
                <a16:creationId xmlns:a16="http://schemas.microsoft.com/office/drawing/2014/main" id="{FA592CB3-01A1-F63E-83A1-70159C2AA8AA}"/>
              </a:ext>
            </a:extLst>
          </p:cNvPr>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val="6644969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a:extLst>
              <a:ext uri="{FF2B5EF4-FFF2-40B4-BE49-F238E27FC236}">
                <a16:creationId xmlns:a16="http://schemas.microsoft.com/office/drawing/2014/main" id="{35987BCA-BF19-5AAD-F92A-0636FA5323FE}"/>
              </a:ext>
            </a:extLst>
          </p:cNvPr>
          <p:cNvSpPr>
            <a:spLocks noGrp="1"/>
          </p:cNvSpPr>
          <p:nvPr>
            <p:ph type="dt" sz="half" idx="10"/>
          </p:nvPr>
        </p:nvSpPr>
        <p:spPr/>
        <p:txBody>
          <a:bodyPr/>
          <a:lstStyle>
            <a:lvl1pPr>
              <a:defRPr/>
            </a:lvl1pPr>
          </a:lstStyle>
          <a:p>
            <a:fld id="{7C71DCC9-4778-4FBB-9846-B6925EEFD47E}" type="datetimeFigureOut">
              <a:rPr lang="en-US" altLang="el-GR"/>
              <a:pPr/>
              <a:t>11/18/2023</a:t>
            </a:fld>
            <a:endParaRPr lang="en-US" altLang="el-GR"/>
          </a:p>
        </p:txBody>
      </p:sp>
      <p:sp>
        <p:nvSpPr>
          <p:cNvPr id="4" name="Footer Placeholder 2">
            <a:extLst>
              <a:ext uri="{FF2B5EF4-FFF2-40B4-BE49-F238E27FC236}">
                <a16:creationId xmlns:a16="http://schemas.microsoft.com/office/drawing/2014/main" id="{6B135D21-EB9F-3B8B-D5B9-870E763FE5E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22">
            <a:extLst>
              <a:ext uri="{FF2B5EF4-FFF2-40B4-BE49-F238E27FC236}">
                <a16:creationId xmlns:a16="http://schemas.microsoft.com/office/drawing/2014/main" id="{BF53D6D3-F380-2C9B-2433-0C5AF70CB5BF}"/>
              </a:ext>
            </a:extLst>
          </p:cNvPr>
          <p:cNvSpPr>
            <a:spLocks noGrp="1"/>
          </p:cNvSpPr>
          <p:nvPr>
            <p:ph type="sldNum" sz="quarter" idx="12"/>
          </p:nvPr>
        </p:nvSpPr>
        <p:spPr/>
        <p:txBody>
          <a:bodyPr/>
          <a:lstStyle>
            <a:lvl1pPr>
              <a:defRPr/>
            </a:lvl1pPr>
          </a:lstStyle>
          <a:p>
            <a:fld id="{E69A8F5F-D90C-4724-984F-75ECB618552F}" type="slidenum">
              <a:rPr lang="en-US" altLang="el-GR"/>
              <a:pPr/>
              <a:t>‹#›</a:t>
            </a:fld>
            <a:endParaRPr lang="en-US" altLang="el-GR"/>
          </a:p>
        </p:txBody>
      </p:sp>
    </p:spTree>
    <p:extLst>
      <p:ext uri="{BB962C8B-B14F-4D97-AF65-F5344CB8AC3E}">
        <p14:creationId xmlns:p14="http://schemas.microsoft.com/office/powerpoint/2010/main" val="14735974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A5BC53-E976-B1C5-9F63-960378D2B700}"/>
              </a:ext>
            </a:extLst>
          </p:cNvPr>
          <p:cNvSpPr>
            <a:spLocks noGrp="1"/>
          </p:cNvSpPr>
          <p:nvPr>
            <p:ph type="dt" sz="half" idx="10"/>
          </p:nvPr>
        </p:nvSpPr>
        <p:spPr/>
        <p:txBody>
          <a:bodyPr/>
          <a:lstStyle>
            <a:lvl1pPr>
              <a:defRPr/>
            </a:lvl1pPr>
          </a:lstStyle>
          <a:p>
            <a:fld id="{5D1E8AE7-9CDD-4C86-A335-E797232B1AAE}" type="datetimeFigureOut">
              <a:rPr lang="en-US" altLang="el-GR"/>
              <a:pPr/>
              <a:t>11/18/2023</a:t>
            </a:fld>
            <a:endParaRPr lang="en-US" altLang="el-GR"/>
          </a:p>
        </p:txBody>
      </p:sp>
      <p:sp>
        <p:nvSpPr>
          <p:cNvPr id="3" name="Footer Placeholder 2">
            <a:extLst>
              <a:ext uri="{FF2B5EF4-FFF2-40B4-BE49-F238E27FC236}">
                <a16:creationId xmlns:a16="http://schemas.microsoft.com/office/drawing/2014/main" id="{7AD358AF-C92F-8948-A7CD-8B4EBB297BE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964016AC-BBB0-12B2-52C5-71D5BD7A17CA}"/>
              </a:ext>
            </a:extLst>
          </p:cNvPr>
          <p:cNvSpPr>
            <a:spLocks noGrp="1"/>
          </p:cNvSpPr>
          <p:nvPr>
            <p:ph type="sldNum" sz="quarter" idx="12"/>
          </p:nvPr>
        </p:nvSpPr>
        <p:spPr>
          <a:xfrm>
            <a:off x="0" y="6248400"/>
            <a:ext cx="533400" cy="381000"/>
          </a:xfrm>
        </p:spPr>
        <p:txBody>
          <a:bodyPr/>
          <a:lstStyle>
            <a:lvl1pPr>
              <a:defRPr>
                <a:solidFill>
                  <a:schemeClr val="tx2"/>
                </a:solidFill>
              </a:defRPr>
            </a:lvl1pPr>
          </a:lstStyle>
          <a:p>
            <a:fld id="{1F02BB99-1B38-44AE-830A-ED4BD73A8579}" type="slidenum">
              <a:rPr lang="en-US" altLang="el-GR"/>
              <a:pPr/>
              <a:t>‹#›</a:t>
            </a:fld>
            <a:endParaRPr lang="en-US" altLang="el-GR"/>
          </a:p>
        </p:txBody>
      </p:sp>
    </p:spTree>
    <p:extLst>
      <p:ext uri="{BB962C8B-B14F-4D97-AF65-F5344CB8AC3E}">
        <p14:creationId xmlns:p14="http://schemas.microsoft.com/office/powerpoint/2010/main" val="1436581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E5C3A0B4-6B23-4624-8E2E-B7EDEA81F321}" type="datetimeFigureOut">
              <a:rPr lang="el-GR" smtClean="0"/>
              <a:pPr/>
              <a:t>18/11/2023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63BD860-9531-400F-858C-1688E1E534F2}" type="slidenum">
              <a:rPr lang="el-GR" smtClean="0"/>
              <a:pPr/>
              <a:t>‹#›</a:t>
            </a:fld>
            <a:endParaRPr lang="el-G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58C6C192-AC3F-AFBB-EB76-5BD1BA55CF43}"/>
              </a:ext>
            </a:extLst>
          </p:cNvPr>
          <p:cNvSpPr>
            <a:spLocks noGrp="1"/>
          </p:cNvSpPr>
          <p:nvPr>
            <p:ph type="dt" sz="half" idx="10"/>
          </p:nvPr>
        </p:nvSpPr>
        <p:spPr/>
        <p:txBody>
          <a:bodyPr/>
          <a:lstStyle>
            <a:lvl1pPr>
              <a:defRPr/>
            </a:lvl1pPr>
          </a:lstStyle>
          <a:p>
            <a:fld id="{708B2DD8-64C8-4024-9E23-E29862481358}" type="datetimeFigureOut">
              <a:rPr lang="en-US" altLang="el-GR"/>
              <a:pPr/>
              <a:t>11/18/2023</a:t>
            </a:fld>
            <a:endParaRPr lang="en-US" altLang="el-GR"/>
          </a:p>
        </p:txBody>
      </p:sp>
      <p:sp>
        <p:nvSpPr>
          <p:cNvPr id="5" name="Footer Placeholder 2">
            <a:extLst>
              <a:ext uri="{FF2B5EF4-FFF2-40B4-BE49-F238E27FC236}">
                <a16:creationId xmlns:a16="http://schemas.microsoft.com/office/drawing/2014/main" id="{CCDD7614-E8B5-74D6-16DD-033B1016374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F9904E78-ED39-D151-D05B-E104FFAF3BDC}"/>
              </a:ext>
            </a:extLst>
          </p:cNvPr>
          <p:cNvSpPr>
            <a:spLocks noGrp="1"/>
          </p:cNvSpPr>
          <p:nvPr>
            <p:ph type="sldNum" sz="quarter" idx="12"/>
          </p:nvPr>
        </p:nvSpPr>
        <p:spPr/>
        <p:txBody>
          <a:bodyPr/>
          <a:lstStyle>
            <a:lvl1pPr>
              <a:defRPr/>
            </a:lvl1pPr>
          </a:lstStyle>
          <a:p>
            <a:fld id="{45AA05EB-9FC4-44CB-B411-E5841ABB3322}" type="slidenum">
              <a:rPr lang="en-US" altLang="el-GR"/>
              <a:pPr/>
              <a:t>‹#›</a:t>
            </a:fld>
            <a:endParaRPr lang="en-US" altLang="el-GR"/>
          </a:p>
        </p:txBody>
      </p:sp>
    </p:spTree>
    <p:extLst>
      <p:ext uri="{BB962C8B-B14F-4D97-AF65-F5344CB8AC3E}">
        <p14:creationId xmlns:p14="http://schemas.microsoft.com/office/powerpoint/2010/main" val="8053097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A3DB9852-2902-E4C4-71D1-C462C9020E06}"/>
              </a:ext>
            </a:extLst>
          </p:cNvPr>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Rectangle 10">
            <a:extLst>
              <a:ext uri="{FF2B5EF4-FFF2-40B4-BE49-F238E27FC236}">
                <a16:creationId xmlns:a16="http://schemas.microsoft.com/office/drawing/2014/main" id="{7648EBE1-A74A-7288-C7B9-3709BF3215ED}"/>
              </a:ext>
            </a:extLst>
          </p:cNvPr>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7" name="Rectangle 11">
            <a:extLst>
              <a:ext uri="{FF2B5EF4-FFF2-40B4-BE49-F238E27FC236}">
                <a16:creationId xmlns:a16="http://schemas.microsoft.com/office/drawing/2014/main" id="{288D9F9F-1C62-B85E-A307-4ACAFAE73F45}"/>
              </a:ext>
            </a:extLst>
          </p:cNvPr>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Rectangle 14">
            <a:extLst>
              <a:ext uri="{FF2B5EF4-FFF2-40B4-BE49-F238E27FC236}">
                <a16:creationId xmlns:a16="http://schemas.microsoft.com/office/drawing/2014/main" id="{A9904D50-1FCE-90E6-2E6D-F66DF27DAD01}"/>
              </a:ext>
            </a:extLst>
          </p:cNvPr>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Drag picture to placeholder or click icon to add</a:t>
            </a:r>
            <a:endParaRPr lang="en-US" noProof="0" dirty="0"/>
          </a:p>
        </p:txBody>
      </p:sp>
      <p:sp>
        <p:nvSpPr>
          <p:cNvPr id="9" name="Date Placeholder 11">
            <a:extLst>
              <a:ext uri="{FF2B5EF4-FFF2-40B4-BE49-F238E27FC236}">
                <a16:creationId xmlns:a16="http://schemas.microsoft.com/office/drawing/2014/main" id="{BA9A25AF-61AA-1CB2-D1A3-2D4742C9C875}"/>
              </a:ext>
            </a:extLst>
          </p:cNvPr>
          <p:cNvSpPr>
            <a:spLocks noGrp="1"/>
          </p:cNvSpPr>
          <p:nvPr>
            <p:ph type="dt" sz="half" idx="10"/>
          </p:nvPr>
        </p:nvSpPr>
        <p:spPr>
          <a:xfrm>
            <a:off x="6248400" y="6248400"/>
            <a:ext cx="2667000" cy="365125"/>
          </a:xfrm>
        </p:spPr>
        <p:txBody>
          <a:bodyPr/>
          <a:lstStyle>
            <a:lvl1pPr>
              <a:defRPr/>
            </a:lvl1pPr>
          </a:lstStyle>
          <a:p>
            <a:fld id="{E48AF03E-D64C-4267-AF21-413C8F16E44B}" type="datetimeFigureOut">
              <a:rPr lang="en-US" altLang="el-GR"/>
              <a:pPr/>
              <a:t>11/18/2023</a:t>
            </a:fld>
            <a:endParaRPr lang="en-US" altLang="el-GR"/>
          </a:p>
        </p:txBody>
      </p:sp>
      <p:sp>
        <p:nvSpPr>
          <p:cNvPr id="10" name="Slide Number Placeholder 12">
            <a:extLst>
              <a:ext uri="{FF2B5EF4-FFF2-40B4-BE49-F238E27FC236}">
                <a16:creationId xmlns:a16="http://schemas.microsoft.com/office/drawing/2014/main" id="{93D320C1-3A7F-1D3B-182A-66326AB42616}"/>
              </a:ext>
            </a:extLst>
          </p:cNvPr>
          <p:cNvSpPr>
            <a:spLocks noGrp="1"/>
          </p:cNvSpPr>
          <p:nvPr>
            <p:ph type="sldNum" sz="quarter" idx="11"/>
          </p:nvPr>
        </p:nvSpPr>
        <p:spPr>
          <a:xfrm>
            <a:off x="0" y="4667250"/>
            <a:ext cx="1447800" cy="663575"/>
          </a:xfrm>
        </p:spPr>
        <p:txBody>
          <a:bodyPr/>
          <a:lstStyle>
            <a:lvl1pPr>
              <a:defRPr sz="2800"/>
            </a:lvl1pPr>
          </a:lstStyle>
          <a:p>
            <a:fld id="{CDA3ED38-8632-437F-9BDA-38D0F7ADE139}" type="slidenum">
              <a:rPr lang="en-US" altLang="el-GR"/>
              <a:pPr/>
              <a:t>‹#›</a:t>
            </a:fld>
            <a:endParaRPr lang="en-US" altLang="el-GR"/>
          </a:p>
        </p:txBody>
      </p:sp>
      <p:sp>
        <p:nvSpPr>
          <p:cNvPr id="11" name="Footer Placeholder 13">
            <a:extLst>
              <a:ext uri="{FF2B5EF4-FFF2-40B4-BE49-F238E27FC236}">
                <a16:creationId xmlns:a16="http://schemas.microsoft.com/office/drawing/2014/main" id="{C29E979E-AF6A-51E2-C699-80C7F0B2EE6E}"/>
              </a:ext>
            </a:extLst>
          </p:cNvPr>
          <p:cNvSpPr>
            <a:spLocks noGrp="1"/>
          </p:cNvSpPr>
          <p:nvPr>
            <p:ph type="ftr" sz="quarter" idx="12"/>
          </p:nvPr>
        </p:nvSpPr>
        <p:spPr>
          <a:xfrm>
            <a:off x="1600200" y="6248400"/>
            <a:ext cx="4572000" cy="365125"/>
          </a:xfrm>
        </p:spPr>
        <p:txBody>
          <a:bodyPr rtlCol="0"/>
          <a:lstStyle>
            <a:lvl1pPr>
              <a:defRPr/>
            </a:lvl1pPr>
          </a:lstStyle>
          <a:p>
            <a:pPr>
              <a:defRPr/>
            </a:pPr>
            <a:endParaRPr lang="en-US"/>
          </a:p>
        </p:txBody>
      </p:sp>
    </p:spTree>
    <p:extLst>
      <p:ext uri="{BB962C8B-B14F-4D97-AF65-F5344CB8AC3E}">
        <p14:creationId xmlns:p14="http://schemas.microsoft.com/office/powerpoint/2010/main" val="3506186694"/>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55549F87-8208-4DD5-0B38-13797C506EFC}"/>
              </a:ext>
            </a:extLst>
          </p:cNvPr>
          <p:cNvSpPr>
            <a:spLocks noGrp="1"/>
          </p:cNvSpPr>
          <p:nvPr>
            <p:ph type="dt" sz="half" idx="10"/>
          </p:nvPr>
        </p:nvSpPr>
        <p:spPr/>
        <p:txBody>
          <a:bodyPr/>
          <a:lstStyle>
            <a:lvl1pPr>
              <a:defRPr/>
            </a:lvl1pPr>
          </a:lstStyle>
          <a:p>
            <a:fld id="{2EEFBFA7-3275-471C-9279-933F496A9993}" type="datetimeFigureOut">
              <a:rPr lang="en-US" altLang="el-GR"/>
              <a:pPr/>
              <a:t>11/18/2023</a:t>
            </a:fld>
            <a:endParaRPr lang="en-US" altLang="el-GR"/>
          </a:p>
        </p:txBody>
      </p:sp>
      <p:sp>
        <p:nvSpPr>
          <p:cNvPr id="5" name="Footer Placeholder 2">
            <a:extLst>
              <a:ext uri="{FF2B5EF4-FFF2-40B4-BE49-F238E27FC236}">
                <a16:creationId xmlns:a16="http://schemas.microsoft.com/office/drawing/2014/main" id="{69AD7EDC-8D97-0A3C-2E25-410CD6ED874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2C3BF05B-C7CE-00D5-A19E-C9D05A9613DD}"/>
              </a:ext>
            </a:extLst>
          </p:cNvPr>
          <p:cNvSpPr>
            <a:spLocks noGrp="1"/>
          </p:cNvSpPr>
          <p:nvPr>
            <p:ph type="sldNum" sz="quarter" idx="12"/>
          </p:nvPr>
        </p:nvSpPr>
        <p:spPr/>
        <p:txBody>
          <a:bodyPr/>
          <a:lstStyle>
            <a:lvl1pPr>
              <a:defRPr/>
            </a:lvl1pPr>
          </a:lstStyle>
          <a:p>
            <a:fld id="{FE1AEDC5-7358-4553-AB77-5A8CC7E6CCA2}" type="slidenum">
              <a:rPr lang="en-US" altLang="el-GR"/>
              <a:pPr/>
              <a:t>‹#›</a:t>
            </a:fld>
            <a:endParaRPr lang="en-US" altLang="el-GR"/>
          </a:p>
        </p:txBody>
      </p:sp>
    </p:spTree>
    <p:extLst>
      <p:ext uri="{BB962C8B-B14F-4D97-AF65-F5344CB8AC3E}">
        <p14:creationId xmlns:p14="http://schemas.microsoft.com/office/powerpoint/2010/main" val="3182733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6137658C-8859-A0AC-08E7-06960E54B23E}"/>
              </a:ext>
            </a:extLst>
          </p:cNvPr>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10">
            <a:extLst>
              <a:ext uri="{FF2B5EF4-FFF2-40B4-BE49-F238E27FC236}">
                <a16:creationId xmlns:a16="http://schemas.microsoft.com/office/drawing/2014/main" id="{7F25F0B6-82AE-AD3C-0A3D-41501E1E6FCD}"/>
              </a:ext>
            </a:extLst>
          </p:cNvPr>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11">
            <a:extLst>
              <a:ext uri="{FF2B5EF4-FFF2-40B4-BE49-F238E27FC236}">
                <a16:creationId xmlns:a16="http://schemas.microsoft.com/office/drawing/2014/main" id="{A7BA14B1-B766-84ED-CA5A-8D7360198058}"/>
              </a:ext>
            </a:extLst>
          </p:cNvPr>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88AE5D8-D0D1-2539-66BC-4DE2BAB2C40A}"/>
              </a:ext>
            </a:extLst>
          </p:cNvPr>
          <p:cNvSpPr>
            <a:spLocks noGrp="1"/>
          </p:cNvSpPr>
          <p:nvPr>
            <p:ph type="dt" sz="half" idx="10"/>
          </p:nvPr>
        </p:nvSpPr>
        <p:spPr>
          <a:xfrm>
            <a:off x="6553200" y="6248400"/>
            <a:ext cx="2209800" cy="365125"/>
          </a:xfrm>
        </p:spPr>
        <p:txBody>
          <a:bodyPr/>
          <a:lstStyle>
            <a:lvl1pPr>
              <a:defRPr/>
            </a:lvl1pPr>
          </a:lstStyle>
          <a:p>
            <a:fld id="{7087BDA0-AC8A-4FFB-961F-9A3785B67459}" type="datetimeFigureOut">
              <a:rPr lang="en-US" altLang="el-GR"/>
              <a:pPr/>
              <a:t>11/18/2023</a:t>
            </a:fld>
            <a:endParaRPr lang="en-US" altLang="el-GR"/>
          </a:p>
        </p:txBody>
      </p:sp>
      <p:sp>
        <p:nvSpPr>
          <p:cNvPr id="8" name="Footer Placeholder 4">
            <a:extLst>
              <a:ext uri="{FF2B5EF4-FFF2-40B4-BE49-F238E27FC236}">
                <a16:creationId xmlns:a16="http://schemas.microsoft.com/office/drawing/2014/main" id="{3C9C165C-CA44-6FAD-48E3-C5DC8FFDBABE}"/>
              </a:ext>
            </a:extLst>
          </p:cNvPr>
          <p:cNvSpPr>
            <a:spLocks noGrp="1"/>
          </p:cNvSpPr>
          <p:nvPr>
            <p:ph type="ftr" sz="quarter" idx="11"/>
          </p:nvPr>
        </p:nvSpPr>
        <p:spPr>
          <a:xfrm>
            <a:off x="457200" y="6248400"/>
            <a:ext cx="5573713" cy="365125"/>
          </a:xfrm>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A4B89BB1-E68D-1388-7572-FEF505213D21}"/>
              </a:ext>
            </a:extLst>
          </p:cNvPr>
          <p:cNvSpPr>
            <a:spLocks noGrp="1"/>
          </p:cNvSpPr>
          <p:nvPr>
            <p:ph type="sldNum" sz="quarter" idx="12"/>
          </p:nvPr>
        </p:nvSpPr>
        <p:spPr>
          <a:xfrm rot="5400000">
            <a:off x="5989638" y="144462"/>
            <a:ext cx="533400" cy="244475"/>
          </a:xfrm>
        </p:spPr>
        <p:txBody>
          <a:bodyPr/>
          <a:lstStyle>
            <a:lvl1pPr>
              <a:defRPr/>
            </a:lvl1pPr>
          </a:lstStyle>
          <a:p>
            <a:fld id="{4F8A16BE-63A6-414B-BF91-B81375305440}" type="slidenum">
              <a:rPr lang="en-US" altLang="el-GR"/>
              <a:pPr/>
              <a:t>‹#›</a:t>
            </a:fld>
            <a:endParaRPr lang="en-US" altLang="el-GR"/>
          </a:p>
        </p:txBody>
      </p:sp>
    </p:spTree>
    <p:extLst>
      <p:ext uri="{BB962C8B-B14F-4D97-AF65-F5344CB8AC3E}">
        <p14:creationId xmlns:p14="http://schemas.microsoft.com/office/powerpoint/2010/main" val="3061975037"/>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043a"/>
          <p:cNvPicPr>
            <a:picLocks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1267" name="Rectangle 3"/>
          <p:cNvSpPr>
            <a:spLocks noGrp="1" noChangeArrowheads="1"/>
          </p:cNvSpPr>
          <p:nvPr>
            <p:ph type="ctrTitle"/>
          </p:nvPr>
        </p:nvSpPr>
        <p:spPr bwMode="auto">
          <a:xfrm>
            <a:off x="685800" y="2130425"/>
            <a:ext cx="7772400" cy="14700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ctr">
              <a:defRPr/>
            </a:lvl1pPr>
          </a:lstStyle>
          <a:p>
            <a:r>
              <a:rPr lang="en-US"/>
              <a:t>Click to edit Master title style</a:t>
            </a:r>
          </a:p>
        </p:txBody>
      </p:sp>
      <p:sp>
        <p:nvSpPr>
          <p:cNvPr id="11268" name="Rectangle 4"/>
          <p:cNvSpPr>
            <a:spLocks noGrp="1" noChangeArrowheads="1"/>
          </p:cNvSpPr>
          <p:nvPr>
            <p:ph type="subTitle" idx="1"/>
          </p:nvPr>
        </p:nvSpPr>
        <p:spPr>
          <a:xfrm>
            <a:off x="1371600" y="3886200"/>
            <a:ext cx="6400800" cy="1752600"/>
          </a:xfrm>
        </p:spPr>
        <p:txBody>
          <a:bodyPr/>
          <a:lstStyle>
            <a:lvl1pPr marL="0" indent="0" algn="ctr">
              <a:buFontTx/>
              <a:buNone/>
              <a:defRPr b="1"/>
            </a:lvl1pPr>
          </a:lstStyle>
          <a:p>
            <a:r>
              <a:rPr lang="en-US"/>
              <a:t>Click to edit Master subtitle style</a:t>
            </a:r>
          </a:p>
        </p:txBody>
      </p:sp>
      <p:sp>
        <p:nvSpPr>
          <p:cNvPr id="5" name="Rectangle 5"/>
          <p:cNvSpPr>
            <a:spLocks noGrp="1" noChangeArrowheads="1"/>
          </p:cNvSpPr>
          <p:nvPr>
            <p:ph type="dt" sz="half" idx="10"/>
          </p:nvPr>
        </p:nvSpPr>
        <p:spPr bwMode="auto">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6" name="Rectangle 6"/>
          <p:cNvSpPr>
            <a:spLocks noGrp="1" noChangeArrowheads="1"/>
          </p:cNvSpPr>
          <p:nvPr>
            <p:ph type="ftr" sz="quarter" idx="11"/>
          </p:nvPr>
        </p:nvSpPr>
        <p:spPr>
          <a:xfrm>
            <a:off x="3124200" y="6245225"/>
            <a:ext cx="2895600" cy="476250"/>
          </a:xfrm>
        </p:spPr>
        <p:txBody>
          <a:bodyPr/>
          <a:lstStyle>
            <a:lvl1pPr algn="ctr">
              <a:defRPr/>
            </a:lvl1pPr>
          </a:lstStyle>
          <a:p>
            <a:pPr>
              <a:defRPr/>
            </a:pPr>
            <a:r>
              <a:rPr lang="en-US"/>
              <a:t>Prof. saeed Makarem</a:t>
            </a:r>
          </a:p>
        </p:txBody>
      </p:sp>
      <p:sp>
        <p:nvSpPr>
          <p:cNvPr id="7" name="Rectangle 7"/>
          <p:cNvSpPr>
            <a:spLocks noGrp="1" noChangeArrowheads="1"/>
          </p:cNvSpPr>
          <p:nvPr>
            <p:ph type="sldNum" sz="quarter" idx="12"/>
          </p:nvPr>
        </p:nvSpPr>
        <p:spPr>
          <a:xfrm>
            <a:off x="6553200" y="6245225"/>
            <a:ext cx="2133600" cy="476250"/>
          </a:xfrm>
        </p:spPr>
        <p:txBody>
          <a:bodyPr/>
          <a:lstStyle>
            <a:lvl1pPr>
              <a:defRPr/>
            </a:lvl1pPr>
          </a:lstStyle>
          <a:p>
            <a:pPr>
              <a:defRPr/>
            </a:pPr>
            <a:fld id="{5165EDCC-A055-4ED2-B288-EBE0ED738AD9}" type="slidenum">
              <a:rPr lang="en-US"/>
              <a:pPr>
                <a:defRPr/>
              </a:pPr>
              <a:t>‹#›</a:t>
            </a:fld>
            <a:endParaRPr lang="en-US"/>
          </a:p>
        </p:txBody>
      </p:sp>
    </p:spTree>
    <p:extLst>
      <p:ext uri="{BB962C8B-B14F-4D97-AF65-F5344CB8AC3E}">
        <p14:creationId xmlns:p14="http://schemas.microsoft.com/office/powerpoint/2010/main" val="1806136661"/>
      </p:ext>
    </p:extLst>
  </p:cSld>
  <p:clrMapOvr>
    <a:masterClrMapping/>
  </p:clrMapOvr>
  <p:transition>
    <p:cut thruBlk="1"/>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ftr" sz="quarter" idx="10"/>
          </p:nvPr>
        </p:nvSpPr>
        <p:spPr/>
        <p:txBody>
          <a:bodyPr/>
          <a:lstStyle>
            <a:lvl1pPr>
              <a:defRPr/>
            </a:lvl1pPr>
          </a:lstStyle>
          <a:p>
            <a:pPr>
              <a:defRPr/>
            </a:pPr>
            <a:r>
              <a:rPr lang="en-US"/>
              <a:t>Prof. saeed Makarem</a:t>
            </a:r>
          </a:p>
        </p:txBody>
      </p:sp>
      <p:sp>
        <p:nvSpPr>
          <p:cNvPr id="5" name="Rectangle 7"/>
          <p:cNvSpPr>
            <a:spLocks noGrp="1" noChangeArrowheads="1"/>
          </p:cNvSpPr>
          <p:nvPr>
            <p:ph type="sldNum" sz="quarter" idx="11"/>
          </p:nvPr>
        </p:nvSpPr>
        <p:spPr/>
        <p:txBody>
          <a:bodyPr/>
          <a:lstStyle>
            <a:lvl1pPr>
              <a:defRPr/>
            </a:lvl1pPr>
          </a:lstStyle>
          <a:p>
            <a:pPr>
              <a:defRPr/>
            </a:pPr>
            <a:fld id="{726432E7-FE5A-45DD-A049-5D52EF536208}" type="slidenum">
              <a:rPr lang="en-US"/>
              <a:pPr>
                <a:defRPr/>
              </a:pPr>
              <a:t>‹#›</a:t>
            </a:fld>
            <a:endParaRPr lang="en-US"/>
          </a:p>
        </p:txBody>
      </p:sp>
    </p:spTree>
    <p:extLst>
      <p:ext uri="{BB962C8B-B14F-4D97-AF65-F5344CB8AC3E}">
        <p14:creationId xmlns:p14="http://schemas.microsoft.com/office/powerpoint/2010/main" val="3944638890"/>
      </p:ext>
    </p:extLst>
  </p:cSld>
  <p:clrMapOvr>
    <a:masterClrMapping/>
  </p:clrMapOvr>
  <p:transition>
    <p:cut thruBlk="1"/>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ftr" sz="quarter" idx="10"/>
          </p:nvPr>
        </p:nvSpPr>
        <p:spPr/>
        <p:txBody>
          <a:bodyPr/>
          <a:lstStyle>
            <a:lvl1pPr>
              <a:defRPr/>
            </a:lvl1pPr>
          </a:lstStyle>
          <a:p>
            <a:pPr>
              <a:defRPr/>
            </a:pPr>
            <a:r>
              <a:rPr lang="en-US"/>
              <a:t>Prof. saeed Makarem</a:t>
            </a:r>
          </a:p>
        </p:txBody>
      </p:sp>
      <p:sp>
        <p:nvSpPr>
          <p:cNvPr id="5" name="Rectangle 7"/>
          <p:cNvSpPr>
            <a:spLocks noGrp="1" noChangeArrowheads="1"/>
          </p:cNvSpPr>
          <p:nvPr>
            <p:ph type="sldNum" sz="quarter" idx="11"/>
          </p:nvPr>
        </p:nvSpPr>
        <p:spPr/>
        <p:txBody>
          <a:bodyPr/>
          <a:lstStyle>
            <a:lvl1pPr>
              <a:defRPr/>
            </a:lvl1pPr>
          </a:lstStyle>
          <a:p>
            <a:pPr>
              <a:defRPr/>
            </a:pPr>
            <a:fld id="{6A321411-2320-4F59-BD7E-529B5F8AC574}" type="slidenum">
              <a:rPr lang="en-US"/>
              <a:pPr>
                <a:defRPr/>
              </a:pPr>
              <a:t>‹#›</a:t>
            </a:fld>
            <a:endParaRPr lang="en-US"/>
          </a:p>
        </p:txBody>
      </p:sp>
    </p:spTree>
    <p:extLst>
      <p:ext uri="{BB962C8B-B14F-4D97-AF65-F5344CB8AC3E}">
        <p14:creationId xmlns:p14="http://schemas.microsoft.com/office/powerpoint/2010/main" val="3841783843"/>
      </p:ext>
    </p:extLst>
  </p:cSld>
  <p:clrMapOvr>
    <a:masterClrMapping/>
  </p:clrMapOvr>
  <p:transition>
    <p:sndAc>
      <p:endSnd/>
    </p:sndAc>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859338" y="333375"/>
            <a:ext cx="1914525" cy="2066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926263" y="333375"/>
            <a:ext cx="1914525" cy="2066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ftr" sz="quarter" idx="10"/>
          </p:nvPr>
        </p:nvSpPr>
        <p:spPr/>
        <p:txBody>
          <a:bodyPr/>
          <a:lstStyle>
            <a:lvl1pPr>
              <a:defRPr/>
            </a:lvl1pPr>
          </a:lstStyle>
          <a:p>
            <a:pPr>
              <a:defRPr/>
            </a:pPr>
            <a:r>
              <a:rPr lang="en-US"/>
              <a:t>Prof. saeed Makarem</a:t>
            </a:r>
          </a:p>
        </p:txBody>
      </p:sp>
      <p:sp>
        <p:nvSpPr>
          <p:cNvPr id="6" name="Rectangle 7"/>
          <p:cNvSpPr>
            <a:spLocks noGrp="1" noChangeArrowheads="1"/>
          </p:cNvSpPr>
          <p:nvPr>
            <p:ph type="sldNum" sz="quarter" idx="11"/>
          </p:nvPr>
        </p:nvSpPr>
        <p:spPr/>
        <p:txBody>
          <a:bodyPr/>
          <a:lstStyle>
            <a:lvl1pPr>
              <a:defRPr/>
            </a:lvl1pPr>
          </a:lstStyle>
          <a:p>
            <a:pPr>
              <a:defRPr/>
            </a:pPr>
            <a:fld id="{03DAE73E-3339-46A8-95CC-1FDEDC4EB760}" type="slidenum">
              <a:rPr lang="en-US"/>
              <a:pPr>
                <a:defRPr/>
              </a:pPr>
              <a:t>‹#›</a:t>
            </a:fld>
            <a:endParaRPr lang="en-US"/>
          </a:p>
        </p:txBody>
      </p:sp>
    </p:spTree>
    <p:extLst>
      <p:ext uri="{BB962C8B-B14F-4D97-AF65-F5344CB8AC3E}">
        <p14:creationId xmlns:p14="http://schemas.microsoft.com/office/powerpoint/2010/main" val="1244832380"/>
      </p:ext>
    </p:extLst>
  </p:cSld>
  <p:clrMapOvr>
    <a:masterClrMapping/>
  </p:clrMapOvr>
  <p:transition>
    <p:cut thruBlk="1"/>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ftr" sz="quarter" idx="10"/>
          </p:nvPr>
        </p:nvSpPr>
        <p:spPr/>
        <p:txBody>
          <a:bodyPr/>
          <a:lstStyle>
            <a:lvl1pPr>
              <a:defRPr/>
            </a:lvl1pPr>
          </a:lstStyle>
          <a:p>
            <a:pPr>
              <a:defRPr/>
            </a:pPr>
            <a:r>
              <a:rPr lang="en-US"/>
              <a:t>Prof. saeed Makarem</a:t>
            </a:r>
          </a:p>
        </p:txBody>
      </p:sp>
      <p:sp>
        <p:nvSpPr>
          <p:cNvPr id="8" name="Rectangle 7"/>
          <p:cNvSpPr>
            <a:spLocks noGrp="1" noChangeArrowheads="1"/>
          </p:cNvSpPr>
          <p:nvPr>
            <p:ph type="sldNum" sz="quarter" idx="11"/>
          </p:nvPr>
        </p:nvSpPr>
        <p:spPr/>
        <p:txBody>
          <a:bodyPr/>
          <a:lstStyle>
            <a:lvl1pPr>
              <a:defRPr/>
            </a:lvl1pPr>
          </a:lstStyle>
          <a:p>
            <a:pPr>
              <a:defRPr/>
            </a:pPr>
            <a:fld id="{5979665F-FB6F-44FF-A0BD-96F63A097696}" type="slidenum">
              <a:rPr lang="en-US"/>
              <a:pPr>
                <a:defRPr/>
              </a:pPr>
              <a:t>‹#›</a:t>
            </a:fld>
            <a:endParaRPr lang="en-US"/>
          </a:p>
        </p:txBody>
      </p:sp>
    </p:spTree>
    <p:extLst>
      <p:ext uri="{BB962C8B-B14F-4D97-AF65-F5344CB8AC3E}">
        <p14:creationId xmlns:p14="http://schemas.microsoft.com/office/powerpoint/2010/main" val="277911196"/>
      </p:ext>
    </p:extLst>
  </p:cSld>
  <p:clrMapOvr>
    <a:masterClrMapping/>
  </p:clrMapOvr>
  <p:transition>
    <p:cut thruBlk="1"/>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6"/>
          <p:cNvSpPr>
            <a:spLocks noGrp="1" noChangeArrowheads="1"/>
          </p:cNvSpPr>
          <p:nvPr>
            <p:ph type="ftr" sz="quarter" idx="10"/>
          </p:nvPr>
        </p:nvSpPr>
        <p:spPr/>
        <p:txBody>
          <a:bodyPr/>
          <a:lstStyle>
            <a:lvl1pPr>
              <a:defRPr/>
            </a:lvl1pPr>
          </a:lstStyle>
          <a:p>
            <a:pPr>
              <a:defRPr/>
            </a:pPr>
            <a:r>
              <a:rPr lang="en-US"/>
              <a:t>Prof. saeed Makarem</a:t>
            </a:r>
          </a:p>
        </p:txBody>
      </p:sp>
      <p:sp>
        <p:nvSpPr>
          <p:cNvPr id="4" name="Rectangle 7"/>
          <p:cNvSpPr>
            <a:spLocks noGrp="1" noChangeArrowheads="1"/>
          </p:cNvSpPr>
          <p:nvPr>
            <p:ph type="sldNum" sz="quarter" idx="11"/>
          </p:nvPr>
        </p:nvSpPr>
        <p:spPr/>
        <p:txBody>
          <a:bodyPr/>
          <a:lstStyle>
            <a:lvl1pPr>
              <a:defRPr/>
            </a:lvl1pPr>
          </a:lstStyle>
          <a:p>
            <a:pPr>
              <a:defRPr/>
            </a:pPr>
            <a:fld id="{9CA53434-3575-480E-9D78-D56BFAA5DC1C}" type="slidenum">
              <a:rPr lang="en-US"/>
              <a:pPr>
                <a:defRPr/>
              </a:pPr>
              <a:t>‹#›</a:t>
            </a:fld>
            <a:endParaRPr lang="en-US"/>
          </a:p>
        </p:txBody>
      </p:sp>
    </p:spTree>
    <p:extLst>
      <p:ext uri="{BB962C8B-B14F-4D97-AF65-F5344CB8AC3E}">
        <p14:creationId xmlns:p14="http://schemas.microsoft.com/office/powerpoint/2010/main" val="1939600001"/>
      </p:ext>
    </p:extLst>
  </p:cSld>
  <p:clrMapOvr>
    <a:masterClrMapping/>
  </p:clrMapOvr>
  <p:transition>
    <p:cut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E5C3A0B4-6B23-4624-8E2E-B7EDEA81F321}" type="datetimeFigureOut">
              <a:rPr lang="el-GR" smtClean="0"/>
              <a:pPr/>
              <a:t>18/11/2023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263BD860-9531-400F-858C-1688E1E534F2}" type="slidenum">
              <a:rPr lang="el-GR" smtClean="0"/>
              <a:pPr/>
              <a:t>‹#›</a:t>
            </a:fld>
            <a:endParaRPr lang="el-G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p:txBody>
          <a:bodyPr/>
          <a:lstStyle>
            <a:lvl1pPr>
              <a:defRPr/>
            </a:lvl1pPr>
          </a:lstStyle>
          <a:p>
            <a:pPr>
              <a:defRPr/>
            </a:pPr>
            <a:r>
              <a:rPr lang="en-US"/>
              <a:t>Prof. saeed Makarem</a:t>
            </a:r>
          </a:p>
        </p:txBody>
      </p:sp>
      <p:sp>
        <p:nvSpPr>
          <p:cNvPr id="3" name="Rectangle 7"/>
          <p:cNvSpPr>
            <a:spLocks noGrp="1" noChangeArrowheads="1"/>
          </p:cNvSpPr>
          <p:nvPr>
            <p:ph type="sldNum" sz="quarter" idx="11"/>
          </p:nvPr>
        </p:nvSpPr>
        <p:spPr/>
        <p:txBody>
          <a:bodyPr/>
          <a:lstStyle>
            <a:lvl1pPr>
              <a:defRPr/>
            </a:lvl1pPr>
          </a:lstStyle>
          <a:p>
            <a:pPr>
              <a:defRPr/>
            </a:pPr>
            <a:fld id="{D53589ED-8017-473F-B462-49B24C8D6507}" type="slidenum">
              <a:rPr lang="en-US"/>
              <a:pPr>
                <a:defRPr/>
              </a:pPr>
              <a:t>‹#›</a:t>
            </a:fld>
            <a:endParaRPr lang="en-US"/>
          </a:p>
        </p:txBody>
      </p:sp>
    </p:spTree>
    <p:extLst>
      <p:ext uri="{BB962C8B-B14F-4D97-AF65-F5344CB8AC3E}">
        <p14:creationId xmlns:p14="http://schemas.microsoft.com/office/powerpoint/2010/main" val="1873294527"/>
      </p:ext>
    </p:extLst>
  </p:cSld>
  <p:clrMapOvr>
    <a:masterClrMapping/>
  </p:clrMapOvr>
  <p:transition>
    <p:cut thruBlk="1"/>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ftr" sz="quarter" idx="10"/>
          </p:nvPr>
        </p:nvSpPr>
        <p:spPr/>
        <p:txBody>
          <a:bodyPr/>
          <a:lstStyle>
            <a:lvl1pPr>
              <a:defRPr/>
            </a:lvl1pPr>
          </a:lstStyle>
          <a:p>
            <a:pPr>
              <a:defRPr/>
            </a:pPr>
            <a:r>
              <a:rPr lang="en-US"/>
              <a:t>Prof. saeed Makarem</a:t>
            </a:r>
          </a:p>
        </p:txBody>
      </p:sp>
      <p:sp>
        <p:nvSpPr>
          <p:cNvPr id="6" name="Rectangle 7"/>
          <p:cNvSpPr>
            <a:spLocks noGrp="1" noChangeArrowheads="1"/>
          </p:cNvSpPr>
          <p:nvPr>
            <p:ph type="sldNum" sz="quarter" idx="11"/>
          </p:nvPr>
        </p:nvSpPr>
        <p:spPr/>
        <p:txBody>
          <a:bodyPr/>
          <a:lstStyle>
            <a:lvl1pPr>
              <a:defRPr/>
            </a:lvl1pPr>
          </a:lstStyle>
          <a:p>
            <a:pPr>
              <a:defRPr/>
            </a:pPr>
            <a:fld id="{E69F09FF-0613-443D-B560-CE792F3FA1A7}" type="slidenum">
              <a:rPr lang="en-US"/>
              <a:pPr>
                <a:defRPr/>
              </a:pPr>
              <a:t>‹#›</a:t>
            </a:fld>
            <a:endParaRPr lang="en-US"/>
          </a:p>
        </p:txBody>
      </p:sp>
    </p:spTree>
    <p:extLst>
      <p:ext uri="{BB962C8B-B14F-4D97-AF65-F5344CB8AC3E}">
        <p14:creationId xmlns:p14="http://schemas.microsoft.com/office/powerpoint/2010/main" val="4021419331"/>
      </p:ext>
    </p:extLst>
  </p:cSld>
  <p:clrMapOvr>
    <a:masterClrMapping/>
  </p:clrMapOvr>
  <p:transition>
    <p:cut thruBlk="1"/>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ftr" sz="quarter" idx="10"/>
          </p:nvPr>
        </p:nvSpPr>
        <p:spPr/>
        <p:txBody>
          <a:bodyPr/>
          <a:lstStyle>
            <a:lvl1pPr>
              <a:defRPr/>
            </a:lvl1pPr>
          </a:lstStyle>
          <a:p>
            <a:pPr>
              <a:defRPr/>
            </a:pPr>
            <a:r>
              <a:rPr lang="en-US"/>
              <a:t>Prof. saeed Makarem</a:t>
            </a:r>
          </a:p>
        </p:txBody>
      </p:sp>
      <p:sp>
        <p:nvSpPr>
          <p:cNvPr id="6" name="Rectangle 7"/>
          <p:cNvSpPr>
            <a:spLocks noGrp="1" noChangeArrowheads="1"/>
          </p:cNvSpPr>
          <p:nvPr>
            <p:ph type="sldNum" sz="quarter" idx="11"/>
          </p:nvPr>
        </p:nvSpPr>
        <p:spPr/>
        <p:txBody>
          <a:bodyPr/>
          <a:lstStyle>
            <a:lvl1pPr>
              <a:defRPr/>
            </a:lvl1pPr>
          </a:lstStyle>
          <a:p>
            <a:pPr>
              <a:defRPr/>
            </a:pPr>
            <a:fld id="{2E7B9432-830F-49C6-9C91-766A9D7684AB}" type="slidenum">
              <a:rPr lang="en-US"/>
              <a:pPr>
                <a:defRPr/>
              </a:pPr>
              <a:t>‹#›</a:t>
            </a:fld>
            <a:endParaRPr lang="en-US"/>
          </a:p>
        </p:txBody>
      </p:sp>
    </p:spTree>
    <p:extLst>
      <p:ext uri="{BB962C8B-B14F-4D97-AF65-F5344CB8AC3E}">
        <p14:creationId xmlns:p14="http://schemas.microsoft.com/office/powerpoint/2010/main" val="850416931"/>
      </p:ext>
    </p:extLst>
  </p:cSld>
  <p:clrMapOvr>
    <a:masterClrMapping/>
  </p:clrMapOvr>
  <p:transition>
    <p:cut thruBlk="1"/>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ftr" sz="quarter" idx="10"/>
          </p:nvPr>
        </p:nvSpPr>
        <p:spPr/>
        <p:txBody>
          <a:bodyPr/>
          <a:lstStyle>
            <a:lvl1pPr>
              <a:defRPr/>
            </a:lvl1pPr>
          </a:lstStyle>
          <a:p>
            <a:pPr>
              <a:defRPr/>
            </a:pPr>
            <a:r>
              <a:rPr lang="en-US"/>
              <a:t>Prof. saeed Makarem</a:t>
            </a:r>
          </a:p>
        </p:txBody>
      </p:sp>
      <p:sp>
        <p:nvSpPr>
          <p:cNvPr id="5" name="Rectangle 7"/>
          <p:cNvSpPr>
            <a:spLocks noGrp="1" noChangeArrowheads="1"/>
          </p:cNvSpPr>
          <p:nvPr>
            <p:ph type="sldNum" sz="quarter" idx="11"/>
          </p:nvPr>
        </p:nvSpPr>
        <p:spPr/>
        <p:txBody>
          <a:bodyPr/>
          <a:lstStyle>
            <a:lvl1pPr>
              <a:defRPr/>
            </a:lvl1pPr>
          </a:lstStyle>
          <a:p>
            <a:pPr>
              <a:defRPr/>
            </a:pPr>
            <a:fld id="{FDF8DBBD-6751-4F04-86EC-E8989AB0CC77}" type="slidenum">
              <a:rPr lang="en-US"/>
              <a:pPr>
                <a:defRPr/>
              </a:pPr>
              <a:t>‹#›</a:t>
            </a:fld>
            <a:endParaRPr lang="en-US"/>
          </a:p>
        </p:txBody>
      </p:sp>
    </p:spTree>
    <p:extLst>
      <p:ext uri="{BB962C8B-B14F-4D97-AF65-F5344CB8AC3E}">
        <p14:creationId xmlns:p14="http://schemas.microsoft.com/office/powerpoint/2010/main" val="1969723450"/>
      </p:ext>
    </p:extLst>
  </p:cSld>
  <p:clrMapOvr>
    <a:masterClrMapping/>
  </p:clrMapOvr>
  <p:transition>
    <p:cut thruBlk="1"/>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5288" y="274638"/>
            <a:ext cx="2095500" cy="21256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135688" cy="21256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ftr" sz="quarter" idx="10"/>
          </p:nvPr>
        </p:nvSpPr>
        <p:spPr/>
        <p:txBody>
          <a:bodyPr/>
          <a:lstStyle>
            <a:lvl1pPr>
              <a:defRPr/>
            </a:lvl1pPr>
          </a:lstStyle>
          <a:p>
            <a:pPr>
              <a:defRPr/>
            </a:pPr>
            <a:r>
              <a:rPr lang="en-US"/>
              <a:t>Prof. saeed Makarem</a:t>
            </a:r>
          </a:p>
        </p:txBody>
      </p:sp>
      <p:sp>
        <p:nvSpPr>
          <p:cNvPr id="5" name="Rectangle 7"/>
          <p:cNvSpPr>
            <a:spLocks noGrp="1" noChangeArrowheads="1"/>
          </p:cNvSpPr>
          <p:nvPr>
            <p:ph type="sldNum" sz="quarter" idx="11"/>
          </p:nvPr>
        </p:nvSpPr>
        <p:spPr/>
        <p:txBody>
          <a:bodyPr/>
          <a:lstStyle>
            <a:lvl1pPr>
              <a:defRPr/>
            </a:lvl1pPr>
          </a:lstStyle>
          <a:p>
            <a:pPr>
              <a:defRPr/>
            </a:pPr>
            <a:fld id="{3149AF8C-E8D6-4C98-9544-8826995FA436}" type="slidenum">
              <a:rPr lang="en-US"/>
              <a:pPr>
                <a:defRPr/>
              </a:pPr>
              <a:t>‹#›</a:t>
            </a:fld>
            <a:endParaRPr lang="en-US"/>
          </a:p>
        </p:txBody>
      </p:sp>
    </p:spTree>
    <p:extLst>
      <p:ext uri="{BB962C8B-B14F-4D97-AF65-F5344CB8AC3E}">
        <p14:creationId xmlns:p14="http://schemas.microsoft.com/office/powerpoint/2010/main" val="1960715347"/>
      </p:ext>
    </p:extLst>
  </p:cSld>
  <p:clrMapOvr>
    <a:masterClrMapping/>
  </p:clrMapOvr>
  <p:transition>
    <p:cut thruBlk="1"/>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859338" y="333375"/>
            <a:ext cx="1914525" cy="2066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926263" y="333375"/>
            <a:ext cx="1914525" cy="2066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ftr" sz="quarter" idx="10"/>
          </p:nvPr>
        </p:nvSpPr>
        <p:spPr/>
        <p:txBody>
          <a:bodyPr/>
          <a:lstStyle>
            <a:lvl1pPr>
              <a:defRPr/>
            </a:lvl1pPr>
          </a:lstStyle>
          <a:p>
            <a:pPr>
              <a:defRPr/>
            </a:pPr>
            <a:r>
              <a:rPr lang="en-US"/>
              <a:t>Prof. saeed Makarem</a:t>
            </a:r>
          </a:p>
        </p:txBody>
      </p:sp>
      <p:sp>
        <p:nvSpPr>
          <p:cNvPr id="6" name="Rectangle 7"/>
          <p:cNvSpPr>
            <a:spLocks noGrp="1" noChangeArrowheads="1"/>
          </p:cNvSpPr>
          <p:nvPr>
            <p:ph type="sldNum" sz="quarter" idx="11"/>
          </p:nvPr>
        </p:nvSpPr>
        <p:spPr/>
        <p:txBody>
          <a:bodyPr/>
          <a:lstStyle>
            <a:lvl1pPr>
              <a:defRPr/>
            </a:lvl1pPr>
          </a:lstStyle>
          <a:p>
            <a:pPr>
              <a:defRPr/>
            </a:pPr>
            <a:fld id="{0CB278E7-D01C-4E7B-90C1-57C2CE3FBA02}" type="slidenum">
              <a:rPr lang="en-US"/>
              <a:pPr>
                <a:defRPr/>
              </a:pPr>
              <a:t>‹#›</a:t>
            </a:fld>
            <a:endParaRPr lang="en-US"/>
          </a:p>
        </p:txBody>
      </p:sp>
    </p:spTree>
    <p:extLst>
      <p:ext uri="{BB962C8B-B14F-4D97-AF65-F5344CB8AC3E}">
        <p14:creationId xmlns:p14="http://schemas.microsoft.com/office/powerpoint/2010/main" val="882830967"/>
      </p:ext>
    </p:extLst>
  </p:cSld>
  <p:clrMapOvr>
    <a:masterClrMapping/>
  </p:clrMapOvr>
  <p:transition>
    <p:cut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E5C3A0B4-6B23-4624-8E2E-B7EDEA81F321}" type="datetimeFigureOut">
              <a:rPr lang="el-GR" smtClean="0"/>
              <a:pPr/>
              <a:t>18/11/2023</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263BD860-9531-400F-858C-1688E1E534F2}"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E5C3A0B4-6B23-4624-8E2E-B7EDEA81F321}" type="datetimeFigureOut">
              <a:rPr lang="el-GR" smtClean="0"/>
              <a:pPr/>
              <a:t>18/11/2023</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263BD860-9531-400F-858C-1688E1E534F2}"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E5C3A0B4-6B23-4624-8E2E-B7EDEA81F321}" type="datetimeFigureOut">
              <a:rPr lang="el-GR" smtClean="0"/>
              <a:pPr/>
              <a:t>18/11/2023</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263BD860-9531-400F-858C-1688E1E534F2}"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E5C3A0B4-6B23-4624-8E2E-B7EDEA81F321}" type="datetimeFigureOut">
              <a:rPr lang="el-GR" smtClean="0"/>
              <a:pPr/>
              <a:t>18/11/2023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263BD860-9531-400F-858C-1688E1E534F2}"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E5C3A0B4-6B23-4624-8E2E-B7EDEA81F321}" type="datetimeFigureOut">
              <a:rPr lang="el-GR" smtClean="0"/>
              <a:pPr/>
              <a:t>18/11/2023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263BD860-9531-400F-858C-1688E1E534F2}"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C3A0B4-6B23-4624-8E2E-B7EDEA81F321}" type="datetimeFigureOut">
              <a:rPr lang="el-GR" smtClean="0"/>
              <a:pPr/>
              <a:t>18/11/2023</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3BD860-9531-400F-858C-1688E1E534F2}"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Freeform 2">
            <a:extLst>
              <a:ext uri="{FF2B5EF4-FFF2-40B4-BE49-F238E27FC236}">
                <a16:creationId xmlns:a16="http://schemas.microsoft.com/office/drawing/2014/main" id="{FD2FDEA8-924A-D478-86E2-59055373CB09}"/>
              </a:ext>
            </a:extLst>
          </p:cNvPr>
          <p:cNvSpPr>
            <a:spLocks/>
          </p:cNvSpPr>
          <p:nvPr/>
        </p:nvSpPr>
        <p:spPr bwMode="hidden">
          <a:xfrm>
            <a:off x="6627813" y="6429375"/>
            <a:ext cx="285750" cy="209550"/>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grpSp>
        <p:nvGrpSpPr>
          <p:cNvPr id="4099" name="Group 3">
            <a:extLst>
              <a:ext uri="{FF2B5EF4-FFF2-40B4-BE49-F238E27FC236}">
                <a16:creationId xmlns:a16="http://schemas.microsoft.com/office/drawing/2014/main" id="{EBAF1EF8-328C-ABC0-387F-8AB888363355}"/>
              </a:ext>
            </a:extLst>
          </p:cNvPr>
          <p:cNvGrpSpPr>
            <a:grpSpLocks/>
          </p:cNvGrpSpPr>
          <p:nvPr/>
        </p:nvGrpSpPr>
        <p:grpSpPr bwMode="auto">
          <a:xfrm>
            <a:off x="3175" y="4267200"/>
            <a:ext cx="9140825" cy="2590800"/>
            <a:chOff x="2" y="2688"/>
            <a:chExt cx="5758" cy="1632"/>
          </a:xfrm>
        </p:grpSpPr>
        <p:sp>
          <p:nvSpPr>
            <p:cNvPr id="4100" name="Freeform 4">
              <a:extLst>
                <a:ext uri="{FF2B5EF4-FFF2-40B4-BE49-F238E27FC236}">
                  <a16:creationId xmlns:a16="http://schemas.microsoft.com/office/drawing/2014/main" id="{0AD9E4C3-54F8-16FB-C5F6-C408A21EEBF0}"/>
                </a:ext>
              </a:extLst>
            </p:cNvPr>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Lst>
              <a:ahLst/>
              <a:cxnLst>
                <a:cxn ang="0">
                  <a:pos x="T0" y="T1"/>
                </a:cxn>
                <a:cxn ang="0">
                  <a:pos x="T2" y="T3"/>
                </a:cxn>
                <a:cxn ang="0">
                  <a:pos x="T4" y="T5"/>
                </a:cxn>
                <a:cxn ang="0">
                  <a:pos x="T6" y="T7"/>
                </a:cxn>
                <a:cxn ang="0">
                  <a:pos x="T8" y="T9"/>
                </a:cxn>
                <a:cxn ang="0">
                  <a:pos x="T10" y="T11"/>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grpSp>
          <p:nvGrpSpPr>
            <p:cNvPr id="4101" name="Group 5">
              <a:extLst>
                <a:ext uri="{FF2B5EF4-FFF2-40B4-BE49-F238E27FC236}">
                  <a16:creationId xmlns:a16="http://schemas.microsoft.com/office/drawing/2014/main" id="{525D3CCE-E980-9EA0-1B12-F77FBA733229}"/>
                </a:ext>
              </a:extLst>
            </p:cNvPr>
            <p:cNvGrpSpPr>
              <a:grpSpLocks/>
            </p:cNvGrpSpPr>
            <p:nvPr userDrawn="1"/>
          </p:nvGrpSpPr>
          <p:grpSpPr bwMode="auto">
            <a:xfrm>
              <a:off x="3528" y="3715"/>
              <a:ext cx="792" cy="521"/>
              <a:chOff x="3527" y="3715"/>
              <a:chExt cx="792" cy="521"/>
            </a:xfrm>
          </p:grpSpPr>
          <p:sp>
            <p:nvSpPr>
              <p:cNvPr id="4102" name="Oval 6">
                <a:extLst>
                  <a:ext uri="{FF2B5EF4-FFF2-40B4-BE49-F238E27FC236}">
                    <a16:creationId xmlns:a16="http://schemas.microsoft.com/office/drawing/2014/main" id="{D6178739-6806-FD43-C82F-C7533C8EE65C}"/>
                  </a:ext>
                </a:extLst>
              </p:cNvPr>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l-GR"/>
              </a:p>
            </p:txBody>
          </p:sp>
          <p:sp>
            <p:nvSpPr>
              <p:cNvPr id="4103" name="Oval 7">
                <a:extLst>
                  <a:ext uri="{FF2B5EF4-FFF2-40B4-BE49-F238E27FC236}">
                    <a16:creationId xmlns:a16="http://schemas.microsoft.com/office/drawing/2014/main" id="{31F2E36F-AD5A-03A4-4CEA-6D1EDAACFE3B}"/>
                  </a:ext>
                </a:extLst>
              </p:cNvPr>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l-GR"/>
              </a:p>
            </p:txBody>
          </p:sp>
          <p:sp>
            <p:nvSpPr>
              <p:cNvPr id="4104" name="Oval 8">
                <a:extLst>
                  <a:ext uri="{FF2B5EF4-FFF2-40B4-BE49-F238E27FC236}">
                    <a16:creationId xmlns:a16="http://schemas.microsoft.com/office/drawing/2014/main" id="{10A9F8E0-DD13-A0F0-D5E3-47810ABF64C1}"/>
                  </a:ext>
                </a:extLst>
              </p:cNvPr>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l-GR"/>
              </a:p>
            </p:txBody>
          </p:sp>
          <p:sp>
            <p:nvSpPr>
              <p:cNvPr id="4105" name="Oval 9">
                <a:extLst>
                  <a:ext uri="{FF2B5EF4-FFF2-40B4-BE49-F238E27FC236}">
                    <a16:creationId xmlns:a16="http://schemas.microsoft.com/office/drawing/2014/main" id="{4AEB4C19-F81C-CF9B-68C2-72A670C5C9D9}"/>
                  </a:ext>
                </a:extLst>
              </p:cNvPr>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l-GR"/>
              </a:p>
            </p:txBody>
          </p:sp>
          <p:sp>
            <p:nvSpPr>
              <p:cNvPr id="4106" name="Oval 10">
                <a:extLst>
                  <a:ext uri="{FF2B5EF4-FFF2-40B4-BE49-F238E27FC236}">
                    <a16:creationId xmlns:a16="http://schemas.microsoft.com/office/drawing/2014/main" id="{946003BF-29FA-C60A-6A66-E204FB8528FF}"/>
                  </a:ext>
                </a:extLst>
              </p:cNvPr>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l-GR"/>
              </a:p>
            </p:txBody>
          </p:sp>
          <p:sp>
            <p:nvSpPr>
              <p:cNvPr id="4107" name="Freeform 11">
                <a:extLst>
                  <a:ext uri="{FF2B5EF4-FFF2-40B4-BE49-F238E27FC236}">
                    <a16:creationId xmlns:a16="http://schemas.microsoft.com/office/drawing/2014/main" id="{5FA7BFE2-296B-2DAC-CE77-11029380F79D}"/>
                  </a:ext>
                </a:extLst>
              </p:cNvPr>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4108" name="Freeform 12">
                <a:extLst>
                  <a:ext uri="{FF2B5EF4-FFF2-40B4-BE49-F238E27FC236}">
                    <a16:creationId xmlns:a16="http://schemas.microsoft.com/office/drawing/2014/main" id="{78544CA1-EFE1-6BCA-F07B-F5854F903EDE}"/>
                  </a:ext>
                </a:extLst>
              </p:cNvPr>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4109" name="Freeform 13">
                <a:extLst>
                  <a:ext uri="{FF2B5EF4-FFF2-40B4-BE49-F238E27FC236}">
                    <a16:creationId xmlns:a16="http://schemas.microsoft.com/office/drawing/2014/main" id="{9E49DF7E-4146-0D1B-70AC-C4D0127A2148}"/>
                  </a:ext>
                </a:extLst>
              </p:cNvPr>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4110" name="Freeform 14">
                <a:extLst>
                  <a:ext uri="{FF2B5EF4-FFF2-40B4-BE49-F238E27FC236}">
                    <a16:creationId xmlns:a16="http://schemas.microsoft.com/office/drawing/2014/main" id="{2F5CB954-E3CB-8157-E379-3FB54E1AB517}"/>
                  </a:ext>
                </a:extLst>
              </p:cNvPr>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4111" name="Freeform 15">
                <a:extLst>
                  <a:ext uri="{FF2B5EF4-FFF2-40B4-BE49-F238E27FC236}">
                    <a16:creationId xmlns:a16="http://schemas.microsoft.com/office/drawing/2014/main" id="{882076D8-26E2-C2EE-508F-4E0C6FFC6291}"/>
                  </a:ext>
                </a:extLst>
              </p:cNvPr>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4112" name="Oval 16">
                <a:extLst>
                  <a:ext uri="{FF2B5EF4-FFF2-40B4-BE49-F238E27FC236}">
                    <a16:creationId xmlns:a16="http://schemas.microsoft.com/office/drawing/2014/main" id="{AACBE32D-5A4F-F3C1-CF01-83D9C06BAA72}"/>
                  </a:ext>
                </a:extLst>
              </p:cNvPr>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l-GR"/>
              </a:p>
            </p:txBody>
          </p:sp>
        </p:grpSp>
        <p:grpSp>
          <p:nvGrpSpPr>
            <p:cNvPr id="4113" name="Group 17">
              <a:extLst>
                <a:ext uri="{FF2B5EF4-FFF2-40B4-BE49-F238E27FC236}">
                  <a16:creationId xmlns:a16="http://schemas.microsoft.com/office/drawing/2014/main" id="{C3537FCB-038E-7027-B099-308E60CB55DC}"/>
                </a:ext>
              </a:extLst>
            </p:cNvPr>
            <p:cNvGrpSpPr>
              <a:grpSpLocks/>
            </p:cNvGrpSpPr>
            <p:nvPr userDrawn="1"/>
          </p:nvGrpSpPr>
          <p:grpSpPr bwMode="auto">
            <a:xfrm>
              <a:off x="1776" y="3631"/>
              <a:ext cx="1626" cy="683"/>
              <a:chOff x="1776" y="3631"/>
              <a:chExt cx="1626" cy="683"/>
            </a:xfrm>
          </p:grpSpPr>
          <p:sp>
            <p:nvSpPr>
              <p:cNvPr id="4114" name="Oval 18">
                <a:extLst>
                  <a:ext uri="{FF2B5EF4-FFF2-40B4-BE49-F238E27FC236}">
                    <a16:creationId xmlns:a16="http://schemas.microsoft.com/office/drawing/2014/main" id="{281CAE0A-4EF8-A198-932D-4CFB992BE7AA}"/>
                  </a:ext>
                </a:extLst>
              </p:cNvPr>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l-GR"/>
              </a:p>
            </p:txBody>
          </p:sp>
          <p:sp>
            <p:nvSpPr>
              <p:cNvPr id="4115" name="Oval 19">
                <a:extLst>
                  <a:ext uri="{FF2B5EF4-FFF2-40B4-BE49-F238E27FC236}">
                    <a16:creationId xmlns:a16="http://schemas.microsoft.com/office/drawing/2014/main" id="{BA0012C7-89A3-3B63-2912-F7E8B7685FC8}"/>
                  </a:ext>
                </a:extLst>
              </p:cNvPr>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l-GR"/>
              </a:p>
            </p:txBody>
          </p:sp>
          <p:sp>
            <p:nvSpPr>
              <p:cNvPr id="4116" name="Oval 20">
                <a:extLst>
                  <a:ext uri="{FF2B5EF4-FFF2-40B4-BE49-F238E27FC236}">
                    <a16:creationId xmlns:a16="http://schemas.microsoft.com/office/drawing/2014/main" id="{97D37194-F3CE-4C14-1EA1-69995A451C94}"/>
                  </a:ext>
                </a:extLst>
              </p:cNvPr>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l-GR"/>
              </a:p>
            </p:txBody>
          </p:sp>
          <p:sp>
            <p:nvSpPr>
              <p:cNvPr id="4117" name="Oval 21">
                <a:extLst>
                  <a:ext uri="{FF2B5EF4-FFF2-40B4-BE49-F238E27FC236}">
                    <a16:creationId xmlns:a16="http://schemas.microsoft.com/office/drawing/2014/main" id="{5B7A694B-0257-54E2-D82C-186B36946B97}"/>
                  </a:ext>
                </a:extLst>
              </p:cNvPr>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l-GR"/>
              </a:p>
            </p:txBody>
          </p:sp>
          <p:sp>
            <p:nvSpPr>
              <p:cNvPr id="4118" name="Oval 22">
                <a:extLst>
                  <a:ext uri="{FF2B5EF4-FFF2-40B4-BE49-F238E27FC236}">
                    <a16:creationId xmlns:a16="http://schemas.microsoft.com/office/drawing/2014/main" id="{ABB2EE53-6D79-E740-B01F-C8AE233ED4F1}"/>
                  </a:ext>
                </a:extLst>
              </p:cNvPr>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l-GR"/>
              </a:p>
            </p:txBody>
          </p:sp>
          <p:sp>
            <p:nvSpPr>
              <p:cNvPr id="4119" name="Oval 23">
                <a:extLst>
                  <a:ext uri="{FF2B5EF4-FFF2-40B4-BE49-F238E27FC236}">
                    <a16:creationId xmlns:a16="http://schemas.microsoft.com/office/drawing/2014/main" id="{16A58D65-F1D3-D8AF-A0DF-7F989A65C354}"/>
                  </a:ext>
                </a:extLst>
              </p:cNvPr>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l-GR"/>
              </a:p>
            </p:txBody>
          </p:sp>
          <p:sp>
            <p:nvSpPr>
              <p:cNvPr id="4120" name="Oval 24">
                <a:extLst>
                  <a:ext uri="{FF2B5EF4-FFF2-40B4-BE49-F238E27FC236}">
                    <a16:creationId xmlns:a16="http://schemas.microsoft.com/office/drawing/2014/main" id="{AD057D71-4682-B230-638D-7BE8C9B33011}"/>
                  </a:ext>
                </a:extLst>
              </p:cNvPr>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l-GR"/>
              </a:p>
            </p:txBody>
          </p:sp>
          <p:sp>
            <p:nvSpPr>
              <p:cNvPr id="4121" name="Oval 25">
                <a:extLst>
                  <a:ext uri="{FF2B5EF4-FFF2-40B4-BE49-F238E27FC236}">
                    <a16:creationId xmlns:a16="http://schemas.microsoft.com/office/drawing/2014/main" id="{D2042185-7EEE-FE6B-8CAE-770E27BBB834}"/>
                  </a:ext>
                </a:extLst>
              </p:cNvPr>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l-GR"/>
              </a:p>
            </p:txBody>
          </p:sp>
          <p:sp>
            <p:nvSpPr>
              <p:cNvPr id="4122" name="Freeform 26">
                <a:extLst>
                  <a:ext uri="{FF2B5EF4-FFF2-40B4-BE49-F238E27FC236}">
                    <a16:creationId xmlns:a16="http://schemas.microsoft.com/office/drawing/2014/main" id="{3D805B1C-CF43-04D5-D8CE-AB3CC15683A0}"/>
                  </a:ext>
                </a:extLst>
              </p:cNvPr>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4123" name="Freeform 27">
                <a:extLst>
                  <a:ext uri="{FF2B5EF4-FFF2-40B4-BE49-F238E27FC236}">
                    <a16:creationId xmlns:a16="http://schemas.microsoft.com/office/drawing/2014/main" id="{3840BBFE-2D5E-26B4-9877-35F86350BB0E}"/>
                  </a:ext>
                </a:extLst>
              </p:cNvPr>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4124" name="Freeform 28">
                <a:extLst>
                  <a:ext uri="{FF2B5EF4-FFF2-40B4-BE49-F238E27FC236}">
                    <a16:creationId xmlns:a16="http://schemas.microsoft.com/office/drawing/2014/main" id="{766D0E1F-047F-3321-783E-7CFAA65DC3DC}"/>
                  </a:ext>
                </a:extLst>
              </p:cNvPr>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4125" name="Freeform 29">
                <a:extLst>
                  <a:ext uri="{FF2B5EF4-FFF2-40B4-BE49-F238E27FC236}">
                    <a16:creationId xmlns:a16="http://schemas.microsoft.com/office/drawing/2014/main" id="{C13B83DC-A97B-D071-30C5-1740424A42D9}"/>
                  </a:ext>
                </a:extLst>
              </p:cNvPr>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4126" name="Freeform 30">
                <a:extLst>
                  <a:ext uri="{FF2B5EF4-FFF2-40B4-BE49-F238E27FC236}">
                    <a16:creationId xmlns:a16="http://schemas.microsoft.com/office/drawing/2014/main" id="{8BA35406-CC81-9CC1-FDDF-938E3DDDE73C}"/>
                  </a:ext>
                </a:extLst>
              </p:cNvPr>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4127" name="Freeform 31">
                <a:extLst>
                  <a:ext uri="{FF2B5EF4-FFF2-40B4-BE49-F238E27FC236}">
                    <a16:creationId xmlns:a16="http://schemas.microsoft.com/office/drawing/2014/main" id="{E693D14E-71E2-0F4F-5641-9D7BCC10BA89}"/>
                  </a:ext>
                </a:extLst>
              </p:cNvPr>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4128" name="Freeform 32">
                <a:extLst>
                  <a:ext uri="{FF2B5EF4-FFF2-40B4-BE49-F238E27FC236}">
                    <a16:creationId xmlns:a16="http://schemas.microsoft.com/office/drawing/2014/main" id="{BC824DE6-98B2-9FB5-C410-8C2333286B95}"/>
                  </a:ext>
                </a:extLst>
              </p:cNvPr>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4129" name="Freeform 33">
                <a:extLst>
                  <a:ext uri="{FF2B5EF4-FFF2-40B4-BE49-F238E27FC236}">
                    <a16:creationId xmlns:a16="http://schemas.microsoft.com/office/drawing/2014/main" id="{4215DCED-7056-47A9-057D-2C7EE2BF422F}"/>
                  </a:ext>
                </a:extLst>
              </p:cNvPr>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4130" name="Freeform 34">
                <a:extLst>
                  <a:ext uri="{FF2B5EF4-FFF2-40B4-BE49-F238E27FC236}">
                    <a16:creationId xmlns:a16="http://schemas.microsoft.com/office/drawing/2014/main" id="{B6CFD265-DB9F-D1C7-4851-19783375BF4C}"/>
                  </a:ext>
                </a:extLst>
              </p:cNvPr>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4131" name="Freeform 35">
                <a:extLst>
                  <a:ext uri="{FF2B5EF4-FFF2-40B4-BE49-F238E27FC236}">
                    <a16:creationId xmlns:a16="http://schemas.microsoft.com/office/drawing/2014/main" id="{1C65E269-1547-2703-5FA6-D40A9D1A7A9F}"/>
                  </a:ext>
                </a:extLst>
              </p:cNvPr>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grpSp>
        <p:grpSp>
          <p:nvGrpSpPr>
            <p:cNvPr id="4132" name="Group 36">
              <a:extLst>
                <a:ext uri="{FF2B5EF4-FFF2-40B4-BE49-F238E27FC236}">
                  <a16:creationId xmlns:a16="http://schemas.microsoft.com/office/drawing/2014/main" id="{30472F8C-9720-D3C6-1B65-AAE0AA99E389}"/>
                </a:ext>
              </a:extLst>
            </p:cNvPr>
            <p:cNvGrpSpPr>
              <a:grpSpLocks/>
            </p:cNvGrpSpPr>
            <p:nvPr userDrawn="1"/>
          </p:nvGrpSpPr>
          <p:grpSpPr bwMode="auto">
            <a:xfrm>
              <a:off x="4128" y="3360"/>
              <a:ext cx="1351" cy="821"/>
              <a:chOff x="4128" y="3360"/>
              <a:chExt cx="1351" cy="821"/>
            </a:xfrm>
          </p:grpSpPr>
          <p:sp>
            <p:nvSpPr>
              <p:cNvPr id="4133" name="Freeform 37">
                <a:extLst>
                  <a:ext uri="{FF2B5EF4-FFF2-40B4-BE49-F238E27FC236}">
                    <a16:creationId xmlns:a16="http://schemas.microsoft.com/office/drawing/2014/main" id="{E33C07A4-C95B-19C2-CED6-93B9EF99140B}"/>
                  </a:ext>
                </a:extLst>
              </p:cNvPr>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4134" name="Freeform 38">
                <a:extLst>
                  <a:ext uri="{FF2B5EF4-FFF2-40B4-BE49-F238E27FC236}">
                    <a16:creationId xmlns:a16="http://schemas.microsoft.com/office/drawing/2014/main" id="{57E61182-5A01-24D9-A421-D0A3A5774C40}"/>
                  </a:ext>
                </a:extLst>
              </p:cNvPr>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4135" name="Freeform 39">
                <a:extLst>
                  <a:ext uri="{FF2B5EF4-FFF2-40B4-BE49-F238E27FC236}">
                    <a16:creationId xmlns:a16="http://schemas.microsoft.com/office/drawing/2014/main" id="{31E620F9-F651-FEF3-9922-3DD217BC5DBD}"/>
                  </a:ext>
                </a:extLst>
              </p:cNvPr>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4136" name="Freeform 40">
                <a:extLst>
                  <a:ext uri="{FF2B5EF4-FFF2-40B4-BE49-F238E27FC236}">
                    <a16:creationId xmlns:a16="http://schemas.microsoft.com/office/drawing/2014/main" id="{57E10C9A-59CA-7163-2AE4-0506CC947649}"/>
                  </a:ext>
                </a:extLst>
              </p:cNvPr>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4137" name="Freeform 41">
                <a:extLst>
                  <a:ext uri="{FF2B5EF4-FFF2-40B4-BE49-F238E27FC236}">
                    <a16:creationId xmlns:a16="http://schemas.microsoft.com/office/drawing/2014/main" id="{BB905256-94BE-A6DB-36E7-E4897CD39F63}"/>
                  </a:ext>
                </a:extLst>
              </p:cNvPr>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4138" name="Freeform 42">
                <a:extLst>
                  <a:ext uri="{FF2B5EF4-FFF2-40B4-BE49-F238E27FC236}">
                    <a16:creationId xmlns:a16="http://schemas.microsoft.com/office/drawing/2014/main" id="{4493191C-9069-F5D7-9B2D-4E254CED248D}"/>
                  </a:ext>
                </a:extLst>
              </p:cNvPr>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4139" name="Freeform 43">
                <a:extLst>
                  <a:ext uri="{FF2B5EF4-FFF2-40B4-BE49-F238E27FC236}">
                    <a16:creationId xmlns:a16="http://schemas.microsoft.com/office/drawing/2014/main" id="{B7C3F139-0E14-B047-7FBE-3D6E50E8817D}"/>
                  </a:ext>
                </a:extLst>
              </p:cNvPr>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4140" name="Freeform 44">
                <a:extLst>
                  <a:ext uri="{FF2B5EF4-FFF2-40B4-BE49-F238E27FC236}">
                    <a16:creationId xmlns:a16="http://schemas.microsoft.com/office/drawing/2014/main" id="{7A10A583-DE2F-52C4-FDC0-94DDE8BF0287}"/>
                  </a:ext>
                </a:extLst>
              </p:cNvPr>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4141" name="Freeform 45">
                <a:extLst>
                  <a:ext uri="{FF2B5EF4-FFF2-40B4-BE49-F238E27FC236}">
                    <a16:creationId xmlns:a16="http://schemas.microsoft.com/office/drawing/2014/main" id="{1FA30865-4E38-C22F-7386-EA30BAD06144}"/>
                  </a:ext>
                </a:extLst>
              </p:cNvPr>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4142" name="Freeform 46">
                <a:extLst>
                  <a:ext uri="{FF2B5EF4-FFF2-40B4-BE49-F238E27FC236}">
                    <a16:creationId xmlns:a16="http://schemas.microsoft.com/office/drawing/2014/main" id="{895FDF47-2DB1-B9BC-20DE-E584636B4018}"/>
                  </a:ext>
                </a:extLst>
              </p:cNvPr>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4143" name="Freeform 47">
                <a:extLst>
                  <a:ext uri="{FF2B5EF4-FFF2-40B4-BE49-F238E27FC236}">
                    <a16:creationId xmlns:a16="http://schemas.microsoft.com/office/drawing/2014/main" id="{0808D559-A98C-233E-EE5B-39349919637B}"/>
                  </a:ext>
                </a:extLst>
              </p:cNvPr>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4144" name="Oval 48">
                <a:extLst>
                  <a:ext uri="{FF2B5EF4-FFF2-40B4-BE49-F238E27FC236}">
                    <a16:creationId xmlns:a16="http://schemas.microsoft.com/office/drawing/2014/main" id="{E7C08813-1424-E976-F11A-80ED4E57CE33}"/>
                  </a:ext>
                </a:extLst>
              </p:cNvPr>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l-GR"/>
              </a:p>
            </p:txBody>
          </p:sp>
          <p:sp>
            <p:nvSpPr>
              <p:cNvPr id="4145" name="Oval 49">
                <a:extLst>
                  <a:ext uri="{FF2B5EF4-FFF2-40B4-BE49-F238E27FC236}">
                    <a16:creationId xmlns:a16="http://schemas.microsoft.com/office/drawing/2014/main" id="{1D494FDE-4212-3857-84F7-334D60F666CA}"/>
                  </a:ext>
                </a:extLst>
              </p:cNvPr>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l-GR"/>
              </a:p>
            </p:txBody>
          </p:sp>
          <p:sp>
            <p:nvSpPr>
              <p:cNvPr id="4146" name="Oval 50">
                <a:extLst>
                  <a:ext uri="{FF2B5EF4-FFF2-40B4-BE49-F238E27FC236}">
                    <a16:creationId xmlns:a16="http://schemas.microsoft.com/office/drawing/2014/main" id="{D856A778-16B6-D75C-9354-2EBFCBBBED81}"/>
                  </a:ext>
                </a:extLst>
              </p:cNvPr>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l-GR"/>
              </a:p>
            </p:txBody>
          </p:sp>
          <p:sp>
            <p:nvSpPr>
              <p:cNvPr id="4147" name="Oval 51">
                <a:extLst>
                  <a:ext uri="{FF2B5EF4-FFF2-40B4-BE49-F238E27FC236}">
                    <a16:creationId xmlns:a16="http://schemas.microsoft.com/office/drawing/2014/main" id="{A4A2596B-491F-6522-66DB-CE44250B125F}"/>
                  </a:ext>
                </a:extLst>
              </p:cNvPr>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l-GR"/>
              </a:p>
            </p:txBody>
          </p:sp>
          <p:sp>
            <p:nvSpPr>
              <p:cNvPr id="4148" name="Oval 52">
                <a:extLst>
                  <a:ext uri="{FF2B5EF4-FFF2-40B4-BE49-F238E27FC236}">
                    <a16:creationId xmlns:a16="http://schemas.microsoft.com/office/drawing/2014/main" id="{1FF71443-3B79-5F0F-21B3-C3088EA97512}"/>
                  </a:ext>
                </a:extLst>
              </p:cNvPr>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l-GR"/>
              </a:p>
            </p:txBody>
          </p:sp>
          <p:sp>
            <p:nvSpPr>
              <p:cNvPr id="4149" name="Oval 53">
                <a:extLst>
                  <a:ext uri="{FF2B5EF4-FFF2-40B4-BE49-F238E27FC236}">
                    <a16:creationId xmlns:a16="http://schemas.microsoft.com/office/drawing/2014/main" id="{0A999D73-9276-DD5F-8295-5B907A9C7ABD}"/>
                  </a:ext>
                </a:extLst>
              </p:cNvPr>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l-GR"/>
              </a:p>
            </p:txBody>
          </p:sp>
        </p:grpSp>
        <p:grpSp>
          <p:nvGrpSpPr>
            <p:cNvPr id="4150" name="Group 54">
              <a:extLst>
                <a:ext uri="{FF2B5EF4-FFF2-40B4-BE49-F238E27FC236}">
                  <a16:creationId xmlns:a16="http://schemas.microsoft.com/office/drawing/2014/main" id="{174295A9-2B65-49C0-6FAE-2CDAFC7E1185}"/>
                </a:ext>
              </a:extLst>
            </p:cNvPr>
            <p:cNvGrpSpPr>
              <a:grpSpLocks/>
            </p:cNvGrpSpPr>
            <p:nvPr userDrawn="1"/>
          </p:nvGrpSpPr>
          <p:grpSpPr bwMode="auto">
            <a:xfrm>
              <a:off x="5280" y="3024"/>
              <a:ext cx="425" cy="258"/>
              <a:chOff x="5280" y="3024"/>
              <a:chExt cx="425" cy="258"/>
            </a:xfrm>
          </p:grpSpPr>
          <p:sp>
            <p:nvSpPr>
              <p:cNvPr id="4151" name="Freeform 55">
                <a:extLst>
                  <a:ext uri="{FF2B5EF4-FFF2-40B4-BE49-F238E27FC236}">
                    <a16:creationId xmlns:a16="http://schemas.microsoft.com/office/drawing/2014/main" id="{84D69CE3-D5F3-EADD-3EF2-690450FB49A0}"/>
                  </a:ext>
                </a:extLst>
              </p:cNvPr>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4152" name="Freeform 56">
                <a:extLst>
                  <a:ext uri="{FF2B5EF4-FFF2-40B4-BE49-F238E27FC236}">
                    <a16:creationId xmlns:a16="http://schemas.microsoft.com/office/drawing/2014/main" id="{2C7AA8F2-42BB-90E9-8603-0D827BC999CB}"/>
                  </a:ext>
                </a:extLst>
              </p:cNvPr>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4153" name="Freeform 57">
                <a:extLst>
                  <a:ext uri="{FF2B5EF4-FFF2-40B4-BE49-F238E27FC236}">
                    <a16:creationId xmlns:a16="http://schemas.microsoft.com/office/drawing/2014/main" id="{39F351CD-1A3B-32CA-004B-1B8F54605479}"/>
                  </a:ext>
                </a:extLst>
              </p:cNvPr>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4154" name="Freeform 58">
                <a:extLst>
                  <a:ext uri="{FF2B5EF4-FFF2-40B4-BE49-F238E27FC236}">
                    <a16:creationId xmlns:a16="http://schemas.microsoft.com/office/drawing/2014/main" id="{2E92FCF8-1237-2623-9A3B-33A7DCBE7360}"/>
                  </a:ext>
                </a:extLst>
              </p:cNvPr>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4155" name="Freeform 59">
                <a:extLst>
                  <a:ext uri="{FF2B5EF4-FFF2-40B4-BE49-F238E27FC236}">
                    <a16:creationId xmlns:a16="http://schemas.microsoft.com/office/drawing/2014/main" id="{D5F38133-3392-AEEA-B334-24AAB9D745D5}"/>
                  </a:ext>
                </a:extLst>
              </p:cNvPr>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4156" name="Freeform 60">
                <a:extLst>
                  <a:ext uri="{FF2B5EF4-FFF2-40B4-BE49-F238E27FC236}">
                    <a16:creationId xmlns:a16="http://schemas.microsoft.com/office/drawing/2014/main" id="{BF573142-1F44-10E8-D1B4-BC7579B9A2CF}"/>
                  </a:ext>
                </a:extLst>
              </p:cNvPr>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4157" name="Freeform 61">
                <a:extLst>
                  <a:ext uri="{FF2B5EF4-FFF2-40B4-BE49-F238E27FC236}">
                    <a16:creationId xmlns:a16="http://schemas.microsoft.com/office/drawing/2014/main" id="{DF145200-597E-3B2C-A5AD-2B1E0A1D8407}"/>
                  </a:ext>
                </a:extLst>
              </p:cNvPr>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grpSp>
            <p:nvGrpSpPr>
              <p:cNvPr id="4158" name="Group 62">
                <a:extLst>
                  <a:ext uri="{FF2B5EF4-FFF2-40B4-BE49-F238E27FC236}">
                    <a16:creationId xmlns:a16="http://schemas.microsoft.com/office/drawing/2014/main" id="{84BF485F-E39B-B10D-A9BF-B03616A878B1}"/>
                  </a:ext>
                </a:extLst>
              </p:cNvPr>
              <p:cNvGrpSpPr>
                <a:grpSpLocks/>
              </p:cNvGrpSpPr>
              <p:nvPr/>
            </p:nvGrpSpPr>
            <p:grpSpPr bwMode="auto">
              <a:xfrm>
                <a:off x="5381" y="3085"/>
                <a:ext cx="227" cy="132"/>
                <a:chOff x="5381" y="3085"/>
                <a:chExt cx="227" cy="132"/>
              </a:xfrm>
            </p:grpSpPr>
            <p:sp>
              <p:nvSpPr>
                <p:cNvPr id="4159" name="Oval 63">
                  <a:extLst>
                    <a:ext uri="{FF2B5EF4-FFF2-40B4-BE49-F238E27FC236}">
                      <a16:creationId xmlns:a16="http://schemas.microsoft.com/office/drawing/2014/main" id="{972218D2-48D6-1F66-A2D2-134CF1A75F85}"/>
                    </a:ext>
                  </a:extLst>
                </p:cNvPr>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l-GR"/>
                </a:p>
              </p:txBody>
            </p:sp>
            <p:sp>
              <p:nvSpPr>
                <p:cNvPr id="4160" name="Oval 64">
                  <a:extLst>
                    <a:ext uri="{FF2B5EF4-FFF2-40B4-BE49-F238E27FC236}">
                      <a16:creationId xmlns:a16="http://schemas.microsoft.com/office/drawing/2014/main" id="{488E9786-8997-DD6F-644E-E076E9F5068B}"/>
                    </a:ext>
                  </a:extLst>
                </p:cNvPr>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l-GR"/>
                </a:p>
              </p:txBody>
            </p:sp>
            <p:sp>
              <p:nvSpPr>
                <p:cNvPr id="4161" name="Oval 65">
                  <a:extLst>
                    <a:ext uri="{FF2B5EF4-FFF2-40B4-BE49-F238E27FC236}">
                      <a16:creationId xmlns:a16="http://schemas.microsoft.com/office/drawing/2014/main" id="{95F1A727-236B-C83E-E24E-B1BC2A908578}"/>
                    </a:ext>
                  </a:extLst>
                </p:cNvPr>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l-GR"/>
                </a:p>
              </p:txBody>
            </p:sp>
            <p:sp>
              <p:nvSpPr>
                <p:cNvPr id="4162" name="Oval 66">
                  <a:extLst>
                    <a:ext uri="{FF2B5EF4-FFF2-40B4-BE49-F238E27FC236}">
                      <a16:creationId xmlns:a16="http://schemas.microsoft.com/office/drawing/2014/main" id="{1C0C0E7A-C35B-9F36-947D-2C2D8B682806}"/>
                    </a:ext>
                  </a:extLst>
                </p:cNvPr>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l-GR"/>
                </a:p>
              </p:txBody>
            </p:sp>
          </p:grpSp>
        </p:grpSp>
      </p:grpSp>
      <p:sp>
        <p:nvSpPr>
          <p:cNvPr id="4163" name="Rectangle 67">
            <a:extLst>
              <a:ext uri="{FF2B5EF4-FFF2-40B4-BE49-F238E27FC236}">
                <a16:creationId xmlns:a16="http://schemas.microsoft.com/office/drawing/2014/main" id="{4F0EBCBF-76FF-679B-D3A2-63E730355DB3}"/>
              </a:ext>
            </a:extLst>
          </p:cNvPr>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l-GR"/>
              <a:t>Click to edit Master title style</a:t>
            </a:r>
          </a:p>
        </p:txBody>
      </p:sp>
      <p:sp>
        <p:nvSpPr>
          <p:cNvPr id="4164" name="Rectangle 68">
            <a:extLst>
              <a:ext uri="{FF2B5EF4-FFF2-40B4-BE49-F238E27FC236}">
                <a16:creationId xmlns:a16="http://schemas.microsoft.com/office/drawing/2014/main" id="{DC61DB2A-CDBB-D8C0-CC23-43CD1BAD48CB}"/>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l-GR"/>
              <a:t>Click to edit Master text styles</a:t>
            </a:r>
          </a:p>
          <a:p>
            <a:pPr lvl="1"/>
            <a:r>
              <a:rPr lang="en-US" altLang="el-GR"/>
              <a:t>Second level</a:t>
            </a:r>
          </a:p>
          <a:p>
            <a:pPr lvl="2"/>
            <a:r>
              <a:rPr lang="en-US" altLang="el-GR"/>
              <a:t>Third level</a:t>
            </a:r>
          </a:p>
          <a:p>
            <a:pPr lvl="3"/>
            <a:r>
              <a:rPr lang="en-US" altLang="el-GR"/>
              <a:t>Fourth level</a:t>
            </a:r>
          </a:p>
          <a:p>
            <a:pPr lvl="4"/>
            <a:r>
              <a:rPr lang="en-US" altLang="el-GR"/>
              <a:t>Fifth level</a:t>
            </a:r>
          </a:p>
        </p:txBody>
      </p:sp>
      <p:sp>
        <p:nvSpPr>
          <p:cNvPr id="4165" name="Rectangle 69">
            <a:extLst>
              <a:ext uri="{FF2B5EF4-FFF2-40B4-BE49-F238E27FC236}">
                <a16:creationId xmlns:a16="http://schemas.microsoft.com/office/drawing/2014/main" id="{5CE31BEC-21E5-D9D8-B4BB-281E15EAD296}"/>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defRPr>
            </a:lvl1pPr>
          </a:lstStyle>
          <a:p>
            <a:endParaRPr lang="en-US" altLang="el-GR"/>
          </a:p>
        </p:txBody>
      </p:sp>
      <p:sp>
        <p:nvSpPr>
          <p:cNvPr id="4166" name="Rectangle 70">
            <a:extLst>
              <a:ext uri="{FF2B5EF4-FFF2-40B4-BE49-F238E27FC236}">
                <a16:creationId xmlns:a16="http://schemas.microsoft.com/office/drawing/2014/main" id="{74DF3ABF-8327-38EB-2D56-6C0383615A4F}"/>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defRPr>
            </a:lvl1pPr>
          </a:lstStyle>
          <a:p>
            <a:endParaRPr lang="en-US" altLang="el-GR"/>
          </a:p>
        </p:txBody>
      </p:sp>
      <p:sp>
        <p:nvSpPr>
          <p:cNvPr id="4167" name="Rectangle 71">
            <a:extLst>
              <a:ext uri="{FF2B5EF4-FFF2-40B4-BE49-F238E27FC236}">
                <a16:creationId xmlns:a16="http://schemas.microsoft.com/office/drawing/2014/main" id="{CEDCDFC9-D41B-1E78-12BB-333CB6179219}"/>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fld id="{E491A149-DBFC-44D8-BBA4-05E9367B5B2C}" type="slidenum">
              <a:rPr lang="en-US" altLang="el-GR"/>
              <a:pPr/>
              <a:t>‹#›</a:t>
            </a:fld>
            <a:endParaRPr lang="en-US" altLang="el-GR"/>
          </a:p>
        </p:txBody>
      </p:sp>
    </p:spTree>
    <p:extLst>
      <p:ext uri="{BB962C8B-B14F-4D97-AF65-F5344CB8AC3E}">
        <p14:creationId xmlns:p14="http://schemas.microsoft.com/office/powerpoint/2010/main" val="1283973013"/>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fontAlgn="base">
        <a:spcBef>
          <a:spcPct val="20000"/>
        </a:spcBef>
        <a:spcAft>
          <a:spcPct val="0"/>
        </a:spcAft>
        <a:buClr>
          <a:schemeClr val="hlink"/>
        </a:buClr>
        <a:buSzPct val="80000"/>
        <a:buFont typeface="Wingdings" panose="05000000000000000000" pitchFamily="2" charset="2"/>
        <a:buChar char="Ø"/>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50000"/>
        <a:buFont typeface="Wingdings" panose="05000000000000000000" pitchFamily="2" charset="2"/>
        <a:buChar char="l"/>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folHlink"/>
        </a:buClr>
        <a:buSzPct val="50000"/>
        <a:buFont typeface="Wingdings" panose="05000000000000000000" pitchFamily="2" charset="2"/>
        <a:buChar char="l"/>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Title Placeholder 21">
            <a:extLst>
              <a:ext uri="{FF2B5EF4-FFF2-40B4-BE49-F238E27FC236}">
                <a16:creationId xmlns:a16="http://schemas.microsoft.com/office/drawing/2014/main" id="{11709605-3CC2-CBDC-4711-6A4693AAEBB5}"/>
              </a:ext>
            </a:extLst>
          </p:cNvPr>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l-GR"/>
              <a:t>Click to edit Master title style</a:t>
            </a:r>
          </a:p>
        </p:txBody>
      </p:sp>
      <p:sp>
        <p:nvSpPr>
          <p:cNvPr id="69635" name="Text Placeholder 12">
            <a:extLst>
              <a:ext uri="{FF2B5EF4-FFF2-40B4-BE49-F238E27FC236}">
                <a16:creationId xmlns:a16="http://schemas.microsoft.com/office/drawing/2014/main" id="{82E279D3-8758-CC33-CA54-DAB0AA4C722A}"/>
              </a:ext>
            </a:extLst>
          </p:cNvPr>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l-GR"/>
              <a:t>Click to edit Master text styles</a:t>
            </a:r>
          </a:p>
          <a:p>
            <a:pPr lvl="1"/>
            <a:r>
              <a:rPr lang="en-US" altLang="el-GR"/>
              <a:t>Second level</a:t>
            </a:r>
          </a:p>
          <a:p>
            <a:pPr lvl="2"/>
            <a:r>
              <a:rPr lang="en-US" altLang="el-GR"/>
              <a:t>Third level</a:t>
            </a:r>
          </a:p>
          <a:p>
            <a:pPr lvl="3"/>
            <a:r>
              <a:rPr lang="en-US" altLang="el-GR"/>
              <a:t>Fourth level</a:t>
            </a:r>
          </a:p>
          <a:p>
            <a:pPr lvl="4"/>
            <a:r>
              <a:rPr lang="en-US" altLang="el-GR"/>
              <a:t>Fifth level</a:t>
            </a:r>
          </a:p>
        </p:txBody>
      </p:sp>
      <p:sp>
        <p:nvSpPr>
          <p:cNvPr id="14" name="Date Placeholder 13">
            <a:extLst>
              <a:ext uri="{FF2B5EF4-FFF2-40B4-BE49-F238E27FC236}">
                <a16:creationId xmlns:a16="http://schemas.microsoft.com/office/drawing/2014/main" id="{77C11267-FF6B-5493-A5AA-E00DF95DD8B5}"/>
              </a:ext>
            </a:extLst>
          </p:cNvPr>
          <p:cNvSpPr>
            <a:spLocks noGrp="1"/>
          </p:cNvSpPr>
          <p:nvPr>
            <p:ph type="dt" sz="half" idx="2"/>
          </p:nvPr>
        </p:nvSpPr>
        <p:spPr>
          <a:xfrm>
            <a:off x="6096000" y="6248400"/>
            <a:ext cx="2667000" cy="365125"/>
          </a:xfrm>
          <a:prstGeom prst="rect">
            <a:avLst/>
          </a:prstGeom>
        </p:spPr>
        <p:txBody>
          <a:bodyPr vert="horz" wrap="square" lIns="91440" tIns="45720" rIns="91440" bIns="45720" numCol="1" anchor="ctr" anchorCtr="0" compatLnSpc="1">
            <a:prstTxWarp prst="textNoShape">
              <a:avLst/>
            </a:prstTxWarp>
          </a:bodyPr>
          <a:lstStyle>
            <a:lvl1pPr>
              <a:defRPr sz="1400">
                <a:solidFill>
                  <a:schemeClr val="tx2"/>
                </a:solidFill>
              </a:defRPr>
            </a:lvl1pPr>
          </a:lstStyle>
          <a:p>
            <a:fld id="{DE446D7C-C3D7-4FF3-A9AB-3B9BDD10F48C}" type="datetimeFigureOut">
              <a:rPr lang="en-US" altLang="el-GR"/>
              <a:pPr/>
              <a:t>11/18/2023</a:t>
            </a:fld>
            <a:endParaRPr lang="en-US" altLang="el-GR"/>
          </a:p>
        </p:txBody>
      </p:sp>
      <p:sp>
        <p:nvSpPr>
          <p:cNvPr id="3" name="Footer Placeholder 2">
            <a:extLst>
              <a:ext uri="{FF2B5EF4-FFF2-40B4-BE49-F238E27FC236}">
                <a16:creationId xmlns:a16="http://schemas.microsoft.com/office/drawing/2014/main" id="{34153424-D0A7-60FF-5357-AAA103964656}"/>
              </a:ext>
            </a:extLst>
          </p:cNvPr>
          <p:cNvSpPr>
            <a:spLocks noGrp="1"/>
          </p:cNvSpPr>
          <p:nvPr>
            <p:ph type="ftr" sz="quarter" idx="3"/>
          </p:nvPr>
        </p:nvSpPr>
        <p:spPr>
          <a:xfrm>
            <a:off x="609600" y="6248400"/>
            <a:ext cx="5421313" cy="365125"/>
          </a:xfrm>
          <a:prstGeom prst="rect">
            <a:avLst/>
          </a:prstGeom>
        </p:spPr>
        <p:txBody>
          <a:bodyPr vert="horz" anchor="ctr"/>
          <a:lstStyle>
            <a:lvl1pPr algn="r" eaLnBrk="1" latinLnBrk="0" hangingPunct="1">
              <a:defRPr kumimoji="0" sz="1400" dirty="0">
                <a:solidFill>
                  <a:schemeClr val="tx2"/>
                </a:solidFill>
                <a:latin typeface="Calibri" charset="0"/>
                <a:ea typeface="ＭＳ Ｐゴシック" charset="0"/>
                <a:cs typeface="ＭＳ Ｐゴシック" charset="0"/>
              </a:defRPr>
            </a:lvl1pPr>
          </a:lstStyle>
          <a:p>
            <a:pPr>
              <a:defRPr/>
            </a:pPr>
            <a:endParaRPr lang="en-US"/>
          </a:p>
        </p:txBody>
      </p:sp>
      <p:sp>
        <p:nvSpPr>
          <p:cNvPr id="7" name="Rectangle 6">
            <a:extLst>
              <a:ext uri="{FF2B5EF4-FFF2-40B4-BE49-F238E27FC236}">
                <a16:creationId xmlns:a16="http://schemas.microsoft.com/office/drawing/2014/main" id="{5CA99F3D-84BF-C7FF-63A4-EE1B543A8360}"/>
              </a:ext>
            </a:extLst>
          </p:cNvPr>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Rectangle 7">
            <a:extLst>
              <a:ext uri="{FF2B5EF4-FFF2-40B4-BE49-F238E27FC236}">
                <a16:creationId xmlns:a16="http://schemas.microsoft.com/office/drawing/2014/main" id="{442BD89D-C7EA-8C43-BDEB-1AC90764CEE4}"/>
              </a:ext>
            </a:extLst>
          </p:cNvPr>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9" name="Rectangle 8">
            <a:extLst>
              <a:ext uri="{FF2B5EF4-FFF2-40B4-BE49-F238E27FC236}">
                <a16:creationId xmlns:a16="http://schemas.microsoft.com/office/drawing/2014/main" id="{C821F9B0-EE80-487F-5128-61C33399FB9C}"/>
              </a:ext>
            </a:extLst>
          </p:cNvPr>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23" name="Slide Number Placeholder 22">
            <a:extLst>
              <a:ext uri="{FF2B5EF4-FFF2-40B4-BE49-F238E27FC236}">
                <a16:creationId xmlns:a16="http://schemas.microsoft.com/office/drawing/2014/main" id="{02B5C704-02C9-D527-248E-7866C11BEE91}"/>
              </a:ext>
            </a:extLst>
          </p:cNvPr>
          <p:cNvSpPr>
            <a:spLocks noGrp="1"/>
          </p:cNvSpPr>
          <p:nvPr>
            <p:ph type="sldNum" sz="quarter" idx="4"/>
          </p:nvPr>
        </p:nvSpPr>
        <p:spPr>
          <a:xfrm>
            <a:off x="0" y="1271588"/>
            <a:ext cx="533400" cy="244475"/>
          </a:xfrm>
          <a:prstGeom prst="rect">
            <a:avLst/>
          </a:prstGeom>
        </p:spPr>
        <p:txBody>
          <a:bodyPr vert="horz" wrap="square" lIns="91440" tIns="45720" rIns="91440" bIns="45720" numCol="1" anchor="ctr" anchorCtr="0" compatLnSpc="1">
            <a:prstTxWarp prst="textNoShape">
              <a:avLst/>
            </a:prstTxWarp>
            <a:normAutofit/>
          </a:bodyPr>
          <a:lstStyle>
            <a:lvl1pPr algn="ctr">
              <a:defRPr sz="1400" b="1">
                <a:solidFill>
                  <a:srgbClr val="FFFFFF"/>
                </a:solidFill>
              </a:defRPr>
            </a:lvl1pPr>
          </a:lstStyle>
          <a:p>
            <a:fld id="{94ADA9E6-AA15-49C5-A6AE-D1D2AB98D0BE}" type="slidenum">
              <a:rPr lang="en-US" altLang="el-GR"/>
              <a:pPr/>
              <a:t>‹#›</a:t>
            </a:fld>
            <a:endParaRPr lang="en-US" altLang="el-GR"/>
          </a:p>
        </p:txBody>
      </p:sp>
    </p:spTree>
    <p:extLst>
      <p:ext uri="{BB962C8B-B14F-4D97-AF65-F5344CB8AC3E}">
        <p14:creationId xmlns:p14="http://schemas.microsoft.com/office/powerpoint/2010/main" val="2814678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fontAlgn="base">
        <a:spcBef>
          <a:spcPct val="0"/>
        </a:spcBef>
        <a:spcAft>
          <a:spcPct val="0"/>
        </a:spcAft>
        <a:defRPr sz="4400" kern="1200">
          <a:solidFill>
            <a:schemeClr val="tx2"/>
          </a:solidFill>
          <a:latin typeface="+mj-lt"/>
          <a:ea typeface="MS PGothic" panose="020B0600070205080204" pitchFamily="34" charset="-128"/>
          <a:cs typeface="+mj-cs"/>
        </a:defRPr>
      </a:lvl1pPr>
      <a:lvl2pPr algn="l" rtl="0" fontAlgn="base">
        <a:spcBef>
          <a:spcPct val="0"/>
        </a:spcBef>
        <a:spcAft>
          <a:spcPct val="0"/>
        </a:spcAft>
        <a:defRPr sz="4400">
          <a:solidFill>
            <a:schemeClr val="tx2"/>
          </a:solidFill>
          <a:latin typeface="Tw Cen MT" panose="020B0602020104020603" pitchFamily="34" charset="0"/>
          <a:ea typeface="MS PGothic" panose="020B0600070205080204" pitchFamily="34" charset="-128"/>
        </a:defRPr>
      </a:lvl2pPr>
      <a:lvl3pPr algn="l" rtl="0" fontAlgn="base">
        <a:spcBef>
          <a:spcPct val="0"/>
        </a:spcBef>
        <a:spcAft>
          <a:spcPct val="0"/>
        </a:spcAft>
        <a:defRPr sz="4400">
          <a:solidFill>
            <a:schemeClr val="tx2"/>
          </a:solidFill>
          <a:latin typeface="Tw Cen MT" panose="020B0602020104020603" pitchFamily="34" charset="0"/>
          <a:ea typeface="MS PGothic" panose="020B0600070205080204" pitchFamily="34" charset="-128"/>
        </a:defRPr>
      </a:lvl3pPr>
      <a:lvl4pPr algn="l" rtl="0" fontAlgn="base">
        <a:spcBef>
          <a:spcPct val="0"/>
        </a:spcBef>
        <a:spcAft>
          <a:spcPct val="0"/>
        </a:spcAft>
        <a:defRPr sz="4400">
          <a:solidFill>
            <a:schemeClr val="tx2"/>
          </a:solidFill>
          <a:latin typeface="Tw Cen MT" panose="020B0602020104020603" pitchFamily="34" charset="0"/>
          <a:ea typeface="MS PGothic" panose="020B0600070205080204" pitchFamily="34" charset="-128"/>
        </a:defRPr>
      </a:lvl4pPr>
      <a:lvl5pPr algn="l" rtl="0" fontAlgn="base">
        <a:spcBef>
          <a:spcPct val="0"/>
        </a:spcBef>
        <a:spcAft>
          <a:spcPct val="0"/>
        </a:spcAft>
        <a:defRPr sz="4400">
          <a:solidFill>
            <a:schemeClr val="tx2"/>
          </a:solidFill>
          <a:latin typeface="Tw Cen MT" panose="020B0602020104020603" pitchFamily="34" charset="0"/>
          <a:ea typeface="MS PGothic" panose="020B0600070205080204" pitchFamily="34" charset="-128"/>
        </a:defRPr>
      </a:lvl5pPr>
      <a:lvl6pPr marL="457200" algn="l" rtl="0" fontAlgn="base">
        <a:spcBef>
          <a:spcPct val="0"/>
        </a:spcBef>
        <a:spcAft>
          <a:spcPct val="0"/>
        </a:spcAft>
        <a:defRPr sz="4400">
          <a:solidFill>
            <a:schemeClr val="tx2"/>
          </a:solidFill>
          <a:latin typeface="Tw Cen MT" panose="020B0602020104020603" pitchFamily="34" charset="0"/>
          <a:ea typeface="MS PGothic" panose="020B0600070205080204" pitchFamily="34" charset="-128"/>
        </a:defRPr>
      </a:lvl6pPr>
      <a:lvl7pPr marL="914400" algn="l" rtl="0" fontAlgn="base">
        <a:spcBef>
          <a:spcPct val="0"/>
        </a:spcBef>
        <a:spcAft>
          <a:spcPct val="0"/>
        </a:spcAft>
        <a:defRPr sz="4400">
          <a:solidFill>
            <a:schemeClr val="tx2"/>
          </a:solidFill>
          <a:latin typeface="Tw Cen MT" panose="020B0602020104020603" pitchFamily="34" charset="0"/>
          <a:ea typeface="MS PGothic" panose="020B0600070205080204" pitchFamily="34" charset="-128"/>
        </a:defRPr>
      </a:lvl7pPr>
      <a:lvl8pPr marL="1371600" algn="l" rtl="0" fontAlgn="base">
        <a:spcBef>
          <a:spcPct val="0"/>
        </a:spcBef>
        <a:spcAft>
          <a:spcPct val="0"/>
        </a:spcAft>
        <a:defRPr sz="4400">
          <a:solidFill>
            <a:schemeClr val="tx2"/>
          </a:solidFill>
          <a:latin typeface="Tw Cen MT" panose="020B0602020104020603" pitchFamily="34" charset="0"/>
          <a:ea typeface="MS PGothic" panose="020B0600070205080204" pitchFamily="34" charset="-128"/>
        </a:defRPr>
      </a:lvl8pPr>
      <a:lvl9pPr marL="1828800" algn="l" rtl="0" fontAlgn="base">
        <a:spcBef>
          <a:spcPct val="0"/>
        </a:spcBef>
        <a:spcAft>
          <a:spcPct val="0"/>
        </a:spcAft>
        <a:defRPr sz="4400">
          <a:solidFill>
            <a:schemeClr val="tx2"/>
          </a:solidFill>
          <a:latin typeface="Tw Cen MT" panose="020B0602020104020603" pitchFamily="34" charset="0"/>
          <a:ea typeface="MS PGothic" panose="020B0600070205080204" pitchFamily="34" charset="-128"/>
        </a:defRPr>
      </a:lvl9pPr>
    </p:titleStyle>
    <p:bodyStyle>
      <a:lvl1pPr marL="319088" indent="-319088" algn="l" rtl="0" fontAlgn="base">
        <a:spcBef>
          <a:spcPts val="700"/>
        </a:spcBef>
        <a:spcAft>
          <a:spcPct val="0"/>
        </a:spcAft>
        <a:buClr>
          <a:schemeClr val="accent2"/>
        </a:buClr>
        <a:buSzPct val="60000"/>
        <a:buFont typeface="Wingdings" panose="05000000000000000000" pitchFamily="2" charset="2"/>
        <a:buChar char=""/>
        <a:defRPr sz="2900" kern="1200">
          <a:solidFill>
            <a:schemeClr val="tx1"/>
          </a:solidFill>
          <a:latin typeface="+mn-lt"/>
          <a:ea typeface="MS PGothic" panose="020B0600070205080204" pitchFamily="34" charset="-128"/>
          <a:cs typeface="+mn-cs"/>
        </a:defRPr>
      </a:lvl1pPr>
      <a:lvl2pPr marL="639763" indent="-273050" algn="l" rtl="0" fontAlgn="base">
        <a:spcBef>
          <a:spcPts val="550"/>
        </a:spcBef>
        <a:spcAft>
          <a:spcPct val="0"/>
        </a:spcAft>
        <a:buClr>
          <a:schemeClr val="accent1"/>
        </a:buClr>
        <a:buSzPct val="70000"/>
        <a:buFont typeface="Wingdings 2" panose="05020102010507070707" pitchFamily="18" charset="2"/>
        <a:buChar char=""/>
        <a:defRPr sz="2600" kern="1200">
          <a:solidFill>
            <a:schemeClr val="tx1"/>
          </a:solidFill>
          <a:latin typeface="+mn-lt"/>
          <a:ea typeface="MS PGothic" panose="020B0600070205080204" pitchFamily="34" charset="-128"/>
          <a:cs typeface="+mn-cs"/>
        </a:defRPr>
      </a:lvl2pPr>
      <a:lvl3pPr marL="914400" indent="-228600" algn="l" rtl="0" fontAlgn="base">
        <a:spcBef>
          <a:spcPts val="500"/>
        </a:spcBef>
        <a:spcAft>
          <a:spcPct val="0"/>
        </a:spcAft>
        <a:buClr>
          <a:schemeClr val="accent2"/>
        </a:buClr>
        <a:buSzPct val="75000"/>
        <a:buFont typeface="Wingdings" panose="05000000000000000000" pitchFamily="2" charset="2"/>
        <a:buChar char=""/>
        <a:defRPr sz="2300" kern="1200">
          <a:solidFill>
            <a:schemeClr val="tx1"/>
          </a:solidFill>
          <a:latin typeface="+mn-lt"/>
          <a:ea typeface="MS PGothic" panose="020B0600070205080204" pitchFamily="34" charset="-128"/>
          <a:cs typeface="+mn-cs"/>
        </a:defRPr>
      </a:lvl3pPr>
      <a:lvl4pPr marL="1371600" indent="-228600" algn="l" rtl="0" fontAlgn="base">
        <a:spcBef>
          <a:spcPts val="400"/>
        </a:spcBef>
        <a:spcAft>
          <a:spcPct val="0"/>
        </a:spcAft>
        <a:buClr>
          <a:srgbClr val="A5AB81"/>
        </a:buClr>
        <a:buSzPct val="75000"/>
        <a:buFont typeface="Wingdings" panose="05000000000000000000" pitchFamily="2" charset="2"/>
        <a:buChar char=""/>
        <a:defRPr sz="2000" kern="1200">
          <a:solidFill>
            <a:schemeClr val="tx1"/>
          </a:solidFill>
          <a:latin typeface="+mn-lt"/>
          <a:ea typeface="MS PGothic" panose="020B0600070205080204" pitchFamily="34" charset="-128"/>
          <a:cs typeface="+mn-cs"/>
        </a:defRPr>
      </a:lvl4pPr>
      <a:lvl5pPr marL="1828800" indent="-228600" algn="l" rtl="0" fontAlgn="base">
        <a:spcBef>
          <a:spcPts val="400"/>
        </a:spcBef>
        <a:spcAft>
          <a:spcPct val="0"/>
        </a:spcAft>
        <a:buClr>
          <a:srgbClr val="D8B25C"/>
        </a:buClr>
        <a:buSzPct val="65000"/>
        <a:buFont typeface="Wingdings" panose="05000000000000000000" pitchFamily="2" charset="2"/>
        <a:buChar char=""/>
        <a:defRPr sz="2000" kern="1200">
          <a:solidFill>
            <a:schemeClr val="tx1"/>
          </a:solidFill>
          <a:latin typeface="+mn-lt"/>
          <a:ea typeface="MS PGothic" panose="020B0600070205080204" pitchFamily="34" charset="-128"/>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043b"/>
          <p:cNvPicPr>
            <a:picLocks noChangeArrowheads="1"/>
          </p:cNvPicPr>
          <p:nvPr/>
        </p:nvPicPr>
        <p:blipFill>
          <a:blip r:embed="rId14"/>
          <a:srcRect/>
          <a:stretch>
            <a:fillRect/>
          </a:stretch>
        </p:blipFill>
        <p:spPr bwMode="auto">
          <a:xfrm>
            <a:off x="0" y="0"/>
            <a:ext cx="9144000" cy="6858000"/>
          </a:xfrm>
          <a:prstGeom prst="rect">
            <a:avLst/>
          </a:prstGeom>
          <a:noFill/>
          <a:ln w="9525">
            <a:noFill/>
            <a:miter lim="800000"/>
            <a:headEnd/>
            <a:tailEnd/>
          </a:ln>
        </p:spPr>
      </p:pic>
      <p:sp>
        <p:nvSpPr>
          <p:cNvPr id="1027" name="Rectangle 4"/>
          <p:cNvSpPr>
            <a:spLocks noGrp="1" noChangeArrowheads="1"/>
          </p:cNvSpPr>
          <p:nvPr>
            <p:ph type="body" idx="1"/>
          </p:nvPr>
        </p:nvSpPr>
        <p:spPr bwMode="auto">
          <a:xfrm>
            <a:off x="4859338" y="333375"/>
            <a:ext cx="3981450" cy="2066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6" name="Rectangle 6"/>
          <p:cNvSpPr>
            <a:spLocks noGrp="1" noChangeArrowheads="1"/>
          </p:cNvSpPr>
          <p:nvPr>
            <p:ph type="ftr" sz="quarter" idx="3"/>
          </p:nvPr>
        </p:nvSpPr>
        <p:spPr bwMode="auto">
          <a:xfrm>
            <a:off x="5554663" y="6437313"/>
            <a:ext cx="2895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r">
              <a:defRPr sz="1400"/>
            </a:lvl1pPr>
          </a:lstStyle>
          <a:p>
            <a:pPr>
              <a:defRPr/>
            </a:pPr>
            <a:r>
              <a:rPr lang="en-US"/>
              <a:t>Prof. </a:t>
            </a:r>
            <a:r>
              <a:rPr lang="en-US" err="1"/>
              <a:t>saeed</a:t>
            </a:r>
            <a:r>
              <a:rPr lang="en-US"/>
              <a:t> Makarem</a:t>
            </a:r>
          </a:p>
        </p:txBody>
      </p:sp>
      <p:sp>
        <p:nvSpPr>
          <p:cNvPr id="10247" name="Rectangle 7"/>
          <p:cNvSpPr>
            <a:spLocks noGrp="1" noChangeArrowheads="1"/>
          </p:cNvSpPr>
          <p:nvPr>
            <p:ph type="sldNum" sz="quarter" idx="4"/>
          </p:nvPr>
        </p:nvSpPr>
        <p:spPr bwMode="auto">
          <a:xfrm>
            <a:off x="8521700" y="6437313"/>
            <a:ext cx="442913"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r">
              <a:defRPr sz="1400"/>
            </a:lvl1pPr>
          </a:lstStyle>
          <a:p>
            <a:pPr>
              <a:defRPr/>
            </a:pPr>
            <a:fld id="{FBC717D4-0F67-47B3-BC6D-F767DA57F58C}" type="slidenum">
              <a:rPr lang="en-US"/>
              <a:pPr>
                <a:defRPr/>
              </a:pPr>
              <a:t>‹#›</a:t>
            </a:fld>
            <a:endParaRPr lang="en-US"/>
          </a:p>
        </p:txBody>
      </p:sp>
    </p:spTree>
    <p:extLst>
      <p:ext uri="{BB962C8B-B14F-4D97-AF65-F5344CB8AC3E}">
        <p14:creationId xmlns:p14="http://schemas.microsoft.com/office/powerpoint/2010/main" val="407400742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ransition>
    <p:cut thruBlk="1"/>
  </p:transition>
  <p:hf hdr="0" dt="0"/>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Trebuchet MS" pitchFamily="34" charset="0"/>
        </a:defRPr>
      </a:lvl2pPr>
      <a:lvl3pPr algn="l" rtl="0" eaLnBrk="0" fontAlgn="base" hangingPunct="0">
        <a:spcBef>
          <a:spcPct val="0"/>
        </a:spcBef>
        <a:spcAft>
          <a:spcPct val="0"/>
        </a:spcAft>
        <a:defRPr sz="4400" b="1">
          <a:solidFill>
            <a:schemeClr val="tx2"/>
          </a:solidFill>
          <a:latin typeface="Trebuchet MS" pitchFamily="34" charset="0"/>
        </a:defRPr>
      </a:lvl3pPr>
      <a:lvl4pPr algn="l" rtl="0" eaLnBrk="0" fontAlgn="base" hangingPunct="0">
        <a:spcBef>
          <a:spcPct val="0"/>
        </a:spcBef>
        <a:spcAft>
          <a:spcPct val="0"/>
        </a:spcAft>
        <a:defRPr sz="4400" b="1">
          <a:solidFill>
            <a:schemeClr val="tx2"/>
          </a:solidFill>
          <a:latin typeface="Trebuchet MS" pitchFamily="34" charset="0"/>
        </a:defRPr>
      </a:lvl4pPr>
      <a:lvl5pPr algn="l" rtl="0" eaLnBrk="0" fontAlgn="base" hangingPunct="0">
        <a:spcBef>
          <a:spcPct val="0"/>
        </a:spcBef>
        <a:spcAft>
          <a:spcPct val="0"/>
        </a:spcAft>
        <a:defRPr sz="4400" b="1">
          <a:solidFill>
            <a:schemeClr val="tx2"/>
          </a:solidFill>
          <a:latin typeface="Trebuchet MS" pitchFamily="34" charset="0"/>
        </a:defRPr>
      </a:lvl5pPr>
      <a:lvl6pPr marL="457200" algn="l" rtl="0" fontAlgn="base">
        <a:spcBef>
          <a:spcPct val="0"/>
        </a:spcBef>
        <a:spcAft>
          <a:spcPct val="0"/>
        </a:spcAft>
        <a:defRPr sz="4400" b="1">
          <a:solidFill>
            <a:schemeClr val="tx2"/>
          </a:solidFill>
          <a:latin typeface="Trebuchet MS" pitchFamily="34" charset="0"/>
        </a:defRPr>
      </a:lvl6pPr>
      <a:lvl7pPr marL="914400" algn="l" rtl="0" fontAlgn="base">
        <a:spcBef>
          <a:spcPct val="0"/>
        </a:spcBef>
        <a:spcAft>
          <a:spcPct val="0"/>
        </a:spcAft>
        <a:defRPr sz="4400" b="1">
          <a:solidFill>
            <a:schemeClr val="tx2"/>
          </a:solidFill>
          <a:latin typeface="Trebuchet MS" pitchFamily="34" charset="0"/>
        </a:defRPr>
      </a:lvl7pPr>
      <a:lvl8pPr marL="1371600" algn="l" rtl="0" fontAlgn="base">
        <a:spcBef>
          <a:spcPct val="0"/>
        </a:spcBef>
        <a:spcAft>
          <a:spcPct val="0"/>
        </a:spcAft>
        <a:defRPr sz="4400" b="1">
          <a:solidFill>
            <a:schemeClr val="tx2"/>
          </a:solidFill>
          <a:latin typeface="Trebuchet MS" pitchFamily="34" charset="0"/>
        </a:defRPr>
      </a:lvl8pPr>
      <a:lvl9pPr marL="1828800" algn="l" rtl="0" fontAlgn="base">
        <a:spcBef>
          <a:spcPct val="0"/>
        </a:spcBef>
        <a:spcAft>
          <a:spcPct val="0"/>
        </a:spcAft>
        <a:defRPr sz="4400" b="1">
          <a:solidFill>
            <a:schemeClr val="tx2"/>
          </a:solidFill>
          <a:latin typeface="Trebuchet MS" pitchFamily="34"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12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12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12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xml"/><Relationship Id="rId1" Type="http://schemas.openxmlformats.org/officeDocument/2006/relationships/slideLayout" Target="../slideLayouts/slideLayout45.xml"/><Relationship Id="rId4" Type="http://schemas.openxmlformats.org/officeDocument/2006/relationships/image" Target="../media/image107.jpeg"/></Relationships>
</file>

<file path=ppt/slides/_rels/slide12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xml"/><Relationship Id="rId1" Type="http://schemas.openxmlformats.org/officeDocument/2006/relationships/slideLayout" Target="../slideLayouts/slideLayout45.xml"/><Relationship Id="rId4" Type="http://schemas.openxmlformats.org/officeDocument/2006/relationships/image" Target="../media/image109.jpeg"/></Relationships>
</file>

<file path=ppt/slides/_rels/slide12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xml"/><Relationship Id="rId1" Type="http://schemas.openxmlformats.org/officeDocument/2006/relationships/slideLayout" Target="../slideLayouts/slideLayout45.xml"/><Relationship Id="rId4" Type="http://schemas.openxmlformats.org/officeDocument/2006/relationships/image" Target="../media/image110.jpeg"/></Relationships>
</file>

<file path=ppt/slides/_rels/slide12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12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9.xml"/><Relationship Id="rId1" Type="http://schemas.openxmlformats.org/officeDocument/2006/relationships/slideLayout" Target="../slideLayouts/slideLayout39.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12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0.xml"/><Relationship Id="rId1" Type="http://schemas.openxmlformats.org/officeDocument/2006/relationships/slideLayout" Target="../slideLayouts/slideLayout45.xml"/><Relationship Id="rId4" Type="http://schemas.openxmlformats.org/officeDocument/2006/relationships/image" Target="../media/image11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3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120.png"/></Relationships>
</file>

<file path=ppt/slides/_rels/slide13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3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35.xml.rels><?xml version="1.0" encoding="UTF-8" standalone="yes"?>
<Relationships xmlns="http://schemas.openxmlformats.org/package/2006/relationships"><Relationship Id="rId3" Type="http://schemas.openxmlformats.org/officeDocument/2006/relationships/hyperlink" Target="https://www.physio-pedia.com/Pelvic_Floor_Anatomy" TargetMode="External"/><Relationship Id="rId2" Type="http://schemas.openxmlformats.org/officeDocument/2006/relationships/hyperlink" Target="https://www.physio-pedia.com/Spinal_cord_anatomy" TargetMode="External"/><Relationship Id="rId1" Type="http://schemas.openxmlformats.org/officeDocument/2006/relationships/slideLayout" Target="../slideLayouts/slideLayout24.xml"/><Relationship Id="rId5" Type="http://schemas.openxmlformats.org/officeDocument/2006/relationships/hyperlink" Target="https://www.physio-pedia.com/Lumbar_Plexus#cite_note-:0-2" TargetMode="External"/><Relationship Id="rId4" Type="http://schemas.openxmlformats.org/officeDocument/2006/relationships/hyperlink" Target="https://www.physio-pedia.com/Lumbar_Plexus#cite_note-1" TargetMode="External"/></Relationships>
</file>

<file path=ppt/slides/_rels/slide13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4.xml"/></Relationships>
</file>

<file path=ppt/slides/_rels/slide137.xml.rels><?xml version="1.0" encoding="UTF-8" standalone="yes"?>
<Relationships xmlns="http://schemas.openxmlformats.org/package/2006/relationships"><Relationship Id="rId2" Type="http://schemas.openxmlformats.org/officeDocument/2006/relationships/hyperlink" Target="https://www.physio-pedia.com/Psoas_Major" TargetMode="External"/><Relationship Id="rId1" Type="http://schemas.openxmlformats.org/officeDocument/2006/relationships/slideLayout" Target="../slideLayouts/slideLayout2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9.xml.rels><?xml version="1.0" encoding="UTF-8" standalone="yes"?>
<Relationships xmlns="http://schemas.openxmlformats.org/package/2006/relationships"><Relationship Id="rId3" Type="http://schemas.openxmlformats.org/officeDocument/2006/relationships/hyperlink" Target="https://www.physio-pedia.com/Lumbar_Plexus#cite_note-:0-2" TargetMode="External"/><Relationship Id="rId2" Type="http://schemas.openxmlformats.org/officeDocument/2006/relationships/hyperlink" Target="https://www.physio-pedia.com/Obturator_Nerve" TargetMode="External"/><Relationship Id="rId1" Type="http://schemas.openxmlformats.org/officeDocument/2006/relationships/slideLayout" Target="../slideLayouts/slideLayout24.xml"/><Relationship Id="rId4" Type="http://schemas.openxmlformats.org/officeDocument/2006/relationships/hyperlink" Target="https://www.physio-pedia.com/Femoral_Nerve"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7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BBC5F10-73B1-150E-13AD-746478A5D62C}"/>
              </a:ext>
            </a:extLst>
          </p:cNvPr>
          <p:cNvSpPr>
            <a:spLocks noGrp="1"/>
          </p:cNvSpPr>
          <p:nvPr>
            <p:ph type="ctrTitle"/>
          </p:nvPr>
        </p:nvSpPr>
        <p:spPr>
          <a:xfrm>
            <a:off x="1077403" y="1653576"/>
            <a:ext cx="6858000" cy="1344361"/>
          </a:xfrm>
        </p:spPr>
        <p:txBody>
          <a:bodyPr>
            <a:noAutofit/>
          </a:bodyPr>
          <a:lstStyle/>
          <a:p>
            <a:r>
              <a:rPr lang="en-US" sz="2000" dirty="0">
                <a:effectLst/>
                <a:latin typeface="Times New Roman" panose="02020603050405020304" pitchFamily="18" charset="0"/>
                <a:ea typeface="Calibri" panose="020F0502020204030204" pitchFamily="34" charset="0"/>
              </a:rPr>
              <a:t>Abdominal wall/ Abdominal muscles/ Rectus abdominis sheath, Vessels, and Nerves. Inguinal region and canal. Pelvis. Lumbar and sacral plexuses</a:t>
            </a:r>
            <a:endParaRPr lang="el-GR" sz="2000" dirty="0"/>
          </a:p>
        </p:txBody>
      </p:sp>
      <p:sp>
        <p:nvSpPr>
          <p:cNvPr id="3" name="Υπότιτλος 2">
            <a:extLst>
              <a:ext uri="{FF2B5EF4-FFF2-40B4-BE49-F238E27FC236}">
                <a16:creationId xmlns:a16="http://schemas.microsoft.com/office/drawing/2014/main" id="{D855287F-4096-F9F6-55EE-16F8FA15BD75}"/>
              </a:ext>
            </a:extLst>
          </p:cNvPr>
          <p:cNvSpPr>
            <a:spLocks noGrp="1"/>
          </p:cNvSpPr>
          <p:nvPr>
            <p:ph type="subTitle" idx="1"/>
          </p:nvPr>
        </p:nvSpPr>
        <p:spPr>
          <a:xfrm>
            <a:off x="1371600" y="4581128"/>
            <a:ext cx="6400800" cy="1752600"/>
          </a:xfrm>
        </p:spPr>
        <p:txBody>
          <a:bodyPr>
            <a:normAutofit fontScale="85000" lnSpcReduction="20000"/>
          </a:bodyPr>
          <a:lstStyle/>
          <a:p>
            <a:pPr>
              <a:defRPr/>
            </a:pPr>
            <a:r>
              <a:rPr lang="en-US" sz="2100" b="1" i="1" dirty="0"/>
              <a:t>Dimosthenis Chrysikos </a:t>
            </a:r>
          </a:p>
          <a:p>
            <a:pPr>
              <a:defRPr/>
            </a:pPr>
            <a:r>
              <a:rPr lang="en-US" sz="2100" b="1" i="1" dirty="0"/>
              <a:t>Surgeon</a:t>
            </a:r>
          </a:p>
          <a:p>
            <a:pPr>
              <a:defRPr/>
            </a:pPr>
            <a:r>
              <a:rPr lang="en-US" sz="2100" b="1" i="1" dirty="0"/>
              <a:t>Assistant Professor</a:t>
            </a:r>
          </a:p>
          <a:p>
            <a:pPr>
              <a:defRPr/>
            </a:pPr>
            <a:endParaRPr lang="en-US" sz="1500" b="1" i="1" dirty="0"/>
          </a:p>
          <a:p>
            <a:pPr>
              <a:defRPr/>
            </a:pPr>
            <a:r>
              <a:rPr lang="en-US" sz="1500" b="1" i="1" dirty="0"/>
              <a:t>	</a:t>
            </a:r>
            <a:r>
              <a:rPr lang="en-US" sz="1800" b="1" i="1" dirty="0"/>
              <a:t>Department of Anatomy, School of Medicine, National and </a:t>
            </a:r>
            <a:r>
              <a:rPr lang="en-US" sz="1800" b="1" i="1" dirty="0" err="1"/>
              <a:t>Kapodistrian</a:t>
            </a:r>
            <a:r>
              <a:rPr lang="en-US" sz="1800" b="1" i="1" dirty="0"/>
              <a:t> University </a:t>
            </a:r>
            <a:br>
              <a:rPr lang="en-US" sz="1800" b="1" i="1" dirty="0"/>
            </a:br>
            <a:r>
              <a:rPr lang="en-US" sz="1800" b="1" i="1" dirty="0"/>
              <a:t>of Athens, Greece</a:t>
            </a:r>
          </a:p>
          <a:p>
            <a:endParaRPr lang="el-GR" dirty="0"/>
          </a:p>
        </p:txBody>
      </p:sp>
      <p:pic>
        <p:nvPicPr>
          <p:cNvPr id="4" name="Picture 3">
            <a:extLst>
              <a:ext uri="{FF2B5EF4-FFF2-40B4-BE49-F238E27FC236}">
                <a16:creationId xmlns:a16="http://schemas.microsoft.com/office/drawing/2014/main" id="{93EBC944-8247-2173-1420-1BAECF3740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55245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D6BAB918-9977-D5FD-ABEB-0D4B1980DB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9505" y="404664"/>
            <a:ext cx="942975"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7899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4">
            <a:extLst>
              <a:ext uri="{FF2B5EF4-FFF2-40B4-BE49-F238E27FC236}">
                <a16:creationId xmlns:a16="http://schemas.microsoft.com/office/drawing/2014/main" id="{D030C8A5-11F0-381E-A669-D5AE8CAF44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900" y="0"/>
            <a:ext cx="69342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p:txBody>
          <a:bodyPr/>
          <a:lstStyle/>
          <a:p>
            <a:endParaRPr lang="el-GR" dirty="0"/>
          </a:p>
        </p:txBody>
      </p:sp>
      <p:pic>
        <p:nvPicPr>
          <p:cNvPr id="45058" name="Picture 2"/>
          <p:cNvPicPr>
            <a:picLocks noChangeAspect="1" noChangeArrowheads="1"/>
          </p:cNvPicPr>
          <p:nvPr/>
        </p:nvPicPr>
        <p:blipFill>
          <a:blip r:embed="rId2" cstate="print"/>
          <a:srcRect/>
          <a:stretch>
            <a:fillRect/>
          </a:stretch>
        </p:blipFill>
        <p:spPr bwMode="auto">
          <a:xfrm>
            <a:off x="0" y="1700808"/>
            <a:ext cx="9144000" cy="5157192"/>
          </a:xfrm>
          <a:prstGeom prst="rect">
            <a:avLst/>
          </a:prstGeom>
          <a:noFill/>
          <a:ln w="9525">
            <a:noFill/>
            <a:miter lim="800000"/>
            <a:headEnd/>
            <a:tailEnd/>
          </a:ln>
        </p:spPr>
      </p:pic>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endParaRPr lang="el-GR" dirty="0"/>
          </a:p>
        </p:txBody>
      </p:sp>
      <p:pic>
        <p:nvPicPr>
          <p:cNvPr id="8194" name="Picture 2" descr="C:\Users\Adamantios\Downloads\Scan_Pic0006.jpg"/>
          <p:cNvPicPr>
            <a:picLocks noChangeAspect="1" noChangeArrowheads="1"/>
          </p:cNvPicPr>
          <p:nvPr/>
        </p:nvPicPr>
        <p:blipFill>
          <a:blip r:embed="rId2" cstate="print"/>
          <a:srcRect/>
          <a:stretch>
            <a:fillRect/>
          </a:stretch>
        </p:blipFill>
        <p:spPr bwMode="auto">
          <a:xfrm>
            <a:off x="2627784" y="1964170"/>
            <a:ext cx="4032448" cy="4723198"/>
          </a:xfrm>
          <a:prstGeom prst="rect">
            <a:avLst/>
          </a:prstGeom>
          <a:noFill/>
        </p:spPr>
      </p:pic>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cstate="print"/>
          <a:srcRect/>
          <a:stretch>
            <a:fillRect/>
          </a:stretch>
        </p:blipFill>
        <p:spPr bwMode="auto">
          <a:xfrm>
            <a:off x="1069674" y="1874782"/>
            <a:ext cx="6727345" cy="4983218"/>
          </a:xfrm>
          <a:prstGeom prst="rect">
            <a:avLst/>
          </a:prstGeom>
          <a:noFill/>
          <a:ln w="9525">
            <a:noFill/>
            <a:miter lim="800000"/>
            <a:headEnd/>
            <a:tailEnd/>
          </a:ln>
        </p:spPr>
      </p:pic>
      <p:cxnSp>
        <p:nvCxnSpPr>
          <p:cNvPr id="8" name="7 - Ευθεία γραμμή σύνδεσης"/>
          <p:cNvCxnSpPr/>
          <p:nvPr/>
        </p:nvCxnSpPr>
        <p:spPr>
          <a:xfrm>
            <a:off x="2563837" y="3516923"/>
            <a:ext cx="706902" cy="108321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8 - Ευθεία γραμμή σύνδεσης"/>
          <p:cNvCxnSpPr/>
          <p:nvPr/>
        </p:nvCxnSpPr>
        <p:spPr>
          <a:xfrm flipV="1">
            <a:off x="2414368" y="4529797"/>
            <a:ext cx="866921" cy="56036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10 - Ευθεία γραμμή σύνδεσης"/>
          <p:cNvCxnSpPr/>
          <p:nvPr/>
        </p:nvCxnSpPr>
        <p:spPr>
          <a:xfrm flipV="1">
            <a:off x="2458329" y="3502855"/>
            <a:ext cx="94958" cy="156151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13 - Ευθεία γραμμή σύνδεσης"/>
          <p:cNvCxnSpPr/>
          <p:nvPr/>
        </p:nvCxnSpPr>
        <p:spPr>
          <a:xfrm>
            <a:off x="4798842" y="3430173"/>
            <a:ext cx="328832" cy="126843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15 - Ευθεία γραμμή σύνδεσης"/>
          <p:cNvCxnSpPr/>
          <p:nvPr/>
        </p:nvCxnSpPr>
        <p:spPr>
          <a:xfrm>
            <a:off x="4589585" y="4107766"/>
            <a:ext cx="516988" cy="53457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20 - Ευθεία γραμμή σύνδεσης"/>
          <p:cNvCxnSpPr/>
          <p:nvPr/>
        </p:nvCxnSpPr>
        <p:spPr>
          <a:xfrm flipV="1">
            <a:off x="4598377" y="3432517"/>
            <a:ext cx="212774" cy="71510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24 - TextBox"/>
          <p:cNvSpPr txBox="1"/>
          <p:nvPr/>
        </p:nvSpPr>
        <p:spPr>
          <a:xfrm>
            <a:off x="6731391" y="2475914"/>
            <a:ext cx="1909689" cy="923330"/>
          </a:xfrm>
          <a:prstGeom prst="rect">
            <a:avLst/>
          </a:prstGeom>
          <a:noFill/>
        </p:spPr>
        <p:txBody>
          <a:bodyPr wrap="square" rtlCol="0">
            <a:spAutoFit/>
          </a:bodyPr>
          <a:lstStyle/>
          <a:p>
            <a:r>
              <a:rPr lang="el-GR" dirty="0">
                <a:solidFill>
                  <a:srgbClr val="FF0000"/>
                </a:solidFill>
              </a:rPr>
              <a:t>Τ</a:t>
            </a:r>
            <a:r>
              <a:rPr lang="en-US" dirty="0" err="1">
                <a:solidFill>
                  <a:srgbClr val="FF0000"/>
                </a:solidFill>
              </a:rPr>
              <a:t>riangle</a:t>
            </a:r>
            <a:r>
              <a:rPr lang="en-US" dirty="0">
                <a:solidFill>
                  <a:srgbClr val="FF0000"/>
                </a:solidFill>
              </a:rPr>
              <a:t> of</a:t>
            </a:r>
            <a:r>
              <a:rPr lang="el-GR" dirty="0">
                <a:solidFill>
                  <a:srgbClr val="FF0000"/>
                </a:solidFill>
              </a:rPr>
              <a:t> </a:t>
            </a:r>
            <a:r>
              <a:rPr lang="en-US" dirty="0" err="1">
                <a:solidFill>
                  <a:srgbClr val="FF0000"/>
                </a:solidFill>
              </a:rPr>
              <a:t>Grynfellt</a:t>
            </a:r>
            <a:endParaRPr lang="en-US" dirty="0">
              <a:solidFill>
                <a:srgbClr val="FF0000"/>
              </a:solidFill>
            </a:endParaRPr>
          </a:p>
          <a:p>
            <a:endParaRPr lang="en-US" dirty="0">
              <a:solidFill>
                <a:srgbClr val="FF0000"/>
              </a:solidFill>
            </a:endParaRPr>
          </a:p>
        </p:txBody>
      </p:sp>
      <p:sp>
        <p:nvSpPr>
          <p:cNvPr id="26" name="25 - TextBox"/>
          <p:cNvSpPr txBox="1"/>
          <p:nvPr/>
        </p:nvSpPr>
        <p:spPr>
          <a:xfrm>
            <a:off x="168813" y="2827606"/>
            <a:ext cx="1709225" cy="923330"/>
          </a:xfrm>
          <a:prstGeom prst="rect">
            <a:avLst/>
          </a:prstGeom>
          <a:noFill/>
        </p:spPr>
        <p:txBody>
          <a:bodyPr wrap="square" rtlCol="0">
            <a:spAutoFit/>
          </a:bodyPr>
          <a:lstStyle/>
          <a:p>
            <a:r>
              <a:rPr lang="en-US" dirty="0">
                <a:solidFill>
                  <a:srgbClr val="FF0000"/>
                </a:solidFill>
              </a:rPr>
              <a:t>Triangle of</a:t>
            </a:r>
            <a:r>
              <a:rPr lang="el-GR" dirty="0">
                <a:solidFill>
                  <a:srgbClr val="FF0000"/>
                </a:solidFill>
              </a:rPr>
              <a:t> </a:t>
            </a:r>
            <a:r>
              <a:rPr lang="en-US" dirty="0">
                <a:solidFill>
                  <a:srgbClr val="FF0000"/>
                </a:solidFill>
              </a:rPr>
              <a:t>Petit</a:t>
            </a:r>
          </a:p>
          <a:p>
            <a:endParaRPr lang="en-US" dirty="0">
              <a:solidFill>
                <a:srgbClr val="FF0000"/>
              </a:solidFill>
            </a:endParaRPr>
          </a:p>
          <a:p>
            <a:endParaRPr lang="el-GR" dirty="0">
              <a:solidFill>
                <a:srgbClr val="FF0000"/>
              </a:solidFill>
            </a:endParaRPr>
          </a:p>
        </p:txBody>
      </p:sp>
      <p:sp>
        <p:nvSpPr>
          <p:cNvPr id="4" name="Τίτλος 3">
            <a:extLst>
              <a:ext uri="{FF2B5EF4-FFF2-40B4-BE49-F238E27FC236}">
                <a16:creationId xmlns:a16="http://schemas.microsoft.com/office/drawing/2014/main" id="{96644BF5-D599-C589-C402-3BF97DCCB29E}"/>
              </a:ext>
            </a:extLst>
          </p:cNvPr>
          <p:cNvSpPr>
            <a:spLocks noGrp="1"/>
          </p:cNvSpPr>
          <p:nvPr>
            <p:ph type="title"/>
          </p:nvPr>
        </p:nvSpPr>
        <p:spPr/>
        <p:txBody>
          <a:bodyPr/>
          <a:lstStyle/>
          <a:p>
            <a:endParaRPr lang="el-G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20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2000"/>
                                        <p:tgtEl>
                                          <p:spTgt spid="21"/>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2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checkerboard(across)">
                                      <p:cBhvr>
                                        <p:cTn id="21" dur="500"/>
                                        <p:tgtEl>
                                          <p:spTgt spid="26"/>
                                        </p:tgtEl>
                                      </p:cBhvr>
                                    </p:animEffect>
                                  </p:childTnLst>
                                </p:cTn>
                              </p:par>
                              <p:par>
                                <p:cTn id="22" presetID="5" presetClass="entr" presetSubtype="1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heckerboard(across)">
                                      <p:cBhvr>
                                        <p:cTn id="24" dur="500"/>
                                        <p:tgtEl>
                                          <p:spTgt spid="11"/>
                                        </p:tgtEl>
                                      </p:cBhvr>
                                    </p:animEffect>
                                  </p:childTnLst>
                                </p:cTn>
                              </p:par>
                              <p:par>
                                <p:cTn id="25" presetID="5" presetClass="entr" presetSubtype="1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heckerboard(across)">
                                      <p:cBhvr>
                                        <p:cTn id="27" dur="500"/>
                                        <p:tgtEl>
                                          <p:spTgt spid="8"/>
                                        </p:tgtEl>
                                      </p:cBhvr>
                                    </p:animEffect>
                                  </p:childTnLst>
                                </p:cTn>
                              </p:par>
                              <p:par>
                                <p:cTn id="28" presetID="5" presetClass="entr" presetSubtype="1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checkerboard(across)">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cstate="print"/>
          <a:srcRect/>
          <a:stretch>
            <a:fillRect/>
          </a:stretch>
        </p:blipFill>
        <p:spPr bwMode="auto">
          <a:xfrm>
            <a:off x="1873156" y="0"/>
            <a:ext cx="5588759" cy="6806538"/>
          </a:xfrm>
          <a:prstGeom prst="rect">
            <a:avLst/>
          </a:prstGeom>
          <a:noFill/>
          <a:ln w="9525">
            <a:noFill/>
            <a:miter lim="800000"/>
            <a:headEnd/>
            <a:tailEnd/>
          </a:ln>
        </p:spPr>
      </p:pic>
      <p:cxnSp>
        <p:nvCxnSpPr>
          <p:cNvPr id="7" name="6 - Ευθύγραμμο βέλος σύνδεσης"/>
          <p:cNvCxnSpPr/>
          <p:nvPr/>
        </p:nvCxnSpPr>
        <p:spPr>
          <a:xfrm>
            <a:off x="1381836" y="2006221"/>
            <a:ext cx="2579427" cy="11191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9 - Ευθύγραμμο βέλος σύνδεσης"/>
          <p:cNvCxnSpPr/>
          <p:nvPr/>
        </p:nvCxnSpPr>
        <p:spPr>
          <a:xfrm flipH="1">
            <a:off x="5363570" y="2402007"/>
            <a:ext cx="2323532" cy="154219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n-US" dirty="0"/>
              <a:t>Abdominal Wall Hernias</a:t>
            </a:r>
            <a:endParaRPr lang="el-GR" dirty="0"/>
          </a:p>
        </p:txBody>
      </p:sp>
      <p:pic>
        <p:nvPicPr>
          <p:cNvPr id="1027" name="Picture 3"/>
          <p:cNvPicPr>
            <a:picLocks noChangeAspect="1" noChangeArrowheads="1"/>
          </p:cNvPicPr>
          <p:nvPr/>
        </p:nvPicPr>
        <p:blipFill>
          <a:blip r:embed="rId2" cstate="print"/>
          <a:srcRect/>
          <a:stretch>
            <a:fillRect/>
          </a:stretch>
        </p:blipFill>
        <p:spPr bwMode="auto">
          <a:xfrm>
            <a:off x="0" y="1844824"/>
            <a:ext cx="9144000" cy="5013176"/>
          </a:xfrm>
          <a:prstGeom prst="rect">
            <a:avLst/>
          </a:prstGeom>
          <a:noFill/>
          <a:ln w="9525">
            <a:noFill/>
            <a:miter lim="800000"/>
            <a:headEnd/>
            <a:tailEnd/>
          </a:ln>
        </p:spPr>
      </p:pic>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3"/>
          <p:cNvPicPr>
            <a:picLocks noChangeAspect="1" noChangeArrowheads="1"/>
          </p:cNvPicPr>
          <p:nvPr/>
        </p:nvPicPr>
        <p:blipFill>
          <a:blip r:embed="rId2" cstate="print"/>
          <a:srcRect/>
          <a:stretch>
            <a:fillRect/>
          </a:stretch>
        </p:blipFill>
        <p:spPr bwMode="auto">
          <a:xfrm>
            <a:off x="0" y="0"/>
            <a:ext cx="8964488" cy="4729496"/>
          </a:xfrm>
          <a:prstGeom prst="rect">
            <a:avLst/>
          </a:prstGeom>
          <a:noFill/>
          <a:ln w="9525">
            <a:noFill/>
            <a:miter lim="800000"/>
            <a:headEnd/>
            <a:tailEnd/>
          </a:ln>
        </p:spPr>
      </p:pic>
      <p:sp>
        <p:nvSpPr>
          <p:cNvPr id="8" name="7 - Ελεύθερη σχεδίαση"/>
          <p:cNvSpPr/>
          <p:nvPr/>
        </p:nvSpPr>
        <p:spPr>
          <a:xfrm>
            <a:off x="2339752" y="1268760"/>
            <a:ext cx="1779563" cy="1737360"/>
          </a:xfrm>
          <a:custGeom>
            <a:avLst/>
            <a:gdLst>
              <a:gd name="connsiteX0" fmla="*/ 0 w 1779563"/>
              <a:gd name="connsiteY0" fmla="*/ 0 h 1737360"/>
              <a:gd name="connsiteX1" fmla="*/ 1603717 w 1779563"/>
              <a:gd name="connsiteY1" fmla="*/ 1069145 h 1737360"/>
              <a:gd name="connsiteX2" fmla="*/ 1055077 w 1779563"/>
              <a:gd name="connsiteY2" fmla="*/ 1645920 h 1737360"/>
              <a:gd name="connsiteX3" fmla="*/ 858130 w 1779563"/>
              <a:gd name="connsiteY3" fmla="*/ 1617785 h 1737360"/>
            </a:gdLst>
            <a:ahLst/>
            <a:cxnLst>
              <a:cxn ang="0">
                <a:pos x="connsiteX0" y="connsiteY0"/>
              </a:cxn>
              <a:cxn ang="0">
                <a:pos x="connsiteX1" y="connsiteY1"/>
              </a:cxn>
              <a:cxn ang="0">
                <a:pos x="connsiteX2" y="connsiteY2"/>
              </a:cxn>
              <a:cxn ang="0">
                <a:pos x="connsiteX3" y="connsiteY3"/>
              </a:cxn>
            </a:cxnLst>
            <a:rect l="l" t="t" r="r" b="b"/>
            <a:pathLst>
              <a:path w="1779563" h="1737360">
                <a:moveTo>
                  <a:pt x="0" y="0"/>
                </a:moveTo>
                <a:cubicBezTo>
                  <a:pt x="713935" y="397412"/>
                  <a:pt x="1427871" y="794825"/>
                  <a:pt x="1603717" y="1069145"/>
                </a:cubicBezTo>
                <a:cubicBezTo>
                  <a:pt x="1779563" y="1343465"/>
                  <a:pt x="1179341" y="1554480"/>
                  <a:pt x="1055077" y="1645920"/>
                </a:cubicBezTo>
                <a:cubicBezTo>
                  <a:pt x="930813" y="1737360"/>
                  <a:pt x="894471" y="1677572"/>
                  <a:pt x="858130" y="1617785"/>
                </a:cubicBezTo>
              </a:path>
            </a:pathLst>
          </a:custGeom>
          <a:ln w="254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0" name="9 - Ελεύθερη σχεδίαση"/>
          <p:cNvSpPr/>
          <p:nvPr/>
        </p:nvSpPr>
        <p:spPr>
          <a:xfrm>
            <a:off x="6156176" y="836712"/>
            <a:ext cx="1779563" cy="1737360"/>
          </a:xfrm>
          <a:custGeom>
            <a:avLst/>
            <a:gdLst>
              <a:gd name="connsiteX0" fmla="*/ 0 w 1779563"/>
              <a:gd name="connsiteY0" fmla="*/ 0 h 1737360"/>
              <a:gd name="connsiteX1" fmla="*/ 1603717 w 1779563"/>
              <a:gd name="connsiteY1" fmla="*/ 1069145 h 1737360"/>
              <a:gd name="connsiteX2" fmla="*/ 1055077 w 1779563"/>
              <a:gd name="connsiteY2" fmla="*/ 1645920 h 1737360"/>
              <a:gd name="connsiteX3" fmla="*/ 858130 w 1779563"/>
              <a:gd name="connsiteY3" fmla="*/ 1617785 h 1737360"/>
            </a:gdLst>
            <a:ahLst/>
            <a:cxnLst>
              <a:cxn ang="0">
                <a:pos x="connsiteX0" y="connsiteY0"/>
              </a:cxn>
              <a:cxn ang="0">
                <a:pos x="connsiteX1" y="connsiteY1"/>
              </a:cxn>
              <a:cxn ang="0">
                <a:pos x="connsiteX2" y="connsiteY2"/>
              </a:cxn>
              <a:cxn ang="0">
                <a:pos x="connsiteX3" y="connsiteY3"/>
              </a:cxn>
            </a:cxnLst>
            <a:rect l="l" t="t" r="r" b="b"/>
            <a:pathLst>
              <a:path w="1779563" h="1737360">
                <a:moveTo>
                  <a:pt x="0" y="0"/>
                </a:moveTo>
                <a:cubicBezTo>
                  <a:pt x="713935" y="397412"/>
                  <a:pt x="1427871" y="794825"/>
                  <a:pt x="1603717" y="1069145"/>
                </a:cubicBezTo>
                <a:cubicBezTo>
                  <a:pt x="1779563" y="1343465"/>
                  <a:pt x="1179341" y="1554480"/>
                  <a:pt x="1055077" y="1645920"/>
                </a:cubicBezTo>
                <a:cubicBezTo>
                  <a:pt x="930813" y="1737360"/>
                  <a:pt x="894471" y="1677572"/>
                  <a:pt x="858130" y="1617785"/>
                </a:cubicBezTo>
              </a:path>
            </a:pathLst>
          </a:custGeom>
          <a:ln w="254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0" y="1412776"/>
            <a:ext cx="9144000" cy="5468454"/>
          </a:xfrm>
          <a:prstGeom prst="rect">
            <a:avLst/>
          </a:prstGeom>
          <a:noFill/>
          <a:ln w="9525">
            <a:noFill/>
            <a:miter lim="800000"/>
            <a:headEnd/>
            <a:tailEnd/>
          </a:ln>
        </p:spPr>
      </p:pic>
      <p:sp>
        <p:nvSpPr>
          <p:cNvPr id="4" name="Τίτλος 3">
            <a:extLst>
              <a:ext uri="{FF2B5EF4-FFF2-40B4-BE49-F238E27FC236}">
                <a16:creationId xmlns:a16="http://schemas.microsoft.com/office/drawing/2014/main" id="{40396AF0-7BE2-2A00-B2FD-ACDC6951EE8E}"/>
              </a:ext>
            </a:extLst>
          </p:cNvPr>
          <p:cNvSpPr>
            <a:spLocks noGrp="1"/>
          </p:cNvSpPr>
          <p:nvPr>
            <p:ph type="title"/>
          </p:nvPr>
        </p:nvSpPr>
        <p:spPr/>
        <p:txBody>
          <a:bodyPr/>
          <a:lstStyle/>
          <a:p>
            <a:endParaRPr lang="el-GR"/>
          </a:p>
        </p:txBody>
      </p:sp>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wlmedicaldosimetry2013.wikispaces.com/file/view/1-s2.0-S0022534706027558-gr1.jpg/438204202/1-s2.0-S0022534706027558-gr1.jpg"/>
          <p:cNvPicPr>
            <a:picLocks noChangeAspect="1" noChangeArrowheads="1"/>
          </p:cNvPicPr>
          <p:nvPr/>
        </p:nvPicPr>
        <p:blipFill>
          <a:blip r:embed="rId2" cstate="print"/>
          <a:srcRect/>
          <a:stretch>
            <a:fillRect/>
          </a:stretch>
        </p:blipFill>
        <p:spPr bwMode="auto">
          <a:xfrm>
            <a:off x="0" y="-1"/>
            <a:ext cx="9396536" cy="6868361"/>
          </a:xfrm>
          <a:prstGeom prst="rect">
            <a:avLst/>
          </a:prstGeom>
          <a:noFill/>
        </p:spPr>
      </p:pic>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1973888"/>
            <a:ext cx="9144000" cy="4884112"/>
          </a:xfrm>
          <a:prstGeom prst="rect">
            <a:avLst/>
          </a:prstGeom>
          <a:noFill/>
          <a:ln w="9525">
            <a:noFill/>
            <a:miter lim="800000"/>
            <a:headEnd/>
            <a:tailEnd/>
          </a:ln>
        </p:spPr>
      </p:pic>
      <p:sp>
        <p:nvSpPr>
          <p:cNvPr id="6" name="5 - Ορθογώνιο"/>
          <p:cNvSpPr/>
          <p:nvPr/>
        </p:nvSpPr>
        <p:spPr>
          <a:xfrm>
            <a:off x="0" y="6597352"/>
            <a:ext cx="8964488" cy="260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Ορθογώνιο"/>
          <p:cNvSpPr/>
          <p:nvPr/>
        </p:nvSpPr>
        <p:spPr>
          <a:xfrm>
            <a:off x="0" y="5993904"/>
            <a:ext cx="2016224" cy="864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Ορθογώνιο"/>
          <p:cNvSpPr/>
          <p:nvPr/>
        </p:nvSpPr>
        <p:spPr>
          <a:xfrm>
            <a:off x="6012160" y="5993904"/>
            <a:ext cx="2016224" cy="864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Τίτλος 3">
            <a:extLst>
              <a:ext uri="{FF2B5EF4-FFF2-40B4-BE49-F238E27FC236}">
                <a16:creationId xmlns:a16="http://schemas.microsoft.com/office/drawing/2014/main" id="{637E778A-024A-A398-A94C-0A9359D24210}"/>
              </a:ext>
            </a:extLst>
          </p:cNvPr>
          <p:cNvSpPr>
            <a:spLocks noGrp="1"/>
          </p:cNvSpPr>
          <p:nvPr>
            <p:ph type="title"/>
          </p:nvPr>
        </p:nvSpPr>
        <p:spPr/>
        <p:txBody>
          <a:bodyPr/>
          <a:lstStyle/>
          <a:p>
            <a:endParaRPr lang="el-G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D65DBCF7-CCA7-65D8-4F79-BA88C7C39E5A}"/>
              </a:ext>
            </a:extLst>
          </p:cNvPr>
          <p:cNvSpPr>
            <a:spLocks noGrp="1" noChangeArrowheads="1"/>
          </p:cNvSpPr>
          <p:nvPr>
            <p:ph type="title"/>
          </p:nvPr>
        </p:nvSpPr>
        <p:spPr/>
        <p:txBody>
          <a:bodyPr/>
          <a:lstStyle/>
          <a:p>
            <a:r>
              <a:rPr lang="en-US" altLang="el-GR"/>
              <a:t>Blood Supply</a:t>
            </a:r>
          </a:p>
        </p:txBody>
      </p:sp>
      <p:sp>
        <p:nvSpPr>
          <p:cNvPr id="12291" name="Rectangle 3">
            <a:extLst>
              <a:ext uri="{FF2B5EF4-FFF2-40B4-BE49-F238E27FC236}">
                <a16:creationId xmlns:a16="http://schemas.microsoft.com/office/drawing/2014/main" id="{4630B714-E5EC-73CA-D257-A3CE41EDD51D}"/>
              </a:ext>
            </a:extLst>
          </p:cNvPr>
          <p:cNvSpPr>
            <a:spLocks noGrp="1" noChangeArrowheads="1"/>
          </p:cNvSpPr>
          <p:nvPr>
            <p:ph type="body" idx="1"/>
          </p:nvPr>
        </p:nvSpPr>
        <p:spPr>
          <a:xfrm>
            <a:off x="457200" y="2362200"/>
            <a:ext cx="8229600" cy="4495800"/>
          </a:xfrm>
        </p:spPr>
        <p:txBody>
          <a:bodyPr/>
          <a:lstStyle/>
          <a:p>
            <a:pPr>
              <a:lnSpc>
                <a:spcPct val="90000"/>
              </a:lnSpc>
            </a:pPr>
            <a:r>
              <a:rPr lang="en-US" altLang="el-GR"/>
              <a:t>Skin near the midline is supplied by branches of the superior epigastric artery (br. of int. thoracic artery) and the inferior epigastric artery ( br. of external iliac artery)</a:t>
            </a:r>
          </a:p>
          <a:p>
            <a:pPr>
              <a:lnSpc>
                <a:spcPct val="90000"/>
              </a:lnSpc>
              <a:buFont typeface="Wingdings" panose="05000000000000000000" pitchFamily="2" charset="2"/>
              <a:buNone/>
            </a:pPr>
            <a:endParaRPr lang="en-US" altLang="el-GR"/>
          </a:p>
          <a:p>
            <a:pPr>
              <a:lnSpc>
                <a:spcPct val="90000"/>
              </a:lnSpc>
            </a:pPr>
            <a:r>
              <a:rPr lang="en-US" altLang="el-GR"/>
              <a:t>Skin of the flanks is supplied by branches from the intercostal, lumbar, and deep circumflex arteries</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0" y="2060848"/>
            <a:ext cx="9144000" cy="4797152"/>
          </a:xfrm>
          <a:prstGeom prst="rect">
            <a:avLst/>
          </a:prstGeom>
          <a:noFill/>
          <a:ln w="9525">
            <a:noFill/>
            <a:miter lim="800000"/>
            <a:headEnd/>
            <a:tailEnd/>
          </a:ln>
        </p:spPr>
      </p:pic>
      <p:sp>
        <p:nvSpPr>
          <p:cNvPr id="7" name="6 - Τόξο"/>
          <p:cNvSpPr/>
          <p:nvPr/>
        </p:nvSpPr>
        <p:spPr>
          <a:xfrm>
            <a:off x="4283968" y="2924944"/>
            <a:ext cx="2304256" cy="4248472"/>
          </a:xfrm>
          <a:prstGeom prst="arc">
            <a:avLst>
              <a:gd name="adj1" fmla="val 16200000"/>
              <a:gd name="adj2" fmla="val 8564657"/>
            </a:avLst>
          </a:prstGeom>
          <a:noFill/>
          <a:ln w="4762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8" name="7 - Τόξο"/>
          <p:cNvSpPr/>
          <p:nvPr/>
        </p:nvSpPr>
        <p:spPr>
          <a:xfrm>
            <a:off x="1115616" y="3501008"/>
            <a:ext cx="3744416" cy="1224136"/>
          </a:xfrm>
          <a:prstGeom prst="arc">
            <a:avLst>
              <a:gd name="adj1" fmla="val 16200000"/>
              <a:gd name="adj2" fmla="val 7598024"/>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4" name="Τίτλος 3">
            <a:extLst>
              <a:ext uri="{FF2B5EF4-FFF2-40B4-BE49-F238E27FC236}">
                <a16:creationId xmlns:a16="http://schemas.microsoft.com/office/drawing/2014/main" id="{3C81AC28-A020-99F4-A2EC-75E77C394E3E}"/>
              </a:ext>
            </a:extLst>
          </p:cNvPr>
          <p:cNvSpPr>
            <a:spLocks noGrp="1"/>
          </p:cNvSpPr>
          <p:nvPr>
            <p:ph type="title"/>
          </p:nvPr>
        </p:nvSpPr>
        <p:spPr/>
        <p:txBody>
          <a:bodyPr/>
          <a:lstStyle/>
          <a:p>
            <a:endParaRPr lang="el-G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180528" y="1844824"/>
            <a:ext cx="9324528" cy="5013176"/>
          </a:xfrm>
          <a:prstGeom prst="rect">
            <a:avLst/>
          </a:prstGeom>
          <a:noFill/>
          <a:ln w="9525">
            <a:noFill/>
            <a:miter lim="800000"/>
            <a:headEnd/>
            <a:tailEnd/>
          </a:ln>
        </p:spPr>
      </p:pic>
      <p:sp>
        <p:nvSpPr>
          <p:cNvPr id="4" name="Τίτλος 3">
            <a:extLst>
              <a:ext uri="{FF2B5EF4-FFF2-40B4-BE49-F238E27FC236}">
                <a16:creationId xmlns:a16="http://schemas.microsoft.com/office/drawing/2014/main" id="{D25B47DD-24C6-8554-862E-586292C912A6}"/>
              </a:ext>
            </a:extLst>
          </p:cNvPr>
          <p:cNvSpPr>
            <a:spLocks noGrp="1"/>
          </p:cNvSpPr>
          <p:nvPr>
            <p:ph type="title"/>
          </p:nvPr>
        </p:nvSpPr>
        <p:spPr/>
        <p:txBody>
          <a:bodyPr/>
          <a:lstStyle/>
          <a:p>
            <a:endParaRPr lang="el-GR"/>
          </a:p>
        </p:txBody>
      </p:sp>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cstate="print"/>
          <a:srcRect/>
          <a:stretch>
            <a:fillRect/>
          </a:stretch>
        </p:blipFill>
        <p:spPr bwMode="auto">
          <a:xfrm>
            <a:off x="4572000" y="1628800"/>
            <a:ext cx="4572000" cy="5229200"/>
          </a:xfrm>
          <a:prstGeom prst="rect">
            <a:avLst/>
          </a:prstGeom>
          <a:noFill/>
          <a:ln w="9525">
            <a:noFill/>
            <a:miter lim="800000"/>
            <a:headEnd/>
            <a:tailEnd/>
          </a:ln>
        </p:spPr>
      </p:pic>
      <p:sp>
        <p:nvSpPr>
          <p:cNvPr id="5" name="Τίτλος 4">
            <a:extLst>
              <a:ext uri="{FF2B5EF4-FFF2-40B4-BE49-F238E27FC236}">
                <a16:creationId xmlns:a16="http://schemas.microsoft.com/office/drawing/2014/main" id="{C8C11FFC-CFF6-5BA2-CC5D-B315DF63E74D}"/>
              </a:ext>
            </a:extLst>
          </p:cNvPr>
          <p:cNvSpPr>
            <a:spLocks noGrp="1"/>
          </p:cNvSpPr>
          <p:nvPr>
            <p:ph type="title"/>
          </p:nvPr>
        </p:nvSpPr>
        <p:spPr/>
        <p:txBody>
          <a:bodyPr/>
          <a:lstStyle/>
          <a:p>
            <a:endParaRPr lang="el-GR"/>
          </a:p>
        </p:txBody>
      </p:sp>
      <p:sp>
        <p:nvSpPr>
          <p:cNvPr id="7" name="Θέση περιεχομένου 6">
            <a:extLst>
              <a:ext uri="{FF2B5EF4-FFF2-40B4-BE49-F238E27FC236}">
                <a16:creationId xmlns:a16="http://schemas.microsoft.com/office/drawing/2014/main" id="{90466E1F-A8A1-5CC4-CAC6-69C08081C63D}"/>
              </a:ext>
            </a:extLst>
          </p:cNvPr>
          <p:cNvSpPr>
            <a:spLocks noGrp="1"/>
          </p:cNvSpPr>
          <p:nvPr>
            <p:ph sz="half" idx="1"/>
          </p:nvPr>
        </p:nvSpPr>
        <p:spPr/>
        <p:txBody>
          <a:bodyPr/>
          <a:lstStyle/>
          <a:p>
            <a:endParaRPr lang="el-GR"/>
          </a:p>
        </p:txBody>
      </p:sp>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0" y="1700807"/>
            <a:ext cx="4499992" cy="5219991"/>
          </a:xfrm>
          <a:prstGeom prst="rect">
            <a:avLst/>
          </a:prstGeom>
          <a:noFill/>
          <a:ln w="9525">
            <a:noFill/>
            <a:miter lim="800000"/>
            <a:headEnd/>
            <a:tailEnd/>
          </a:ln>
        </p:spPr>
      </p:pic>
      <p:pic>
        <p:nvPicPr>
          <p:cNvPr id="46083" name="Picture 3"/>
          <p:cNvPicPr>
            <a:picLocks noChangeAspect="1" noChangeArrowheads="1"/>
          </p:cNvPicPr>
          <p:nvPr/>
        </p:nvPicPr>
        <p:blipFill>
          <a:blip r:embed="rId3" cstate="print"/>
          <a:srcRect/>
          <a:stretch>
            <a:fillRect/>
          </a:stretch>
        </p:blipFill>
        <p:spPr bwMode="auto">
          <a:xfrm>
            <a:off x="4499992" y="1700808"/>
            <a:ext cx="4644008" cy="5213556"/>
          </a:xfrm>
          <a:prstGeom prst="rect">
            <a:avLst/>
          </a:prstGeom>
          <a:noFill/>
          <a:ln w="9525">
            <a:noFill/>
            <a:miter lim="800000"/>
            <a:headEnd/>
            <a:tailEnd/>
          </a:ln>
        </p:spPr>
      </p:pic>
      <p:sp>
        <p:nvSpPr>
          <p:cNvPr id="5" name="4 - TextBox"/>
          <p:cNvSpPr txBox="1"/>
          <p:nvPr/>
        </p:nvSpPr>
        <p:spPr>
          <a:xfrm>
            <a:off x="7596336" y="3717032"/>
            <a:ext cx="1296144" cy="2585323"/>
          </a:xfrm>
          <a:prstGeom prst="rect">
            <a:avLst/>
          </a:prstGeom>
          <a:solidFill>
            <a:schemeClr val="tx1"/>
          </a:solidFill>
        </p:spPr>
        <p:txBody>
          <a:bodyPr wrap="square" rtlCol="0">
            <a:spAutoFit/>
          </a:bodyPr>
          <a:lstStyle/>
          <a:p>
            <a:endParaRPr lang="el-GR" dirty="0"/>
          </a:p>
          <a:p>
            <a:endParaRPr lang="el-GR" dirty="0">
              <a:solidFill>
                <a:schemeClr val="bg1"/>
              </a:solidFill>
            </a:endParaRPr>
          </a:p>
          <a:p>
            <a:endParaRPr lang="el-GR" dirty="0">
              <a:solidFill>
                <a:schemeClr val="bg1"/>
              </a:solidFill>
            </a:endParaRPr>
          </a:p>
          <a:p>
            <a:endParaRPr lang="el-GR" dirty="0">
              <a:solidFill>
                <a:schemeClr val="bg1"/>
              </a:solidFill>
            </a:endParaRPr>
          </a:p>
          <a:p>
            <a:endParaRPr lang="el-GR" dirty="0">
              <a:solidFill>
                <a:schemeClr val="bg1"/>
              </a:solidFill>
            </a:endParaRPr>
          </a:p>
          <a:p>
            <a:endParaRPr lang="el-GR" dirty="0">
              <a:solidFill>
                <a:schemeClr val="bg1"/>
              </a:solidFill>
            </a:endParaRPr>
          </a:p>
          <a:p>
            <a:endParaRPr lang="el-GR" dirty="0">
              <a:solidFill>
                <a:schemeClr val="bg1"/>
              </a:solidFill>
            </a:endParaRPr>
          </a:p>
          <a:p>
            <a:endParaRPr lang="el-GR" dirty="0">
              <a:solidFill>
                <a:schemeClr val="bg1"/>
              </a:solidFill>
            </a:endParaRPr>
          </a:p>
          <a:p>
            <a:endParaRPr lang="el-GR" dirty="0">
              <a:solidFill>
                <a:schemeClr val="bg1"/>
              </a:solidFill>
            </a:endParaRPr>
          </a:p>
        </p:txBody>
      </p:sp>
      <p:sp>
        <p:nvSpPr>
          <p:cNvPr id="6" name="5 - Ορθογώνιο"/>
          <p:cNvSpPr/>
          <p:nvPr/>
        </p:nvSpPr>
        <p:spPr>
          <a:xfrm>
            <a:off x="7380312" y="1844824"/>
            <a:ext cx="1080120" cy="12241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Ορθογώνιο"/>
          <p:cNvSpPr/>
          <p:nvPr/>
        </p:nvSpPr>
        <p:spPr>
          <a:xfrm>
            <a:off x="7308304" y="5301208"/>
            <a:ext cx="1080120" cy="12241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Ορθογώνιο"/>
          <p:cNvSpPr/>
          <p:nvPr/>
        </p:nvSpPr>
        <p:spPr>
          <a:xfrm>
            <a:off x="8063880" y="3717032"/>
            <a:ext cx="1080120" cy="12241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Τίτλος 3">
            <a:extLst>
              <a:ext uri="{FF2B5EF4-FFF2-40B4-BE49-F238E27FC236}">
                <a16:creationId xmlns:a16="http://schemas.microsoft.com/office/drawing/2014/main" id="{D42A35B1-05D2-F5C5-EF10-E18194A1A1E8}"/>
              </a:ext>
            </a:extLst>
          </p:cNvPr>
          <p:cNvSpPr>
            <a:spLocks noGrp="1"/>
          </p:cNvSpPr>
          <p:nvPr>
            <p:ph type="title"/>
          </p:nvPr>
        </p:nvSpPr>
        <p:spPr/>
        <p:txBody>
          <a:bodyPr/>
          <a:lstStyle/>
          <a:p>
            <a:endParaRPr lang="el-GR"/>
          </a:p>
        </p:txBody>
      </p:sp>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cstate="print"/>
          <a:srcRect/>
          <a:stretch>
            <a:fillRect/>
          </a:stretch>
        </p:blipFill>
        <p:spPr bwMode="auto">
          <a:xfrm>
            <a:off x="0" y="0"/>
            <a:ext cx="8892480" cy="6813462"/>
          </a:xfrm>
          <a:prstGeom prst="rect">
            <a:avLst/>
          </a:prstGeom>
          <a:noFill/>
          <a:ln w="9525">
            <a:noFill/>
            <a:miter lim="800000"/>
            <a:headEnd/>
            <a:tailEnd/>
          </a:ln>
        </p:spPr>
      </p:pic>
    </p:spTree>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0" y="0"/>
            <a:ext cx="9083606" cy="6453336"/>
          </a:xfrm>
          <a:prstGeom prst="rect">
            <a:avLst/>
          </a:prstGeom>
          <a:noFill/>
          <a:ln w="9525">
            <a:noFill/>
            <a:miter lim="800000"/>
            <a:headEnd/>
            <a:tailEnd/>
          </a:ln>
        </p:spPr>
      </p:pic>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2123728" y="188640"/>
            <a:ext cx="5511716" cy="6669360"/>
          </a:xfrm>
          <a:prstGeom prst="rect">
            <a:avLst/>
          </a:prstGeom>
          <a:noFill/>
          <a:ln w="9525">
            <a:noFill/>
            <a:miter lim="800000"/>
            <a:headEnd/>
            <a:tailEnd/>
          </a:ln>
        </p:spPr>
      </p:pic>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B5CFA1C-1EA2-6A4B-5E13-47CAEE483DC8}"/>
              </a:ext>
            </a:extLst>
          </p:cNvPr>
          <p:cNvSpPr>
            <a:spLocks noGrp="1"/>
          </p:cNvSpPr>
          <p:nvPr>
            <p:ph type="body" idx="1"/>
          </p:nvPr>
        </p:nvSpPr>
        <p:spPr/>
        <p:txBody>
          <a:bodyPr rtlCol="0">
            <a:normAutofit fontScale="92500"/>
          </a:bodyPr>
          <a:lstStyle/>
          <a:p>
            <a:pPr fontAlgn="auto">
              <a:spcAft>
                <a:spcPts val="0"/>
              </a:spcAft>
              <a:buFont typeface="Arial"/>
              <a:buNone/>
              <a:defRPr/>
            </a:pPr>
            <a:r>
              <a:rPr lang="en-US" dirty="0">
                <a:ea typeface="+mn-ea"/>
              </a:rPr>
              <a:t>Recognize bony structures and borders of the pelvis.</a:t>
            </a:r>
          </a:p>
          <a:p>
            <a:pPr fontAlgn="auto">
              <a:spcAft>
                <a:spcPts val="0"/>
              </a:spcAft>
              <a:buFont typeface="Arial"/>
              <a:buNone/>
              <a:defRPr/>
            </a:pPr>
            <a:r>
              <a:rPr lang="en-US" dirty="0">
                <a:ea typeface="+mn-ea"/>
              </a:rPr>
              <a:t>Understand arterial branching patterns in the pelvis.</a:t>
            </a:r>
          </a:p>
        </p:txBody>
      </p:sp>
      <p:sp>
        <p:nvSpPr>
          <p:cNvPr id="8194" name="Title 3">
            <a:extLst>
              <a:ext uri="{FF2B5EF4-FFF2-40B4-BE49-F238E27FC236}">
                <a16:creationId xmlns:a16="http://schemas.microsoft.com/office/drawing/2014/main" id="{148B493D-E5BC-840C-8F38-C4A02E67FABC}"/>
              </a:ext>
            </a:extLst>
          </p:cNvPr>
          <p:cNvSpPr>
            <a:spLocks noGrp="1"/>
          </p:cNvSpPr>
          <p:nvPr>
            <p:ph type="title"/>
          </p:nvPr>
        </p:nvSpPr>
        <p:spPr/>
        <p:txBody>
          <a:bodyPr/>
          <a:lstStyle/>
          <a:p>
            <a:r>
              <a:rPr lang="en-US" altLang="el-GR"/>
              <a:t>Overview of the Pelvis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7" name="Picture 5">
            <a:extLst>
              <a:ext uri="{FF2B5EF4-FFF2-40B4-BE49-F238E27FC236}">
                <a16:creationId xmlns:a16="http://schemas.microsoft.com/office/drawing/2014/main" id="{2D11DB6F-78BC-86EB-B076-A595423288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9525" y="0"/>
            <a:ext cx="6583363"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ctrTitle"/>
          </p:nvPr>
        </p:nvSpPr>
        <p:spPr>
          <a:xfrm>
            <a:off x="725488" y="295275"/>
            <a:ext cx="7046912" cy="522288"/>
          </a:xfrm>
          <a:solidFill>
            <a:srgbClr val="FFFF00"/>
          </a:solidFill>
          <a:ln>
            <a:solidFill>
              <a:schemeClr val="tx1"/>
            </a:solidFill>
          </a:ln>
        </p:spPr>
        <p:txBody>
          <a:bodyPr>
            <a:spAutoFit/>
          </a:bodyPr>
          <a:lstStyle/>
          <a:p>
            <a:pPr eaLnBrk="1" hangingPunct="1"/>
            <a:r>
              <a:rPr lang="en-US" sz="2800"/>
              <a:t>ANATOMY OF THE PELVIS</a:t>
            </a:r>
          </a:p>
        </p:txBody>
      </p:sp>
      <p:pic>
        <p:nvPicPr>
          <p:cNvPr id="3" name="Picture 4" descr="F71683-111-f014a"/>
          <p:cNvPicPr>
            <a:picLocks noChangeAspect="1" noChangeArrowheads="1"/>
          </p:cNvPicPr>
          <p:nvPr/>
        </p:nvPicPr>
        <p:blipFill>
          <a:blip r:embed="rId3"/>
          <a:srcRect l="7932" r="7547" b="2428"/>
          <a:stretch>
            <a:fillRect/>
          </a:stretch>
        </p:blipFill>
        <p:spPr bwMode="auto">
          <a:xfrm>
            <a:off x="284163" y="930275"/>
            <a:ext cx="8604250" cy="5722938"/>
          </a:xfrm>
          <a:prstGeom prst="rect">
            <a:avLst/>
          </a:prstGeom>
          <a:noFill/>
          <a:ln w="9525">
            <a:noFill/>
            <a:miter lim="800000"/>
            <a:headEnd/>
            <a:tailEnd/>
          </a:ln>
        </p:spPr>
      </p:pic>
      <p:sp>
        <p:nvSpPr>
          <p:cNvPr id="5" name="Oval 4"/>
          <p:cNvSpPr/>
          <p:nvPr/>
        </p:nvSpPr>
        <p:spPr>
          <a:xfrm>
            <a:off x="2443163" y="2671763"/>
            <a:ext cx="4273550" cy="26892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DEF6F1"/>
              </a:solidFill>
              <a:effectLst/>
              <a:uLnTx/>
              <a:uFillTx/>
              <a:latin typeface="Trebuchet MS"/>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3490"/>
                                        </p:tgtEl>
                                        <p:attrNameLst>
                                          <p:attrName>style.visibility</p:attrName>
                                        </p:attrNameLst>
                                      </p:cBhvr>
                                      <p:to>
                                        <p:strVal val="visible"/>
                                      </p:to>
                                    </p:set>
                                    <p:anim calcmode="lin" valueType="num">
                                      <p:cBhvr>
                                        <p:cTn id="7" dur="1000" fill="hold"/>
                                        <p:tgtEl>
                                          <p:spTgt spid="63490"/>
                                        </p:tgtEl>
                                        <p:attrNameLst>
                                          <p:attrName>ppt_w</p:attrName>
                                        </p:attrNameLst>
                                      </p:cBhvr>
                                      <p:tavLst>
                                        <p:tav tm="0">
                                          <p:val>
                                            <p:strVal val="#ppt_w*0.70"/>
                                          </p:val>
                                        </p:tav>
                                        <p:tav tm="100000">
                                          <p:val>
                                            <p:strVal val="#ppt_w"/>
                                          </p:val>
                                        </p:tav>
                                      </p:tavLst>
                                    </p:anim>
                                    <p:anim calcmode="lin" valueType="num">
                                      <p:cBhvr>
                                        <p:cTn id="8" dur="1000" fill="hold"/>
                                        <p:tgtEl>
                                          <p:spTgt spid="63490"/>
                                        </p:tgtEl>
                                        <p:attrNameLst>
                                          <p:attrName>ppt_h</p:attrName>
                                        </p:attrNameLst>
                                      </p:cBhvr>
                                      <p:tavLst>
                                        <p:tav tm="0">
                                          <p:val>
                                            <p:strVal val="#ppt_h"/>
                                          </p:val>
                                        </p:tav>
                                        <p:tav tm="100000">
                                          <p:val>
                                            <p:strVal val="#ppt_h"/>
                                          </p:val>
                                        </p:tav>
                                      </p:tavLst>
                                    </p:anim>
                                    <p:animEffect transition="in" filter="fade">
                                      <p:cBhvr>
                                        <p:cTn id="9" dur="1000"/>
                                        <p:tgtEl>
                                          <p:spTgt spid="63490"/>
                                        </p:tgtEl>
                                      </p:cBhvr>
                                    </p:animEffect>
                                  </p:childTnLst>
                                </p:cTn>
                              </p:par>
                            </p:childTnLst>
                          </p:cTn>
                        </p:par>
                        <p:par>
                          <p:cTn id="10" fill="hold">
                            <p:stCondLst>
                              <p:cond delay="1000"/>
                            </p:stCondLst>
                            <p:childTnLst>
                              <p:par>
                                <p:cTn id="11" presetID="17" presetClass="entr" presetSubtype="1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animBg="1"/>
      <p:bldP spid="5"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35012"/>
          </a:xfrm>
          <a:solidFill>
            <a:schemeClr val="accent1">
              <a:lumMod val="20000"/>
              <a:lumOff val="80000"/>
            </a:schemeClr>
          </a:solidFill>
          <a:ln>
            <a:solidFill>
              <a:schemeClr val="tx1"/>
            </a:solidFill>
          </a:ln>
        </p:spPr>
        <p:txBody>
          <a:bodyPr/>
          <a:lstStyle/>
          <a:p>
            <a:pPr algn="ctr">
              <a:defRPr/>
            </a:pPr>
            <a:r>
              <a:rPr lang="en-US" dirty="0">
                <a:solidFill>
                  <a:srgbClr val="C00000"/>
                </a:solidFill>
              </a:rPr>
              <a:t>OBJECTIVES</a:t>
            </a:r>
            <a:endParaRPr lang="ar-SA" dirty="0">
              <a:solidFill>
                <a:srgbClr val="C00000"/>
              </a:solidFill>
            </a:endParaRPr>
          </a:p>
        </p:txBody>
      </p:sp>
      <p:sp>
        <p:nvSpPr>
          <p:cNvPr id="3" name="Content Placeholder 2"/>
          <p:cNvSpPr>
            <a:spLocks noGrp="1"/>
          </p:cNvSpPr>
          <p:nvPr>
            <p:ph idx="1"/>
          </p:nvPr>
        </p:nvSpPr>
        <p:spPr>
          <a:xfrm>
            <a:off x="395288" y="1544638"/>
            <a:ext cx="8445500" cy="4568825"/>
          </a:xfrm>
          <a:solidFill>
            <a:schemeClr val="bg1"/>
          </a:solidFill>
          <a:ln>
            <a:solidFill>
              <a:schemeClr val="tx1"/>
            </a:solidFill>
          </a:ln>
        </p:spPr>
        <p:txBody>
          <a:bodyPr>
            <a:normAutofit/>
          </a:bodyPr>
          <a:lstStyle/>
          <a:p>
            <a:pPr>
              <a:defRPr/>
            </a:pPr>
            <a:r>
              <a:rPr lang="en-US" b="1" dirty="0">
                <a:solidFill>
                  <a:srgbClr val="FF0000"/>
                </a:solidFill>
                <a:effectLst>
                  <a:outerShdw blurRad="38100" dist="38100" dir="2700000" algn="tl">
                    <a:srgbClr val="000000">
                      <a:alpha val="43137"/>
                    </a:srgbClr>
                  </a:outerShdw>
                </a:effectLst>
              </a:rPr>
              <a:t>At the end of the lecture, students should be able to:</a:t>
            </a:r>
          </a:p>
          <a:p>
            <a:pPr>
              <a:defRPr/>
            </a:pPr>
            <a:r>
              <a:rPr lang="en-US" dirty="0"/>
              <a:t>Describe the anatomy of the pelvic wall, bones, joints &amp; muscles.</a:t>
            </a:r>
          </a:p>
          <a:p>
            <a:pPr>
              <a:defRPr/>
            </a:pPr>
            <a:r>
              <a:rPr lang="en-US" dirty="0"/>
              <a:t>Describe the boundaries and subdivisions of the pelvis. </a:t>
            </a:r>
          </a:p>
          <a:p>
            <a:pPr>
              <a:defRPr/>
            </a:pPr>
            <a:r>
              <a:rPr lang="en-US" dirty="0"/>
              <a:t>Differentiate the different types of the female pelvis.</a:t>
            </a:r>
          </a:p>
          <a:p>
            <a:pPr>
              <a:defRPr/>
            </a:pPr>
            <a:r>
              <a:rPr lang="en-US" dirty="0"/>
              <a:t>Describe the pelvic floor.</a:t>
            </a:r>
          </a:p>
          <a:p>
            <a:pPr>
              <a:defRPr/>
            </a:pPr>
            <a:r>
              <a:rPr lang="en-US" dirty="0"/>
              <a:t>Describe the components &amp; function of the pelvic diaphragm.</a:t>
            </a:r>
          </a:p>
          <a:p>
            <a:pPr>
              <a:defRPr/>
            </a:pPr>
            <a:r>
              <a:rPr lang="en-US" dirty="0"/>
              <a:t>List the arterial &amp; nerve supply</a:t>
            </a:r>
          </a:p>
          <a:p>
            <a:pPr>
              <a:defRPr/>
            </a:pPr>
            <a:r>
              <a:rPr lang="en-US" dirty="0"/>
              <a:t>List the lymph &amp;  venous drainage of the pelvis. </a:t>
            </a:r>
            <a:endParaRPr lang="ar-SA" dirty="0"/>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additive="base">
                                        <p:cTn id="5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5"/>
          <p:cNvSpPr>
            <a:spLocks noGrp="1"/>
          </p:cNvSpPr>
          <p:nvPr>
            <p:ph type="sldNum" sz="quarter" idx="11"/>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9FE92F6-716B-47AC-87C3-E301D2F26C8C}" type="slidenum">
              <a:rPr kumimoji="0" lang="en-US" sz="1400" b="0" i="0" u="none" strike="noStrike" kern="1200" cap="none" spc="0" normalizeH="0" baseline="0" noProof="0" smtClean="0">
                <a:ln>
                  <a:noFill/>
                </a:ln>
                <a:solidFill>
                  <a:srgbClr val="000000"/>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sz="14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326659" name="Rectangle 3"/>
          <p:cNvSpPr>
            <a:spLocks noGrp="1" noChangeArrowheads="1"/>
          </p:cNvSpPr>
          <p:nvPr>
            <p:ph type="body" sz="half" idx="2"/>
          </p:nvPr>
        </p:nvSpPr>
        <p:spPr>
          <a:xfrm>
            <a:off x="204788" y="4178300"/>
            <a:ext cx="8750300" cy="2757488"/>
          </a:xfrm>
          <a:ln>
            <a:solidFill>
              <a:schemeClr val="tx2"/>
            </a:solidFill>
          </a:ln>
        </p:spPr>
        <p:txBody>
          <a:bodyPr/>
          <a:lstStyle/>
          <a:p>
            <a:pPr eaLnBrk="1" hangingPunct="1">
              <a:buFontTx/>
              <a:buNone/>
              <a:defRPr/>
            </a:pPr>
            <a:r>
              <a:rPr lang="en-US" sz="1900" b="1" u="sng" dirty="0"/>
              <a:t>The bony pelvis is composed of four bones:</a:t>
            </a:r>
          </a:p>
          <a:p>
            <a:pPr eaLnBrk="1" hangingPunct="1">
              <a:defRPr/>
            </a:pPr>
            <a:r>
              <a:rPr lang="en-US" sz="1800" dirty="0"/>
              <a:t>Two </a:t>
            </a:r>
            <a:r>
              <a:rPr lang="en-US" sz="1800" dirty="0">
                <a:solidFill>
                  <a:schemeClr val="hlink"/>
                </a:solidFill>
              </a:rPr>
              <a:t>hip bones,</a:t>
            </a:r>
            <a:r>
              <a:rPr lang="en-US" sz="1800" dirty="0"/>
              <a:t> which form the anterior and lateral walls. </a:t>
            </a:r>
          </a:p>
          <a:p>
            <a:pPr eaLnBrk="1" hangingPunct="1">
              <a:defRPr/>
            </a:pPr>
            <a:r>
              <a:rPr lang="en-US" sz="1800" dirty="0"/>
              <a:t>S</a:t>
            </a:r>
            <a:r>
              <a:rPr lang="en-US" sz="1800" dirty="0">
                <a:solidFill>
                  <a:schemeClr val="hlink"/>
                </a:solidFill>
              </a:rPr>
              <a:t>acrum</a:t>
            </a:r>
            <a:r>
              <a:rPr lang="en-US" sz="1800" dirty="0"/>
              <a:t> and </a:t>
            </a:r>
            <a:r>
              <a:rPr lang="en-US" sz="1800" dirty="0">
                <a:solidFill>
                  <a:schemeClr val="hlink"/>
                </a:solidFill>
              </a:rPr>
              <a:t>coccyx,</a:t>
            </a:r>
            <a:r>
              <a:rPr lang="en-US" sz="1800" dirty="0"/>
              <a:t> which form the posterior wall.</a:t>
            </a:r>
          </a:p>
          <a:p>
            <a:pPr eaLnBrk="1" hangingPunct="1">
              <a:defRPr/>
            </a:pPr>
            <a:r>
              <a:rPr lang="en-US" sz="1800" dirty="0"/>
              <a:t>These 4 bones are connected by </a:t>
            </a:r>
            <a:r>
              <a:rPr lang="en-US" sz="1800" b="1" dirty="0"/>
              <a:t>4</a:t>
            </a:r>
            <a:r>
              <a:rPr lang="en-US" sz="1800" dirty="0"/>
              <a:t> joints and lined by </a:t>
            </a:r>
            <a:r>
              <a:rPr lang="en-US" sz="1800" b="1" dirty="0"/>
              <a:t>4 </a:t>
            </a:r>
            <a:r>
              <a:rPr lang="en-US" sz="1800" dirty="0"/>
              <a:t>muscles.</a:t>
            </a:r>
          </a:p>
          <a:p>
            <a:pPr eaLnBrk="1" hangingPunct="1">
              <a:defRPr/>
            </a:pPr>
            <a:r>
              <a:rPr lang="en-US" sz="1800" dirty="0"/>
              <a:t>The bony pelvis with its joints and muscles form a strong </a:t>
            </a:r>
            <a:r>
              <a:rPr lang="en-US" sz="1800" i="1" u="sng" dirty="0">
                <a:solidFill>
                  <a:schemeClr val="accent2">
                    <a:lumMod val="75000"/>
                  </a:schemeClr>
                </a:solidFill>
              </a:rPr>
              <a:t>basin-shaped</a:t>
            </a:r>
            <a:r>
              <a:rPr lang="en-US" sz="1800" dirty="0"/>
              <a:t> structure (with multiple foramina), </a:t>
            </a:r>
          </a:p>
          <a:p>
            <a:pPr eaLnBrk="1" hangingPunct="1">
              <a:defRPr/>
            </a:pPr>
            <a:r>
              <a:rPr lang="en-US" sz="1800" dirty="0"/>
              <a:t>The pelvis contains and protects the lower parts of the alimentary &amp; urinary tracts &amp; internal organs of reproduction. </a:t>
            </a:r>
            <a:endParaRPr lang="en-US" sz="2000" dirty="0"/>
          </a:p>
        </p:txBody>
      </p:sp>
      <p:pic>
        <p:nvPicPr>
          <p:cNvPr id="326660" name="Picture 4" descr="F71683-111-f014a"/>
          <p:cNvPicPr>
            <a:picLocks noGrp="1" noChangeAspect="1" noChangeArrowheads="1"/>
          </p:cNvPicPr>
          <p:nvPr>
            <p:ph sz="half" idx="1"/>
          </p:nvPr>
        </p:nvPicPr>
        <p:blipFill>
          <a:blip r:embed="rId3"/>
          <a:srcRect/>
          <a:stretch>
            <a:fillRect/>
          </a:stretch>
        </p:blipFill>
        <p:spPr>
          <a:xfrm>
            <a:off x="827088" y="220663"/>
            <a:ext cx="7488237" cy="3910012"/>
          </a:xfrm>
          <a:noFill/>
          <a:ln>
            <a:solidFill>
              <a:schemeClr val="tx1"/>
            </a:solidFill>
          </a:ln>
        </p:spPr>
      </p:pic>
      <p:sp>
        <p:nvSpPr>
          <p:cNvPr id="326661" name="Line 5"/>
          <p:cNvSpPr>
            <a:spLocks noChangeShapeType="1"/>
          </p:cNvSpPr>
          <p:nvPr/>
        </p:nvSpPr>
        <p:spPr bwMode="auto">
          <a:xfrm flipV="1">
            <a:off x="1619250" y="2060575"/>
            <a:ext cx="288925" cy="360363"/>
          </a:xfrm>
          <a:prstGeom prst="line">
            <a:avLst/>
          </a:prstGeom>
          <a:noFill/>
          <a:ln w="76200">
            <a:solidFill>
              <a:schemeClr val="hlink"/>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326662" name="Line 6"/>
          <p:cNvSpPr>
            <a:spLocks noChangeShapeType="1"/>
          </p:cNvSpPr>
          <p:nvPr/>
        </p:nvSpPr>
        <p:spPr bwMode="auto">
          <a:xfrm flipH="1" flipV="1">
            <a:off x="7235825" y="2060575"/>
            <a:ext cx="358775" cy="360363"/>
          </a:xfrm>
          <a:prstGeom prst="line">
            <a:avLst/>
          </a:prstGeom>
          <a:noFill/>
          <a:ln w="76200">
            <a:solidFill>
              <a:schemeClr val="hlink"/>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326665" name="Line 9"/>
          <p:cNvSpPr>
            <a:spLocks noChangeShapeType="1"/>
          </p:cNvSpPr>
          <p:nvPr/>
        </p:nvSpPr>
        <p:spPr bwMode="auto">
          <a:xfrm flipV="1">
            <a:off x="3405188" y="2081213"/>
            <a:ext cx="409575" cy="284162"/>
          </a:xfrm>
          <a:prstGeom prst="line">
            <a:avLst/>
          </a:prstGeom>
          <a:noFill/>
          <a:ln w="76200">
            <a:solidFill>
              <a:schemeClr val="hlink"/>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326666" name="Line 10"/>
          <p:cNvSpPr>
            <a:spLocks noChangeShapeType="1"/>
          </p:cNvSpPr>
          <p:nvPr/>
        </p:nvSpPr>
        <p:spPr bwMode="auto">
          <a:xfrm flipV="1">
            <a:off x="3894138" y="2790825"/>
            <a:ext cx="377825" cy="173038"/>
          </a:xfrm>
          <a:prstGeom prst="line">
            <a:avLst/>
          </a:prstGeom>
          <a:noFill/>
          <a:ln w="76200">
            <a:solidFill>
              <a:schemeClr val="hlink"/>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326660"/>
                                        </p:tgtEl>
                                        <p:attrNameLst>
                                          <p:attrName>style.visibility</p:attrName>
                                        </p:attrNameLst>
                                      </p:cBhvr>
                                      <p:to>
                                        <p:strVal val="visible"/>
                                      </p:to>
                                    </p:set>
                                    <p:anim calcmode="lin" valueType="num">
                                      <p:cBhvr>
                                        <p:cTn id="7" dur="500" fill="hold"/>
                                        <p:tgtEl>
                                          <p:spTgt spid="326660"/>
                                        </p:tgtEl>
                                        <p:attrNameLst>
                                          <p:attrName>ppt_w</p:attrName>
                                        </p:attrNameLst>
                                      </p:cBhvr>
                                      <p:tavLst>
                                        <p:tav tm="0">
                                          <p:val>
                                            <p:fltVal val="0"/>
                                          </p:val>
                                        </p:tav>
                                        <p:tav tm="100000">
                                          <p:val>
                                            <p:strVal val="#ppt_w"/>
                                          </p:val>
                                        </p:tav>
                                      </p:tavLst>
                                    </p:anim>
                                    <p:anim calcmode="lin" valueType="num">
                                      <p:cBhvr>
                                        <p:cTn id="8" dur="500" fill="hold"/>
                                        <p:tgtEl>
                                          <p:spTgt spid="32666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326659">
                                            <p:bg/>
                                          </p:spTgt>
                                        </p:tgtEl>
                                        <p:attrNameLst>
                                          <p:attrName>style.visibility</p:attrName>
                                        </p:attrNameLst>
                                      </p:cBhvr>
                                      <p:to>
                                        <p:strVal val="visible"/>
                                      </p:to>
                                    </p:set>
                                    <p:animEffect transition="in" filter="fade">
                                      <p:cBhvr>
                                        <p:cTn id="13" dur="1000"/>
                                        <p:tgtEl>
                                          <p:spTgt spid="326659">
                                            <p:bg/>
                                          </p:spTgt>
                                        </p:tgtEl>
                                      </p:cBhvr>
                                    </p:animEffect>
                                    <p:anim calcmode="lin" valueType="num">
                                      <p:cBhvr>
                                        <p:cTn id="14" dur="1000" fill="hold"/>
                                        <p:tgtEl>
                                          <p:spTgt spid="326659">
                                            <p:bg/>
                                          </p:spTgt>
                                        </p:tgtEl>
                                        <p:attrNameLst>
                                          <p:attrName>ppt_x</p:attrName>
                                        </p:attrNameLst>
                                      </p:cBhvr>
                                      <p:tavLst>
                                        <p:tav tm="0">
                                          <p:val>
                                            <p:strVal val="#ppt_x"/>
                                          </p:val>
                                        </p:tav>
                                        <p:tav tm="100000">
                                          <p:val>
                                            <p:strVal val="#ppt_x"/>
                                          </p:val>
                                        </p:tav>
                                      </p:tavLst>
                                    </p:anim>
                                    <p:anim calcmode="lin" valueType="num">
                                      <p:cBhvr>
                                        <p:cTn id="15" dur="1000" fill="hold"/>
                                        <p:tgtEl>
                                          <p:spTgt spid="326659">
                                            <p:bg/>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326659">
                                            <p:txEl>
                                              <p:pRg st="0" end="0"/>
                                            </p:txEl>
                                          </p:spTgt>
                                        </p:tgtEl>
                                        <p:attrNameLst>
                                          <p:attrName>style.visibility</p:attrName>
                                        </p:attrNameLst>
                                      </p:cBhvr>
                                      <p:to>
                                        <p:strVal val="visible"/>
                                      </p:to>
                                    </p:set>
                                    <p:animEffect transition="in" filter="fade">
                                      <p:cBhvr>
                                        <p:cTn id="20" dur="1000"/>
                                        <p:tgtEl>
                                          <p:spTgt spid="326659">
                                            <p:txEl>
                                              <p:pRg st="0" end="0"/>
                                            </p:txEl>
                                          </p:spTgt>
                                        </p:tgtEl>
                                      </p:cBhvr>
                                    </p:animEffect>
                                    <p:anim calcmode="lin" valueType="num">
                                      <p:cBhvr>
                                        <p:cTn id="21" dur="1000" fill="hold"/>
                                        <p:tgtEl>
                                          <p:spTgt spid="326659">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32665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326659">
                                            <p:txEl>
                                              <p:pRg st="1" end="1"/>
                                            </p:txEl>
                                          </p:spTgt>
                                        </p:tgtEl>
                                        <p:attrNameLst>
                                          <p:attrName>style.visibility</p:attrName>
                                        </p:attrNameLst>
                                      </p:cBhvr>
                                      <p:to>
                                        <p:strVal val="visible"/>
                                      </p:to>
                                    </p:set>
                                    <p:animEffect transition="in" filter="fade">
                                      <p:cBhvr>
                                        <p:cTn id="27" dur="1000"/>
                                        <p:tgtEl>
                                          <p:spTgt spid="326659">
                                            <p:txEl>
                                              <p:pRg st="1" end="1"/>
                                            </p:txEl>
                                          </p:spTgt>
                                        </p:tgtEl>
                                      </p:cBhvr>
                                    </p:animEffect>
                                    <p:anim calcmode="lin" valueType="num">
                                      <p:cBhvr>
                                        <p:cTn id="28" dur="1000" fill="hold"/>
                                        <p:tgtEl>
                                          <p:spTgt spid="326659">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32665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326662"/>
                                        </p:tgtEl>
                                        <p:attrNameLst>
                                          <p:attrName>style.visibility</p:attrName>
                                        </p:attrNameLst>
                                      </p:cBhvr>
                                      <p:to>
                                        <p:strVal val="visible"/>
                                      </p:to>
                                    </p:set>
                                    <p:animEffect transition="in" filter="wipe(down)">
                                      <p:cBhvr>
                                        <p:cTn id="34" dur="1000"/>
                                        <p:tgtEl>
                                          <p:spTgt spid="32666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326661"/>
                                        </p:tgtEl>
                                        <p:attrNameLst>
                                          <p:attrName>style.visibility</p:attrName>
                                        </p:attrNameLst>
                                      </p:cBhvr>
                                      <p:to>
                                        <p:strVal val="visible"/>
                                      </p:to>
                                    </p:set>
                                    <p:animEffect transition="in" filter="wipe(down)">
                                      <p:cBhvr>
                                        <p:cTn id="37" dur="1000"/>
                                        <p:tgtEl>
                                          <p:spTgt spid="326661"/>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326662"/>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326661"/>
                                        </p:tgtEl>
                                        <p:attrNameLst>
                                          <p:attrName>style.visibility</p:attrName>
                                        </p:attrNameLst>
                                      </p:cBhvr>
                                      <p:to>
                                        <p:strVal val="hidden"/>
                                      </p:to>
                                    </p:set>
                                  </p:childTnLst>
                                </p:cTn>
                              </p:par>
                              <p:par>
                                <p:cTn id="44" presetID="47" presetClass="entr" presetSubtype="0" fill="hold" grpId="0" nodeType="withEffect">
                                  <p:stCondLst>
                                    <p:cond delay="0"/>
                                  </p:stCondLst>
                                  <p:childTnLst>
                                    <p:set>
                                      <p:cBhvr>
                                        <p:cTn id="45" dur="1" fill="hold">
                                          <p:stCondLst>
                                            <p:cond delay="0"/>
                                          </p:stCondLst>
                                        </p:cTn>
                                        <p:tgtEl>
                                          <p:spTgt spid="326659">
                                            <p:txEl>
                                              <p:pRg st="2" end="2"/>
                                            </p:txEl>
                                          </p:spTgt>
                                        </p:tgtEl>
                                        <p:attrNameLst>
                                          <p:attrName>style.visibility</p:attrName>
                                        </p:attrNameLst>
                                      </p:cBhvr>
                                      <p:to>
                                        <p:strVal val="visible"/>
                                      </p:to>
                                    </p:set>
                                    <p:animEffect transition="in" filter="fade">
                                      <p:cBhvr>
                                        <p:cTn id="46" dur="1000"/>
                                        <p:tgtEl>
                                          <p:spTgt spid="326659">
                                            <p:txEl>
                                              <p:pRg st="2" end="2"/>
                                            </p:txEl>
                                          </p:spTgt>
                                        </p:tgtEl>
                                      </p:cBhvr>
                                    </p:animEffect>
                                    <p:anim calcmode="lin" valueType="num">
                                      <p:cBhvr>
                                        <p:cTn id="47" dur="1000" fill="hold"/>
                                        <p:tgtEl>
                                          <p:spTgt spid="326659">
                                            <p:txEl>
                                              <p:pRg st="2" end="2"/>
                                            </p:txEl>
                                          </p:spTgt>
                                        </p:tgtEl>
                                        <p:attrNameLst>
                                          <p:attrName>ppt_x</p:attrName>
                                        </p:attrNameLst>
                                      </p:cBhvr>
                                      <p:tavLst>
                                        <p:tav tm="0">
                                          <p:val>
                                            <p:strVal val="#ppt_x"/>
                                          </p:val>
                                        </p:tav>
                                        <p:tav tm="100000">
                                          <p:val>
                                            <p:strVal val="#ppt_x"/>
                                          </p:val>
                                        </p:tav>
                                      </p:tavLst>
                                    </p:anim>
                                    <p:anim calcmode="lin" valueType="num">
                                      <p:cBhvr>
                                        <p:cTn id="48" dur="1000" fill="hold"/>
                                        <p:tgtEl>
                                          <p:spTgt spid="326659">
                                            <p:txEl>
                                              <p:pRg st="2" end="2"/>
                                            </p:txEl>
                                          </p:spTgt>
                                        </p:tgtEl>
                                        <p:attrNameLst>
                                          <p:attrName>ppt_y</p:attrName>
                                        </p:attrNameLst>
                                      </p:cBhvr>
                                      <p:tavLst>
                                        <p:tav tm="0">
                                          <p:val>
                                            <p:strVal val="#ppt_y-.1"/>
                                          </p:val>
                                        </p:tav>
                                        <p:tav tm="100000">
                                          <p:val>
                                            <p:strVal val="#ppt_y"/>
                                          </p:val>
                                        </p:tav>
                                      </p:tavLst>
                                    </p:anim>
                                  </p:childTnLst>
                                </p:cTn>
                              </p:par>
                            </p:childTnLst>
                          </p:cTn>
                        </p:par>
                        <p:par>
                          <p:cTn id="49" fill="hold">
                            <p:stCondLst>
                              <p:cond delay="1000"/>
                            </p:stCondLst>
                            <p:childTnLst>
                              <p:par>
                                <p:cTn id="50" presetID="22" presetClass="entr" presetSubtype="4" fill="hold" grpId="0" nodeType="afterEffect">
                                  <p:stCondLst>
                                    <p:cond delay="0"/>
                                  </p:stCondLst>
                                  <p:childTnLst>
                                    <p:set>
                                      <p:cBhvr>
                                        <p:cTn id="51" dur="1" fill="hold">
                                          <p:stCondLst>
                                            <p:cond delay="0"/>
                                          </p:stCondLst>
                                        </p:cTn>
                                        <p:tgtEl>
                                          <p:spTgt spid="326665"/>
                                        </p:tgtEl>
                                        <p:attrNameLst>
                                          <p:attrName>style.visibility</p:attrName>
                                        </p:attrNameLst>
                                      </p:cBhvr>
                                      <p:to>
                                        <p:strVal val="visible"/>
                                      </p:to>
                                    </p:set>
                                    <p:animEffect transition="in" filter="wipe(down)">
                                      <p:cBhvr>
                                        <p:cTn id="52" dur="1000"/>
                                        <p:tgtEl>
                                          <p:spTgt spid="326665"/>
                                        </p:tgtEl>
                                      </p:cBhvr>
                                    </p:animEffect>
                                  </p:childTnLst>
                                </p:cTn>
                              </p:par>
                            </p:childTnLst>
                          </p:cTn>
                        </p:par>
                        <p:par>
                          <p:cTn id="53" fill="hold">
                            <p:stCondLst>
                              <p:cond delay="2000"/>
                            </p:stCondLst>
                            <p:childTnLst>
                              <p:par>
                                <p:cTn id="54" presetID="22" presetClass="entr" presetSubtype="8" fill="hold" grpId="0" nodeType="afterEffect">
                                  <p:stCondLst>
                                    <p:cond delay="0"/>
                                  </p:stCondLst>
                                  <p:childTnLst>
                                    <p:set>
                                      <p:cBhvr>
                                        <p:cTn id="55" dur="1" fill="hold">
                                          <p:stCondLst>
                                            <p:cond delay="0"/>
                                          </p:stCondLst>
                                        </p:cTn>
                                        <p:tgtEl>
                                          <p:spTgt spid="326666"/>
                                        </p:tgtEl>
                                        <p:attrNameLst>
                                          <p:attrName>style.visibility</p:attrName>
                                        </p:attrNameLst>
                                      </p:cBhvr>
                                      <p:to>
                                        <p:strVal val="visible"/>
                                      </p:to>
                                    </p:set>
                                    <p:animEffect transition="in" filter="wipe(left)">
                                      <p:cBhvr>
                                        <p:cTn id="56" dur="1000"/>
                                        <p:tgtEl>
                                          <p:spTgt spid="326666"/>
                                        </p:tgtEl>
                                      </p:cBhvr>
                                    </p:animEffect>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grpId="0" nodeType="clickEffect">
                                  <p:stCondLst>
                                    <p:cond delay="0"/>
                                  </p:stCondLst>
                                  <p:childTnLst>
                                    <p:set>
                                      <p:cBhvr>
                                        <p:cTn id="60" dur="1" fill="hold">
                                          <p:stCondLst>
                                            <p:cond delay="0"/>
                                          </p:stCondLst>
                                        </p:cTn>
                                        <p:tgtEl>
                                          <p:spTgt spid="326659">
                                            <p:txEl>
                                              <p:pRg st="3" end="3"/>
                                            </p:txEl>
                                          </p:spTgt>
                                        </p:tgtEl>
                                        <p:attrNameLst>
                                          <p:attrName>style.visibility</p:attrName>
                                        </p:attrNameLst>
                                      </p:cBhvr>
                                      <p:to>
                                        <p:strVal val="visible"/>
                                      </p:to>
                                    </p:set>
                                    <p:animEffect transition="in" filter="fade">
                                      <p:cBhvr>
                                        <p:cTn id="61" dur="1000"/>
                                        <p:tgtEl>
                                          <p:spTgt spid="326659">
                                            <p:txEl>
                                              <p:pRg st="3" end="3"/>
                                            </p:txEl>
                                          </p:spTgt>
                                        </p:tgtEl>
                                      </p:cBhvr>
                                    </p:animEffect>
                                    <p:anim calcmode="lin" valueType="num">
                                      <p:cBhvr>
                                        <p:cTn id="62" dur="1000" fill="hold"/>
                                        <p:tgtEl>
                                          <p:spTgt spid="326659">
                                            <p:txEl>
                                              <p:pRg st="3" end="3"/>
                                            </p:txEl>
                                          </p:spTgt>
                                        </p:tgtEl>
                                        <p:attrNameLst>
                                          <p:attrName>ppt_x</p:attrName>
                                        </p:attrNameLst>
                                      </p:cBhvr>
                                      <p:tavLst>
                                        <p:tav tm="0">
                                          <p:val>
                                            <p:strVal val="#ppt_x"/>
                                          </p:val>
                                        </p:tav>
                                        <p:tav tm="100000">
                                          <p:val>
                                            <p:strVal val="#ppt_x"/>
                                          </p:val>
                                        </p:tav>
                                      </p:tavLst>
                                    </p:anim>
                                    <p:anim calcmode="lin" valueType="num">
                                      <p:cBhvr>
                                        <p:cTn id="63" dur="1000" fill="hold"/>
                                        <p:tgtEl>
                                          <p:spTgt spid="32665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7" presetClass="entr" presetSubtype="0" fill="hold" grpId="0" nodeType="clickEffect">
                                  <p:stCondLst>
                                    <p:cond delay="0"/>
                                  </p:stCondLst>
                                  <p:childTnLst>
                                    <p:set>
                                      <p:cBhvr>
                                        <p:cTn id="67" dur="1" fill="hold">
                                          <p:stCondLst>
                                            <p:cond delay="0"/>
                                          </p:stCondLst>
                                        </p:cTn>
                                        <p:tgtEl>
                                          <p:spTgt spid="326659">
                                            <p:txEl>
                                              <p:pRg st="4" end="4"/>
                                            </p:txEl>
                                          </p:spTgt>
                                        </p:tgtEl>
                                        <p:attrNameLst>
                                          <p:attrName>style.visibility</p:attrName>
                                        </p:attrNameLst>
                                      </p:cBhvr>
                                      <p:to>
                                        <p:strVal val="visible"/>
                                      </p:to>
                                    </p:set>
                                    <p:animEffect transition="in" filter="fade">
                                      <p:cBhvr>
                                        <p:cTn id="68" dur="1000"/>
                                        <p:tgtEl>
                                          <p:spTgt spid="326659">
                                            <p:txEl>
                                              <p:pRg st="4" end="4"/>
                                            </p:txEl>
                                          </p:spTgt>
                                        </p:tgtEl>
                                      </p:cBhvr>
                                    </p:animEffect>
                                    <p:anim calcmode="lin" valueType="num">
                                      <p:cBhvr>
                                        <p:cTn id="69" dur="1000" fill="hold"/>
                                        <p:tgtEl>
                                          <p:spTgt spid="326659">
                                            <p:txEl>
                                              <p:pRg st="4" end="4"/>
                                            </p:txEl>
                                          </p:spTgt>
                                        </p:tgtEl>
                                        <p:attrNameLst>
                                          <p:attrName>ppt_x</p:attrName>
                                        </p:attrNameLst>
                                      </p:cBhvr>
                                      <p:tavLst>
                                        <p:tav tm="0">
                                          <p:val>
                                            <p:strVal val="#ppt_x"/>
                                          </p:val>
                                        </p:tav>
                                        <p:tav tm="100000">
                                          <p:val>
                                            <p:strVal val="#ppt_x"/>
                                          </p:val>
                                        </p:tav>
                                      </p:tavLst>
                                    </p:anim>
                                    <p:anim calcmode="lin" valueType="num">
                                      <p:cBhvr>
                                        <p:cTn id="70" dur="1000" fill="hold"/>
                                        <p:tgtEl>
                                          <p:spTgt spid="32665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7" presetClass="entr" presetSubtype="0" fill="hold" grpId="0" nodeType="clickEffect">
                                  <p:stCondLst>
                                    <p:cond delay="0"/>
                                  </p:stCondLst>
                                  <p:childTnLst>
                                    <p:set>
                                      <p:cBhvr>
                                        <p:cTn id="74" dur="1" fill="hold">
                                          <p:stCondLst>
                                            <p:cond delay="0"/>
                                          </p:stCondLst>
                                        </p:cTn>
                                        <p:tgtEl>
                                          <p:spTgt spid="326659">
                                            <p:txEl>
                                              <p:pRg st="5" end="5"/>
                                            </p:txEl>
                                          </p:spTgt>
                                        </p:tgtEl>
                                        <p:attrNameLst>
                                          <p:attrName>style.visibility</p:attrName>
                                        </p:attrNameLst>
                                      </p:cBhvr>
                                      <p:to>
                                        <p:strVal val="visible"/>
                                      </p:to>
                                    </p:set>
                                    <p:animEffect transition="in" filter="fade">
                                      <p:cBhvr>
                                        <p:cTn id="75" dur="1000"/>
                                        <p:tgtEl>
                                          <p:spTgt spid="326659">
                                            <p:txEl>
                                              <p:pRg st="5" end="5"/>
                                            </p:txEl>
                                          </p:spTgt>
                                        </p:tgtEl>
                                      </p:cBhvr>
                                    </p:animEffect>
                                    <p:anim calcmode="lin" valueType="num">
                                      <p:cBhvr>
                                        <p:cTn id="76" dur="1000" fill="hold"/>
                                        <p:tgtEl>
                                          <p:spTgt spid="326659">
                                            <p:txEl>
                                              <p:pRg st="5" end="5"/>
                                            </p:txEl>
                                          </p:spTgt>
                                        </p:tgtEl>
                                        <p:attrNameLst>
                                          <p:attrName>ppt_x</p:attrName>
                                        </p:attrNameLst>
                                      </p:cBhvr>
                                      <p:tavLst>
                                        <p:tav tm="0">
                                          <p:val>
                                            <p:strVal val="#ppt_x"/>
                                          </p:val>
                                        </p:tav>
                                        <p:tav tm="100000">
                                          <p:val>
                                            <p:strVal val="#ppt_x"/>
                                          </p:val>
                                        </p:tav>
                                      </p:tavLst>
                                    </p:anim>
                                    <p:anim calcmode="lin" valueType="num">
                                      <p:cBhvr>
                                        <p:cTn id="77" dur="1000" fill="hold"/>
                                        <p:tgtEl>
                                          <p:spTgt spid="326659">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659" grpId="0" build="p" animBg="1"/>
      <p:bldP spid="326661" grpId="0" animBg="1"/>
      <p:bldP spid="326661" grpId="1" animBg="1"/>
      <p:bldP spid="326662" grpId="0" animBg="1"/>
      <p:bldP spid="326662" grpId="1" animBg="1"/>
      <p:bldP spid="326665" grpId="0" animBg="1"/>
      <p:bldP spid="326666"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1"/>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A6FE366-1937-404B-9F37-33955085C610}" type="slidenum">
              <a:rPr kumimoji="0" lang="en-US" sz="1400" b="0" i="0" u="none" strike="noStrike" kern="1200" cap="none" spc="0" normalizeH="0" baseline="0" noProof="0" smtClean="0">
                <a:ln>
                  <a:noFill/>
                </a:ln>
                <a:solidFill>
                  <a:srgbClr val="000000"/>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sz="14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pic>
        <p:nvPicPr>
          <p:cNvPr id="75780" name="Picture 4" descr="F66122-005-f024b"/>
          <p:cNvPicPr>
            <a:picLocks noGrp="1" noChangeAspect="1" noChangeArrowheads="1"/>
          </p:cNvPicPr>
          <p:nvPr>
            <p:ph sz="half" idx="1"/>
          </p:nvPr>
        </p:nvPicPr>
        <p:blipFill>
          <a:blip r:embed="rId3"/>
          <a:srcRect l="11830" r="9991"/>
          <a:stretch>
            <a:fillRect/>
          </a:stretch>
        </p:blipFill>
        <p:spPr>
          <a:xfrm>
            <a:off x="228600" y="260350"/>
            <a:ext cx="6238875" cy="4452938"/>
          </a:xfrm>
          <a:noFill/>
        </p:spPr>
      </p:pic>
      <p:sp>
        <p:nvSpPr>
          <p:cNvPr id="75781" name="AutoShape 5"/>
          <p:cNvSpPr>
            <a:spLocks noChangeArrowheads="1"/>
          </p:cNvSpPr>
          <p:nvPr/>
        </p:nvSpPr>
        <p:spPr bwMode="auto">
          <a:xfrm>
            <a:off x="1976438" y="4335463"/>
            <a:ext cx="1641475" cy="300037"/>
          </a:xfrm>
          <a:prstGeom prst="roundRect">
            <a:avLst>
              <a:gd name="adj" fmla="val 16667"/>
            </a:avLst>
          </a:prstGeom>
          <a:solidFill>
            <a:schemeClr val="hlink">
              <a:alpha val="14902"/>
            </a:schemeClr>
          </a:solidFill>
          <a:ln w="9525">
            <a:solidFill>
              <a:schemeClr va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ar-SA"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5782" name="AutoShape 6"/>
          <p:cNvSpPr>
            <a:spLocks noChangeArrowheads="1"/>
          </p:cNvSpPr>
          <p:nvPr/>
        </p:nvSpPr>
        <p:spPr bwMode="auto">
          <a:xfrm>
            <a:off x="2151063" y="336550"/>
            <a:ext cx="1600200" cy="295275"/>
          </a:xfrm>
          <a:prstGeom prst="roundRect">
            <a:avLst>
              <a:gd name="adj" fmla="val 16667"/>
            </a:avLst>
          </a:prstGeom>
          <a:solidFill>
            <a:schemeClr val="hlink">
              <a:alpha val="14902"/>
            </a:schemeClr>
          </a:solidFill>
          <a:ln w="9525">
            <a:solidFill>
              <a:schemeClr va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ar-SA"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8" name="TextBox 7"/>
          <p:cNvSpPr txBox="1"/>
          <p:nvPr/>
        </p:nvSpPr>
        <p:spPr>
          <a:xfrm>
            <a:off x="6700838" y="231775"/>
            <a:ext cx="2097087" cy="1200150"/>
          </a:xfrm>
          <a:prstGeom prst="rect">
            <a:avLst/>
          </a:prstGeom>
          <a:solidFill>
            <a:schemeClr val="accent1">
              <a:lumMod val="60000"/>
              <a:lumOff val="40000"/>
            </a:schemeClr>
          </a:solidFill>
          <a:ln>
            <a:solidFill>
              <a:schemeClr val="tx1"/>
            </a:solidFill>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rebuchet MS" pitchFamily="34" charset="0"/>
                <a:ea typeface="+mn-ea"/>
                <a:cs typeface="+mn-cs"/>
              </a:rPr>
              <a:t>FOUR JOINTS</a:t>
            </a:r>
          </a:p>
        </p:txBody>
      </p:sp>
      <p:sp>
        <p:nvSpPr>
          <p:cNvPr id="17416" name="TextBox 14"/>
          <p:cNvSpPr txBox="1">
            <a:spLocks noChangeArrowheads="1"/>
          </p:cNvSpPr>
          <p:nvPr/>
        </p:nvSpPr>
        <p:spPr bwMode="auto">
          <a:xfrm>
            <a:off x="1560513" y="4683125"/>
            <a:ext cx="6100762" cy="2122488"/>
          </a:xfrm>
          <a:prstGeom prst="rect">
            <a:avLst/>
          </a:prstGeom>
          <a:noFill/>
          <a:ln w="9525">
            <a:solidFill>
              <a:schemeClr val="tx1"/>
            </a:solid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0066CC"/>
                </a:solidFill>
                <a:effectLst/>
                <a:uLnTx/>
                <a:uFillTx/>
                <a:latin typeface="Trebuchet MS" pitchFamily="34" charset="0"/>
                <a:ea typeface="+mn-ea"/>
                <a:cs typeface="+mn-cs"/>
              </a:rPr>
              <a:t>1-</a:t>
            </a:r>
            <a:r>
              <a:rPr kumimoji="0" lang="en-US" sz="2200" b="0" i="0" u="none" strike="noStrike" kern="1200" cap="none" spc="0" normalizeH="0" baseline="0" noProof="0">
                <a:ln>
                  <a:noFill/>
                </a:ln>
                <a:solidFill>
                  <a:srgbClr val="000000"/>
                </a:solidFill>
                <a:effectLst/>
                <a:uLnTx/>
                <a:uFillTx/>
                <a:latin typeface="Trebuchet MS" pitchFamily="34" charset="0"/>
                <a:ea typeface="+mn-ea"/>
                <a:cs typeface="+mn-cs"/>
              </a:rPr>
              <a:t> </a:t>
            </a:r>
            <a:r>
              <a:rPr kumimoji="0" lang="en-US" sz="2200" b="1" i="0" u="none" strike="noStrike" kern="1200" cap="none" spc="0" normalizeH="0" baseline="0" noProof="0">
                <a:ln>
                  <a:noFill/>
                </a:ln>
                <a:solidFill>
                  <a:srgbClr val="000000"/>
                </a:solidFill>
                <a:effectLst/>
                <a:uLnTx/>
                <a:uFillTx/>
                <a:latin typeface="Trebuchet MS" pitchFamily="34" charset="0"/>
                <a:ea typeface="+mn-ea"/>
                <a:cs typeface="+mn-cs"/>
              </a:rPr>
              <a:t>Anteriorly</a:t>
            </a:r>
            <a:r>
              <a:rPr kumimoji="0" lang="en-US" sz="2200" b="0" i="0" u="sng" strike="noStrike" kern="1200" cap="none" spc="0" normalizeH="0" baseline="0" noProof="0">
                <a:ln>
                  <a:noFill/>
                </a:ln>
                <a:solidFill>
                  <a:srgbClr val="000000"/>
                </a:solidFill>
                <a:effectLst/>
                <a:uLnTx/>
                <a:uFillTx/>
                <a:latin typeface="Trebuchet MS" pitchFamily="34"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0066CC"/>
                </a:solidFill>
                <a:effectLst/>
                <a:uLnTx/>
                <a:uFillTx/>
                <a:latin typeface="Trebuchet MS" pitchFamily="34" charset="0"/>
                <a:ea typeface="+mn-ea"/>
                <a:cs typeface="+mn-cs"/>
              </a:rPr>
              <a:t>        Symphysis pubis </a:t>
            </a:r>
            <a:r>
              <a:rPr kumimoji="0" lang="en-US" sz="2200" b="1" i="0" u="none" strike="noStrike" kern="1200" cap="none" spc="0" normalizeH="0" baseline="0" noProof="0">
                <a:ln>
                  <a:noFill/>
                </a:ln>
                <a:solidFill>
                  <a:srgbClr val="FF0000"/>
                </a:solidFill>
                <a:effectLst/>
                <a:uLnTx/>
                <a:uFillTx/>
                <a:latin typeface="Trebuchet MS" pitchFamily="34" charset="0"/>
                <a:ea typeface="+mn-ea"/>
                <a:cs typeface="+mn-cs"/>
              </a:rPr>
              <a:t>(cartilaginous joint).</a:t>
            </a:r>
            <a:r>
              <a:rPr kumimoji="0" lang="en-US" sz="2200" b="0" i="0" u="none" strike="noStrike" kern="1200" cap="none" spc="0" normalizeH="0" baseline="0" noProof="0">
                <a:ln>
                  <a:noFill/>
                </a:ln>
                <a:solidFill>
                  <a:srgbClr val="000000"/>
                </a:solidFill>
                <a:effectLst/>
                <a:uLnTx/>
                <a:uFillTx/>
                <a:latin typeface="Trebuchet MS" pitchFamily="34"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0066CC"/>
                </a:solidFill>
                <a:effectLst/>
                <a:uLnTx/>
                <a:uFillTx/>
                <a:latin typeface="Trebuchet MS" pitchFamily="34" charset="0"/>
                <a:ea typeface="+mn-ea"/>
                <a:cs typeface="+mn-cs"/>
              </a:rPr>
              <a:t>2- </a:t>
            </a:r>
            <a:r>
              <a:rPr kumimoji="0" lang="en-US" sz="2200" b="1" i="0" u="none" strike="noStrike" kern="1200" cap="none" spc="0" normalizeH="0" baseline="0" noProof="0">
                <a:ln>
                  <a:noFill/>
                </a:ln>
                <a:solidFill>
                  <a:srgbClr val="000000"/>
                </a:solidFill>
                <a:effectLst/>
                <a:uLnTx/>
                <a:uFillTx/>
                <a:latin typeface="Trebuchet MS" pitchFamily="34" charset="0"/>
                <a:ea typeface="+mn-ea"/>
                <a:cs typeface="+mn-cs"/>
              </a:rPr>
              <a:t>Posteriolateraly: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000000"/>
                </a:solidFill>
                <a:effectLst/>
                <a:uLnTx/>
                <a:uFillTx/>
                <a:latin typeface="Trebuchet MS" pitchFamily="34" charset="0"/>
                <a:ea typeface="+mn-ea"/>
                <a:cs typeface="+mn-cs"/>
              </a:rPr>
              <a:t>        </a:t>
            </a:r>
            <a:r>
              <a:rPr kumimoji="0" lang="en-US" sz="2200" b="1" i="0" u="none" strike="noStrike" kern="1200" cap="none" spc="0" normalizeH="0" baseline="0" noProof="0">
                <a:ln>
                  <a:noFill/>
                </a:ln>
                <a:solidFill>
                  <a:srgbClr val="0066CC"/>
                </a:solidFill>
                <a:effectLst/>
                <a:uLnTx/>
                <a:uFillTx/>
                <a:latin typeface="Trebuchet MS" pitchFamily="34" charset="0"/>
                <a:ea typeface="+mn-ea"/>
                <a:cs typeface="+mn-cs"/>
              </a:rPr>
              <a:t>Two Sacroiliac joints. </a:t>
            </a:r>
            <a:r>
              <a:rPr kumimoji="0" lang="en-US" sz="2200" b="1" i="0" u="none" strike="noStrike" kern="1200" cap="none" spc="0" normalizeH="0" baseline="0" noProof="0">
                <a:ln>
                  <a:noFill/>
                </a:ln>
                <a:solidFill>
                  <a:srgbClr val="FF0000"/>
                </a:solidFill>
                <a:effectLst/>
                <a:uLnTx/>
                <a:uFillTx/>
                <a:latin typeface="Trebuchet MS" pitchFamily="34" charset="0"/>
                <a:ea typeface="+mn-ea"/>
                <a:cs typeface="+mn-cs"/>
              </a:rPr>
              <a:t>(Synovial joins)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FF0000"/>
                </a:solidFill>
                <a:effectLst/>
                <a:uLnTx/>
                <a:uFillTx/>
                <a:latin typeface="Trebuchet MS" pitchFamily="34" charset="0"/>
                <a:ea typeface="+mn-ea"/>
                <a:cs typeface="+mn-cs"/>
              </a:rPr>
              <a:t>3- </a:t>
            </a:r>
            <a:r>
              <a:rPr kumimoji="0" lang="en-US" sz="2200" b="1" i="0" u="none" strike="noStrike" kern="1200" cap="none" spc="0" normalizeH="0" baseline="0" noProof="0">
                <a:ln>
                  <a:noFill/>
                </a:ln>
                <a:solidFill>
                  <a:srgbClr val="000000"/>
                </a:solidFill>
                <a:effectLst/>
                <a:uLnTx/>
                <a:uFillTx/>
                <a:latin typeface="Trebuchet MS" pitchFamily="34" charset="0"/>
                <a:ea typeface="+mn-ea"/>
                <a:cs typeface="+mn-cs"/>
              </a:rPr>
              <a:t>Posteriorly: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0070C0"/>
                </a:solidFill>
                <a:effectLst/>
                <a:uLnTx/>
                <a:uFillTx/>
                <a:latin typeface="Trebuchet MS" pitchFamily="34" charset="0"/>
                <a:ea typeface="+mn-ea"/>
                <a:cs typeface="+mn-cs"/>
              </a:rPr>
              <a:t>        Sacrococcygeal </a:t>
            </a:r>
            <a:r>
              <a:rPr kumimoji="0" lang="en-US" sz="2200" b="1" i="0" u="none" strike="noStrike" kern="1200" cap="none" spc="0" normalizeH="0" baseline="0" noProof="0">
                <a:ln>
                  <a:noFill/>
                </a:ln>
                <a:solidFill>
                  <a:srgbClr val="FF0000"/>
                </a:solidFill>
                <a:effectLst/>
                <a:uLnTx/>
                <a:uFillTx/>
                <a:latin typeface="Trebuchet MS" pitchFamily="34" charset="0"/>
                <a:ea typeface="+mn-ea"/>
                <a:cs typeface="+mn-cs"/>
              </a:rPr>
              <a:t>joint (cartilaginous), </a:t>
            </a:r>
            <a:endParaRPr kumimoji="0" lang="en-US" sz="2200" b="1" i="0" u="none" strike="noStrike" kern="1200" cap="none" spc="0" normalizeH="0" baseline="0" noProof="0">
              <a:ln>
                <a:noFill/>
              </a:ln>
              <a:solidFill>
                <a:srgbClr val="000000"/>
              </a:solidFill>
              <a:effectLst/>
              <a:uLnTx/>
              <a:uFillTx/>
              <a:latin typeface="Trebuchet MS" pitchFamily="34" charset="0"/>
              <a:ea typeface="+mn-ea"/>
              <a:cs typeface="+mn-cs"/>
            </a:endParaRP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75780"/>
                                        </p:tgtEl>
                                        <p:attrNameLst>
                                          <p:attrName>style.visibility</p:attrName>
                                        </p:attrNameLst>
                                      </p:cBhvr>
                                      <p:to>
                                        <p:strVal val="visible"/>
                                      </p:to>
                                    </p:set>
                                    <p:anim calcmode="lin" valueType="num">
                                      <p:cBhvr>
                                        <p:cTn id="7" dur="1000" fill="hold"/>
                                        <p:tgtEl>
                                          <p:spTgt spid="75780"/>
                                        </p:tgtEl>
                                        <p:attrNameLst>
                                          <p:attrName>ppt_w</p:attrName>
                                        </p:attrNameLst>
                                      </p:cBhvr>
                                      <p:tavLst>
                                        <p:tav tm="0">
                                          <p:val>
                                            <p:strVal val="#ppt_w*0.70"/>
                                          </p:val>
                                        </p:tav>
                                        <p:tav tm="100000">
                                          <p:val>
                                            <p:strVal val="#ppt_w"/>
                                          </p:val>
                                        </p:tav>
                                      </p:tavLst>
                                    </p:anim>
                                    <p:anim calcmode="lin" valueType="num">
                                      <p:cBhvr>
                                        <p:cTn id="8" dur="1000" fill="hold"/>
                                        <p:tgtEl>
                                          <p:spTgt spid="75780"/>
                                        </p:tgtEl>
                                        <p:attrNameLst>
                                          <p:attrName>ppt_h</p:attrName>
                                        </p:attrNameLst>
                                      </p:cBhvr>
                                      <p:tavLst>
                                        <p:tav tm="0">
                                          <p:val>
                                            <p:strVal val="#ppt_h"/>
                                          </p:val>
                                        </p:tav>
                                        <p:tav tm="100000">
                                          <p:val>
                                            <p:strVal val="#ppt_h"/>
                                          </p:val>
                                        </p:tav>
                                      </p:tavLst>
                                    </p:anim>
                                    <p:animEffect transition="in" filter="fade">
                                      <p:cBhvr>
                                        <p:cTn id="9" dur="1000"/>
                                        <p:tgtEl>
                                          <p:spTgt spid="75780"/>
                                        </p:tgtEl>
                                      </p:cBhvr>
                                    </p:animEffect>
                                  </p:childTnLst>
                                </p:cTn>
                              </p:par>
                            </p:childTnLst>
                          </p:cTn>
                        </p:par>
                        <p:par>
                          <p:cTn id="10" fill="hold">
                            <p:stCondLst>
                              <p:cond delay="1000"/>
                            </p:stCondLst>
                            <p:childTnLst>
                              <p:par>
                                <p:cTn id="11" presetID="17" presetClass="entr" presetSubtype="10" fill="hold" grpId="0" nodeType="afterEffect">
                                  <p:stCondLst>
                                    <p:cond delay="0"/>
                                  </p:stCondLst>
                                  <p:childTnLst>
                                    <p:set>
                                      <p:cBhvr>
                                        <p:cTn id="12" dur="1" fill="hold">
                                          <p:stCondLst>
                                            <p:cond delay="0"/>
                                          </p:stCondLst>
                                        </p:cTn>
                                        <p:tgtEl>
                                          <p:spTgt spid="75782"/>
                                        </p:tgtEl>
                                        <p:attrNameLst>
                                          <p:attrName>style.visibility</p:attrName>
                                        </p:attrNameLst>
                                      </p:cBhvr>
                                      <p:to>
                                        <p:strVal val="visible"/>
                                      </p:to>
                                    </p:set>
                                    <p:anim calcmode="lin" valueType="num">
                                      <p:cBhvr>
                                        <p:cTn id="13" dur="500" fill="hold"/>
                                        <p:tgtEl>
                                          <p:spTgt spid="75782"/>
                                        </p:tgtEl>
                                        <p:attrNameLst>
                                          <p:attrName>ppt_w</p:attrName>
                                        </p:attrNameLst>
                                      </p:cBhvr>
                                      <p:tavLst>
                                        <p:tav tm="0">
                                          <p:val>
                                            <p:fltVal val="0"/>
                                          </p:val>
                                        </p:tav>
                                        <p:tav tm="100000">
                                          <p:val>
                                            <p:strVal val="#ppt_w"/>
                                          </p:val>
                                        </p:tav>
                                      </p:tavLst>
                                    </p:anim>
                                    <p:anim calcmode="lin" valueType="num">
                                      <p:cBhvr>
                                        <p:cTn id="14" dur="500" fill="hold"/>
                                        <p:tgtEl>
                                          <p:spTgt spid="75782"/>
                                        </p:tgtEl>
                                        <p:attrNameLst>
                                          <p:attrName>ppt_h</p:attrName>
                                        </p:attrNameLst>
                                      </p:cBhvr>
                                      <p:tavLst>
                                        <p:tav tm="0">
                                          <p:val>
                                            <p:strVal val="#ppt_h"/>
                                          </p:val>
                                        </p:tav>
                                        <p:tav tm="100000">
                                          <p:val>
                                            <p:strVal val="#ppt_h"/>
                                          </p:val>
                                        </p:tav>
                                      </p:tavLst>
                                    </p:anim>
                                  </p:childTnLst>
                                </p:cTn>
                              </p:par>
                            </p:childTnLst>
                          </p:cTn>
                        </p:par>
                        <p:par>
                          <p:cTn id="15" fill="hold">
                            <p:stCondLst>
                              <p:cond delay="1500"/>
                            </p:stCondLst>
                            <p:childTnLst>
                              <p:par>
                                <p:cTn id="16" presetID="17" presetClass="entr" presetSubtype="10" fill="hold" grpId="0" nodeType="afterEffect">
                                  <p:stCondLst>
                                    <p:cond delay="0"/>
                                  </p:stCondLst>
                                  <p:childTnLst>
                                    <p:set>
                                      <p:cBhvr>
                                        <p:cTn id="17" dur="1" fill="hold">
                                          <p:stCondLst>
                                            <p:cond delay="0"/>
                                          </p:stCondLst>
                                        </p:cTn>
                                        <p:tgtEl>
                                          <p:spTgt spid="75781"/>
                                        </p:tgtEl>
                                        <p:attrNameLst>
                                          <p:attrName>style.visibility</p:attrName>
                                        </p:attrNameLst>
                                      </p:cBhvr>
                                      <p:to>
                                        <p:strVal val="visible"/>
                                      </p:to>
                                    </p:set>
                                    <p:anim calcmode="lin" valueType="num">
                                      <p:cBhvr>
                                        <p:cTn id="18" dur="500" fill="hold"/>
                                        <p:tgtEl>
                                          <p:spTgt spid="75781"/>
                                        </p:tgtEl>
                                        <p:attrNameLst>
                                          <p:attrName>ppt_w</p:attrName>
                                        </p:attrNameLst>
                                      </p:cBhvr>
                                      <p:tavLst>
                                        <p:tav tm="0">
                                          <p:val>
                                            <p:fltVal val="0"/>
                                          </p:val>
                                        </p:tav>
                                        <p:tav tm="100000">
                                          <p:val>
                                            <p:strVal val="#ppt_w"/>
                                          </p:val>
                                        </p:tav>
                                      </p:tavLst>
                                    </p:anim>
                                    <p:anim calcmode="lin" valueType="num">
                                      <p:cBhvr>
                                        <p:cTn id="19" dur="500" fill="hold"/>
                                        <p:tgtEl>
                                          <p:spTgt spid="75781"/>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7416"/>
                                        </p:tgtEl>
                                        <p:attrNameLst>
                                          <p:attrName>style.visibility</p:attrName>
                                        </p:attrNameLst>
                                      </p:cBhvr>
                                      <p:to>
                                        <p:strVal val="visible"/>
                                      </p:to>
                                    </p:set>
                                    <p:anim calcmode="lin" valueType="num">
                                      <p:cBhvr additive="base">
                                        <p:cTn id="24" dur="500" fill="hold"/>
                                        <p:tgtEl>
                                          <p:spTgt spid="17416"/>
                                        </p:tgtEl>
                                        <p:attrNameLst>
                                          <p:attrName>ppt_x</p:attrName>
                                        </p:attrNameLst>
                                      </p:cBhvr>
                                      <p:tavLst>
                                        <p:tav tm="0">
                                          <p:val>
                                            <p:strVal val="#ppt_x"/>
                                          </p:val>
                                        </p:tav>
                                        <p:tav tm="100000">
                                          <p:val>
                                            <p:strVal val="#ppt_x"/>
                                          </p:val>
                                        </p:tav>
                                      </p:tavLst>
                                    </p:anim>
                                    <p:anim calcmode="lin" valueType="num">
                                      <p:cBhvr additive="base">
                                        <p:cTn id="25" dur="500" fill="hold"/>
                                        <p:tgtEl>
                                          <p:spTgt spid="174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1" grpId="0" animBg="1"/>
      <p:bldP spid="75782" grpId="0" animBg="1"/>
      <p:bldP spid="17416"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5"/>
          <p:cNvSpPr>
            <a:spLocks noGrp="1"/>
          </p:cNvSpPr>
          <p:nvPr>
            <p:ph type="sldNum" sz="quarter" idx="11"/>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1A3BDB-83C5-448A-9EDE-9893EB74B4D9}" type="slidenum">
              <a:rPr kumimoji="0" lang="en-US" sz="1400" b="0" i="0" u="none" strike="noStrike" kern="1200" cap="none" spc="0" normalizeH="0" baseline="0" noProof="0" smtClean="0">
                <a:ln>
                  <a:noFill/>
                </a:ln>
                <a:solidFill>
                  <a:srgbClr val="000000"/>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sz="14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pic>
        <p:nvPicPr>
          <p:cNvPr id="328708" name="Picture 4" descr="F66122-005-f028"/>
          <p:cNvPicPr>
            <a:picLocks noGrp="1" noChangeAspect="1" noChangeArrowheads="1"/>
          </p:cNvPicPr>
          <p:nvPr>
            <p:ph sz="half" idx="1"/>
          </p:nvPr>
        </p:nvPicPr>
        <p:blipFill>
          <a:blip r:embed="rId3"/>
          <a:srcRect l="13342" r="7233" b="4617"/>
          <a:stretch>
            <a:fillRect/>
          </a:stretch>
        </p:blipFill>
        <p:spPr>
          <a:xfrm>
            <a:off x="4162425" y="0"/>
            <a:ext cx="4981575" cy="4035425"/>
          </a:xfrm>
          <a:noFill/>
        </p:spPr>
      </p:pic>
      <p:sp>
        <p:nvSpPr>
          <p:cNvPr id="328709" name="AutoShape 5"/>
          <p:cNvSpPr>
            <a:spLocks noChangeArrowheads="1"/>
          </p:cNvSpPr>
          <p:nvPr/>
        </p:nvSpPr>
        <p:spPr bwMode="auto">
          <a:xfrm>
            <a:off x="5597525" y="173038"/>
            <a:ext cx="1008063" cy="220662"/>
          </a:xfrm>
          <a:prstGeom prst="roundRect">
            <a:avLst>
              <a:gd name="adj" fmla="val 16667"/>
            </a:avLst>
          </a:prstGeom>
          <a:solidFill>
            <a:schemeClr val="hlink">
              <a:alpha val="14902"/>
            </a:schemeClr>
          </a:solidFill>
          <a:ln w="9525">
            <a:solidFill>
              <a:schemeClr va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ar-SA"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328710" name="AutoShape 6"/>
          <p:cNvSpPr>
            <a:spLocks noChangeArrowheads="1"/>
          </p:cNvSpPr>
          <p:nvPr/>
        </p:nvSpPr>
        <p:spPr bwMode="auto">
          <a:xfrm>
            <a:off x="6292850" y="4154488"/>
            <a:ext cx="1169988" cy="269875"/>
          </a:xfrm>
          <a:prstGeom prst="roundRect">
            <a:avLst>
              <a:gd name="adj" fmla="val 16667"/>
            </a:avLst>
          </a:prstGeom>
          <a:solidFill>
            <a:schemeClr val="hlink">
              <a:alpha val="14902"/>
            </a:schemeClr>
          </a:solidFill>
          <a:ln w="9525">
            <a:solidFill>
              <a:schemeClr va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ar-SA"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328711" name="AutoShape 7"/>
          <p:cNvSpPr>
            <a:spLocks noChangeArrowheads="1"/>
          </p:cNvSpPr>
          <p:nvPr/>
        </p:nvSpPr>
        <p:spPr bwMode="auto">
          <a:xfrm>
            <a:off x="4521200" y="3195638"/>
            <a:ext cx="1358900" cy="288925"/>
          </a:xfrm>
          <a:prstGeom prst="roundRect">
            <a:avLst>
              <a:gd name="adj" fmla="val 16667"/>
            </a:avLst>
          </a:prstGeom>
          <a:solidFill>
            <a:schemeClr val="hlink">
              <a:alpha val="14902"/>
            </a:schemeClr>
          </a:solidFill>
          <a:ln w="9525">
            <a:solidFill>
              <a:schemeClr va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ar-SA"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9" name="Oval 8"/>
          <p:cNvSpPr/>
          <p:nvPr/>
        </p:nvSpPr>
        <p:spPr>
          <a:xfrm>
            <a:off x="5502275" y="1198563"/>
            <a:ext cx="1828800" cy="127635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DEF6F1"/>
              </a:solidFill>
              <a:effectLst/>
              <a:uLnTx/>
              <a:uFillTx/>
              <a:latin typeface="Trebuchet MS"/>
              <a:ea typeface="+mn-ea"/>
              <a:cs typeface="+mn-cs"/>
            </a:endParaRPr>
          </a:p>
        </p:txBody>
      </p:sp>
      <p:sp>
        <p:nvSpPr>
          <p:cNvPr id="18440" name="Rectangle 9"/>
          <p:cNvSpPr>
            <a:spLocks noChangeArrowheads="1"/>
          </p:cNvSpPr>
          <p:nvPr/>
        </p:nvSpPr>
        <p:spPr bwMode="auto">
          <a:xfrm>
            <a:off x="161925" y="268288"/>
            <a:ext cx="3952875" cy="2738437"/>
          </a:xfrm>
          <a:prstGeom prst="rect">
            <a:avLst/>
          </a:prstGeom>
          <a:noFill/>
          <a:ln w="9525">
            <a:solidFill>
              <a:schemeClr val="tx1"/>
            </a:solid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Trebuchet MS" pitchFamily="34" charset="0"/>
                <a:ea typeface="+mn-ea"/>
                <a:cs typeface="+mn-cs"/>
              </a:rPr>
              <a:t>The pelvis is divided into two parts by the </a:t>
            </a:r>
            <a:r>
              <a:rPr kumimoji="0" lang="en-US" sz="2200" b="1" i="0" u="none" strike="noStrike" kern="1200" cap="none" spc="0" normalizeH="0" baseline="0" noProof="0">
                <a:ln>
                  <a:noFill/>
                </a:ln>
                <a:solidFill>
                  <a:srgbClr val="0066CC"/>
                </a:solidFill>
                <a:effectLst/>
                <a:uLnTx/>
                <a:uFillTx/>
                <a:latin typeface="Trebuchet MS" pitchFamily="34" charset="0"/>
                <a:ea typeface="+mn-ea"/>
                <a:cs typeface="+mn-cs"/>
              </a:rPr>
              <a:t>pelvic brim.</a:t>
            </a:r>
            <a:r>
              <a:rPr kumimoji="0" lang="en-US" sz="2200" b="1" i="0" u="none" strike="noStrike" kern="1200" cap="none" spc="0" normalizeH="0" baseline="0" noProof="0">
                <a:ln>
                  <a:noFill/>
                </a:ln>
                <a:solidFill>
                  <a:srgbClr val="000000"/>
                </a:solidFill>
                <a:effectLst/>
                <a:uLnTx/>
                <a:uFillTx/>
                <a:latin typeface="Trebuchet MS" pitchFamily="34"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Trebuchet MS" pitchFamily="34" charset="0"/>
                <a:ea typeface="+mn-ea"/>
                <a:cs typeface="+mn-cs"/>
              </a:rPr>
              <a:t>Above the brim is the </a:t>
            </a:r>
            <a:r>
              <a:rPr kumimoji="0" lang="en-US" sz="2200" b="1" i="0" u="none" strike="noStrike" kern="1200" cap="none" spc="0" normalizeH="0" baseline="0" noProof="0">
                <a:ln>
                  <a:noFill/>
                </a:ln>
                <a:solidFill>
                  <a:srgbClr val="0066CC"/>
                </a:solidFill>
                <a:effectLst/>
                <a:uLnTx/>
                <a:uFillTx/>
                <a:latin typeface="Trebuchet MS" pitchFamily="34" charset="0"/>
                <a:ea typeface="+mn-ea"/>
                <a:cs typeface="+mn-cs"/>
              </a:rPr>
              <a:t>False or greater pelvis,</a:t>
            </a:r>
            <a:r>
              <a:rPr kumimoji="0" lang="en-US" sz="2200" b="1" i="0" u="none" strike="noStrike" kern="1200" cap="none" spc="0" normalizeH="0" baseline="0" noProof="0">
                <a:ln>
                  <a:noFill/>
                </a:ln>
                <a:solidFill>
                  <a:srgbClr val="000000"/>
                </a:solidFill>
                <a:effectLst/>
                <a:uLnTx/>
                <a:uFillTx/>
                <a:latin typeface="Trebuchet MS" pitchFamily="34" charset="0"/>
                <a:ea typeface="+mn-ea"/>
                <a:cs typeface="+mn-cs"/>
              </a:rPr>
              <a:t> </a:t>
            </a:r>
            <a:r>
              <a:rPr kumimoji="0" lang="en-US" sz="2200" b="0" i="0" u="none" strike="noStrike" kern="1200" cap="none" spc="0" normalizeH="0" baseline="0" noProof="0">
                <a:ln>
                  <a:noFill/>
                </a:ln>
                <a:solidFill>
                  <a:srgbClr val="000000"/>
                </a:solidFill>
                <a:effectLst/>
                <a:uLnTx/>
                <a:uFillTx/>
                <a:latin typeface="Trebuchet MS" pitchFamily="34" charset="0"/>
                <a:ea typeface="+mn-ea"/>
                <a:cs typeface="+mn-cs"/>
              </a:rPr>
              <a:t>which is part of the abdominal cavity.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Trebuchet MS" pitchFamily="34" charset="0"/>
                <a:ea typeface="+mn-ea"/>
                <a:cs typeface="+mn-cs"/>
              </a:rPr>
              <a:t>Below the brim is the </a:t>
            </a:r>
            <a:r>
              <a:rPr kumimoji="0" lang="en-US" sz="2200" b="1" i="0" u="none" strike="noStrike" kern="1200" cap="none" spc="0" normalizeH="0" baseline="0" noProof="0">
                <a:ln>
                  <a:noFill/>
                </a:ln>
                <a:solidFill>
                  <a:srgbClr val="0066CC"/>
                </a:solidFill>
                <a:effectLst/>
                <a:uLnTx/>
                <a:uFillTx/>
                <a:latin typeface="Trebuchet MS" pitchFamily="34" charset="0"/>
                <a:ea typeface="+mn-ea"/>
                <a:cs typeface="+mn-cs"/>
              </a:rPr>
              <a:t>True or lesser pelvis.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18441" name="Rectangle 13"/>
          <p:cNvSpPr>
            <a:spLocks noChangeArrowheads="1"/>
          </p:cNvSpPr>
          <p:nvPr/>
        </p:nvSpPr>
        <p:spPr bwMode="auto">
          <a:xfrm>
            <a:off x="219075" y="3200400"/>
            <a:ext cx="4195763" cy="3443288"/>
          </a:xfrm>
          <a:prstGeom prst="rect">
            <a:avLst/>
          </a:prstGeom>
          <a:noFill/>
          <a:ln w="9525">
            <a:solidFill>
              <a:schemeClr val="tx1"/>
            </a:solidFill>
            <a:miter lim="800000"/>
            <a:headEnd/>
            <a:tailEnd/>
          </a:ln>
        </p:spPr>
        <p:txBody>
          <a:bodyPr>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200" b="0" i="0" u="sng" strike="noStrike" kern="1200" cap="none" spc="0" normalizeH="0" baseline="0" noProof="0">
                <a:ln>
                  <a:noFill/>
                </a:ln>
                <a:solidFill>
                  <a:srgbClr val="000000"/>
                </a:solidFill>
                <a:effectLst/>
                <a:uLnTx/>
                <a:uFillTx/>
                <a:latin typeface="Trebuchet MS" pitchFamily="34" charset="0"/>
                <a:ea typeface="+mn-ea"/>
                <a:cs typeface="+mn-cs"/>
              </a:rPr>
              <a:t>The False pelvis is </a:t>
            </a:r>
            <a:r>
              <a:rPr kumimoji="0" lang="en-US" sz="2200" b="1" i="0" u="sng" strike="noStrike" kern="1200" cap="none" spc="0" normalizeH="0" baseline="0" noProof="0">
                <a:ln>
                  <a:noFill/>
                </a:ln>
                <a:solidFill>
                  <a:srgbClr val="000000"/>
                </a:solidFill>
                <a:effectLst/>
                <a:uLnTx/>
                <a:uFillTx/>
                <a:latin typeface="Trebuchet MS" pitchFamily="34" charset="0"/>
                <a:ea typeface="+mn-ea"/>
                <a:cs typeface="+mn-cs"/>
              </a:rPr>
              <a:t>bounded </a:t>
            </a:r>
            <a:r>
              <a:rPr kumimoji="0" lang="en-US" sz="2200" b="0" i="0" u="sng" strike="noStrike" kern="1200" cap="none" spc="0" normalizeH="0" baseline="0" noProof="0">
                <a:ln>
                  <a:noFill/>
                </a:ln>
                <a:solidFill>
                  <a:srgbClr val="000000"/>
                </a:solidFill>
                <a:effectLst/>
                <a:uLnTx/>
                <a:uFillTx/>
                <a:latin typeface="Trebuchet MS" pitchFamily="34" charset="0"/>
                <a:ea typeface="+mn-ea"/>
                <a:cs typeface="+mn-cs"/>
              </a:rPr>
              <a:t>by:</a:t>
            </a: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Trebuchet MS" pitchFamily="34" charset="0"/>
                <a:ea typeface="+mn-ea"/>
                <a:cs typeface="+mn-cs"/>
              </a:rPr>
              <a:t> </a:t>
            </a:r>
            <a:r>
              <a:rPr kumimoji="0" lang="en-US" sz="2200" b="1" i="0" u="sng" strike="noStrike" kern="1200" cap="none" spc="0" normalizeH="0" baseline="0" noProof="0">
                <a:ln>
                  <a:noFill/>
                </a:ln>
                <a:solidFill>
                  <a:srgbClr val="FF0000"/>
                </a:solidFill>
                <a:effectLst/>
                <a:uLnTx/>
                <a:uFillTx/>
                <a:latin typeface="Trebuchet MS" pitchFamily="34" charset="0"/>
                <a:ea typeface="+mn-ea"/>
                <a:cs typeface="+mn-cs"/>
              </a:rPr>
              <a:t>Posteriorly:</a:t>
            </a:r>
            <a:r>
              <a:rPr kumimoji="0" lang="en-US" sz="2200" b="0" i="0" u="none" strike="noStrike" kern="1200" cap="none" spc="0" normalizeH="0" baseline="0" noProof="0">
                <a:ln>
                  <a:noFill/>
                </a:ln>
                <a:solidFill>
                  <a:srgbClr val="000000"/>
                </a:solidFill>
                <a:effectLst/>
                <a:uLnTx/>
                <a:uFillTx/>
                <a:latin typeface="Trebuchet MS" pitchFamily="34" charset="0"/>
                <a:ea typeface="+mn-ea"/>
                <a:cs typeface="+mn-cs"/>
              </a:rPr>
              <a:t> </a:t>
            </a: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Trebuchet MS" pitchFamily="34" charset="0"/>
                <a:ea typeface="+mn-ea"/>
                <a:cs typeface="+mn-cs"/>
              </a:rPr>
              <a:t>Lumbar vertebrae.</a:t>
            </a:r>
            <a:endParaRPr kumimoji="0" lang="en-US" sz="2200" b="0" i="0" u="sng" strike="noStrike" kern="1200" cap="none" spc="0" normalizeH="0" baseline="0" noProof="0">
              <a:ln>
                <a:noFill/>
              </a:ln>
              <a:solidFill>
                <a:srgbClr val="000000"/>
              </a:solidFill>
              <a:effectLst/>
              <a:uLnTx/>
              <a:uFillTx/>
              <a:latin typeface="Trebuchet MS" pitchFamily="34" charset="0"/>
              <a:ea typeface="+mn-ea"/>
              <a:cs typeface="+mn-cs"/>
            </a:endParaRP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200" b="1" i="0" u="sng" strike="noStrike" kern="1200" cap="none" spc="0" normalizeH="0" baseline="0" noProof="0">
                <a:ln>
                  <a:noFill/>
                </a:ln>
                <a:solidFill>
                  <a:srgbClr val="FF0000"/>
                </a:solidFill>
                <a:effectLst/>
                <a:uLnTx/>
                <a:uFillTx/>
                <a:latin typeface="Trebuchet MS" pitchFamily="34" charset="0"/>
                <a:ea typeface="+mn-ea"/>
                <a:cs typeface="+mn-cs"/>
              </a:rPr>
              <a:t>Laterally</a:t>
            </a:r>
            <a:r>
              <a:rPr kumimoji="0" lang="en-US" sz="2200" b="0" i="0" u="none" strike="noStrike" kern="1200" cap="none" spc="0" normalizeH="0" baseline="0" noProof="0">
                <a:ln>
                  <a:noFill/>
                </a:ln>
                <a:solidFill>
                  <a:srgbClr val="FF0000"/>
                </a:solidFill>
                <a:effectLst/>
                <a:uLnTx/>
                <a:uFillTx/>
                <a:latin typeface="Trebuchet MS" pitchFamily="34" charset="0"/>
                <a:ea typeface="+mn-ea"/>
                <a:cs typeface="+mn-cs"/>
              </a:rPr>
              <a:t>:</a:t>
            </a: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Trebuchet MS" pitchFamily="34" charset="0"/>
                <a:ea typeface="+mn-ea"/>
                <a:cs typeface="+mn-cs"/>
              </a:rPr>
              <a:t> Iliac fossae and the iliacus muscle. </a:t>
            </a: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200" b="1" i="0" u="sng" strike="noStrike" kern="1200" cap="none" spc="0" normalizeH="0" baseline="0" noProof="0">
                <a:ln>
                  <a:noFill/>
                </a:ln>
                <a:solidFill>
                  <a:srgbClr val="FF0000"/>
                </a:solidFill>
                <a:effectLst/>
                <a:uLnTx/>
                <a:uFillTx/>
                <a:latin typeface="Trebuchet MS" pitchFamily="34" charset="0"/>
                <a:ea typeface="+mn-ea"/>
                <a:cs typeface="+mn-cs"/>
              </a:rPr>
              <a:t>Anteriorly</a:t>
            </a:r>
            <a:r>
              <a:rPr kumimoji="0" lang="en-US" sz="2200" b="0" i="0" u="none" strike="noStrike" kern="1200" cap="none" spc="0" normalizeH="0" baseline="0" noProof="0">
                <a:ln>
                  <a:noFill/>
                </a:ln>
                <a:solidFill>
                  <a:srgbClr val="FF0000"/>
                </a:solidFill>
                <a:effectLst/>
                <a:uLnTx/>
                <a:uFillTx/>
                <a:latin typeface="Trebuchet MS" pitchFamily="34" charset="0"/>
                <a:ea typeface="+mn-ea"/>
                <a:cs typeface="+mn-cs"/>
              </a:rPr>
              <a:t>:</a:t>
            </a: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Trebuchet MS" pitchFamily="34" charset="0"/>
                <a:ea typeface="+mn-ea"/>
                <a:cs typeface="+mn-cs"/>
              </a:rPr>
              <a:t> Lower part of the anterior abdominal wall. </a:t>
            </a: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Trebuchet MS" pitchFamily="34" charset="0"/>
                <a:ea typeface="+mn-ea"/>
                <a:cs typeface="+mn-cs"/>
              </a:rPr>
              <a:t>It supports the abdominal contents.</a:t>
            </a:r>
          </a:p>
        </p:txBody>
      </p:sp>
      <p:sp>
        <p:nvSpPr>
          <p:cNvPr id="18443" name="TextBox 16"/>
          <p:cNvSpPr txBox="1">
            <a:spLocks noChangeArrowheads="1"/>
          </p:cNvSpPr>
          <p:nvPr/>
        </p:nvSpPr>
        <p:spPr bwMode="auto">
          <a:xfrm>
            <a:off x="8008938" y="1703388"/>
            <a:ext cx="898525" cy="646112"/>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rebuchet MS" pitchFamily="34" charset="0"/>
                <a:ea typeface="+mn-ea"/>
                <a:cs typeface="+mn-cs"/>
              </a:rPr>
              <a:t>Pelvic brim</a:t>
            </a:r>
          </a:p>
        </p:txBody>
      </p:sp>
      <p:pic>
        <p:nvPicPr>
          <p:cNvPr id="2" name="Picture 2" descr="C:\Documents and Settings\Jamila\My Documents\Student Gray\5. Pelvis and perineum\F66122-005-f001.jpg"/>
          <p:cNvPicPr>
            <a:picLocks noChangeAspect="1" noChangeArrowheads="1"/>
          </p:cNvPicPr>
          <p:nvPr/>
        </p:nvPicPr>
        <p:blipFill>
          <a:blip r:embed="rId4"/>
          <a:srcRect l="14160" r="14520" b="3201"/>
          <a:stretch>
            <a:fillRect/>
          </a:stretch>
        </p:blipFill>
        <p:spPr bwMode="auto">
          <a:xfrm>
            <a:off x="4803775" y="3733800"/>
            <a:ext cx="2689225" cy="3205163"/>
          </a:xfrm>
          <a:prstGeom prst="rect">
            <a:avLst/>
          </a:prstGeom>
          <a:noFill/>
          <a:ln w="9525">
            <a:solidFill>
              <a:schemeClr val="tx1"/>
            </a:solidFill>
            <a:miter lim="800000"/>
            <a:headEnd/>
            <a:tailEnd/>
          </a:ln>
        </p:spPr>
      </p:pic>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328710"/>
                                        </p:tgtEl>
                                        <p:attrNameLst>
                                          <p:attrName>style.visibility</p:attrName>
                                        </p:attrNameLst>
                                      </p:cBhvr>
                                      <p:to>
                                        <p:strVal val="visible"/>
                                      </p:to>
                                    </p:set>
                                    <p:anim calcmode="lin" valueType="num">
                                      <p:cBhvr>
                                        <p:cTn id="7" dur="500" fill="hold"/>
                                        <p:tgtEl>
                                          <p:spTgt spid="328710"/>
                                        </p:tgtEl>
                                        <p:attrNameLst>
                                          <p:attrName>ppt_w</p:attrName>
                                        </p:attrNameLst>
                                      </p:cBhvr>
                                      <p:tavLst>
                                        <p:tav tm="0">
                                          <p:val>
                                            <p:fltVal val="0"/>
                                          </p:val>
                                        </p:tav>
                                        <p:tav tm="100000">
                                          <p:val>
                                            <p:strVal val="#ppt_w"/>
                                          </p:val>
                                        </p:tav>
                                      </p:tavLst>
                                    </p:anim>
                                    <p:anim calcmode="lin" valueType="num">
                                      <p:cBhvr>
                                        <p:cTn id="8" dur="500" fill="hold"/>
                                        <p:tgtEl>
                                          <p:spTgt spid="328710"/>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4" presetClass="entr" presetSubtype="16" fill="hold" nodeType="afterEffect">
                                  <p:stCondLst>
                                    <p:cond delay="0"/>
                                  </p:stCondLst>
                                  <p:childTnLst>
                                    <p:set>
                                      <p:cBhvr>
                                        <p:cTn id="11" dur="1" fill="hold">
                                          <p:stCondLst>
                                            <p:cond delay="0"/>
                                          </p:stCondLst>
                                        </p:cTn>
                                        <p:tgtEl>
                                          <p:spTgt spid="328708"/>
                                        </p:tgtEl>
                                        <p:attrNameLst>
                                          <p:attrName>style.visibility</p:attrName>
                                        </p:attrNameLst>
                                      </p:cBhvr>
                                      <p:to>
                                        <p:strVal val="visible"/>
                                      </p:to>
                                    </p:set>
                                    <p:animEffect transition="in" filter="box(in)">
                                      <p:cBhvr>
                                        <p:cTn id="12" dur="500"/>
                                        <p:tgtEl>
                                          <p:spTgt spid="328708"/>
                                        </p:tgtEl>
                                      </p:cBhvr>
                                    </p:animEffect>
                                  </p:childTnLst>
                                </p:cTn>
                              </p:par>
                            </p:childTnLst>
                          </p:cTn>
                        </p:par>
                        <p:par>
                          <p:cTn id="13" fill="hold">
                            <p:stCondLst>
                              <p:cond delay="1000"/>
                            </p:stCondLst>
                            <p:childTnLst>
                              <p:par>
                                <p:cTn id="14" presetID="17" presetClass="entr" presetSubtype="10" fill="hold" grpId="0" nodeType="afterEffect">
                                  <p:stCondLst>
                                    <p:cond delay="0"/>
                                  </p:stCondLst>
                                  <p:childTnLst>
                                    <p:set>
                                      <p:cBhvr>
                                        <p:cTn id="15" dur="1" fill="hold">
                                          <p:stCondLst>
                                            <p:cond delay="0"/>
                                          </p:stCondLst>
                                        </p:cTn>
                                        <p:tgtEl>
                                          <p:spTgt spid="328711"/>
                                        </p:tgtEl>
                                        <p:attrNameLst>
                                          <p:attrName>style.visibility</p:attrName>
                                        </p:attrNameLst>
                                      </p:cBhvr>
                                      <p:to>
                                        <p:strVal val="visible"/>
                                      </p:to>
                                    </p:set>
                                    <p:anim calcmode="lin" valueType="num">
                                      <p:cBhvr>
                                        <p:cTn id="16" dur="500" fill="hold"/>
                                        <p:tgtEl>
                                          <p:spTgt spid="328711"/>
                                        </p:tgtEl>
                                        <p:attrNameLst>
                                          <p:attrName>ppt_w</p:attrName>
                                        </p:attrNameLst>
                                      </p:cBhvr>
                                      <p:tavLst>
                                        <p:tav tm="0">
                                          <p:val>
                                            <p:fltVal val="0"/>
                                          </p:val>
                                        </p:tav>
                                        <p:tav tm="100000">
                                          <p:val>
                                            <p:strVal val="#ppt_w"/>
                                          </p:val>
                                        </p:tav>
                                      </p:tavLst>
                                    </p:anim>
                                    <p:anim calcmode="lin" valueType="num">
                                      <p:cBhvr>
                                        <p:cTn id="17" dur="500" fill="hold"/>
                                        <p:tgtEl>
                                          <p:spTgt spid="328711"/>
                                        </p:tgtEl>
                                        <p:attrNameLst>
                                          <p:attrName>ppt_h</p:attrName>
                                        </p:attrNameLst>
                                      </p:cBhvr>
                                      <p:tavLst>
                                        <p:tav tm="0">
                                          <p:val>
                                            <p:strVal val="#ppt_h"/>
                                          </p:val>
                                        </p:tav>
                                        <p:tav tm="100000">
                                          <p:val>
                                            <p:strVal val="#ppt_h"/>
                                          </p:val>
                                        </p:tav>
                                      </p:tavLst>
                                    </p:anim>
                                  </p:childTnLst>
                                </p:cTn>
                              </p:par>
                            </p:childTnLst>
                          </p:cTn>
                        </p:par>
                        <p:par>
                          <p:cTn id="18" fill="hold">
                            <p:stCondLst>
                              <p:cond delay="1500"/>
                            </p:stCondLst>
                            <p:childTnLst>
                              <p:par>
                                <p:cTn id="19" presetID="17" presetClass="entr" presetSubtype="10" fill="hold" grpId="0" nodeType="afterEffect">
                                  <p:stCondLst>
                                    <p:cond delay="0"/>
                                  </p:stCondLst>
                                  <p:childTnLst>
                                    <p:set>
                                      <p:cBhvr>
                                        <p:cTn id="20" dur="1" fill="hold">
                                          <p:stCondLst>
                                            <p:cond delay="0"/>
                                          </p:stCondLst>
                                        </p:cTn>
                                        <p:tgtEl>
                                          <p:spTgt spid="328709"/>
                                        </p:tgtEl>
                                        <p:attrNameLst>
                                          <p:attrName>style.visibility</p:attrName>
                                        </p:attrNameLst>
                                      </p:cBhvr>
                                      <p:to>
                                        <p:strVal val="visible"/>
                                      </p:to>
                                    </p:set>
                                    <p:anim calcmode="lin" valueType="num">
                                      <p:cBhvr>
                                        <p:cTn id="21" dur="500" fill="hold"/>
                                        <p:tgtEl>
                                          <p:spTgt spid="328709"/>
                                        </p:tgtEl>
                                        <p:attrNameLst>
                                          <p:attrName>ppt_w</p:attrName>
                                        </p:attrNameLst>
                                      </p:cBhvr>
                                      <p:tavLst>
                                        <p:tav tm="0">
                                          <p:val>
                                            <p:fltVal val="0"/>
                                          </p:val>
                                        </p:tav>
                                        <p:tav tm="100000">
                                          <p:val>
                                            <p:strVal val="#ppt_w"/>
                                          </p:val>
                                        </p:tav>
                                      </p:tavLst>
                                    </p:anim>
                                    <p:anim calcmode="lin" valueType="num">
                                      <p:cBhvr>
                                        <p:cTn id="22" dur="500" fill="hold"/>
                                        <p:tgtEl>
                                          <p:spTgt spid="328709"/>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8440"/>
                                        </p:tgtEl>
                                        <p:attrNameLst>
                                          <p:attrName>style.visibility</p:attrName>
                                        </p:attrNameLst>
                                      </p:cBhvr>
                                      <p:to>
                                        <p:strVal val="visible"/>
                                      </p:to>
                                    </p:set>
                                    <p:anim calcmode="lin" valueType="num">
                                      <p:cBhvr additive="base">
                                        <p:cTn id="27" dur="500" fill="hold"/>
                                        <p:tgtEl>
                                          <p:spTgt spid="18440"/>
                                        </p:tgtEl>
                                        <p:attrNameLst>
                                          <p:attrName>ppt_x</p:attrName>
                                        </p:attrNameLst>
                                      </p:cBhvr>
                                      <p:tavLst>
                                        <p:tav tm="0">
                                          <p:val>
                                            <p:strVal val="#ppt_x"/>
                                          </p:val>
                                        </p:tav>
                                        <p:tav tm="100000">
                                          <p:val>
                                            <p:strVal val="#ppt_x"/>
                                          </p:val>
                                        </p:tav>
                                      </p:tavLst>
                                    </p:anim>
                                    <p:anim calcmode="lin" valueType="num">
                                      <p:cBhvr additive="base">
                                        <p:cTn id="28" dur="500" fill="hold"/>
                                        <p:tgtEl>
                                          <p:spTgt spid="18440"/>
                                        </p:tgtEl>
                                        <p:attrNameLst>
                                          <p:attrName>ppt_y</p:attrName>
                                        </p:attrNameLst>
                                      </p:cBhvr>
                                      <p:tavLst>
                                        <p:tav tm="0">
                                          <p:val>
                                            <p:strVal val="1+#ppt_h/2"/>
                                          </p:val>
                                        </p:tav>
                                        <p:tav tm="100000">
                                          <p:val>
                                            <p:strVal val="#ppt_y"/>
                                          </p:val>
                                        </p:tav>
                                      </p:tavLst>
                                    </p:anim>
                                  </p:childTnLst>
                                </p:cTn>
                              </p:par>
                              <p:par>
                                <p:cTn id="29" presetID="31" presetClass="entr" presetSubtype="0" fill="hold" grpId="0" nodeType="withEffect">
                                  <p:stCondLst>
                                    <p:cond delay="0"/>
                                  </p:stCondLst>
                                  <p:iterate type="lt">
                                    <p:tmPct val="5000"/>
                                  </p:iterate>
                                  <p:childTnLst>
                                    <p:set>
                                      <p:cBhvr>
                                        <p:cTn id="30" dur="1" fill="hold">
                                          <p:stCondLst>
                                            <p:cond delay="0"/>
                                          </p:stCondLst>
                                        </p:cTn>
                                        <p:tgtEl>
                                          <p:spTgt spid="18443"/>
                                        </p:tgtEl>
                                        <p:attrNameLst>
                                          <p:attrName>style.visibility</p:attrName>
                                        </p:attrNameLst>
                                      </p:cBhvr>
                                      <p:to>
                                        <p:strVal val="visible"/>
                                      </p:to>
                                    </p:set>
                                    <p:anim calcmode="lin" valueType="num">
                                      <p:cBhvr>
                                        <p:cTn id="31" dur="1000" fill="hold"/>
                                        <p:tgtEl>
                                          <p:spTgt spid="18443"/>
                                        </p:tgtEl>
                                        <p:attrNameLst>
                                          <p:attrName>ppt_w</p:attrName>
                                        </p:attrNameLst>
                                      </p:cBhvr>
                                      <p:tavLst>
                                        <p:tav tm="0">
                                          <p:val>
                                            <p:fltVal val="0"/>
                                          </p:val>
                                        </p:tav>
                                        <p:tav tm="100000">
                                          <p:val>
                                            <p:strVal val="#ppt_w"/>
                                          </p:val>
                                        </p:tav>
                                      </p:tavLst>
                                    </p:anim>
                                    <p:anim calcmode="lin" valueType="num">
                                      <p:cBhvr>
                                        <p:cTn id="32" dur="1000" fill="hold"/>
                                        <p:tgtEl>
                                          <p:spTgt spid="18443"/>
                                        </p:tgtEl>
                                        <p:attrNameLst>
                                          <p:attrName>ppt_h</p:attrName>
                                        </p:attrNameLst>
                                      </p:cBhvr>
                                      <p:tavLst>
                                        <p:tav tm="0">
                                          <p:val>
                                            <p:fltVal val="0"/>
                                          </p:val>
                                        </p:tav>
                                        <p:tav tm="100000">
                                          <p:val>
                                            <p:strVal val="#ppt_h"/>
                                          </p:val>
                                        </p:tav>
                                      </p:tavLst>
                                    </p:anim>
                                    <p:anim calcmode="lin" valueType="num">
                                      <p:cBhvr>
                                        <p:cTn id="33" dur="1000" fill="hold"/>
                                        <p:tgtEl>
                                          <p:spTgt spid="18443"/>
                                        </p:tgtEl>
                                        <p:attrNameLst>
                                          <p:attrName>style.rotation</p:attrName>
                                        </p:attrNameLst>
                                      </p:cBhvr>
                                      <p:tavLst>
                                        <p:tav tm="0">
                                          <p:val>
                                            <p:fltVal val="90"/>
                                          </p:val>
                                        </p:tav>
                                        <p:tav tm="100000">
                                          <p:val>
                                            <p:fltVal val="0"/>
                                          </p:val>
                                        </p:tav>
                                      </p:tavLst>
                                    </p:anim>
                                    <p:animEffect transition="in" filter="fade">
                                      <p:cBhvr>
                                        <p:cTn id="34" dur="1000"/>
                                        <p:tgtEl>
                                          <p:spTgt spid="1844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up)">
                                      <p:cBhvr>
                                        <p:cTn id="39" dur="50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8441"/>
                                        </p:tgtEl>
                                        <p:attrNameLst>
                                          <p:attrName>style.visibility</p:attrName>
                                        </p:attrNameLst>
                                      </p:cBhvr>
                                      <p:to>
                                        <p:strVal val="visible"/>
                                      </p:to>
                                    </p:set>
                                    <p:anim calcmode="lin" valueType="num">
                                      <p:cBhvr additive="base">
                                        <p:cTn id="44" dur="500" fill="hold"/>
                                        <p:tgtEl>
                                          <p:spTgt spid="18441"/>
                                        </p:tgtEl>
                                        <p:attrNameLst>
                                          <p:attrName>ppt_x</p:attrName>
                                        </p:attrNameLst>
                                      </p:cBhvr>
                                      <p:tavLst>
                                        <p:tav tm="0">
                                          <p:val>
                                            <p:strVal val="#ppt_x"/>
                                          </p:val>
                                        </p:tav>
                                        <p:tav tm="100000">
                                          <p:val>
                                            <p:strVal val="#ppt_x"/>
                                          </p:val>
                                        </p:tav>
                                      </p:tavLst>
                                    </p:anim>
                                    <p:anim calcmode="lin" valueType="num">
                                      <p:cBhvr additive="base">
                                        <p:cTn id="45" dur="500" fill="hold"/>
                                        <p:tgtEl>
                                          <p:spTgt spid="184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09" grpId="0" animBg="1"/>
      <p:bldP spid="328710" grpId="0" animBg="1"/>
      <p:bldP spid="328711" grpId="0" animBg="1"/>
      <p:bldP spid="9" grpId="0" animBg="1"/>
      <p:bldP spid="18440" grpId="0" animBg="1"/>
      <p:bldP spid="18441" grpId="0" animBg="1"/>
      <p:bldP spid="18443"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1"/>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783CE9C-02E6-416B-BC60-9F5C6946AD72}" type="slidenum">
              <a:rPr kumimoji="0" lang="en-US" sz="1400" b="0" i="0" u="none" strike="noStrike" kern="1200" cap="none" spc="0" normalizeH="0" baseline="0" noProof="0" smtClean="0">
                <a:ln>
                  <a:noFill/>
                </a:ln>
                <a:solidFill>
                  <a:srgbClr val="000000"/>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sz="14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11" name="Rectangle 2"/>
          <p:cNvSpPr txBox="1">
            <a:spLocks noChangeArrowheads="1"/>
          </p:cNvSpPr>
          <p:nvPr/>
        </p:nvSpPr>
        <p:spPr bwMode="auto">
          <a:xfrm rot="10800000" flipV="1">
            <a:off x="6148388" y="333375"/>
            <a:ext cx="2806700" cy="6149975"/>
          </a:xfrm>
          <a:prstGeom prst="rect">
            <a:avLst/>
          </a:prstGeom>
          <a:solidFill>
            <a:schemeClr val="accent1">
              <a:lumMod val="60000"/>
              <a:lumOff val="40000"/>
            </a:schemeClr>
          </a:solidFill>
          <a:ln w="19050">
            <a:solidFill>
              <a:schemeClr val="tx1"/>
            </a:solidFill>
            <a:miter lim="800000"/>
            <a:headEnd/>
            <a:tailEnd/>
          </a:ln>
        </p:spPr>
        <p:txBody>
          <a:bodyPr>
            <a:spAutoFit/>
          </a:bodyPr>
          <a:lstStyle/>
          <a:p>
            <a:pPr marL="354013" marR="0" lvl="0" indent="-354013" algn="l" defTabSz="914400" rtl="0" eaLnBrk="1" fontAlgn="base" latinLnBrk="0" hangingPunct="1">
              <a:lnSpc>
                <a:spcPct val="100000"/>
              </a:lnSpc>
              <a:spcBef>
                <a:spcPct val="20000"/>
              </a:spcBef>
              <a:spcAft>
                <a:spcPct val="0"/>
              </a:spcAft>
              <a:buClrTx/>
              <a:buSzTx/>
              <a:buFontTx/>
              <a:buNone/>
              <a:tabLst/>
              <a:defRPr/>
            </a:pPr>
            <a:r>
              <a:rPr kumimoji="0" lang="en-US" sz="2400" b="1" i="1" u="none" strike="noStrike" kern="0" cap="none" spc="0" normalizeH="0" baseline="0" noProof="0" dirty="0">
                <a:ln>
                  <a:noFill/>
                </a:ln>
                <a:solidFill>
                  <a:srgbClr val="000000"/>
                </a:solidFill>
                <a:effectLst/>
                <a:uLnTx/>
                <a:uFillTx/>
                <a:latin typeface="Trebuchet MS"/>
                <a:ea typeface="+mn-ea"/>
                <a:cs typeface="+mn-cs"/>
              </a:rPr>
              <a:t>The </a:t>
            </a:r>
            <a:r>
              <a:rPr kumimoji="0" lang="en-US" sz="2400" b="1" i="1" u="sng" strike="noStrike" kern="0" cap="none" spc="0" normalizeH="0" baseline="0" noProof="0" dirty="0">
                <a:ln>
                  <a:noFill/>
                </a:ln>
                <a:solidFill>
                  <a:srgbClr val="57ABFF">
                    <a:lumMod val="75000"/>
                  </a:srgbClr>
                </a:solidFill>
                <a:effectLst/>
                <a:uLnTx/>
                <a:uFillTx/>
                <a:latin typeface="Trebuchet MS"/>
                <a:ea typeface="+mn-ea"/>
                <a:cs typeface="+mn-cs"/>
              </a:rPr>
              <a:t>True pelvis </a:t>
            </a:r>
            <a:r>
              <a:rPr kumimoji="0" lang="en-US" sz="2400" b="1" i="1" u="sng" strike="noStrike" kern="0" cap="none" spc="0" normalizeH="0" baseline="0" noProof="0" dirty="0">
                <a:ln>
                  <a:noFill/>
                </a:ln>
                <a:solidFill>
                  <a:srgbClr val="000000"/>
                </a:solidFill>
                <a:effectLst/>
                <a:uLnTx/>
                <a:uFillTx/>
                <a:latin typeface="Trebuchet MS"/>
                <a:ea typeface="+mn-ea"/>
                <a:cs typeface="+mn-cs"/>
              </a:rPr>
              <a:t>has:</a:t>
            </a:r>
            <a:r>
              <a:rPr kumimoji="0" lang="en-US" sz="2400" b="1" i="1" u="none" strike="noStrike" kern="0" cap="none" spc="0" normalizeH="0" baseline="0" noProof="0" dirty="0">
                <a:ln>
                  <a:noFill/>
                </a:ln>
                <a:solidFill>
                  <a:srgbClr val="000000"/>
                </a:solidFill>
                <a:effectLst/>
                <a:uLnTx/>
                <a:uFillTx/>
                <a:latin typeface="Trebuchet MS"/>
                <a:ea typeface="+mn-ea"/>
                <a:cs typeface="+mn-cs"/>
              </a:rPr>
              <a:t> </a:t>
            </a:r>
          </a:p>
          <a:p>
            <a:pPr marL="354013" marR="0" lvl="0" indent="-354013" algn="l" defTabSz="914400" rtl="0" eaLnBrk="1" fontAlgn="base" latinLnBrk="0" hangingPunct="1">
              <a:lnSpc>
                <a:spcPct val="100000"/>
              </a:lnSpc>
              <a:spcBef>
                <a:spcPct val="20000"/>
              </a:spcBef>
              <a:spcAft>
                <a:spcPct val="0"/>
              </a:spcAft>
              <a:buClrTx/>
              <a:buSzTx/>
              <a:buFont typeface="Wingdings" pitchFamily="2" charset="2"/>
              <a:buChar char="q"/>
              <a:tabLst/>
              <a:defRPr/>
            </a:pPr>
            <a:r>
              <a:rPr kumimoji="0" lang="en-US" sz="2400" b="1" i="1" u="none" strike="noStrike" kern="0" cap="none" spc="0" normalizeH="0" baseline="0" noProof="0" dirty="0">
                <a:ln>
                  <a:noFill/>
                </a:ln>
                <a:solidFill>
                  <a:srgbClr val="000000"/>
                </a:solidFill>
                <a:effectLst/>
                <a:uLnTx/>
                <a:uFillTx/>
                <a:latin typeface="Trebuchet MS"/>
                <a:ea typeface="+mn-ea"/>
                <a:cs typeface="+mn-cs"/>
              </a:rPr>
              <a:t>An </a:t>
            </a:r>
            <a:r>
              <a:rPr kumimoji="0" lang="en-US" sz="2400" b="1" i="1" u="none" strike="noStrike" kern="0" cap="none" spc="0" normalizeH="0" baseline="0" noProof="0" dirty="0">
                <a:ln>
                  <a:noFill/>
                </a:ln>
                <a:solidFill>
                  <a:srgbClr val="57ABFF">
                    <a:lumMod val="75000"/>
                  </a:srgbClr>
                </a:solidFill>
                <a:effectLst/>
                <a:uLnTx/>
                <a:uFillTx/>
                <a:latin typeface="Trebuchet MS"/>
                <a:ea typeface="+mn-ea"/>
                <a:cs typeface="+mn-cs"/>
              </a:rPr>
              <a:t>Inlet</a:t>
            </a:r>
            <a:r>
              <a:rPr kumimoji="0" lang="en-US" sz="2400" b="1" i="1" u="none" strike="noStrike" kern="0" cap="none" spc="0" normalizeH="0" baseline="0" noProof="0" dirty="0">
                <a:ln>
                  <a:noFill/>
                </a:ln>
                <a:solidFill>
                  <a:srgbClr val="000000"/>
                </a:solidFill>
                <a:effectLst/>
                <a:uLnTx/>
                <a:uFillTx/>
                <a:latin typeface="Trebuchet MS"/>
                <a:ea typeface="+mn-ea"/>
                <a:cs typeface="+mn-cs"/>
              </a:rPr>
              <a:t>.</a:t>
            </a:r>
          </a:p>
          <a:p>
            <a:pPr marL="354013" marR="0" lvl="0" indent="-354013" algn="l" defTabSz="914400" rtl="0" eaLnBrk="1" fontAlgn="base" latinLnBrk="0" hangingPunct="1">
              <a:lnSpc>
                <a:spcPct val="100000"/>
              </a:lnSpc>
              <a:spcBef>
                <a:spcPct val="20000"/>
              </a:spcBef>
              <a:spcAft>
                <a:spcPct val="0"/>
              </a:spcAft>
              <a:buClrTx/>
              <a:buSzTx/>
              <a:buFont typeface="Wingdings" pitchFamily="2" charset="2"/>
              <a:buChar char="q"/>
              <a:tabLst/>
              <a:defRPr/>
            </a:pPr>
            <a:r>
              <a:rPr kumimoji="0" lang="en-US" sz="2400" b="1" i="1" u="none" strike="noStrike" kern="0" cap="none" spc="0" normalizeH="0" baseline="0" noProof="0" dirty="0">
                <a:ln>
                  <a:noFill/>
                </a:ln>
                <a:solidFill>
                  <a:srgbClr val="000000"/>
                </a:solidFill>
                <a:effectLst/>
                <a:uLnTx/>
                <a:uFillTx/>
                <a:latin typeface="Trebuchet MS"/>
                <a:ea typeface="+mn-ea"/>
                <a:cs typeface="+mn-cs"/>
              </a:rPr>
              <a:t>An </a:t>
            </a:r>
            <a:r>
              <a:rPr kumimoji="0" lang="en-US" sz="2400" b="1" i="1" u="none" strike="noStrike" kern="0" cap="none" spc="0" normalizeH="0" baseline="0" noProof="0" dirty="0">
                <a:ln>
                  <a:noFill/>
                </a:ln>
                <a:solidFill>
                  <a:srgbClr val="FF0000"/>
                </a:solidFill>
                <a:effectLst/>
                <a:uLnTx/>
                <a:uFillTx/>
                <a:latin typeface="Trebuchet MS"/>
                <a:ea typeface="+mn-ea"/>
                <a:cs typeface="+mn-cs"/>
              </a:rPr>
              <a:t>Outlet</a:t>
            </a:r>
            <a:r>
              <a:rPr kumimoji="0" lang="en-US" sz="2400" b="1" i="1" u="none" strike="noStrike" kern="0" cap="none" spc="0" normalizeH="0" baseline="0" noProof="0" dirty="0">
                <a:ln>
                  <a:noFill/>
                </a:ln>
                <a:solidFill>
                  <a:srgbClr val="000000"/>
                </a:solidFill>
                <a:effectLst/>
                <a:uLnTx/>
                <a:uFillTx/>
                <a:latin typeface="Trebuchet MS"/>
                <a:ea typeface="+mn-ea"/>
                <a:cs typeface="+mn-cs"/>
              </a:rPr>
              <a:t>.</a:t>
            </a: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q"/>
              <a:tabLst/>
              <a:defRPr/>
            </a:pPr>
            <a:r>
              <a:rPr kumimoji="0" lang="en-US" sz="2400" b="1" i="1" u="none" strike="noStrike" kern="0" cap="none" spc="0" normalizeH="0" baseline="0" noProof="0" dirty="0">
                <a:ln>
                  <a:noFill/>
                </a:ln>
                <a:solidFill>
                  <a:srgbClr val="000000"/>
                </a:solidFill>
                <a:effectLst/>
                <a:uLnTx/>
                <a:uFillTx/>
                <a:latin typeface="Trebuchet MS"/>
                <a:ea typeface="+mn-ea"/>
                <a:cs typeface="+mn-cs"/>
              </a:rPr>
              <a:t> A </a:t>
            </a:r>
            <a:r>
              <a:rPr kumimoji="0" lang="en-US" sz="2400" b="1" i="1" u="sng" strike="noStrike" kern="0" cap="none" spc="0" normalizeH="0" baseline="0" noProof="0" dirty="0">
                <a:ln>
                  <a:noFill/>
                </a:ln>
                <a:solidFill>
                  <a:srgbClr val="FF0066"/>
                </a:solidFill>
                <a:effectLst/>
                <a:uLnTx/>
                <a:uFillTx/>
                <a:latin typeface="Trebuchet MS"/>
                <a:ea typeface="+mn-ea"/>
                <a:cs typeface="+mn-cs"/>
              </a:rPr>
              <a:t>Cavity:</a:t>
            </a:r>
          </a:p>
          <a:p>
            <a:pPr marL="361950" marR="0" lvl="0" indent="-361950" algn="l" defTabSz="914400" rtl="0" eaLnBrk="1" fontAlgn="base" latinLnBrk="0" hangingPunct="1">
              <a:lnSpc>
                <a:spcPct val="100000"/>
              </a:lnSpc>
              <a:spcBef>
                <a:spcPct val="0"/>
              </a:spcBef>
              <a:spcAft>
                <a:spcPct val="0"/>
              </a:spcAft>
              <a:buClrTx/>
              <a:buSzTx/>
              <a:buFontTx/>
              <a:buNone/>
              <a:tabLst/>
              <a:defRPr/>
            </a:pPr>
            <a:endParaRPr kumimoji="0" lang="en-US" sz="2400" b="1" i="1" u="sng" strike="noStrike" kern="0" cap="none" spc="0" normalizeH="0" baseline="0" noProof="0" dirty="0">
              <a:ln>
                <a:noFill/>
              </a:ln>
              <a:solidFill>
                <a:srgbClr val="FF0066"/>
              </a:solidFill>
              <a:effectLst/>
              <a:uLnTx/>
              <a:uFillTx/>
              <a:latin typeface="Trebuchet MS"/>
              <a:ea typeface="+mn-ea"/>
              <a:cs typeface="+mn-cs"/>
            </a:endParaRPr>
          </a:p>
          <a:p>
            <a:pPr marL="361950" marR="0" lvl="0" indent="-36195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rebuchet MS" pitchFamily="34" charset="0"/>
                <a:ea typeface="+mn-ea"/>
                <a:cs typeface="+mn-cs"/>
              </a:rPr>
              <a:t>The cavity is a short, curved canal, with a shallow anterior wall and a deeper posterior wall.</a:t>
            </a:r>
          </a:p>
          <a:p>
            <a:pPr marL="361950" marR="0" lvl="0" indent="-36195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rebuchet MS" pitchFamily="34" charset="0"/>
                <a:ea typeface="+mn-ea"/>
                <a:cs typeface="+mn-cs"/>
              </a:rPr>
              <a:t>It lies between the inlet and the outlet. </a:t>
            </a:r>
            <a:endParaRPr kumimoji="0" lang="en-US" sz="2400" b="1" i="1" u="none" strike="noStrike" kern="0" cap="none" spc="0" normalizeH="0" baseline="0" noProof="0" dirty="0">
              <a:ln>
                <a:noFill/>
              </a:ln>
              <a:solidFill>
                <a:srgbClr val="FF0066"/>
              </a:solidFill>
              <a:effectLst/>
              <a:uLnTx/>
              <a:uFillTx/>
              <a:latin typeface="Trebuchet MS"/>
              <a:ea typeface="+mn-ea"/>
              <a:cs typeface="+mn-cs"/>
            </a:endParaRPr>
          </a:p>
        </p:txBody>
      </p:sp>
      <p:pic>
        <p:nvPicPr>
          <p:cNvPr id="19460" name="Content Placeholder 4" descr="08_10a"/>
          <p:cNvPicPr>
            <a:picLocks noChangeAspect="1" noChangeArrowheads="1"/>
          </p:cNvPicPr>
          <p:nvPr/>
        </p:nvPicPr>
        <p:blipFill>
          <a:blip r:embed="rId3"/>
          <a:srcRect t="8487" r="59682"/>
          <a:stretch>
            <a:fillRect/>
          </a:stretch>
        </p:blipFill>
        <p:spPr bwMode="auto">
          <a:xfrm>
            <a:off x="220663" y="300038"/>
            <a:ext cx="5818187" cy="6273800"/>
          </a:xfrm>
          <a:prstGeom prst="rect">
            <a:avLst/>
          </a:prstGeom>
          <a:noFill/>
          <a:ln w="57150">
            <a:solidFill>
              <a:schemeClr val="tx1"/>
            </a:solidFill>
            <a:miter lim="800000"/>
            <a:headEnd/>
            <a:tailEnd/>
          </a:ln>
        </p:spPr>
      </p:pic>
      <p:pic>
        <p:nvPicPr>
          <p:cNvPr id="5" name="Picture 4" descr="F66122-004-f010"/>
          <p:cNvPicPr>
            <a:picLocks noGrp="1" noChangeAspect="1" noChangeArrowheads="1"/>
          </p:cNvPicPr>
          <p:nvPr>
            <p:ph sz="half" idx="1"/>
          </p:nvPr>
        </p:nvPicPr>
        <p:blipFill>
          <a:blip r:embed="rId4"/>
          <a:srcRect/>
          <a:stretch>
            <a:fillRect/>
          </a:stretch>
        </p:blipFill>
        <p:spPr>
          <a:xfrm>
            <a:off x="222250" y="227013"/>
            <a:ext cx="5894388" cy="6442075"/>
          </a:xfrm>
          <a:noFill/>
        </p:spPr>
      </p:pic>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
                                            <p:bg/>
                                          </p:spTgt>
                                        </p:tgtEl>
                                        <p:attrNameLst>
                                          <p:attrName>style.visibility</p:attrName>
                                        </p:attrNameLst>
                                      </p:cBhvr>
                                      <p:to>
                                        <p:strVal val="visible"/>
                                      </p:to>
                                    </p:set>
                                    <p:animEffect transition="in" filter="dissolve">
                                      <p:cBhvr>
                                        <p:cTn id="7" dur="500"/>
                                        <p:tgtEl>
                                          <p:spTgt spid="11">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dissolve">
                                      <p:cBhvr>
                                        <p:cTn id="12" dur="500"/>
                                        <p:tgtEl>
                                          <p:spTgt spid="11">
                                            <p:txEl>
                                              <p:pRg st="0" end="0"/>
                                            </p:txEl>
                                          </p:spTgt>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11">
                                            <p:txEl>
                                              <p:pRg st="1" end="1"/>
                                            </p:txEl>
                                          </p:spTgt>
                                        </p:tgtEl>
                                        <p:attrNameLst>
                                          <p:attrName>style.visibility</p:attrName>
                                        </p:attrNameLst>
                                      </p:cBhvr>
                                      <p:to>
                                        <p:strVal val="visible"/>
                                      </p:to>
                                    </p:set>
                                    <p:animEffect transition="in" filter="dissolve">
                                      <p:cBhvr>
                                        <p:cTn id="16" dur="500"/>
                                        <p:tgtEl>
                                          <p:spTgt spid="11">
                                            <p:txEl>
                                              <p:pRg st="1" end="1"/>
                                            </p:txEl>
                                          </p:spTgt>
                                        </p:tgtEl>
                                      </p:cBhvr>
                                    </p:animEffect>
                                  </p:childTnLst>
                                </p:cTn>
                              </p:par>
                            </p:childTnLst>
                          </p:cTn>
                        </p:par>
                        <p:par>
                          <p:cTn id="17" fill="hold">
                            <p:stCondLst>
                              <p:cond delay="1000"/>
                            </p:stCondLst>
                            <p:childTnLst>
                              <p:par>
                                <p:cTn id="18" presetID="9" presetClass="entr" presetSubtype="0" fill="hold" grpId="0" nodeType="afterEffect">
                                  <p:stCondLst>
                                    <p:cond delay="0"/>
                                  </p:stCondLst>
                                  <p:childTnLst>
                                    <p:set>
                                      <p:cBhvr>
                                        <p:cTn id="19" dur="1" fill="hold">
                                          <p:stCondLst>
                                            <p:cond delay="0"/>
                                          </p:stCondLst>
                                        </p:cTn>
                                        <p:tgtEl>
                                          <p:spTgt spid="11">
                                            <p:txEl>
                                              <p:pRg st="2" end="2"/>
                                            </p:txEl>
                                          </p:spTgt>
                                        </p:tgtEl>
                                        <p:attrNameLst>
                                          <p:attrName>style.visibility</p:attrName>
                                        </p:attrNameLst>
                                      </p:cBhvr>
                                      <p:to>
                                        <p:strVal val="visible"/>
                                      </p:to>
                                    </p:set>
                                    <p:animEffect transition="in" filter="dissolve">
                                      <p:cBhvr>
                                        <p:cTn id="20" dur="500"/>
                                        <p:tgtEl>
                                          <p:spTgt spid="1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Effect transition="in" filter="dissolve">
                                      <p:cBhvr>
                                        <p:cTn id="25" dur="500"/>
                                        <p:tgtEl>
                                          <p:spTgt spid="11">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1">
                                            <p:txEl>
                                              <p:pRg st="5" end="5"/>
                                            </p:txEl>
                                          </p:spTgt>
                                        </p:tgtEl>
                                        <p:attrNameLst>
                                          <p:attrName>style.visibility</p:attrName>
                                        </p:attrNameLst>
                                      </p:cBhvr>
                                      <p:to>
                                        <p:strVal val="visible"/>
                                      </p:to>
                                    </p:set>
                                    <p:animEffect transition="in" filter="dissolve">
                                      <p:cBhvr>
                                        <p:cTn id="30" dur="500"/>
                                        <p:tgtEl>
                                          <p:spTgt spid="11">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1">
                                            <p:txEl>
                                              <p:pRg st="6" end="6"/>
                                            </p:txEl>
                                          </p:spTgt>
                                        </p:tgtEl>
                                        <p:attrNameLst>
                                          <p:attrName>style.visibility</p:attrName>
                                        </p:attrNameLst>
                                      </p:cBhvr>
                                      <p:to>
                                        <p:strVal val="visible"/>
                                      </p:to>
                                    </p:set>
                                    <p:animEffect transition="in" filter="dissolve">
                                      <p:cBhvr>
                                        <p:cTn id="35" dur="500"/>
                                        <p:tgtEl>
                                          <p:spTgt spid="11">
                                            <p:txEl>
                                              <p:pRg st="6" end="6"/>
                                            </p:txEl>
                                          </p:spTgt>
                                        </p:tgtEl>
                                      </p:cBhvr>
                                    </p:animEffect>
                                  </p:childTnLst>
                                </p:cTn>
                              </p:par>
                            </p:childTnLst>
                          </p:cTn>
                        </p:par>
                        <p:par>
                          <p:cTn id="36" fill="hold">
                            <p:stCondLst>
                              <p:cond delay="500"/>
                            </p:stCondLst>
                            <p:childTnLst>
                              <p:par>
                                <p:cTn id="37" presetID="29" presetClass="entr" presetSubtype="0"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1000" fill="hold"/>
                                        <p:tgtEl>
                                          <p:spTgt spid="5"/>
                                        </p:tgtEl>
                                        <p:attrNameLst>
                                          <p:attrName>ppt_x</p:attrName>
                                        </p:attrNameLst>
                                      </p:cBhvr>
                                      <p:tavLst>
                                        <p:tav tm="0">
                                          <p:val>
                                            <p:strVal val="#ppt_x-.2"/>
                                          </p:val>
                                        </p:tav>
                                        <p:tav tm="100000">
                                          <p:val>
                                            <p:strVal val="#ppt_x"/>
                                          </p:val>
                                        </p:tav>
                                      </p:tavLst>
                                    </p:anim>
                                    <p:anim calcmode="lin" valueType="num">
                                      <p:cBhvr>
                                        <p:cTn id="40"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4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5"/>
          <p:cNvSpPr>
            <a:spLocks noGrp="1"/>
          </p:cNvSpPr>
          <p:nvPr>
            <p:ph type="sldNum" sz="quarter" idx="11"/>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49A02F2-7889-4634-AF1E-B074062FABBF}" type="slidenum">
              <a:rPr kumimoji="0" lang="en-US" sz="1400" b="0" i="0" u="none" strike="noStrike" kern="1200" cap="none" spc="0" normalizeH="0" baseline="0" noProof="0" smtClean="0">
                <a:ln>
                  <a:noFill/>
                </a:ln>
                <a:solidFill>
                  <a:srgbClr val="000000"/>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US" sz="14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343042" name="Rectangle 2"/>
          <p:cNvSpPr>
            <a:spLocks noGrp="1" noChangeArrowheads="1"/>
          </p:cNvSpPr>
          <p:nvPr>
            <p:ph type="body" sz="half" idx="2"/>
          </p:nvPr>
        </p:nvSpPr>
        <p:spPr>
          <a:xfrm>
            <a:off x="282575" y="4532313"/>
            <a:ext cx="4132263" cy="1754187"/>
          </a:xfrm>
          <a:noFill/>
          <a:ln w="28575">
            <a:solidFill>
              <a:schemeClr val="tx1"/>
            </a:solidFill>
          </a:ln>
        </p:spPr>
        <p:txBody>
          <a:bodyPr/>
          <a:lstStyle/>
          <a:p>
            <a:pPr marL="0" indent="0" eaLnBrk="1" hangingPunct="1">
              <a:buFontTx/>
              <a:buNone/>
            </a:pPr>
            <a:r>
              <a:rPr lang="en-US" sz="2000" u="sng"/>
              <a:t>Anteriorly:</a:t>
            </a:r>
            <a:r>
              <a:rPr lang="en-US" sz="2000"/>
              <a:t> Symphysis pubis.</a:t>
            </a:r>
          </a:p>
          <a:p>
            <a:pPr marL="0" indent="0" eaLnBrk="1" hangingPunct="1">
              <a:buFontTx/>
              <a:buNone/>
            </a:pPr>
            <a:r>
              <a:rPr lang="en-US" sz="2000" u="sng"/>
              <a:t>Posteriorly:</a:t>
            </a:r>
            <a:r>
              <a:rPr lang="en-US" sz="2000"/>
              <a:t> Promontory of sacrum, ala of sacrum. </a:t>
            </a:r>
          </a:p>
          <a:p>
            <a:pPr marL="0" indent="0" eaLnBrk="1" hangingPunct="1">
              <a:buFontTx/>
              <a:buNone/>
            </a:pPr>
            <a:r>
              <a:rPr lang="en-US" sz="2000" u="sng"/>
              <a:t>Laterally: </a:t>
            </a:r>
            <a:r>
              <a:rPr lang="en-US" sz="2000"/>
              <a:t>Ileopectineal (arcuate) lines. </a:t>
            </a:r>
          </a:p>
        </p:txBody>
      </p:sp>
      <p:pic>
        <p:nvPicPr>
          <p:cNvPr id="343043" name="Picture 3" descr="F66122-005-f028"/>
          <p:cNvPicPr>
            <a:picLocks noGrp="1" noChangeAspect="1" noChangeArrowheads="1"/>
          </p:cNvPicPr>
          <p:nvPr>
            <p:ph sz="half" idx="1"/>
          </p:nvPr>
        </p:nvPicPr>
        <p:blipFill>
          <a:blip r:embed="rId3"/>
          <a:srcRect b="4617"/>
          <a:stretch>
            <a:fillRect/>
          </a:stretch>
        </p:blipFill>
        <p:spPr>
          <a:xfrm>
            <a:off x="258763" y="779463"/>
            <a:ext cx="4097337" cy="3497262"/>
          </a:xfrm>
          <a:noFill/>
          <a:ln>
            <a:solidFill>
              <a:srgbClr val="FF0000"/>
            </a:solidFill>
          </a:ln>
        </p:spPr>
      </p:pic>
      <p:sp>
        <p:nvSpPr>
          <p:cNvPr id="7" name="Rectangle 6"/>
          <p:cNvSpPr/>
          <p:nvPr/>
        </p:nvSpPr>
        <p:spPr>
          <a:xfrm>
            <a:off x="4635500" y="4532313"/>
            <a:ext cx="4252913" cy="1630362"/>
          </a:xfrm>
          <a:prstGeom prst="rect">
            <a:avLst/>
          </a:prstGeom>
          <a:solidFill>
            <a:schemeClr val="accent1">
              <a:lumMod val="40000"/>
              <a:lumOff val="60000"/>
            </a:schemeClr>
          </a:solidFill>
          <a:ln w="28575">
            <a:solidFill>
              <a:schemeClr val="tx1"/>
            </a:solidFill>
          </a:ln>
        </p:spPr>
        <p:txBody>
          <a:bodyPr>
            <a:spAutoFit/>
          </a:bodyPr>
          <a:lstStyle/>
          <a:p>
            <a:pPr marL="361950" marR="0" lvl="0" indent="-361950" algn="l" defTabSz="914400" rtl="0" eaLnBrk="1" fontAlgn="base" latinLnBrk="0" hangingPunct="1">
              <a:lnSpc>
                <a:spcPct val="100000"/>
              </a:lnSpc>
              <a:spcBef>
                <a:spcPct val="0"/>
              </a:spcBef>
              <a:spcAft>
                <a:spcPct val="0"/>
              </a:spcAft>
              <a:buClrTx/>
              <a:buSzTx/>
              <a:buFontTx/>
              <a:buNone/>
              <a:tabLst/>
              <a:defRPr/>
            </a:pPr>
            <a:r>
              <a:rPr kumimoji="0" lang="en-US" sz="2000" b="0" i="0" u="sng" strike="noStrike" kern="1200" cap="none" spc="0" normalizeH="0" baseline="0" noProof="0" dirty="0">
                <a:ln>
                  <a:noFill/>
                </a:ln>
                <a:solidFill>
                  <a:srgbClr val="000000"/>
                </a:solidFill>
                <a:effectLst/>
                <a:uLnTx/>
                <a:uFillTx/>
                <a:latin typeface="Trebuchet MS" pitchFamily="34" charset="0"/>
                <a:ea typeface="+mn-ea"/>
                <a:cs typeface="+mn-cs"/>
              </a:rPr>
              <a:t>Anteriorly:</a:t>
            </a:r>
            <a:r>
              <a:rPr kumimoji="0" lang="en-US" sz="2000" b="0" i="0" u="none" strike="noStrike" kern="1200" cap="none" spc="0" normalizeH="0" baseline="0" noProof="0" dirty="0">
                <a:ln>
                  <a:noFill/>
                </a:ln>
                <a:solidFill>
                  <a:srgbClr val="000000"/>
                </a:solidFill>
                <a:effectLst/>
                <a:uLnTx/>
                <a:uFillTx/>
                <a:latin typeface="Trebuchet MS" pitchFamily="34" charset="0"/>
                <a:ea typeface="+mn-ea"/>
                <a:cs typeface="+mn-cs"/>
              </a:rPr>
              <a:t> Symphysis pubis.</a:t>
            </a:r>
          </a:p>
          <a:p>
            <a:pPr marL="361950" marR="0" lvl="0" indent="-361950" algn="l" defTabSz="914400" rtl="0" eaLnBrk="1" fontAlgn="base" latinLnBrk="0" hangingPunct="1">
              <a:lnSpc>
                <a:spcPct val="100000"/>
              </a:lnSpc>
              <a:spcBef>
                <a:spcPct val="0"/>
              </a:spcBef>
              <a:spcAft>
                <a:spcPct val="0"/>
              </a:spcAft>
              <a:buClrTx/>
              <a:buSzTx/>
              <a:buFontTx/>
              <a:buNone/>
              <a:tabLst/>
              <a:defRPr/>
            </a:pPr>
            <a:r>
              <a:rPr kumimoji="0" lang="en-US" sz="2000" b="0" i="0" u="sng" strike="noStrike" kern="1200" cap="none" spc="0" normalizeH="0" baseline="0" noProof="0" dirty="0">
                <a:ln>
                  <a:noFill/>
                </a:ln>
                <a:solidFill>
                  <a:srgbClr val="000000"/>
                </a:solidFill>
                <a:effectLst/>
                <a:uLnTx/>
                <a:uFillTx/>
                <a:latin typeface="Trebuchet MS" pitchFamily="34" charset="0"/>
                <a:ea typeface="+mn-ea"/>
                <a:cs typeface="+mn-cs"/>
              </a:rPr>
              <a:t>Posteriorly </a:t>
            </a:r>
            <a:r>
              <a:rPr kumimoji="0" lang="en-US" sz="2000" b="1" i="0" u="none" strike="noStrike" kern="1200" cap="none" spc="0" normalizeH="0" baseline="0" noProof="0" dirty="0">
                <a:ln>
                  <a:noFill/>
                </a:ln>
                <a:solidFill>
                  <a:srgbClr val="000000"/>
                </a:solidFill>
                <a:effectLst/>
                <a:uLnTx/>
                <a:uFillTx/>
                <a:latin typeface="Trebuchet MS" pitchFamily="34" charset="0"/>
                <a:ea typeface="+mn-ea"/>
                <a:cs typeface="+mn-cs"/>
              </a:rPr>
              <a:t>:  </a:t>
            </a: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rebuchet MS" pitchFamily="34" charset="0"/>
                <a:ea typeface="+mn-ea"/>
                <a:cs typeface="+mn-cs"/>
              </a:rPr>
              <a:t>Coccyx, </a:t>
            </a:r>
          </a:p>
          <a:p>
            <a:pPr marL="361950" marR="0" lvl="0" indent="-361950" algn="l" defTabSz="914400" rtl="0" eaLnBrk="1" fontAlgn="base" latinLnBrk="0" hangingPunct="1">
              <a:lnSpc>
                <a:spcPct val="100000"/>
              </a:lnSpc>
              <a:spcBef>
                <a:spcPct val="0"/>
              </a:spcBef>
              <a:spcAft>
                <a:spcPct val="0"/>
              </a:spcAft>
              <a:buClrTx/>
              <a:buSzTx/>
              <a:buFontTx/>
              <a:buNone/>
              <a:tabLst/>
              <a:defRPr/>
            </a:pPr>
            <a:r>
              <a:rPr kumimoji="0" lang="en-US" sz="2000" b="0" i="0" u="sng" strike="noStrike" kern="1200" cap="none" spc="0" normalizeH="0" baseline="0" noProof="0" dirty="0">
                <a:ln>
                  <a:noFill/>
                </a:ln>
                <a:solidFill>
                  <a:srgbClr val="000000"/>
                </a:solidFill>
                <a:effectLst/>
                <a:uLnTx/>
                <a:uFillTx/>
                <a:latin typeface="Trebuchet MS" pitchFamily="34" charset="0"/>
                <a:ea typeface="+mn-ea"/>
                <a:cs typeface="+mn-cs"/>
              </a:rPr>
              <a:t>Anterolaterally:</a:t>
            </a:r>
            <a:r>
              <a:rPr kumimoji="0" lang="en-US" sz="2000" b="0" i="0" u="none" strike="noStrike" kern="1200" cap="none" spc="0" normalizeH="0" baseline="0" noProof="0" dirty="0">
                <a:ln>
                  <a:noFill/>
                </a:ln>
                <a:solidFill>
                  <a:srgbClr val="000000"/>
                </a:solidFill>
                <a:effectLst/>
                <a:uLnTx/>
                <a:uFillTx/>
                <a:latin typeface="Trebuchet MS" pitchFamily="34" charset="0"/>
                <a:ea typeface="+mn-ea"/>
                <a:cs typeface="+mn-cs"/>
              </a:rPr>
              <a:t> </a:t>
            </a:r>
            <a:r>
              <a:rPr kumimoji="0" lang="en-US" sz="2000" b="1" i="0" u="none" strike="noStrike" kern="1200" cap="none" spc="0" normalizeH="0" baseline="0" noProof="0" dirty="0">
                <a:ln>
                  <a:noFill/>
                </a:ln>
                <a:solidFill>
                  <a:srgbClr val="000000"/>
                </a:solidFill>
                <a:effectLst/>
                <a:uLnTx/>
                <a:uFillTx/>
                <a:latin typeface="Trebuchet MS" pitchFamily="34" charset="0"/>
                <a:ea typeface="+mn-ea"/>
                <a:cs typeface="+mn-cs"/>
              </a:rPr>
              <a:t>ischiopubic ramus</a:t>
            </a:r>
          </a:p>
          <a:p>
            <a:pPr marL="361950" marR="0" lvl="0" indent="-361950" algn="l" defTabSz="914400" rtl="0" eaLnBrk="1" fontAlgn="base" latinLnBrk="0" hangingPunct="1">
              <a:lnSpc>
                <a:spcPct val="100000"/>
              </a:lnSpc>
              <a:spcBef>
                <a:spcPct val="0"/>
              </a:spcBef>
              <a:spcAft>
                <a:spcPct val="0"/>
              </a:spcAft>
              <a:buClrTx/>
              <a:buSzTx/>
              <a:buFontTx/>
              <a:buNone/>
              <a:tabLst/>
              <a:defRPr/>
            </a:pPr>
            <a:r>
              <a:rPr kumimoji="0" lang="en-US" sz="2000" b="1" i="0" u="sng" strike="noStrike" kern="1200" cap="none" spc="0" normalizeH="0" baseline="0" noProof="0" dirty="0">
                <a:ln>
                  <a:noFill/>
                </a:ln>
                <a:solidFill>
                  <a:srgbClr val="000000"/>
                </a:solidFill>
                <a:effectLst/>
                <a:uLnTx/>
                <a:uFillTx/>
                <a:latin typeface="Trebuchet MS" pitchFamily="34" charset="0"/>
                <a:ea typeface="+mn-ea"/>
                <a:cs typeface="+mn-cs"/>
              </a:rPr>
              <a:t>Posterolaterally:</a:t>
            </a:r>
            <a:r>
              <a:rPr kumimoji="0" lang="en-US" sz="2000" b="1" i="0" u="none" strike="noStrike" kern="1200" cap="none" spc="0" normalizeH="0" baseline="0" noProof="0" dirty="0">
                <a:ln>
                  <a:noFill/>
                </a:ln>
                <a:solidFill>
                  <a:srgbClr val="000000"/>
                </a:solidFill>
                <a:effectLst/>
                <a:uLnTx/>
                <a:uFillTx/>
                <a:latin typeface="Trebuchet MS" pitchFamily="34" charset="0"/>
                <a:ea typeface="+mn-ea"/>
                <a:cs typeface="+mn-cs"/>
              </a:rPr>
              <a:t> Sacrotuberous ligament</a:t>
            </a:r>
            <a:r>
              <a:rPr kumimoji="0" lang="en-US" sz="2000" b="1" i="0" u="none" strike="noStrike" kern="1200" cap="none" spc="0" normalizeH="0" baseline="0" noProof="0" dirty="0">
                <a:ln>
                  <a:noFill/>
                </a:ln>
                <a:solidFill>
                  <a:srgbClr val="FFFF00"/>
                </a:solidFill>
                <a:effectLst/>
                <a:uLnTx/>
                <a:uFillTx/>
                <a:latin typeface="Trebuchet MS" pitchFamily="34" charset="0"/>
                <a:ea typeface="+mn-ea"/>
                <a:cs typeface="+mn-cs"/>
              </a:rPr>
              <a:t>,  </a:t>
            </a:r>
          </a:p>
        </p:txBody>
      </p:sp>
      <p:sp>
        <p:nvSpPr>
          <p:cNvPr id="8" name="TextBox 7"/>
          <p:cNvSpPr txBox="1"/>
          <p:nvPr/>
        </p:nvSpPr>
        <p:spPr>
          <a:xfrm>
            <a:off x="5432425" y="201613"/>
            <a:ext cx="2863850" cy="461962"/>
          </a:xfrm>
          <a:prstGeom prst="rect">
            <a:avLst/>
          </a:prstGeom>
          <a:solidFill>
            <a:schemeClr val="accent1">
              <a:lumMod val="40000"/>
              <a:lumOff val="60000"/>
            </a:schemeClr>
          </a:solidFill>
          <a:ln w="28575">
            <a:solidFill>
              <a:srgbClr val="FF0000"/>
            </a:solidFill>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rebuchet MS" pitchFamily="34" charset="0"/>
                <a:ea typeface="+mn-ea"/>
                <a:cs typeface="+mn-cs"/>
              </a:rPr>
              <a:t>PELVIC OUTLET</a:t>
            </a:r>
          </a:p>
        </p:txBody>
      </p:sp>
      <p:sp>
        <p:nvSpPr>
          <p:cNvPr id="10" name="Rectangle 9"/>
          <p:cNvSpPr/>
          <p:nvPr/>
        </p:nvSpPr>
        <p:spPr>
          <a:xfrm>
            <a:off x="981075" y="161925"/>
            <a:ext cx="2165350" cy="460375"/>
          </a:xfrm>
          <a:prstGeom prst="rect">
            <a:avLst/>
          </a:prstGeom>
          <a:solidFill>
            <a:schemeClr val="accent1">
              <a:lumMod val="40000"/>
              <a:lumOff val="60000"/>
            </a:schemeClr>
          </a:solidFill>
          <a:ln>
            <a:solidFill>
              <a:srgbClr val="FF0000"/>
            </a:solidFill>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rebuchet MS" pitchFamily="34" charset="0"/>
                <a:ea typeface="+mn-ea"/>
                <a:cs typeface="+mn-cs"/>
              </a:rPr>
              <a:t>PELVIC INLET</a:t>
            </a:r>
          </a:p>
        </p:txBody>
      </p:sp>
      <p:sp>
        <p:nvSpPr>
          <p:cNvPr id="11" name="Oval 10"/>
          <p:cNvSpPr/>
          <p:nvPr/>
        </p:nvSpPr>
        <p:spPr>
          <a:xfrm>
            <a:off x="1671638" y="1812925"/>
            <a:ext cx="1244600" cy="1150938"/>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DEF6F1"/>
              </a:solidFill>
              <a:effectLst/>
              <a:uLnTx/>
              <a:uFillTx/>
              <a:latin typeface="Trebuchet MS"/>
              <a:ea typeface="+mn-ea"/>
              <a:cs typeface="+mn-cs"/>
            </a:endParaRPr>
          </a:p>
        </p:txBody>
      </p:sp>
      <p:pic>
        <p:nvPicPr>
          <p:cNvPr id="13" name="Picture 4" descr="F66122-005-f006"/>
          <p:cNvPicPr>
            <a:picLocks noChangeAspect="1" noChangeArrowheads="1"/>
          </p:cNvPicPr>
          <p:nvPr/>
        </p:nvPicPr>
        <p:blipFill>
          <a:blip r:embed="rId4"/>
          <a:srcRect/>
          <a:stretch>
            <a:fillRect/>
          </a:stretch>
        </p:blipFill>
        <p:spPr bwMode="auto">
          <a:xfrm>
            <a:off x="4430713" y="835025"/>
            <a:ext cx="4492625" cy="3516313"/>
          </a:xfrm>
          <a:prstGeom prst="rect">
            <a:avLst/>
          </a:prstGeom>
          <a:noFill/>
          <a:ln w="9525">
            <a:noFill/>
            <a:miter lim="800000"/>
            <a:headEnd/>
            <a:tailEnd/>
          </a:ln>
        </p:spPr>
      </p:pic>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343043"/>
                                        </p:tgtEl>
                                        <p:attrNameLst>
                                          <p:attrName>style.visibility</p:attrName>
                                        </p:attrNameLst>
                                      </p:cBhvr>
                                      <p:to>
                                        <p:strVal val="visible"/>
                                      </p:to>
                                    </p:set>
                                    <p:animEffect transition="in" filter="box(in)">
                                      <p:cBhvr>
                                        <p:cTn id="7" dur="500"/>
                                        <p:tgtEl>
                                          <p:spTgt spid="34304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43042">
                                            <p:bg/>
                                          </p:spTgt>
                                        </p:tgtEl>
                                        <p:attrNameLst>
                                          <p:attrName>style.visibility</p:attrName>
                                        </p:attrNameLst>
                                      </p:cBhvr>
                                      <p:to>
                                        <p:strVal val="visible"/>
                                      </p:to>
                                    </p:set>
                                    <p:animEffect transition="in" filter="fade">
                                      <p:cBhvr>
                                        <p:cTn id="12" dur="1000"/>
                                        <p:tgtEl>
                                          <p:spTgt spid="343042">
                                            <p:bg/>
                                          </p:spTgt>
                                        </p:tgtEl>
                                      </p:cBhvr>
                                    </p:animEffect>
                                    <p:anim calcmode="lin" valueType="num">
                                      <p:cBhvr>
                                        <p:cTn id="13" dur="1000" fill="hold"/>
                                        <p:tgtEl>
                                          <p:spTgt spid="343042">
                                            <p:bg/>
                                          </p:spTgt>
                                        </p:tgtEl>
                                        <p:attrNameLst>
                                          <p:attrName>ppt_x</p:attrName>
                                        </p:attrNameLst>
                                      </p:cBhvr>
                                      <p:tavLst>
                                        <p:tav tm="0">
                                          <p:val>
                                            <p:strVal val="#ppt_x"/>
                                          </p:val>
                                        </p:tav>
                                        <p:tav tm="100000">
                                          <p:val>
                                            <p:strVal val="#ppt_x"/>
                                          </p:val>
                                        </p:tav>
                                      </p:tavLst>
                                    </p:anim>
                                    <p:anim calcmode="lin" valueType="num">
                                      <p:cBhvr>
                                        <p:cTn id="14" dur="1000" fill="hold"/>
                                        <p:tgtEl>
                                          <p:spTgt spid="343042">
                                            <p:bg/>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43042">
                                            <p:txEl>
                                              <p:pRg st="0" end="0"/>
                                            </p:txEl>
                                          </p:spTgt>
                                        </p:tgtEl>
                                        <p:attrNameLst>
                                          <p:attrName>style.visibility</p:attrName>
                                        </p:attrNameLst>
                                      </p:cBhvr>
                                      <p:to>
                                        <p:strVal val="visible"/>
                                      </p:to>
                                    </p:set>
                                    <p:animEffect transition="in" filter="fade">
                                      <p:cBhvr>
                                        <p:cTn id="19" dur="1000"/>
                                        <p:tgtEl>
                                          <p:spTgt spid="343042">
                                            <p:txEl>
                                              <p:pRg st="0" end="0"/>
                                            </p:txEl>
                                          </p:spTgt>
                                        </p:tgtEl>
                                      </p:cBhvr>
                                    </p:animEffect>
                                    <p:anim calcmode="lin" valueType="num">
                                      <p:cBhvr>
                                        <p:cTn id="20" dur="1000" fill="hold"/>
                                        <p:tgtEl>
                                          <p:spTgt spid="343042">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4304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343042">
                                            <p:txEl>
                                              <p:pRg st="1" end="1"/>
                                            </p:txEl>
                                          </p:spTgt>
                                        </p:tgtEl>
                                        <p:attrNameLst>
                                          <p:attrName>style.visibility</p:attrName>
                                        </p:attrNameLst>
                                      </p:cBhvr>
                                      <p:to>
                                        <p:strVal val="visible"/>
                                      </p:to>
                                    </p:set>
                                    <p:animEffect transition="in" filter="fade">
                                      <p:cBhvr>
                                        <p:cTn id="26" dur="1000"/>
                                        <p:tgtEl>
                                          <p:spTgt spid="343042">
                                            <p:txEl>
                                              <p:pRg st="1" end="1"/>
                                            </p:txEl>
                                          </p:spTgt>
                                        </p:tgtEl>
                                      </p:cBhvr>
                                    </p:animEffect>
                                    <p:anim calcmode="lin" valueType="num">
                                      <p:cBhvr>
                                        <p:cTn id="27" dur="1000" fill="hold"/>
                                        <p:tgtEl>
                                          <p:spTgt spid="343042">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34304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343042">
                                            <p:txEl>
                                              <p:pRg st="2" end="2"/>
                                            </p:txEl>
                                          </p:spTgt>
                                        </p:tgtEl>
                                        <p:attrNameLst>
                                          <p:attrName>style.visibility</p:attrName>
                                        </p:attrNameLst>
                                      </p:cBhvr>
                                      <p:to>
                                        <p:strVal val="visible"/>
                                      </p:to>
                                    </p:set>
                                    <p:animEffect transition="in" filter="fade">
                                      <p:cBhvr>
                                        <p:cTn id="33" dur="1000"/>
                                        <p:tgtEl>
                                          <p:spTgt spid="343042">
                                            <p:txEl>
                                              <p:pRg st="2" end="2"/>
                                            </p:txEl>
                                          </p:spTgt>
                                        </p:tgtEl>
                                      </p:cBhvr>
                                    </p:animEffect>
                                    <p:anim calcmode="lin" valueType="num">
                                      <p:cBhvr>
                                        <p:cTn id="34" dur="1000" fill="hold"/>
                                        <p:tgtEl>
                                          <p:spTgt spid="343042">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34304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ppt_x"/>
                                          </p:val>
                                        </p:tav>
                                        <p:tav tm="100000">
                                          <p:val>
                                            <p:strVal val="#ppt_x"/>
                                          </p:val>
                                        </p:tav>
                                      </p:tavLst>
                                    </p:anim>
                                    <p:anim calcmode="lin" valueType="num">
                                      <p:cBhvr additive="base">
                                        <p:cTn id="41" dur="500" fill="hold"/>
                                        <p:tgtEl>
                                          <p:spTgt spid="7"/>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55" presetClass="entr" presetSubtype="0" fill="hold" nodeType="after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1000" fill="hold"/>
                                        <p:tgtEl>
                                          <p:spTgt spid="13"/>
                                        </p:tgtEl>
                                        <p:attrNameLst>
                                          <p:attrName>ppt_w</p:attrName>
                                        </p:attrNameLst>
                                      </p:cBhvr>
                                      <p:tavLst>
                                        <p:tav tm="0">
                                          <p:val>
                                            <p:strVal val="#ppt_w*0.70"/>
                                          </p:val>
                                        </p:tav>
                                        <p:tav tm="100000">
                                          <p:val>
                                            <p:strVal val="#ppt_w"/>
                                          </p:val>
                                        </p:tav>
                                      </p:tavLst>
                                    </p:anim>
                                    <p:anim calcmode="lin" valueType="num">
                                      <p:cBhvr>
                                        <p:cTn id="46" dur="1000" fill="hold"/>
                                        <p:tgtEl>
                                          <p:spTgt spid="13"/>
                                        </p:tgtEl>
                                        <p:attrNameLst>
                                          <p:attrName>ppt_h</p:attrName>
                                        </p:attrNameLst>
                                      </p:cBhvr>
                                      <p:tavLst>
                                        <p:tav tm="0">
                                          <p:val>
                                            <p:strVal val="#ppt_h"/>
                                          </p:val>
                                        </p:tav>
                                        <p:tav tm="100000">
                                          <p:val>
                                            <p:strVal val="#ppt_h"/>
                                          </p:val>
                                        </p:tav>
                                      </p:tavLst>
                                    </p:anim>
                                    <p:animEffect transition="in" filter="fade">
                                      <p:cBhvr>
                                        <p:cTn id="47" dur="10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up)">
                                      <p:cBhvr>
                                        <p:cTn id="52"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042" grpId="0" build="p" animBg="1"/>
      <p:bldP spid="7" grpId="0" animBg="1"/>
      <p:bldP spid="11"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5"/>
          <p:cNvSpPr>
            <a:spLocks noGrp="1"/>
          </p:cNvSpPr>
          <p:nvPr>
            <p:ph type="sldNum" sz="quarter" idx="11"/>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1AA42A8-3629-4236-86AB-8F31A0C3AD21}" type="slidenum">
              <a:rPr kumimoji="0" lang="en-US" sz="1400" b="0" i="0" u="none" strike="noStrike" kern="1200" cap="none" spc="0" normalizeH="0" baseline="0" noProof="0" smtClean="0">
                <a:ln>
                  <a:noFill/>
                </a:ln>
                <a:solidFill>
                  <a:srgbClr val="000000"/>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US" sz="14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367618" name="Rectangle 2"/>
          <p:cNvSpPr>
            <a:spLocks noGrp="1" noChangeArrowheads="1"/>
          </p:cNvSpPr>
          <p:nvPr>
            <p:ph type="body" sz="half" idx="2"/>
          </p:nvPr>
        </p:nvSpPr>
        <p:spPr>
          <a:xfrm>
            <a:off x="473075" y="5375275"/>
            <a:ext cx="8293100" cy="1347788"/>
          </a:xfrm>
          <a:solidFill>
            <a:schemeClr val="accent1">
              <a:lumMod val="40000"/>
              <a:lumOff val="60000"/>
            </a:schemeClr>
          </a:solidFill>
          <a:ln>
            <a:solidFill>
              <a:schemeClr val="tx1"/>
            </a:solidFill>
          </a:ln>
        </p:spPr>
        <p:txBody>
          <a:bodyPr/>
          <a:lstStyle/>
          <a:p>
            <a:pPr marL="0" indent="0" eaLnBrk="1" hangingPunct="1">
              <a:buFontTx/>
              <a:buNone/>
              <a:defRPr/>
            </a:pPr>
            <a:r>
              <a:rPr lang="en-US" dirty="0"/>
              <a:t>In female the </a:t>
            </a:r>
            <a:r>
              <a:rPr lang="en-US" u="sng" dirty="0">
                <a:solidFill>
                  <a:srgbClr val="FF0066"/>
                </a:solidFill>
              </a:rPr>
              <a:t>Sacrum</a:t>
            </a:r>
            <a:r>
              <a:rPr lang="en-US" dirty="0"/>
              <a:t> is usually wider and shorter. </a:t>
            </a:r>
          </a:p>
          <a:p>
            <a:pPr marL="0" indent="0" eaLnBrk="1" hangingPunct="1">
              <a:buFontTx/>
              <a:buNone/>
              <a:defRPr/>
            </a:pPr>
            <a:r>
              <a:rPr lang="en-US" dirty="0"/>
              <a:t>Also, the </a:t>
            </a:r>
            <a:r>
              <a:rPr lang="en-US" i="1" dirty="0">
                <a:solidFill>
                  <a:srgbClr val="0070C0"/>
                </a:solidFill>
              </a:rPr>
              <a:t>Angle of the pubic arch </a:t>
            </a:r>
            <a:r>
              <a:rPr lang="en-US" dirty="0"/>
              <a:t>is wider.</a:t>
            </a:r>
          </a:p>
          <a:p>
            <a:pPr marL="0" indent="0" eaLnBrk="1" hangingPunct="1">
              <a:buFontTx/>
              <a:buNone/>
              <a:defRPr/>
            </a:pPr>
            <a:r>
              <a:rPr lang="en-US" dirty="0"/>
              <a:t>The promontory and the ischial spines are less projecting.</a:t>
            </a:r>
          </a:p>
        </p:txBody>
      </p:sp>
      <p:pic>
        <p:nvPicPr>
          <p:cNvPr id="367619" name="Picture 3" descr="F66122-005-f027"/>
          <p:cNvPicPr>
            <a:picLocks noGrp="1" noChangeAspect="1" noChangeArrowheads="1"/>
          </p:cNvPicPr>
          <p:nvPr>
            <p:ph sz="half" idx="1"/>
          </p:nvPr>
        </p:nvPicPr>
        <p:blipFill>
          <a:blip r:embed="rId3"/>
          <a:srcRect b="5017"/>
          <a:stretch>
            <a:fillRect/>
          </a:stretch>
        </p:blipFill>
        <p:spPr>
          <a:xfrm>
            <a:off x="188913" y="941388"/>
            <a:ext cx="8645525" cy="4262437"/>
          </a:xfrm>
          <a:noFill/>
          <a:ln>
            <a:solidFill>
              <a:schemeClr val="tx1"/>
            </a:solidFill>
          </a:ln>
        </p:spPr>
      </p:pic>
      <p:sp>
        <p:nvSpPr>
          <p:cNvPr id="21509" name="TextBox 5"/>
          <p:cNvSpPr txBox="1">
            <a:spLocks noChangeArrowheads="1"/>
          </p:cNvSpPr>
          <p:nvPr/>
        </p:nvSpPr>
        <p:spPr bwMode="auto">
          <a:xfrm>
            <a:off x="5297488" y="376238"/>
            <a:ext cx="1328737" cy="523875"/>
          </a:xfrm>
          <a:prstGeom prst="rect">
            <a:avLst/>
          </a:prstGeom>
          <a:solidFill>
            <a:schemeClr val="accent1"/>
          </a:solidFill>
          <a:ln w="9525">
            <a:solidFill>
              <a:schemeClr val="tx1"/>
            </a:solid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rebuchet MS" pitchFamily="34" charset="0"/>
                <a:ea typeface="+mn-ea"/>
                <a:cs typeface="+mn-cs"/>
              </a:rPr>
              <a:t>MALE</a:t>
            </a:r>
          </a:p>
        </p:txBody>
      </p:sp>
      <p:sp>
        <p:nvSpPr>
          <p:cNvPr id="21510" name="TextBox 6"/>
          <p:cNvSpPr txBox="1">
            <a:spLocks noChangeArrowheads="1"/>
          </p:cNvSpPr>
          <p:nvPr/>
        </p:nvSpPr>
        <p:spPr bwMode="auto">
          <a:xfrm>
            <a:off x="1452563" y="363538"/>
            <a:ext cx="1612900" cy="522287"/>
          </a:xfrm>
          <a:prstGeom prst="rect">
            <a:avLst/>
          </a:prstGeom>
          <a:solidFill>
            <a:srgbClr val="FF0000"/>
          </a:solidFill>
          <a:ln w="9525">
            <a:solidFill>
              <a:schemeClr val="tx1"/>
            </a:solid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rebuchet MS" pitchFamily="34" charset="0"/>
                <a:ea typeface="+mn-ea"/>
                <a:cs typeface="+mn-cs"/>
              </a:rPr>
              <a:t>FEMALE</a:t>
            </a: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367619"/>
                                        </p:tgtEl>
                                        <p:attrNameLst>
                                          <p:attrName>style.visibility</p:attrName>
                                        </p:attrNameLst>
                                      </p:cBhvr>
                                      <p:to>
                                        <p:strVal val="visible"/>
                                      </p:to>
                                    </p:set>
                                    <p:anim calcmode="lin" valueType="num">
                                      <p:cBhvr>
                                        <p:cTn id="7" dur="500" fill="hold"/>
                                        <p:tgtEl>
                                          <p:spTgt spid="367619"/>
                                        </p:tgtEl>
                                        <p:attrNameLst>
                                          <p:attrName>ppt_w</p:attrName>
                                        </p:attrNameLst>
                                      </p:cBhvr>
                                      <p:tavLst>
                                        <p:tav tm="0">
                                          <p:val>
                                            <p:fltVal val="0"/>
                                          </p:val>
                                        </p:tav>
                                        <p:tav tm="100000">
                                          <p:val>
                                            <p:strVal val="#ppt_w"/>
                                          </p:val>
                                        </p:tav>
                                      </p:tavLst>
                                    </p:anim>
                                    <p:anim calcmode="lin" valueType="num">
                                      <p:cBhvr>
                                        <p:cTn id="8" dur="500" fill="hold"/>
                                        <p:tgtEl>
                                          <p:spTgt spid="36761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367618">
                                            <p:bg/>
                                          </p:spTgt>
                                        </p:tgtEl>
                                        <p:attrNameLst>
                                          <p:attrName>style.visibility</p:attrName>
                                        </p:attrNameLst>
                                      </p:cBhvr>
                                      <p:to>
                                        <p:strVal val="visible"/>
                                      </p:to>
                                    </p:set>
                                    <p:animEffect transition="in" filter="fade">
                                      <p:cBhvr>
                                        <p:cTn id="13" dur="1000"/>
                                        <p:tgtEl>
                                          <p:spTgt spid="367618">
                                            <p:bg/>
                                          </p:spTgt>
                                        </p:tgtEl>
                                      </p:cBhvr>
                                    </p:animEffect>
                                    <p:anim calcmode="lin" valueType="num">
                                      <p:cBhvr>
                                        <p:cTn id="14" dur="1000" fill="hold"/>
                                        <p:tgtEl>
                                          <p:spTgt spid="367618">
                                            <p:bg/>
                                          </p:spTgt>
                                        </p:tgtEl>
                                        <p:attrNameLst>
                                          <p:attrName>ppt_x</p:attrName>
                                        </p:attrNameLst>
                                      </p:cBhvr>
                                      <p:tavLst>
                                        <p:tav tm="0">
                                          <p:val>
                                            <p:strVal val="#ppt_x"/>
                                          </p:val>
                                        </p:tav>
                                        <p:tav tm="100000">
                                          <p:val>
                                            <p:strVal val="#ppt_x"/>
                                          </p:val>
                                        </p:tav>
                                      </p:tavLst>
                                    </p:anim>
                                    <p:anim calcmode="lin" valueType="num">
                                      <p:cBhvr>
                                        <p:cTn id="15" dur="1000" fill="hold"/>
                                        <p:tgtEl>
                                          <p:spTgt spid="367618">
                                            <p:bg/>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367618">
                                            <p:txEl>
                                              <p:pRg st="0" end="0"/>
                                            </p:txEl>
                                          </p:spTgt>
                                        </p:tgtEl>
                                        <p:attrNameLst>
                                          <p:attrName>style.visibility</p:attrName>
                                        </p:attrNameLst>
                                      </p:cBhvr>
                                      <p:to>
                                        <p:strVal val="visible"/>
                                      </p:to>
                                    </p:set>
                                    <p:animEffect transition="in" filter="fade">
                                      <p:cBhvr>
                                        <p:cTn id="20" dur="1000"/>
                                        <p:tgtEl>
                                          <p:spTgt spid="367618">
                                            <p:txEl>
                                              <p:pRg st="0" end="0"/>
                                            </p:txEl>
                                          </p:spTgt>
                                        </p:tgtEl>
                                      </p:cBhvr>
                                    </p:animEffect>
                                    <p:anim calcmode="lin" valueType="num">
                                      <p:cBhvr>
                                        <p:cTn id="21" dur="1000" fill="hold"/>
                                        <p:tgtEl>
                                          <p:spTgt spid="367618">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3676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367618">
                                            <p:txEl>
                                              <p:pRg st="1" end="1"/>
                                            </p:txEl>
                                          </p:spTgt>
                                        </p:tgtEl>
                                        <p:attrNameLst>
                                          <p:attrName>style.visibility</p:attrName>
                                        </p:attrNameLst>
                                      </p:cBhvr>
                                      <p:to>
                                        <p:strVal val="visible"/>
                                      </p:to>
                                    </p:set>
                                    <p:animEffect transition="in" filter="fade">
                                      <p:cBhvr>
                                        <p:cTn id="27" dur="1000"/>
                                        <p:tgtEl>
                                          <p:spTgt spid="367618">
                                            <p:txEl>
                                              <p:pRg st="1" end="1"/>
                                            </p:txEl>
                                          </p:spTgt>
                                        </p:tgtEl>
                                      </p:cBhvr>
                                    </p:animEffect>
                                    <p:anim calcmode="lin" valueType="num">
                                      <p:cBhvr>
                                        <p:cTn id="28" dur="1000" fill="hold"/>
                                        <p:tgtEl>
                                          <p:spTgt spid="367618">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36761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367618">
                                            <p:txEl>
                                              <p:pRg st="2" end="2"/>
                                            </p:txEl>
                                          </p:spTgt>
                                        </p:tgtEl>
                                        <p:attrNameLst>
                                          <p:attrName>style.visibility</p:attrName>
                                        </p:attrNameLst>
                                      </p:cBhvr>
                                      <p:to>
                                        <p:strVal val="visible"/>
                                      </p:to>
                                    </p:set>
                                    <p:animEffect transition="in" filter="fade">
                                      <p:cBhvr>
                                        <p:cTn id="34" dur="1000"/>
                                        <p:tgtEl>
                                          <p:spTgt spid="367618">
                                            <p:txEl>
                                              <p:pRg st="2" end="2"/>
                                            </p:txEl>
                                          </p:spTgt>
                                        </p:tgtEl>
                                      </p:cBhvr>
                                    </p:animEffect>
                                    <p:anim calcmode="lin" valueType="num">
                                      <p:cBhvr>
                                        <p:cTn id="35" dur="1000" fill="hold"/>
                                        <p:tgtEl>
                                          <p:spTgt spid="367618">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36761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618" grpId="0" build="p"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bwMode="auto">
          <a:xfrm>
            <a:off x="457200" y="274638"/>
            <a:ext cx="8324850" cy="623887"/>
          </a:xfrm>
          <a:solidFill>
            <a:schemeClr val="accent1">
              <a:lumMod val="40000"/>
              <a:lumOff val="60000"/>
            </a:schemeClr>
          </a:solidFill>
          <a:ln>
            <a:solidFill>
              <a:schemeClr val="tx1"/>
            </a:solidFill>
            <a:miter lim="800000"/>
            <a:headEnd/>
            <a:tailEnd/>
          </a:ln>
        </p:spPr>
        <p:txBody>
          <a:bodyPr vert="horz" wrap="square" lIns="91440" tIns="45720" rIns="91440" bIns="45720" numCol="1" anchor="t" anchorCtr="0" compatLnSpc="1">
            <a:prstTxWarp prst="textNoShape">
              <a:avLst/>
            </a:prstTxWarp>
          </a:bodyPr>
          <a:lstStyle/>
          <a:p>
            <a:pPr algn="ctr">
              <a:defRPr/>
            </a:pPr>
            <a:r>
              <a:rPr lang="en-US" sz="4000" dirty="0"/>
              <a:t>Types of Female Bony Pelvis</a:t>
            </a:r>
          </a:p>
        </p:txBody>
      </p:sp>
      <p:sp>
        <p:nvSpPr>
          <p:cNvPr id="22531" name="Slide Number Placeholder 3"/>
          <p:cNvSpPr>
            <a:spLocks noGrp="1"/>
          </p:cNvSpPr>
          <p:nvPr>
            <p:ph type="sldNum" sz="quarter" idx="11"/>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1381FC1-DC59-4DBA-9ACF-4896852C06B2}" type="slidenum">
              <a:rPr kumimoji="0" lang="en-US" sz="1400" b="0" i="0" u="none" strike="noStrike" kern="1200" cap="none" spc="0" normalizeH="0" baseline="0" noProof="0" smtClean="0">
                <a:ln>
                  <a:noFill/>
                </a:ln>
                <a:solidFill>
                  <a:srgbClr val="000000"/>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US" sz="14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pic>
        <p:nvPicPr>
          <p:cNvPr id="5" name="Picture 4" descr="de31$009"/>
          <p:cNvPicPr>
            <a:picLocks noChangeAspect="1" noChangeArrowheads="1"/>
          </p:cNvPicPr>
          <p:nvPr/>
        </p:nvPicPr>
        <p:blipFill>
          <a:blip r:embed="rId3"/>
          <a:srcRect l="1511" t="2347" r="4532" b="6104"/>
          <a:stretch>
            <a:fillRect/>
          </a:stretch>
        </p:blipFill>
        <p:spPr bwMode="auto">
          <a:xfrm>
            <a:off x="236538" y="1323975"/>
            <a:ext cx="3214687" cy="2332038"/>
          </a:xfrm>
          <a:prstGeom prst="rect">
            <a:avLst/>
          </a:prstGeom>
          <a:noFill/>
          <a:ln w="9525">
            <a:solidFill>
              <a:schemeClr val="accent2">
                <a:lumMod val="75000"/>
              </a:schemeClr>
            </a:solidFill>
            <a:miter lim="800000"/>
            <a:headEnd/>
            <a:tailEnd/>
          </a:ln>
        </p:spPr>
      </p:pic>
      <p:pic>
        <p:nvPicPr>
          <p:cNvPr id="6" name="Picture 5" descr="de31$010"/>
          <p:cNvPicPr>
            <a:picLocks noChangeAspect="1" noChangeArrowheads="1"/>
          </p:cNvPicPr>
          <p:nvPr/>
        </p:nvPicPr>
        <p:blipFill>
          <a:blip r:embed="rId4"/>
          <a:srcRect l="2187" t="4504" r="7500" b="7658"/>
          <a:stretch>
            <a:fillRect/>
          </a:stretch>
        </p:blipFill>
        <p:spPr bwMode="auto">
          <a:xfrm>
            <a:off x="3589338" y="1323975"/>
            <a:ext cx="3157537" cy="1955800"/>
          </a:xfrm>
          <a:prstGeom prst="rect">
            <a:avLst/>
          </a:prstGeom>
          <a:noFill/>
          <a:ln w="9525">
            <a:noFill/>
            <a:miter lim="800000"/>
            <a:headEnd/>
            <a:tailEnd/>
          </a:ln>
        </p:spPr>
      </p:pic>
      <p:pic>
        <p:nvPicPr>
          <p:cNvPr id="7" name="Picture 4" descr="de31$012"/>
          <p:cNvPicPr>
            <a:picLocks noChangeAspect="1" noChangeArrowheads="1"/>
          </p:cNvPicPr>
          <p:nvPr/>
        </p:nvPicPr>
        <p:blipFill>
          <a:blip r:embed="rId5"/>
          <a:srcRect t="6024" b="4819"/>
          <a:stretch>
            <a:fillRect/>
          </a:stretch>
        </p:blipFill>
        <p:spPr bwMode="auto">
          <a:xfrm>
            <a:off x="204788" y="4178300"/>
            <a:ext cx="3335337" cy="2363788"/>
          </a:xfrm>
          <a:prstGeom prst="rect">
            <a:avLst/>
          </a:prstGeom>
          <a:noFill/>
          <a:ln w="9525">
            <a:solidFill>
              <a:srgbClr val="FF0000"/>
            </a:solidFill>
            <a:miter lim="800000"/>
            <a:headEnd/>
            <a:tailEnd/>
          </a:ln>
        </p:spPr>
      </p:pic>
      <p:pic>
        <p:nvPicPr>
          <p:cNvPr id="8" name="Picture 4" descr="de31$011"/>
          <p:cNvPicPr>
            <a:picLocks noChangeAspect="1" noChangeArrowheads="1"/>
          </p:cNvPicPr>
          <p:nvPr/>
        </p:nvPicPr>
        <p:blipFill>
          <a:blip r:embed="rId6"/>
          <a:srcRect l="3545" t="5922" r="4623" b="4340"/>
          <a:stretch>
            <a:fillRect/>
          </a:stretch>
        </p:blipFill>
        <p:spPr bwMode="auto">
          <a:xfrm>
            <a:off x="3632200" y="3609975"/>
            <a:ext cx="3146425" cy="2695575"/>
          </a:xfrm>
          <a:prstGeom prst="rect">
            <a:avLst/>
          </a:prstGeom>
          <a:noFill/>
          <a:ln w="9525">
            <a:noFill/>
            <a:miter lim="800000"/>
            <a:headEnd/>
            <a:tailEnd/>
          </a:ln>
        </p:spPr>
      </p:pic>
      <p:sp>
        <p:nvSpPr>
          <p:cNvPr id="22536" name="Rectangle 8"/>
          <p:cNvSpPr>
            <a:spLocks noChangeArrowheads="1"/>
          </p:cNvSpPr>
          <p:nvPr/>
        </p:nvSpPr>
        <p:spPr bwMode="auto">
          <a:xfrm>
            <a:off x="6889750" y="1512888"/>
            <a:ext cx="2049463" cy="4359275"/>
          </a:xfrm>
          <a:prstGeom prst="rect">
            <a:avLst/>
          </a:prstGeom>
          <a:noFill/>
          <a:ln w="9525">
            <a:solidFill>
              <a:schemeClr val="tx1"/>
            </a:solidFill>
            <a:miter lim="800000"/>
            <a:headEnd/>
            <a:tailEnd/>
          </a:ln>
        </p:spPr>
        <p:txBody>
          <a:bodyPr>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Trebuchet MS" pitchFamily="34" charset="0"/>
                <a:ea typeface="+mn-ea"/>
                <a:cs typeface="+mn-cs"/>
              </a:rPr>
              <a:t>Information of the shape and dimensions of the female pelvis is of </a:t>
            </a:r>
            <a:r>
              <a:rPr kumimoji="0" lang="en-US" sz="2200" b="1" i="0" u="none" strike="noStrike" kern="1200" cap="none" spc="0" normalizeH="0" baseline="0" noProof="0">
                <a:ln>
                  <a:noFill/>
                </a:ln>
                <a:solidFill>
                  <a:srgbClr val="0066CC"/>
                </a:solidFill>
                <a:effectLst/>
                <a:uLnTx/>
                <a:uFillTx/>
                <a:latin typeface="Trebuchet MS" pitchFamily="34" charset="0"/>
                <a:ea typeface="+mn-ea"/>
                <a:cs typeface="+mn-cs"/>
              </a:rPr>
              <a:t>great importance for obstetrics,</a:t>
            </a:r>
            <a:r>
              <a:rPr kumimoji="0" lang="en-US" sz="2200" b="0" i="0" u="none" strike="noStrike" kern="1200" cap="none" spc="0" normalizeH="0" baseline="0" noProof="0">
                <a:ln>
                  <a:noFill/>
                </a:ln>
                <a:solidFill>
                  <a:srgbClr val="000000"/>
                </a:solidFill>
                <a:effectLst/>
                <a:uLnTx/>
                <a:uFillTx/>
                <a:latin typeface="Trebuchet MS" pitchFamily="34" charset="0"/>
                <a:ea typeface="+mn-ea"/>
                <a:cs typeface="+mn-cs"/>
              </a:rPr>
              <a:t> because it is the bony canal through which the child passes during birth.</a:t>
            </a: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to="" calcmode="lin" valueType="num">
                                      <p:cBhvr>
                                        <p:cTn id="12" dur="1" fill="hold"/>
                                        <p:tgtEl>
                                          <p:spTgt spid="6"/>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to="" calcmode="lin" valueType="num">
                                      <p:cBhvr>
                                        <p:cTn id="17" dur="1" fill="hold"/>
                                        <p:tgtEl>
                                          <p:spTgt spid="7"/>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to="" calcmode="lin" valueType="num">
                                      <p:cBhvr>
                                        <p:cTn id="22" dur="1" fill="hold"/>
                                        <p:tgtEl>
                                          <p:spTgt spid="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5"/>
          <p:cNvSpPr>
            <a:spLocks noGrp="1"/>
          </p:cNvSpPr>
          <p:nvPr>
            <p:ph type="sldNum" sz="quarter" idx="11"/>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BD60AB-0BDE-40DA-AD88-18E9986996F5}" type="slidenum">
              <a:rPr kumimoji="0" lang="en-US" sz="1400" b="0" i="0" u="none" strike="noStrike" kern="1200" cap="none" spc="0" normalizeH="0" baseline="0" noProof="0" smtClean="0">
                <a:ln>
                  <a:noFill/>
                </a:ln>
                <a:solidFill>
                  <a:srgbClr val="000000"/>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sz="14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100355" name="Rectangle 3"/>
          <p:cNvSpPr>
            <a:spLocks noGrp="1" noChangeArrowheads="1"/>
          </p:cNvSpPr>
          <p:nvPr>
            <p:ph type="body" sz="half" idx="2"/>
          </p:nvPr>
        </p:nvSpPr>
        <p:spPr>
          <a:xfrm>
            <a:off x="5313363" y="220663"/>
            <a:ext cx="3668712" cy="4225925"/>
          </a:xfrm>
          <a:noFill/>
          <a:ln w="28575">
            <a:solidFill>
              <a:schemeClr val="tx1"/>
            </a:solidFill>
          </a:ln>
        </p:spPr>
        <p:txBody>
          <a:bodyPr/>
          <a:lstStyle/>
          <a:p>
            <a:pPr eaLnBrk="1" hangingPunct="1">
              <a:buFontTx/>
              <a:buNone/>
            </a:pPr>
            <a:r>
              <a:rPr lang="en-US" sz="2000"/>
              <a:t> </a:t>
            </a:r>
          </a:p>
          <a:p>
            <a:pPr eaLnBrk="1" hangingPunct="1"/>
            <a:endParaRPr lang="en-US" sz="2000"/>
          </a:p>
          <a:p>
            <a:pPr eaLnBrk="1" hangingPunct="1"/>
            <a:r>
              <a:rPr lang="en-US" sz="2000"/>
              <a:t>The pelvis has 4 walls:</a:t>
            </a:r>
          </a:p>
          <a:p>
            <a:pPr eaLnBrk="1" hangingPunct="1"/>
            <a:r>
              <a:rPr lang="en-US" sz="2000"/>
              <a:t>Anterior.</a:t>
            </a:r>
          </a:p>
          <a:p>
            <a:pPr eaLnBrk="1" hangingPunct="1"/>
            <a:r>
              <a:rPr lang="en-US" sz="2000"/>
              <a:t>Posterior.</a:t>
            </a:r>
          </a:p>
          <a:p>
            <a:pPr eaLnBrk="1" hangingPunct="1"/>
            <a:r>
              <a:rPr lang="en-US" sz="2000"/>
              <a:t>Lateral.</a:t>
            </a:r>
          </a:p>
          <a:p>
            <a:pPr eaLnBrk="1" hangingPunct="1"/>
            <a:r>
              <a:rPr lang="en-US" sz="2000"/>
              <a:t>Inferior or floor. </a:t>
            </a:r>
          </a:p>
          <a:p>
            <a:pPr eaLnBrk="1" hangingPunct="1"/>
            <a:r>
              <a:rPr lang="en-US" sz="2000"/>
              <a:t>The walls are formed by bones and ligaments that are lined with muscles covered with fascia and parietal peritoneum. </a:t>
            </a:r>
          </a:p>
          <a:p>
            <a:pPr eaLnBrk="1" hangingPunct="1"/>
            <a:endParaRPr lang="en-US" sz="2000"/>
          </a:p>
        </p:txBody>
      </p:sp>
      <p:pic>
        <p:nvPicPr>
          <p:cNvPr id="100356" name="Picture 4" descr="F66122-005-f076a"/>
          <p:cNvPicPr>
            <a:picLocks noGrp="1" noChangeAspect="1" noChangeArrowheads="1"/>
          </p:cNvPicPr>
          <p:nvPr>
            <p:ph sz="half" idx="1"/>
          </p:nvPr>
        </p:nvPicPr>
        <p:blipFill>
          <a:blip r:embed="rId3"/>
          <a:srcRect b="21552"/>
          <a:stretch>
            <a:fillRect/>
          </a:stretch>
        </p:blipFill>
        <p:spPr>
          <a:xfrm>
            <a:off x="0" y="204788"/>
            <a:ext cx="5257800" cy="3784600"/>
          </a:xfrm>
          <a:noFill/>
        </p:spPr>
      </p:pic>
      <p:sp>
        <p:nvSpPr>
          <p:cNvPr id="7" name="Rectangle 6"/>
          <p:cNvSpPr/>
          <p:nvPr/>
        </p:nvSpPr>
        <p:spPr>
          <a:xfrm>
            <a:off x="4430713" y="4635500"/>
            <a:ext cx="3687762" cy="430213"/>
          </a:xfrm>
          <a:prstGeom prst="rect">
            <a:avLst/>
          </a:prstGeom>
          <a:solidFill>
            <a:schemeClr val="accent1">
              <a:lumMod val="40000"/>
              <a:lumOff val="60000"/>
            </a:schemeClr>
          </a:solidFill>
          <a:ln w="38100">
            <a:solidFill>
              <a:schemeClr val="tx1"/>
            </a:solidFill>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Trebuchet MS" pitchFamily="34" charset="0"/>
                <a:ea typeface="+mn-ea"/>
                <a:cs typeface="+mn-cs"/>
              </a:rPr>
              <a:t>ANTERIOR PELVIC WALL</a:t>
            </a:r>
          </a:p>
        </p:txBody>
      </p:sp>
      <p:sp>
        <p:nvSpPr>
          <p:cNvPr id="15368" name="Rectangle 7"/>
          <p:cNvSpPr>
            <a:spLocks noChangeArrowheads="1"/>
          </p:cNvSpPr>
          <p:nvPr/>
        </p:nvSpPr>
        <p:spPr bwMode="auto">
          <a:xfrm>
            <a:off x="3609975" y="5218113"/>
            <a:ext cx="5345113" cy="1323975"/>
          </a:xfrm>
          <a:prstGeom prst="rect">
            <a:avLst/>
          </a:prstGeom>
          <a:noFill/>
          <a:ln w="28575">
            <a:solidFill>
              <a:srgbClr val="FF0000"/>
            </a:solid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rebuchet MS" pitchFamily="34" charset="0"/>
                <a:ea typeface="+mn-ea"/>
                <a:cs typeface="+mn-cs"/>
              </a:rPr>
              <a:t>It is the shallowest wall and is formed by the posterior surfaces of the bodies of the pubic bones, the pubic rami, and the symphysis pubis.</a:t>
            </a:r>
          </a:p>
        </p:txBody>
      </p:sp>
      <p:pic>
        <p:nvPicPr>
          <p:cNvPr id="9" name="Picture 4" descr="F66122-005-f025"/>
          <p:cNvPicPr>
            <a:picLocks noChangeAspect="1" noChangeArrowheads="1"/>
          </p:cNvPicPr>
          <p:nvPr/>
        </p:nvPicPr>
        <p:blipFill>
          <a:blip r:embed="rId4"/>
          <a:srcRect l="18748" t="-26" r="18596" b="5704"/>
          <a:stretch>
            <a:fillRect/>
          </a:stretch>
        </p:blipFill>
        <p:spPr bwMode="auto">
          <a:xfrm>
            <a:off x="252413" y="4159250"/>
            <a:ext cx="3249612" cy="2698750"/>
          </a:xfrm>
          <a:prstGeom prst="rect">
            <a:avLst/>
          </a:prstGeom>
          <a:noFill/>
          <a:ln w="9525">
            <a:noFill/>
            <a:miter lim="800000"/>
            <a:headEnd/>
            <a:tailEnd/>
          </a:ln>
        </p:spPr>
      </p:pic>
      <p:sp>
        <p:nvSpPr>
          <p:cNvPr id="10" name="Rectangle 9"/>
          <p:cNvSpPr/>
          <p:nvPr/>
        </p:nvSpPr>
        <p:spPr>
          <a:xfrm>
            <a:off x="5959475" y="284163"/>
            <a:ext cx="2586038" cy="522287"/>
          </a:xfrm>
          <a:prstGeom prst="rect">
            <a:avLst/>
          </a:prstGeom>
          <a:solidFill>
            <a:schemeClr val="accent1">
              <a:lumMod val="40000"/>
              <a:lumOff val="60000"/>
            </a:schemeClr>
          </a:solidFill>
          <a:ln>
            <a:solidFill>
              <a:schemeClr val="tx1"/>
            </a:solidFill>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rebuchet MS" pitchFamily="34" charset="0"/>
                <a:ea typeface="+mn-ea"/>
                <a:cs typeface="+mn-cs"/>
              </a:rPr>
              <a:t>Pelvic walls</a:t>
            </a: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00356"/>
                                        </p:tgtEl>
                                        <p:attrNameLst>
                                          <p:attrName>style.visibility</p:attrName>
                                        </p:attrNameLst>
                                      </p:cBhvr>
                                      <p:to>
                                        <p:strVal val="visible"/>
                                      </p:to>
                                    </p:set>
                                    <p:animEffect transition="in" filter="dissolve">
                                      <p:cBhvr>
                                        <p:cTn id="7" dur="500"/>
                                        <p:tgtEl>
                                          <p:spTgt spid="100356"/>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100355">
                                            <p:bg/>
                                          </p:spTgt>
                                        </p:tgtEl>
                                        <p:attrNameLst>
                                          <p:attrName>style.visibility</p:attrName>
                                        </p:attrNameLst>
                                      </p:cBhvr>
                                      <p:to>
                                        <p:strVal val="visible"/>
                                      </p:to>
                                    </p:set>
                                    <p:anim calcmode="lin" valueType="num">
                                      <p:cBhvr>
                                        <p:cTn id="12" dur="1000" fill="hold"/>
                                        <p:tgtEl>
                                          <p:spTgt spid="100355">
                                            <p:bg/>
                                          </p:spTgt>
                                        </p:tgtEl>
                                        <p:attrNameLst>
                                          <p:attrName>ppt_x</p:attrName>
                                        </p:attrNameLst>
                                      </p:cBhvr>
                                      <p:tavLst>
                                        <p:tav tm="0">
                                          <p:val>
                                            <p:strVal val="#ppt_x-.2"/>
                                          </p:val>
                                        </p:tav>
                                        <p:tav tm="100000">
                                          <p:val>
                                            <p:strVal val="#ppt_x"/>
                                          </p:val>
                                        </p:tav>
                                      </p:tavLst>
                                    </p:anim>
                                    <p:anim calcmode="lin" valueType="num">
                                      <p:cBhvr>
                                        <p:cTn id="13" dur="1000" fill="hold"/>
                                        <p:tgtEl>
                                          <p:spTgt spid="100355">
                                            <p:bg/>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00355">
                                            <p:bg/>
                                          </p:spTgt>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100355">
                                            <p:txEl>
                                              <p:pRg st="0" end="0"/>
                                            </p:txEl>
                                          </p:spTgt>
                                        </p:tgtEl>
                                        <p:attrNameLst>
                                          <p:attrName>style.visibility</p:attrName>
                                        </p:attrNameLst>
                                      </p:cBhvr>
                                      <p:to>
                                        <p:strVal val="visible"/>
                                      </p:to>
                                    </p:set>
                                    <p:anim calcmode="lin" valueType="num">
                                      <p:cBhvr>
                                        <p:cTn id="19" dur="1000" fill="hold"/>
                                        <p:tgtEl>
                                          <p:spTgt spid="100355">
                                            <p:txEl>
                                              <p:pRg st="0" end="0"/>
                                            </p:txEl>
                                          </p:spTgt>
                                        </p:tgtEl>
                                        <p:attrNameLst>
                                          <p:attrName>ppt_x</p:attrName>
                                        </p:attrNameLst>
                                      </p:cBhvr>
                                      <p:tavLst>
                                        <p:tav tm="0">
                                          <p:val>
                                            <p:strVal val="#ppt_x-.2"/>
                                          </p:val>
                                        </p:tav>
                                        <p:tav tm="100000">
                                          <p:val>
                                            <p:strVal val="#ppt_x"/>
                                          </p:val>
                                        </p:tav>
                                      </p:tavLst>
                                    </p:anim>
                                    <p:anim calcmode="lin" valueType="num">
                                      <p:cBhvr>
                                        <p:cTn id="20" dur="1000" fill="hold"/>
                                        <p:tgtEl>
                                          <p:spTgt spid="10035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0035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100355">
                                            <p:txEl>
                                              <p:pRg st="2" end="2"/>
                                            </p:txEl>
                                          </p:spTgt>
                                        </p:tgtEl>
                                        <p:attrNameLst>
                                          <p:attrName>style.visibility</p:attrName>
                                        </p:attrNameLst>
                                      </p:cBhvr>
                                      <p:to>
                                        <p:strVal val="visible"/>
                                      </p:to>
                                    </p:set>
                                    <p:anim calcmode="lin" valueType="num">
                                      <p:cBhvr>
                                        <p:cTn id="26" dur="1000" fill="hold"/>
                                        <p:tgtEl>
                                          <p:spTgt spid="100355">
                                            <p:txEl>
                                              <p:pRg st="2" end="2"/>
                                            </p:txEl>
                                          </p:spTgt>
                                        </p:tgtEl>
                                        <p:attrNameLst>
                                          <p:attrName>ppt_x</p:attrName>
                                        </p:attrNameLst>
                                      </p:cBhvr>
                                      <p:tavLst>
                                        <p:tav tm="0">
                                          <p:val>
                                            <p:strVal val="#ppt_x-.2"/>
                                          </p:val>
                                        </p:tav>
                                        <p:tav tm="100000">
                                          <p:val>
                                            <p:strVal val="#ppt_x"/>
                                          </p:val>
                                        </p:tav>
                                      </p:tavLst>
                                    </p:anim>
                                    <p:anim calcmode="lin" valueType="num">
                                      <p:cBhvr>
                                        <p:cTn id="27" dur="1000" fill="hold"/>
                                        <p:tgtEl>
                                          <p:spTgt spid="10035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8" dur="1000"/>
                                        <p:tgtEl>
                                          <p:spTgt spid="100355">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9" presetClass="entr" presetSubtype="0" fill="hold" grpId="0" nodeType="clickEffect">
                                  <p:stCondLst>
                                    <p:cond delay="0"/>
                                  </p:stCondLst>
                                  <p:childTnLst>
                                    <p:set>
                                      <p:cBhvr>
                                        <p:cTn id="32" dur="1" fill="hold">
                                          <p:stCondLst>
                                            <p:cond delay="0"/>
                                          </p:stCondLst>
                                        </p:cTn>
                                        <p:tgtEl>
                                          <p:spTgt spid="100355">
                                            <p:txEl>
                                              <p:pRg st="3" end="3"/>
                                            </p:txEl>
                                          </p:spTgt>
                                        </p:tgtEl>
                                        <p:attrNameLst>
                                          <p:attrName>style.visibility</p:attrName>
                                        </p:attrNameLst>
                                      </p:cBhvr>
                                      <p:to>
                                        <p:strVal val="visible"/>
                                      </p:to>
                                    </p:set>
                                    <p:anim calcmode="lin" valueType="num">
                                      <p:cBhvr>
                                        <p:cTn id="33" dur="1000" fill="hold"/>
                                        <p:tgtEl>
                                          <p:spTgt spid="100355">
                                            <p:txEl>
                                              <p:pRg st="3" end="3"/>
                                            </p:txEl>
                                          </p:spTgt>
                                        </p:tgtEl>
                                        <p:attrNameLst>
                                          <p:attrName>ppt_x</p:attrName>
                                        </p:attrNameLst>
                                      </p:cBhvr>
                                      <p:tavLst>
                                        <p:tav tm="0">
                                          <p:val>
                                            <p:strVal val="#ppt_x-.2"/>
                                          </p:val>
                                        </p:tav>
                                        <p:tav tm="100000">
                                          <p:val>
                                            <p:strVal val="#ppt_x"/>
                                          </p:val>
                                        </p:tav>
                                      </p:tavLst>
                                    </p:anim>
                                    <p:anim calcmode="lin" valueType="num">
                                      <p:cBhvr>
                                        <p:cTn id="34" dur="1000" fill="hold"/>
                                        <p:tgtEl>
                                          <p:spTgt spid="100355">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5" dur="1000"/>
                                        <p:tgtEl>
                                          <p:spTgt spid="100355">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9" presetClass="entr" presetSubtype="0" fill="hold" grpId="0" nodeType="clickEffect">
                                  <p:stCondLst>
                                    <p:cond delay="0"/>
                                  </p:stCondLst>
                                  <p:childTnLst>
                                    <p:set>
                                      <p:cBhvr>
                                        <p:cTn id="39" dur="1" fill="hold">
                                          <p:stCondLst>
                                            <p:cond delay="0"/>
                                          </p:stCondLst>
                                        </p:cTn>
                                        <p:tgtEl>
                                          <p:spTgt spid="100355">
                                            <p:txEl>
                                              <p:pRg st="4" end="4"/>
                                            </p:txEl>
                                          </p:spTgt>
                                        </p:tgtEl>
                                        <p:attrNameLst>
                                          <p:attrName>style.visibility</p:attrName>
                                        </p:attrNameLst>
                                      </p:cBhvr>
                                      <p:to>
                                        <p:strVal val="visible"/>
                                      </p:to>
                                    </p:set>
                                    <p:anim calcmode="lin" valueType="num">
                                      <p:cBhvr>
                                        <p:cTn id="40" dur="1000" fill="hold"/>
                                        <p:tgtEl>
                                          <p:spTgt spid="100355">
                                            <p:txEl>
                                              <p:pRg st="4" end="4"/>
                                            </p:txEl>
                                          </p:spTgt>
                                        </p:tgtEl>
                                        <p:attrNameLst>
                                          <p:attrName>ppt_x</p:attrName>
                                        </p:attrNameLst>
                                      </p:cBhvr>
                                      <p:tavLst>
                                        <p:tav tm="0">
                                          <p:val>
                                            <p:strVal val="#ppt_x-.2"/>
                                          </p:val>
                                        </p:tav>
                                        <p:tav tm="100000">
                                          <p:val>
                                            <p:strVal val="#ppt_x"/>
                                          </p:val>
                                        </p:tav>
                                      </p:tavLst>
                                    </p:anim>
                                    <p:anim calcmode="lin" valueType="num">
                                      <p:cBhvr>
                                        <p:cTn id="41" dur="1000" fill="hold"/>
                                        <p:tgtEl>
                                          <p:spTgt spid="100355">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42" dur="1000"/>
                                        <p:tgtEl>
                                          <p:spTgt spid="100355">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9" presetClass="entr" presetSubtype="0" fill="hold" grpId="0" nodeType="clickEffect">
                                  <p:stCondLst>
                                    <p:cond delay="0"/>
                                  </p:stCondLst>
                                  <p:childTnLst>
                                    <p:set>
                                      <p:cBhvr>
                                        <p:cTn id="46" dur="1" fill="hold">
                                          <p:stCondLst>
                                            <p:cond delay="0"/>
                                          </p:stCondLst>
                                        </p:cTn>
                                        <p:tgtEl>
                                          <p:spTgt spid="100355">
                                            <p:txEl>
                                              <p:pRg st="5" end="5"/>
                                            </p:txEl>
                                          </p:spTgt>
                                        </p:tgtEl>
                                        <p:attrNameLst>
                                          <p:attrName>style.visibility</p:attrName>
                                        </p:attrNameLst>
                                      </p:cBhvr>
                                      <p:to>
                                        <p:strVal val="visible"/>
                                      </p:to>
                                    </p:set>
                                    <p:anim calcmode="lin" valueType="num">
                                      <p:cBhvr>
                                        <p:cTn id="47" dur="1000" fill="hold"/>
                                        <p:tgtEl>
                                          <p:spTgt spid="100355">
                                            <p:txEl>
                                              <p:pRg st="5" end="5"/>
                                            </p:txEl>
                                          </p:spTgt>
                                        </p:tgtEl>
                                        <p:attrNameLst>
                                          <p:attrName>ppt_x</p:attrName>
                                        </p:attrNameLst>
                                      </p:cBhvr>
                                      <p:tavLst>
                                        <p:tav tm="0">
                                          <p:val>
                                            <p:strVal val="#ppt_x-.2"/>
                                          </p:val>
                                        </p:tav>
                                        <p:tav tm="100000">
                                          <p:val>
                                            <p:strVal val="#ppt_x"/>
                                          </p:val>
                                        </p:tav>
                                      </p:tavLst>
                                    </p:anim>
                                    <p:anim calcmode="lin" valueType="num">
                                      <p:cBhvr>
                                        <p:cTn id="48" dur="1000" fill="hold"/>
                                        <p:tgtEl>
                                          <p:spTgt spid="100355">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49" dur="1000"/>
                                        <p:tgtEl>
                                          <p:spTgt spid="100355">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9" presetClass="entr" presetSubtype="0" fill="hold" grpId="0" nodeType="clickEffect">
                                  <p:stCondLst>
                                    <p:cond delay="0"/>
                                  </p:stCondLst>
                                  <p:childTnLst>
                                    <p:set>
                                      <p:cBhvr>
                                        <p:cTn id="53" dur="1" fill="hold">
                                          <p:stCondLst>
                                            <p:cond delay="0"/>
                                          </p:stCondLst>
                                        </p:cTn>
                                        <p:tgtEl>
                                          <p:spTgt spid="100355">
                                            <p:txEl>
                                              <p:pRg st="6" end="6"/>
                                            </p:txEl>
                                          </p:spTgt>
                                        </p:tgtEl>
                                        <p:attrNameLst>
                                          <p:attrName>style.visibility</p:attrName>
                                        </p:attrNameLst>
                                      </p:cBhvr>
                                      <p:to>
                                        <p:strVal val="visible"/>
                                      </p:to>
                                    </p:set>
                                    <p:anim calcmode="lin" valueType="num">
                                      <p:cBhvr>
                                        <p:cTn id="54" dur="1000" fill="hold"/>
                                        <p:tgtEl>
                                          <p:spTgt spid="100355">
                                            <p:txEl>
                                              <p:pRg st="6" end="6"/>
                                            </p:txEl>
                                          </p:spTgt>
                                        </p:tgtEl>
                                        <p:attrNameLst>
                                          <p:attrName>ppt_x</p:attrName>
                                        </p:attrNameLst>
                                      </p:cBhvr>
                                      <p:tavLst>
                                        <p:tav tm="0">
                                          <p:val>
                                            <p:strVal val="#ppt_x-.2"/>
                                          </p:val>
                                        </p:tav>
                                        <p:tav tm="100000">
                                          <p:val>
                                            <p:strVal val="#ppt_x"/>
                                          </p:val>
                                        </p:tav>
                                      </p:tavLst>
                                    </p:anim>
                                    <p:anim calcmode="lin" valueType="num">
                                      <p:cBhvr>
                                        <p:cTn id="55" dur="1000" fill="hold"/>
                                        <p:tgtEl>
                                          <p:spTgt spid="100355">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56" dur="1000"/>
                                        <p:tgtEl>
                                          <p:spTgt spid="100355">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9" presetClass="entr" presetSubtype="0" fill="hold" grpId="0" nodeType="clickEffect">
                                  <p:stCondLst>
                                    <p:cond delay="0"/>
                                  </p:stCondLst>
                                  <p:childTnLst>
                                    <p:set>
                                      <p:cBhvr>
                                        <p:cTn id="60" dur="1" fill="hold">
                                          <p:stCondLst>
                                            <p:cond delay="0"/>
                                          </p:stCondLst>
                                        </p:cTn>
                                        <p:tgtEl>
                                          <p:spTgt spid="100355">
                                            <p:txEl>
                                              <p:pRg st="7" end="7"/>
                                            </p:txEl>
                                          </p:spTgt>
                                        </p:tgtEl>
                                        <p:attrNameLst>
                                          <p:attrName>style.visibility</p:attrName>
                                        </p:attrNameLst>
                                      </p:cBhvr>
                                      <p:to>
                                        <p:strVal val="visible"/>
                                      </p:to>
                                    </p:set>
                                    <p:anim calcmode="lin" valueType="num">
                                      <p:cBhvr>
                                        <p:cTn id="61" dur="1000" fill="hold"/>
                                        <p:tgtEl>
                                          <p:spTgt spid="100355">
                                            <p:txEl>
                                              <p:pRg st="7" end="7"/>
                                            </p:txEl>
                                          </p:spTgt>
                                        </p:tgtEl>
                                        <p:attrNameLst>
                                          <p:attrName>ppt_x</p:attrName>
                                        </p:attrNameLst>
                                      </p:cBhvr>
                                      <p:tavLst>
                                        <p:tav tm="0">
                                          <p:val>
                                            <p:strVal val="#ppt_x-.2"/>
                                          </p:val>
                                        </p:tav>
                                        <p:tav tm="100000">
                                          <p:val>
                                            <p:strVal val="#ppt_x"/>
                                          </p:val>
                                        </p:tav>
                                      </p:tavLst>
                                    </p:anim>
                                    <p:anim calcmode="lin" valueType="num">
                                      <p:cBhvr>
                                        <p:cTn id="62" dur="1000" fill="hold"/>
                                        <p:tgtEl>
                                          <p:spTgt spid="100355">
                                            <p:txEl>
                                              <p:pRg st="7" end="7"/>
                                            </p:txEl>
                                          </p:spTgt>
                                        </p:tgtEl>
                                        <p:attrNameLst>
                                          <p:attrName>ppt_y</p:attrName>
                                        </p:attrNameLst>
                                      </p:cBhvr>
                                      <p:tavLst>
                                        <p:tav tm="0">
                                          <p:val>
                                            <p:strVal val="#ppt_y"/>
                                          </p:val>
                                        </p:tav>
                                        <p:tav tm="100000">
                                          <p:val>
                                            <p:strVal val="#ppt_y"/>
                                          </p:val>
                                        </p:tav>
                                      </p:tavLst>
                                    </p:anim>
                                    <p:animEffect transition="in" filter="wipe(right)" prLst="gradientSize: 0.1">
                                      <p:cBhvr>
                                        <p:cTn id="63" dur="1000"/>
                                        <p:tgtEl>
                                          <p:spTgt spid="100355">
                                            <p:txEl>
                                              <p:pRg st="7" end="7"/>
                                            </p:txEl>
                                          </p:spTgt>
                                        </p:tgtEl>
                                      </p:cBhvr>
                                    </p:animEffect>
                                  </p:childTnLst>
                                </p:cTn>
                              </p:par>
                            </p:childTnLst>
                          </p:cTn>
                        </p:par>
                        <p:par>
                          <p:cTn id="64" fill="hold">
                            <p:stCondLst>
                              <p:cond delay="1000"/>
                            </p:stCondLst>
                            <p:childTnLst>
                              <p:par>
                                <p:cTn id="65" presetID="4" presetClass="entr" presetSubtype="16" fill="hold" nodeType="after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box(in)">
                                      <p:cBhvr>
                                        <p:cTn id="67" dur="500"/>
                                        <p:tgtEl>
                                          <p:spTgt spid="9"/>
                                        </p:tgtEl>
                                      </p:cBhvr>
                                    </p:animEffect>
                                  </p:childTnLst>
                                </p:cTn>
                              </p:par>
                            </p:childTnLst>
                          </p:cTn>
                        </p:par>
                      </p:childTnLst>
                    </p:cTn>
                  </p:par>
                  <p:par>
                    <p:cTn id="68" fill="hold">
                      <p:stCondLst>
                        <p:cond delay="indefinite"/>
                      </p:stCondLst>
                      <p:childTnLst>
                        <p:par>
                          <p:cTn id="69" fill="hold">
                            <p:stCondLst>
                              <p:cond delay="0"/>
                            </p:stCondLst>
                            <p:childTnLst>
                              <p:par>
                                <p:cTn id="70" presetID="27" presetClass="entr" presetSubtype="0" fill="hold" grpId="0" nodeType="clickEffect">
                                  <p:stCondLst>
                                    <p:cond delay="0"/>
                                  </p:stCondLst>
                                  <p:iterate type="lt">
                                    <p:tmPct val="50000"/>
                                  </p:iterate>
                                  <p:childTnLst>
                                    <p:set>
                                      <p:cBhvr>
                                        <p:cTn id="71" dur="1" fill="hold">
                                          <p:stCondLst>
                                            <p:cond delay="0"/>
                                          </p:stCondLst>
                                        </p:cTn>
                                        <p:tgtEl>
                                          <p:spTgt spid="7"/>
                                        </p:tgtEl>
                                        <p:attrNameLst>
                                          <p:attrName>style.visibility</p:attrName>
                                        </p:attrNameLst>
                                      </p:cBhvr>
                                      <p:to>
                                        <p:strVal val="visible"/>
                                      </p:to>
                                    </p:set>
                                    <p:anim calcmode="discrete" valueType="clr">
                                      <p:cBhvr override="childStyle">
                                        <p:cTn id="7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73" dur="80"/>
                                        <p:tgtEl>
                                          <p:spTgt spid="7"/>
                                        </p:tgtEl>
                                        <p:attrNameLst>
                                          <p:attrName>fillcolor</p:attrName>
                                        </p:attrNameLst>
                                      </p:cBhvr>
                                      <p:tavLst>
                                        <p:tav tm="0">
                                          <p:val>
                                            <p:clrVal>
                                              <a:schemeClr val="accent2"/>
                                            </p:clrVal>
                                          </p:val>
                                        </p:tav>
                                        <p:tav tm="50000">
                                          <p:val>
                                            <p:clrVal>
                                              <a:schemeClr val="hlink"/>
                                            </p:clrVal>
                                          </p:val>
                                        </p:tav>
                                      </p:tavLst>
                                    </p:anim>
                                    <p:set>
                                      <p:cBhvr>
                                        <p:cTn id="74" dur="80"/>
                                        <p:tgtEl>
                                          <p:spTgt spid="7"/>
                                        </p:tgtEl>
                                        <p:attrNameLst>
                                          <p:attrName>fill.type</p:attrName>
                                        </p:attrNameLst>
                                      </p:cBhvr>
                                      <p:to>
                                        <p:strVal val="solid"/>
                                      </p:to>
                                    </p:se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5368"/>
                                        </p:tgtEl>
                                        <p:attrNameLst>
                                          <p:attrName>style.visibility</p:attrName>
                                        </p:attrNameLst>
                                      </p:cBhvr>
                                      <p:to>
                                        <p:strVal val="visible"/>
                                      </p:to>
                                    </p:set>
                                    <p:anim calcmode="lin" valueType="num">
                                      <p:cBhvr additive="base">
                                        <p:cTn id="79" dur="500" fill="hold"/>
                                        <p:tgtEl>
                                          <p:spTgt spid="15368"/>
                                        </p:tgtEl>
                                        <p:attrNameLst>
                                          <p:attrName>ppt_x</p:attrName>
                                        </p:attrNameLst>
                                      </p:cBhvr>
                                      <p:tavLst>
                                        <p:tav tm="0">
                                          <p:val>
                                            <p:strVal val="#ppt_x"/>
                                          </p:val>
                                        </p:tav>
                                        <p:tav tm="100000">
                                          <p:val>
                                            <p:strVal val="#ppt_x"/>
                                          </p:val>
                                        </p:tav>
                                      </p:tavLst>
                                    </p:anim>
                                    <p:anim calcmode="lin" valueType="num">
                                      <p:cBhvr additive="base">
                                        <p:cTn id="80" dur="500" fill="hold"/>
                                        <p:tgtEl>
                                          <p:spTgt spid="153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5" grpId="0" build="p" animBg="1"/>
      <p:bldP spid="7" grpId="0" animBg="1"/>
      <p:bldP spid="1536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513851A2-6841-3BF8-2B26-36597121AAE7}"/>
              </a:ext>
            </a:extLst>
          </p:cNvPr>
          <p:cNvSpPr>
            <a:spLocks noGrp="1" noChangeArrowheads="1"/>
          </p:cNvSpPr>
          <p:nvPr>
            <p:ph type="title"/>
          </p:nvPr>
        </p:nvSpPr>
        <p:spPr/>
        <p:txBody>
          <a:bodyPr/>
          <a:lstStyle/>
          <a:p>
            <a:r>
              <a:rPr lang="en-US" altLang="el-GR"/>
              <a:t>Superficial Fascia</a:t>
            </a:r>
          </a:p>
        </p:txBody>
      </p:sp>
      <p:sp>
        <p:nvSpPr>
          <p:cNvPr id="15363" name="Rectangle 3">
            <a:extLst>
              <a:ext uri="{FF2B5EF4-FFF2-40B4-BE49-F238E27FC236}">
                <a16:creationId xmlns:a16="http://schemas.microsoft.com/office/drawing/2014/main" id="{3BA3059E-2531-2277-234B-55B187DC99CC}"/>
              </a:ext>
            </a:extLst>
          </p:cNvPr>
          <p:cNvSpPr>
            <a:spLocks noGrp="1" noChangeArrowheads="1"/>
          </p:cNvSpPr>
          <p:nvPr>
            <p:ph type="body" idx="1"/>
          </p:nvPr>
        </p:nvSpPr>
        <p:spPr>
          <a:xfrm>
            <a:off x="457200" y="1752600"/>
            <a:ext cx="8229600" cy="5105400"/>
          </a:xfrm>
        </p:spPr>
        <p:txBody>
          <a:bodyPr/>
          <a:lstStyle/>
          <a:p>
            <a:pPr>
              <a:lnSpc>
                <a:spcPct val="90000"/>
              </a:lnSpc>
            </a:pPr>
            <a:r>
              <a:rPr lang="en-US" altLang="el-GR"/>
              <a:t>Fatty layer or fascia of camper is continuous with the superficial fat over the rest of the body and may be extremely thick in obese patients</a:t>
            </a:r>
          </a:p>
          <a:p>
            <a:pPr>
              <a:lnSpc>
                <a:spcPct val="90000"/>
              </a:lnSpc>
            </a:pPr>
            <a:endParaRPr lang="en-US" altLang="el-GR"/>
          </a:p>
          <a:p>
            <a:pPr>
              <a:lnSpc>
                <a:spcPct val="90000"/>
              </a:lnSpc>
            </a:pPr>
            <a:r>
              <a:rPr lang="en-US" altLang="el-GR"/>
              <a:t>The membranous layer or scarpa’s fascia is thin and fades out laterally and above</a:t>
            </a:r>
          </a:p>
          <a:p>
            <a:pPr>
              <a:lnSpc>
                <a:spcPct val="90000"/>
              </a:lnSpc>
              <a:buFont typeface="Wingdings" panose="05000000000000000000" pitchFamily="2" charset="2"/>
              <a:buNone/>
            </a:pPr>
            <a:endParaRPr lang="en-US" altLang="el-GR"/>
          </a:p>
          <a:p>
            <a:pPr>
              <a:lnSpc>
                <a:spcPct val="90000"/>
              </a:lnSpc>
            </a:pPr>
            <a:r>
              <a:rPr lang="en-US" altLang="el-GR"/>
              <a:t>Becomes continuous with the superficial fascia of the back and the thorax</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a:extLst>
              <a:ext uri="{FF2B5EF4-FFF2-40B4-BE49-F238E27FC236}">
                <a16:creationId xmlns:a16="http://schemas.microsoft.com/office/drawing/2014/main" id="{98AE8BC4-2CD9-11AF-7424-C24D5580E32A}"/>
              </a:ext>
            </a:extLst>
          </p:cNvPr>
          <p:cNvSpPr>
            <a:spLocks noGrp="1"/>
          </p:cNvSpPr>
          <p:nvPr>
            <p:ph type="title"/>
          </p:nvPr>
        </p:nvSpPr>
        <p:spPr>
          <a:xfrm>
            <a:off x="573088" y="149225"/>
            <a:ext cx="5108575" cy="1143000"/>
          </a:xfrm>
        </p:spPr>
        <p:txBody>
          <a:bodyPr/>
          <a:lstStyle/>
          <a:p>
            <a:r>
              <a:rPr lang="en-US" altLang="el-GR">
                <a:latin typeface="Calibri" panose="020F0502020204030204" pitchFamily="34" charset="0"/>
              </a:rPr>
              <a:t>Pelvic Landmarks</a:t>
            </a:r>
          </a:p>
        </p:txBody>
      </p:sp>
      <p:pic>
        <p:nvPicPr>
          <p:cNvPr id="9218" name="Picture 4" descr="Screen Shot 2012-07-29 at 5.06.35 PM.png">
            <a:extLst>
              <a:ext uri="{FF2B5EF4-FFF2-40B4-BE49-F238E27FC236}">
                <a16:creationId xmlns:a16="http://schemas.microsoft.com/office/drawing/2014/main" id="{6CB648F3-73BF-5E4D-1A21-80E2AFAB6C29}"/>
              </a:ext>
            </a:extLst>
          </p:cNvPr>
          <p:cNvPicPr>
            <a:picLocks noChangeAspect="1"/>
          </p:cNvPicPr>
          <p:nvPr/>
        </p:nvPicPr>
        <p:blipFill>
          <a:blip r:embed="rId3">
            <a:extLst>
              <a:ext uri="{28A0092B-C50C-407E-A947-70E740481C1C}">
                <a14:useLocalDpi xmlns:a14="http://schemas.microsoft.com/office/drawing/2010/main" val="0"/>
              </a:ext>
            </a:extLst>
          </a:blip>
          <a:srcRect t="3755"/>
          <a:stretch>
            <a:fillRect/>
          </a:stretch>
        </p:blipFill>
        <p:spPr bwMode="auto">
          <a:xfrm>
            <a:off x="573088" y="1520825"/>
            <a:ext cx="7937500" cy="524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a:extLst>
              <a:ext uri="{FF2B5EF4-FFF2-40B4-BE49-F238E27FC236}">
                <a16:creationId xmlns:a16="http://schemas.microsoft.com/office/drawing/2014/main" id="{A9DEA67C-F7E2-10F0-9B17-84CF3702AC67}"/>
              </a:ext>
            </a:extLst>
          </p:cNvPr>
          <p:cNvSpPr>
            <a:spLocks noChangeArrowheads="1"/>
          </p:cNvSpPr>
          <p:nvPr/>
        </p:nvSpPr>
        <p:spPr bwMode="auto">
          <a:xfrm>
            <a:off x="1762125" y="5800725"/>
            <a:ext cx="1581150" cy="722313"/>
          </a:xfrm>
          <a:prstGeom prst="ellipse">
            <a:avLst/>
          </a:prstGeom>
          <a:noFill/>
          <a:ln w="31750">
            <a:solidFill>
              <a:srgbClr val="FFFF00"/>
            </a:solidFill>
            <a:round/>
            <a:headEnd/>
            <a:tailEnd/>
          </a:ln>
          <a:effectLst>
            <a:outerShdw blurRad="38100" dist="30000" dir="5400000" rotWithShape="0">
              <a:srgbClr val="808080">
                <a:alpha val="45000"/>
              </a:srgbClr>
            </a:outerShdw>
          </a:effectLst>
          <a:extLst>
            <a:ext uri="{909E8E84-426E-40DD-AFC4-6F175D3DCCD1}">
              <a14:hiddenFill xmlns:a14="http://schemas.microsoft.com/office/drawing/2010/main">
                <a:solidFill>
                  <a:srgbClr val="FFFFFF"/>
                </a:solidFill>
              </a14:hiddenFill>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S PGothic" panose="020B0600070205080204" pitchFamily="34" charset="-128"/>
              <a:cs typeface="+mn-cs"/>
            </a:endParaRPr>
          </a:p>
        </p:txBody>
      </p:sp>
      <p:sp>
        <p:nvSpPr>
          <p:cNvPr id="7" name="Oval 6">
            <a:extLst>
              <a:ext uri="{FF2B5EF4-FFF2-40B4-BE49-F238E27FC236}">
                <a16:creationId xmlns:a16="http://schemas.microsoft.com/office/drawing/2014/main" id="{3530067A-FFD4-BE4A-6DFE-AE647C4B158F}"/>
              </a:ext>
            </a:extLst>
          </p:cNvPr>
          <p:cNvSpPr>
            <a:spLocks noChangeArrowheads="1"/>
          </p:cNvSpPr>
          <p:nvPr/>
        </p:nvSpPr>
        <p:spPr bwMode="auto">
          <a:xfrm>
            <a:off x="1362075" y="2682875"/>
            <a:ext cx="1239838" cy="228600"/>
          </a:xfrm>
          <a:prstGeom prst="ellipse">
            <a:avLst/>
          </a:prstGeom>
          <a:noFill/>
          <a:ln w="31750">
            <a:solidFill>
              <a:srgbClr val="FFFF00"/>
            </a:solidFill>
            <a:round/>
            <a:headEnd/>
            <a:tailEnd/>
          </a:ln>
          <a:effectLst>
            <a:outerShdw blurRad="38100" dist="30000" dir="5400000" rotWithShape="0">
              <a:srgbClr val="808080">
                <a:alpha val="45000"/>
              </a:srgbClr>
            </a:outerShdw>
          </a:effectLst>
          <a:extLst>
            <a:ext uri="{909E8E84-426E-40DD-AFC4-6F175D3DCCD1}">
              <a14:hiddenFill xmlns:a14="http://schemas.microsoft.com/office/drawing/2010/main">
                <a:solidFill>
                  <a:srgbClr val="FFFFFF"/>
                </a:solidFill>
              </a14:hiddenFill>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S PGothic" panose="020B0600070205080204" pitchFamily="34" charset="-128"/>
              <a:cs typeface="+mn-cs"/>
            </a:endParaRPr>
          </a:p>
        </p:txBody>
      </p:sp>
      <p:sp>
        <p:nvSpPr>
          <p:cNvPr id="8" name="Oval 7">
            <a:extLst>
              <a:ext uri="{FF2B5EF4-FFF2-40B4-BE49-F238E27FC236}">
                <a16:creationId xmlns:a16="http://schemas.microsoft.com/office/drawing/2014/main" id="{CA460E68-24D9-F686-5F60-28045980755A}"/>
              </a:ext>
            </a:extLst>
          </p:cNvPr>
          <p:cNvSpPr>
            <a:spLocks noChangeArrowheads="1"/>
          </p:cNvSpPr>
          <p:nvPr/>
        </p:nvSpPr>
        <p:spPr bwMode="auto">
          <a:xfrm>
            <a:off x="6181725" y="6245225"/>
            <a:ext cx="1581150" cy="312738"/>
          </a:xfrm>
          <a:prstGeom prst="ellipse">
            <a:avLst/>
          </a:prstGeom>
          <a:noFill/>
          <a:ln w="31750">
            <a:solidFill>
              <a:srgbClr val="FFFF00"/>
            </a:solidFill>
            <a:round/>
            <a:headEnd/>
            <a:tailEnd/>
          </a:ln>
          <a:effectLst>
            <a:outerShdw blurRad="38100" dist="30000" dir="5400000" rotWithShape="0">
              <a:srgbClr val="808080">
                <a:alpha val="45000"/>
              </a:srgbClr>
            </a:outerShdw>
          </a:effectLst>
          <a:extLst>
            <a:ext uri="{909E8E84-426E-40DD-AFC4-6F175D3DCCD1}">
              <a14:hiddenFill xmlns:a14="http://schemas.microsoft.com/office/drawing/2010/main">
                <a:solidFill>
                  <a:srgbClr val="FFFFFF"/>
                </a:solidFill>
              </a14:hiddenFill>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S PGothic" panose="020B0600070205080204" pitchFamily="34" charset="-128"/>
              <a:cs typeface="+mn-cs"/>
            </a:endParaRPr>
          </a:p>
        </p:txBody>
      </p:sp>
      <p:sp>
        <p:nvSpPr>
          <p:cNvPr id="10" name="Oval 9">
            <a:extLst>
              <a:ext uri="{FF2B5EF4-FFF2-40B4-BE49-F238E27FC236}">
                <a16:creationId xmlns:a16="http://schemas.microsoft.com/office/drawing/2014/main" id="{BBD9120E-BAED-CEAA-FCEE-3290B2B03C11}"/>
              </a:ext>
            </a:extLst>
          </p:cNvPr>
          <p:cNvSpPr>
            <a:spLocks noChangeArrowheads="1"/>
          </p:cNvSpPr>
          <p:nvPr/>
        </p:nvSpPr>
        <p:spPr bwMode="auto">
          <a:xfrm>
            <a:off x="1054100" y="2911475"/>
            <a:ext cx="1320800" cy="374650"/>
          </a:xfrm>
          <a:prstGeom prst="ellipse">
            <a:avLst/>
          </a:prstGeom>
          <a:noFill/>
          <a:ln w="31750">
            <a:solidFill>
              <a:srgbClr val="FFFF00"/>
            </a:solidFill>
            <a:round/>
            <a:headEnd/>
            <a:tailEnd/>
          </a:ln>
          <a:effectLst>
            <a:outerShdw blurRad="38100" dist="30000" dir="5400000" rotWithShape="0">
              <a:srgbClr val="808080">
                <a:alpha val="45000"/>
              </a:srgbClr>
            </a:outerShdw>
          </a:effectLst>
          <a:extLst>
            <a:ext uri="{909E8E84-426E-40DD-AFC4-6F175D3DCCD1}">
              <a14:hiddenFill xmlns:a14="http://schemas.microsoft.com/office/drawing/2010/main">
                <a:solidFill>
                  <a:srgbClr val="FFFFFF"/>
                </a:solidFill>
              </a14:hiddenFill>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S PGothic" panose="020B0600070205080204" pitchFamily="34" charset="-128"/>
              <a:cs typeface="+mn-cs"/>
            </a:endParaRPr>
          </a:p>
        </p:txBody>
      </p:sp>
      <p:sp>
        <p:nvSpPr>
          <p:cNvPr id="12" name="Oval 11">
            <a:extLst>
              <a:ext uri="{FF2B5EF4-FFF2-40B4-BE49-F238E27FC236}">
                <a16:creationId xmlns:a16="http://schemas.microsoft.com/office/drawing/2014/main" id="{86A24A57-70D8-C599-6D2D-8694E641A919}"/>
              </a:ext>
            </a:extLst>
          </p:cNvPr>
          <p:cNvSpPr>
            <a:spLocks noChangeArrowheads="1"/>
          </p:cNvSpPr>
          <p:nvPr/>
        </p:nvSpPr>
        <p:spPr bwMode="auto">
          <a:xfrm>
            <a:off x="1054100" y="3246438"/>
            <a:ext cx="1463675" cy="228600"/>
          </a:xfrm>
          <a:prstGeom prst="ellipse">
            <a:avLst/>
          </a:prstGeom>
          <a:noFill/>
          <a:ln w="31750">
            <a:solidFill>
              <a:srgbClr val="FFFF00"/>
            </a:solidFill>
            <a:round/>
            <a:headEnd/>
            <a:tailEnd/>
          </a:ln>
          <a:effectLst>
            <a:outerShdw blurRad="38100" dist="30000" dir="5400000" rotWithShape="0">
              <a:srgbClr val="808080">
                <a:alpha val="45000"/>
              </a:srgbClr>
            </a:outerShdw>
          </a:effectLst>
          <a:extLst>
            <a:ext uri="{909E8E84-426E-40DD-AFC4-6F175D3DCCD1}">
              <a14:hiddenFill xmlns:a14="http://schemas.microsoft.com/office/drawing/2010/main">
                <a:solidFill>
                  <a:srgbClr val="FFFFFF"/>
                </a:solidFill>
              </a14:hiddenFill>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S PGothic" panose="020B0600070205080204" pitchFamily="34" charset="-128"/>
              <a:cs typeface="+mn-cs"/>
            </a:endParaRPr>
          </a:p>
        </p:txBody>
      </p:sp>
      <p:sp>
        <p:nvSpPr>
          <p:cNvPr id="13" name="Oval 12">
            <a:extLst>
              <a:ext uri="{FF2B5EF4-FFF2-40B4-BE49-F238E27FC236}">
                <a16:creationId xmlns:a16="http://schemas.microsoft.com/office/drawing/2014/main" id="{5EAAE6A2-585A-5670-C772-45B6F0245510}"/>
              </a:ext>
            </a:extLst>
          </p:cNvPr>
          <p:cNvSpPr>
            <a:spLocks noChangeArrowheads="1"/>
          </p:cNvSpPr>
          <p:nvPr/>
        </p:nvSpPr>
        <p:spPr bwMode="auto">
          <a:xfrm>
            <a:off x="6234113" y="4202113"/>
            <a:ext cx="1725612" cy="323850"/>
          </a:xfrm>
          <a:prstGeom prst="ellipse">
            <a:avLst/>
          </a:prstGeom>
          <a:noFill/>
          <a:ln w="31750">
            <a:solidFill>
              <a:srgbClr val="FFFF00"/>
            </a:solidFill>
            <a:round/>
            <a:headEnd/>
            <a:tailEnd/>
          </a:ln>
          <a:effectLst>
            <a:outerShdw blurRad="38100" dist="30000" dir="5400000" rotWithShape="0">
              <a:srgbClr val="808080">
                <a:alpha val="45000"/>
              </a:srgbClr>
            </a:outerShdw>
          </a:effectLst>
          <a:extLst>
            <a:ext uri="{909E8E84-426E-40DD-AFC4-6F175D3DCCD1}">
              <a14:hiddenFill xmlns:a14="http://schemas.microsoft.com/office/drawing/2010/main">
                <a:solidFill>
                  <a:srgbClr val="FFFFFF"/>
                </a:solidFill>
              </a14:hiddenFill>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S PGothic" panose="020B0600070205080204" pitchFamily="34" charset="-128"/>
              <a:cs typeface="+mn-cs"/>
            </a:endParaRPr>
          </a:p>
        </p:txBody>
      </p:sp>
    </p:spTree>
  </p:cSld>
  <p:clrMapOvr>
    <a:masterClrMapping/>
  </p:clrMapOvr>
  <p:transition spd="med">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a:extLst>
              <a:ext uri="{FF2B5EF4-FFF2-40B4-BE49-F238E27FC236}">
                <a16:creationId xmlns:a16="http://schemas.microsoft.com/office/drawing/2014/main" id="{C240C8A3-1406-223D-2230-9FFAE7C78F9F}"/>
              </a:ext>
            </a:extLst>
          </p:cNvPr>
          <p:cNvSpPr>
            <a:spLocks noGrp="1"/>
          </p:cNvSpPr>
          <p:nvPr>
            <p:ph type="title"/>
          </p:nvPr>
        </p:nvSpPr>
        <p:spPr>
          <a:xfrm>
            <a:off x="612775" y="228600"/>
            <a:ext cx="8153400" cy="990600"/>
          </a:xfrm>
        </p:spPr>
        <p:txBody>
          <a:bodyPr/>
          <a:lstStyle/>
          <a:p>
            <a:r>
              <a:rPr lang="en-US" altLang="el-GR">
                <a:latin typeface="Calibri" panose="020F0502020204030204" pitchFamily="34" charset="0"/>
              </a:rPr>
              <a:t>Blood Supply</a:t>
            </a:r>
          </a:p>
        </p:txBody>
      </p:sp>
      <p:pic>
        <p:nvPicPr>
          <p:cNvPr id="11266" name="Picture 4" descr="https://svpow.files.wordpress.com/2014/09/internal-iliac-arteries-mjw-20111.jpg">
            <a:extLst>
              <a:ext uri="{FF2B5EF4-FFF2-40B4-BE49-F238E27FC236}">
                <a16:creationId xmlns:a16="http://schemas.microsoft.com/office/drawing/2014/main" id="{986696DC-6B19-2B08-1A3E-C16AF16B709D}"/>
              </a:ext>
            </a:extLst>
          </p:cNvPr>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rcRect t="-5247" b="-146"/>
          <a:stretch>
            <a:fillRect/>
          </a:stretch>
        </p:blipFill>
        <p:spPr>
          <a:xfrm>
            <a:off x="4684713" y="2109788"/>
            <a:ext cx="4414837" cy="3489325"/>
          </a:xfrm>
          <a:noFill/>
        </p:spPr>
      </p:pic>
      <p:pic>
        <p:nvPicPr>
          <p:cNvPr id="11267" name="Picture 1">
            <a:extLst>
              <a:ext uri="{FF2B5EF4-FFF2-40B4-BE49-F238E27FC236}">
                <a16:creationId xmlns:a16="http://schemas.microsoft.com/office/drawing/2014/main" id="{DBEFD798-1FE9-D562-9756-B275478D13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139"/>
          <a:stretch>
            <a:fillRect/>
          </a:stretch>
        </p:blipFill>
        <p:spPr bwMode="auto">
          <a:xfrm>
            <a:off x="36513" y="2427288"/>
            <a:ext cx="4648200" cy="305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a:extLst>
              <a:ext uri="{FF2B5EF4-FFF2-40B4-BE49-F238E27FC236}">
                <a16:creationId xmlns:a16="http://schemas.microsoft.com/office/drawing/2014/main" id="{55FA9E6A-70DE-7CA0-CE43-0A98DEFA6E5B}"/>
              </a:ext>
            </a:extLst>
          </p:cNvPr>
          <p:cNvSpPr/>
          <p:nvPr/>
        </p:nvSpPr>
        <p:spPr>
          <a:xfrm>
            <a:off x="4675188" y="4179888"/>
            <a:ext cx="1206500" cy="5111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6" name="Oval 5">
            <a:extLst>
              <a:ext uri="{FF2B5EF4-FFF2-40B4-BE49-F238E27FC236}">
                <a16:creationId xmlns:a16="http://schemas.microsoft.com/office/drawing/2014/main" id="{8F5D4F73-12EF-B556-F076-2E044C81E076}"/>
              </a:ext>
            </a:extLst>
          </p:cNvPr>
          <p:cNvSpPr/>
          <p:nvPr/>
        </p:nvSpPr>
        <p:spPr>
          <a:xfrm>
            <a:off x="5581650" y="5086350"/>
            <a:ext cx="1285875" cy="5127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7" name="Oval 6">
            <a:extLst>
              <a:ext uri="{FF2B5EF4-FFF2-40B4-BE49-F238E27FC236}">
                <a16:creationId xmlns:a16="http://schemas.microsoft.com/office/drawing/2014/main" id="{38527A8B-E0E5-E9F7-FD14-6D68878CB58C}"/>
              </a:ext>
            </a:extLst>
          </p:cNvPr>
          <p:cNvSpPr/>
          <p:nvPr/>
        </p:nvSpPr>
        <p:spPr>
          <a:xfrm>
            <a:off x="7248525" y="5086350"/>
            <a:ext cx="1366838" cy="5127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Tree>
  </p:cSld>
  <p:clrMapOvr>
    <a:masterClrMapping/>
  </p:clrMapOvr>
  <p:transition spd="med">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81D08DDF-020F-DBC8-AF37-D2DE7045F228}"/>
              </a:ext>
            </a:extLst>
          </p:cNvPr>
          <p:cNvSpPr>
            <a:spLocks noGrp="1"/>
          </p:cNvSpPr>
          <p:nvPr>
            <p:ph type="title"/>
          </p:nvPr>
        </p:nvSpPr>
        <p:spPr>
          <a:xfrm>
            <a:off x="457200" y="23813"/>
            <a:ext cx="8229600" cy="1143000"/>
          </a:xfrm>
        </p:spPr>
        <p:txBody>
          <a:bodyPr/>
          <a:lstStyle/>
          <a:p>
            <a:r>
              <a:rPr lang="en-US" altLang="el-GR">
                <a:latin typeface="Calibri" panose="020F0502020204030204" pitchFamily="34" charset="0"/>
              </a:rPr>
              <a:t>Pelvic Floor</a:t>
            </a:r>
          </a:p>
        </p:txBody>
      </p:sp>
      <p:pic>
        <p:nvPicPr>
          <p:cNvPr id="34818" name="Content Placeholder 10" descr="Screen Shot 2012-07-29 at 5.55.08 PM.png">
            <a:extLst>
              <a:ext uri="{FF2B5EF4-FFF2-40B4-BE49-F238E27FC236}">
                <a16:creationId xmlns:a16="http://schemas.microsoft.com/office/drawing/2014/main" id="{DD087CED-2B14-746D-922A-CC30ABEC9D15}"/>
              </a:ext>
            </a:extLst>
          </p:cNvPr>
          <p:cNvPicPr>
            <a:picLocks noGrp="1" noChangeAspect="1"/>
          </p:cNvPicPr>
          <p:nvPr>
            <p:ph sz="quarter" idx="1"/>
          </p:nvPr>
        </p:nvPicPr>
        <p:blipFill>
          <a:blip r:embed="rId3">
            <a:extLst>
              <a:ext uri="{28A0092B-C50C-407E-A947-70E740481C1C}">
                <a14:useLocalDpi xmlns:a14="http://schemas.microsoft.com/office/drawing/2010/main" val="0"/>
              </a:ext>
            </a:extLst>
          </a:blip>
          <a:srcRect l="7954" r="3761" b="4672"/>
          <a:stretch>
            <a:fillRect/>
          </a:stretch>
        </p:blipFill>
        <p:spPr>
          <a:xfrm>
            <a:off x="457200" y="1625600"/>
            <a:ext cx="3903663" cy="4918075"/>
          </a:xfrm>
        </p:spPr>
      </p:pic>
      <p:sp>
        <p:nvSpPr>
          <p:cNvPr id="10" name="TextBox 9">
            <a:extLst>
              <a:ext uri="{FF2B5EF4-FFF2-40B4-BE49-F238E27FC236}">
                <a16:creationId xmlns:a16="http://schemas.microsoft.com/office/drawing/2014/main" id="{F4D47ECE-3A60-CF1B-4FAE-D3A2B292239D}"/>
              </a:ext>
            </a:extLst>
          </p:cNvPr>
          <p:cNvSpPr txBox="1"/>
          <p:nvPr/>
        </p:nvSpPr>
        <p:spPr>
          <a:xfrm>
            <a:off x="4478338" y="1625600"/>
            <a:ext cx="4327525" cy="3538538"/>
          </a:xfrm>
          <a:prstGeom prst="rect">
            <a:avLst/>
          </a:prstGeom>
          <a:noFill/>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l-GR" sz="3200" b="0" i="0" u="none" strike="noStrike" kern="1200" cap="none" spc="0" normalizeH="0" baseline="0" noProof="0">
              <a:ln>
                <a:noFill/>
              </a:ln>
              <a:solidFill>
                <a:prstClr val="black"/>
              </a:solidFill>
              <a:effectLst/>
              <a:uLnTx/>
              <a:uFillTx/>
              <a:latin typeface="Tw Cen MT" panose="020B0602020104020603" pitchFamily="34" charset="0"/>
              <a:ea typeface="MS PGothic" panose="020B0600070205080204" pitchFamily="34" charset="-128"/>
              <a:cs typeface="+mn-cs"/>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l-GR" sz="3200" b="0" i="0" u="none" strike="noStrike" kern="1200" cap="none" spc="0" normalizeH="0" baseline="0" noProof="0">
                <a:ln>
                  <a:noFill/>
                </a:ln>
                <a:solidFill>
                  <a:prstClr val="black"/>
                </a:solidFill>
                <a:effectLst/>
                <a:uLnTx/>
                <a:uFillTx/>
                <a:latin typeface="Tw Cen MT" panose="020B0602020104020603" pitchFamily="34" charset="0"/>
                <a:ea typeface="MS PGothic" panose="020B0600070205080204" pitchFamily="34" charset="-128"/>
                <a:cs typeface="+mn-cs"/>
              </a:rPr>
              <a:t>Pelvic floor models</a:t>
            </a:r>
          </a:p>
          <a:p>
            <a:pPr marL="742950" marR="0" lvl="1"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altLang="el-GR" sz="3200" b="0" i="0" u="none" strike="noStrike" kern="1200" cap="none" spc="0" normalizeH="0" baseline="0" noProof="0">
              <a:ln>
                <a:noFill/>
              </a:ln>
              <a:solidFill>
                <a:srgbClr val="FF0000"/>
              </a:solidFill>
              <a:effectLst/>
              <a:uLnTx/>
              <a:uFillTx/>
              <a:latin typeface="Tw Cen MT" panose="020B0602020104020603" pitchFamily="34" charset="0"/>
              <a:ea typeface="MS PGothic" panose="020B0600070205080204" pitchFamily="34" charset="-128"/>
              <a:cs typeface="+mn-cs"/>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l-GR" sz="3200" b="0" i="0" u="none" strike="noStrike" kern="1200" cap="none" spc="0" normalizeH="0" baseline="0" noProof="0">
                <a:ln>
                  <a:noFill/>
                </a:ln>
                <a:solidFill>
                  <a:srgbClr val="FF0000"/>
                </a:solidFill>
                <a:effectLst/>
                <a:uLnTx/>
                <a:uFillTx/>
                <a:latin typeface="Tw Cen MT" panose="020B0602020104020603" pitchFamily="34" charset="0"/>
                <a:ea typeface="MS PGothic" panose="020B0600070205080204" pitchFamily="34" charset="-128"/>
                <a:cs typeface="+mn-cs"/>
              </a:rPr>
              <a:t>How might childbirth affect a women</a:t>
            </a:r>
            <a:r>
              <a:rPr kumimoji="0" lang="en-US" altLang="en-US" sz="3200" b="0" i="0" u="none" strike="noStrike" kern="1200" cap="none" spc="0" normalizeH="0" baseline="0" noProof="0">
                <a:ln>
                  <a:noFill/>
                </a:ln>
                <a:solidFill>
                  <a:srgbClr val="FF0000"/>
                </a:solidFill>
                <a:effectLst/>
                <a:uLnTx/>
                <a:uFillTx/>
                <a:latin typeface="Tw Cen MT" panose="020B0602020104020603" pitchFamily="34" charset="0"/>
                <a:ea typeface="MS PGothic" panose="020B0600070205080204" pitchFamily="34" charset="-128"/>
                <a:cs typeface="+mn-cs"/>
              </a:rPr>
              <a:t>’</a:t>
            </a:r>
            <a:r>
              <a:rPr kumimoji="0" lang="en-US" altLang="el-GR" sz="3200" b="0" i="0" u="none" strike="noStrike" kern="1200" cap="none" spc="0" normalizeH="0" baseline="0" noProof="0">
                <a:ln>
                  <a:noFill/>
                </a:ln>
                <a:solidFill>
                  <a:srgbClr val="FF0000"/>
                </a:solidFill>
                <a:effectLst/>
                <a:uLnTx/>
                <a:uFillTx/>
                <a:latin typeface="Tw Cen MT" panose="020B0602020104020603" pitchFamily="34" charset="0"/>
                <a:ea typeface="MS PGothic" panose="020B0600070205080204" pitchFamily="34" charset="-128"/>
                <a:cs typeface="+mn-cs"/>
              </a:rPr>
              <a:t>s pelvic floor? </a:t>
            </a:r>
          </a:p>
          <a:p>
            <a:pPr marL="742950" marR="0" lvl="1" indent="-285750" algn="l" defTabSz="457200" rtl="0" eaLnBrk="1" fontAlgn="base" latinLnBrk="0" hangingPunct="1">
              <a:lnSpc>
                <a:spcPct val="100000"/>
              </a:lnSpc>
              <a:spcBef>
                <a:spcPct val="0"/>
              </a:spcBef>
              <a:spcAft>
                <a:spcPct val="0"/>
              </a:spcAft>
              <a:buClrTx/>
              <a:buSzTx/>
              <a:buFontTx/>
              <a:buNone/>
              <a:tabLst/>
              <a:defRPr/>
            </a:pPr>
            <a:endParaRPr kumimoji="0" lang="en-US" altLang="el-GR" sz="3200" b="0" i="0" u="none" strike="noStrike" kern="1200" cap="none" spc="0" normalizeH="0" baseline="0" noProof="0">
              <a:ln>
                <a:noFill/>
              </a:ln>
              <a:solidFill>
                <a:prstClr val="black"/>
              </a:solidFill>
              <a:effectLst/>
              <a:uLnTx/>
              <a:uFillTx/>
              <a:latin typeface="Tw Cen MT" panose="020B0602020104020603" pitchFamily="34" charset="0"/>
              <a:ea typeface="MS PGothic"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p:txBody>
          <a:bodyPr>
            <a:normAutofit/>
          </a:bodyPr>
          <a:lstStyle/>
          <a:p>
            <a:endParaRPr lang="el-GR" dirty="0"/>
          </a:p>
        </p:txBody>
      </p:sp>
      <p:pic>
        <p:nvPicPr>
          <p:cNvPr id="12291" name="Picture 3"/>
          <p:cNvPicPr>
            <a:picLocks noChangeAspect="1" noChangeArrowheads="1"/>
          </p:cNvPicPr>
          <p:nvPr/>
        </p:nvPicPr>
        <p:blipFill>
          <a:blip r:embed="rId2" cstate="print"/>
          <a:srcRect/>
          <a:stretch>
            <a:fillRect/>
          </a:stretch>
        </p:blipFill>
        <p:spPr bwMode="auto">
          <a:xfrm>
            <a:off x="-1" y="1628800"/>
            <a:ext cx="9144001" cy="5229200"/>
          </a:xfrm>
          <a:prstGeom prst="rect">
            <a:avLst/>
          </a:prstGeom>
          <a:noFill/>
          <a:ln w="9525">
            <a:noFill/>
            <a:miter lim="800000"/>
            <a:headEnd/>
            <a:tailEnd/>
          </a:ln>
        </p:spPr>
      </p:pic>
    </p:spTree>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Content Placeholder 4" descr="Arterial-supply-and-lymphatic-drainage-of-testis-and-scrotum-innervation-of-scrotum.gif">
            <a:extLst>
              <a:ext uri="{FF2B5EF4-FFF2-40B4-BE49-F238E27FC236}">
                <a16:creationId xmlns:a16="http://schemas.microsoft.com/office/drawing/2014/main" id="{00BC4EAE-D0DC-12FA-DBCF-AAAE8E9AEF1C}"/>
              </a:ext>
            </a:extLst>
          </p:cNvPr>
          <p:cNvPicPr>
            <a:picLocks noGrp="1" noChangeAspect="1"/>
          </p:cNvPicPr>
          <p:nvPr>
            <p:ph sz="quarter" idx="1"/>
          </p:nvPr>
        </p:nvPicPr>
        <p:blipFill>
          <a:blip r:embed="rId3">
            <a:extLst>
              <a:ext uri="{28A0092B-C50C-407E-A947-70E740481C1C}">
                <a14:useLocalDpi xmlns:a14="http://schemas.microsoft.com/office/drawing/2010/main" val="0"/>
              </a:ext>
            </a:extLst>
          </a:blip>
          <a:srcRect t="-26077" b="-26077"/>
          <a:stretch>
            <a:fillRect/>
          </a:stretch>
        </p:blipFill>
        <p:spPr>
          <a:xfrm>
            <a:off x="1203325" y="-100013"/>
            <a:ext cx="7050088" cy="7900988"/>
          </a:xfrm>
        </p:spPr>
      </p:pic>
      <p:sp>
        <p:nvSpPr>
          <p:cNvPr id="4" name="Oval 3">
            <a:extLst>
              <a:ext uri="{FF2B5EF4-FFF2-40B4-BE49-F238E27FC236}">
                <a16:creationId xmlns:a16="http://schemas.microsoft.com/office/drawing/2014/main" id="{125640EA-31A9-35F2-3C9C-EFB8602DEF72}"/>
              </a:ext>
            </a:extLst>
          </p:cNvPr>
          <p:cNvSpPr>
            <a:spLocks noChangeArrowheads="1"/>
          </p:cNvSpPr>
          <p:nvPr/>
        </p:nvSpPr>
        <p:spPr bwMode="auto">
          <a:xfrm>
            <a:off x="1068388" y="4654550"/>
            <a:ext cx="1085850" cy="287338"/>
          </a:xfrm>
          <a:prstGeom prst="ellipse">
            <a:avLst/>
          </a:prstGeom>
          <a:noFill/>
          <a:ln w="10000">
            <a:solidFill>
              <a:srgbClr val="968C8C"/>
            </a:solidFill>
            <a:round/>
            <a:headEnd/>
            <a:tailEnd/>
          </a:ln>
          <a:effectLst>
            <a:outerShdw blurRad="38100" dist="30000" dir="5400000" rotWithShape="0">
              <a:srgbClr val="808080">
                <a:alpha val="45000"/>
              </a:srgbClr>
            </a:outerShdw>
          </a:effectLst>
          <a:extLst>
            <a:ext uri="{909E8E84-426E-40DD-AFC4-6F175D3DCCD1}">
              <a14:hiddenFill xmlns:a14="http://schemas.microsoft.com/office/drawing/2010/main">
                <a:solidFill>
                  <a:srgbClr val="FFFFFF"/>
                </a:solidFill>
              </a14:hiddenFill>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S PGothic" panose="020B0600070205080204" pitchFamily="34" charset="-128"/>
              <a:cs typeface="+mn-cs"/>
            </a:endParaRPr>
          </a:p>
        </p:txBody>
      </p:sp>
      <p:sp>
        <p:nvSpPr>
          <p:cNvPr id="6" name="Oval 5">
            <a:extLst>
              <a:ext uri="{FF2B5EF4-FFF2-40B4-BE49-F238E27FC236}">
                <a16:creationId xmlns:a16="http://schemas.microsoft.com/office/drawing/2014/main" id="{C63330C4-19DA-FAE0-53B7-CF166200A2BC}"/>
              </a:ext>
            </a:extLst>
          </p:cNvPr>
          <p:cNvSpPr>
            <a:spLocks noChangeArrowheads="1"/>
          </p:cNvSpPr>
          <p:nvPr/>
        </p:nvSpPr>
        <p:spPr bwMode="auto">
          <a:xfrm>
            <a:off x="1320800" y="3787775"/>
            <a:ext cx="1303338" cy="287338"/>
          </a:xfrm>
          <a:prstGeom prst="ellipse">
            <a:avLst/>
          </a:prstGeom>
          <a:noFill/>
          <a:ln w="10000">
            <a:solidFill>
              <a:srgbClr val="968C8C"/>
            </a:solidFill>
            <a:round/>
            <a:headEnd/>
            <a:tailEnd/>
          </a:ln>
          <a:effectLst>
            <a:outerShdw blurRad="38100" dist="30000" dir="5400000" rotWithShape="0">
              <a:srgbClr val="808080">
                <a:alpha val="45000"/>
              </a:srgbClr>
            </a:outerShdw>
          </a:effectLst>
          <a:extLst>
            <a:ext uri="{909E8E84-426E-40DD-AFC4-6F175D3DCCD1}">
              <a14:hiddenFill xmlns:a14="http://schemas.microsoft.com/office/drawing/2010/main">
                <a:solidFill>
                  <a:srgbClr val="FFFFFF"/>
                </a:solidFill>
              </a14:hiddenFill>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S PGothic" panose="020B0600070205080204" pitchFamily="34" charset="-128"/>
              <a:cs typeface="+mn-cs"/>
            </a:endParaRPr>
          </a:p>
        </p:txBody>
      </p:sp>
      <p:sp>
        <p:nvSpPr>
          <p:cNvPr id="7" name="Oval 6">
            <a:extLst>
              <a:ext uri="{FF2B5EF4-FFF2-40B4-BE49-F238E27FC236}">
                <a16:creationId xmlns:a16="http://schemas.microsoft.com/office/drawing/2014/main" id="{E15D0636-3013-0909-9607-C2C1F6072A44}"/>
              </a:ext>
            </a:extLst>
          </p:cNvPr>
          <p:cNvSpPr>
            <a:spLocks noChangeArrowheads="1"/>
          </p:cNvSpPr>
          <p:nvPr/>
        </p:nvSpPr>
        <p:spPr bwMode="auto">
          <a:xfrm>
            <a:off x="936625" y="4295775"/>
            <a:ext cx="1519238" cy="358775"/>
          </a:xfrm>
          <a:prstGeom prst="ellipse">
            <a:avLst/>
          </a:prstGeom>
          <a:noFill/>
          <a:ln w="10000">
            <a:solidFill>
              <a:srgbClr val="968C8C"/>
            </a:solidFill>
            <a:round/>
            <a:headEnd/>
            <a:tailEnd/>
          </a:ln>
          <a:effectLst>
            <a:outerShdw blurRad="38100" dist="30000" dir="5400000" rotWithShape="0">
              <a:srgbClr val="808080">
                <a:alpha val="45000"/>
              </a:srgbClr>
            </a:outerShdw>
          </a:effectLst>
          <a:extLst>
            <a:ext uri="{909E8E84-426E-40DD-AFC4-6F175D3DCCD1}">
              <a14:hiddenFill xmlns:a14="http://schemas.microsoft.com/office/drawing/2010/main">
                <a:solidFill>
                  <a:srgbClr val="FFFFFF"/>
                </a:solidFill>
              </a14:hiddenFill>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S PGothic" panose="020B0600070205080204" pitchFamily="34" charset="-128"/>
              <a:cs typeface="+mn-cs"/>
            </a:endParaRPr>
          </a:p>
        </p:txBody>
      </p:sp>
      <p:sp>
        <p:nvSpPr>
          <p:cNvPr id="8" name="Oval 7">
            <a:extLst>
              <a:ext uri="{FF2B5EF4-FFF2-40B4-BE49-F238E27FC236}">
                <a16:creationId xmlns:a16="http://schemas.microsoft.com/office/drawing/2014/main" id="{4761E45D-03F9-C8E5-8510-875C4CABBD2C}"/>
              </a:ext>
            </a:extLst>
          </p:cNvPr>
          <p:cNvSpPr>
            <a:spLocks noChangeArrowheads="1"/>
          </p:cNvSpPr>
          <p:nvPr/>
        </p:nvSpPr>
        <p:spPr bwMode="auto">
          <a:xfrm>
            <a:off x="5081588" y="1784350"/>
            <a:ext cx="1304925" cy="287338"/>
          </a:xfrm>
          <a:prstGeom prst="ellipse">
            <a:avLst/>
          </a:prstGeom>
          <a:noFill/>
          <a:ln w="10000">
            <a:solidFill>
              <a:schemeClr val="accent2"/>
            </a:solidFill>
            <a:round/>
            <a:headEnd/>
            <a:tailEnd/>
          </a:ln>
          <a:effectLst>
            <a:outerShdw blurRad="38100" dist="30000" dir="5400000" rotWithShape="0">
              <a:srgbClr val="808080">
                <a:alpha val="45000"/>
              </a:srgbClr>
            </a:outerShdw>
          </a:effectLst>
          <a:extLst>
            <a:ext uri="{909E8E84-426E-40DD-AFC4-6F175D3DCCD1}">
              <a14:hiddenFill xmlns:a14="http://schemas.microsoft.com/office/drawing/2010/main">
                <a:solidFill>
                  <a:srgbClr val="FFFFFF"/>
                </a:solidFill>
              </a14:hiddenFill>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S PGothic" panose="020B0600070205080204" pitchFamily="34" charset="-128"/>
              <a:cs typeface="+mn-cs"/>
            </a:endParaRPr>
          </a:p>
        </p:txBody>
      </p:sp>
      <p:sp>
        <p:nvSpPr>
          <p:cNvPr id="9" name="Oval 8">
            <a:extLst>
              <a:ext uri="{FF2B5EF4-FFF2-40B4-BE49-F238E27FC236}">
                <a16:creationId xmlns:a16="http://schemas.microsoft.com/office/drawing/2014/main" id="{A0043094-EA2D-49CF-33CE-2EB3407DE162}"/>
              </a:ext>
            </a:extLst>
          </p:cNvPr>
          <p:cNvSpPr>
            <a:spLocks noChangeArrowheads="1"/>
          </p:cNvSpPr>
          <p:nvPr/>
        </p:nvSpPr>
        <p:spPr bwMode="auto">
          <a:xfrm>
            <a:off x="6469063" y="5772150"/>
            <a:ext cx="1568450" cy="277813"/>
          </a:xfrm>
          <a:prstGeom prst="ellipse">
            <a:avLst/>
          </a:prstGeom>
          <a:noFill/>
          <a:ln w="10000">
            <a:solidFill>
              <a:schemeClr val="accent2"/>
            </a:solidFill>
            <a:round/>
            <a:headEnd/>
            <a:tailEnd/>
          </a:ln>
          <a:effectLst>
            <a:outerShdw blurRad="38100" dist="30000" dir="5400000" rotWithShape="0">
              <a:srgbClr val="808080">
                <a:alpha val="45000"/>
              </a:srgbClr>
            </a:outerShdw>
          </a:effectLst>
          <a:extLst>
            <a:ext uri="{909E8E84-426E-40DD-AFC4-6F175D3DCCD1}">
              <a14:hiddenFill xmlns:a14="http://schemas.microsoft.com/office/drawing/2010/main">
                <a:solidFill>
                  <a:srgbClr val="FFFFFF"/>
                </a:solidFill>
              </a14:hiddenFill>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S PGothic" panose="020B0600070205080204" pitchFamily="34" charset="-128"/>
              <a:cs typeface="+mn-cs"/>
            </a:endParaRPr>
          </a:p>
        </p:txBody>
      </p:sp>
      <p:sp>
        <p:nvSpPr>
          <p:cNvPr id="10" name="Oval 9">
            <a:extLst>
              <a:ext uri="{FF2B5EF4-FFF2-40B4-BE49-F238E27FC236}">
                <a16:creationId xmlns:a16="http://schemas.microsoft.com/office/drawing/2014/main" id="{59DF1F3B-40E1-49C4-5ED4-FAB1B60BD6F6}"/>
              </a:ext>
            </a:extLst>
          </p:cNvPr>
          <p:cNvSpPr>
            <a:spLocks noChangeArrowheads="1"/>
          </p:cNvSpPr>
          <p:nvPr/>
        </p:nvSpPr>
        <p:spPr bwMode="auto">
          <a:xfrm>
            <a:off x="6604000" y="4411663"/>
            <a:ext cx="1282700" cy="430212"/>
          </a:xfrm>
          <a:prstGeom prst="ellipse">
            <a:avLst/>
          </a:prstGeom>
          <a:noFill/>
          <a:ln w="10000">
            <a:solidFill>
              <a:srgbClr val="81875A"/>
            </a:solidFill>
            <a:round/>
            <a:headEnd/>
            <a:tailEnd/>
          </a:ln>
          <a:effectLst>
            <a:outerShdw blurRad="38100" dist="30000" dir="5400000" rotWithShape="0">
              <a:srgbClr val="808080">
                <a:alpha val="45000"/>
              </a:srgbClr>
            </a:outerShdw>
          </a:effectLst>
          <a:extLst>
            <a:ext uri="{909E8E84-426E-40DD-AFC4-6F175D3DCCD1}">
              <a14:hiddenFill xmlns:a14="http://schemas.microsoft.com/office/drawing/2010/main">
                <a:solidFill>
                  <a:srgbClr val="FFFFFF"/>
                </a:solidFill>
              </a14:hiddenFill>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S PGothic" panose="020B0600070205080204" pitchFamily="34" charset="-128"/>
              <a:cs typeface="+mn-cs"/>
            </a:endParaRPr>
          </a:p>
        </p:txBody>
      </p:sp>
      <p:sp>
        <p:nvSpPr>
          <p:cNvPr id="11" name="Oval 10">
            <a:extLst>
              <a:ext uri="{FF2B5EF4-FFF2-40B4-BE49-F238E27FC236}">
                <a16:creationId xmlns:a16="http://schemas.microsoft.com/office/drawing/2014/main" id="{0317F809-09F4-243C-D651-03378C2BCBD8}"/>
              </a:ext>
            </a:extLst>
          </p:cNvPr>
          <p:cNvSpPr>
            <a:spLocks noChangeArrowheads="1"/>
          </p:cNvSpPr>
          <p:nvPr/>
        </p:nvSpPr>
        <p:spPr bwMode="auto">
          <a:xfrm>
            <a:off x="4981575" y="2038350"/>
            <a:ext cx="1701800" cy="447675"/>
          </a:xfrm>
          <a:prstGeom prst="ellipse">
            <a:avLst/>
          </a:prstGeom>
          <a:noFill/>
          <a:ln w="10000">
            <a:solidFill>
              <a:srgbClr val="81875A"/>
            </a:solidFill>
            <a:round/>
            <a:headEnd/>
            <a:tailEnd/>
          </a:ln>
          <a:effectLst>
            <a:outerShdw blurRad="38100" dist="30000" dir="5400000" rotWithShape="0">
              <a:srgbClr val="808080">
                <a:alpha val="45000"/>
              </a:srgbClr>
            </a:outerShdw>
          </a:effectLst>
          <a:extLst>
            <a:ext uri="{909E8E84-426E-40DD-AFC4-6F175D3DCCD1}">
              <a14:hiddenFill xmlns:a14="http://schemas.microsoft.com/office/drawing/2010/main">
                <a:solidFill>
                  <a:srgbClr val="FFFFFF"/>
                </a:solidFill>
              </a14:hiddenFill>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S PGothic" panose="020B0600070205080204" pitchFamily="34" charset="-128"/>
              <a:cs typeface="+mn-cs"/>
            </a:endParaRPr>
          </a:p>
        </p:txBody>
      </p:sp>
      <p:sp>
        <p:nvSpPr>
          <p:cNvPr id="2" name="Τίτλος 1">
            <a:extLst>
              <a:ext uri="{FF2B5EF4-FFF2-40B4-BE49-F238E27FC236}">
                <a16:creationId xmlns:a16="http://schemas.microsoft.com/office/drawing/2014/main" id="{669D4A9E-9069-F7D4-1B98-6A468034096F}"/>
              </a:ext>
            </a:extLst>
          </p:cNvPr>
          <p:cNvSpPr>
            <a:spLocks noGrp="1"/>
          </p:cNvSpPr>
          <p:nvPr>
            <p:ph type="title"/>
          </p:nvPr>
        </p:nvSpPr>
        <p:spPr/>
        <p:txBody>
          <a:bodyPr/>
          <a:lstStyle/>
          <a:p>
            <a:r>
              <a:rPr lang="en-US" sz="4400" dirty="0">
                <a:effectLst/>
                <a:latin typeface="Times New Roman" panose="02020603050405020304" pitchFamily="18" charset="0"/>
                <a:ea typeface="Calibri" panose="020F0502020204030204" pitchFamily="34" charset="0"/>
              </a:rPr>
              <a:t>Lumbar and sacral plexuses</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11"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C1942C2-C93A-07BB-2A1E-9589CF3ADC84}"/>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76011472-4B13-D8EE-B0DD-A174032E7365}"/>
              </a:ext>
            </a:extLst>
          </p:cNvPr>
          <p:cNvSpPr>
            <a:spLocks noGrp="1"/>
          </p:cNvSpPr>
          <p:nvPr>
            <p:ph sz="quarter" idx="1"/>
          </p:nvPr>
        </p:nvSpPr>
        <p:spPr/>
        <p:txBody>
          <a:bodyPr/>
          <a:lstStyle/>
          <a:p>
            <a:pPr algn="l"/>
            <a:r>
              <a:rPr lang="en-US" b="0" i="0" dirty="0">
                <a:solidFill>
                  <a:srgbClr val="020621"/>
                </a:solidFill>
                <a:effectLst/>
                <a:latin typeface="tisapro-regular"/>
              </a:rPr>
              <a:t>The </a:t>
            </a:r>
            <a:r>
              <a:rPr lang="en-US" b="1" i="0" dirty="0">
                <a:solidFill>
                  <a:srgbClr val="020621"/>
                </a:solidFill>
                <a:effectLst/>
                <a:latin typeface="tisapro-regular"/>
              </a:rPr>
              <a:t>lumbar plexus</a:t>
            </a:r>
            <a:r>
              <a:rPr lang="en-US" b="0" i="0" dirty="0">
                <a:solidFill>
                  <a:srgbClr val="020621"/>
                </a:solidFill>
                <a:effectLst/>
                <a:latin typeface="tisapro-regular"/>
              </a:rPr>
              <a:t> is a complex neural network formed by the lower thoracic and lumbar ventral nerve roots. They are formed where T12 to L5 exit the </a:t>
            </a:r>
            <a:r>
              <a:rPr lang="en-US" b="0" i="0" u="none" strike="noStrike" dirty="0">
                <a:solidFill>
                  <a:srgbClr val="2752FF"/>
                </a:solidFill>
                <a:effectLst/>
                <a:latin typeface="tisapro-regular"/>
                <a:hlinkClick r:id="rId2" tooltip="Spinal cord anatomy"/>
              </a:rPr>
              <a:t>spinal cord</a:t>
            </a:r>
            <a:r>
              <a:rPr lang="en-US" b="0" i="0" dirty="0">
                <a:solidFill>
                  <a:srgbClr val="020621"/>
                </a:solidFill>
                <a:effectLst/>
                <a:latin typeface="tisapro-regular"/>
              </a:rPr>
              <a:t> via intervertebral foramina. The supply motor and sensory innervation to the lower limb and </a:t>
            </a:r>
            <a:r>
              <a:rPr lang="en-US" b="0" i="0" u="none" strike="noStrike" dirty="0">
                <a:solidFill>
                  <a:srgbClr val="2752FF"/>
                </a:solidFill>
                <a:effectLst/>
                <a:latin typeface="tisapro-regular"/>
                <a:hlinkClick r:id="rId3" tooltip="Pelvic Floor Anatomy"/>
              </a:rPr>
              <a:t>pelvic</a:t>
            </a:r>
            <a:r>
              <a:rPr lang="en-US" b="0" i="0" dirty="0">
                <a:solidFill>
                  <a:srgbClr val="020621"/>
                </a:solidFill>
                <a:effectLst/>
                <a:latin typeface="tisapro-regular"/>
              </a:rPr>
              <a:t> girdle</a:t>
            </a:r>
            <a:r>
              <a:rPr lang="en-US" b="0" i="0" u="none" strike="noStrike" baseline="30000" dirty="0">
                <a:solidFill>
                  <a:srgbClr val="2752FF"/>
                </a:solidFill>
                <a:effectLst/>
                <a:latin typeface="tisapro-regular"/>
                <a:hlinkClick r:id="rId4"/>
              </a:rPr>
              <a:t>[1]</a:t>
            </a:r>
            <a:r>
              <a:rPr lang="en-US" b="0" i="0" dirty="0">
                <a:solidFill>
                  <a:srgbClr val="020621"/>
                </a:solidFill>
                <a:effectLst/>
                <a:latin typeface="tisapro-regular"/>
              </a:rPr>
              <a:t>.</a:t>
            </a:r>
          </a:p>
          <a:p>
            <a:pPr algn="l"/>
            <a:r>
              <a:rPr lang="en-US" b="0" i="0" dirty="0">
                <a:solidFill>
                  <a:srgbClr val="020621"/>
                </a:solidFill>
                <a:effectLst/>
                <a:latin typeface="tisapro-regular"/>
              </a:rPr>
              <a:t>The nerves arising from the lumbar plexus are important for functioning of the lower extremity function and movement allowing knee extension, hip flexion and adduction of the thigh</a:t>
            </a:r>
            <a:r>
              <a:rPr lang="en-US" b="0" i="0" u="none" strike="noStrike" baseline="30000" dirty="0">
                <a:solidFill>
                  <a:srgbClr val="2752FF"/>
                </a:solidFill>
                <a:effectLst/>
                <a:latin typeface="tisapro-regular"/>
                <a:hlinkClick r:id="rId5"/>
              </a:rPr>
              <a:t>[2]</a:t>
            </a:r>
            <a:r>
              <a:rPr lang="en-US" b="0" i="0" dirty="0">
                <a:solidFill>
                  <a:srgbClr val="020621"/>
                </a:solidFill>
                <a:effectLst/>
                <a:latin typeface="tisapro-regular"/>
              </a:rPr>
              <a:t>.</a:t>
            </a:r>
          </a:p>
          <a:p>
            <a:endParaRPr lang="el-GR" dirty="0"/>
          </a:p>
        </p:txBody>
      </p:sp>
    </p:spTree>
    <p:extLst>
      <p:ext uri="{BB962C8B-B14F-4D97-AF65-F5344CB8AC3E}">
        <p14:creationId xmlns:p14="http://schemas.microsoft.com/office/powerpoint/2010/main" val="201417432"/>
      </p:ext>
    </p:extLst>
  </p:cSld>
  <p:clrMapOvr>
    <a:masterClrMapping/>
  </p:clrMapOvr>
  <p:transition spd="med"/>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DCF9A9B-B0BE-1608-6043-F932DAB13E6D}"/>
              </a:ext>
            </a:extLst>
          </p:cNvPr>
          <p:cNvSpPr>
            <a:spLocks noGrp="1"/>
          </p:cNvSpPr>
          <p:nvPr>
            <p:ph type="title"/>
          </p:nvPr>
        </p:nvSpPr>
        <p:spPr/>
        <p:txBody>
          <a:bodyPr/>
          <a:lstStyle/>
          <a:p>
            <a:endParaRPr lang="el-GR"/>
          </a:p>
        </p:txBody>
      </p:sp>
      <p:pic>
        <p:nvPicPr>
          <p:cNvPr id="5" name="Θέση περιεχομένου 4" descr="Εικόνα που περιέχει διάγραμμα&#10;&#10;Περιγραφή που δημιουργήθηκε αυτόματα">
            <a:extLst>
              <a:ext uri="{FF2B5EF4-FFF2-40B4-BE49-F238E27FC236}">
                <a16:creationId xmlns:a16="http://schemas.microsoft.com/office/drawing/2014/main" id="{597A4404-8DEA-8779-715C-C4590D06E1EE}"/>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251520" y="260648"/>
            <a:ext cx="8640960" cy="6264696"/>
          </a:xfrm>
        </p:spPr>
      </p:pic>
    </p:spTree>
    <p:extLst>
      <p:ext uri="{BB962C8B-B14F-4D97-AF65-F5344CB8AC3E}">
        <p14:creationId xmlns:p14="http://schemas.microsoft.com/office/powerpoint/2010/main" val="15703789"/>
      </p:ext>
    </p:extLst>
  </p:cSld>
  <p:clrMapOvr>
    <a:masterClrMapping/>
  </p:clrMapOvr>
  <p:transition spd="med"/>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7E461DD-E095-DDC1-486B-317341B0D597}"/>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DC339F3E-29B9-77C2-8570-7999BDC5F218}"/>
              </a:ext>
            </a:extLst>
          </p:cNvPr>
          <p:cNvSpPr>
            <a:spLocks noGrp="1"/>
          </p:cNvSpPr>
          <p:nvPr>
            <p:ph sz="quarter" idx="1"/>
          </p:nvPr>
        </p:nvSpPr>
        <p:spPr/>
        <p:txBody>
          <a:bodyPr/>
          <a:lstStyle/>
          <a:p>
            <a:r>
              <a:rPr lang="en-US" b="0" i="0" dirty="0">
                <a:solidFill>
                  <a:srgbClr val="020621"/>
                </a:solidFill>
                <a:effectLst/>
                <a:latin typeface="tisapro-regular"/>
              </a:rPr>
              <a:t>The origin of the lumbar plexus is within the </a:t>
            </a:r>
            <a:r>
              <a:rPr lang="en-US" b="0" i="0" u="none" strike="noStrike" dirty="0">
                <a:solidFill>
                  <a:srgbClr val="2752FF"/>
                </a:solidFill>
                <a:effectLst/>
                <a:latin typeface="tisapro-regular"/>
                <a:hlinkClick r:id="rId2" tooltip="Psoas Major"/>
              </a:rPr>
              <a:t>psoas major muscle</a:t>
            </a:r>
            <a:r>
              <a:rPr lang="en-US" b="0" i="0" dirty="0">
                <a:solidFill>
                  <a:srgbClr val="020621"/>
                </a:solidFill>
                <a:effectLst/>
                <a:latin typeface="tisapro-regular"/>
              </a:rPr>
              <a:t>, anterior to the lumbar transverse processes. The </a:t>
            </a:r>
            <a:r>
              <a:rPr lang="en-US" b="0" i="0" dirty="0" err="1">
                <a:solidFill>
                  <a:srgbClr val="020621"/>
                </a:solidFill>
                <a:effectLst/>
                <a:latin typeface="tisapro-regular"/>
              </a:rPr>
              <a:t>dorsolumbar</a:t>
            </a:r>
            <a:r>
              <a:rPr lang="en-US" b="0" i="0" dirty="0">
                <a:solidFill>
                  <a:srgbClr val="020621"/>
                </a:solidFill>
                <a:effectLst/>
                <a:latin typeface="tisapro-regular"/>
              </a:rPr>
              <a:t> nerve, which joins the anterior ramus of spinal nerve L1, contributes to the creation of the lumbar plexus via the anterior ramus of spinal nerve T12. The </a:t>
            </a:r>
            <a:r>
              <a:rPr lang="en-US" b="0" i="0" dirty="0" err="1">
                <a:solidFill>
                  <a:srgbClr val="020621"/>
                </a:solidFill>
                <a:effectLst/>
                <a:latin typeface="tisapro-regular"/>
              </a:rPr>
              <a:t>iliohypogastric</a:t>
            </a:r>
            <a:r>
              <a:rPr lang="en-US" b="0" i="0" dirty="0">
                <a:solidFill>
                  <a:srgbClr val="020621"/>
                </a:solidFill>
                <a:effectLst/>
                <a:latin typeface="tisapro-regular"/>
              </a:rPr>
              <a:t> and ilioinguinal nerves are derived from a single trunk formed by these roots (T12, L1). The anterior rami of L1 and L2 each have a branch that merge to form the genitofemoral nerve.</a:t>
            </a:r>
            <a:endParaRPr lang="el-GR" dirty="0"/>
          </a:p>
        </p:txBody>
      </p:sp>
    </p:spTree>
    <p:extLst>
      <p:ext uri="{BB962C8B-B14F-4D97-AF65-F5344CB8AC3E}">
        <p14:creationId xmlns:p14="http://schemas.microsoft.com/office/powerpoint/2010/main" val="2234843594"/>
      </p:ext>
    </p:extLst>
  </p:cSld>
  <p:clrMapOvr>
    <a:masterClrMapping/>
  </p:clrMapOvr>
  <p:transition spd="med"/>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760EB46-6550-7D46-CA78-BA1B11EE4E29}"/>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EC38A59D-7727-8E0D-D688-906D46E39A8C}"/>
              </a:ext>
            </a:extLst>
          </p:cNvPr>
          <p:cNvSpPr>
            <a:spLocks noGrp="1"/>
          </p:cNvSpPr>
          <p:nvPr>
            <p:ph sz="quarter" idx="1"/>
          </p:nvPr>
        </p:nvSpPr>
        <p:spPr/>
        <p:txBody>
          <a:bodyPr/>
          <a:lstStyle/>
          <a:p>
            <a:pPr algn="l">
              <a:buFont typeface="+mj-lt"/>
              <a:buAutoNum type="arabicPeriod"/>
            </a:pPr>
            <a:r>
              <a:rPr lang="en-US" sz="1400" b="0" i="0" dirty="0">
                <a:solidFill>
                  <a:srgbClr val="020621"/>
                </a:solidFill>
                <a:effectLst/>
                <a:latin typeface="tisapro-regular"/>
              </a:rPr>
              <a:t>The </a:t>
            </a:r>
            <a:r>
              <a:rPr lang="en-US" sz="1400" b="0" i="0" dirty="0" err="1">
                <a:solidFill>
                  <a:srgbClr val="020621"/>
                </a:solidFill>
                <a:effectLst/>
                <a:latin typeface="tisapro-regular"/>
              </a:rPr>
              <a:t>iliohypogastric</a:t>
            </a:r>
            <a:r>
              <a:rPr lang="en-US" sz="1400" b="0" i="0" dirty="0">
                <a:solidFill>
                  <a:srgbClr val="020621"/>
                </a:solidFill>
                <a:effectLst/>
                <a:latin typeface="tisapro-regular"/>
              </a:rPr>
              <a:t> nerve is created from spinal levels T12 and L1. </a:t>
            </a:r>
          </a:p>
          <a:p>
            <a:pPr marL="742950" lvl="1" indent="-285750" algn="l">
              <a:buFont typeface="+mj-lt"/>
              <a:buAutoNum type="arabicPeriod"/>
            </a:pPr>
            <a:r>
              <a:rPr lang="en-US" sz="1400" b="0" i="0" dirty="0">
                <a:solidFill>
                  <a:srgbClr val="020621"/>
                </a:solidFill>
                <a:effectLst/>
                <a:latin typeface="tisapro-regular"/>
              </a:rPr>
              <a:t>Sensory input: lateral gluteal area.</a:t>
            </a:r>
          </a:p>
          <a:p>
            <a:pPr marL="742950" lvl="1" indent="-285750" algn="l">
              <a:buFont typeface="+mj-lt"/>
              <a:buAutoNum type="arabicPeriod"/>
            </a:pPr>
            <a:r>
              <a:rPr lang="en-US" sz="1400" b="0" i="0" dirty="0">
                <a:solidFill>
                  <a:srgbClr val="020621"/>
                </a:solidFill>
                <a:effectLst/>
                <a:latin typeface="tisapro-regular"/>
              </a:rPr>
              <a:t>Motor innervation: internal oblique muscle; transverse abdominal muscles. </a:t>
            </a:r>
          </a:p>
          <a:p>
            <a:pPr algn="l">
              <a:buFont typeface="+mj-lt"/>
              <a:buAutoNum type="arabicPeriod"/>
            </a:pPr>
            <a:r>
              <a:rPr lang="en-US" sz="1400" b="0" i="0" dirty="0">
                <a:solidFill>
                  <a:srgbClr val="020621"/>
                </a:solidFill>
                <a:effectLst/>
                <a:latin typeface="tisapro-regular"/>
              </a:rPr>
              <a:t>The ilioinguinal nerve derives from a branch of the L1 spinal nerve. </a:t>
            </a:r>
          </a:p>
          <a:p>
            <a:pPr marL="742950" lvl="1" indent="-285750" algn="l">
              <a:buFont typeface="+mj-lt"/>
              <a:buAutoNum type="arabicPeriod"/>
            </a:pPr>
            <a:r>
              <a:rPr lang="en-US" sz="1400" b="0" i="0" dirty="0">
                <a:solidFill>
                  <a:srgbClr val="020621"/>
                </a:solidFill>
                <a:effectLst/>
                <a:latin typeface="tisapro-regular"/>
              </a:rPr>
              <a:t>Sensory input: anterior superior and medial parts of the thigh; males, the distal portions of the nerve become the anterior scrotal nerve that inputs sensory fibers to the root of the penis and the superior part of the scrotum; females, the distal portions of the nerve are the anterior labial nerves that help to provide sensory inputs to the skin covering the mons pubis and the labia majora. </a:t>
            </a:r>
          </a:p>
          <a:p>
            <a:pPr marL="742950" lvl="1" indent="-285750" algn="l">
              <a:buFont typeface="+mj-lt"/>
              <a:buAutoNum type="arabicPeriod"/>
            </a:pPr>
            <a:r>
              <a:rPr lang="en-US" sz="1400" b="0" i="0" dirty="0">
                <a:solidFill>
                  <a:srgbClr val="020621"/>
                </a:solidFill>
                <a:effectLst/>
                <a:latin typeface="tisapro-regular"/>
              </a:rPr>
              <a:t>Motor </a:t>
            </a:r>
            <a:r>
              <a:rPr lang="en-US" sz="1400" b="0" i="0" dirty="0" err="1">
                <a:solidFill>
                  <a:srgbClr val="020621"/>
                </a:solidFill>
                <a:effectLst/>
                <a:latin typeface="tisapro-regular"/>
              </a:rPr>
              <a:t>innvervation</a:t>
            </a:r>
            <a:r>
              <a:rPr lang="en-US" sz="1400" b="0" i="0" dirty="0">
                <a:solidFill>
                  <a:srgbClr val="020621"/>
                </a:solidFill>
                <a:effectLst/>
                <a:latin typeface="tisapro-regular"/>
              </a:rPr>
              <a:t>: internal oblique muscle; transverse abdominal muscles.</a:t>
            </a:r>
          </a:p>
          <a:p>
            <a:pPr algn="l">
              <a:buFont typeface="+mj-lt"/>
              <a:buAutoNum type="arabicPeriod"/>
            </a:pPr>
            <a:r>
              <a:rPr lang="en-US" sz="1400" b="0" i="0" dirty="0">
                <a:solidFill>
                  <a:srgbClr val="020621"/>
                </a:solidFill>
                <a:effectLst/>
                <a:latin typeface="tisapro-regular"/>
              </a:rPr>
              <a:t>The genitofemoral nerves arise from the superior aspects of L1 and L2 spinal nerves.  The nerve divides into the genital and the femoral branch. </a:t>
            </a:r>
          </a:p>
          <a:p>
            <a:pPr marL="742950" lvl="1" indent="-285750" algn="l">
              <a:buFont typeface="+mj-lt"/>
              <a:buAutoNum type="arabicPeriod"/>
            </a:pPr>
            <a:r>
              <a:rPr lang="en-US" sz="1400" b="0" i="0" dirty="0">
                <a:solidFill>
                  <a:srgbClr val="020621"/>
                </a:solidFill>
                <a:effectLst/>
                <a:latin typeface="tisapro-regular"/>
              </a:rPr>
              <a:t>Sensory input (genital branch): Skin of the scrotum in men and the mons pubis and labia majora in women</a:t>
            </a:r>
          </a:p>
          <a:p>
            <a:pPr marL="742950" lvl="1" indent="-285750" algn="l">
              <a:buFont typeface="+mj-lt"/>
              <a:buAutoNum type="arabicPeriod"/>
            </a:pPr>
            <a:r>
              <a:rPr lang="en-US" sz="1400" b="0" i="0" dirty="0">
                <a:solidFill>
                  <a:srgbClr val="020621"/>
                </a:solidFill>
                <a:effectLst/>
                <a:latin typeface="tisapro-regular"/>
              </a:rPr>
              <a:t>Sensory input (femoral branch): innervation to the anterior and superior area of the thigh</a:t>
            </a:r>
          </a:p>
          <a:p>
            <a:pPr marL="742950" lvl="1" indent="-285750" algn="l">
              <a:buFont typeface="+mj-lt"/>
              <a:buAutoNum type="arabicPeriod"/>
            </a:pPr>
            <a:r>
              <a:rPr lang="en-US" sz="1400" b="0" i="0" dirty="0">
                <a:solidFill>
                  <a:srgbClr val="020621"/>
                </a:solidFill>
                <a:effectLst/>
                <a:latin typeface="tisapro-regular"/>
              </a:rPr>
              <a:t>Motor innervation (genital branch): Cremaster muscle in men</a:t>
            </a:r>
          </a:p>
          <a:p>
            <a:endParaRPr lang="el-GR" sz="1400" dirty="0"/>
          </a:p>
        </p:txBody>
      </p:sp>
    </p:spTree>
    <p:extLst>
      <p:ext uri="{BB962C8B-B14F-4D97-AF65-F5344CB8AC3E}">
        <p14:creationId xmlns:p14="http://schemas.microsoft.com/office/powerpoint/2010/main" val="237173283"/>
      </p:ext>
    </p:extLst>
  </p:cSld>
  <p:clrMapOvr>
    <a:masterClrMapping/>
  </p:clrMapOvr>
  <p:transition spd="med"/>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D271690-7DA6-ADD5-6CFD-4DA0CBDB6C0E}"/>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AC626A02-5BDB-54B7-B818-C0FF2DB1E6A8}"/>
              </a:ext>
            </a:extLst>
          </p:cNvPr>
          <p:cNvSpPr>
            <a:spLocks noGrp="1"/>
          </p:cNvSpPr>
          <p:nvPr>
            <p:ph sz="quarter" idx="1"/>
          </p:nvPr>
        </p:nvSpPr>
        <p:spPr/>
        <p:txBody>
          <a:bodyPr/>
          <a:lstStyle/>
          <a:p>
            <a:pPr algn="l">
              <a:buFont typeface="+mj-lt"/>
              <a:buAutoNum type="arabicPeriod"/>
            </a:pPr>
            <a:r>
              <a:rPr lang="en-US" sz="1400" b="0" i="0" dirty="0">
                <a:solidFill>
                  <a:srgbClr val="020621"/>
                </a:solidFill>
                <a:effectLst/>
                <a:latin typeface="tisapro-regular"/>
              </a:rPr>
              <a:t>The lateral femoral cutaneous nerve comes from the L2 and L3 spinal nerves. </a:t>
            </a:r>
          </a:p>
          <a:p>
            <a:pPr marL="742950" lvl="1" indent="-285750" algn="l">
              <a:buFont typeface="+mj-lt"/>
              <a:buAutoNum type="arabicPeriod"/>
            </a:pPr>
            <a:r>
              <a:rPr lang="en-US" sz="1400" b="0" i="0" dirty="0">
                <a:solidFill>
                  <a:srgbClr val="020621"/>
                </a:solidFill>
                <a:effectLst/>
                <a:latin typeface="tisapro-regular"/>
              </a:rPr>
              <a:t>Sensory input: It's only function is to supply sensory innervation to most of the lateral portion of the thigh.</a:t>
            </a:r>
          </a:p>
          <a:p>
            <a:pPr algn="l">
              <a:buFont typeface="+mj-lt"/>
              <a:buAutoNum type="arabicPeriod"/>
            </a:pPr>
            <a:r>
              <a:rPr lang="en-US" sz="1400" b="0" i="0" dirty="0">
                <a:solidFill>
                  <a:srgbClr val="020621"/>
                </a:solidFill>
                <a:effectLst/>
                <a:latin typeface="tisapro-regular"/>
              </a:rPr>
              <a:t>The </a:t>
            </a:r>
            <a:r>
              <a:rPr lang="en-US" sz="1400" b="0" i="0" u="none" strike="noStrike" dirty="0">
                <a:solidFill>
                  <a:srgbClr val="2752FF"/>
                </a:solidFill>
                <a:effectLst/>
                <a:latin typeface="tisapro-regular"/>
                <a:hlinkClick r:id="rId2" tooltip="Obturator Nerve"/>
              </a:rPr>
              <a:t>obturator nerve</a:t>
            </a:r>
            <a:r>
              <a:rPr lang="en-US" sz="1400" b="0" i="0" dirty="0">
                <a:solidFill>
                  <a:srgbClr val="020621"/>
                </a:solidFill>
                <a:effectLst/>
                <a:latin typeface="tisapro-regular"/>
              </a:rPr>
              <a:t> arises from L2, L3, and L4 spinal nerves. </a:t>
            </a:r>
          </a:p>
          <a:p>
            <a:pPr marL="742950" lvl="1" indent="-285750" algn="l">
              <a:buFont typeface="+mj-lt"/>
              <a:buAutoNum type="arabicPeriod"/>
            </a:pPr>
            <a:r>
              <a:rPr lang="en-US" sz="1400" b="0" i="0" dirty="0">
                <a:solidFill>
                  <a:srgbClr val="020621"/>
                </a:solidFill>
                <a:effectLst/>
                <a:latin typeface="tisapro-regular"/>
              </a:rPr>
              <a:t>Motor innervation: Primary motor supply to the medial (adductor) muscle compartment of the thigh. </a:t>
            </a:r>
            <a:r>
              <a:rPr lang="en-US" sz="1400" b="0" i="0" u="none" strike="noStrike" baseline="30000" dirty="0">
                <a:solidFill>
                  <a:srgbClr val="2752FF"/>
                </a:solidFill>
                <a:effectLst/>
                <a:latin typeface="tisapro-regular"/>
                <a:hlinkClick r:id="rId3"/>
              </a:rPr>
              <a:t>[2]</a:t>
            </a:r>
            <a:r>
              <a:rPr lang="en-US" sz="1400" b="0" i="0" dirty="0">
                <a:solidFill>
                  <a:srgbClr val="020621"/>
                </a:solidFill>
                <a:effectLst/>
                <a:latin typeface="tisapro-regular"/>
              </a:rPr>
              <a:t>.</a:t>
            </a:r>
          </a:p>
          <a:p>
            <a:pPr algn="l">
              <a:buFont typeface="+mj-lt"/>
              <a:buAutoNum type="arabicPeriod"/>
            </a:pPr>
            <a:r>
              <a:rPr lang="en-US" sz="1400" b="0" i="0" dirty="0">
                <a:solidFill>
                  <a:srgbClr val="020621"/>
                </a:solidFill>
                <a:effectLst/>
                <a:latin typeface="tisapro-regular"/>
              </a:rPr>
              <a:t>The </a:t>
            </a:r>
            <a:r>
              <a:rPr lang="en-US" sz="1400" b="0" i="0" u="none" strike="noStrike" dirty="0">
                <a:solidFill>
                  <a:srgbClr val="2752FF"/>
                </a:solidFill>
                <a:effectLst/>
                <a:latin typeface="tisapro-regular"/>
                <a:hlinkClick r:id="rId4" tooltip="Femoral Nerve"/>
              </a:rPr>
              <a:t>femoral nerve</a:t>
            </a:r>
            <a:r>
              <a:rPr lang="en-US" sz="1400" b="0" i="0" dirty="0">
                <a:solidFill>
                  <a:srgbClr val="020621"/>
                </a:solidFill>
                <a:effectLst/>
                <a:latin typeface="tisapro-regular"/>
              </a:rPr>
              <a:t> ranks as the largest nerve that arises from the lumbar plexus.  It is created from lumbar spinal nerves L2, L3, and L4. It leaves the plexus and enters the femoral triangle, passing just lateral to the femoral artery. </a:t>
            </a:r>
          </a:p>
          <a:p>
            <a:pPr marL="742950" lvl="1" indent="-285750" algn="l">
              <a:buFont typeface="+mj-lt"/>
              <a:buAutoNum type="arabicPeriod"/>
            </a:pPr>
            <a:r>
              <a:rPr lang="en-US" sz="1400" b="0" i="0" dirty="0">
                <a:solidFill>
                  <a:srgbClr val="020621"/>
                </a:solidFill>
                <a:effectLst/>
                <a:latin typeface="tisapro-regular"/>
              </a:rPr>
              <a:t>Sensory input: anterior compartment of the thigh. A portion of the cutaneous branch becomes the saphenous nerve - this provides sensory innervation to the skin over the patella, and portions of the medial and anterior aspects of the distal lower extremity.</a:t>
            </a:r>
          </a:p>
          <a:p>
            <a:pPr marL="742950" lvl="1" indent="-285750" algn="l">
              <a:buFont typeface="+mj-lt"/>
              <a:buAutoNum type="arabicPeriod"/>
            </a:pPr>
            <a:r>
              <a:rPr lang="en-US" sz="1400" b="0" i="0" dirty="0">
                <a:solidFill>
                  <a:srgbClr val="020621"/>
                </a:solidFill>
                <a:effectLst/>
                <a:latin typeface="tisapro-regular"/>
              </a:rPr>
              <a:t>Motor innervation: There are four major branches: muscular (motor), cutaneous, articular, and vascular. They innervate the muscles quadriceps femoris, sartorius, and </a:t>
            </a:r>
            <a:r>
              <a:rPr lang="en-US" sz="1400" b="0" i="0" dirty="0" err="1">
                <a:solidFill>
                  <a:srgbClr val="020621"/>
                </a:solidFill>
                <a:effectLst/>
                <a:latin typeface="tisapro-regular"/>
              </a:rPr>
              <a:t>articularis</a:t>
            </a:r>
            <a:r>
              <a:rPr lang="en-US" sz="1400" b="0" i="0" dirty="0">
                <a:solidFill>
                  <a:srgbClr val="020621"/>
                </a:solidFill>
                <a:effectLst/>
                <a:latin typeface="tisapro-regular"/>
              </a:rPr>
              <a:t> genu</a:t>
            </a:r>
          </a:p>
          <a:p>
            <a:pPr marL="742950" lvl="1" indent="-285750" algn="l">
              <a:buFont typeface="+mj-lt"/>
              <a:buAutoNum type="arabicPeriod"/>
            </a:pPr>
            <a:r>
              <a:rPr lang="en-US" sz="1400" b="0" i="0" dirty="0">
                <a:solidFill>
                  <a:srgbClr val="020621"/>
                </a:solidFill>
                <a:effectLst/>
                <a:latin typeface="tisapro-regular"/>
              </a:rPr>
              <a:t>Its principal function is to supply motor and sensory innervation to the anterior compartment of the thigh.</a:t>
            </a:r>
          </a:p>
          <a:p>
            <a:endParaRPr lang="el-GR" sz="1400" dirty="0"/>
          </a:p>
        </p:txBody>
      </p:sp>
    </p:spTree>
    <p:extLst>
      <p:ext uri="{BB962C8B-B14F-4D97-AF65-F5344CB8AC3E}">
        <p14:creationId xmlns:p14="http://schemas.microsoft.com/office/powerpoint/2010/main" val="275097089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0" name="Picture 4">
            <a:extLst>
              <a:ext uri="{FF2B5EF4-FFF2-40B4-BE49-F238E27FC236}">
                <a16:creationId xmlns:a16="http://schemas.microsoft.com/office/drawing/2014/main" id="{81F85BF0-2B54-7D5D-925D-55184C3081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0"/>
            <a:ext cx="80772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5099F4BC-614D-D98B-4FA7-6B07EF6E4F8C}"/>
              </a:ext>
            </a:extLst>
          </p:cNvPr>
          <p:cNvSpPr>
            <a:spLocks noGrp="1" noChangeArrowheads="1"/>
          </p:cNvSpPr>
          <p:nvPr>
            <p:ph type="title"/>
          </p:nvPr>
        </p:nvSpPr>
        <p:spPr/>
        <p:txBody>
          <a:bodyPr/>
          <a:lstStyle/>
          <a:p>
            <a:r>
              <a:rPr lang="en-US" altLang="el-GR"/>
              <a:t>Superficial Fascia</a:t>
            </a:r>
          </a:p>
        </p:txBody>
      </p:sp>
      <p:sp>
        <p:nvSpPr>
          <p:cNvPr id="16387" name="Rectangle 3">
            <a:extLst>
              <a:ext uri="{FF2B5EF4-FFF2-40B4-BE49-F238E27FC236}">
                <a16:creationId xmlns:a16="http://schemas.microsoft.com/office/drawing/2014/main" id="{D024895C-CA72-A2C5-F723-83CC7F2DBEB2}"/>
              </a:ext>
            </a:extLst>
          </p:cNvPr>
          <p:cNvSpPr>
            <a:spLocks noGrp="1" noChangeArrowheads="1"/>
          </p:cNvSpPr>
          <p:nvPr>
            <p:ph type="body" idx="1"/>
          </p:nvPr>
        </p:nvSpPr>
        <p:spPr>
          <a:xfrm>
            <a:off x="457200" y="1752600"/>
            <a:ext cx="8229600" cy="5105400"/>
          </a:xfrm>
        </p:spPr>
        <p:txBody>
          <a:bodyPr/>
          <a:lstStyle/>
          <a:p>
            <a:pPr>
              <a:lnSpc>
                <a:spcPct val="80000"/>
              </a:lnSpc>
            </a:pPr>
            <a:r>
              <a:rPr lang="en-US" altLang="el-GR" sz="2800"/>
              <a:t>Inferiorly the membranous layer passes onto the front of the thigh, where it fuses with the deep fascia</a:t>
            </a:r>
          </a:p>
          <a:p>
            <a:pPr>
              <a:lnSpc>
                <a:spcPct val="80000"/>
              </a:lnSpc>
            </a:pPr>
            <a:endParaRPr lang="en-US" altLang="el-GR" sz="2800"/>
          </a:p>
          <a:p>
            <a:pPr>
              <a:lnSpc>
                <a:spcPct val="80000"/>
              </a:lnSpc>
            </a:pPr>
            <a:r>
              <a:rPr lang="en-US" altLang="el-GR" sz="2800"/>
              <a:t>In the midline inferiorly forms a tubular sheath for the penis or clitoris</a:t>
            </a:r>
          </a:p>
          <a:p>
            <a:pPr>
              <a:lnSpc>
                <a:spcPct val="80000"/>
              </a:lnSpc>
            </a:pPr>
            <a:endParaRPr lang="en-US" altLang="el-GR" sz="2800"/>
          </a:p>
          <a:p>
            <a:pPr>
              <a:lnSpc>
                <a:spcPct val="80000"/>
              </a:lnSpc>
            </a:pPr>
            <a:r>
              <a:rPr lang="en-US" altLang="el-GR" sz="2800"/>
              <a:t>Below in the perineum, enters the wall of the scrotum or labia majora</a:t>
            </a:r>
          </a:p>
          <a:p>
            <a:pPr>
              <a:lnSpc>
                <a:spcPct val="80000"/>
              </a:lnSpc>
              <a:buFont typeface="Wingdings" panose="05000000000000000000" pitchFamily="2" charset="2"/>
              <a:buNone/>
            </a:pPr>
            <a:endParaRPr lang="en-US" altLang="el-GR" sz="2800"/>
          </a:p>
          <a:p>
            <a:pPr>
              <a:lnSpc>
                <a:spcPct val="80000"/>
              </a:lnSpc>
            </a:pPr>
            <a:r>
              <a:rPr lang="en-US" altLang="el-GR" sz="2800"/>
              <a:t>From there it passes to be attached on each side to the margins of pubic arch, here it is called Colle’s fascia</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3767D125-6844-0D84-CFD1-B0A829C70C46}"/>
              </a:ext>
            </a:extLst>
          </p:cNvPr>
          <p:cNvSpPr>
            <a:spLocks noGrp="1" noChangeArrowheads="1"/>
          </p:cNvSpPr>
          <p:nvPr>
            <p:ph type="title"/>
          </p:nvPr>
        </p:nvSpPr>
        <p:spPr/>
        <p:txBody>
          <a:bodyPr/>
          <a:lstStyle/>
          <a:p>
            <a:r>
              <a:rPr lang="en-US" altLang="el-GR"/>
              <a:t>Superficial Fascia</a:t>
            </a:r>
          </a:p>
        </p:txBody>
      </p:sp>
      <p:sp>
        <p:nvSpPr>
          <p:cNvPr id="17411" name="Rectangle 3">
            <a:extLst>
              <a:ext uri="{FF2B5EF4-FFF2-40B4-BE49-F238E27FC236}">
                <a16:creationId xmlns:a16="http://schemas.microsoft.com/office/drawing/2014/main" id="{9CE4246E-EA6B-EF4F-7C7A-747D6FAC6781}"/>
              </a:ext>
            </a:extLst>
          </p:cNvPr>
          <p:cNvSpPr>
            <a:spLocks noGrp="1" noChangeArrowheads="1"/>
          </p:cNvSpPr>
          <p:nvPr>
            <p:ph type="body" idx="1"/>
          </p:nvPr>
        </p:nvSpPr>
        <p:spPr>
          <a:xfrm>
            <a:off x="457200" y="1828800"/>
            <a:ext cx="8229600" cy="5029200"/>
          </a:xfrm>
        </p:spPr>
        <p:txBody>
          <a:bodyPr/>
          <a:lstStyle/>
          <a:p>
            <a:r>
              <a:rPr lang="en-US" altLang="el-GR"/>
              <a:t>Posteriorly it fuses with the perineal body and the margin of the perineal membrane</a:t>
            </a:r>
          </a:p>
          <a:p>
            <a:endParaRPr lang="en-US" altLang="el-GR"/>
          </a:p>
          <a:p>
            <a:r>
              <a:rPr lang="en-US" altLang="el-GR"/>
              <a:t>The fatty layer is represented as a smooth muscle in the scrotum, the dartos muscle</a:t>
            </a:r>
          </a:p>
          <a:p>
            <a:pPr>
              <a:buFont typeface="Wingdings" panose="05000000000000000000" pitchFamily="2" charset="2"/>
              <a:buNone/>
            </a:pPr>
            <a:endParaRPr lang="en-US" altLang="el-GR"/>
          </a:p>
          <a:p>
            <a:r>
              <a:rPr lang="en-US" altLang="el-GR"/>
              <a:t>The membranous layer persists as a separate layer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54A2BD0D-8D8D-0782-98EF-93E4FBED847E}"/>
              </a:ext>
            </a:extLst>
          </p:cNvPr>
          <p:cNvSpPr>
            <a:spLocks noGrp="1" noChangeArrowheads="1"/>
          </p:cNvSpPr>
          <p:nvPr>
            <p:ph type="title"/>
          </p:nvPr>
        </p:nvSpPr>
        <p:spPr/>
        <p:txBody>
          <a:bodyPr/>
          <a:lstStyle/>
          <a:p>
            <a:r>
              <a:rPr lang="en-US" altLang="el-GR"/>
              <a:t>Deep Fascia</a:t>
            </a:r>
          </a:p>
        </p:txBody>
      </p:sp>
      <p:sp>
        <p:nvSpPr>
          <p:cNvPr id="18435" name="Rectangle 3">
            <a:extLst>
              <a:ext uri="{FF2B5EF4-FFF2-40B4-BE49-F238E27FC236}">
                <a16:creationId xmlns:a16="http://schemas.microsoft.com/office/drawing/2014/main" id="{93085B5B-04C5-70E7-ADE9-229F7AE429A1}"/>
              </a:ext>
            </a:extLst>
          </p:cNvPr>
          <p:cNvSpPr>
            <a:spLocks noGrp="1" noChangeArrowheads="1"/>
          </p:cNvSpPr>
          <p:nvPr>
            <p:ph type="body" idx="1"/>
          </p:nvPr>
        </p:nvSpPr>
        <p:spPr>
          <a:xfrm>
            <a:off x="457200" y="2209800"/>
            <a:ext cx="8229600" cy="3916363"/>
          </a:xfrm>
        </p:spPr>
        <p:txBody>
          <a:bodyPr/>
          <a:lstStyle/>
          <a:p>
            <a:r>
              <a:rPr lang="en-US" altLang="el-GR"/>
              <a:t>Deep fascia in the anterior abdominal wall is merely a thin layer of connective tissue covering the muscles</a:t>
            </a:r>
          </a:p>
          <a:p>
            <a:pPr>
              <a:buFont typeface="Wingdings" panose="05000000000000000000" pitchFamily="2" charset="2"/>
              <a:buNone/>
            </a:pPr>
            <a:endParaRPr lang="en-US" altLang="el-GR"/>
          </a:p>
          <a:p>
            <a:r>
              <a:rPr lang="en-US" altLang="el-GR"/>
              <a:t>It lies immediately deep to the membranous layer of the superficial fascia</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DB9D5812-D79A-3D09-28A9-F1E5E88B9DC1}"/>
              </a:ext>
            </a:extLst>
          </p:cNvPr>
          <p:cNvSpPr>
            <a:spLocks noGrp="1" noChangeArrowheads="1"/>
          </p:cNvSpPr>
          <p:nvPr>
            <p:ph type="title"/>
          </p:nvPr>
        </p:nvSpPr>
        <p:spPr/>
        <p:txBody>
          <a:bodyPr/>
          <a:lstStyle/>
          <a:p>
            <a:r>
              <a:rPr lang="en-US" altLang="el-GR"/>
              <a:t>Muscles </a:t>
            </a:r>
          </a:p>
        </p:txBody>
      </p:sp>
      <p:sp>
        <p:nvSpPr>
          <p:cNvPr id="19459" name="Rectangle 3">
            <a:extLst>
              <a:ext uri="{FF2B5EF4-FFF2-40B4-BE49-F238E27FC236}">
                <a16:creationId xmlns:a16="http://schemas.microsoft.com/office/drawing/2014/main" id="{C6EFE662-D755-4C6B-BBC6-65398FACD46E}"/>
              </a:ext>
            </a:extLst>
          </p:cNvPr>
          <p:cNvSpPr>
            <a:spLocks noGrp="1" noChangeArrowheads="1"/>
          </p:cNvSpPr>
          <p:nvPr>
            <p:ph type="body" idx="1"/>
          </p:nvPr>
        </p:nvSpPr>
        <p:spPr>
          <a:xfrm>
            <a:off x="457200" y="1676400"/>
            <a:ext cx="8229600" cy="5181600"/>
          </a:xfrm>
        </p:spPr>
        <p:txBody>
          <a:bodyPr/>
          <a:lstStyle/>
          <a:p>
            <a:pPr>
              <a:lnSpc>
                <a:spcPct val="90000"/>
              </a:lnSpc>
            </a:pPr>
            <a:r>
              <a:rPr lang="en-US" altLang="el-GR" sz="2800"/>
              <a:t>Consists of Three broad thin sheets that are aponeurotic in front</a:t>
            </a:r>
          </a:p>
          <a:p>
            <a:pPr>
              <a:lnSpc>
                <a:spcPct val="90000"/>
              </a:lnSpc>
            </a:pPr>
            <a:endParaRPr lang="en-US" altLang="el-GR" sz="2800"/>
          </a:p>
          <a:p>
            <a:pPr>
              <a:lnSpc>
                <a:spcPct val="90000"/>
              </a:lnSpc>
            </a:pPr>
            <a:r>
              <a:rPr lang="en-US" altLang="el-GR" sz="2800"/>
              <a:t>From exterior to interior they are:</a:t>
            </a:r>
          </a:p>
          <a:p>
            <a:pPr>
              <a:lnSpc>
                <a:spcPct val="90000"/>
              </a:lnSpc>
            </a:pPr>
            <a:endParaRPr lang="en-US" altLang="el-GR" sz="2800"/>
          </a:p>
          <a:p>
            <a:pPr>
              <a:lnSpc>
                <a:spcPct val="90000"/>
              </a:lnSpc>
            </a:pPr>
            <a:r>
              <a:rPr lang="en-US" altLang="el-GR" sz="2800"/>
              <a:t>External oblique, internal oblique, and transverse</a:t>
            </a:r>
          </a:p>
          <a:p>
            <a:pPr>
              <a:lnSpc>
                <a:spcPct val="90000"/>
              </a:lnSpc>
              <a:buFont typeface="Wingdings" panose="05000000000000000000" pitchFamily="2" charset="2"/>
              <a:buNone/>
            </a:pPr>
            <a:endParaRPr lang="en-US" altLang="el-GR" sz="2800"/>
          </a:p>
          <a:p>
            <a:pPr>
              <a:lnSpc>
                <a:spcPct val="90000"/>
              </a:lnSpc>
            </a:pPr>
            <a:r>
              <a:rPr lang="en-US" altLang="el-GR" sz="2800"/>
              <a:t>A wide vertical muscle, the rectus abdominis</a:t>
            </a:r>
          </a:p>
          <a:p>
            <a:pPr>
              <a:lnSpc>
                <a:spcPct val="90000"/>
              </a:lnSpc>
              <a:buFont typeface="Wingdings" panose="05000000000000000000" pitchFamily="2" charset="2"/>
              <a:buNone/>
            </a:pPr>
            <a:endParaRPr lang="en-US" altLang="el-GR" sz="2800"/>
          </a:p>
          <a:p>
            <a:pPr>
              <a:lnSpc>
                <a:spcPct val="90000"/>
              </a:lnSpc>
            </a:pPr>
            <a:r>
              <a:rPr lang="en-US" altLang="el-GR" sz="2800"/>
              <a:t>They lie on either side of the midline anteriorly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7B3EB078-C83E-5AB5-21EB-724AF7086B1D}"/>
              </a:ext>
            </a:extLst>
          </p:cNvPr>
          <p:cNvSpPr>
            <a:spLocks noGrp="1" noChangeArrowheads="1"/>
          </p:cNvSpPr>
          <p:nvPr>
            <p:ph type="title"/>
          </p:nvPr>
        </p:nvSpPr>
        <p:spPr/>
        <p:txBody>
          <a:bodyPr/>
          <a:lstStyle/>
          <a:p>
            <a:r>
              <a:rPr lang="en-US" altLang="el-GR"/>
              <a:t>Muscles</a:t>
            </a:r>
          </a:p>
        </p:txBody>
      </p:sp>
      <p:sp>
        <p:nvSpPr>
          <p:cNvPr id="20483" name="Rectangle 3">
            <a:extLst>
              <a:ext uri="{FF2B5EF4-FFF2-40B4-BE49-F238E27FC236}">
                <a16:creationId xmlns:a16="http://schemas.microsoft.com/office/drawing/2014/main" id="{ACC82AEB-9A9C-0767-51FB-BD37A8BFE25F}"/>
              </a:ext>
            </a:extLst>
          </p:cNvPr>
          <p:cNvSpPr>
            <a:spLocks noGrp="1" noChangeArrowheads="1"/>
          </p:cNvSpPr>
          <p:nvPr>
            <p:ph type="body" idx="1"/>
          </p:nvPr>
        </p:nvSpPr>
        <p:spPr>
          <a:xfrm>
            <a:off x="457200" y="2057400"/>
            <a:ext cx="8229600" cy="4800600"/>
          </a:xfrm>
        </p:spPr>
        <p:txBody>
          <a:bodyPr/>
          <a:lstStyle/>
          <a:p>
            <a:r>
              <a:rPr lang="en-US" altLang="el-GR"/>
              <a:t>As the aponeurosis of three sheets pass forward, they enclose the rectus abdominis to form the rectus sheath</a:t>
            </a:r>
          </a:p>
          <a:p>
            <a:pPr>
              <a:buFont typeface="Wingdings" panose="05000000000000000000" pitchFamily="2" charset="2"/>
              <a:buNone/>
            </a:pPr>
            <a:endParaRPr lang="en-US" altLang="el-GR"/>
          </a:p>
          <a:p>
            <a:r>
              <a:rPr lang="en-US" altLang="el-GR"/>
              <a:t>The cremaster muscle which is derived from the lower fibers of internal oblique, passes inferiorly as a covering of the spermatic cord and enters scrotum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a:extLst>
              <a:ext uri="{FF2B5EF4-FFF2-40B4-BE49-F238E27FC236}">
                <a16:creationId xmlns:a16="http://schemas.microsoft.com/office/drawing/2014/main" id="{8F994BE1-7B82-9123-140C-F18EBE4B7B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725" y="0"/>
            <a:ext cx="694055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B63FC88D-9BCA-ED2E-F501-C9A31DF037F5}"/>
              </a:ext>
            </a:extLst>
          </p:cNvPr>
          <p:cNvSpPr>
            <a:spLocks noGrp="1" noChangeArrowheads="1"/>
          </p:cNvSpPr>
          <p:nvPr>
            <p:ph type="title"/>
          </p:nvPr>
        </p:nvSpPr>
        <p:spPr/>
        <p:txBody>
          <a:bodyPr/>
          <a:lstStyle/>
          <a:p>
            <a:r>
              <a:rPr lang="en-US" altLang="el-GR"/>
              <a:t>External Oblique Muscle</a:t>
            </a:r>
          </a:p>
        </p:txBody>
      </p:sp>
      <p:sp>
        <p:nvSpPr>
          <p:cNvPr id="21507" name="Rectangle 3">
            <a:extLst>
              <a:ext uri="{FF2B5EF4-FFF2-40B4-BE49-F238E27FC236}">
                <a16:creationId xmlns:a16="http://schemas.microsoft.com/office/drawing/2014/main" id="{3E8F51B1-5A9F-EAF3-71AE-E73AE874A26B}"/>
              </a:ext>
            </a:extLst>
          </p:cNvPr>
          <p:cNvSpPr>
            <a:spLocks noGrp="1" noChangeArrowheads="1"/>
          </p:cNvSpPr>
          <p:nvPr>
            <p:ph type="body" idx="1"/>
          </p:nvPr>
        </p:nvSpPr>
        <p:spPr>
          <a:xfrm>
            <a:off x="457200" y="1752600"/>
            <a:ext cx="8229600" cy="5105400"/>
          </a:xfrm>
        </p:spPr>
        <p:txBody>
          <a:bodyPr/>
          <a:lstStyle/>
          <a:p>
            <a:pPr>
              <a:lnSpc>
                <a:spcPct val="90000"/>
              </a:lnSpc>
            </a:pPr>
            <a:r>
              <a:rPr lang="en-US" altLang="el-GR" sz="2400"/>
              <a:t>Is a broad, thin, muscular sheet</a:t>
            </a:r>
          </a:p>
          <a:p>
            <a:pPr>
              <a:lnSpc>
                <a:spcPct val="90000"/>
              </a:lnSpc>
            </a:pPr>
            <a:endParaRPr lang="en-US" altLang="el-GR" sz="2400"/>
          </a:p>
          <a:p>
            <a:pPr>
              <a:lnSpc>
                <a:spcPct val="90000"/>
              </a:lnSpc>
            </a:pPr>
            <a:r>
              <a:rPr lang="en-US" altLang="el-GR" sz="2400"/>
              <a:t>Origin: Lower 8 ribs</a:t>
            </a:r>
          </a:p>
          <a:p>
            <a:pPr>
              <a:lnSpc>
                <a:spcPct val="90000"/>
              </a:lnSpc>
            </a:pPr>
            <a:endParaRPr lang="en-US" altLang="el-GR" sz="2400"/>
          </a:p>
          <a:p>
            <a:pPr>
              <a:lnSpc>
                <a:spcPct val="90000"/>
              </a:lnSpc>
            </a:pPr>
            <a:r>
              <a:rPr lang="en-US" altLang="el-GR" sz="2400"/>
              <a:t>Insertion: Xiphoid process, linea alba, pubic tubercle, iliac crest</a:t>
            </a:r>
          </a:p>
          <a:p>
            <a:pPr>
              <a:lnSpc>
                <a:spcPct val="90000"/>
              </a:lnSpc>
            </a:pPr>
            <a:endParaRPr lang="en-US" altLang="el-GR" sz="2400"/>
          </a:p>
          <a:p>
            <a:pPr>
              <a:lnSpc>
                <a:spcPct val="90000"/>
              </a:lnSpc>
            </a:pPr>
            <a:r>
              <a:rPr lang="en-US" altLang="el-GR" sz="2400"/>
              <a:t>Nerve Supply: Lower 6 thoracic nerves, iliohypogastric &amp; ilioinguinal nerves</a:t>
            </a:r>
          </a:p>
          <a:p>
            <a:pPr>
              <a:lnSpc>
                <a:spcPct val="90000"/>
              </a:lnSpc>
              <a:buFont typeface="Wingdings" panose="05000000000000000000" pitchFamily="2" charset="2"/>
              <a:buNone/>
            </a:pPr>
            <a:endParaRPr lang="en-US" altLang="el-GR" sz="2400"/>
          </a:p>
          <a:p>
            <a:pPr>
              <a:lnSpc>
                <a:spcPct val="90000"/>
              </a:lnSpc>
            </a:pPr>
            <a:r>
              <a:rPr lang="en-US" altLang="el-GR" sz="2400"/>
              <a:t>Action: Supports abdominal contents, assist in forced expiration, micturition, defecation, parturition, vomiting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9" name="Picture 5">
            <a:extLst>
              <a:ext uri="{FF2B5EF4-FFF2-40B4-BE49-F238E27FC236}">
                <a16:creationId xmlns:a16="http://schemas.microsoft.com/office/drawing/2014/main" id="{C6D1DE2D-AA31-F013-B7EF-04311D1F0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3475" y="0"/>
            <a:ext cx="687705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734B4097-F6A0-C293-C3B3-BFBD0093C7FE}"/>
              </a:ext>
            </a:extLst>
          </p:cNvPr>
          <p:cNvSpPr>
            <a:spLocks noGrp="1" noChangeArrowheads="1"/>
          </p:cNvSpPr>
          <p:nvPr>
            <p:ph type="title"/>
          </p:nvPr>
        </p:nvSpPr>
        <p:spPr/>
        <p:txBody>
          <a:bodyPr/>
          <a:lstStyle/>
          <a:p>
            <a:r>
              <a:rPr lang="en-US" altLang="el-GR"/>
              <a:t>External Oblique Muscle</a:t>
            </a:r>
          </a:p>
        </p:txBody>
      </p:sp>
      <p:sp>
        <p:nvSpPr>
          <p:cNvPr id="26627" name="Rectangle 3">
            <a:extLst>
              <a:ext uri="{FF2B5EF4-FFF2-40B4-BE49-F238E27FC236}">
                <a16:creationId xmlns:a16="http://schemas.microsoft.com/office/drawing/2014/main" id="{887E0945-DC5D-F5D2-C5DF-3CAE2CEBF4E8}"/>
              </a:ext>
            </a:extLst>
          </p:cNvPr>
          <p:cNvSpPr>
            <a:spLocks noGrp="1" noChangeArrowheads="1"/>
          </p:cNvSpPr>
          <p:nvPr>
            <p:ph type="body" idx="1"/>
          </p:nvPr>
        </p:nvSpPr>
        <p:spPr>
          <a:xfrm>
            <a:off x="457200" y="2057400"/>
            <a:ext cx="8229600" cy="4525963"/>
          </a:xfrm>
        </p:spPr>
        <p:txBody>
          <a:bodyPr/>
          <a:lstStyle/>
          <a:p>
            <a:pPr>
              <a:lnSpc>
                <a:spcPct val="90000"/>
              </a:lnSpc>
            </a:pPr>
            <a:r>
              <a:rPr lang="en-US" altLang="el-GR"/>
              <a:t>A triangular shaped defect in the external oblique aponeurosis lies immediately above and medial to the pubic tubercle, known as superficial inguinal ring</a:t>
            </a:r>
          </a:p>
          <a:p>
            <a:pPr>
              <a:lnSpc>
                <a:spcPct val="90000"/>
              </a:lnSpc>
              <a:buFont typeface="Wingdings" panose="05000000000000000000" pitchFamily="2" charset="2"/>
              <a:buNone/>
            </a:pPr>
            <a:endParaRPr lang="en-US" altLang="el-GR"/>
          </a:p>
          <a:p>
            <a:pPr>
              <a:lnSpc>
                <a:spcPct val="90000"/>
              </a:lnSpc>
            </a:pPr>
            <a:r>
              <a:rPr lang="en-US" altLang="el-GR"/>
              <a:t>Between the anterosuperior iliac spine and the pubic tubercle, the lower border of the aponeurosis is folded backward on itself, forming the inguinal ligament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FF784DB-1425-F94E-98AC-195D8B60D294}"/>
              </a:ext>
            </a:extLst>
          </p:cNvPr>
          <p:cNvSpPr>
            <a:spLocks noGrp="1" noChangeArrowheads="1"/>
          </p:cNvSpPr>
          <p:nvPr>
            <p:ph type="title"/>
          </p:nvPr>
        </p:nvSpPr>
        <p:spPr/>
        <p:txBody>
          <a:bodyPr/>
          <a:lstStyle/>
          <a:p>
            <a:r>
              <a:rPr lang="en-US" altLang="el-GR"/>
              <a:t>Internal Oblique Muscle</a:t>
            </a:r>
          </a:p>
        </p:txBody>
      </p:sp>
      <p:sp>
        <p:nvSpPr>
          <p:cNvPr id="22531" name="Rectangle 3">
            <a:extLst>
              <a:ext uri="{FF2B5EF4-FFF2-40B4-BE49-F238E27FC236}">
                <a16:creationId xmlns:a16="http://schemas.microsoft.com/office/drawing/2014/main" id="{1F147D1E-35AD-51A9-723E-229201D6E99F}"/>
              </a:ext>
            </a:extLst>
          </p:cNvPr>
          <p:cNvSpPr>
            <a:spLocks noGrp="1" noChangeArrowheads="1"/>
          </p:cNvSpPr>
          <p:nvPr>
            <p:ph type="body" idx="1"/>
          </p:nvPr>
        </p:nvSpPr>
        <p:spPr>
          <a:xfrm>
            <a:off x="457200" y="1752600"/>
            <a:ext cx="8229600" cy="5105400"/>
          </a:xfrm>
        </p:spPr>
        <p:txBody>
          <a:bodyPr/>
          <a:lstStyle/>
          <a:p>
            <a:pPr>
              <a:lnSpc>
                <a:spcPct val="80000"/>
              </a:lnSpc>
            </a:pPr>
            <a:r>
              <a:rPr lang="en-US" altLang="el-GR" sz="2800"/>
              <a:t>Origin: Lumbar fascia, iliac crest, lateral two-thirds of inguinal ligament</a:t>
            </a:r>
          </a:p>
          <a:p>
            <a:pPr>
              <a:lnSpc>
                <a:spcPct val="80000"/>
              </a:lnSpc>
            </a:pPr>
            <a:endParaRPr lang="en-US" altLang="el-GR" sz="2800"/>
          </a:p>
          <a:p>
            <a:pPr>
              <a:lnSpc>
                <a:spcPct val="80000"/>
              </a:lnSpc>
            </a:pPr>
            <a:r>
              <a:rPr lang="en-US" altLang="el-GR" sz="2800"/>
              <a:t>Insertion: Lower three ribs and costal cartilages, xiphoid process, linea alba, symphysis pubis</a:t>
            </a:r>
          </a:p>
          <a:p>
            <a:pPr>
              <a:lnSpc>
                <a:spcPct val="80000"/>
              </a:lnSpc>
            </a:pPr>
            <a:endParaRPr lang="en-US" altLang="el-GR" sz="2800"/>
          </a:p>
          <a:p>
            <a:pPr>
              <a:lnSpc>
                <a:spcPct val="80000"/>
              </a:lnSpc>
            </a:pPr>
            <a:r>
              <a:rPr lang="en-US" altLang="el-GR" sz="2800"/>
              <a:t>Nerve Supply: Lower six thoracic nerves, iliohypogastric &amp; ilioinguinal nerves</a:t>
            </a:r>
          </a:p>
          <a:p>
            <a:pPr>
              <a:lnSpc>
                <a:spcPct val="80000"/>
              </a:lnSpc>
              <a:buFont typeface="Wingdings" panose="05000000000000000000" pitchFamily="2" charset="2"/>
              <a:buNone/>
            </a:pPr>
            <a:endParaRPr lang="en-US" altLang="el-GR" sz="2800"/>
          </a:p>
          <a:p>
            <a:pPr>
              <a:lnSpc>
                <a:spcPct val="80000"/>
              </a:lnSpc>
            </a:pPr>
            <a:r>
              <a:rPr lang="en-US" altLang="el-GR" sz="2800"/>
              <a:t>Action: Supports abdominal contents, assist in forced expiration, micturition, defecation, parturition, vomiting </a:t>
            </a:r>
          </a:p>
          <a:p>
            <a:pPr>
              <a:lnSpc>
                <a:spcPct val="80000"/>
              </a:lnSpc>
            </a:pPr>
            <a:endParaRPr lang="en-US" altLang="el-GR" sz="28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a:extLst>
              <a:ext uri="{FF2B5EF4-FFF2-40B4-BE49-F238E27FC236}">
                <a16:creationId xmlns:a16="http://schemas.microsoft.com/office/drawing/2014/main" id="{09701E92-BBAC-DB71-19C0-6805BDFA66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5575" y="0"/>
            <a:ext cx="6291263"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8C6710B9-DEBD-9400-2290-B6FC294C72CA}"/>
              </a:ext>
            </a:extLst>
          </p:cNvPr>
          <p:cNvSpPr>
            <a:spLocks noGrp="1" noChangeArrowheads="1"/>
          </p:cNvSpPr>
          <p:nvPr>
            <p:ph type="title"/>
          </p:nvPr>
        </p:nvSpPr>
        <p:spPr/>
        <p:txBody>
          <a:bodyPr/>
          <a:lstStyle/>
          <a:p>
            <a:r>
              <a:rPr lang="en-US" altLang="el-GR"/>
              <a:t>Transversus Abdominis</a:t>
            </a:r>
          </a:p>
        </p:txBody>
      </p:sp>
      <p:sp>
        <p:nvSpPr>
          <p:cNvPr id="23555" name="Rectangle 3">
            <a:extLst>
              <a:ext uri="{FF2B5EF4-FFF2-40B4-BE49-F238E27FC236}">
                <a16:creationId xmlns:a16="http://schemas.microsoft.com/office/drawing/2014/main" id="{3FA47039-6CCB-8106-5571-2B060128294D}"/>
              </a:ext>
            </a:extLst>
          </p:cNvPr>
          <p:cNvSpPr>
            <a:spLocks noGrp="1" noChangeArrowheads="1"/>
          </p:cNvSpPr>
          <p:nvPr>
            <p:ph type="body" idx="1"/>
          </p:nvPr>
        </p:nvSpPr>
        <p:spPr>
          <a:xfrm>
            <a:off x="457200" y="1752600"/>
            <a:ext cx="8458200" cy="5105400"/>
          </a:xfrm>
        </p:spPr>
        <p:txBody>
          <a:bodyPr/>
          <a:lstStyle/>
          <a:p>
            <a:r>
              <a:rPr lang="en-US" altLang="el-GR" sz="2800"/>
              <a:t>Origin: Lower six costal cartilages, lumbar fascia, iliac crest, lateral third of inguinal ligament</a:t>
            </a:r>
          </a:p>
          <a:p>
            <a:endParaRPr lang="en-US" altLang="el-GR" sz="2800"/>
          </a:p>
          <a:p>
            <a:r>
              <a:rPr lang="en-US" altLang="el-GR" sz="2800"/>
              <a:t>Insertion: Xiphoid process, linea alba, symphysis pubis</a:t>
            </a:r>
          </a:p>
          <a:p>
            <a:endParaRPr lang="en-US" altLang="el-GR" sz="2800"/>
          </a:p>
          <a:p>
            <a:r>
              <a:rPr lang="en-US" altLang="el-GR" sz="2800"/>
              <a:t>Nerve Supply: Lower six thoracic nerves, iliohypogastric &amp; ilioinguinal nerves</a:t>
            </a:r>
          </a:p>
          <a:p>
            <a:pPr>
              <a:buFont typeface="Wingdings" panose="05000000000000000000" pitchFamily="2" charset="2"/>
              <a:buNone/>
            </a:pPr>
            <a:endParaRPr lang="en-US" altLang="el-GR" sz="2800"/>
          </a:p>
          <a:p>
            <a:r>
              <a:rPr lang="en-US" altLang="el-GR" sz="2800"/>
              <a:t>Action: Compresses abdominal contents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4">
            <a:extLst>
              <a:ext uri="{FF2B5EF4-FFF2-40B4-BE49-F238E27FC236}">
                <a16:creationId xmlns:a16="http://schemas.microsoft.com/office/drawing/2014/main" id="{2F945CA0-8D2B-1286-FBF9-39DD0F7418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9988" y="0"/>
            <a:ext cx="6802437"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FAF5023F-AA88-E4F0-633F-3D507AD0C037}"/>
              </a:ext>
            </a:extLst>
          </p:cNvPr>
          <p:cNvSpPr>
            <a:spLocks noGrp="1" noChangeArrowheads="1"/>
          </p:cNvSpPr>
          <p:nvPr>
            <p:ph type="title"/>
          </p:nvPr>
        </p:nvSpPr>
        <p:spPr/>
        <p:txBody>
          <a:bodyPr/>
          <a:lstStyle/>
          <a:p>
            <a:r>
              <a:rPr lang="en-US" altLang="el-GR"/>
              <a:t>Rectus Abdominis</a:t>
            </a:r>
          </a:p>
        </p:txBody>
      </p:sp>
      <p:sp>
        <p:nvSpPr>
          <p:cNvPr id="24579" name="Rectangle 3">
            <a:extLst>
              <a:ext uri="{FF2B5EF4-FFF2-40B4-BE49-F238E27FC236}">
                <a16:creationId xmlns:a16="http://schemas.microsoft.com/office/drawing/2014/main" id="{F56881FB-DAC1-005D-E7DB-17CBCC9E4062}"/>
              </a:ext>
            </a:extLst>
          </p:cNvPr>
          <p:cNvSpPr>
            <a:spLocks noGrp="1" noChangeArrowheads="1"/>
          </p:cNvSpPr>
          <p:nvPr>
            <p:ph type="body" idx="1"/>
          </p:nvPr>
        </p:nvSpPr>
        <p:spPr>
          <a:xfrm>
            <a:off x="457200" y="1676400"/>
            <a:ext cx="8229600" cy="5181600"/>
          </a:xfrm>
        </p:spPr>
        <p:txBody>
          <a:bodyPr/>
          <a:lstStyle/>
          <a:p>
            <a:pPr>
              <a:lnSpc>
                <a:spcPct val="90000"/>
              </a:lnSpc>
            </a:pPr>
            <a:r>
              <a:rPr lang="en-US" altLang="el-GR"/>
              <a:t>Origin: Symphysis pubis and pubic crest</a:t>
            </a:r>
          </a:p>
          <a:p>
            <a:pPr>
              <a:lnSpc>
                <a:spcPct val="90000"/>
              </a:lnSpc>
            </a:pPr>
            <a:endParaRPr lang="en-US" altLang="el-GR"/>
          </a:p>
          <a:p>
            <a:pPr>
              <a:lnSpc>
                <a:spcPct val="90000"/>
              </a:lnSpc>
            </a:pPr>
            <a:r>
              <a:rPr lang="en-US" altLang="el-GR"/>
              <a:t>Insertion: 5</a:t>
            </a:r>
            <a:r>
              <a:rPr lang="en-US" altLang="el-GR" baseline="30000"/>
              <a:t>th</a:t>
            </a:r>
            <a:r>
              <a:rPr lang="en-US" altLang="el-GR"/>
              <a:t>, 6</a:t>
            </a:r>
            <a:r>
              <a:rPr lang="en-US" altLang="el-GR" baseline="30000"/>
              <a:t>th</a:t>
            </a:r>
            <a:r>
              <a:rPr lang="en-US" altLang="el-GR"/>
              <a:t> and 7</a:t>
            </a:r>
            <a:r>
              <a:rPr lang="en-US" altLang="el-GR" baseline="30000"/>
              <a:t>th</a:t>
            </a:r>
            <a:r>
              <a:rPr lang="en-US" altLang="el-GR"/>
              <a:t> costal cartilages and xiphoid process</a:t>
            </a:r>
          </a:p>
          <a:p>
            <a:pPr>
              <a:lnSpc>
                <a:spcPct val="90000"/>
              </a:lnSpc>
            </a:pPr>
            <a:endParaRPr lang="en-US" altLang="el-GR"/>
          </a:p>
          <a:p>
            <a:pPr>
              <a:lnSpc>
                <a:spcPct val="90000"/>
              </a:lnSpc>
            </a:pPr>
            <a:r>
              <a:rPr lang="en-US" altLang="el-GR"/>
              <a:t>Nerve Supply: Lower six thoracic nerves</a:t>
            </a:r>
          </a:p>
          <a:p>
            <a:pPr>
              <a:lnSpc>
                <a:spcPct val="90000"/>
              </a:lnSpc>
              <a:buFont typeface="Wingdings" panose="05000000000000000000" pitchFamily="2" charset="2"/>
              <a:buNone/>
            </a:pPr>
            <a:endParaRPr lang="en-US" altLang="el-GR"/>
          </a:p>
          <a:p>
            <a:pPr>
              <a:lnSpc>
                <a:spcPct val="90000"/>
              </a:lnSpc>
            </a:pPr>
            <a:r>
              <a:rPr lang="en-US" altLang="el-GR"/>
              <a:t>Action: Compresses abdominal contents, flexes vertebral column, accessory muscle of expiration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4">
            <a:extLst>
              <a:ext uri="{FF2B5EF4-FFF2-40B4-BE49-F238E27FC236}">
                <a16:creationId xmlns:a16="http://schemas.microsoft.com/office/drawing/2014/main" id="{F19F6F8C-D438-D57F-3C9A-30850D3808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5575" y="0"/>
            <a:ext cx="6291263"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408F615D-8C2B-44DA-6D7C-2178EF5523A9}"/>
              </a:ext>
            </a:extLst>
          </p:cNvPr>
          <p:cNvSpPr>
            <a:spLocks noGrp="1" noChangeArrowheads="1"/>
          </p:cNvSpPr>
          <p:nvPr>
            <p:ph type="title"/>
          </p:nvPr>
        </p:nvSpPr>
        <p:spPr/>
        <p:txBody>
          <a:bodyPr/>
          <a:lstStyle/>
          <a:p>
            <a:r>
              <a:rPr lang="en-US" altLang="el-GR"/>
              <a:t>Lymph Drainage</a:t>
            </a:r>
          </a:p>
        </p:txBody>
      </p:sp>
      <p:sp>
        <p:nvSpPr>
          <p:cNvPr id="25603" name="Rectangle 3">
            <a:extLst>
              <a:ext uri="{FF2B5EF4-FFF2-40B4-BE49-F238E27FC236}">
                <a16:creationId xmlns:a16="http://schemas.microsoft.com/office/drawing/2014/main" id="{30286219-A46E-59D2-E9B6-B7E14E8DE460}"/>
              </a:ext>
            </a:extLst>
          </p:cNvPr>
          <p:cNvSpPr>
            <a:spLocks noGrp="1" noChangeArrowheads="1"/>
          </p:cNvSpPr>
          <p:nvPr>
            <p:ph type="body" idx="1"/>
          </p:nvPr>
        </p:nvSpPr>
        <p:spPr>
          <a:xfrm>
            <a:off x="457200" y="2057400"/>
            <a:ext cx="8229600" cy="4800600"/>
          </a:xfrm>
        </p:spPr>
        <p:txBody>
          <a:bodyPr/>
          <a:lstStyle/>
          <a:p>
            <a:r>
              <a:rPr lang="en-US" altLang="el-GR" sz="2800"/>
              <a:t>Lymph drainage of the skin of the anterior abdominal wall above the umbilicus is upward to the anterior axillary (pectoral group of nodes)</a:t>
            </a:r>
          </a:p>
          <a:p>
            <a:endParaRPr lang="en-US" altLang="el-GR" sz="2800"/>
          </a:p>
          <a:p>
            <a:r>
              <a:rPr lang="en-US" altLang="el-GR" sz="2800"/>
              <a:t>Below the level of umbilicus drains downward and laterally to the superficial inguinal nodes</a:t>
            </a:r>
          </a:p>
          <a:p>
            <a:pPr>
              <a:buFont typeface="Wingdings" panose="05000000000000000000" pitchFamily="2" charset="2"/>
              <a:buNone/>
            </a:pPr>
            <a:endParaRPr lang="en-US" altLang="el-GR" sz="2800"/>
          </a:p>
          <a:p>
            <a:r>
              <a:rPr lang="en-US" altLang="el-GR" sz="2800"/>
              <a:t>Swelling in the groin is may be due to enlarged superficial inguinal node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4163D872-712B-2C2F-E8CF-1B4189FBD9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260648"/>
            <a:ext cx="8424935" cy="6408712"/>
          </a:xfrm>
          <a:prstGeom prst="rect">
            <a:avLst/>
          </a:prstGeom>
        </p:spPr>
      </p:pic>
    </p:spTree>
    <p:extLst>
      <p:ext uri="{BB962C8B-B14F-4D97-AF65-F5344CB8AC3E}">
        <p14:creationId xmlns:p14="http://schemas.microsoft.com/office/powerpoint/2010/main" val="3050798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C6C10FA2-C4DC-CDA8-00AB-71D607D362EA}"/>
              </a:ext>
            </a:extLst>
          </p:cNvPr>
          <p:cNvSpPr>
            <a:spLocks noGrp="1" noChangeArrowheads="1"/>
          </p:cNvSpPr>
          <p:nvPr>
            <p:ph type="title"/>
          </p:nvPr>
        </p:nvSpPr>
        <p:spPr/>
        <p:txBody>
          <a:bodyPr/>
          <a:lstStyle/>
          <a:p>
            <a:r>
              <a:rPr lang="en-US" altLang="el-GR"/>
              <a:t>Venous Drainage</a:t>
            </a:r>
          </a:p>
        </p:txBody>
      </p:sp>
      <p:sp>
        <p:nvSpPr>
          <p:cNvPr id="57347" name="Rectangle 3">
            <a:extLst>
              <a:ext uri="{FF2B5EF4-FFF2-40B4-BE49-F238E27FC236}">
                <a16:creationId xmlns:a16="http://schemas.microsoft.com/office/drawing/2014/main" id="{F298DBD4-7D66-9AC2-F731-8C933FC015EB}"/>
              </a:ext>
            </a:extLst>
          </p:cNvPr>
          <p:cNvSpPr>
            <a:spLocks noGrp="1" noChangeArrowheads="1"/>
          </p:cNvSpPr>
          <p:nvPr>
            <p:ph type="body" idx="1"/>
          </p:nvPr>
        </p:nvSpPr>
        <p:spPr>
          <a:xfrm>
            <a:off x="457200" y="1524000"/>
            <a:ext cx="8229600" cy="5334000"/>
          </a:xfrm>
        </p:spPr>
        <p:txBody>
          <a:bodyPr/>
          <a:lstStyle/>
          <a:p>
            <a:pPr>
              <a:lnSpc>
                <a:spcPct val="90000"/>
              </a:lnSpc>
            </a:pPr>
            <a:r>
              <a:rPr lang="en-US" altLang="el-GR" sz="2800"/>
              <a:t>Venous blood is collected into a network of veins that radiate from the umbilicus</a:t>
            </a:r>
          </a:p>
          <a:p>
            <a:pPr>
              <a:lnSpc>
                <a:spcPct val="90000"/>
              </a:lnSpc>
            </a:pPr>
            <a:endParaRPr lang="en-US" altLang="el-GR" sz="2800"/>
          </a:p>
          <a:p>
            <a:pPr>
              <a:lnSpc>
                <a:spcPct val="90000"/>
              </a:lnSpc>
            </a:pPr>
            <a:r>
              <a:rPr lang="en-US" altLang="el-GR" sz="2800"/>
              <a:t>The network is drained above into the axillary vein via the lateral thoracic vein</a:t>
            </a:r>
          </a:p>
          <a:p>
            <a:pPr>
              <a:lnSpc>
                <a:spcPct val="90000"/>
              </a:lnSpc>
            </a:pPr>
            <a:endParaRPr lang="en-US" altLang="el-GR" sz="2800"/>
          </a:p>
          <a:p>
            <a:pPr>
              <a:lnSpc>
                <a:spcPct val="90000"/>
              </a:lnSpc>
            </a:pPr>
            <a:r>
              <a:rPr lang="en-US" altLang="el-GR" sz="2800"/>
              <a:t>Below into the femoral vein via the superficial epigastric and the great saphenous veins</a:t>
            </a:r>
          </a:p>
          <a:p>
            <a:pPr>
              <a:lnSpc>
                <a:spcPct val="90000"/>
              </a:lnSpc>
            </a:pPr>
            <a:endParaRPr lang="en-US" altLang="el-GR" sz="2800"/>
          </a:p>
          <a:p>
            <a:pPr>
              <a:lnSpc>
                <a:spcPct val="90000"/>
              </a:lnSpc>
            </a:pPr>
            <a:r>
              <a:rPr lang="en-US" altLang="el-GR" sz="2800"/>
              <a:t>Few small veins, the paraumbilical veins form a clinically important portal-system venous anastomosis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a:extLst>
              <a:ext uri="{FF2B5EF4-FFF2-40B4-BE49-F238E27FC236}">
                <a16:creationId xmlns:a16="http://schemas.microsoft.com/office/drawing/2014/main" id="{BE56184F-6CD4-7129-4634-AC97D0E218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6038" y="0"/>
            <a:ext cx="6510337"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A14E4787-393E-A62E-14DA-5B05D98CF562}"/>
              </a:ext>
            </a:extLst>
          </p:cNvPr>
          <p:cNvSpPr>
            <a:spLocks noGrp="1" noChangeArrowheads="1"/>
          </p:cNvSpPr>
          <p:nvPr>
            <p:ph type="title"/>
          </p:nvPr>
        </p:nvSpPr>
        <p:spPr/>
        <p:txBody>
          <a:bodyPr/>
          <a:lstStyle/>
          <a:p>
            <a:r>
              <a:rPr lang="en-US" altLang="el-GR"/>
              <a:t>Caput Medusae</a:t>
            </a:r>
          </a:p>
        </p:txBody>
      </p:sp>
      <p:sp>
        <p:nvSpPr>
          <p:cNvPr id="59395" name="Rectangle 3">
            <a:extLst>
              <a:ext uri="{FF2B5EF4-FFF2-40B4-BE49-F238E27FC236}">
                <a16:creationId xmlns:a16="http://schemas.microsoft.com/office/drawing/2014/main" id="{F3A8E758-DD05-8FD2-85D2-BD3B12F98C48}"/>
              </a:ext>
            </a:extLst>
          </p:cNvPr>
          <p:cNvSpPr>
            <a:spLocks noGrp="1" noChangeArrowheads="1"/>
          </p:cNvSpPr>
          <p:nvPr>
            <p:ph type="body" idx="1"/>
          </p:nvPr>
        </p:nvSpPr>
        <p:spPr>
          <a:xfrm>
            <a:off x="457200" y="1752600"/>
            <a:ext cx="8229600" cy="5105400"/>
          </a:xfrm>
        </p:spPr>
        <p:txBody>
          <a:bodyPr/>
          <a:lstStyle/>
          <a:p>
            <a:pPr>
              <a:lnSpc>
                <a:spcPct val="90000"/>
              </a:lnSpc>
            </a:pPr>
            <a:r>
              <a:rPr lang="en-US" altLang="el-GR"/>
              <a:t>The superficial veins around the umbilicus and the paraumbilical veins connecting them to the portal vein may become grossly distended in case of portal vein obstruction</a:t>
            </a:r>
          </a:p>
          <a:p>
            <a:pPr>
              <a:lnSpc>
                <a:spcPct val="90000"/>
              </a:lnSpc>
              <a:buFont typeface="Wingdings" panose="05000000000000000000" pitchFamily="2" charset="2"/>
              <a:buNone/>
            </a:pPr>
            <a:endParaRPr lang="en-US" altLang="el-GR"/>
          </a:p>
          <a:p>
            <a:pPr>
              <a:lnSpc>
                <a:spcPct val="90000"/>
              </a:lnSpc>
            </a:pPr>
            <a:r>
              <a:rPr lang="en-US" altLang="el-GR"/>
              <a:t>The distended subcutaneous veins radiate out from the umbilicus, producing in severe cases the clinical picture called Caput Medusae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C0C39575-2B41-68B4-5DF2-7D3A17B5C6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0"/>
            <a:ext cx="70866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D1014308-2A03-D9AD-B24D-EE5BB7466795}"/>
              </a:ext>
            </a:extLst>
          </p:cNvPr>
          <p:cNvSpPr>
            <a:spLocks noGrp="1" noChangeArrowheads="1"/>
          </p:cNvSpPr>
          <p:nvPr>
            <p:ph type="title"/>
          </p:nvPr>
        </p:nvSpPr>
        <p:spPr>
          <a:xfrm>
            <a:off x="457200" y="381000"/>
            <a:ext cx="8229600" cy="1139825"/>
          </a:xfrm>
        </p:spPr>
        <p:txBody>
          <a:bodyPr/>
          <a:lstStyle/>
          <a:p>
            <a:r>
              <a:rPr lang="en-US" altLang="el-GR"/>
              <a:t>Nerves</a:t>
            </a:r>
          </a:p>
        </p:txBody>
      </p:sp>
      <p:sp>
        <p:nvSpPr>
          <p:cNvPr id="30723" name="Rectangle 3">
            <a:extLst>
              <a:ext uri="{FF2B5EF4-FFF2-40B4-BE49-F238E27FC236}">
                <a16:creationId xmlns:a16="http://schemas.microsoft.com/office/drawing/2014/main" id="{C40AA345-28C6-590B-D0C9-ED04181A413F}"/>
              </a:ext>
            </a:extLst>
          </p:cNvPr>
          <p:cNvSpPr>
            <a:spLocks noGrp="1" noChangeArrowheads="1"/>
          </p:cNvSpPr>
          <p:nvPr>
            <p:ph type="body" idx="1"/>
          </p:nvPr>
        </p:nvSpPr>
        <p:spPr>
          <a:xfrm>
            <a:off x="457200" y="1828800"/>
            <a:ext cx="8229600" cy="5029200"/>
          </a:xfrm>
        </p:spPr>
        <p:txBody>
          <a:bodyPr/>
          <a:lstStyle/>
          <a:p>
            <a:r>
              <a:rPr lang="en-US" altLang="el-GR" sz="2800"/>
              <a:t>Nerves of the anterior abdominal wall supply the skin, muscles and the parietal peritoneum</a:t>
            </a:r>
          </a:p>
          <a:p>
            <a:endParaRPr lang="en-US" altLang="el-GR" sz="2800"/>
          </a:p>
          <a:p>
            <a:r>
              <a:rPr lang="en-US" altLang="el-GR" sz="2800"/>
              <a:t>They are derived from the anterior rami of lower six thoracic and the first lumbar nerves</a:t>
            </a:r>
          </a:p>
          <a:p>
            <a:pPr>
              <a:buFont typeface="Wingdings" panose="05000000000000000000" pitchFamily="2" charset="2"/>
              <a:buNone/>
            </a:pPr>
            <a:endParaRPr lang="en-US" altLang="el-GR" sz="2800"/>
          </a:p>
          <a:p>
            <a:r>
              <a:rPr lang="en-US" altLang="el-GR" sz="2800"/>
              <a:t>Inflammation of parietal peritoneum causes pain in the overlying skin and also a reflex increase in tone of the abdominal musculature in the same area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a:extLst>
              <a:ext uri="{FF2B5EF4-FFF2-40B4-BE49-F238E27FC236}">
                <a16:creationId xmlns:a16="http://schemas.microsoft.com/office/drawing/2014/main" id="{F84E0110-3A58-CC43-BE1C-11292C4F71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0"/>
            <a:ext cx="7239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5E7CB6E0-C570-B130-BA12-96885545346E}"/>
              </a:ext>
            </a:extLst>
          </p:cNvPr>
          <p:cNvSpPr>
            <a:spLocks noGrp="1" noChangeArrowheads="1"/>
          </p:cNvSpPr>
          <p:nvPr>
            <p:ph type="title"/>
          </p:nvPr>
        </p:nvSpPr>
        <p:spPr/>
        <p:txBody>
          <a:bodyPr/>
          <a:lstStyle/>
          <a:p>
            <a:r>
              <a:rPr lang="en-US" altLang="el-GR"/>
              <a:t>Rectus Sheath</a:t>
            </a:r>
          </a:p>
        </p:txBody>
      </p:sp>
      <p:sp>
        <p:nvSpPr>
          <p:cNvPr id="46083" name="Rectangle 3">
            <a:extLst>
              <a:ext uri="{FF2B5EF4-FFF2-40B4-BE49-F238E27FC236}">
                <a16:creationId xmlns:a16="http://schemas.microsoft.com/office/drawing/2014/main" id="{28D26836-32D9-2B89-86AD-F07675753C49}"/>
              </a:ext>
            </a:extLst>
          </p:cNvPr>
          <p:cNvSpPr>
            <a:spLocks noGrp="1" noChangeArrowheads="1"/>
          </p:cNvSpPr>
          <p:nvPr>
            <p:ph type="body" idx="1"/>
          </p:nvPr>
        </p:nvSpPr>
        <p:spPr>
          <a:xfrm>
            <a:off x="457200" y="1676400"/>
            <a:ext cx="8229600" cy="5181600"/>
          </a:xfrm>
        </p:spPr>
        <p:txBody>
          <a:bodyPr/>
          <a:lstStyle/>
          <a:p>
            <a:pPr>
              <a:lnSpc>
                <a:spcPct val="90000"/>
              </a:lnSpc>
            </a:pPr>
            <a:r>
              <a:rPr lang="en-US" altLang="el-GR" sz="2800"/>
              <a:t>Is a long fibrous sheath</a:t>
            </a:r>
          </a:p>
          <a:p>
            <a:pPr>
              <a:lnSpc>
                <a:spcPct val="90000"/>
              </a:lnSpc>
            </a:pPr>
            <a:endParaRPr lang="en-US" altLang="el-GR" sz="2800"/>
          </a:p>
          <a:p>
            <a:pPr>
              <a:lnSpc>
                <a:spcPct val="90000"/>
              </a:lnSpc>
            </a:pPr>
            <a:r>
              <a:rPr lang="en-US" altLang="el-GR" sz="2800"/>
              <a:t>Encloses the rectus abdominis and pyramidalis muscle (if present)</a:t>
            </a:r>
          </a:p>
          <a:p>
            <a:pPr>
              <a:lnSpc>
                <a:spcPct val="90000"/>
              </a:lnSpc>
            </a:pPr>
            <a:endParaRPr lang="en-US" altLang="el-GR" sz="2800"/>
          </a:p>
          <a:p>
            <a:pPr>
              <a:lnSpc>
                <a:spcPct val="90000"/>
              </a:lnSpc>
            </a:pPr>
            <a:r>
              <a:rPr lang="en-US" altLang="el-GR" sz="2800"/>
              <a:t>Contains the anterior rami of lower six thoracic nerves and the superior and inferior epigastric vessels and lymph vessels</a:t>
            </a:r>
          </a:p>
          <a:p>
            <a:pPr>
              <a:lnSpc>
                <a:spcPct val="90000"/>
              </a:lnSpc>
              <a:buFont typeface="Wingdings" panose="05000000000000000000" pitchFamily="2" charset="2"/>
              <a:buNone/>
            </a:pPr>
            <a:endParaRPr lang="en-US" altLang="el-GR" sz="2800"/>
          </a:p>
          <a:p>
            <a:pPr>
              <a:lnSpc>
                <a:spcPct val="90000"/>
              </a:lnSpc>
            </a:pPr>
            <a:r>
              <a:rPr lang="en-US" altLang="el-GR" sz="2800"/>
              <a:t>Formed mainly by aponeurosis of three lateral abdominal muscles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ACA6999F-E364-B3AD-155E-762AF719715F}"/>
              </a:ext>
            </a:extLst>
          </p:cNvPr>
          <p:cNvSpPr>
            <a:spLocks noGrp="1" noChangeArrowheads="1"/>
          </p:cNvSpPr>
          <p:nvPr>
            <p:ph type="title"/>
          </p:nvPr>
        </p:nvSpPr>
        <p:spPr/>
        <p:txBody>
          <a:bodyPr/>
          <a:lstStyle/>
          <a:p>
            <a:r>
              <a:rPr lang="en-US" altLang="el-GR"/>
              <a:t>Rectus Sheath</a:t>
            </a:r>
          </a:p>
        </p:txBody>
      </p:sp>
      <p:sp>
        <p:nvSpPr>
          <p:cNvPr id="47107" name="Rectangle 3">
            <a:extLst>
              <a:ext uri="{FF2B5EF4-FFF2-40B4-BE49-F238E27FC236}">
                <a16:creationId xmlns:a16="http://schemas.microsoft.com/office/drawing/2014/main" id="{37B5DBE7-703B-8971-449A-4189A1E81609}"/>
              </a:ext>
            </a:extLst>
          </p:cNvPr>
          <p:cNvSpPr>
            <a:spLocks noGrp="1" noChangeArrowheads="1"/>
          </p:cNvSpPr>
          <p:nvPr>
            <p:ph type="body" idx="1"/>
          </p:nvPr>
        </p:nvSpPr>
        <p:spPr>
          <a:xfrm>
            <a:off x="457200" y="1752600"/>
            <a:ext cx="8229600" cy="5105400"/>
          </a:xfrm>
        </p:spPr>
        <p:txBody>
          <a:bodyPr/>
          <a:lstStyle/>
          <a:p>
            <a:pPr>
              <a:lnSpc>
                <a:spcPct val="90000"/>
              </a:lnSpc>
              <a:buFont typeface="Wingdings" panose="05000000000000000000" pitchFamily="2" charset="2"/>
              <a:buNone/>
            </a:pPr>
            <a:r>
              <a:rPr lang="en-US" altLang="el-GR"/>
              <a:t>   For description it is considered at three levels:</a:t>
            </a:r>
          </a:p>
          <a:p>
            <a:pPr>
              <a:lnSpc>
                <a:spcPct val="90000"/>
              </a:lnSpc>
            </a:pPr>
            <a:endParaRPr lang="en-US" altLang="el-GR"/>
          </a:p>
          <a:p>
            <a:pPr>
              <a:lnSpc>
                <a:spcPct val="90000"/>
              </a:lnSpc>
            </a:pPr>
            <a:r>
              <a:rPr lang="en-US" altLang="el-GR"/>
              <a:t>Above the costal margin the anterior wall is formed by the aponeurosis of the external oblique and posterior wall is formed by the thoracic wall</a:t>
            </a:r>
          </a:p>
          <a:p>
            <a:pPr>
              <a:lnSpc>
                <a:spcPct val="90000"/>
              </a:lnSpc>
              <a:buFont typeface="Wingdings" panose="05000000000000000000" pitchFamily="2" charset="2"/>
              <a:buNone/>
            </a:pPr>
            <a:endParaRPr lang="en-US" altLang="el-GR"/>
          </a:p>
          <a:p>
            <a:pPr>
              <a:lnSpc>
                <a:spcPct val="90000"/>
              </a:lnSpc>
            </a:pPr>
            <a:r>
              <a:rPr lang="en-US" altLang="el-GR"/>
              <a:t>That is the 5</a:t>
            </a:r>
            <a:r>
              <a:rPr lang="en-US" altLang="el-GR" baseline="30000"/>
              <a:t>th</a:t>
            </a:r>
            <a:r>
              <a:rPr lang="en-US" altLang="el-GR"/>
              <a:t> , 6</a:t>
            </a:r>
            <a:r>
              <a:rPr lang="en-US" altLang="el-GR" baseline="30000"/>
              <a:t>th</a:t>
            </a:r>
            <a:r>
              <a:rPr lang="en-US" altLang="el-GR"/>
              <a:t> and 7</a:t>
            </a:r>
            <a:r>
              <a:rPr lang="en-US" altLang="el-GR" baseline="30000"/>
              <a:t>th</a:t>
            </a:r>
            <a:r>
              <a:rPr lang="en-US" altLang="el-GR"/>
              <a:t> costal cartilages and the intercostal spaces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362ADC7D-2EBC-FD17-B688-A5E1F58C185E}"/>
              </a:ext>
            </a:extLst>
          </p:cNvPr>
          <p:cNvSpPr>
            <a:spLocks noGrp="1" noChangeArrowheads="1"/>
          </p:cNvSpPr>
          <p:nvPr>
            <p:ph type="title"/>
          </p:nvPr>
        </p:nvSpPr>
        <p:spPr/>
        <p:txBody>
          <a:bodyPr/>
          <a:lstStyle/>
          <a:p>
            <a:r>
              <a:rPr lang="en-US" altLang="el-GR"/>
              <a:t>Rectus Sheath</a:t>
            </a:r>
          </a:p>
        </p:txBody>
      </p:sp>
      <p:sp>
        <p:nvSpPr>
          <p:cNvPr id="48131" name="Rectangle 3">
            <a:extLst>
              <a:ext uri="{FF2B5EF4-FFF2-40B4-BE49-F238E27FC236}">
                <a16:creationId xmlns:a16="http://schemas.microsoft.com/office/drawing/2014/main" id="{1BEB3286-BE5E-D212-7038-CF67E1F11632}"/>
              </a:ext>
            </a:extLst>
          </p:cNvPr>
          <p:cNvSpPr>
            <a:spLocks noGrp="1" noChangeArrowheads="1"/>
          </p:cNvSpPr>
          <p:nvPr>
            <p:ph type="body" idx="1"/>
          </p:nvPr>
        </p:nvSpPr>
        <p:spPr>
          <a:xfrm>
            <a:off x="457200" y="1676400"/>
            <a:ext cx="8229600" cy="5181600"/>
          </a:xfrm>
        </p:spPr>
        <p:txBody>
          <a:bodyPr/>
          <a:lstStyle/>
          <a:p>
            <a:pPr>
              <a:lnSpc>
                <a:spcPct val="90000"/>
              </a:lnSpc>
            </a:pPr>
            <a:r>
              <a:rPr lang="en-US" altLang="el-GR"/>
              <a:t>Between the costal margin and the level of the anterosuperior iliac spine, the aponeurosis of the internal oblique splits to enclose the rectus muscle</a:t>
            </a:r>
          </a:p>
          <a:p>
            <a:pPr>
              <a:lnSpc>
                <a:spcPct val="90000"/>
              </a:lnSpc>
            </a:pPr>
            <a:endParaRPr lang="en-US" altLang="el-GR"/>
          </a:p>
          <a:p>
            <a:pPr>
              <a:lnSpc>
                <a:spcPct val="90000"/>
              </a:lnSpc>
            </a:pPr>
            <a:r>
              <a:rPr lang="en-US" altLang="el-GR"/>
              <a:t>The external oblique aponeurosis is directed in front of the muscle</a:t>
            </a:r>
          </a:p>
          <a:p>
            <a:pPr>
              <a:lnSpc>
                <a:spcPct val="90000"/>
              </a:lnSpc>
              <a:buFont typeface="Wingdings" panose="05000000000000000000" pitchFamily="2" charset="2"/>
              <a:buNone/>
            </a:pPr>
            <a:endParaRPr lang="en-US" altLang="el-GR"/>
          </a:p>
          <a:p>
            <a:pPr>
              <a:lnSpc>
                <a:spcPct val="90000"/>
              </a:lnSpc>
            </a:pPr>
            <a:r>
              <a:rPr lang="en-US" altLang="el-GR"/>
              <a:t>Transversus aponeurosis is directed behind the muscle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4" name="Picture 4">
            <a:extLst>
              <a:ext uri="{FF2B5EF4-FFF2-40B4-BE49-F238E27FC236}">
                <a16:creationId xmlns:a16="http://schemas.microsoft.com/office/drawing/2014/main" id="{DC27B357-A2F4-F557-9013-F3ED55048C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9144000" cy="5867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8D689B37-F830-7A5B-016A-10AF429138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0"/>
            <a:ext cx="8496943" cy="6858000"/>
          </a:xfrm>
          <a:prstGeom prst="rect">
            <a:avLst/>
          </a:prstGeom>
        </p:spPr>
      </p:pic>
    </p:spTree>
    <p:extLst>
      <p:ext uri="{BB962C8B-B14F-4D97-AF65-F5344CB8AC3E}">
        <p14:creationId xmlns:p14="http://schemas.microsoft.com/office/powerpoint/2010/main" val="38795613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AB4C548F-28B2-C1AF-4341-E907FE383336}"/>
              </a:ext>
            </a:extLst>
          </p:cNvPr>
          <p:cNvSpPr>
            <a:spLocks noGrp="1" noChangeArrowheads="1"/>
          </p:cNvSpPr>
          <p:nvPr>
            <p:ph type="title"/>
          </p:nvPr>
        </p:nvSpPr>
        <p:spPr/>
        <p:txBody>
          <a:bodyPr/>
          <a:lstStyle/>
          <a:p>
            <a:r>
              <a:rPr lang="en-US" altLang="el-GR"/>
              <a:t>Rectus Sheath</a:t>
            </a:r>
          </a:p>
        </p:txBody>
      </p:sp>
      <p:sp>
        <p:nvSpPr>
          <p:cNvPr id="49155" name="Rectangle 3">
            <a:extLst>
              <a:ext uri="{FF2B5EF4-FFF2-40B4-BE49-F238E27FC236}">
                <a16:creationId xmlns:a16="http://schemas.microsoft.com/office/drawing/2014/main" id="{7E211172-9AB3-9257-AAB6-81B58A3C9D95}"/>
              </a:ext>
            </a:extLst>
          </p:cNvPr>
          <p:cNvSpPr>
            <a:spLocks noGrp="1" noChangeArrowheads="1"/>
          </p:cNvSpPr>
          <p:nvPr>
            <p:ph type="body" idx="1"/>
          </p:nvPr>
        </p:nvSpPr>
        <p:spPr>
          <a:xfrm>
            <a:off x="457200" y="2057400"/>
            <a:ext cx="8229600" cy="4525963"/>
          </a:xfrm>
        </p:spPr>
        <p:txBody>
          <a:bodyPr/>
          <a:lstStyle/>
          <a:p>
            <a:r>
              <a:rPr lang="en-US" altLang="el-GR"/>
              <a:t>Between the level of the anterosuperior iliac spine and the pubis, the aponeurosis of all three muscles form the anterior wall</a:t>
            </a:r>
          </a:p>
          <a:p>
            <a:pPr>
              <a:buFont typeface="Wingdings" panose="05000000000000000000" pitchFamily="2" charset="2"/>
              <a:buNone/>
            </a:pPr>
            <a:endParaRPr lang="en-US" altLang="el-GR"/>
          </a:p>
          <a:p>
            <a:r>
              <a:rPr lang="en-US" altLang="el-GR"/>
              <a:t>The posterior wall is absent</a:t>
            </a:r>
          </a:p>
          <a:p>
            <a:pPr>
              <a:buFont typeface="Wingdings" panose="05000000000000000000" pitchFamily="2" charset="2"/>
              <a:buNone/>
            </a:pPr>
            <a:endParaRPr lang="en-US" altLang="el-GR"/>
          </a:p>
          <a:p>
            <a:r>
              <a:rPr lang="en-US" altLang="el-GR"/>
              <a:t>The rectus muscle lies in contact with the fascia transversalis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8" name="Picture 4">
            <a:extLst>
              <a:ext uri="{FF2B5EF4-FFF2-40B4-BE49-F238E27FC236}">
                <a16:creationId xmlns:a16="http://schemas.microsoft.com/office/drawing/2014/main" id="{3522BF58-6FCC-FD75-B8A1-D66C78B281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9144000" cy="5638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643EEF93-60EF-38AD-69C1-CCDC14483C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16632"/>
            <a:ext cx="8856983" cy="6741367"/>
          </a:xfrm>
          <a:prstGeom prst="rect">
            <a:avLst/>
          </a:prstGeom>
        </p:spPr>
      </p:pic>
    </p:spTree>
    <p:extLst>
      <p:ext uri="{BB962C8B-B14F-4D97-AF65-F5344CB8AC3E}">
        <p14:creationId xmlns:p14="http://schemas.microsoft.com/office/powerpoint/2010/main" val="861999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0DBBE3AD-A2CB-08E3-7E98-BCD2BE30B5F5}"/>
              </a:ext>
            </a:extLst>
          </p:cNvPr>
          <p:cNvSpPr>
            <a:spLocks noGrp="1" noChangeArrowheads="1"/>
          </p:cNvSpPr>
          <p:nvPr>
            <p:ph type="title"/>
          </p:nvPr>
        </p:nvSpPr>
        <p:spPr/>
        <p:txBody>
          <a:bodyPr/>
          <a:lstStyle/>
          <a:p>
            <a:r>
              <a:rPr lang="en-US" altLang="el-GR"/>
              <a:t>Rectus Sheath</a:t>
            </a:r>
          </a:p>
        </p:txBody>
      </p:sp>
      <p:sp>
        <p:nvSpPr>
          <p:cNvPr id="54275" name="Rectangle 3">
            <a:extLst>
              <a:ext uri="{FF2B5EF4-FFF2-40B4-BE49-F238E27FC236}">
                <a16:creationId xmlns:a16="http://schemas.microsoft.com/office/drawing/2014/main" id="{E99707B2-2077-8760-7DF7-499C675D2499}"/>
              </a:ext>
            </a:extLst>
          </p:cNvPr>
          <p:cNvSpPr>
            <a:spLocks noGrp="1" noChangeArrowheads="1"/>
          </p:cNvSpPr>
          <p:nvPr>
            <p:ph type="body" idx="1"/>
          </p:nvPr>
        </p:nvSpPr>
        <p:spPr>
          <a:xfrm>
            <a:off x="457200" y="2286000"/>
            <a:ext cx="8229600" cy="3840163"/>
          </a:xfrm>
        </p:spPr>
        <p:txBody>
          <a:bodyPr/>
          <a:lstStyle/>
          <a:p>
            <a:r>
              <a:rPr lang="en-US" altLang="el-GR"/>
              <a:t>The posterior wall of the rectus sheath is not attached to the rectus abdominis muscle</a:t>
            </a:r>
          </a:p>
          <a:p>
            <a:pPr>
              <a:buFont typeface="Wingdings" panose="05000000000000000000" pitchFamily="2" charset="2"/>
              <a:buNone/>
            </a:pPr>
            <a:endParaRPr lang="en-US" altLang="el-GR"/>
          </a:p>
          <a:p>
            <a:r>
              <a:rPr lang="en-US" altLang="el-GR"/>
              <a:t>The anterior wall is firmly attached to it by the muscle’s tendinous intersections </a:t>
            </a:r>
          </a:p>
          <a:p>
            <a:pPr>
              <a:buFont typeface="Wingdings" panose="05000000000000000000" pitchFamily="2" charset="2"/>
              <a:buNone/>
            </a:pPr>
            <a:endParaRPr lang="en-US" altLang="el-G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BDB2EBC8-C077-9C8C-DEE0-9DE44E94D4BD}"/>
              </a:ext>
            </a:extLst>
          </p:cNvPr>
          <p:cNvSpPr>
            <a:spLocks noGrp="1" noChangeArrowheads="1"/>
          </p:cNvSpPr>
          <p:nvPr>
            <p:ph type="title"/>
          </p:nvPr>
        </p:nvSpPr>
        <p:spPr/>
        <p:txBody>
          <a:bodyPr/>
          <a:lstStyle/>
          <a:p>
            <a:r>
              <a:rPr lang="en-US" altLang="el-GR"/>
              <a:t>Linea Alba</a:t>
            </a:r>
          </a:p>
        </p:txBody>
      </p:sp>
      <p:sp>
        <p:nvSpPr>
          <p:cNvPr id="50179" name="Rectangle 3">
            <a:extLst>
              <a:ext uri="{FF2B5EF4-FFF2-40B4-BE49-F238E27FC236}">
                <a16:creationId xmlns:a16="http://schemas.microsoft.com/office/drawing/2014/main" id="{B6C87240-42EF-57AD-0AD7-AFD6004FD4EB}"/>
              </a:ext>
            </a:extLst>
          </p:cNvPr>
          <p:cNvSpPr>
            <a:spLocks noGrp="1" noChangeArrowheads="1"/>
          </p:cNvSpPr>
          <p:nvPr>
            <p:ph type="body" idx="1"/>
          </p:nvPr>
        </p:nvSpPr>
        <p:spPr>
          <a:xfrm>
            <a:off x="457200" y="2209800"/>
            <a:ext cx="8229600" cy="4191000"/>
          </a:xfrm>
        </p:spPr>
        <p:txBody>
          <a:bodyPr/>
          <a:lstStyle/>
          <a:p>
            <a:r>
              <a:rPr lang="en-US" altLang="el-GR"/>
              <a:t>The rectus sheath is separated from its fellow on the opposite side by a fibrous band called the linea alba</a:t>
            </a:r>
          </a:p>
          <a:p>
            <a:endParaRPr lang="en-US" altLang="el-GR"/>
          </a:p>
          <a:p>
            <a:r>
              <a:rPr lang="en-US" altLang="el-GR"/>
              <a:t>Extends from the xiphoid process to the symphysis pubis </a:t>
            </a:r>
          </a:p>
          <a:p>
            <a:pPr>
              <a:buFont typeface="Wingdings" panose="05000000000000000000" pitchFamily="2" charset="2"/>
              <a:buNone/>
            </a:pPr>
            <a:endParaRPr lang="en-US" altLang="el-G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EA0B3CBC-945E-021A-F9B2-08EB7CCF46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36496" cy="6813376"/>
          </a:xfrm>
          <a:prstGeom prst="rect">
            <a:avLst/>
          </a:prstGeom>
        </p:spPr>
      </p:pic>
    </p:spTree>
    <p:extLst>
      <p:ext uri="{BB962C8B-B14F-4D97-AF65-F5344CB8AC3E}">
        <p14:creationId xmlns:p14="http://schemas.microsoft.com/office/powerpoint/2010/main" val="12122251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FC5D4C4E-E19D-160C-9F1A-A0EA4BC6D1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16632"/>
            <a:ext cx="8712968" cy="6741368"/>
          </a:xfrm>
          <a:prstGeom prst="rect">
            <a:avLst/>
          </a:prstGeom>
        </p:spPr>
      </p:pic>
    </p:spTree>
    <p:extLst>
      <p:ext uri="{BB962C8B-B14F-4D97-AF65-F5344CB8AC3E}">
        <p14:creationId xmlns:p14="http://schemas.microsoft.com/office/powerpoint/2010/main" val="2670369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15D47893-2128-FCD1-EA06-238FE849D8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332656"/>
            <a:ext cx="8064896" cy="6408712"/>
          </a:xfrm>
          <a:prstGeom prst="rect">
            <a:avLst/>
          </a:prstGeom>
        </p:spPr>
      </p:pic>
    </p:spTree>
    <p:extLst>
      <p:ext uri="{BB962C8B-B14F-4D97-AF65-F5344CB8AC3E}">
        <p14:creationId xmlns:p14="http://schemas.microsoft.com/office/powerpoint/2010/main" val="2668129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9F817805-910C-EB09-378E-A85E798C5D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88640"/>
            <a:ext cx="8496943" cy="6624736"/>
          </a:xfrm>
          <a:prstGeom prst="rect">
            <a:avLst/>
          </a:prstGeom>
        </p:spPr>
      </p:pic>
    </p:spTree>
    <p:extLst>
      <p:ext uri="{BB962C8B-B14F-4D97-AF65-F5344CB8AC3E}">
        <p14:creationId xmlns:p14="http://schemas.microsoft.com/office/powerpoint/2010/main" val="36653982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6AD109FB-F57E-1C68-FBB4-00F4DBDD3A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624"/>
            <a:ext cx="9108504" cy="6813376"/>
          </a:xfrm>
          <a:prstGeom prst="rect">
            <a:avLst/>
          </a:prstGeom>
        </p:spPr>
      </p:pic>
    </p:spTree>
    <p:extLst>
      <p:ext uri="{BB962C8B-B14F-4D97-AF65-F5344CB8AC3E}">
        <p14:creationId xmlns:p14="http://schemas.microsoft.com/office/powerpoint/2010/main" val="3987114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33A07FE5-FAD5-A41B-093D-0E616C477B53}"/>
              </a:ext>
            </a:extLst>
          </p:cNvPr>
          <p:cNvSpPr>
            <a:spLocks noGrp="1" noChangeArrowheads="1"/>
          </p:cNvSpPr>
          <p:nvPr>
            <p:ph type="title"/>
          </p:nvPr>
        </p:nvSpPr>
        <p:spPr/>
        <p:txBody>
          <a:bodyPr/>
          <a:lstStyle/>
          <a:p>
            <a:r>
              <a:rPr lang="en-US" altLang="el-GR"/>
              <a:t>Structure of Abdominal Cavity</a:t>
            </a:r>
          </a:p>
        </p:txBody>
      </p:sp>
      <p:sp>
        <p:nvSpPr>
          <p:cNvPr id="7171" name="Rectangle 3">
            <a:extLst>
              <a:ext uri="{FF2B5EF4-FFF2-40B4-BE49-F238E27FC236}">
                <a16:creationId xmlns:a16="http://schemas.microsoft.com/office/drawing/2014/main" id="{694BA4C1-9C58-D0CD-EFFA-D6EC587E9AFD}"/>
              </a:ext>
            </a:extLst>
          </p:cNvPr>
          <p:cNvSpPr>
            <a:spLocks noGrp="1" noChangeArrowheads="1"/>
          </p:cNvSpPr>
          <p:nvPr>
            <p:ph type="body" idx="1"/>
          </p:nvPr>
        </p:nvSpPr>
        <p:spPr>
          <a:xfrm>
            <a:off x="457200" y="2332038"/>
            <a:ext cx="8229600" cy="4525962"/>
          </a:xfrm>
        </p:spPr>
        <p:txBody>
          <a:bodyPr/>
          <a:lstStyle/>
          <a:p>
            <a:r>
              <a:rPr lang="en-US" altLang="el-GR"/>
              <a:t>Superiorly it is formed by diaphragm which separates the abdominal cavity from the thoracic cavity</a:t>
            </a:r>
          </a:p>
          <a:p>
            <a:pPr>
              <a:buFont typeface="Wingdings" panose="05000000000000000000" pitchFamily="2" charset="2"/>
              <a:buNone/>
            </a:pPr>
            <a:endParaRPr lang="en-US" altLang="el-GR"/>
          </a:p>
          <a:p>
            <a:r>
              <a:rPr lang="en-US" altLang="el-GR"/>
              <a:t>Inferiorly the abdominal cavity is continuous with the pelvic cavity through the pelvic inlet</a:t>
            </a:r>
          </a:p>
          <a:p>
            <a:pPr>
              <a:buFont typeface="Wingdings" panose="05000000000000000000" pitchFamily="2" charset="2"/>
              <a:buNone/>
            </a:pPr>
            <a:endParaRPr lang="en-US" altLang="el-G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9FCD4556-94C3-B854-650A-665D81FB61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0"/>
            <a:ext cx="9073008" cy="6858000"/>
          </a:xfrm>
          <a:prstGeom prst="rect">
            <a:avLst/>
          </a:prstGeom>
        </p:spPr>
      </p:pic>
    </p:spTree>
    <p:extLst>
      <p:ext uri="{BB962C8B-B14F-4D97-AF65-F5344CB8AC3E}">
        <p14:creationId xmlns:p14="http://schemas.microsoft.com/office/powerpoint/2010/main" val="8825877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82405479-786F-2751-F58B-7D99C25D51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38888"/>
            <a:ext cx="8568952" cy="6696744"/>
          </a:xfrm>
          <a:prstGeom prst="rect">
            <a:avLst/>
          </a:prstGeom>
        </p:spPr>
      </p:pic>
    </p:spTree>
    <p:extLst>
      <p:ext uri="{BB962C8B-B14F-4D97-AF65-F5344CB8AC3E}">
        <p14:creationId xmlns:p14="http://schemas.microsoft.com/office/powerpoint/2010/main" val="8605793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76EA0E08-BDC6-4AE6-F691-6AD17BB8AF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632"/>
            <a:ext cx="8398012" cy="6696744"/>
          </a:xfrm>
          <a:prstGeom prst="rect">
            <a:avLst/>
          </a:prstGeom>
        </p:spPr>
      </p:pic>
    </p:spTree>
    <p:extLst>
      <p:ext uri="{BB962C8B-B14F-4D97-AF65-F5344CB8AC3E}">
        <p14:creationId xmlns:p14="http://schemas.microsoft.com/office/powerpoint/2010/main" val="19803558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36.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 Θέση περιεχομένου" descr="17.jpg"/>
          <p:cNvPicPr>
            <a:picLocks noGrp="1" noChangeAspect="1"/>
          </p:cNvPicPr>
          <p:nvPr>
            <p:ph sz="half" idx="1"/>
          </p:nvPr>
        </p:nvPicPr>
        <p:blipFill>
          <a:blip r:embed="rId2" cstate="print"/>
          <a:stretch>
            <a:fillRect/>
          </a:stretch>
        </p:blipFill>
        <p:spPr>
          <a:xfrm>
            <a:off x="139728" y="764704"/>
            <a:ext cx="4410844" cy="5832648"/>
          </a:xfrm>
        </p:spPr>
      </p:pic>
      <p:pic>
        <p:nvPicPr>
          <p:cNvPr id="6" name="5 - Θέση περιεχομένου" descr="19.jpg"/>
          <p:cNvPicPr>
            <a:picLocks noGrp="1" noChangeAspect="1"/>
          </p:cNvPicPr>
          <p:nvPr>
            <p:ph sz="half" idx="2"/>
          </p:nvPr>
        </p:nvPicPr>
        <p:blipFill>
          <a:blip r:embed="rId3" cstate="print"/>
          <a:stretch>
            <a:fillRect/>
          </a:stretch>
        </p:blipFill>
        <p:spPr>
          <a:xfrm>
            <a:off x="4284297" y="620688"/>
            <a:ext cx="4674597" cy="5976664"/>
          </a:xfr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6.jpg"/>
          <p:cNvPicPr>
            <a:picLocks noGrp="1" noChangeAspect="1"/>
          </p:cNvPicPr>
          <p:nvPr>
            <p:ph idx="1"/>
          </p:nvPr>
        </p:nvPicPr>
        <p:blipFill>
          <a:blip r:embed="rId2" cstate="print"/>
          <a:stretch>
            <a:fillRect/>
          </a:stretch>
        </p:blipFill>
        <p:spPr>
          <a:xfrm>
            <a:off x="357158" y="260648"/>
            <a:ext cx="8429684" cy="6388821"/>
          </a:xfr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332656"/>
            <a:ext cx="5082329" cy="4541740"/>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4860032" y="2348880"/>
            <a:ext cx="4283968" cy="4509120"/>
          </a:xfrm>
          <a:prstGeom prst="rect">
            <a:avLst/>
          </a:prstGeom>
          <a:noFill/>
          <a:ln w="9525">
            <a:noFill/>
            <a:miter lim="800000"/>
            <a:headEnd/>
            <a:tailEnd/>
          </a:ln>
        </p:spPr>
      </p:pic>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2.jpg"/>
          <p:cNvPicPr>
            <a:picLocks noGrp="1" noChangeAspect="1"/>
          </p:cNvPicPr>
          <p:nvPr>
            <p:ph idx="1"/>
          </p:nvPr>
        </p:nvPicPr>
        <p:blipFill>
          <a:blip r:embed="rId2" cstate="print"/>
          <a:stretch>
            <a:fillRect/>
          </a:stretch>
        </p:blipFill>
        <p:spPr>
          <a:xfrm>
            <a:off x="1571603" y="1071546"/>
            <a:ext cx="6320629" cy="5453325"/>
          </a:xfr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123728" y="692696"/>
            <a:ext cx="4676452" cy="3096344"/>
          </a:xfrm>
          <a:prstGeom prst="rect">
            <a:avLst/>
          </a:prstGeom>
          <a:noFill/>
          <a:ln w="9525">
            <a:noFill/>
            <a:miter lim="800000"/>
            <a:headEnd/>
            <a:tailEnd/>
          </a:ln>
        </p:spPr>
      </p:pic>
      <p:pic>
        <p:nvPicPr>
          <p:cNvPr id="2050" name="Picture 2"/>
          <p:cNvPicPr>
            <a:picLocks noChangeAspect="1" noChangeArrowheads="1"/>
          </p:cNvPicPr>
          <p:nvPr/>
        </p:nvPicPr>
        <p:blipFill>
          <a:blip r:embed="rId3" cstate="print"/>
          <a:srcRect/>
          <a:stretch>
            <a:fillRect/>
          </a:stretch>
        </p:blipFill>
        <p:spPr bwMode="auto">
          <a:xfrm>
            <a:off x="0" y="4725144"/>
            <a:ext cx="9144000" cy="2132856"/>
          </a:xfrm>
          <a:prstGeom prst="rect">
            <a:avLst/>
          </a:prstGeom>
          <a:noFill/>
          <a:ln w="9525">
            <a:noFill/>
            <a:miter lim="800000"/>
            <a:headEnd/>
            <a:tailEnd/>
          </a:ln>
        </p:spPr>
      </p:pic>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21.jpg"/>
          <p:cNvPicPr>
            <a:picLocks noGrp="1" noChangeAspect="1"/>
          </p:cNvPicPr>
          <p:nvPr>
            <p:ph idx="1"/>
          </p:nvPr>
        </p:nvPicPr>
        <p:blipFill>
          <a:blip r:embed="rId2" cstate="print"/>
          <a:stretch>
            <a:fillRect/>
          </a:stretch>
        </p:blipFill>
        <p:spPr>
          <a:xfrm>
            <a:off x="395536" y="260648"/>
            <a:ext cx="8208912" cy="6383062"/>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E899BE2A-7751-5169-8BC5-3386B84CBA85}"/>
              </a:ext>
            </a:extLst>
          </p:cNvPr>
          <p:cNvSpPr>
            <a:spLocks noGrp="1" noChangeArrowheads="1"/>
          </p:cNvSpPr>
          <p:nvPr>
            <p:ph type="title"/>
          </p:nvPr>
        </p:nvSpPr>
        <p:spPr/>
        <p:txBody>
          <a:bodyPr/>
          <a:lstStyle/>
          <a:p>
            <a:r>
              <a:rPr lang="en-US" altLang="el-GR"/>
              <a:t>Structure of Abdominal Wall</a:t>
            </a:r>
          </a:p>
        </p:txBody>
      </p:sp>
      <p:sp>
        <p:nvSpPr>
          <p:cNvPr id="8195" name="Rectangle 3">
            <a:extLst>
              <a:ext uri="{FF2B5EF4-FFF2-40B4-BE49-F238E27FC236}">
                <a16:creationId xmlns:a16="http://schemas.microsoft.com/office/drawing/2014/main" id="{D4E06EBD-16F4-445A-91DC-F3FBE5832071}"/>
              </a:ext>
            </a:extLst>
          </p:cNvPr>
          <p:cNvSpPr>
            <a:spLocks noGrp="1" noChangeArrowheads="1"/>
          </p:cNvSpPr>
          <p:nvPr>
            <p:ph type="body" idx="1"/>
          </p:nvPr>
        </p:nvSpPr>
        <p:spPr>
          <a:xfrm>
            <a:off x="457200" y="2057400"/>
            <a:ext cx="8229600" cy="4525963"/>
          </a:xfrm>
        </p:spPr>
        <p:txBody>
          <a:bodyPr/>
          <a:lstStyle/>
          <a:p>
            <a:pPr>
              <a:buFont typeface="Wingdings" panose="05000000000000000000" pitchFamily="2" charset="2"/>
              <a:buNone/>
            </a:pPr>
            <a:r>
              <a:rPr lang="en-US" altLang="el-GR"/>
              <a:t>   Anteriorly:</a:t>
            </a:r>
          </a:p>
          <a:p>
            <a:endParaRPr lang="en-US" altLang="el-GR"/>
          </a:p>
          <a:p>
            <a:r>
              <a:rPr lang="en-US" altLang="el-GR"/>
              <a:t>The abdominal wall is formed above by lower part of the thoracic cage</a:t>
            </a:r>
          </a:p>
          <a:p>
            <a:pPr>
              <a:buFont typeface="Wingdings" panose="05000000000000000000" pitchFamily="2" charset="2"/>
              <a:buNone/>
            </a:pPr>
            <a:endParaRPr lang="en-US" altLang="el-GR"/>
          </a:p>
          <a:p>
            <a:r>
              <a:rPr lang="en-US" altLang="el-GR"/>
              <a:t>Below by the rectus abdominis, external oblique, internal oblique, and transversus abdominis muscles and fasciae</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23.jpg"/>
          <p:cNvPicPr>
            <a:picLocks noGrp="1" noChangeAspect="1"/>
          </p:cNvPicPr>
          <p:nvPr>
            <p:ph idx="1"/>
          </p:nvPr>
        </p:nvPicPr>
        <p:blipFill>
          <a:blip r:embed="rId2" cstate="print"/>
          <a:stretch>
            <a:fillRect/>
          </a:stretch>
        </p:blipFill>
        <p:spPr>
          <a:xfrm>
            <a:off x="1857355" y="1428736"/>
            <a:ext cx="5298993" cy="4991627"/>
          </a:xfr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22.jpg"/>
          <p:cNvPicPr>
            <a:picLocks noGrp="1" noChangeAspect="1"/>
          </p:cNvPicPr>
          <p:nvPr>
            <p:ph idx="1"/>
          </p:nvPr>
        </p:nvPicPr>
        <p:blipFill>
          <a:blip r:embed="rId2" cstate="print"/>
          <a:stretch>
            <a:fillRect/>
          </a:stretch>
        </p:blipFill>
        <p:spPr>
          <a:xfrm>
            <a:off x="357158" y="1571612"/>
            <a:ext cx="8372476" cy="4714908"/>
          </a:xfr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03.jpg"/>
          <p:cNvPicPr>
            <a:picLocks noGrp="1" noChangeAspect="1"/>
          </p:cNvPicPr>
          <p:nvPr>
            <p:ph idx="1"/>
          </p:nvPr>
        </p:nvPicPr>
        <p:blipFill>
          <a:blip r:embed="rId2" cstate="print"/>
          <a:stretch>
            <a:fillRect/>
          </a:stretch>
        </p:blipFill>
        <p:spPr>
          <a:xfrm>
            <a:off x="107504" y="0"/>
            <a:ext cx="8064896" cy="6957392"/>
          </a:xfr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14282" y="274638"/>
            <a:ext cx="8715436" cy="725470"/>
          </a:xfrm>
        </p:spPr>
        <p:txBody>
          <a:bodyPr>
            <a:normAutofit/>
          </a:bodyPr>
          <a:lstStyle/>
          <a:p>
            <a:r>
              <a:rPr lang="en-US" sz="4000" dirty="0">
                <a:latin typeface="Arial" pitchFamily="34" charset="0"/>
                <a:cs typeface="Arial" pitchFamily="34" charset="0"/>
              </a:rPr>
              <a:t>Conjoined area</a:t>
            </a:r>
            <a:endParaRPr lang="el-GR" sz="4000" dirty="0">
              <a:latin typeface="Arial" pitchFamily="34" charset="0"/>
              <a:cs typeface="Arial" pitchFamily="34" charset="0"/>
            </a:endParaRPr>
          </a:p>
        </p:txBody>
      </p:sp>
      <p:pic>
        <p:nvPicPr>
          <p:cNvPr id="6" name="5 - Θέση περιεχομένου" descr="5.jpg"/>
          <p:cNvPicPr>
            <a:picLocks noGrp="1" noChangeAspect="1"/>
          </p:cNvPicPr>
          <p:nvPr>
            <p:ph idx="1"/>
          </p:nvPr>
        </p:nvPicPr>
        <p:blipFill>
          <a:blip r:embed="rId2" cstate="print"/>
          <a:stretch>
            <a:fillRect/>
          </a:stretch>
        </p:blipFill>
        <p:spPr>
          <a:xfrm>
            <a:off x="219301" y="1265777"/>
            <a:ext cx="8638979" cy="5235057"/>
          </a:xfr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Transverse Fascia</a:t>
            </a:r>
            <a:endParaRPr lang="el-GR" dirty="0"/>
          </a:p>
        </p:txBody>
      </p:sp>
      <p:pic>
        <p:nvPicPr>
          <p:cNvPr id="5" name="Picture 4"/>
          <p:cNvPicPr>
            <a:picLocks noChangeAspect="1"/>
          </p:cNvPicPr>
          <p:nvPr/>
        </p:nvPicPr>
        <p:blipFill>
          <a:blip r:embed="rId2" cstate="print"/>
          <a:stretch>
            <a:fillRect/>
          </a:stretch>
        </p:blipFill>
        <p:spPr>
          <a:xfrm>
            <a:off x="1043608" y="1072058"/>
            <a:ext cx="6872196" cy="5757991"/>
          </a:xfrm>
          <a:prstGeom prst="rect">
            <a:avLst/>
          </a:prstGeom>
        </p:spPr>
      </p:pic>
    </p:spTree>
    <p:extLst>
      <p:ext uri="{BB962C8B-B14F-4D97-AF65-F5344CB8AC3E}">
        <p14:creationId xmlns:p14="http://schemas.microsoft.com/office/powerpoint/2010/main" val="2168300857"/>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14282" y="274638"/>
            <a:ext cx="8715436" cy="796908"/>
          </a:xfrm>
        </p:spPr>
        <p:txBody>
          <a:bodyPr>
            <a:normAutofit/>
          </a:bodyPr>
          <a:lstStyle/>
          <a:p>
            <a:r>
              <a:rPr lang="en-US" sz="4000" dirty="0" err="1">
                <a:latin typeface="Arial" pitchFamily="34" charset="0"/>
                <a:cs typeface="Arial" pitchFamily="34" charset="0"/>
              </a:rPr>
              <a:t>Iliobubic</a:t>
            </a:r>
            <a:r>
              <a:rPr lang="en-US" sz="4000" dirty="0">
                <a:latin typeface="Arial" pitchFamily="34" charset="0"/>
                <a:cs typeface="Arial" pitchFamily="34" charset="0"/>
              </a:rPr>
              <a:t> </a:t>
            </a:r>
            <a:r>
              <a:rPr lang="en-US" sz="4000" dirty="0" err="1">
                <a:latin typeface="Arial" pitchFamily="34" charset="0"/>
                <a:cs typeface="Arial" pitchFamily="34" charset="0"/>
              </a:rPr>
              <a:t>Truct</a:t>
            </a:r>
            <a:endParaRPr lang="el-GR" sz="4000" dirty="0">
              <a:latin typeface="Arial" pitchFamily="34" charset="0"/>
              <a:cs typeface="Arial" pitchFamily="34" charset="0"/>
            </a:endParaRPr>
          </a:p>
        </p:txBody>
      </p:sp>
      <p:pic>
        <p:nvPicPr>
          <p:cNvPr id="4" name="3 - Θέση περιεχομένου" descr="27.jpg"/>
          <p:cNvPicPr>
            <a:picLocks noGrp="1" noChangeAspect="1"/>
          </p:cNvPicPr>
          <p:nvPr>
            <p:ph idx="1"/>
          </p:nvPr>
        </p:nvPicPr>
        <p:blipFill>
          <a:blip r:embed="rId2" cstate="print"/>
          <a:stretch>
            <a:fillRect/>
          </a:stretch>
        </p:blipFill>
        <p:spPr>
          <a:xfrm>
            <a:off x="1571605" y="1214422"/>
            <a:ext cx="5933998" cy="5357827"/>
          </a:xfr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stretch>
            <a:fillRect/>
          </a:stretch>
        </p:blipFill>
        <p:spPr>
          <a:xfrm>
            <a:off x="755576" y="260647"/>
            <a:ext cx="7344816" cy="6584393"/>
          </a:xfrm>
          <a:prstGeom prst="rect">
            <a:avLst/>
          </a:prstGeom>
        </p:spPr>
      </p:pic>
    </p:spTree>
    <p:extLst>
      <p:ext uri="{BB962C8B-B14F-4D97-AF65-F5344CB8AC3E}">
        <p14:creationId xmlns:p14="http://schemas.microsoft.com/office/powerpoint/2010/main" val="895930262"/>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96908"/>
          </a:xfrm>
        </p:spPr>
        <p:txBody>
          <a:bodyPr>
            <a:normAutofit/>
          </a:bodyPr>
          <a:lstStyle/>
          <a:p>
            <a:r>
              <a:rPr lang="el-GR" sz="3600" dirty="0">
                <a:latin typeface="Arial" pitchFamily="34" charset="0"/>
                <a:cs typeface="Arial" pitchFamily="34" charset="0"/>
              </a:rPr>
              <a:t>Τ</a:t>
            </a:r>
            <a:r>
              <a:rPr lang="en-US" sz="3600" dirty="0" err="1">
                <a:latin typeface="Arial" pitchFamily="34" charset="0"/>
                <a:cs typeface="Arial" pitchFamily="34" charset="0"/>
              </a:rPr>
              <a:t>riangle</a:t>
            </a:r>
            <a:r>
              <a:rPr lang="en-US" sz="3600" dirty="0">
                <a:latin typeface="Arial" pitchFamily="34" charset="0"/>
                <a:cs typeface="Arial" pitchFamily="34" charset="0"/>
              </a:rPr>
              <a:t> of “</a:t>
            </a:r>
            <a:r>
              <a:rPr lang="en-US" sz="3600" dirty="0" err="1">
                <a:latin typeface="Arial" pitchFamily="34" charset="0"/>
                <a:cs typeface="Arial" pitchFamily="34" charset="0"/>
              </a:rPr>
              <a:t>Hesselbach</a:t>
            </a:r>
            <a:r>
              <a:rPr lang="en-US" sz="3600" dirty="0">
                <a:latin typeface="Arial" pitchFamily="34" charset="0"/>
                <a:cs typeface="Arial" pitchFamily="34" charset="0"/>
              </a:rPr>
              <a:t>”</a:t>
            </a:r>
            <a:endParaRPr lang="el-GR" sz="3600" dirty="0">
              <a:latin typeface="Arial" pitchFamily="34" charset="0"/>
              <a:cs typeface="Arial" pitchFamily="34" charset="0"/>
            </a:endParaRPr>
          </a:p>
        </p:txBody>
      </p:sp>
      <p:pic>
        <p:nvPicPr>
          <p:cNvPr id="4" name="3 - Θέση περιεχομένου" descr="32.jpg"/>
          <p:cNvPicPr>
            <a:picLocks noGrp="1" noChangeAspect="1"/>
          </p:cNvPicPr>
          <p:nvPr>
            <p:ph idx="1"/>
          </p:nvPr>
        </p:nvPicPr>
        <p:blipFill>
          <a:blip r:embed="rId2" cstate="print"/>
          <a:stretch>
            <a:fillRect/>
          </a:stretch>
        </p:blipFill>
        <p:spPr>
          <a:xfrm>
            <a:off x="712806" y="1261376"/>
            <a:ext cx="8002597" cy="5025144"/>
          </a:xfr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amantios\Downloads\Scan_Pic0007.jpg"/>
          <p:cNvPicPr>
            <a:picLocks noChangeAspect="1" noChangeArrowheads="1"/>
          </p:cNvPicPr>
          <p:nvPr/>
        </p:nvPicPr>
        <p:blipFill>
          <a:blip r:embed="rId2" cstate="print"/>
          <a:srcRect/>
          <a:stretch>
            <a:fillRect/>
          </a:stretch>
        </p:blipFill>
        <p:spPr bwMode="auto">
          <a:xfrm>
            <a:off x="755576" y="44624"/>
            <a:ext cx="6156176" cy="6480720"/>
          </a:xfrm>
          <a:prstGeom prst="rect">
            <a:avLst/>
          </a:prstGeom>
          <a:noFill/>
        </p:spPr>
      </p:pic>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116632"/>
            <a:ext cx="9144000" cy="5934830"/>
          </a:xfrm>
          <a:prstGeom prst="rect">
            <a:avLst/>
          </a:prstGeom>
          <a:noFill/>
          <a:ln w="9525">
            <a:noFill/>
            <a:miter lim="800000"/>
            <a:headEnd/>
            <a:tailEnd/>
          </a:ln>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7ACBEF04-078F-466C-D775-0B13B51212ED}"/>
              </a:ext>
            </a:extLst>
          </p:cNvPr>
          <p:cNvSpPr>
            <a:spLocks noGrp="1" noChangeArrowheads="1"/>
          </p:cNvSpPr>
          <p:nvPr>
            <p:ph type="title"/>
          </p:nvPr>
        </p:nvSpPr>
        <p:spPr/>
        <p:txBody>
          <a:bodyPr/>
          <a:lstStyle/>
          <a:p>
            <a:r>
              <a:rPr lang="en-US" altLang="el-GR" sz="4000"/>
              <a:t>Structure of Ant. Abdominal Wall</a:t>
            </a:r>
          </a:p>
        </p:txBody>
      </p:sp>
      <p:sp>
        <p:nvSpPr>
          <p:cNvPr id="9219" name="Rectangle 3">
            <a:extLst>
              <a:ext uri="{FF2B5EF4-FFF2-40B4-BE49-F238E27FC236}">
                <a16:creationId xmlns:a16="http://schemas.microsoft.com/office/drawing/2014/main" id="{7403F17F-BB2E-FDF7-F168-0A42A8758826}"/>
              </a:ext>
            </a:extLst>
          </p:cNvPr>
          <p:cNvSpPr>
            <a:spLocks noGrp="1" noChangeArrowheads="1"/>
          </p:cNvSpPr>
          <p:nvPr>
            <p:ph type="body" idx="1"/>
          </p:nvPr>
        </p:nvSpPr>
        <p:spPr>
          <a:xfrm>
            <a:off x="457200" y="2133600"/>
            <a:ext cx="8229600" cy="4525963"/>
          </a:xfrm>
        </p:spPr>
        <p:txBody>
          <a:bodyPr/>
          <a:lstStyle/>
          <a:p>
            <a:r>
              <a:rPr lang="en-US" altLang="el-GR"/>
              <a:t>It is made up of skin, superficial fascia, deep fascia, muscles, extraperitoneal fascia and parietal peritoneum</a:t>
            </a:r>
          </a:p>
          <a:p>
            <a:pPr>
              <a:buFont typeface="Wingdings" panose="05000000000000000000" pitchFamily="2" charset="2"/>
              <a:buNone/>
            </a:pPr>
            <a:endParaRPr lang="en-US" altLang="el-GR"/>
          </a:p>
          <a:p>
            <a:r>
              <a:rPr lang="en-US" altLang="el-GR"/>
              <a:t>The abdominal walls are lined by a fascial envelope and the parietal peritoneum</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edicalillustration.com/imagescooked/40445W.jpg"/>
          <p:cNvPicPr>
            <a:picLocks noChangeAspect="1" noChangeArrowheads="1"/>
          </p:cNvPicPr>
          <p:nvPr/>
        </p:nvPicPr>
        <p:blipFill>
          <a:blip r:embed="rId2" cstate="print"/>
          <a:srcRect/>
          <a:stretch>
            <a:fillRect/>
          </a:stretch>
        </p:blipFill>
        <p:spPr bwMode="auto">
          <a:xfrm>
            <a:off x="0" y="0"/>
            <a:ext cx="4211960" cy="3429000"/>
          </a:xfrm>
          <a:prstGeom prst="rect">
            <a:avLst/>
          </a:prstGeom>
          <a:noFill/>
        </p:spPr>
      </p:pic>
      <p:pic>
        <p:nvPicPr>
          <p:cNvPr id="1028" name="Picture 4" descr="http://www.cancernetwork.com/sites/default/files/resize/cl/1470144-501x360.png"/>
          <p:cNvPicPr>
            <a:picLocks noChangeAspect="1" noChangeArrowheads="1"/>
          </p:cNvPicPr>
          <p:nvPr/>
        </p:nvPicPr>
        <p:blipFill>
          <a:blip r:embed="rId3" cstate="print"/>
          <a:srcRect/>
          <a:stretch>
            <a:fillRect/>
          </a:stretch>
        </p:blipFill>
        <p:spPr bwMode="auto">
          <a:xfrm>
            <a:off x="0" y="3428999"/>
            <a:ext cx="9144000" cy="3429001"/>
          </a:xfrm>
          <a:prstGeom prst="rect">
            <a:avLst/>
          </a:prstGeom>
          <a:noFill/>
        </p:spPr>
      </p:pic>
      <p:pic>
        <p:nvPicPr>
          <p:cNvPr id="1030" name="Picture 6" descr="http://upload.wikimedia.org/wikipedia/commons/5/58/Rektusscheidenhaematom_-_CT_axial_-_mit_aktiver_Blutung.jpg"/>
          <p:cNvPicPr>
            <a:picLocks noChangeAspect="1" noChangeArrowheads="1"/>
          </p:cNvPicPr>
          <p:nvPr/>
        </p:nvPicPr>
        <p:blipFill>
          <a:blip r:embed="rId4" cstate="print"/>
          <a:srcRect/>
          <a:stretch>
            <a:fillRect/>
          </a:stretch>
        </p:blipFill>
        <p:spPr bwMode="auto">
          <a:xfrm>
            <a:off x="4211960" y="0"/>
            <a:ext cx="4932040" cy="3455784"/>
          </a:xfrm>
          <a:prstGeom prst="rect">
            <a:avLst/>
          </a:prstGeom>
          <a:noFill/>
        </p:spPr>
      </p:pic>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9.jpg"/>
          <p:cNvPicPr>
            <a:picLocks noGrp="1" noChangeAspect="1"/>
          </p:cNvPicPr>
          <p:nvPr>
            <p:ph idx="1"/>
          </p:nvPr>
        </p:nvPicPr>
        <p:blipFill>
          <a:blip r:embed="rId2" cstate="print"/>
          <a:stretch>
            <a:fillRect/>
          </a:stretch>
        </p:blipFill>
        <p:spPr>
          <a:xfrm>
            <a:off x="467545" y="548680"/>
            <a:ext cx="7176290" cy="6028809"/>
          </a:xfr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58.jpg"/>
          <p:cNvPicPr>
            <a:picLocks noGrp="1" noChangeAspect="1"/>
          </p:cNvPicPr>
          <p:nvPr>
            <p:ph idx="1"/>
          </p:nvPr>
        </p:nvPicPr>
        <p:blipFill>
          <a:blip r:embed="rId2" cstate="print"/>
          <a:stretch>
            <a:fillRect/>
          </a:stretch>
        </p:blipFill>
        <p:spPr>
          <a:xfrm>
            <a:off x="1857356" y="214290"/>
            <a:ext cx="5357850" cy="6239046"/>
          </a:xfr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59.jpg"/>
          <p:cNvPicPr>
            <a:picLocks noGrp="1" noChangeAspect="1"/>
          </p:cNvPicPr>
          <p:nvPr>
            <p:ph idx="1"/>
          </p:nvPr>
        </p:nvPicPr>
        <p:blipFill>
          <a:blip r:embed="rId2" cstate="print"/>
          <a:stretch>
            <a:fillRect/>
          </a:stretch>
        </p:blipFill>
        <p:spPr>
          <a:xfrm>
            <a:off x="1357290" y="159653"/>
            <a:ext cx="6929486" cy="5483925"/>
          </a:xfr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 Θέση περιεχομένου" descr="01.jpg"/>
          <p:cNvPicPr>
            <a:picLocks noGrp="1" noChangeAspect="1"/>
          </p:cNvPicPr>
          <p:nvPr>
            <p:ph sz="quarter" idx="4"/>
          </p:nvPr>
        </p:nvPicPr>
        <p:blipFill>
          <a:blip r:embed="rId2" cstate="print"/>
          <a:stretch>
            <a:fillRect/>
          </a:stretch>
        </p:blipFill>
        <p:spPr>
          <a:xfrm>
            <a:off x="683568" y="274638"/>
            <a:ext cx="8331441" cy="6394722"/>
          </a:xfr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14282" y="274638"/>
            <a:ext cx="8715436" cy="725470"/>
          </a:xfrm>
        </p:spPr>
        <p:txBody>
          <a:bodyPr>
            <a:noAutofit/>
          </a:bodyPr>
          <a:lstStyle/>
          <a:p>
            <a:r>
              <a:rPr lang="en-US" sz="3200" dirty="0">
                <a:latin typeface="Arial" pitchFamily="34" charset="0"/>
                <a:cs typeface="Arial" pitchFamily="34" charset="0"/>
              </a:rPr>
              <a:t>Lymph Node and distribution</a:t>
            </a:r>
            <a:endParaRPr lang="el-GR" sz="3200" dirty="0">
              <a:latin typeface="Arial" pitchFamily="34" charset="0"/>
              <a:cs typeface="Arial" pitchFamily="34" charset="0"/>
            </a:endParaRPr>
          </a:p>
        </p:txBody>
      </p:sp>
      <p:pic>
        <p:nvPicPr>
          <p:cNvPr id="4" name="3 - Θέση περιεχομένου" descr="37.jpg"/>
          <p:cNvPicPr>
            <a:picLocks noGrp="1" noChangeAspect="1"/>
          </p:cNvPicPr>
          <p:nvPr>
            <p:ph idx="1"/>
          </p:nvPr>
        </p:nvPicPr>
        <p:blipFill>
          <a:blip r:embed="rId2" cstate="print"/>
          <a:stretch>
            <a:fillRect/>
          </a:stretch>
        </p:blipFill>
        <p:spPr>
          <a:xfrm>
            <a:off x="1857356" y="1142984"/>
            <a:ext cx="5578296" cy="5298854"/>
          </a:xfr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12.jpg"/>
          <p:cNvPicPr>
            <a:picLocks noGrp="1" noChangeAspect="1"/>
          </p:cNvPicPr>
          <p:nvPr>
            <p:ph idx="1"/>
          </p:nvPr>
        </p:nvPicPr>
        <p:blipFill>
          <a:blip r:embed="rId2" cstate="print"/>
          <a:stretch>
            <a:fillRect/>
          </a:stretch>
        </p:blipFill>
        <p:spPr>
          <a:xfrm>
            <a:off x="395536" y="116633"/>
            <a:ext cx="8208912" cy="6536934"/>
          </a:xfr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λεμφικη παροχευτευση.jpg"/>
          <p:cNvPicPr>
            <a:picLocks noGrp="1" noChangeAspect="1"/>
          </p:cNvPicPr>
          <p:nvPr>
            <p:ph idx="1"/>
          </p:nvPr>
        </p:nvPicPr>
        <p:blipFill>
          <a:blip r:embed="rId2" cstate="print"/>
          <a:stretch>
            <a:fillRect/>
          </a:stretch>
        </p:blipFill>
        <p:spPr>
          <a:xfrm>
            <a:off x="179512" y="260648"/>
            <a:ext cx="8464454" cy="6240186"/>
          </a:xfr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25.jpg"/>
          <p:cNvPicPr>
            <a:picLocks noGrp="1" noChangeAspect="1"/>
          </p:cNvPicPr>
          <p:nvPr>
            <p:ph idx="1"/>
          </p:nvPr>
        </p:nvPicPr>
        <p:blipFill>
          <a:blip r:embed="rId2" cstate="print"/>
          <a:stretch>
            <a:fillRect/>
          </a:stretch>
        </p:blipFill>
        <p:spPr>
          <a:xfrm>
            <a:off x="395536" y="260648"/>
            <a:ext cx="8424936" cy="6168748"/>
          </a:xfr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24.jpg"/>
          <p:cNvPicPr>
            <a:picLocks noGrp="1" noChangeAspect="1"/>
          </p:cNvPicPr>
          <p:nvPr>
            <p:ph idx="1"/>
          </p:nvPr>
        </p:nvPicPr>
        <p:blipFill>
          <a:blip r:embed="rId2" cstate="print"/>
          <a:stretch>
            <a:fillRect/>
          </a:stretch>
        </p:blipFill>
        <p:spPr>
          <a:xfrm>
            <a:off x="0" y="260648"/>
            <a:ext cx="9036496" cy="6597352"/>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54057E35-3963-B295-EE5D-18B51C359298}"/>
              </a:ext>
            </a:extLst>
          </p:cNvPr>
          <p:cNvSpPr>
            <a:spLocks noGrp="1" noChangeArrowheads="1"/>
          </p:cNvSpPr>
          <p:nvPr>
            <p:ph type="title"/>
          </p:nvPr>
        </p:nvSpPr>
        <p:spPr/>
        <p:txBody>
          <a:bodyPr/>
          <a:lstStyle/>
          <a:p>
            <a:r>
              <a:rPr lang="en-US" altLang="el-GR"/>
              <a:t>Skin</a:t>
            </a:r>
          </a:p>
        </p:txBody>
      </p:sp>
      <p:sp>
        <p:nvSpPr>
          <p:cNvPr id="10243" name="Rectangle 3">
            <a:extLst>
              <a:ext uri="{FF2B5EF4-FFF2-40B4-BE49-F238E27FC236}">
                <a16:creationId xmlns:a16="http://schemas.microsoft.com/office/drawing/2014/main" id="{9235A45E-F148-4739-E09A-90990799710D}"/>
              </a:ext>
            </a:extLst>
          </p:cNvPr>
          <p:cNvSpPr>
            <a:spLocks noGrp="1" noChangeArrowheads="1"/>
          </p:cNvSpPr>
          <p:nvPr>
            <p:ph type="body" idx="1"/>
          </p:nvPr>
        </p:nvSpPr>
        <p:spPr>
          <a:xfrm>
            <a:off x="457200" y="1905000"/>
            <a:ext cx="8229600" cy="4525963"/>
          </a:xfrm>
        </p:spPr>
        <p:txBody>
          <a:bodyPr/>
          <a:lstStyle/>
          <a:p>
            <a:r>
              <a:rPr lang="en-US" altLang="el-GR"/>
              <a:t>Natural lines of cleavage in the skin are constant and run almost horizontally around the trunk</a:t>
            </a:r>
          </a:p>
          <a:p>
            <a:pPr>
              <a:buFont typeface="Wingdings" panose="05000000000000000000" pitchFamily="2" charset="2"/>
              <a:buNone/>
            </a:pPr>
            <a:endParaRPr lang="en-US" altLang="el-GR"/>
          </a:p>
          <a:p>
            <a:r>
              <a:rPr lang="en-US" altLang="el-GR"/>
              <a:t>An incision along a cleavage line will heal as a narrow scar, while one that crosses the lines will heal as a wide scar</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04.jpg"/>
          <p:cNvPicPr>
            <a:picLocks noGrp="1" noChangeAspect="1"/>
          </p:cNvPicPr>
          <p:nvPr>
            <p:ph idx="1"/>
          </p:nvPr>
        </p:nvPicPr>
        <p:blipFill>
          <a:blip r:embed="rId2" cstate="print"/>
          <a:stretch>
            <a:fillRect/>
          </a:stretch>
        </p:blipFill>
        <p:spPr>
          <a:xfrm>
            <a:off x="107504" y="116632"/>
            <a:ext cx="8928992" cy="6741368"/>
          </a:xfr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2"/>
          </p:nvPr>
        </p:nvPicPr>
        <p:blipFill>
          <a:blip r:embed="rId2" cstate="print"/>
          <a:stretch>
            <a:fillRect/>
          </a:stretch>
        </p:blipFill>
        <p:spPr>
          <a:xfrm>
            <a:off x="1115616" y="1406246"/>
            <a:ext cx="7236297" cy="5177116"/>
          </a:xfrm>
          <a:prstGeom prst="rect">
            <a:avLst/>
          </a:prstGeom>
        </p:spPr>
      </p:pic>
      <p:sp>
        <p:nvSpPr>
          <p:cNvPr id="8" name="Τίτλος 7">
            <a:extLst>
              <a:ext uri="{FF2B5EF4-FFF2-40B4-BE49-F238E27FC236}">
                <a16:creationId xmlns:a16="http://schemas.microsoft.com/office/drawing/2014/main" id="{360A3960-D689-A044-21E5-651D8897FB85}"/>
              </a:ext>
            </a:extLst>
          </p:cNvPr>
          <p:cNvSpPr>
            <a:spLocks noGrp="1"/>
          </p:cNvSpPr>
          <p:nvPr>
            <p:ph type="title"/>
          </p:nvPr>
        </p:nvSpPr>
        <p:spPr/>
        <p:txBody>
          <a:bodyPr/>
          <a:lstStyle/>
          <a:p>
            <a:endParaRPr lang="el-GR"/>
          </a:p>
        </p:txBody>
      </p:sp>
    </p:spTree>
    <p:extLst>
      <p:ext uri="{BB962C8B-B14F-4D97-AF65-F5344CB8AC3E}">
        <p14:creationId xmlns:p14="http://schemas.microsoft.com/office/powerpoint/2010/main" val="4102005115"/>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2073926" y="3249977"/>
            <a:ext cx="3552940" cy="1762699"/>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1710160" y="1886674"/>
            <a:ext cx="659757" cy="136330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Oval 4"/>
          <p:cNvSpPr/>
          <p:nvPr/>
        </p:nvSpPr>
        <p:spPr>
          <a:xfrm>
            <a:off x="5409718" y="3649373"/>
            <a:ext cx="659757" cy="136330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6" name="Straight Connector 5"/>
          <p:cNvCxnSpPr/>
          <p:nvPr/>
        </p:nvCxnSpPr>
        <p:spPr>
          <a:xfrm>
            <a:off x="2295231" y="1886674"/>
            <a:ext cx="3552940" cy="1762699"/>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31316" y="4780344"/>
            <a:ext cx="2251367" cy="369332"/>
          </a:xfrm>
          <a:prstGeom prst="rect">
            <a:avLst/>
          </a:prstGeom>
          <a:noFill/>
        </p:spPr>
        <p:txBody>
          <a:bodyPr wrap="square" rtlCol="0">
            <a:spAutoFit/>
          </a:bodyPr>
          <a:lstStyle/>
          <a:p>
            <a:r>
              <a:rPr lang="en-US" dirty="0"/>
              <a:t>Poupart ligament</a:t>
            </a:r>
            <a:endParaRPr lang="el-GR" dirty="0"/>
          </a:p>
        </p:txBody>
      </p:sp>
      <p:sp>
        <p:nvSpPr>
          <p:cNvPr id="8" name="TextBox 7"/>
          <p:cNvSpPr txBox="1"/>
          <p:nvPr/>
        </p:nvSpPr>
        <p:spPr>
          <a:xfrm>
            <a:off x="3698112" y="1487278"/>
            <a:ext cx="2150059" cy="369332"/>
          </a:xfrm>
          <a:prstGeom prst="rect">
            <a:avLst/>
          </a:prstGeom>
          <a:noFill/>
        </p:spPr>
        <p:txBody>
          <a:bodyPr wrap="square" rtlCol="0">
            <a:spAutoFit/>
          </a:bodyPr>
          <a:lstStyle/>
          <a:p>
            <a:r>
              <a:rPr lang="en-US" dirty="0"/>
              <a:t>Conjoined tendon</a:t>
            </a:r>
            <a:endParaRPr lang="el-GR" dirty="0"/>
          </a:p>
        </p:txBody>
      </p:sp>
      <p:sp>
        <p:nvSpPr>
          <p:cNvPr id="9" name="TextBox 8"/>
          <p:cNvSpPr txBox="1"/>
          <p:nvPr/>
        </p:nvSpPr>
        <p:spPr>
          <a:xfrm>
            <a:off x="6250329" y="4331023"/>
            <a:ext cx="2317831" cy="369332"/>
          </a:xfrm>
          <a:prstGeom prst="rect">
            <a:avLst/>
          </a:prstGeom>
          <a:noFill/>
        </p:spPr>
        <p:txBody>
          <a:bodyPr wrap="square" rtlCol="0">
            <a:spAutoFit/>
          </a:bodyPr>
          <a:lstStyle/>
          <a:p>
            <a:r>
              <a:rPr lang="en-US" dirty="0"/>
              <a:t>Superficial </a:t>
            </a:r>
            <a:r>
              <a:rPr lang="en-US" dirty="0" err="1"/>
              <a:t>foramern</a:t>
            </a:r>
            <a:endParaRPr lang="el-GR" dirty="0"/>
          </a:p>
        </p:txBody>
      </p:sp>
      <p:sp>
        <p:nvSpPr>
          <p:cNvPr id="10" name="TextBox 9"/>
          <p:cNvSpPr txBox="1"/>
          <p:nvPr/>
        </p:nvSpPr>
        <p:spPr>
          <a:xfrm>
            <a:off x="329878" y="995424"/>
            <a:ext cx="1301438" cy="646331"/>
          </a:xfrm>
          <a:prstGeom prst="rect">
            <a:avLst/>
          </a:prstGeom>
          <a:noFill/>
        </p:spPr>
        <p:txBody>
          <a:bodyPr wrap="square" rtlCol="0">
            <a:spAutoFit/>
          </a:bodyPr>
          <a:lstStyle/>
          <a:p>
            <a:r>
              <a:rPr lang="en-US" dirty="0"/>
              <a:t>Deep opening</a:t>
            </a:r>
            <a:endParaRPr lang="el-GR" dirty="0"/>
          </a:p>
        </p:txBody>
      </p:sp>
      <p:sp>
        <p:nvSpPr>
          <p:cNvPr id="11" name="TextBox 10"/>
          <p:cNvSpPr txBox="1"/>
          <p:nvPr/>
        </p:nvSpPr>
        <p:spPr>
          <a:xfrm>
            <a:off x="2760562" y="3067291"/>
            <a:ext cx="1831694" cy="369332"/>
          </a:xfrm>
          <a:prstGeom prst="rect">
            <a:avLst/>
          </a:prstGeom>
          <a:noFill/>
        </p:spPr>
        <p:txBody>
          <a:bodyPr wrap="square" rtlCol="0">
            <a:spAutoFit/>
          </a:bodyPr>
          <a:lstStyle/>
          <a:p>
            <a:r>
              <a:rPr lang="en-US" dirty="0" err="1">
                <a:solidFill>
                  <a:schemeClr val="accent3">
                    <a:lumMod val="40000"/>
                    <a:lumOff val="60000"/>
                  </a:schemeClr>
                </a:solidFill>
                <a:highlight>
                  <a:srgbClr val="000000"/>
                </a:highlight>
              </a:rPr>
              <a:t>Transverce</a:t>
            </a:r>
            <a:r>
              <a:rPr lang="en-US" dirty="0">
                <a:solidFill>
                  <a:schemeClr val="accent3">
                    <a:lumMod val="40000"/>
                    <a:lumOff val="60000"/>
                  </a:schemeClr>
                </a:solidFill>
                <a:highlight>
                  <a:srgbClr val="000000"/>
                </a:highlight>
              </a:rPr>
              <a:t> Fascia</a:t>
            </a:r>
            <a:endParaRPr lang="el-GR" dirty="0">
              <a:solidFill>
                <a:schemeClr val="accent3">
                  <a:lumMod val="40000"/>
                  <a:lumOff val="60000"/>
                </a:schemeClr>
              </a:solidFill>
              <a:highlight>
                <a:srgbClr val="000000"/>
              </a:highlight>
            </a:endParaRPr>
          </a:p>
        </p:txBody>
      </p:sp>
      <p:cxnSp>
        <p:nvCxnSpPr>
          <p:cNvPr id="13" name="Straight Arrow Connector 12"/>
          <p:cNvCxnSpPr/>
          <p:nvPr/>
        </p:nvCxnSpPr>
        <p:spPr>
          <a:xfrm>
            <a:off x="1553901" y="2002421"/>
            <a:ext cx="4878730" cy="23286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313500" y="2790293"/>
            <a:ext cx="1642875" cy="369332"/>
          </a:xfrm>
          <a:prstGeom prst="rect">
            <a:avLst/>
          </a:prstGeom>
          <a:noFill/>
        </p:spPr>
        <p:txBody>
          <a:bodyPr wrap="square" rtlCol="0">
            <a:spAutoFit/>
          </a:bodyPr>
          <a:lstStyle/>
          <a:p>
            <a:r>
              <a:rPr lang="en-US" dirty="0"/>
              <a:t>Vas deferens</a:t>
            </a:r>
            <a:endParaRPr lang="el-GR" dirty="0"/>
          </a:p>
        </p:txBody>
      </p:sp>
      <p:cxnSp>
        <p:nvCxnSpPr>
          <p:cNvPr id="16" name="Straight Arrow Connector 15"/>
          <p:cNvCxnSpPr/>
          <p:nvPr/>
        </p:nvCxnSpPr>
        <p:spPr>
          <a:xfrm flipV="1">
            <a:off x="2242627" y="810229"/>
            <a:ext cx="1111169" cy="3321097"/>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334956" y="405114"/>
            <a:ext cx="3563006" cy="369332"/>
          </a:xfrm>
          <a:prstGeom prst="rect">
            <a:avLst/>
          </a:prstGeom>
          <a:noFill/>
        </p:spPr>
        <p:txBody>
          <a:bodyPr wrap="square" rtlCol="0">
            <a:spAutoFit/>
          </a:bodyPr>
          <a:lstStyle/>
          <a:p>
            <a:r>
              <a:rPr lang="en-US" dirty="0">
                <a:solidFill>
                  <a:srgbClr val="FF0000"/>
                </a:solidFill>
              </a:rPr>
              <a:t>Deep inferior epigastric vessels</a:t>
            </a:r>
            <a:endParaRPr lang="el-GR" dirty="0">
              <a:solidFill>
                <a:srgbClr val="FF0000"/>
              </a:solidFill>
            </a:endParaRPr>
          </a:p>
        </p:txBody>
      </p:sp>
      <p:cxnSp>
        <p:nvCxnSpPr>
          <p:cNvPr id="18" name="17 - Ευθεία γραμμή σύνδεσης"/>
          <p:cNvCxnSpPr/>
          <p:nvPr/>
        </p:nvCxnSpPr>
        <p:spPr>
          <a:xfrm flipV="1">
            <a:off x="2300068" y="2391509"/>
            <a:ext cx="1076179" cy="956603"/>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19 - Ευθεία γραμμή σύνδεσης"/>
          <p:cNvCxnSpPr/>
          <p:nvPr/>
        </p:nvCxnSpPr>
        <p:spPr>
          <a:xfrm flipV="1">
            <a:off x="2859259" y="2700998"/>
            <a:ext cx="1023425" cy="956603"/>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20 - Ευθεία γραμμή σύνδεσης"/>
          <p:cNvCxnSpPr/>
          <p:nvPr/>
        </p:nvCxnSpPr>
        <p:spPr>
          <a:xfrm flipV="1">
            <a:off x="3479995" y="3036278"/>
            <a:ext cx="1023425" cy="956603"/>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21 - Ευθεία γραμμή σύνδεσης"/>
          <p:cNvCxnSpPr/>
          <p:nvPr/>
        </p:nvCxnSpPr>
        <p:spPr>
          <a:xfrm flipV="1">
            <a:off x="4028636" y="3261361"/>
            <a:ext cx="1023425" cy="956603"/>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3" name="22 - Ευθεία γραμμή σύνδεσης"/>
          <p:cNvCxnSpPr/>
          <p:nvPr/>
        </p:nvCxnSpPr>
        <p:spPr>
          <a:xfrm flipV="1">
            <a:off x="4682783" y="3570850"/>
            <a:ext cx="1023425" cy="956603"/>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78996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2000" fill="hold"/>
                                        <p:tgtEl>
                                          <p:spTgt spid="7"/>
                                        </p:tgtEl>
                                        <p:attrNameLst>
                                          <p:attrName>ppt_x</p:attrName>
                                        </p:attrNameLst>
                                      </p:cBhvr>
                                      <p:tavLst>
                                        <p:tav tm="0">
                                          <p:val>
                                            <p:strVal val="#ppt_x"/>
                                          </p:val>
                                        </p:tav>
                                        <p:tav tm="100000">
                                          <p:val>
                                            <p:strVal val="#ppt_x"/>
                                          </p:val>
                                        </p:tav>
                                      </p:tavLst>
                                    </p:anim>
                                    <p:anim calcmode="lin" valueType="num">
                                      <p:cBhvr additive="base">
                                        <p:cTn id="12"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2000" fill="hold"/>
                                        <p:tgtEl>
                                          <p:spTgt spid="6"/>
                                        </p:tgtEl>
                                        <p:attrNameLst>
                                          <p:attrName>ppt_x</p:attrName>
                                        </p:attrNameLst>
                                      </p:cBhvr>
                                      <p:tavLst>
                                        <p:tav tm="0">
                                          <p:val>
                                            <p:strVal val="#ppt_x"/>
                                          </p:val>
                                        </p:tav>
                                        <p:tav tm="100000">
                                          <p:val>
                                            <p:strVal val="#ppt_x"/>
                                          </p:val>
                                        </p:tav>
                                      </p:tavLst>
                                    </p:anim>
                                    <p:anim calcmode="lin" valueType="num">
                                      <p:cBhvr additive="base">
                                        <p:cTn id="18" dur="20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2000" fill="hold"/>
                                        <p:tgtEl>
                                          <p:spTgt spid="8"/>
                                        </p:tgtEl>
                                        <p:attrNameLst>
                                          <p:attrName>ppt_x</p:attrName>
                                        </p:attrNameLst>
                                      </p:cBhvr>
                                      <p:tavLst>
                                        <p:tav tm="0">
                                          <p:val>
                                            <p:strVal val="#ppt_x"/>
                                          </p:val>
                                        </p:tav>
                                        <p:tav tm="100000">
                                          <p:val>
                                            <p:strVal val="#ppt_x"/>
                                          </p:val>
                                        </p:tav>
                                      </p:tavLst>
                                    </p:anim>
                                    <p:anim calcmode="lin" valueType="num">
                                      <p:cBhvr additive="base">
                                        <p:cTn id="22" dur="2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2000" fill="hold"/>
                                        <p:tgtEl>
                                          <p:spTgt spid="10"/>
                                        </p:tgtEl>
                                        <p:attrNameLst>
                                          <p:attrName>ppt_x</p:attrName>
                                        </p:attrNameLst>
                                      </p:cBhvr>
                                      <p:tavLst>
                                        <p:tav tm="0">
                                          <p:val>
                                            <p:strVal val="#ppt_x"/>
                                          </p:val>
                                        </p:tav>
                                        <p:tav tm="100000">
                                          <p:val>
                                            <p:strVal val="#ppt_x"/>
                                          </p:val>
                                        </p:tav>
                                      </p:tavLst>
                                    </p:anim>
                                    <p:anim calcmode="lin" valueType="num">
                                      <p:cBhvr additive="base">
                                        <p:cTn id="28" dur="20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2000" fill="hold"/>
                                        <p:tgtEl>
                                          <p:spTgt spid="4"/>
                                        </p:tgtEl>
                                        <p:attrNameLst>
                                          <p:attrName>ppt_x</p:attrName>
                                        </p:attrNameLst>
                                      </p:cBhvr>
                                      <p:tavLst>
                                        <p:tav tm="0">
                                          <p:val>
                                            <p:strVal val="#ppt_x"/>
                                          </p:val>
                                        </p:tav>
                                        <p:tav tm="100000">
                                          <p:val>
                                            <p:strVal val="#ppt_x"/>
                                          </p:val>
                                        </p:tav>
                                      </p:tavLst>
                                    </p:anim>
                                    <p:anim calcmode="lin" valueType="num">
                                      <p:cBhvr additive="base">
                                        <p:cTn id="32"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2000" fill="hold"/>
                                        <p:tgtEl>
                                          <p:spTgt spid="5"/>
                                        </p:tgtEl>
                                        <p:attrNameLst>
                                          <p:attrName>ppt_x</p:attrName>
                                        </p:attrNameLst>
                                      </p:cBhvr>
                                      <p:tavLst>
                                        <p:tav tm="0">
                                          <p:val>
                                            <p:strVal val="#ppt_x"/>
                                          </p:val>
                                        </p:tav>
                                        <p:tav tm="100000">
                                          <p:val>
                                            <p:strVal val="#ppt_x"/>
                                          </p:val>
                                        </p:tav>
                                      </p:tavLst>
                                    </p:anim>
                                    <p:anim calcmode="lin" valueType="num">
                                      <p:cBhvr additive="base">
                                        <p:cTn id="38" dur="2000" fill="hold"/>
                                        <p:tgtEl>
                                          <p:spTgt spid="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2000" fill="hold"/>
                                        <p:tgtEl>
                                          <p:spTgt spid="9"/>
                                        </p:tgtEl>
                                        <p:attrNameLst>
                                          <p:attrName>ppt_x</p:attrName>
                                        </p:attrNameLst>
                                      </p:cBhvr>
                                      <p:tavLst>
                                        <p:tav tm="0">
                                          <p:val>
                                            <p:strVal val="#ppt_x"/>
                                          </p:val>
                                        </p:tav>
                                        <p:tav tm="100000">
                                          <p:val>
                                            <p:strVal val="#ppt_x"/>
                                          </p:val>
                                        </p:tav>
                                      </p:tavLst>
                                    </p:anim>
                                    <p:anim calcmode="lin" valueType="num">
                                      <p:cBhvr additive="base">
                                        <p:cTn id="42"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diamond(in)">
                                      <p:cBhvr>
                                        <p:cTn id="47" dur="2000"/>
                                        <p:tgtEl>
                                          <p:spTgt spid="18"/>
                                        </p:tgtEl>
                                      </p:cBhvr>
                                    </p:animEffect>
                                  </p:childTnLst>
                                </p:cTn>
                              </p:par>
                              <p:par>
                                <p:cTn id="48" presetID="8" presetClass="entr" presetSubtype="16"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diamond(in)">
                                      <p:cBhvr>
                                        <p:cTn id="50" dur="2000"/>
                                        <p:tgtEl>
                                          <p:spTgt spid="20"/>
                                        </p:tgtEl>
                                      </p:cBhvr>
                                    </p:animEffect>
                                  </p:childTnLst>
                                </p:cTn>
                              </p:par>
                              <p:par>
                                <p:cTn id="51" presetID="8" presetClass="entr" presetSubtype="16"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diamond(in)">
                                      <p:cBhvr>
                                        <p:cTn id="53" dur="2000"/>
                                        <p:tgtEl>
                                          <p:spTgt spid="11"/>
                                        </p:tgtEl>
                                      </p:cBhvr>
                                    </p:animEffect>
                                  </p:childTnLst>
                                </p:cTn>
                              </p:par>
                              <p:par>
                                <p:cTn id="54" presetID="8" presetClass="entr" presetSubtype="16"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diamond(in)">
                                      <p:cBhvr>
                                        <p:cTn id="56" dur="2000"/>
                                        <p:tgtEl>
                                          <p:spTgt spid="21"/>
                                        </p:tgtEl>
                                      </p:cBhvr>
                                    </p:animEffect>
                                  </p:childTnLst>
                                </p:cTn>
                              </p:par>
                              <p:par>
                                <p:cTn id="57" presetID="8" presetClass="entr" presetSubtype="16"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diamond(in)">
                                      <p:cBhvr>
                                        <p:cTn id="59" dur="2000"/>
                                        <p:tgtEl>
                                          <p:spTgt spid="22"/>
                                        </p:tgtEl>
                                      </p:cBhvr>
                                    </p:animEffect>
                                  </p:childTnLst>
                                </p:cTn>
                              </p:par>
                              <p:par>
                                <p:cTn id="60" presetID="8" presetClass="entr" presetSubtype="16" fill="hold"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diamond(in)">
                                      <p:cBhvr>
                                        <p:cTn id="62" dur="20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wipe(left)">
                                      <p:cBhvr>
                                        <p:cTn id="73" dur="2000"/>
                                        <p:tgtEl>
                                          <p:spTgt spid="13"/>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wipe(left)">
                                      <p:cBhvr>
                                        <p:cTn id="7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p:bldP spid="8" grpId="0"/>
      <p:bldP spid="9" grpId="0"/>
      <p:bldP spid="10" grpId="0"/>
      <p:bldP spid="11" grpId="0"/>
      <p:bldP spid="14" grpId="0"/>
      <p:bldP spid="17"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tretch>
            <a:fillRect/>
          </a:stretch>
        </p:blipFill>
        <p:spPr>
          <a:xfrm>
            <a:off x="5192802" y="3474720"/>
            <a:ext cx="2959426" cy="3383280"/>
          </a:xfrm>
          <a:prstGeom prst="rect">
            <a:avLst/>
          </a:prstGeom>
        </p:spPr>
      </p:pic>
      <p:pic>
        <p:nvPicPr>
          <p:cNvPr id="6" name="Picture 5"/>
          <p:cNvPicPr>
            <a:picLocks noChangeAspect="1"/>
          </p:cNvPicPr>
          <p:nvPr/>
        </p:nvPicPr>
        <p:blipFill>
          <a:blip r:embed="rId3" cstate="print"/>
          <a:stretch>
            <a:fillRect/>
          </a:stretch>
        </p:blipFill>
        <p:spPr>
          <a:xfrm>
            <a:off x="506437" y="1893395"/>
            <a:ext cx="2364740" cy="2763012"/>
          </a:xfrm>
          <a:prstGeom prst="rect">
            <a:avLst/>
          </a:prstGeom>
        </p:spPr>
      </p:pic>
      <p:cxnSp>
        <p:nvCxnSpPr>
          <p:cNvPr id="8" name="7 - Ευθύγραμμο βέλος σύνδεσης"/>
          <p:cNvCxnSpPr/>
          <p:nvPr/>
        </p:nvCxnSpPr>
        <p:spPr>
          <a:xfrm>
            <a:off x="1382152" y="2658795"/>
            <a:ext cx="5655212" cy="3221501"/>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4" name="Τίτλος 3">
            <a:extLst>
              <a:ext uri="{FF2B5EF4-FFF2-40B4-BE49-F238E27FC236}">
                <a16:creationId xmlns:a16="http://schemas.microsoft.com/office/drawing/2014/main" id="{D9EC90DF-BE9B-8219-9D00-0129BA0FC125}"/>
              </a:ext>
            </a:extLst>
          </p:cNvPr>
          <p:cNvSpPr>
            <a:spLocks noGrp="1"/>
          </p:cNvSpPr>
          <p:nvPr>
            <p:ph type="title"/>
          </p:nvPr>
        </p:nvSpPr>
        <p:spPr/>
        <p:txBody>
          <a:bodyPr/>
          <a:lstStyle/>
          <a:p>
            <a:endParaRPr lang="el-GR"/>
          </a:p>
        </p:txBody>
      </p:sp>
    </p:spTree>
    <p:extLst>
      <p:ext uri="{BB962C8B-B14F-4D97-AF65-F5344CB8AC3E}">
        <p14:creationId xmlns:p14="http://schemas.microsoft.com/office/powerpoint/2010/main" val="444190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20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2000"/>
                                        <p:tgtEl>
                                          <p:spTgt spid="8"/>
                                        </p:tgtEl>
                                      </p:cBhvr>
                                    </p:animEffect>
                                  </p:childTnLst>
                                </p:cTn>
                              </p:par>
                              <p:par>
                                <p:cTn id="11" presetID="3"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02.jpg"/>
          <p:cNvPicPr>
            <a:picLocks noGrp="1" noChangeAspect="1"/>
          </p:cNvPicPr>
          <p:nvPr>
            <p:ph idx="1"/>
          </p:nvPr>
        </p:nvPicPr>
        <p:blipFill>
          <a:blip r:embed="rId2" cstate="print"/>
          <a:stretch>
            <a:fillRect/>
          </a:stretch>
        </p:blipFill>
        <p:spPr>
          <a:xfrm>
            <a:off x="323528" y="260648"/>
            <a:ext cx="8496944" cy="6696744"/>
          </a:xfr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14.jpg"/>
          <p:cNvPicPr>
            <a:picLocks noGrp="1" noChangeAspect="1"/>
          </p:cNvPicPr>
          <p:nvPr>
            <p:ph idx="1"/>
          </p:nvPr>
        </p:nvPicPr>
        <p:blipFill>
          <a:blip r:embed="rId2" cstate="print"/>
          <a:stretch>
            <a:fillRect/>
          </a:stretch>
        </p:blipFill>
        <p:spPr>
          <a:xfrm>
            <a:off x="611560" y="404664"/>
            <a:ext cx="7848872" cy="6170630"/>
          </a:xfr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15.jpg"/>
          <p:cNvPicPr>
            <a:picLocks noGrp="1" noChangeAspect="1"/>
          </p:cNvPicPr>
          <p:nvPr>
            <p:ph idx="1"/>
          </p:nvPr>
        </p:nvPicPr>
        <p:blipFill>
          <a:blip r:embed="rId2" cstate="print"/>
          <a:stretch>
            <a:fillRect/>
          </a:stretch>
        </p:blipFill>
        <p:spPr>
          <a:xfrm>
            <a:off x="107504" y="0"/>
            <a:ext cx="8712968" cy="6676960"/>
          </a:xfr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stretch>
            <a:fillRect/>
          </a:stretch>
        </p:blipFill>
        <p:spPr>
          <a:xfrm>
            <a:off x="755576" y="548680"/>
            <a:ext cx="7539771" cy="6309320"/>
          </a:xfrm>
          <a:prstGeom prst="rect">
            <a:avLst/>
          </a:prstGeom>
        </p:spPr>
      </p:pic>
    </p:spTree>
    <p:extLst>
      <p:ext uri="{BB962C8B-B14F-4D97-AF65-F5344CB8AC3E}">
        <p14:creationId xmlns:p14="http://schemas.microsoft.com/office/powerpoint/2010/main" val="2325115596"/>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06090"/>
          </a:xfrm>
        </p:spPr>
        <p:txBody>
          <a:bodyPr>
            <a:normAutofit/>
          </a:bodyPr>
          <a:lstStyle/>
          <a:p>
            <a:r>
              <a:rPr lang="en-US" sz="3600" dirty="0">
                <a:latin typeface="Arial" pitchFamily="34" charset="0"/>
                <a:cs typeface="Arial" pitchFamily="34" charset="0"/>
              </a:rPr>
              <a:t>Area of </a:t>
            </a:r>
            <a:r>
              <a:rPr lang="en-US" sz="3600" dirty="0" err="1">
                <a:latin typeface="Arial" pitchFamily="34" charset="0"/>
                <a:cs typeface="Arial" pitchFamily="34" charset="0"/>
              </a:rPr>
              <a:t>Bogros</a:t>
            </a:r>
            <a:endParaRPr lang="el-GR" sz="3600" dirty="0">
              <a:latin typeface="Arial" pitchFamily="34" charset="0"/>
              <a:cs typeface="Arial" pitchFamily="34" charset="0"/>
            </a:endParaRPr>
          </a:p>
        </p:txBody>
      </p:sp>
      <p:pic>
        <p:nvPicPr>
          <p:cNvPr id="5" name="4 - Θέση περιεχομένου" descr="44.jpg"/>
          <p:cNvPicPr>
            <a:picLocks noGrp="1" noChangeAspect="1"/>
          </p:cNvPicPr>
          <p:nvPr>
            <p:ph sz="half" idx="1"/>
          </p:nvPr>
        </p:nvPicPr>
        <p:blipFill>
          <a:blip r:embed="rId2" cstate="print"/>
          <a:stretch>
            <a:fillRect/>
          </a:stretch>
        </p:blipFill>
        <p:spPr>
          <a:xfrm>
            <a:off x="611560" y="980728"/>
            <a:ext cx="7920880" cy="5472608"/>
          </a:xfr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cstate="print"/>
          <a:srcRect/>
          <a:stretch>
            <a:fillRect/>
          </a:stretch>
        </p:blipFill>
        <p:spPr bwMode="auto">
          <a:xfrm>
            <a:off x="755576" y="826720"/>
            <a:ext cx="7200800" cy="5204559"/>
          </a:xfrm>
          <a:prstGeom prst="rect">
            <a:avLst/>
          </a:prstGeom>
          <a:noFill/>
          <a:ln w="9525">
            <a:noFill/>
            <a:miter lim="800000"/>
            <a:headEnd/>
            <a:tailEnd/>
          </a:ln>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E0630FD8-A737-C76A-F0DC-EDF89E5901E5}"/>
              </a:ext>
            </a:extLst>
          </p:cNvPr>
          <p:cNvSpPr>
            <a:spLocks noGrp="1" noChangeArrowheads="1"/>
          </p:cNvSpPr>
          <p:nvPr>
            <p:ph type="title"/>
          </p:nvPr>
        </p:nvSpPr>
        <p:spPr/>
        <p:txBody>
          <a:bodyPr/>
          <a:lstStyle/>
          <a:p>
            <a:r>
              <a:rPr lang="en-US" altLang="el-GR"/>
              <a:t>Cutaneous Nerve Supply</a:t>
            </a:r>
          </a:p>
        </p:txBody>
      </p:sp>
      <p:sp>
        <p:nvSpPr>
          <p:cNvPr id="11267" name="Rectangle 3">
            <a:extLst>
              <a:ext uri="{FF2B5EF4-FFF2-40B4-BE49-F238E27FC236}">
                <a16:creationId xmlns:a16="http://schemas.microsoft.com/office/drawing/2014/main" id="{BB1505BC-1A99-B839-99C0-7F78F3B9719A}"/>
              </a:ext>
            </a:extLst>
          </p:cNvPr>
          <p:cNvSpPr>
            <a:spLocks noGrp="1" noChangeArrowheads="1"/>
          </p:cNvSpPr>
          <p:nvPr>
            <p:ph type="body" idx="1"/>
          </p:nvPr>
        </p:nvSpPr>
        <p:spPr>
          <a:xfrm>
            <a:off x="457200" y="2057400"/>
            <a:ext cx="8229600" cy="4800600"/>
          </a:xfrm>
        </p:spPr>
        <p:txBody>
          <a:bodyPr/>
          <a:lstStyle/>
          <a:p>
            <a:r>
              <a:rPr lang="en-US" altLang="el-GR"/>
              <a:t>Is derived from the anterior rami of the lower six thoracic and first lumbar nerves</a:t>
            </a:r>
          </a:p>
          <a:p>
            <a:endParaRPr lang="en-US" altLang="el-GR"/>
          </a:p>
          <a:p>
            <a:r>
              <a:rPr lang="en-US" altLang="el-GR"/>
              <a:t>Thoracic nerves are the lower five intercostal and the subcostal nerves</a:t>
            </a:r>
          </a:p>
          <a:p>
            <a:pPr>
              <a:buFont typeface="Wingdings" panose="05000000000000000000" pitchFamily="2" charset="2"/>
              <a:buNone/>
            </a:pPr>
            <a:endParaRPr lang="en-US" altLang="el-GR"/>
          </a:p>
          <a:p>
            <a:r>
              <a:rPr lang="en-US" altLang="el-GR"/>
              <a:t>First lumbar nerve is represented by the iliohypogastric and ilioinguinal nerves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cstate="print"/>
          <a:srcRect/>
          <a:stretch>
            <a:fillRect/>
          </a:stretch>
        </p:blipFill>
        <p:spPr bwMode="auto">
          <a:xfrm>
            <a:off x="179512" y="836712"/>
            <a:ext cx="4677770" cy="4684461"/>
          </a:xfrm>
          <a:prstGeom prst="rect">
            <a:avLst/>
          </a:prstGeom>
          <a:noFill/>
          <a:ln w="9525">
            <a:noFill/>
            <a:miter lim="800000"/>
            <a:headEnd/>
            <a:tailEnd/>
          </a:ln>
        </p:spPr>
      </p:pic>
      <p:pic>
        <p:nvPicPr>
          <p:cNvPr id="63491" name="Picture 3"/>
          <p:cNvPicPr>
            <a:picLocks noChangeAspect="1" noChangeArrowheads="1"/>
          </p:cNvPicPr>
          <p:nvPr/>
        </p:nvPicPr>
        <p:blipFill>
          <a:blip r:embed="rId3" cstate="print"/>
          <a:srcRect/>
          <a:stretch>
            <a:fillRect/>
          </a:stretch>
        </p:blipFill>
        <p:spPr bwMode="auto">
          <a:xfrm>
            <a:off x="4788024" y="1084997"/>
            <a:ext cx="4471121" cy="4688005"/>
          </a:xfrm>
          <a:prstGeom prst="rect">
            <a:avLst/>
          </a:prstGeom>
          <a:noFill/>
          <a:ln w="9525">
            <a:noFill/>
            <a:miter lim="800000"/>
            <a:headEnd/>
            <a:tailEnd/>
          </a:ln>
        </p:spPr>
      </p:pic>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85720" y="274638"/>
            <a:ext cx="8643998" cy="868346"/>
          </a:xfrm>
        </p:spPr>
        <p:txBody>
          <a:bodyPr>
            <a:normAutofit/>
          </a:bodyPr>
          <a:lstStyle/>
          <a:p>
            <a:r>
              <a:rPr lang="en-US" sz="3600" dirty="0">
                <a:latin typeface="Arial" pitchFamily="34" charset="0"/>
                <a:cs typeface="Arial" pitchFamily="34" charset="0"/>
              </a:rPr>
              <a:t>Femoral Ring</a:t>
            </a:r>
            <a:endParaRPr lang="el-GR" sz="3600" dirty="0">
              <a:latin typeface="Arial" pitchFamily="34" charset="0"/>
              <a:cs typeface="Arial" pitchFamily="34" charset="0"/>
            </a:endParaRPr>
          </a:p>
        </p:txBody>
      </p:sp>
      <p:pic>
        <p:nvPicPr>
          <p:cNvPr id="4" name="3 - Θέση περιεχομένου" descr="34.jpg"/>
          <p:cNvPicPr>
            <a:picLocks noGrp="1" noChangeAspect="1"/>
          </p:cNvPicPr>
          <p:nvPr>
            <p:ph idx="1"/>
          </p:nvPr>
        </p:nvPicPr>
        <p:blipFill>
          <a:blip r:embed="rId2" cstate="print"/>
          <a:stretch>
            <a:fillRect/>
          </a:stretch>
        </p:blipFill>
        <p:spPr>
          <a:xfrm>
            <a:off x="916504" y="1279193"/>
            <a:ext cx="7441709" cy="5078765"/>
          </a:xfr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35.jpg"/>
          <p:cNvPicPr>
            <a:picLocks noGrp="1" noChangeAspect="1"/>
          </p:cNvPicPr>
          <p:nvPr>
            <p:ph idx="1"/>
          </p:nvPr>
        </p:nvPicPr>
        <p:blipFill>
          <a:blip r:embed="rId2" cstate="print"/>
          <a:stretch>
            <a:fillRect/>
          </a:stretch>
        </p:blipFill>
        <p:spPr>
          <a:xfrm>
            <a:off x="538142" y="1344837"/>
            <a:ext cx="8105824" cy="5013121"/>
          </a:xfr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28.jpg"/>
          <p:cNvPicPr>
            <a:picLocks noGrp="1" noChangeAspect="1"/>
          </p:cNvPicPr>
          <p:nvPr>
            <p:ph idx="1"/>
          </p:nvPr>
        </p:nvPicPr>
        <p:blipFill>
          <a:blip r:embed="rId2" cstate="print"/>
          <a:stretch>
            <a:fillRect/>
          </a:stretch>
        </p:blipFill>
        <p:spPr>
          <a:xfrm>
            <a:off x="683568" y="260648"/>
            <a:ext cx="7848872" cy="6355079"/>
          </a:xfr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06.jpg"/>
          <p:cNvPicPr>
            <a:picLocks noGrp="1" noChangeAspect="1"/>
          </p:cNvPicPr>
          <p:nvPr>
            <p:ph idx="1"/>
          </p:nvPr>
        </p:nvPicPr>
        <p:blipFill>
          <a:blip r:embed="rId2" cstate="print"/>
          <a:stretch>
            <a:fillRect/>
          </a:stretch>
        </p:blipFill>
        <p:spPr>
          <a:xfrm>
            <a:off x="1691680" y="1003647"/>
            <a:ext cx="5976664" cy="5639637"/>
          </a:xfr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51520" y="274638"/>
            <a:ext cx="8640960" cy="850106"/>
          </a:xfrm>
        </p:spPr>
        <p:txBody>
          <a:bodyPr>
            <a:normAutofit/>
          </a:bodyPr>
          <a:lstStyle/>
          <a:p>
            <a:r>
              <a:rPr lang="el-GR" sz="3600" dirty="0">
                <a:latin typeface="Arial" pitchFamily="34" charset="0"/>
                <a:cs typeface="Arial" pitchFamily="34" charset="0"/>
              </a:rPr>
              <a:t>Ν</a:t>
            </a:r>
            <a:r>
              <a:rPr lang="en-US" sz="3600" dirty="0" err="1">
                <a:latin typeface="Arial" pitchFamily="34" charset="0"/>
                <a:cs typeface="Arial" pitchFamily="34" charset="0"/>
              </a:rPr>
              <a:t>erve</a:t>
            </a:r>
            <a:r>
              <a:rPr lang="en-US" sz="3600" dirty="0">
                <a:latin typeface="Arial" pitchFamily="34" charset="0"/>
                <a:cs typeface="Arial" pitchFamily="34" charset="0"/>
              </a:rPr>
              <a:t> distribution</a:t>
            </a:r>
            <a:endParaRPr lang="el-GR" sz="3600" dirty="0">
              <a:latin typeface="Arial" pitchFamily="34" charset="0"/>
              <a:cs typeface="Arial" pitchFamily="34" charset="0"/>
            </a:endParaRPr>
          </a:p>
        </p:txBody>
      </p:sp>
      <p:pic>
        <p:nvPicPr>
          <p:cNvPr id="4" name="3 - Θέση περιεχομένου" descr="07.jpg"/>
          <p:cNvPicPr>
            <a:picLocks noGrp="1" noChangeAspect="1"/>
          </p:cNvPicPr>
          <p:nvPr>
            <p:ph idx="1"/>
          </p:nvPr>
        </p:nvPicPr>
        <p:blipFill>
          <a:blip r:embed="rId2" cstate="print"/>
          <a:stretch>
            <a:fillRect/>
          </a:stretch>
        </p:blipFill>
        <p:spPr>
          <a:xfrm>
            <a:off x="1547664" y="947046"/>
            <a:ext cx="6264696" cy="5748952"/>
          </a:xfr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56.jpg"/>
          <p:cNvPicPr>
            <a:picLocks noGrp="1" noChangeAspect="1"/>
          </p:cNvPicPr>
          <p:nvPr>
            <p:ph idx="1"/>
          </p:nvPr>
        </p:nvPicPr>
        <p:blipFill>
          <a:blip r:embed="rId2" cstate="print"/>
          <a:stretch>
            <a:fillRect/>
          </a:stretch>
        </p:blipFill>
        <p:spPr>
          <a:xfrm>
            <a:off x="215843" y="1296047"/>
            <a:ext cx="8713875" cy="5133349"/>
          </a:xfr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n-US" dirty="0"/>
              <a:t>Thyroid foramen</a:t>
            </a:r>
            <a:endParaRPr lang="el-GR" dirty="0"/>
          </a:p>
        </p:txBody>
      </p:sp>
      <p:pic>
        <p:nvPicPr>
          <p:cNvPr id="46082" name="Picture 2"/>
          <p:cNvPicPr>
            <a:picLocks noChangeAspect="1" noChangeArrowheads="1"/>
          </p:cNvPicPr>
          <p:nvPr/>
        </p:nvPicPr>
        <p:blipFill>
          <a:blip r:embed="rId2" cstate="print"/>
          <a:srcRect/>
          <a:stretch>
            <a:fillRect/>
          </a:stretch>
        </p:blipFill>
        <p:spPr bwMode="auto">
          <a:xfrm>
            <a:off x="2745764" y="2075645"/>
            <a:ext cx="3701911" cy="4451765"/>
          </a:xfrm>
          <a:prstGeom prst="rect">
            <a:avLst/>
          </a:prstGeom>
          <a:noFill/>
          <a:ln w="9525">
            <a:noFill/>
            <a:miter lim="800000"/>
            <a:headEnd/>
            <a:tailEnd/>
          </a:ln>
        </p:spPr>
      </p:pic>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16632"/>
            <a:ext cx="8928992" cy="1224136"/>
          </a:xfrm>
        </p:spPr>
        <p:txBody>
          <a:bodyPr>
            <a:normAutofit/>
          </a:bodyPr>
          <a:lstStyle/>
          <a:p>
            <a:r>
              <a:rPr lang="en-US" sz="4000" dirty="0" err="1"/>
              <a:t>Spigeli</a:t>
            </a:r>
            <a:r>
              <a:rPr lang="en-US" sz="4000" dirty="0"/>
              <a:t> Line</a:t>
            </a:r>
            <a:endParaRPr lang="el-GR" sz="4000" dirty="0"/>
          </a:p>
        </p:txBody>
      </p:sp>
      <p:pic>
        <p:nvPicPr>
          <p:cNvPr id="3074" name="Picture 2"/>
          <p:cNvPicPr>
            <a:picLocks noChangeAspect="1" noChangeArrowheads="1"/>
          </p:cNvPicPr>
          <p:nvPr/>
        </p:nvPicPr>
        <p:blipFill>
          <a:blip r:embed="rId2" cstate="print"/>
          <a:srcRect/>
          <a:stretch>
            <a:fillRect/>
          </a:stretch>
        </p:blipFill>
        <p:spPr bwMode="auto">
          <a:xfrm>
            <a:off x="1043608" y="1124744"/>
            <a:ext cx="7236296" cy="5445224"/>
          </a:xfrm>
          <a:prstGeom prst="rect">
            <a:avLst/>
          </a:prstGeom>
          <a:noFill/>
          <a:ln w="9525">
            <a:noFill/>
            <a:miter lim="800000"/>
            <a:headEnd/>
            <a:tailEnd/>
          </a:ln>
        </p:spPr>
      </p:pic>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0" y="1707614"/>
            <a:ext cx="9144000" cy="5150386"/>
          </a:xfrm>
          <a:prstGeom prst="rect">
            <a:avLst/>
          </a:prstGeom>
        </p:spPr>
      </p:pic>
      <p:sp>
        <p:nvSpPr>
          <p:cNvPr id="5" name="Τίτλος 4">
            <a:extLst>
              <a:ext uri="{FF2B5EF4-FFF2-40B4-BE49-F238E27FC236}">
                <a16:creationId xmlns:a16="http://schemas.microsoft.com/office/drawing/2014/main" id="{6AC92383-44E8-DFC6-9700-760E4336AA42}"/>
              </a:ext>
            </a:extLst>
          </p:cNvPr>
          <p:cNvSpPr>
            <a:spLocks noGrp="1"/>
          </p:cNvSpPr>
          <p:nvPr>
            <p:ph type="title"/>
          </p:nvPr>
        </p:nvSpPr>
        <p:spPr/>
        <p:txBody>
          <a:bodyPr/>
          <a:lstStyle/>
          <a:p>
            <a:r>
              <a:rPr lang="en-US" dirty="0"/>
              <a:t>Umbilical region and Hernia</a:t>
            </a:r>
            <a:endParaRPr lang="el-GR" dirty="0"/>
          </a:p>
        </p:txBody>
      </p:sp>
    </p:spTree>
    <p:extLst>
      <p:ext uri="{BB962C8B-B14F-4D97-AF65-F5344CB8AC3E}">
        <p14:creationId xmlns:p14="http://schemas.microsoft.com/office/powerpoint/2010/main" val="3111939167"/>
      </p:ext>
    </p:extLst>
  </p:cSld>
  <p:clrMapOvr>
    <a:masterClrMapping/>
  </p:clrMapOvr>
  <p:transition/>
</p:sld>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l-GR"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l-GR"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043origami07">
  <a:themeElements>
    <a:clrScheme name="043origami07 12">
      <a:dk1>
        <a:srgbClr val="000000"/>
      </a:dk1>
      <a:lt1>
        <a:srgbClr val="DEF6F1"/>
      </a:lt1>
      <a:dk2>
        <a:srgbClr val="000000"/>
      </a:dk2>
      <a:lt2>
        <a:srgbClr val="969696"/>
      </a:lt2>
      <a:accent1>
        <a:srgbClr val="99CC00"/>
      </a:accent1>
      <a:accent2>
        <a:srgbClr val="57ABFF"/>
      </a:accent2>
      <a:accent3>
        <a:srgbClr val="ECFAF7"/>
      </a:accent3>
      <a:accent4>
        <a:srgbClr val="000000"/>
      </a:accent4>
      <a:accent5>
        <a:srgbClr val="CAE2AA"/>
      </a:accent5>
      <a:accent6>
        <a:srgbClr val="4E9BE7"/>
      </a:accent6>
      <a:hlink>
        <a:srgbClr val="0066CC"/>
      </a:hlink>
      <a:folHlink>
        <a:srgbClr val="29627F"/>
      </a:folHlink>
    </a:clrScheme>
    <a:fontScheme name="043origami07">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043origami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043origami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043origami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043origami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043origami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043origami07 6">
        <a:dk1>
          <a:srgbClr val="000000"/>
        </a:dk1>
        <a:lt1>
          <a:srgbClr val="FFFFFF"/>
        </a:lt1>
        <a:dk2>
          <a:srgbClr val="000000"/>
        </a:dk2>
        <a:lt2>
          <a:srgbClr val="777777"/>
        </a:lt2>
        <a:accent1>
          <a:srgbClr val="B81414"/>
        </a:accent1>
        <a:accent2>
          <a:srgbClr val="B86214"/>
        </a:accent2>
        <a:accent3>
          <a:srgbClr val="FFFFFF"/>
        </a:accent3>
        <a:accent4>
          <a:srgbClr val="000000"/>
        </a:accent4>
        <a:accent5>
          <a:srgbClr val="D8AAAA"/>
        </a:accent5>
        <a:accent6>
          <a:srgbClr val="A65811"/>
        </a:accent6>
        <a:hlink>
          <a:srgbClr val="908A10"/>
        </a:hlink>
        <a:folHlink>
          <a:srgbClr val="52800E"/>
        </a:folHlink>
      </a:clrScheme>
      <a:clrMap bg1="lt1" tx1="dk1" bg2="lt2" tx2="dk2" accent1="accent1" accent2="accent2" accent3="accent3" accent4="accent4" accent5="accent5" accent6="accent6" hlink="hlink" folHlink="folHlink"/>
    </a:extraClrScheme>
    <a:extraClrScheme>
      <a:clrScheme name="043origami07 7">
        <a:dk1>
          <a:srgbClr val="000000"/>
        </a:dk1>
        <a:lt1>
          <a:srgbClr val="FFFFFF"/>
        </a:lt1>
        <a:dk2>
          <a:srgbClr val="000000"/>
        </a:dk2>
        <a:lt2>
          <a:srgbClr val="777777"/>
        </a:lt2>
        <a:accent1>
          <a:srgbClr val="B81414"/>
        </a:accent1>
        <a:accent2>
          <a:srgbClr val="B86214"/>
        </a:accent2>
        <a:accent3>
          <a:srgbClr val="FFFFFF"/>
        </a:accent3>
        <a:accent4>
          <a:srgbClr val="000000"/>
        </a:accent4>
        <a:accent5>
          <a:srgbClr val="D8AAAA"/>
        </a:accent5>
        <a:accent6>
          <a:srgbClr val="A65811"/>
        </a:accent6>
        <a:hlink>
          <a:srgbClr val="FD6E0D"/>
        </a:hlink>
        <a:folHlink>
          <a:srgbClr val="52800E"/>
        </a:folHlink>
      </a:clrScheme>
      <a:clrMap bg1="lt1" tx1="dk1" bg2="lt2" tx2="dk2" accent1="accent1" accent2="accent2" accent3="accent3" accent4="accent4" accent5="accent5" accent6="accent6" hlink="hlink" folHlink="folHlink"/>
    </a:extraClrScheme>
    <a:extraClrScheme>
      <a:clrScheme name="043origami07 8">
        <a:dk1>
          <a:srgbClr val="000000"/>
        </a:dk1>
        <a:lt1>
          <a:srgbClr val="FFFFFF"/>
        </a:lt1>
        <a:dk2>
          <a:srgbClr val="000000"/>
        </a:dk2>
        <a:lt2>
          <a:srgbClr val="808080"/>
        </a:lt2>
        <a:accent1>
          <a:srgbClr val="4FA7FF"/>
        </a:accent1>
        <a:accent2>
          <a:srgbClr val="9191FF"/>
        </a:accent2>
        <a:accent3>
          <a:srgbClr val="FFFFFF"/>
        </a:accent3>
        <a:accent4>
          <a:srgbClr val="000000"/>
        </a:accent4>
        <a:accent5>
          <a:srgbClr val="B2D0FF"/>
        </a:accent5>
        <a:accent6>
          <a:srgbClr val="8383E7"/>
        </a:accent6>
        <a:hlink>
          <a:srgbClr val="3333CC"/>
        </a:hlink>
        <a:folHlink>
          <a:srgbClr val="A71FFB"/>
        </a:folHlink>
      </a:clrScheme>
      <a:clrMap bg1="lt1" tx1="dk1" bg2="lt2" tx2="dk2" accent1="accent1" accent2="accent2" accent3="accent3" accent4="accent4" accent5="accent5" accent6="accent6" hlink="hlink" folHlink="folHlink"/>
    </a:extraClrScheme>
    <a:extraClrScheme>
      <a:clrScheme name="043origami07 9">
        <a:dk1>
          <a:srgbClr val="000000"/>
        </a:dk1>
        <a:lt1>
          <a:srgbClr val="FFFFFF"/>
        </a:lt1>
        <a:dk2>
          <a:srgbClr val="000000"/>
        </a:dk2>
        <a:lt2>
          <a:srgbClr val="808080"/>
        </a:lt2>
        <a:accent1>
          <a:srgbClr val="F8B5A8"/>
        </a:accent1>
        <a:accent2>
          <a:srgbClr val="E89BFD"/>
        </a:accent2>
        <a:accent3>
          <a:srgbClr val="FFFFFF"/>
        </a:accent3>
        <a:accent4>
          <a:srgbClr val="000000"/>
        </a:accent4>
        <a:accent5>
          <a:srgbClr val="FBD7D1"/>
        </a:accent5>
        <a:accent6>
          <a:srgbClr val="D28CE5"/>
        </a:accent6>
        <a:hlink>
          <a:srgbClr val="DABAFE"/>
        </a:hlink>
        <a:folHlink>
          <a:srgbClr val="A71FFB"/>
        </a:folHlink>
      </a:clrScheme>
      <a:clrMap bg1="lt1" tx1="dk1" bg2="lt2" tx2="dk2" accent1="accent1" accent2="accent2" accent3="accent3" accent4="accent4" accent5="accent5" accent6="accent6" hlink="hlink" folHlink="folHlink"/>
    </a:extraClrScheme>
    <a:extraClrScheme>
      <a:clrScheme name="043origami07 10">
        <a:dk1>
          <a:srgbClr val="000000"/>
        </a:dk1>
        <a:lt1>
          <a:srgbClr val="FFFFFF"/>
        </a:lt1>
        <a:dk2>
          <a:srgbClr val="000000"/>
        </a:dk2>
        <a:lt2>
          <a:srgbClr val="808080"/>
        </a:lt2>
        <a:accent1>
          <a:srgbClr val="33CCCC"/>
        </a:accent1>
        <a:accent2>
          <a:srgbClr val="FFCCCC"/>
        </a:accent2>
        <a:accent3>
          <a:srgbClr val="FFFFFF"/>
        </a:accent3>
        <a:accent4>
          <a:srgbClr val="000000"/>
        </a:accent4>
        <a:accent5>
          <a:srgbClr val="ADE2E2"/>
        </a:accent5>
        <a:accent6>
          <a:srgbClr val="E7B9B9"/>
        </a:accent6>
        <a:hlink>
          <a:srgbClr val="00CCFF"/>
        </a:hlink>
        <a:folHlink>
          <a:srgbClr val="FFBA75"/>
        </a:folHlink>
      </a:clrScheme>
      <a:clrMap bg1="lt1" tx1="dk1" bg2="lt2" tx2="dk2" accent1="accent1" accent2="accent2" accent3="accent3" accent4="accent4" accent5="accent5" accent6="accent6" hlink="hlink" folHlink="folHlink"/>
    </a:extraClrScheme>
    <a:extraClrScheme>
      <a:clrScheme name="043origami07 11">
        <a:dk1>
          <a:srgbClr val="000000"/>
        </a:dk1>
        <a:lt1>
          <a:srgbClr val="FFFFD9"/>
        </a:lt1>
        <a:dk2>
          <a:srgbClr val="000000"/>
        </a:dk2>
        <a:lt2>
          <a:srgbClr val="777777"/>
        </a:lt2>
        <a:accent1>
          <a:srgbClr val="FFCC66"/>
        </a:accent1>
        <a:accent2>
          <a:srgbClr val="CCCC00"/>
        </a:accent2>
        <a:accent3>
          <a:srgbClr val="FFFFE9"/>
        </a:accent3>
        <a:accent4>
          <a:srgbClr val="000000"/>
        </a:accent4>
        <a:accent5>
          <a:srgbClr val="FFE2B8"/>
        </a:accent5>
        <a:accent6>
          <a:srgbClr val="B9B900"/>
        </a:accent6>
        <a:hlink>
          <a:srgbClr val="CC9900"/>
        </a:hlink>
        <a:folHlink>
          <a:srgbClr val="808000"/>
        </a:folHlink>
      </a:clrScheme>
      <a:clrMap bg1="lt1" tx1="dk1" bg2="lt2" tx2="dk2" accent1="accent1" accent2="accent2" accent3="accent3" accent4="accent4" accent5="accent5" accent6="accent6" hlink="hlink" folHlink="folHlink"/>
    </a:extraClrScheme>
    <a:extraClrScheme>
      <a:clrScheme name="043origami07 12">
        <a:dk1>
          <a:srgbClr val="000000"/>
        </a:dk1>
        <a:lt1>
          <a:srgbClr val="DEF6F1"/>
        </a:lt1>
        <a:dk2>
          <a:srgbClr val="000000"/>
        </a:dk2>
        <a:lt2>
          <a:srgbClr val="969696"/>
        </a:lt2>
        <a:accent1>
          <a:srgbClr val="99CC00"/>
        </a:accent1>
        <a:accent2>
          <a:srgbClr val="57ABFF"/>
        </a:accent2>
        <a:accent3>
          <a:srgbClr val="ECFAF7"/>
        </a:accent3>
        <a:accent4>
          <a:srgbClr val="000000"/>
        </a:accent4>
        <a:accent5>
          <a:srgbClr val="CAE2AA"/>
        </a:accent5>
        <a:accent6>
          <a:srgbClr val="4E9BE7"/>
        </a:accent6>
        <a:hlink>
          <a:srgbClr val="0066CC"/>
        </a:hlink>
        <a:folHlink>
          <a:srgbClr val="29627F"/>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docProps/app.xml><?xml version="1.0" encoding="utf-8"?>
<Properties xmlns="http://schemas.openxmlformats.org/officeDocument/2006/extended-properties" xmlns:vt="http://schemas.openxmlformats.org/officeDocument/2006/docPropsVTypes">
  <TotalTime>1771</TotalTime>
  <Words>3237</Words>
  <Application>Microsoft Office PowerPoint</Application>
  <PresentationFormat>Προβολή στην οθόνη (4:3)</PresentationFormat>
  <Paragraphs>343</Paragraphs>
  <Slides>139</Slides>
  <Notes>14</Notes>
  <HiddenSlides>0</HiddenSlides>
  <MMClips>0</MMClips>
  <ScaleCrop>false</ScaleCrop>
  <HeadingPairs>
    <vt:vector size="6" baseType="variant">
      <vt:variant>
        <vt:lpstr>Γραμματοσειρές που χρησιμοποιούνται</vt:lpstr>
      </vt:variant>
      <vt:variant>
        <vt:i4>9</vt:i4>
      </vt:variant>
      <vt:variant>
        <vt:lpstr>Θέμα</vt:lpstr>
      </vt:variant>
      <vt:variant>
        <vt:i4>4</vt:i4>
      </vt:variant>
      <vt:variant>
        <vt:lpstr>Τίτλοι διαφανειών</vt:lpstr>
      </vt:variant>
      <vt:variant>
        <vt:i4>139</vt:i4>
      </vt:variant>
    </vt:vector>
  </HeadingPairs>
  <TitlesOfParts>
    <vt:vector size="152" baseType="lpstr">
      <vt:lpstr>MS PGothic</vt:lpstr>
      <vt:lpstr>Arial</vt:lpstr>
      <vt:lpstr>Calibri</vt:lpstr>
      <vt:lpstr>Times New Roman</vt:lpstr>
      <vt:lpstr>tisapro-regular</vt:lpstr>
      <vt:lpstr>Trebuchet MS</vt:lpstr>
      <vt:lpstr>Tw Cen MT</vt:lpstr>
      <vt:lpstr>Wingdings</vt:lpstr>
      <vt:lpstr>Wingdings 2</vt:lpstr>
      <vt:lpstr>Θέμα του Office</vt:lpstr>
      <vt:lpstr>Ripple</vt:lpstr>
      <vt:lpstr>Median</vt:lpstr>
      <vt:lpstr>043origami07</vt:lpstr>
      <vt:lpstr>Abdominal wall/ Abdominal muscles/ Rectus abdominis sheath, Vessels, and Nerves. Inguinal region and canal. Pelvis. Lumbar and sacral plexuses</vt:lpstr>
      <vt:lpstr>Παρουσίαση του PowerPoint</vt:lpstr>
      <vt:lpstr>Παρουσίαση του PowerPoint</vt:lpstr>
      <vt:lpstr>Παρουσίαση του PowerPoint</vt:lpstr>
      <vt:lpstr>Structure of Abdominal Cavity</vt:lpstr>
      <vt:lpstr>Structure of Abdominal Wall</vt:lpstr>
      <vt:lpstr>Structure of Ant. Abdominal Wall</vt:lpstr>
      <vt:lpstr>Skin</vt:lpstr>
      <vt:lpstr>Cutaneous Nerve Supply</vt:lpstr>
      <vt:lpstr>Παρουσίαση του PowerPoint</vt:lpstr>
      <vt:lpstr>Blood Supply</vt:lpstr>
      <vt:lpstr>Παρουσίαση του PowerPoint</vt:lpstr>
      <vt:lpstr>Superficial Fascia</vt:lpstr>
      <vt:lpstr>Παρουσίαση του PowerPoint</vt:lpstr>
      <vt:lpstr>Superficial Fascia</vt:lpstr>
      <vt:lpstr>Superficial Fascia</vt:lpstr>
      <vt:lpstr>Deep Fascia</vt:lpstr>
      <vt:lpstr>Muscles </vt:lpstr>
      <vt:lpstr>Muscles</vt:lpstr>
      <vt:lpstr>External Oblique Muscle</vt:lpstr>
      <vt:lpstr>Παρουσίαση του PowerPoint</vt:lpstr>
      <vt:lpstr>External Oblique Muscle</vt:lpstr>
      <vt:lpstr>Internal Oblique Muscle</vt:lpstr>
      <vt:lpstr>Παρουσίαση του PowerPoint</vt:lpstr>
      <vt:lpstr>Transversus Abdominis</vt:lpstr>
      <vt:lpstr>Παρουσίαση του PowerPoint</vt:lpstr>
      <vt:lpstr>Rectus Abdominis</vt:lpstr>
      <vt:lpstr>Παρουσίαση του PowerPoint</vt:lpstr>
      <vt:lpstr>Lymph Drainage</vt:lpstr>
      <vt:lpstr>Venous Drainage</vt:lpstr>
      <vt:lpstr>Παρουσίαση του PowerPoint</vt:lpstr>
      <vt:lpstr>Caput Medusae</vt:lpstr>
      <vt:lpstr>Παρουσίαση του PowerPoint</vt:lpstr>
      <vt:lpstr>Nerves</vt:lpstr>
      <vt:lpstr>Παρουσίαση του PowerPoint</vt:lpstr>
      <vt:lpstr>Rectus Sheath</vt:lpstr>
      <vt:lpstr>Rectus Sheath</vt:lpstr>
      <vt:lpstr>Rectus Sheath</vt:lpstr>
      <vt:lpstr>Παρουσίαση του PowerPoint</vt:lpstr>
      <vt:lpstr>Rectus Sheath</vt:lpstr>
      <vt:lpstr>Παρουσίαση του PowerPoint</vt:lpstr>
      <vt:lpstr>Παρουσίαση του PowerPoint</vt:lpstr>
      <vt:lpstr>Rectus Sheath</vt:lpstr>
      <vt:lpstr>Linea Alba</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Conjoined area</vt:lpstr>
      <vt:lpstr>Transverse Fascia</vt:lpstr>
      <vt:lpstr>Iliobubic Truct</vt:lpstr>
      <vt:lpstr>Παρουσίαση του PowerPoint</vt:lpstr>
      <vt:lpstr>Τriangle of “Hesselbach”</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Lymph Node and distribution</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Area of Bogros</vt:lpstr>
      <vt:lpstr>Παρουσίαση του PowerPoint</vt:lpstr>
      <vt:lpstr>Παρουσίαση του PowerPoint</vt:lpstr>
      <vt:lpstr>Femoral Ring</vt:lpstr>
      <vt:lpstr>Παρουσίαση του PowerPoint</vt:lpstr>
      <vt:lpstr>Παρουσίαση του PowerPoint</vt:lpstr>
      <vt:lpstr>Παρουσίαση του PowerPoint</vt:lpstr>
      <vt:lpstr>Νerve distribution</vt:lpstr>
      <vt:lpstr>Παρουσίαση του PowerPoint</vt:lpstr>
      <vt:lpstr>Thyroid foramen</vt:lpstr>
      <vt:lpstr>Spigeli Line</vt:lpstr>
      <vt:lpstr>Umbilical region and Hernia</vt:lpstr>
      <vt:lpstr>Παρουσίαση του PowerPoint</vt:lpstr>
      <vt:lpstr>Παρουσίαση του PowerPoint</vt:lpstr>
      <vt:lpstr>Παρουσίαση του PowerPoint</vt:lpstr>
      <vt:lpstr>Παρουσίαση του PowerPoint</vt:lpstr>
      <vt:lpstr>Abdominal Wall Hernias</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Overview of the Pelvis</vt:lpstr>
      <vt:lpstr>ANATOMY OF THE PELVIS</vt:lpstr>
      <vt:lpstr>OBJECTIVES</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Types of Female Bony Pelvis</vt:lpstr>
      <vt:lpstr>Παρουσίαση του PowerPoint</vt:lpstr>
      <vt:lpstr>Pelvic Landmarks</vt:lpstr>
      <vt:lpstr>Blood Supply</vt:lpstr>
      <vt:lpstr>Pelvic Floor</vt:lpstr>
      <vt:lpstr>Παρουσίαση του PowerPoint</vt:lpstr>
      <vt:lpstr>Lumbar and sacral plexuses</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Troupis</dc:creator>
  <cp:lastModifiedBy>Dimosthenis Chrysikos</cp:lastModifiedBy>
  <cp:revision>225</cp:revision>
  <dcterms:created xsi:type="dcterms:W3CDTF">2012-03-10T19:18:49Z</dcterms:created>
  <dcterms:modified xsi:type="dcterms:W3CDTF">2023-11-18T07:05:59Z</dcterms:modified>
</cp:coreProperties>
</file>