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9"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5" r:id="rId33"/>
    <p:sldId id="311" r:id="rId34"/>
    <p:sldId id="313" r:id="rId35"/>
    <p:sldId id="312" r:id="rId36"/>
    <p:sldId id="287" r:id="rId37"/>
    <p:sldId id="288" r:id="rId38"/>
    <p:sldId id="316" r:id="rId39"/>
    <p:sldId id="320" r:id="rId40"/>
    <p:sldId id="289" r:id="rId41"/>
    <p:sldId id="290" r:id="rId42"/>
    <p:sldId id="314" r:id="rId43"/>
    <p:sldId id="321" r:id="rId44"/>
    <p:sldId id="315" r:id="rId45"/>
    <p:sldId id="317" r:id="rId46"/>
    <p:sldId id="322" r:id="rId47"/>
    <p:sldId id="318" r:id="rId48"/>
    <p:sldId id="291" r:id="rId49"/>
    <p:sldId id="292" r:id="rId50"/>
    <p:sldId id="293" r:id="rId51"/>
    <p:sldId id="294" r:id="rId52"/>
    <p:sldId id="295" r:id="rId53"/>
    <p:sldId id="296" r:id="rId54"/>
    <p:sldId id="297" r:id="rId55"/>
    <p:sldId id="303" r:id="rId56"/>
    <p:sldId id="298" r:id="rId57"/>
    <p:sldId id="299" r:id="rId58"/>
    <p:sldId id="300" r:id="rId59"/>
    <p:sldId id="301" r:id="rId60"/>
    <p:sldId id="307" r:id="rId61"/>
    <p:sldId id="308" r:id="rId62"/>
    <p:sldId id="309" r:id="rId63"/>
    <p:sldId id="310" r:id="rId64"/>
    <p:sldId id="302" r:id="rId65"/>
    <p:sldId id="304" r:id="rId66"/>
    <p:sldId id="305" r:id="rId67"/>
    <p:sldId id="30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F441DE6-DB48-4DF0-9136-A18DF41AD272}">
          <p14:sldIdLst>
            <p14:sldId id="256"/>
            <p14:sldId id="257"/>
            <p14:sldId id="258"/>
            <p14:sldId id="259"/>
            <p14:sldId id="260"/>
            <p14:sldId id="261"/>
            <p14:sldId id="262"/>
            <p14:sldId id="263"/>
            <p14:sldId id="264"/>
            <p14:sldId id="265"/>
            <p14:sldId id="266"/>
            <p14:sldId id="267"/>
            <p14:sldId id="268"/>
            <p14:sldId id="269"/>
            <p14:sldId id="270"/>
            <p14:sldId id="271"/>
            <p14:sldId id="319"/>
            <p14:sldId id="272"/>
            <p14:sldId id="273"/>
            <p14:sldId id="274"/>
            <p14:sldId id="275"/>
            <p14:sldId id="276"/>
            <p14:sldId id="277"/>
            <p14:sldId id="278"/>
            <p14:sldId id="279"/>
            <p14:sldId id="280"/>
            <p14:sldId id="281"/>
            <p14:sldId id="282"/>
          </p14:sldIdLst>
        </p14:section>
        <p14:section name="PERINEUM" id="{61E2B8F8-4382-4B8A-9B7D-5704257820B4}">
          <p14:sldIdLst>
            <p14:sldId id="283"/>
            <p14:sldId id="284"/>
            <p14:sldId id="286"/>
            <p14:sldId id="285"/>
            <p14:sldId id="311"/>
            <p14:sldId id="313"/>
            <p14:sldId id="312"/>
            <p14:sldId id="287"/>
            <p14:sldId id="288"/>
            <p14:sldId id="316"/>
            <p14:sldId id="320"/>
            <p14:sldId id="289"/>
            <p14:sldId id="290"/>
            <p14:sldId id="314"/>
            <p14:sldId id="321"/>
            <p14:sldId id="315"/>
            <p14:sldId id="317"/>
            <p14:sldId id="322"/>
            <p14:sldId id="318"/>
          </p14:sldIdLst>
        </p14:section>
        <p14:section name="GLUTEAL REGION" id="{7A57543C-2B28-4DE6-ABD2-0D8123AA4BF3}">
          <p14:sldIdLst>
            <p14:sldId id="291"/>
            <p14:sldId id="292"/>
            <p14:sldId id="293"/>
            <p14:sldId id="294"/>
            <p14:sldId id="295"/>
            <p14:sldId id="296"/>
            <p14:sldId id="297"/>
            <p14:sldId id="303"/>
            <p14:sldId id="298"/>
            <p14:sldId id="299"/>
            <p14:sldId id="300"/>
            <p14:sldId id="301"/>
            <p14:sldId id="307"/>
            <p14:sldId id="308"/>
            <p14:sldId id="309"/>
            <p14:sldId id="310"/>
            <p14:sldId id="302"/>
            <p14:sldId id="304"/>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49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Στυλ κύριου τίτλου</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Στυλ κύριου τίτλου</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12/11/2024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teachmeanatomy.info/pelvis/female-reproductive-tract/vagina/"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Back AND RELATED MUSCLES,GLUTEAL REGION AND PERINEUM</a:t>
            </a:r>
            <a:endParaRPr lang="el-GR" dirty="0"/>
          </a:p>
        </p:txBody>
      </p:sp>
      <p:sp>
        <p:nvSpPr>
          <p:cNvPr id="3" name="Υπότιτλος 2"/>
          <p:cNvSpPr>
            <a:spLocks noGrp="1"/>
          </p:cNvSpPr>
          <p:nvPr>
            <p:ph type="subTitle" idx="1"/>
          </p:nvPr>
        </p:nvSpPr>
        <p:spPr/>
        <p:txBody>
          <a:bodyPr/>
          <a:lstStyle/>
          <a:p>
            <a:r>
              <a:rPr lang="en-US" dirty="0"/>
              <a:t>IOANNIS DIMOVELIS </a:t>
            </a:r>
            <a:r>
              <a:rPr lang="en-US" dirty="0" err="1"/>
              <a:t>MD,msc,phd,febopras</a:t>
            </a:r>
            <a:endParaRPr lang="en-US" dirty="0"/>
          </a:p>
          <a:p>
            <a:r>
              <a:rPr lang="en-US" dirty="0"/>
              <a:t>Plastic surgeon</a:t>
            </a:r>
            <a:endParaRPr lang="el-GR" dirty="0"/>
          </a:p>
        </p:txBody>
      </p:sp>
      <p:pic>
        <p:nvPicPr>
          <p:cNvPr id="4" name="Picture 3">
            <a:extLst>
              <a:ext uri="{FF2B5EF4-FFF2-40B4-BE49-F238E27FC236}">
                <a16:creationId xmlns:a16="http://schemas.microsoft.com/office/drawing/2014/main" id="{93EBC944-8247-2173-1420-1BAECF37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20" y="1200449"/>
            <a:ext cx="813308" cy="12760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pic>
        <p:nvPicPr>
          <p:cNvPr id="5" name="Picture 4">
            <a:extLst>
              <a:ext uri="{FF2B5EF4-FFF2-40B4-BE49-F238E27FC236}">
                <a16:creationId xmlns:a16="http://schemas.microsoft.com/office/drawing/2014/main" id="{D6BAB918-9977-D5FD-ABEB-0D4B1980D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005" y="455464"/>
            <a:ext cx="942975" cy="933450"/>
          </a:xfrm>
          <a:prstGeom prst="rect">
            <a:avLst/>
          </a:prstGeom>
          <a:blipFill>
            <a:blip r:embed="rId4"/>
            <a:tile tx="0" ty="0" sx="100000" sy="100000" flip="none" algn="tl"/>
          </a:blipFill>
          <a:ln>
            <a:noFill/>
          </a:ln>
        </p:spPr>
      </p:pic>
    </p:spTree>
    <p:extLst>
      <p:ext uri="{BB962C8B-B14F-4D97-AF65-F5344CB8AC3E}">
        <p14:creationId xmlns:p14="http://schemas.microsoft.com/office/powerpoint/2010/main" val="424895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rhomboids</a:t>
            </a:r>
            <a:endParaRPr lang="el-GR" dirty="0"/>
          </a:p>
        </p:txBody>
      </p:sp>
      <p:sp>
        <p:nvSpPr>
          <p:cNvPr id="3" name="Θέση περιεχομένου 2"/>
          <p:cNvSpPr>
            <a:spLocks noGrp="1"/>
          </p:cNvSpPr>
          <p:nvPr>
            <p:ph sz="half" idx="1"/>
          </p:nvPr>
        </p:nvSpPr>
        <p:spPr/>
        <p:txBody>
          <a:bodyPr/>
          <a:lstStyle/>
          <a:p>
            <a:r>
              <a:rPr lang="en-US" b="1" dirty="0"/>
              <a:t>Rhomboid Minor</a:t>
            </a:r>
          </a:p>
          <a:p>
            <a:r>
              <a:rPr lang="en-US" dirty="0"/>
              <a:t>Origin</a:t>
            </a:r>
            <a:r>
              <a:rPr lang="en-US" dirty="0">
                <a:sym typeface="Wingdings" panose="05000000000000000000" pitchFamily="2" charset="2"/>
              </a:rPr>
              <a:t>: </a:t>
            </a:r>
            <a:r>
              <a:rPr lang="en-US" dirty="0" err="1">
                <a:sym typeface="Wingdings" panose="05000000000000000000" pitchFamily="2" charset="2"/>
              </a:rPr>
              <a:t>S</a:t>
            </a:r>
            <a:r>
              <a:rPr lang="en-US" dirty="0" err="1"/>
              <a:t>pinous</a:t>
            </a:r>
            <a:r>
              <a:rPr lang="en-US" dirty="0"/>
              <a:t> processes of C7-T1 vertebrae. </a:t>
            </a:r>
          </a:p>
          <a:p>
            <a:r>
              <a:rPr lang="en-US" b="1" dirty="0"/>
              <a:t>Insertion</a:t>
            </a:r>
            <a:r>
              <a:rPr lang="en-US" b="1" dirty="0">
                <a:sym typeface="Wingdings" panose="05000000000000000000" pitchFamily="2" charset="2"/>
              </a:rPr>
              <a:t>: </a:t>
            </a:r>
            <a:r>
              <a:rPr lang="en-US" dirty="0">
                <a:sym typeface="Wingdings" panose="05000000000000000000" pitchFamily="2" charset="2"/>
              </a:rPr>
              <a:t>M</a:t>
            </a:r>
            <a:r>
              <a:rPr lang="en-US" dirty="0"/>
              <a:t>edial border of the scapula, at the level of the spine </a:t>
            </a:r>
          </a:p>
          <a:p>
            <a:r>
              <a:rPr lang="en-US" b="1" dirty="0"/>
              <a:t>Innervation</a:t>
            </a:r>
            <a:r>
              <a:rPr lang="en-US" dirty="0"/>
              <a:t>: Dorsal scapular nerve.</a:t>
            </a:r>
          </a:p>
          <a:p>
            <a:r>
              <a:rPr lang="en-US" b="1" dirty="0"/>
              <a:t>Actions</a:t>
            </a:r>
            <a:r>
              <a:rPr lang="en-US" dirty="0"/>
              <a:t>: Retracts and rotates the scapula.</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1773" y="1023511"/>
            <a:ext cx="5405308" cy="5390167"/>
          </a:xfrm>
        </p:spPr>
      </p:pic>
      <p:sp>
        <p:nvSpPr>
          <p:cNvPr id="6" name="Ορθογώνιο 5"/>
          <p:cNvSpPr/>
          <p:nvPr/>
        </p:nvSpPr>
        <p:spPr>
          <a:xfrm rot="2634699">
            <a:off x="8007439" y="2844178"/>
            <a:ext cx="977900" cy="6223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84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Intermediate Group</a:t>
            </a:r>
            <a:br>
              <a:rPr lang="en-US" b="1" dirty="0"/>
            </a:br>
            <a:endParaRPr lang="el-GR" dirty="0"/>
          </a:p>
        </p:txBody>
      </p:sp>
      <p:sp>
        <p:nvSpPr>
          <p:cNvPr id="3" name="Θέση περιεχομένου 2"/>
          <p:cNvSpPr>
            <a:spLocks noGrp="1"/>
          </p:cNvSpPr>
          <p:nvPr>
            <p:ph sz="half" idx="1"/>
          </p:nvPr>
        </p:nvSpPr>
        <p:spPr>
          <a:xfrm>
            <a:off x="685802" y="1648496"/>
            <a:ext cx="5006660" cy="4713667"/>
          </a:xfrm>
        </p:spPr>
        <p:txBody>
          <a:bodyPr>
            <a:normAutofit/>
          </a:bodyPr>
          <a:lstStyle/>
          <a:p>
            <a:r>
              <a:rPr lang="en-US" dirty="0"/>
              <a:t>The intermediate group contains two muscles:</a:t>
            </a:r>
          </a:p>
          <a:p>
            <a:pPr marL="342900" indent="-342900">
              <a:buFont typeface="+mj-lt"/>
              <a:buAutoNum type="arabicPeriod"/>
            </a:pPr>
            <a:r>
              <a:rPr lang="en-US" dirty="0"/>
              <a:t>the </a:t>
            </a:r>
            <a:r>
              <a:rPr lang="en-US" b="1" dirty="0" err="1"/>
              <a:t>serratus</a:t>
            </a:r>
            <a:r>
              <a:rPr lang="en-US" b="1" dirty="0"/>
              <a:t> posterior superior</a:t>
            </a:r>
            <a:r>
              <a:rPr lang="en-US" dirty="0"/>
              <a:t> and </a:t>
            </a:r>
          </a:p>
          <a:p>
            <a:pPr marL="342900" indent="-342900">
              <a:buFont typeface="+mj-lt"/>
              <a:buAutoNum type="arabicPeriod"/>
            </a:pPr>
            <a:r>
              <a:rPr lang="en-US" b="1" dirty="0" err="1"/>
              <a:t>serratus</a:t>
            </a:r>
            <a:r>
              <a:rPr lang="en-US" b="1" dirty="0"/>
              <a:t> posterior inferior</a:t>
            </a:r>
            <a:r>
              <a:rPr lang="en-US" dirty="0"/>
              <a:t>. </a:t>
            </a:r>
          </a:p>
          <a:p>
            <a:r>
              <a:rPr lang="en-US" dirty="0"/>
              <a:t>These muscles run from the vertebral column to the ribcage, and assist with elevating and depressing the ribs. They are thought to have a slight respiratory function.</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6877" y="581578"/>
            <a:ext cx="5256683" cy="5520907"/>
          </a:xfrm>
        </p:spPr>
      </p:pic>
    </p:spTree>
    <p:extLst>
      <p:ext uri="{BB962C8B-B14F-4D97-AF65-F5344CB8AC3E}">
        <p14:creationId xmlns:p14="http://schemas.microsoft.com/office/powerpoint/2010/main" val="285170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Serratus Posterior Superior</a:t>
            </a:r>
          </a:p>
        </p:txBody>
      </p:sp>
      <p:sp>
        <p:nvSpPr>
          <p:cNvPr id="3" name="Θέση περιεχομένου 2"/>
          <p:cNvSpPr>
            <a:spLocks noGrp="1"/>
          </p:cNvSpPr>
          <p:nvPr>
            <p:ph sz="half" idx="1"/>
          </p:nvPr>
        </p:nvSpPr>
        <p:spPr/>
        <p:txBody>
          <a:bodyPr>
            <a:normAutofit/>
          </a:bodyPr>
          <a:lstStyle/>
          <a:p>
            <a:r>
              <a:rPr lang="en-US" dirty="0"/>
              <a:t>The </a:t>
            </a:r>
            <a:r>
              <a:rPr lang="en-US" dirty="0" err="1"/>
              <a:t>serratus</a:t>
            </a:r>
            <a:r>
              <a:rPr lang="en-US" dirty="0"/>
              <a:t> posterior superior is a thin, rectangular shaped muscle. It lies deep to the rhomboid muscles on the upper back.</a:t>
            </a:r>
          </a:p>
          <a:p>
            <a:r>
              <a:rPr lang="en-US" b="1" dirty="0"/>
              <a:t>Origin: </a:t>
            </a:r>
            <a:r>
              <a:rPr lang="en-US" dirty="0"/>
              <a:t>lower part of the </a:t>
            </a:r>
            <a:r>
              <a:rPr lang="en-US" dirty="0" err="1"/>
              <a:t>ligamentum</a:t>
            </a:r>
            <a:r>
              <a:rPr lang="en-US" dirty="0"/>
              <a:t> </a:t>
            </a:r>
            <a:r>
              <a:rPr lang="en-US" dirty="0" err="1"/>
              <a:t>nuchae</a:t>
            </a:r>
            <a:r>
              <a:rPr lang="en-US" dirty="0"/>
              <a:t>, and the cervical and thoracic spines (usually C7 – T3).</a:t>
            </a:r>
          </a:p>
          <a:p>
            <a:r>
              <a:rPr lang="en-US" dirty="0"/>
              <a:t>Insertion: The </a:t>
            </a:r>
            <a:r>
              <a:rPr lang="en-US" dirty="0" err="1"/>
              <a:t>fibres</a:t>
            </a:r>
            <a:r>
              <a:rPr lang="en-US" dirty="0"/>
              <a:t> pass in an </a:t>
            </a:r>
            <a:r>
              <a:rPr lang="en-US" dirty="0" err="1"/>
              <a:t>inferolateral</a:t>
            </a:r>
            <a:r>
              <a:rPr lang="en-US" dirty="0"/>
              <a:t> direction, attaching to ribs 2-5.</a:t>
            </a:r>
          </a:p>
          <a:p>
            <a:r>
              <a:rPr lang="en-US" b="1" dirty="0"/>
              <a:t>Actions</a:t>
            </a:r>
            <a:r>
              <a:rPr lang="en-US" dirty="0"/>
              <a:t>: Elevates ribs 2-5.</a:t>
            </a:r>
          </a:p>
          <a:p>
            <a:r>
              <a:rPr lang="en-US" b="1" dirty="0"/>
              <a:t>Innervation</a:t>
            </a:r>
            <a:r>
              <a:rPr lang="en-US" dirty="0"/>
              <a:t>: Intercostal nerves.</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67343" y="324693"/>
            <a:ext cx="3919618" cy="6510171"/>
          </a:xfrm>
        </p:spPr>
      </p:pic>
      <p:sp>
        <p:nvSpPr>
          <p:cNvPr id="6" name="Στρογγυλεμένο ορθογώνιο 5"/>
          <p:cNvSpPr/>
          <p:nvPr/>
        </p:nvSpPr>
        <p:spPr>
          <a:xfrm>
            <a:off x="7903187" y="1738648"/>
            <a:ext cx="1910514" cy="6952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120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Serratus Posterior Inferior</a:t>
            </a:r>
          </a:p>
        </p:txBody>
      </p:sp>
      <p:sp>
        <p:nvSpPr>
          <p:cNvPr id="3" name="Θέση περιεχομένου 2"/>
          <p:cNvSpPr>
            <a:spLocks noGrp="1"/>
          </p:cNvSpPr>
          <p:nvPr>
            <p:ph sz="half" idx="1"/>
          </p:nvPr>
        </p:nvSpPr>
        <p:spPr/>
        <p:txBody>
          <a:bodyPr/>
          <a:lstStyle/>
          <a:p>
            <a:r>
              <a:rPr lang="en-US" dirty="0"/>
              <a:t>The </a:t>
            </a:r>
            <a:r>
              <a:rPr lang="en-US" dirty="0" err="1"/>
              <a:t>serratus</a:t>
            </a:r>
            <a:r>
              <a:rPr lang="en-US" dirty="0"/>
              <a:t> posterior inferior is broad and strong. It lies underneath the </a:t>
            </a:r>
            <a:r>
              <a:rPr lang="en-US" dirty="0" err="1"/>
              <a:t>latissimus</a:t>
            </a:r>
            <a:r>
              <a:rPr lang="en-US" dirty="0"/>
              <a:t> </a:t>
            </a:r>
            <a:r>
              <a:rPr lang="en-US" dirty="0" err="1"/>
              <a:t>dorsi</a:t>
            </a:r>
            <a:r>
              <a:rPr lang="en-US" dirty="0"/>
              <a:t>.</a:t>
            </a:r>
          </a:p>
          <a:p>
            <a:r>
              <a:rPr lang="en-US" b="1" dirty="0"/>
              <a:t>Origin: </a:t>
            </a:r>
            <a:r>
              <a:rPr lang="en-US" dirty="0"/>
              <a:t>Thoracic and lumbar spines (usually T11 – L3). </a:t>
            </a:r>
          </a:p>
          <a:p>
            <a:r>
              <a:rPr lang="en-US" dirty="0" err="1"/>
              <a:t>Insertion:The</a:t>
            </a:r>
            <a:r>
              <a:rPr lang="en-US" dirty="0"/>
              <a:t> </a:t>
            </a:r>
            <a:r>
              <a:rPr lang="en-US" dirty="0" err="1"/>
              <a:t>fibres</a:t>
            </a:r>
            <a:r>
              <a:rPr lang="en-US" dirty="0"/>
              <a:t> pass in a </a:t>
            </a:r>
            <a:r>
              <a:rPr lang="en-US" dirty="0" err="1"/>
              <a:t>superolateral</a:t>
            </a:r>
            <a:r>
              <a:rPr lang="en-US" dirty="0"/>
              <a:t> direction, attaching to ribs 9-12.</a:t>
            </a:r>
          </a:p>
          <a:p>
            <a:r>
              <a:rPr lang="en-US" b="1" dirty="0"/>
              <a:t>Actions</a:t>
            </a:r>
            <a:r>
              <a:rPr lang="en-US" dirty="0"/>
              <a:t>: Depresses ribs 9-12.</a:t>
            </a:r>
          </a:p>
          <a:p>
            <a:r>
              <a:rPr lang="en-US" b="1" dirty="0"/>
              <a:t>Innervation</a:t>
            </a:r>
            <a:r>
              <a:rPr lang="en-US" dirty="0"/>
              <a:t>: Intercostal nerves</a:t>
            </a:r>
            <a:endParaRPr lang="el-GR" dirty="0"/>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9537" y="609600"/>
            <a:ext cx="5100118" cy="5648525"/>
          </a:xfrm>
        </p:spPr>
      </p:pic>
      <p:sp>
        <p:nvSpPr>
          <p:cNvPr id="6" name="Στρογγυλεμένο ορθογώνιο 5"/>
          <p:cNvSpPr/>
          <p:nvPr/>
        </p:nvSpPr>
        <p:spPr>
          <a:xfrm>
            <a:off x="6947544" y="3245476"/>
            <a:ext cx="2698732" cy="16325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924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Deep muscles</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dirty="0"/>
              <a:t>The deep muscles develop </a:t>
            </a:r>
            <a:r>
              <a:rPr lang="en-US" dirty="0" err="1"/>
              <a:t>embryologically</a:t>
            </a:r>
            <a:r>
              <a:rPr lang="en-US" dirty="0"/>
              <a:t> in the back, and are thus described as </a:t>
            </a:r>
            <a:r>
              <a:rPr lang="en-US" b="1" dirty="0"/>
              <a:t>intrinsic</a:t>
            </a:r>
            <a:r>
              <a:rPr lang="en-US" dirty="0"/>
              <a:t> muscles. The superficial and intermediate muscles do not develop in the back, and are classified as </a:t>
            </a:r>
            <a:r>
              <a:rPr lang="en-US" b="1" dirty="0"/>
              <a:t>extrinsic</a:t>
            </a:r>
            <a:r>
              <a:rPr lang="en-US" dirty="0"/>
              <a:t> muscles.</a:t>
            </a:r>
          </a:p>
          <a:p>
            <a:r>
              <a:rPr lang="en-US" dirty="0"/>
              <a:t>Well-developed, and collectively extend from the sacrum to the base of the skull. They are associated with the movements of the vertebral column, and the control of posture.</a:t>
            </a:r>
          </a:p>
          <a:p>
            <a:r>
              <a:rPr lang="en-US" dirty="0"/>
              <a:t>The muscles themselves are covered by deep fascia, which plays a key role in their </a:t>
            </a:r>
            <a:r>
              <a:rPr lang="en-US" dirty="0" err="1"/>
              <a:t>organisation</a:t>
            </a:r>
            <a:r>
              <a:rPr lang="en-US" dirty="0"/>
              <a:t>.</a:t>
            </a:r>
          </a:p>
          <a:p>
            <a:r>
              <a:rPr lang="en-US" dirty="0"/>
              <a:t>Anatomically, the deep back muscles can be divided into three layers; superficial, intermediate and deep. </a:t>
            </a:r>
          </a:p>
          <a:p>
            <a:endParaRPr lang="el-GR"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6204" y="1275008"/>
            <a:ext cx="5947297" cy="4516192"/>
          </a:xfrm>
        </p:spPr>
      </p:pic>
    </p:spTree>
    <p:extLst>
      <p:ext uri="{BB962C8B-B14F-4D97-AF65-F5344CB8AC3E}">
        <p14:creationId xmlns:p14="http://schemas.microsoft.com/office/powerpoint/2010/main" val="7457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GROUP</a:t>
            </a:r>
            <a:endParaRPr lang="el-GR" dirty="0"/>
          </a:p>
        </p:txBody>
      </p:sp>
      <p:sp>
        <p:nvSpPr>
          <p:cNvPr id="3" name="Θέση περιεχομένου 2"/>
          <p:cNvSpPr>
            <a:spLocks noGrp="1"/>
          </p:cNvSpPr>
          <p:nvPr>
            <p:ph sz="half" idx="1"/>
          </p:nvPr>
        </p:nvSpPr>
        <p:spPr/>
        <p:txBody>
          <a:bodyPr>
            <a:normAutofit/>
          </a:bodyPr>
          <a:lstStyle/>
          <a:p>
            <a:r>
              <a:rPr lang="en-US" dirty="0"/>
              <a:t>The superficial muscles are also known as the </a:t>
            </a:r>
            <a:r>
              <a:rPr lang="en-US" b="1" dirty="0" err="1"/>
              <a:t>spinotransversales</a:t>
            </a:r>
            <a:r>
              <a:rPr lang="en-US" dirty="0"/>
              <a:t>. There are two muscles in this group </a:t>
            </a:r>
          </a:p>
          <a:p>
            <a:pPr marL="342900" indent="-342900">
              <a:buFont typeface="+mj-lt"/>
              <a:buAutoNum type="arabicPeriod"/>
            </a:pPr>
            <a:r>
              <a:rPr lang="en-US" dirty="0"/>
              <a:t> splenius </a:t>
            </a:r>
            <a:r>
              <a:rPr lang="en-US" dirty="0" err="1"/>
              <a:t>capitis</a:t>
            </a:r>
            <a:r>
              <a:rPr lang="en-US" dirty="0"/>
              <a:t> and </a:t>
            </a:r>
          </a:p>
          <a:p>
            <a:pPr marL="342900" indent="-342900">
              <a:buFont typeface="+mj-lt"/>
              <a:buAutoNum type="arabicPeriod"/>
            </a:pPr>
            <a:r>
              <a:rPr lang="en-US" dirty="0"/>
              <a:t>splenius </a:t>
            </a:r>
            <a:r>
              <a:rPr lang="en-US" dirty="0" err="1"/>
              <a:t>cervicis</a:t>
            </a:r>
            <a:r>
              <a:rPr lang="en-US" dirty="0"/>
              <a:t>. </a:t>
            </a:r>
          </a:p>
          <a:p>
            <a:r>
              <a:rPr lang="en-US" dirty="0"/>
              <a:t>Associated with movements of the head and neck.</a:t>
            </a:r>
          </a:p>
          <a:p>
            <a:r>
              <a:rPr lang="en-US" dirty="0"/>
              <a:t>They are located on the </a:t>
            </a:r>
            <a:r>
              <a:rPr lang="en-US" dirty="0" err="1"/>
              <a:t>posterolateral</a:t>
            </a:r>
            <a:r>
              <a:rPr lang="en-US" dirty="0"/>
              <a:t> aspect of the neck, covering the deeper neck muscles.</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362" y="1378039"/>
            <a:ext cx="6207191" cy="4331391"/>
          </a:xfrm>
        </p:spPr>
      </p:pic>
    </p:spTree>
    <p:extLst>
      <p:ext uri="{BB962C8B-B14F-4D97-AF65-F5344CB8AC3E}">
        <p14:creationId xmlns:p14="http://schemas.microsoft.com/office/powerpoint/2010/main" val="389191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GROUP</a:t>
            </a:r>
            <a:endParaRPr lang="el-GR" dirty="0"/>
          </a:p>
        </p:txBody>
      </p:sp>
      <p:sp>
        <p:nvSpPr>
          <p:cNvPr id="3" name="Θέση περιεχομένου 2"/>
          <p:cNvSpPr>
            <a:spLocks noGrp="1"/>
          </p:cNvSpPr>
          <p:nvPr>
            <p:ph sz="half" idx="1"/>
          </p:nvPr>
        </p:nvSpPr>
        <p:spPr>
          <a:xfrm>
            <a:off x="685802" y="1545466"/>
            <a:ext cx="4965968" cy="4760086"/>
          </a:xfrm>
        </p:spPr>
        <p:txBody>
          <a:bodyPr>
            <a:normAutofit/>
          </a:bodyPr>
          <a:lstStyle/>
          <a:p>
            <a:r>
              <a:rPr lang="en-US" b="1" u="sng" dirty="0"/>
              <a:t>Splenius </a:t>
            </a:r>
            <a:r>
              <a:rPr lang="en-US" b="1" u="sng" dirty="0" err="1"/>
              <a:t>Capitis</a:t>
            </a:r>
            <a:endParaRPr lang="en-US" dirty="0"/>
          </a:p>
          <a:p>
            <a:r>
              <a:rPr lang="en-US" b="1" dirty="0"/>
              <a:t>Attachments</a:t>
            </a:r>
            <a:r>
              <a:rPr lang="en-US" dirty="0"/>
              <a:t>: Originates from the lower aspect of the </a:t>
            </a:r>
            <a:r>
              <a:rPr lang="en-US" dirty="0" err="1"/>
              <a:t>ligamentum</a:t>
            </a:r>
            <a:r>
              <a:rPr lang="en-US" dirty="0"/>
              <a:t> </a:t>
            </a:r>
            <a:r>
              <a:rPr lang="en-US" dirty="0" err="1"/>
              <a:t>nuchae</a:t>
            </a:r>
            <a:r>
              <a:rPr lang="en-US" dirty="0"/>
              <a:t>, and the </a:t>
            </a:r>
            <a:r>
              <a:rPr lang="en-US" dirty="0" err="1"/>
              <a:t>spinous</a:t>
            </a:r>
            <a:r>
              <a:rPr lang="en-US" dirty="0"/>
              <a:t> processes of C7 – T3/4 vertebrae. The </a:t>
            </a:r>
            <a:r>
              <a:rPr lang="en-US" dirty="0" err="1"/>
              <a:t>fibres</a:t>
            </a:r>
            <a:r>
              <a:rPr lang="en-US" dirty="0"/>
              <a:t> attach to the mastoid process and the occipital bone of the skull.</a:t>
            </a:r>
          </a:p>
          <a:p>
            <a:r>
              <a:rPr lang="en-US" b="1" dirty="0"/>
              <a:t>Innervation</a:t>
            </a:r>
            <a:r>
              <a:rPr lang="en-US" dirty="0"/>
              <a:t>: Posterior rami of spinal nerves C3 and C4.</a:t>
            </a:r>
          </a:p>
          <a:p>
            <a:r>
              <a:rPr lang="en-US" b="1" dirty="0"/>
              <a:t>Actions</a:t>
            </a:r>
            <a:r>
              <a:rPr lang="en-US" dirty="0"/>
              <a:t>: Rotate head to the same side.</a:t>
            </a:r>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65127" y="435635"/>
            <a:ext cx="5663038" cy="6073732"/>
          </a:xfrm>
        </p:spPr>
      </p:pic>
      <p:sp>
        <p:nvSpPr>
          <p:cNvPr id="8" name="Στρογγυλεμένο ορθογώνιο 7"/>
          <p:cNvSpPr/>
          <p:nvPr/>
        </p:nvSpPr>
        <p:spPr>
          <a:xfrm>
            <a:off x="8896646" y="932526"/>
            <a:ext cx="1731523" cy="5022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49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GROUP</a:t>
            </a:r>
            <a:endParaRPr lang="el-GR" dirty="0"/>
          </a:p>
        </p:txBody>
      </p:sp>
      <p:sp>
        <p:nvSpPr>
          <p:cNvPr id="3" name="Θέση περιεχομένου 2"/>
          <p:cNvSpPr>
            <a:spLocks noGrp="1"/>
          </p:cNvSpPr>
          <p:nvPr>
            <p:ph sz="half" idx="1"/>
          </p:nvPr>
        </p:nvSpPr>
        <p:spPr/>
        <p:txBody>
          <a:bodyPr/>
          <a:lstStyle/>
          <a:p>
            <a:r>
              <a:rPr lang="en-US" b="1" u="sng" dirty="0"/>
              <a:t>Splenius </a:t>
            </a:r>
            <a:r>
              <a:rPr lang="en-US" b="1" u="sng" dirty="0" err="1"/>
              <a:t>Cervicis</a:t>
            </a:r>
            <a:endParaRPr lang="en-US" dirty="0"/>
          </a:p>
          <a:p>
            <a:r>
              <a:rPr lang="en-US" b="1" dirty="0"/>
              <a:t>Attachments</a:t>
            </a:r>
            <a:r>
              <a:rPr lang="en-US" dirty="0"/>
              <a:t>: Originates from the </a:t>
            </a:r>
            <a:r>
              <a:rPr lang="en-US" dirty="0" err="1"/>
              <a:t>spinous</a:t>
            </a:r>
            <a:r>
              <a:rPr lang="en-US" dirty="0"/>
              <a:t> processes of T3 – T6 vertebrae. The </a:t>
            </a:r>
            <a:r>
              <a:rPr lang="en-US" dirty="0" err="1"/>
              <a:t>fibres</a:t>
            </a:r>
            <a:r>
              <a:rPr lang="en-US" dirty="0"/>
              <a:t> attach to the transverse processes of C1-3/4.</a:t>
            </a:r>
          </a:p>
          <a:p>
            <a:r>
              <a:rPr lang="en-US" b="1" dirty="0"/>
              <a:t>Innervation</a:t>
            </a:r>
            <a:r>
              <a:rPr lang="en-US" dirty="0"/>
              <a:t>: Posterior rami of the lower cervical spinal nerves.</a:t>
            </a:r>
          </a:p>
          <a:p>
            <a:r>
              <a:rPr lang="en-US" b="1" dirty="0"/>
              <a:t>Actions</a:t>
            </a:r>
            <a:r>
              <a:rPr lang="en-US" dirty="0"/>
              <a:t>: Rotate head to the same side.</a:t>
            </a:r>
          </a:p>
          <a:p>
            <a:r>
              <a:rPr lang="en-US" i="1" dirty="0"/>
              <a:t> The two splenius muscles can also act together to extend the head and neck.</a:t>
            </a:r>
            <a:endParaRPr lang="en-US" dirty="0"/>
          </a:p>
          <a:p>
            <a:endParaRPr lang="el-GR" dirty="0"/>
          </a:p>
        </p:txBody>
      </p:sp>
      <p:pic>
        <p:nvPicPr>
          <p:cNvPr id="5"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3716" y="280058"/>
            <a:ext cx="5497726" cy="6206600"/>
          </a:xfrm>
        </p:spPr>
      </p:pic>
      <p:sp>
        <p:nvSpPr>
          <p:cNvPr id="6" name="Στρογγυλεμένο ορθογώνιο 5"/>
          <p:cNvSpPr/>
          <p:nvPr/>
        </p:nvSpPr>
        <p:spPr>
          <a:xfrm>
            <a:off x="9295891" y="1190062"/>
            <a:ext cx="1760707" cy="134707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640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Intermediate</a:t>
            </a:r>
            <a:endParaRPr lang="el-GR" dirty="0"/>
          </a:p>
        </p:txBody>
      </p:sp>
      <p:sp>
        <p:nvSpPr>
          <p:cNvPr id="3" name="Θέση περιεχομένου 2"/>
          <p:cNvSpPr>
            <a:spLocks noGrp="1"/>
          </p:cNvSpPr>
          <p:nvPr>
            <p:ph sz="half" idx="1"/>
          </p:nvPr>
        </p:nvSpPr>
        <p:spPr>
          <a:xfrm>
            <a:off x="685802" y="1674254"/>
            <a:ext cx="5367268" cy="4902558"/>
          </a:xfrm>
        </p:spPr>
        <p:txBody>
          <a:bodyPr>
            <a:normAutofit fontScale="92500" lnSpcReduction="10000"/>
          </a:bodyPr>
          <a:lstStyle/>
          <a:p>
            <a:pPr marL="0" indent="0">
              <a:buNone/>
            </a:pPr>
            <a:endParaRPr lang="en-US" b="1" dirty="0"/>
          </a:p>
          <a:p>
            <a:r>
              <a:rPr lang="en-US" dirty="0"/>
              <a:t>There are 3 intermediate intrinsic back muscles – the </a:t>
            </a:r>
            <a:r>
              <a:rPr lang="en-US" dirty="0" err="1"/>
              <a:t>iliocostalis</a:t>
            </a:r>
            <a:r>
              <a:rPr lang="en-US" dirty="0"/>
              <a:t>, </a:t>
            </a:r>
            <a:r>
              <a:rPr lang="en-US" dirty="0" err="1"/>
              <a:t>longissimus</a:t>
            </a:r>
            <a:r>
              <a:rPr lang="en-US" dirty="0"/>
              <a:t> and </a:t>
            </a:r>
            <a:r>
              <a:rPr lang="en-US" dirty="0" err="1"/>
              <a:t>spinalis</a:t>
            </a:r>
            <a:r>
              <a:rPr lang="en-US" dirty="0"/>
              <a:t>. Together these muscles form a column, known as the </a:t>
            </a:r>
            <a:r>
              <a:rPr lang="en-US" b="1" dirty="0"/>
              <a:t>erector </a:t>
            </a:r>
            <a:r>
              <a:rPr lang="en-US" b="1" dirty="0" err="1"/>
              <a:t>spinae</a:t>
            </a:r>
            <a:r>
              <a:rPr lang="en-US" b="1" dirty="0"/>
              <a:t>.</a:t>
            </a:r>
          </a:p>
          <a:p>
            <a:r>
              <a:rPr lang="en-US" dirty="0"/>
              <a:t>The erector </a:t>
            </a:r>
            <a:r>
              <a:rPr lang="en-US" dirty="0" err="1"/>
              <a:t>spinae</a:t>
            </a:r>
            <a:r>
              <a:rPr lang="en-US" dirty="0"/>
              <a:t> is situated </a:t>
            </a:r>
            <a:r>
              <a:rPr lang="en-US" dirty="0" err="1"/>
              <a:t>posterolaterally</a:t>
            </a:r>
            <a:r>
              <a:rPr lang="en-US" dirty="0"/>
              <a:t> to spinal column, between the vertebral </a:t>
            </a:r>
            <a:r>
              <a:rPr lang="en-US" dirty="0" err="1"/>
              <a:t>spinous</a:t>
            </a:r>
            <a:r>
              <a:rPr lang="en-US" dirty="0"/>
              <a:t> processes and the costal angle of the ribs.</a:t>
            </a:r>
          </a:p>
          <a:p>
            <a:r>
              <a:rPr lang="en-US" dirty="0"/>
              <a:t>All three muscles can be subdivided by their superior attachments (into </a:t>
            </a:r>
            <a:r>
              <a:rPr lang="en-US" dirty="0" err="1"/>
              <a:t>lumborum</a:t>
            </a:r>
            <a:r>
              <a:rPr lang="en-US" dirty="0"/>
              <a:t>, thoracic, </a:t>
            </a:r>
            <a:r>
              <a:rPr lang="en-US" dirty="0" err="1"/>
              <a:t>cervicis</a:t>
            </a:r>
            <a:r>
              <a:rPr lang="en-US" dirty="0"/>
              <a:t> and </a:t>
            </a:r>
            <a:r>
              <a:rPr lang="en-US" dirty="0" err="1"/>
              <a:t>capitis</a:t>
            </a:r>
            <a:r>
              <a:rPr lang="en-US" dirty="0"/>
              <a:t>). </a:t>
            </a:r>
          </a:p>
          <a:p>
            <a:r>
              <a:rPr lang="en-US" dirty="0"/>
              <a:t>They also all have a common </a:t>
            </a:r>
            <a:r>
              <a:rPr lang="en-US" dirty="0" err="1"/>
              <a:t>tendinous</a:t>
            </a:r>
            <a:r>
              <a:rPr lang="en-US" dirty="0"/>
              <a:t> origin, which arises from: </a:t>
            </a:r>
          </a:p>
          <a:p>
            <a:pPr marL="342900" indent="-342900">
              <a:buFont typeface="+mj-lt"/>
              <a:buAutoNum type="arabicPeriod"/>
            </a:pPr>
            <a:r>
              <a:rPr lang="en-US" dirty="0"/>
              <a:t>Lower thoracic and lumbar vertebrae </a:t>
            </a:r>
          </a:p>
          <a:p>
            <a:pPr marL="342900" indent="-342900">
              <a:buFont typeface="+mj-lt"/>
              <a:buAutoNum type="arabicPeriod"/>
            </a:pPr>
            <a:r>
              <a:rPr lang="en-US" dirty="0"/>
              <a:t>Sacrum 3</a:t>
            </a:r>
          </a:p>
          <a:p>
            <a:pPr marL="342900" indent="-342900">
              <a:buFont typeface="+mj-lt"/>
              <a:buAutoNum type="arabicPeriod"/>
            </a:pPr>
            <a:r>
              <a:rPr lang="en-US" dirty="0"/>
              <a:t>Posterior aspect of iliac crest. </a:t>
            </a:r>
          </a:p>
          <a:p>
            <a:pPr marL="342900" indent="-342900">
              <a:buFont typeface="+mj-lt"/>
              <a:buAutoNum type="arabicPeriod"/>
            </a:pPr>
            <a:r>
              <a:rPr lang="en-US" dirty="0"/>
              <a:t>Sacroiliac and </a:t>
            </a:r>
            <a:r>
              <a:rPr lang="en-US" dirty="0" err="1"/>
              <a:t>supraspinous</a:t>
            </a:r>
            <a:r>
              <a:rPr lang="en-US" dirty="0"/>
              <a:t> ligaments.</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7185" y="304558"/>
            <a:ext cx="5051225" cy="6272254"/>
          </a:xfrm>
        </p:spPr>
      </p:pic>
    </p:spTree>
    <p:extLst>
      <p:ext uri="{BB962C8B-B14F-4D97-AF65-F5344CB8AC3E}">
        <p14:creationId xmlns:p14="http://schemas.microsoft.com/office/powerpoint/2010/main" val="353703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Intermediate</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n-US" b="1" u="sng" dirty="0" err="1"/>
              <a:t>Iliocostalis</a:t>
            </a:r>
            <a:endParaRPr lang="en-US" dirty="0"/>
          </a:p>
          <a:p>
            <a:r>
              <a:rPr lang="en-US" dirty="0"/>
              <a:t>The </a:t>
            </a:r>
            <a:r>
              <a:rPr lang="en-US" dirty="0" err="1"/>
              <a:t>iliocostalis</a:t>
            </a:r>
            <a:r>
              <a:rPr lang="en-US" dirty="0"/>
              <a:t> muscle is located laterally within the erector </a:t>
            </a:r>
            <a:r>
              <a:rPr lang="en-US" dirty="0" err="1"/>
              <a:t>spinae</a:t>
            </a:r>
            <a:r>
              <a:rPr lang="en-US" dirty="0"/>
              <a:t>. It is associated with the ribs, and can be divided into three parts – </a:t>
            </a:r>
            <a:r>
              <a:rPr lang="en-US" dirty="0" err="1"/>
              <a:t>lumborum</a:t>
            </a:r>
            <a:r>
              <a:rPr lang="en-US" dirty="0"/>
              <a:t>, </a:t>
            </a:r>
            <a:r>
              <a:rPr lang="en-US" dirty="0" err="1"/>
              <a:t>thoracis</a:t>
            </a:r>
            <a:r>
              <a:rPr lang="en-US" dirty="0"/>
              <a:t>, and </a:t>
            </a:r>
            <a:r>
              <a:rPr lang="en-US" dirty="0" err="1"/>
              <a:t>cervicis</a:t>
            </a:r>
            <a:r>
              <a:rPr lang="en-US" dirty="0"/>
              <a:t>.</a:t>
            </a:r>
          </a:p>
          <a:p>
            <a:r>
              <a:rPr lang="en-US" b="1" dirty="0"/>
              <a:t>Origin: </a:t>
            </a:r>
            <a:r>
              <a:rPr lang="en-US" dirty="0"/>
              <a:t>common </a:t>
            </a:r>
            <a:r>
              <a:rPr lang="en-US" dirty="0" err="1"/>
              <a:t>tendinous</a:t>
            </a:r>
            <a:r>
              <a:rPr lang="en-US" dirty="0"/>
              <a:t> origin, </a:t>
            </a:r>
          </a:p>
          <a:p>
            <a:r>
              <a:rPr lang="en-US" dirty="0"/>
              <a:t>Insertion: Costal angle of the ribs and the cervical transverse processes.</a:t>
            </a:r>
          </a:p>
          <a:p>
            <a:r>
              <a:rPr lang="en-US" b="1" dirty="0"/>
              <a:t>Innervation</a:t>
            </a:r>
            <a:r>
              <a:rPr lang="en-US" dirty="0"/>
              <a:t>: Posterior rami of the spinal nerves.</a:t>
            </a:r>
          </a:p>
          <a:p>
            <a:r>
              <a:rPr lang="en-US" b="1" dirty="0"/>
              <a:t>Actions</a:t>
            </a:r>
            <a:r>
              <a:rPr lang="en-US" dirty="0"/>
              <a:t>: Acts unilaterally to laterally flex the vertebral column. Acts bilaterally to extend the vertebral column and head.</a:t>
            </a:r>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1513" y="609600"/>
            <a:ext cx="6226228" cy="5896733"/>
          </a:xfrm>
        </p:spPr>
      </p:pic>
      <p:sp>
        <p:nvSpPr>
          <p:cNvPr id="8" name="Ορθογώνιο 7"/>
          <p:cNvSpPr/>
          <p:nvPr/>
        </p:nvSpPr>
        <p:spPr>
          <a:xfrm>
            <a:off x="7131596" y="4303325"/>
            <a:ext cx="1733031" cy="330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377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Muscles of the back</a:t>
            </a:r>
            <a:endParaRPr lang="el-GR" dirty="0"/>
          </a:p>
        </p:txBody>
      </p:sp>
      <p:sp>
        <p:nvSpPr>
          <p:cNvPr id="4" name="Θέση κειμένου 3"/>
          <p:cNvSpPr>
            <a:spLocks noGrp="1"/>
          </p:cNvSpPr>
          <p:nvPr>
            <p:ph type="body" idx="1"/>
          </p:nvPr>
        </p:nvSpPr>
        <p:spPr/>
        <p:txBody>
          <a:bodyPr/>
          <a:lstStyle/>
          <a:p>
            <a:r>
              <a:rPr lang="en-US" b="1" dirty="0"/>
              <a:t>Introduction</a:t>
            </a:r>
            <a:endParaRPr lang="el-GR" dirty="0"/>
          </a:p>
        </p:txBody>
      </p:sp>
      <p:sp>
        <p:nvSpPr>
          <p:cNvPr id="3" name="Θέση περιεχομένου 2"/>
          <p:cNvSpPr>
            <a:spLocks noGrp="1"/>
          </p:cNvSpPr>
          <p:nvPr>
            <p:ph sz="half" idx="2"/>
          </p:nvPr>
        </p:nvSpPr>
        <p:spPr/>
        <p:txBody>
          <a:bodyPr/>
          <a:lstStyle/>
          <a:p>
            <a:r>
              <a:rPr lang="en-US" b="1" dirty="0"/>
              <a:t>Superficial &amp; intermediate</a:t>
            </a:r>
            <a:r>
              <a:rPr lang="en-US" dirty="0"/>
              <a:t>: Extrinsic muscles </a:t>
            </a:r>
          </a:p>
          <a:p>
            <a:r>
              <a:rPr lang="en-US" dirty="0"/>
              <a:t>Superficial: Related to upper limb </a:t>
            </a:r>
          </a:p>
          <a:p>
            <a:r>
              <a:rPr lang="en-US" dirty="0"/>
              <a:t>Intermediate: Related to thorax &amp; ribs </a:t>
            </a:r>
          </a:p>
          <a:p>
            <a:r>
              <a:rPr lang="en-US" b="1" dirty="0"/>
              <a:t>Deep muscles: Intrinsic muscles </a:t>
            </a:r>
          </a:p>
          <a:p>
            <a:r>
              <a:rPr lang="en-US" dirty="0"/>
              <a:t>Related to movement of the back </a:t>
            </a:r>
            <a:endParaRPr lang="el-GR" dirty="0"/>
          </a:p>
        </p:txBody>
      </p:sp>
      <p:sp>
        <p:nvSpPr>
          <p:cNvPr id="5" name="Θέση κειμένου 4"/>
          <p:cNvSpPr>
            <a:spLocks noGrp="1"/>
          </p:cNvSpPr>
          <p:nvPr>
            <p:ph type="body" sz="quarter" idx="3"/>
          </p:nvPr>
        </p:nvSpPr>
        <p:spPr/>
        <p:txBody>
          <a:bodyPr/>
          <a:lstStyle/>
          <a:p>
            <a:endParaRPr lang="el-GR"/>
          </a:p>
        </p:txBody>
      </p:sp>
      <p:pic>
        <p:nvPicPr>
          <p:cNvPr id="9" name="Θέση περιεχομένου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05548" y="609600"/>
            <a:ext cx="5718318" cy="5702300"/>
          </a:xfrm>
        </p:spPr>
      </p:pic>
    </p:spTree>
    <p:extLst>
      <p:ext uri="{BB962C8B-B14F-4D97-AF65-F5344CB8AC3E}">
        <p14:creationId xmlns:p14="http://schemas.microsoft.com/office/powerpoint/2010/main" val="320318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Intermediate</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b="1" u="sng" dirty="0" err="1"/>
              <a:t>Longissimus</a:t>
            </a:r>
            <a:endParaRPr lang="en-US" dirty="0"/>
          </a:p>
          <a:p>
            <a:r>
              <a:rPr lang="en-US" dirty="0"/>
              <a:t>The </a:t>
            </a:r>
            <a:r>
              <a:rPr lang="en-US" dirty="0" err="1"/>
              <a:t>longissimus</a:t>
            </a:r>
            <a:r>
              <a:rPr lang="en-US" dirty="0"/>
              <a:t> muscle is situated between the </a:t>
            </a:r>
            <a:r>
              <a:rPr lang="en-US" dirty="0" err="1"/>
              <a:t>iliocostalis</a:t>
            </a:r>
            <a:r>
              <a:rPr lang="en-US" dirty="0"/>
              <a:t> and </a:t>
            </a:r>
            <a:r>
              <a:rPr lang="en-US" dirty="0" err="1"/>
              <a:t>spinalis</a:t>
            </a:r>
            <a:r>
              <a:rPr lang="en-US" dirty="0"/>
              <a:t>. It is the largest of the three columns. It can be divided into three parts – thoracic, </a:t>
            </a:r>
            <a:r>
              <a:rPr lang="en-US" dirty="0" err="1"/>
              <a:t>cervicis</a:t>
            </a:r>
            <a:r>
              <a:rPr lang="en-US" dirty="0"/>
              <a:t> and </a:t>
            </a:r>
            <a:r>
              <a:rPr lang="en-US" dirty="0" err="1"/>
              <a:t>capitis</a:t>
            </a:r>
            <a:r>
              <a:rPr lang="en-US" dirty="0"/>
              <a:t>.</a:t>
            </a:r>
          </a:p>
          <a:p>
            <a:r>
              <a:rPr lang="en-US" dirty="0"/>
              <a:t>Origin: common </a:t>
            </a:r>
            <a:r>
              <a:rPr lang="en-US" dirty="0" err="1"/>
              <a:t>tendinous</a:t>
            </a:r>
            <a:r>
              <a:rPr lang="en-US" dirty="0"/>
              <a:t> origin </a:t>
            </a:r>
          </a:p>
          <a:p>
            <a:r>
              <a:rPr lang="en-US" dirty="0" err="1"/>
              <a:t>Insertion:Lower</a:t>
            </a:r>
            <a:r>
              <a:rPr lang="en-US" dirty="0"/>
              <a:t> ribs, the transverse processes of C2 – T12, and the mastoid process of the skull.</a:t>
            </a:r>
          </a:p>
          <a:p>
            <a:r>
              <a:rPr lang="en-US" b="1" dirty="0"/>
              <a:t>Innervation</a:t>
            </a:r>
            <a:r>
              <a:rPr lang="en-US" dirty="0"/>
              <a:t>: Posterior rami of the spinal nerves.</a:t>
            </a:r>
          </a:p>
          <a:p>
            <a:r>
              <a:rPr lang="en-US" b="1" dirty="0"/>
              <a:t>Actions</a:t>
            </a:r>
            <a:r>
              <a:rPr lang="en-US" dirty="0"/>
              <a:t>: Acts unilaterally to laterally flex the vertebral column. Acts bilaterally to extend the vertebral column and head.</a:t>
            </a:r>
          </a:p>
          <a:p>
            <a:endParaRPr lang="el-GR" dirty="0"/>
          </a:p>
        </p:txBody>
      </p:sp>
      <p:pic>
        <p:nvPicPr>
          <p:cNvPr id="5"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1136" y="609600"/>
            <a:ext cx="6329323" cy="5911402"/>
          </a:xfrm>
        </p:spPr>
      </p:pic>
      <p:sp>
        <p:nvSpPr>
          <p:cNvPr id="6" name="Στρογγυλεμένο ορθογώνιο 5"/>
          <p:cNvSpPr/>
          <p:nvPr/>
        </p:nvSpPr>
        <p:spPr>
          <a:xfrm>
            <a:off x="6943356" y="3825026"/>
            <a:ext cx="2136249" cy="4893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5010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Intermediate</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b="1" u="sng" dirty="0" err="1"/>
              <a:t>Spinalis</a:t>
            </a:r>
            <a:endParaRPr lang="en-US" dirty="0"/>
          </a:p>
          <a:p>
            <a:r>
              <a:rPr lang="en-US" dirty="0"/>
              <a:t>The </a:t>
            </a:r>
            <a:r>
              <a:rPr lang="en-US" dirty="0" err="1"/>
              <a:t>spinalis</a:t>
            </a:r>
            <a:r>
              <a:rPr lang="en-US" dirty="0"/>
              <a:t> muscle is located medially within the erector </a:t>
            </a:r>
            <a:r>
              <a:rPr lang="en-US" dirty="0" err="1"/>
              <a:t>spinae</a:t>
            </a:r>
            <a:r>
              <a:rPr lang="en-US" dirty="0"/>
              <a:t>. It is the smallest of the three muscle columns. It can be divided into the thoracic, </a:t>
            </a:r>
            <a:r>
              <a:rPr lang="en-US" dirty="0" err="1"/>
              <a:t>cervicis</a:t>
            </a:r>
            <a:r>
              <a:rPr lang="en-US" dirty="0"/>
              <a:t> and </a:t>
            </a:r>
            <a:r>
              <a:rPr lang="en-US" dirty="0" err="1"/>
              <a:t>capitis</a:t>
            </a:r>
            <a:r>
              <a:rPr lang="en-US" dirty="0"/>
              <a:t> (although the </a:t>
            </a:r>
            <a:r>
              <a:rPr lang="en-US" dirty="0" err="1"/>
              <a:t>cervicis</a:t>
            </a:r>
            <a:r>
              <a:rPr lang="en-US" dirty="0"/>
              <a:t> part is absent in some individuals).</a:t>
            </a:r>
          </a:p>
          <a:p>
            <a:r>
              <a:rPr lang="en-US" b="1" dirty="0"/>
              <a:t>Origin: </a:t>
            </a:r>
            <a:r>
              <a:rPr lang="en-US" dirty="0"/>
              <a:t>common </a:t>
            </a:r>
            <a:r>
              <a:rPr lang="en-US" dirty="0" err="1"/>
              <a:t>tendinous</a:t>
            </a:r>
            <a:r>
              <a:rPr lang="en-US" dirty="0"/>
              <a:t> origin, </a:t>
            </a:r>
          </a:p>
          <a:p>
            <a:r>
              <a:rPr lang="en-US" dirty="0"/>
              <a:t>Insertion: </a:t>
            </a:r>
            <a:r>
              <a:rPr lang="en-US" dirty="0" err="1"/>
              <a:t>spinous</a:t>
            </a:r>
            <a:r>
              <a:rPr lang="en-US" dirty="0"/>
              <a:t> processes of C2, T1-T8 and the occipital bone of the skull.</a:t>
            </a:r>
          </a:p>
          <a:p>
            <a:r>
              <a:rPr lang="en-US" b="1" dirty="0"/>
              <a:t>Innervation</a:t>
            </a:r>
            <a:r>
              <a:rPr lang="en-US" dirty="0"/>
              <a:t>: Posterior rami of the spinal nerves.</a:t>
            </a:r>
          </a:p>
          <a:p>
            <a:r>
              <a:rPr lang="en-US" b="1" dirty="0"/>
              <a:t>Actions</a:t>
            </a:r>
            <a:r>
              <a:rPr lang="en-US" dirty="0"/>
              <a:t>: Acts unilaterally to laterally flex the vertebral column. Acts bilaterally to extend the vertebral column and head</a:t>
            </a:r>
            <a:endParaRPr lang="el-GR" dirty="0"/>
          </a:p>
          <a:p>
            <a:endParaRPr lang="el-GR" dirty="0"/>
          </a:p>
        </p:txBody>
      </p:sp>
      <p:pic>
        <p:nvPicPr>
          <p:cNvPr id="5"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1136" y="489397"/>
            <a:ext cx="6329323" cy="5975797"/>
          </a:xfrm>
        </p:spPr>
      </p:pic>
      <p:sp>
        <p:nvSpPr>
          <p:cNvPr id="6" name="Στρογγυλεμένο ορθογώνιο 5"/>
          <p:cNvSpPr/>
          <p:nvPr/>
        </p:nvSpPr>
        <p:spPr>
          <a:xfrm>
            <a:off x="7027343" y="3477295"/>
            <a:ext cx="2155294" cy="3307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3400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deep</a:t>
            </a:r>
            <a:endParaRPr lang="el-GR" dirty="0"/>
          </a:p>
        </p:txBody>
      </p:sp>
      <p:sp>
        <p:nvSpPr>
          <p:cNvPr id="3" name="Θέση περιεχομένου 2"/>
          <p:cNvSpPr>
            <a:spLocks noGrp="1"/>
          </p:cNvSpPr>
          <p:nvPr>
            <p:ph sz="half" idx="1"/>
          </p:nvPr>
        </p:nvSpPr>
        <p:spPr>
          <a:xfrm>
            <a:off x="685801" y="1663431"/>
            <a:ext cx="5225601" cy="4930552"/>
          </a:xfrm>
        </p:spPr>
        <p:txBody>
          <a:bodyPr>
            <a:normAutofit/>
          </a:bodyPr>
          <a:lstStyle/>
          <a:p>
            <a:r>
              <a:rPr lang="en-US" dirty="0"/>
              <a:t>The deep intrinsic muscles are located </a:t>
            </a:r>
            <a:r>
              <a:rPr lang="en-US" b="1" dirty="0"/>
              <a:t>underneath the erector </a:t>
            </a:r>
            <a:r>
              <a:rPr lang="en-US" b="1" dirty="0" err="1"/>
              <a:t>spinae</a:t>
            </a:r>
            <a:r>
              <a:rPr lang="en-US" dirty="0"/>
              <a:t>, and are known collectively as the </a:t>
            </a:r>
            <a:r>
              <a:rPr lang="en-US" b="1" dirty="0" err="1"/>
              <a:t>transversospinales</a:t>
            </a:r>
            <a:r>
              <a:rPr lang="en-US" dirty="0"/>
              <a:t>. </a:t>
            </a:r>
          </a:p>
          <a:p>
            <a:r>
              <a:rPr lang="en-US" dirty="0"/>
              <a:t>They are a group of short muscles, associated with the transverse and </a:t>
            </a:r>
            <a:r>
              <a:rPr lang="en-US" dirty="0" err="1"/>
              <a:t>spinous</a:t>
            </a:r>
            <a:r>
              <a:rPr lang="en-US" dirty="0"/>
              <a:t> processes of the vertebral column.</a:t>
            </a:r>
          </a:p>
          <a:p>
            <a:r>
              <a:rPr lang="en-US" dirty="0"/>
              <a:t>There are three major muscles in this group – the </a:t>
            </a:r>
          </a:p>
          <a:p>
            <a:pPr marL="342900" indent="-342900">
              <a:buFont typeface="+mj-lt"/>
              <a:buAutoNum type="arabicPeriod"/>
            </a:pPr>
            <a:r>
              <a:rPr lang="en-US" dirty="0" err="1"/>
              <a:t>Semispinalis</a:t>
            </a:r>
            <a:endParaRPr lang="en-US" dirty="0"/>
          </a:p>
          <a:p>
            <a:pPr marL="342900" indent="-342900">
              <a:buFont typeface="+mj-lt"/>
              <a:buAutoNum type="arabicPeriod"/>
            </a:pPr>
            <a:r>
              <a:rPr lang="en-US" dirty="0" err="1"/>
              <a:t>multifidus</a:t>
            </a:r>
            <a:r>
              <a:rPr lang="en-US" dirty="0"/>
              <a:t> </a:t>
            </a:r>
          </a:p>
          <a:p>
            <a:pPr marL="342900" indent="-342900">
              <a:buFont typeface="+mj-lt"/>
              <a:buAutoNum type="arabicPeriod"/>
            </a:pPr>
            <a:r>
              <a:rPr lang="en-US" dirty="0" err="1"/>
              <a:t>rotatores</a:t>
            </a:r>
            <a:endParaRPr lang="en-US" dirty="0"/>
          </a:p>
          <a:p>
            <a:endParaRPr lang="en-US" dirty="0"/>
          </a:p>
        </p:txBody>
      </p:sp>
      <p:pic>
        <p:nvPicPr>
          <p:cNvPr id="5" name="Θέση περιεχομένου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157" r="8472"/>
          <a:stretch/>
        </p:blipFill>
        <p:spPr>
          <a:xfrm>
            <a:off x="5917080" y="206063"/>
            <a:ext cx="5854210" cy="6233374"/>
          </a:xfrm>
        </p:spPr>
      </p:pic>
    </p:spTree>
    <p:extLst>
      <p:ext uri="{BB962C8B-B14F-4D97-AF65-F5344CB8AC3E}">
        <p14:creationId xmlns:p14="http://schemas.microsoft.com/office/powerpoint/2010/main" val="288098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SEMISPINALIS MUSCLE</a:t>
            </a:r>
            <a:endParaRPr lang="el-GR" dirty="0"/>
          </a:p>
        </p:txBody>
      </p:sp>
      <p:sp>
        <p:nvSpPr>
          <p:cNvPr id="3" name="Θέση περιεχομένου 2"/>
          <p:cNvSpPr>
            <a:spLocks noGrp="1"/>
          </p:cNvSpPr>
          <p:nvPr>
            <p:ph sz="half" idx="1"/>
          </p:nvPr>
        </p:nvSpPr>
        <p:spPr>
          <a:xfrm>
            <a:off x="685802" y="2142067"/>
            <a:ext cx="4995334" cy="4477674"/>
          </a:xfrm>
        </p:spPr>
        <p:txBody>
          <a:bodyPr>
            <a:normAutofit/>
          </a:bodyPr>
          <a:lstStyle/>
          <a:p>
            <a:endParaRPr lang="en-US" dirty="0"/>
          </a:p>
          <a:p>
            <a:r>
              <a:rPr lang="en-US" dirty="0"/>
              <a:t>The </a:t>
            </a:r>
            <a:r>
              <a:rPr lang="en-US" dirty="0" err="1"/>
              <a:t>semispinalis</a:t>
            </a:r>
            <a:r>
              <a:rPr lang="en-US" dirty="0"/>
              <a:t> is the most superficial of the deep intrinsic muscles. Much like the intermediate muscles, it can be divided by its superior attachments into thoracic, </a:t>
            </a:r>
            <a:r>
              <a:rPr lang="en-US" dirty="0" err="1"/>
              <a:t>cervicis</a:t>
            </a:r>
            <a:r>
              <a:rPr lang="en-US" dirty="0"/>
              <a:t> and </a:t>
            </a:r>
            <a:r>
              <a:rPr lang="en-US" dirty="0" err="1"/>
              <a:t>capitis</a:t>
            </a:r>
            <a:r>
              <a:rPr lang="en-US" dirty="0"/>
              <a:t>.</a:t>
            </a:r>
          </a:p>
          <a:p>
            <a:r>
              <a:rPr lang="en-US" b="1" dirty="0"/>
              <a:t>Origin: </a:t>
            </a:r>
            <a:r>
              <a:rPr lang="en-US" dirty="0"/>
              <a:t>transverse processes of C4-T10. </a:t>
            </a:r>
          </a:p>
          <a:p>
            <a:r>
              <a:rPr lang="en-US" dirty="0"/>
              <a:t>Insertion: The </a:t>
            </a:r>
            <a:r>
              <a:rPr lang="en-US" dirty="0" err="1"/>
              <a:t>fibres</a:t>
            </a:r>
            <a:r>
              <a:rPr lang="en-US" dirty="0"/>
              <a:t> ascend 4-6 vertebral segments, attaching to the </a:t>
            </a:r>
            <a:r>
              <a:rPr lang="en-US" dirty="0" err="1"/>
              <a:t>spinous</a:t>
            </a:r>
            <a:r>
              <a:rPr lang="en-US" dirty="0"/>
              <a:t> processes of C2-T4, and to the occipital bone of the skull.</a:t>
            </a:r>
          </a:p>
          <a:p>
            <a:r>
              <a:rPr lang="en-US" b="1" dirty="0"/>
              <a:t>Innervation: </a:t>
            </a:r>
            <a:r>
              <a:rPr lang="en-US" dirty="0"/>
              <a:t>Posterior rami of the spinal nerves.</a:t>
            </a:r>
          </a:p>
          <a:p>
            <a:r>
              <a:rPr lang="en-US" b="1" dirty="0"/>
              <a:t>Actions: </a:t>
            </a:r>
            <a:r>
              <a:rPr lang="en-US" dirty="0"/>
              <a:t>Extends and </a:t>
            </a:r>
            <a:r>
              <a:rPr lang="en-US" dirty="0" err="1"/>
              <a:t>contralaterally</a:t>
            </a:r>
            <a:r>
              <a:rPr lang="en-US" dirty="0"/>
              <a:t> rotates the head and vertebral column.</a:t>
            </a:r>
          </a:p>
          <a:p>
            <a:endParaRPr lang="el-GR" dirty="0"/>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4890" y="460837"/>
            <a:ext cx="5344731" cy="6072410"/>
          </a:xfrm>
        </p:spPr>
      </p:pic>
      <p:sp>
        <p:nvSpPr>
          <p:cNvPr id="6" name="Στρογγυλεμένο ορθογώνιο 5"/>
          <p:cNvSpPr/>
          <p:nvPr/>
        </p:nvSpPr>
        <p:spPr>
          <a:xfrm>
            <a:off x="9169758" y="1334033"/>
            <a:ext cx="1949345" cy="11773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rot="742079">
            <a:off x="7266449" y="2499197"/>
            <a:ext cx="2698258" cy="3793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3978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err="1"/>
              <a:t>Multifidus</a:t>
            </a:r>
            <a:endParaRPr lang="el-GR" dirty="0"/>
          </a:p>
        </p:txBody>
      </p:sp>
      <p:sp>
        <p:nvSpPr>
          <p:cNvPr id="3" name="Θέση περιεχομένου 2"/>
          <p:cNvSpPr>
            <a:spLocks noGrp="1"/>
          </p:cNvSpPr>
          <p:nvPr>
            <p:ph sz="half" idx="1"/>
          </p:nvPr>
        </p:nvSpPr>
        <p:spPr>
          <a:xfrm>
            <a:off x="685802" y="2142067"/>
            <a:ext cx="4995334" cy="4190638"/>
          </a:xfrm>
        </p:spPr>
        <p:txBody>
          <a:bodyPr>
            <a:normAutofit/>
          </a:bodyPr>
          <a:lstStyle/>
          <a:p>
            <a:r>
              <a:rPr lang="en-US" dirty="0"/>
              <a:t>The </a:t>
            </a:r>
            <a:r>
              <a:rPr lang="en-US" dirty="0" err="1"/>
              <a:t>multifidus</a:t>
            </a:r>
            <a:r>
              <a:rPr lang="en-US" dirty="0"/>
              <a:t> is located underneath the </a:t>
            </a:r>
            <a:r>
              <a:rPr lang="en-US" dirty="0" err="1"/>
              <a:t>semispinalis</a:t>
            </a:r>
            <a:r>
              <a:rPr lang="en-US" dirty="0"/>
              <a:t> muscle. It is most developed in the lumbar area.</a:t>
            </a:r>
          </a:p>
          <a:p>
            <a:r>
              <a:rPr lang="en-US" b="1" dirty="0"/>
              <a:t>Origin:</a:t>
            </a:r>
            <a:r>
              <a:rPr lang="en-US" dirty="0"/>
              <a:t> Has a broad origin – arises from the sacrum, posterior iliac spine, common </a:t>
            </a:r>
            <a:r>
              <a:rPr lang="en-US" dirty="0" err="1"/>
              <a:t>tendinous</a:t>
            </a:r>
            <a:r>
              <a:rPr lang="en-US" dirty="0"/>
              <a:t> origin of the erector </a:t>
            </a:r>
            <a:r>
              <a:rPr lang="en-US" dirty="0" err="1"/>
              <a:t>spinae</a:t>
            </a:r>
            <a:r>
              <a:rPr lang="en-US" dirty="0"/>
              <a:t>, </a:t>
            </a:r>
            <a:r>
              <a:rPr lang="en-US" dirty="0" err="1"/>
              <a:t>mamillary</a:t>
            </a:r>
            <a:r>
              <a:rPr lang="en-US" dirty="0"/>
              <a:t> processes of lumbar vertebrae, transverse processes of T1-T3 and articular processes of C4-C7.</a:t>
            </a:r>
          </a:p>
          <a:p>
            <a:r>
              <a:rPr lang="en-US" dirty="0"/>
              <a:t>Insertion: The </a:t>
            </a:r>
            <a:r>
              <a:rPr lang="en-US" dirty="0" err="1"/>
              <a:t>fibres</a:t>
            </a:r>
            <a:r>
              <a:rPr lang="en-US" dirty="0"/>
              <a:t> ascend 2-4 vertebral segments, attaching to the vertebral </a:t>
            </a:r>
            <a:r>
              <a:rPr lang="en-US" dirty="0" err="1"/>
              <a:t>spinous</a:t>
            </a:r>
            <a:r>
              <a:rPr lang="en-US" dirty="0"/>
              <a:t> processes.</a:t>
            </a:r>
          </a:p>
          <a:p>
            <a:r>
              <a:rPr lang="en-US" b="1" dirty="0"/>
              <a:t>Innervation: </a:t>
            </a:r>
            <a:r>
              <a:rPr lang="en-US" dirty="0"/>
              <a:t>Posterior rami of the spinal nerves.</a:t>
            </a:r>
          </a:p>
          <a:p>
            <a:r>
              <a:rPr lang="en-US" b="1" dirty="0"/>
              <a:t>Actions: </a:t>
            </a:r>
            <a:r>
              <a:rPr lang="en-US" dirty="0" err="1"/>
              <a:t>Stabilises</a:t>
            </a:r>
            <a:r>
              <a:rPr lang="en-US" dirty="0"/>
              <a:t> the vertebral column.</a:t>
            </a:r>
          </a:p>
        </p:txBody>
      </p:sp>
      <p:pic>
        <p:nvPicPr>
          <p:cNvPr id="8" name="Θέση περιεχομένου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1249" y="360608"/>
            <a:ext cx="5581494" cy="5972097"/>
          </a:xfrm>
        </p:spPr>
      </p:pic>
      <p:sp>
        <p:nvSpPr>
          <p:cNvPr id="9" name="Στρογγυλεμένο ορθογώνιο 8"/>
          <p:cNvSpPr/>
          <p:nvPr/>
        </p:nvSpPr>
        <p:spPr>
          <a:xfrm>
            <a:off x="7380965" y="3823928"/>
            <a:ext cx="2097886" cy="12503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0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err="1"/>
              <a:t>Rotatores</a:t>
            </a:r>
            <a:endParaRPr lang="el-GR" dirty="0"/>
          </a:p>
        </p:txBody>
      </p:sp>
      <p:sp>
        <p:nvSpPr>
          <p:cNvPr id="3" name="Θέση περιεχομένου 2"/>
          <p:cNvSpPr>
            <a:spLocks noGrp="1"/>
          </p:cNvSpPr>
          <p:nvPr>
            <p:ph sz="half" idx="1"/>
          </p:nvPr>
        </p:nvSpPr>
        <p:spPr/>
        <p:txBody>
          <a:bodyPr>
            <a:normAutofit/>
          </a:bodyPr>
          <a:lstStyle/>
          <a:p>
            <a:r>
              <a:rPr lang="en-US" dirty="0"/>
              <a:t>The </a:t>
            </a:r>
            <a:r>
              <a:rPr lang="en-US" b="1" dirty="0" err="1"/>
              <a:t>rotatores</a:t>
            </a:r>
            <a:r>
              <a:rPr lang="en-US" dirty="0"/>
              <a:t> are the </a:t>
            </a:r>
            <a:r>
              <a:rPr lang="en-US" b="1" dirty="0"/>
              <a:t>deepest muscles </a:t>
            </a:r>
            <a:r>
              <a:rPr lang="en-US" dirty="0"/>
              <a:t>of the </a:t>
            </a:r>
            <a:r>
              <a:rPr lang="en-US" dirty="0" err="1"/>
              <a:t>transversospinales</a:t>
            </a:r>
            <a:r>
              <a:rPr lang="en-US" dirty="0"/>
              <a:t> group. They are most prominent in the thoracic region.</a:t>
            </a:r>
          </a:p>
          <a:p>
            <a:r>
              <a:rPr lang="en-US" b="1" dirty="0"/>
              <a:t>Attachments:</a:t>
            </a:r>
            <a:r>
              <a:rPr lang="en-US" dirty="0"/>
              <a:t> Originates from the vertebral transverse processes. The </a:t>
            </a:r>
            <a:r>
              <a:rPr lang="en-US" dirty="0" err="1"/>
              <a:t>fibres</a:t>
            </a:r>
            <a:r>
              <a:rPr lang="en-US" dirty="0"/>
              <a:t> ascend and attach to the lamina and </a:t>
            </a:r>
            <a:r>
              <a:rPr lang="en-US" dirty="0" err="1"/>
              <a:t>spinous</a:t>
            </a:r>
            <a:r>
              <a:rPr lang="en-US" dirty="0"/>
              <a:t> processes of the vertebrae above.</a:t>
            </a:r>
          </a:p>
          <a:p>
            <a:r>
              <a:rPr lang="en-US" b="1" dirty="0"/>
              <a:t>Actions:</a:t>
            </a:r>
            <a:r>
              <a:rPr lang="en-US" dirty="0"/>
              <a:t> Contributes to extension and rotation of the vertebral column. Also </a:t>
            </a:r>
            <a:r>
              <a:rPr lang="en-US" dirty="0" err="1"/>
              <a:t>stabilises</a:t>
            </a:r>
            <a:r>
              <a:rPr lang="en-US" dirty="0"/>
              <a:t> the vertebrae and had a proprioceptive function.</a:t>
            </a:r>
          </a:p>
          <a:p>
            <a:r>
              <a:rPr lang="en-US" b="1" dirty="0"/>
              <a:t>Innervation:</a:t>
            </a:r>
            <a:r>
              <a:rPr lang="en-US" dirty="0"/>
              <a:t> Posterior rami of the spinal nerves</a:t>
            </a:r>
          </a:p>
          <a:p>
            <a:endParaRPr lang="el-GR" dirty="0"/>
          </a:p>
        </p:txBody>
      </p:sp>
      <p:pic>
        <p:nvPicPr>
          <p:cNvPr id="8" name="Θέση περιεχομένου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0496" y="265033"/>
            <a:ext cx="5589431" cy="6378799"/>
          </a:xfrm>
        </p:spPr>
      </p:pic>
      <p:sp>
        <p:nvSpPr>
          <p:cNvPr id="9" name="Στρογγυλεμένο ορθογώνιο 8"/>
          <p:cNvSpPr/>
          <p:nvPr/>
        </p:nvSpPr>
        <p:spPr>
          <a:xfrm>
            <a:off x="7118317" y="3265068"/>
            <a:ext cx="2695384" cy="11652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136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Minor deep</a:t>
            </a:r>
            <a:endParaRPr lang="el-GR" dirty="0"/>
          </a:p>
        </p:txBody>
      </p:sp>
      <p:sp>
        <p:nvSpPr>
          <p:cNvPr id="3" name="Θέση περιεχομένου 2"/>
          <p:cNvSpPr>
            <a:spLocks noGrp="1"/>
          </p:cNvSpPr>
          <p:nvPr>
            <p:ph sz="half" idx="1"/>
          </p:nvPr>
        </p:nvSpPr>
        <p:spPr/>
        <p:txBody>
          <a:bodyPr/>
          <a:lstStyle/>
          <a:p>
            <a:r>
              <a:rPr lang="en-US" b="1" u="sng" dirty="0"/>
              <a:t>Minor Deep Intrinsic Muscles:</a:t>
            </a:r>
            <a:endParaRPr lang="en-US" dirty="0"/>
          </a:p>
          <a:p>
            <a:r>
              <a:rPr lang="en-US" b="1" dirty="0" err="1">
                <a:solidFill>
                  <a:srgbClr val="FF0000"/>
                </a:solidFill>
              </a:rPr>
              <a:t>Interspinales</a:t>
            </a:r>
            <a:r>
              <a:rPr lang="en-US" b="1" dirty="0">
                <a:solidFill>
                  <a:srgbClr val="FF0000"/>
                </a:solidFill>
              </a:rPr>
              <a:t> </a:t>
            </a:r>
            <a:r>
              <a:rPr lang="en-US" dirty="0"/>
              <a:t>– Spans between adjacent </a:t>
            </a:r>
            <a:r>
              <a:rPr lang="en-US" dirty="0" err="1"/>
              <a:t>spinous</a:t>
            </a:r>
            <a:r>
              <a:rPr lang="en-US" dirty="0"/>
              <a:t> processes. Acts to </a:t>
            </a:r>
            <a:r>
              <a:rPr lang="en-US" dirty="0" err="1"/>
              <a:t>stabilise</a:t>
            </a:r>
            <a:r>
              <a:rPr lang="en-US" dirty="0"/>
              <a:t> the vertebral column.</a:t>
            </a:r>
          </a:p>
          <a:p>
            <a:r>
              <a:rPr lang="en-US" b="1" dirty="0" err="1">
                <a:solidFill>
                  <a:srgbClr val="FFFF00"/>
                </a:solidFill>
              </a:rPr>
              <a:t>Intertranversarii</a:t>
            </a:r>
            <a:r>
              <a:rPr lang="en-US" dirty="0">
                <a:solidFill>
                  <a:srgbClr val="FFFF00"/>
                </a:solidFill>
              </a:rPr>
              <a:t> </a:t>
            </a:r>
            <a:r>
              <a:rPr lang="en-US" dirty="0"/>
              <a:t>– Spans between adjacent transverse processes. Acts to </a:t>
            </a:r>
            <a:r>
              <a:rPr lang="en-US" dirty="0" err="1"/>
              <a:t>stabilise</a:t>
            </a:r>
            <a:r>
              <a:rPr lang="en-US" dirty="0"/>
              <a:t> the vertebral column.</a:t>
            </a:r>
          </a:p>
          <a:p>
            <a:r>
              <a:rPr lang="en-US" b="1" dirty="0" err="1">
                <a:solidFill>
                  <a:srgbClr val="00B050"/>
                </a:solidFill>
              </a:rPr>
              <a:t>Levatores</a:t>
            </a:r>
            <a:r>
              <a:rPr lang="en-US" b="1" dirty="0">
                <a:solidFill>
                  <a:srgbClr val="00B050"/>
                </a:solidFill>
              </a:rPr>
              <a:t> </a:t>
            </a:r>
            <a:r>
              <a:rPr lang="en-US" b="1" dirty="0" err="1">
                <a:solidFill>
                  <a:srgbClr val="00B050"/>
                </a:solidFill>
              </a:rPr>
              <a:t>costarum</a:t>
            </a:r>
            <a:r>
              <a:rPr lang="en-US" dirty="0">
                <a:solidFill>
                  <a:srgbClr val="00B050"/>
                </a:solidFill>
              </a:rPr>
              <a:t> </a:t>
            </a:r>
            <a:r>
              <a:rPr lang="en-US" dirty="0"/>
              <a:t>– Originates from the transverse processes of C7-T11, and attaches to the rib immediately below. Acts to elevate the ribs</a:t>
            </a:r>
            <a:endParaRPr lang="el-GR" dirty="0"/>
          </a:p>
          <a:p>
            <a:endParaRPr lang="el-GR" dirty="0"/>
          </a:p>
        </p:txBody>
      </p:sp>
      <p:pic>
        <p:nvPicPr>
          <p:cNvPr id="5" name="Θέση περιεχομένου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 b="1688"/>
          <a:stretch/>
        </p:blipFill>
        <p:spPr>
          <a:xfrm>
            <a:off x="6156101" y="513915"/>
            <a:ext cx="5795493" cy="5920509"/>
          </a:xfrm>
        </p:spPr>
      </p:pic>
      <p:sp>
        <p:nvSpPr>
          <p:cNvPr id="4" name="Στρογγυλεμένο ορθογώνιο 3"/>
          <p:cNvSpPr/>
          <p:nvPr/>
        </p:nvSpPr>
        <p:spPr>
          <a:xfrm>
            <a:off x="7572777" y="1017431"/>
            <a:ext cx="3786389" cy="4765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Στρογγυλεμένο ορθογώνιο 5"/>
          <p:cNvSpPr/>
          <p:nvPr/>
        </p:nvSpPr>
        <p:spPr>
          <a:xfrm>
            <a:off x="7572777" y="1493949"/>
            <a:ext cx="3786389" cy="57191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τρογγυλεμένο ορθογώνιο 6"/>
          <p:cNvSpPr/>
          <p:nvPr/>
        </p:nvSpPr>
        <p:spPr>
          <a:xfrm>
            <a:off x="8165204" y="4122431"/>
            <a:ext cx="3786389" cy="57191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Στρογγυλεμένο ορθογώνιο 7"/>
          <p:cNvSpPr/>
          <p:nvPr/>
        </p:nvSpPr>
        <p:spPr>
          <a:xfrm>
            <a:off x="8126569" y="4932608"/>
            <a:ext cx="3825025" cy="34773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Στρογγυλεμένο ορθογώνιο 8"/>
          <p:cNvSpPr/>
          <p:nvPr/>
        </p:nvSpPr>
        <p:spPr>
          <a:xfrm>
            <a:off x="8165205" y="4694349"/>
            <a:ext cx="3786389" cy="2382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Στρογγυλεμένο ορθογώνιο 9"/>
          <p:cNvSpPr/>
          <p:nvPr/>
        </p:nvSpPr>
        <p:spPr>
          <a:xfrm>
            <a:off x="7675808" y="2065867"/>
            <a:ext cx="4275785" cy="195234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93839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Vessels and nerves of the area</a:t>
            </a:r>
            <a:endParaRPr lang="el-GR" dirty="0"/>
          </a:p>
        </p:txBody>
      </p:sp>
      <p:sp>
        <p:nvSpPr>
          <p:cNvPr id="6" name="Θέση περιεχομένου 5"/>
          <p:cNvSpPr>
            <a:spLocks noGrp="1"/>
          </p:cNvSpPr>
          <p:nvPr>
            <p:ph sz="half" idx="1"/>
          </p:nvPr>
        </p:nvSpPr>
        <p:spPr/>
        <p:txBody>
          <a:bodyPr>
            <a:normAutofit/>
          </a:bodyPr>
          <a:lstStyle/>
          <a:p>
            <a:r>
              <a:rPr lang="en-US" b="1" dirty="0"/>
              <a:t>Vessels </a:t>
            </a:r>
          </a:p>
          <a:p>
            <a:r>
              <a:rPr lang="en-US" dirty="0" err="1"/>
              <a:t>Suprascapular</a:t>
            </a:r>
            <a:r>
              <a:rPr lang="en-US" dirty="0"/>
              <a:t> artery and vein (branch of </a:t>
            </a:r>
            <a:r>
              <a:rPr lang="en-US" dirty="0" err="1"/>
              <a:t>thyrocervical</a:t>
            </a:r>
            <a:r>
              <a:rPr lang="en-US" dirty="0"/>
              <a:t> trunk)</a:t>
            </a:r>
          </a:p>
          <a:p>
            <a:r>
              <a:rPr lang="en-US" dirty="0"/>
              <a:t>Superficial branch of the transverse cervical artery (superficial cervical)  and accompanying veins </a:t>
            </a:r>
          </a:p>
          <a:p>
            <a:r>
              <a:rPr lang="en-US" dirty="0"/>
              <a:t>3 Deep branch of transverse cervical (dorsal scapular) and accompanying veins</a:t>
            </a:r>
          </a:p>
        </p:txBody>
      </p:sp>
      <p:pic>
        <p:nvPicPr>
          <p:cNvPr id="8" name="Θέση περιεχομένου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5870" y="903305"/>
            <a:ext cx="4265603" cy="3160731"/>
          </a:xfrm>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870" y="4064036"/>
            <a:ext cx="4265603" cy="2455074"/>
          </a:xfrm>
          <a:prstGeom prst="rect">
            <a:avLst/>
          </a:prstGeom>
        </p:spPr>
      </p:pic>
    </p:spTree>
    <p:extLst>
      <p:ext uri="{BB962C8B-B14F-4D97-AF65-F5344CB8AC3E}">
        <p14:creationId xmlns:p14="http://schemas.microsoft.com/office/powerpoint/2010/main" val="1107014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NERVES</a:t>
            </a:r>
            <a:endParaRPr lang="el-GR" dirty="0"/>
          </a:p>
        </p:txBody>
      </p:sp>
      <p:sp>
        <p:nvSpPr>
          <p:cNvPr id="3" name="Θέση περιεχομένου 2"/>
          <p:cNvSpPr>
            <a:spLocks noGrp="1"/>
          </p:cNvSpPr>
          <p:nvPr>
            <p:ph sz="half" idx="1"/>
          </p:nvPr>
        </p:nvSpPr>
        <p:spPr/>
        <p:txBody>
          <a:bodyPr/>
          <a:lstStyle/>
          <a:p>
            <a:r>
              <a:rPr lang="en-US" b="1" dirty="0"/>
              <a:t>Nerves </a:t>
            </a:r>
          </a:p>
          <a:p>
            <a:r>
              <a:rPr lang="en-US" dirty="0"/>
              <a:t> Spinal root of accessory nerve </a:t>
            </a:r>
          </a:p>
          <a:p>
            <a:r>
              <a:rPr lang="en-US" dirty="0" err="1"/>
              <a:t>Suprascapular</a:t>
            </a:r>
            <a:r>
              <a:rPr lang="en-US" dirty="0"/>
              <a:t> nerve </a:t>
            </a:r>
          </a:p>
          <a:p>
            <a:r>
              <a:rPr lang="en-US" dirty="0"/>
              <a:t>C3, C4 nerves </a:t>
            </a:r>
          </a:p>
          <a:p>
            <a:r>
              <a:rPr lang="en-US" dirty="0"/>
              <a:t> Posterior primary rami of C2–C6 and T1–T12 pierce the muscle to become cutaneous nerves.</a:t>
            </a:r>
            <a:endParaRPr lang="el-GR" dirty="0"/>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5294" y="609600"/>
            <a:ext cx="6037664" cy="5773930"/>
          </a:xfrm>
        </p:spPr>
      </p:pic>
    </p:spTree>
    <p:extLst>
      <p:ext uri="{BB962C8B-B14F-4D97-AF65-F5344CB8AC3E}">
        <p14:creationId xmlns:p14="http://schemas.microsoft.com/office/powerpoint/2010/main" val="395723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PERINEUM</a:t>
            </a:r>
            <a:endParaRPr lang="el-GR" dirty="0"/>
          </a:p>
        </p:txBody>
      </p:sp>
      <p:sp>
        <p:nvSpPr>
          <p:cNvPr id="3" name="Θέση περιεχομένου 2"/>
          <p:cNvSpPr>
            <a:spLocks noGrp="1"/>
          </p:cNvSpPr>
          <p:nvPr>
            <p:ph sz="half" idx="1"/>
          </p:nvPr>
        </p:nvSpPr>
        <p:spPr/>
        <p:txBody>
          <a:bodyPr>
            <a:normAutofit/>
          </a:bodyPr>
          <a:lstStyle/>
          <a:p>
            <a:r>
              <a:rPr lang="en-US" dirty="0"/>
              <a:t>The </a:t>
            </a:r>
            <a:r>
              <a:rPr lang="en-US" b="1" dirty="0"/>
              <a:t>perineum</a:t>
            </a:r>
            <a:r>
              <a:rPr lang="en-US" dirty="0"/>
              <a:t> is an anatomical region in the pelvis. It is located between the thighs, and represents the most inferior part of the pelvic outlet. The perineum is separated from the pelvic cavity superiorly by the pelvic floor.</a:t>
            </a:r>
          </a:p>
          <a:p>
            <a:r>
              <a:rPr lang="en-US" dirty="0"/>
              <a:t>This region contains structures that support the </a:t>
            </a:r>
            <a:r>
              <a:rPr lang="en-US" b="1" dirty="0"/>
              <a:t>urogenital</a:t>
            </a:r>
            <a:r>
              <a:rPr lang="en-US" dirty="0"/>
              <a:t> and gastrointestinal systems – and it therefore plays an important role in functions as such micturition, defecation, sexual intercourse and childbirth.</a:t>
            </a:r>
          </a:p>
          <a:p>
            <a:br>
              <a:rPr lang="en-US" dirty="0"/>
            </a:b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9299" y="2142067"/>
            <a:ext cx="4672929" cy="3086364"/>
          </a:xfrm>
        </p:spPr>
      </p:pic>
    </p:spTree>
    <p:extLst>
      <p:ext uri="{BB962C8B-B14F-4D97-AF65-F5344CB8AC3E}">
        <p14:creationId xmlns:p14="http://schemas.microsoft.com/office/powerpoint/2010/main" val="243259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Groups of back muscles</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094081545"/>
              </p:ext>
            </p:extLst>
          </p:nvPr>
        </p:nvGraphicFramePr>
        <p:xfrm>
          <a:off x="685799" y="2141536"/>
          <a:ext cx="10621851" cy="2232129"/>
        </p:xfrm>
        <a:graphic>
          <a:graphicData uri="http://schemas.openxmlformats.org/drawingml/2006/table">
            <a:tbl>
              <a:tblPr firstRow="1" bandRow="1">
                <a:tableStyleId>{5C22544A-7EE6-4342-B048-85BDC9FD1C3A}</a:tableStyleId>
              </a:tblPr>
              <a:tblGrid>
                <a:gridCol w="3540617">
                  <a:extLst>
                    <a:ext uri="{9D8B030D-6E8A-4147-A177-3AD203B41FA5}">
                      <a16:colId xmlns:a16="http://schemas.microsoft.com/office/drawing/2014/main" val="20000"/>
                    </a:ext>
                  </a:extLst>
                </a:gridCol>
                <a:gridCol w="3540617">
                  <a:extLst>
                    <a:ext uri="{9D8B030D-6E8A-4147-A177-3AD203B41FA5}">
                      <a16:colId xmlns:a16="http://schemas.microsoft.com/office/drawing/2014/main" val="20001"/>
                    </a:ext>
                  </a:extLst>
                </a:gridCol>
                <a:gridCol w="3540617">
                  <a:extLst>
                    <a:ext uri="{9D8B030D-6E8A-4147-A177-3AD203B41FA5}">
                      <a16:colId xmlns:a16="http://schemas.microsoft.com/office/drawing/2014/main" val="20002"/>
                    </a:ext>
                  </a:extLst>
                </a:gridCol>
              </a:tblGrid>
              <a:tr h="769089">
                <a:tc>
                  <a:txBody>
                    <a:bodyPr/>
                    <a:lstStyle/>
                    <a:p>
                      <a:r>
                        <a:rPr lang="en-US" sz="2800" dirty="0"/>
                        <a:t>SUPERFICIAL(5)</a:t>
                      </a:r>
                      <a:endParaRPr lang="el-GR" sz="2800" dirty="0"/>
                    </a:p>
                  </a:txBody>
                  <a:tcPr/>
                </a:tc>
                <a:tc>
                  <a:txBody>
                    <a:bodyPr/>
                    <a:lstStyle/>
                    <a:p>
                      <a:r>
                        <a:rPr lang="en-US" sz="2800" dirty="0"/>
                        <a:t>INTERMEDIATE(2)</a:t>
                      </a:r>
                      <a:endParaRPr lang="el-GR" sz="2800" dirty="0"/>
                    </a:p>
                  </a:txBody>
                  <a:tcPr/>
                </a:tc>
                <a:tc>
                  <a:txBody>
                    <a:bodyPr/>
                    <a:lstStyle/>
                    <a:p>
                      <a:r>
                        <a:rPr lang="en-US" sz="2800" dirty="0"/>
                        <a:t>DEEP(3)</a:t>
                      </a:r>
                      <a:endParaRPr lang="el-GR" sz="2800" dirty="0"/>
                    </a:p>
                  </a:txBody>
                  <a:tcPr/>
                </a:tc>
                <a:extLst>
                  <a:ext uri="{0D108BD9-81ED-4DB2-BD59-A6C34878D82A}">
                    <a16:rowId xmlns:a16="http://schemas.microsoft.com/office/drawing/2014/main" val="10000"/>
                  </a:ext>
                </a:extLst>
              </a:tr>
              <a:tr h="1067125">
                <a:tc>
                  <a:txBody>
                    <a:bodyPr/>
                    <a:lstStyle/>
                    <a:p>
                      <a:r>
                        <a:rPr lang="en-US" sz="1800" b="0" i="0" kern="1200" dirty="0">
                          <a:solidFill>
                            <a:schemeClr val="dk1"/>
                          </a:solidFill>
                          <a:effectLst/>
                          <a:latin typeface="+mn-lt"/>
                          <a:ea typeface="+mn-ea"/>
                          <a:cs typeface="+mn-cs"/>
                        </a:rPr>
                        <a:t>Trapezius,</a:t>
                      </a:r>
                    </a:p>
                    <a:p>
                      <a:r>
                        <a:rPr lang="en-US" sz="1800" b="0" i="0" kern="1200" dirty="0" err="1">
                          <a:solidFill>
                            <a:schemeClr val="dk1"/>
                          </a:solidFill>
                          <a:effectLst/>
                          <a:latin typeface="+mn-lt"/>
                          <a:ea typeface="+mn-ea"/>
                          <a:cs typeface="+mn-cs"/>
                        </a:rPr>
                        <a:t>Latissimus</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dorsi</a:t>
                      </a:r>
                      <a:r>
                        <a:rPr lang="en-US" sz="1800" b="0" i="0" kern="1200" dirty="0">
                          <a:solidFill>
                            <a:schemeClr val="dk1"/>
                          </a:solidFill>
                          <a:effectLst/>
                          <a:latin typeface="+mn-lt"/>
                          <a:ea typeface="+mn-ea"/>
                          <a:cs typeface="+mn-cs"/>
                        </a:rPr>
                        <a:t>, </a:t>
                      </a:r>
                    </a:p>
                    <a:p>
                      <a:r>
                        <a:rPr lang="en-US" sz="1800" b="0" i="0" kern="1200" dirty="0" err="1">
                          <a:solidFill>
                            <a:schemeClr val="dk1"/>
                          </a:solidFill>
                          <a:effectLst/>
                          <a:latin typeface="+mn-lt"/>
                          <a:ea typeface="+mn-ea"/>
                          <a:cs typeface="+mn-cs"/>
                        </a:rPr>
                        <a:t>Levator</a:t>
                      </a:r>
                      <a:r>
                        <a:rPr lang="en-US" sz="1800" b="0" i="0" kern="1200" dirty="0">
                          <a:solidFill>
                            <a:schemeClr val="dk1"/>
                          </a:solidFill>
                          <a:effectLst/>
                          <a:latin typeface="+mn-lt"/>
                          <a:ea typeface="+mn-ea"/>
                          <a:cs typeface="+mn-cs"/>
                        </a:rPr>
                        <a:t> scapulae</a:t>
                      </a:r>
                    </a:p>
                    <a:p>
                      <a:r>
                        <a:rPr lang="en-US" sz="1800" b="0" i="0" kern="1200" dirty="0">
                          <a:solidFill>
                            <a:schemeClr val="dk1"/>
                          </a:solidFill>
                          <a:effectLst/>
                          <a:latin typeface="+mn-lt"/>
                          <a:ea typeface="+mn-ea"/>
                          <a:cs typeface="+mn-cs"/>
                        </a:rPr>
                        <a:t>Rhomboid</a:t>
                      </a:r>
                      <a:r>
                        <a:rPr lang="en-US" sz="1800" b="0" i="0" kern="1200" baseline="0" dirty="0">
                          <a:solidFill>
                            <a:schemeClr val="dk1"/>
                          </a:solidFill>
                          <a:effectLst/>
                          <a:latin typeface="+mn-lt"/>
                          <a:ea typeface="+mn-ea"/>
                          <a:cs typeface="+mn-cs"/>
                        </a:rPr>
                        <a:t> Major</a:t>
                      </a:r>
                    </a:p>
                    <a:p>
                      <a:r>
                        <a:rPr lang="en-US" sz="1800" b="0" i="0" kern="1200" baseline="0" dirty="0">
                          <a:solidFill>
                            <a:schemeClr val="dk1"/>
                          </a:solidFill>
                          <a:effectLst/>
                          <a:latin typeface="+mn-lt"/>
                          <a:ea typeface="+mn-ea"/>
                          <a:cs typeface="+mn-cs"/>
                        </a:rPr>
                        <a:t>Rhomboid Minor</a:t>
                      </a:r>
                      <a:endParaRPr lang="el-GR" dirty="0"/>
                    </a:p>
                  </a:txBody>
                  <a:tcPr/>
                </a:tc>
                <a:tc>
                  <a:txBody>
                    <a:bodyPr/>
                    <a:lstStyle/>
                    <a:p>
                      <a:r>
                        <a:rPr lang="en-US" dirty="0"/>
                        <a:t>Serratus</a:t>
                      </a:r>
                      <a:r>
                        <a:rPr lang="en-US" baseline="0" dirty="0"/>
                        <a:t> Posterior Superior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Serratus</a:t>
                      </a:r>
                      <a:r>
                        <a:rPr lang="en-US" baseline="0" dirty="0"/>
                        <a:t> Posterior Inferior</a:t>
                      </a:r>
                    </a:p>
                    <a:p>
                      <a:endParaRPr lang="el-GR" dirty="0"/>
                    </a:p>
                  </a:txBody>
                  <a:tcPr/>
                </a:tc>
                <a:tc>
                  <a:txBody>
                    <a:bodyPr/>
                    <a:lstStyle/>
                    <a:p>
                      <a:r>
                        <a:rPr lang="en-US" dirty="0"/>
                        <a:t>Splenius muscles</a:t>
                      </a:r>
                    </a:p>
                    <a:p>
                      <a:r>
                        <a:rPr lang="en-US" dirty="0"/>
                        <a:t>Erector </a:t>
                      </a:r>
                      <a:r>
                        <a:rPr lang="en-US" dirty="0" err="1"/>
                        <a:t>Spinae</a:t>
                      </a:r>
                      <a:r>
                        <a:rPr lang="en-US" dirty="0"/>
                        <a:t> muscles</a:t>
                      </a:r>
                    </a:p>
                    <a:p>
                      <a:r>
                        <a:rPr lang="en-US" dirty="0" err="1"/>
                        <a:t>Tranversospinalis</a:t>
                      </a:r>
                      <a:r>
                        <a:rPr lang="en-US" dirty="0"/>
                        <a:t> muscles</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8063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BORDERS OF PERINEUM</a:t>
            </a:r>
            <a:endParaRPr lang="el-GR" dirty="0"/>
          </a:p>
        </p:txBody>
      </p:sp>
      <p:sp>
        <p:nvSpPr>
          <p:cNvPr id="3" name="Θέση περιεχομένου 2"/>
          <p:cNvSpPr>
            <a:spLocks noGrp="1"/>
          </p:cNvSpPr>
          <p:nvPr>
            <p:ph sz="half" idx="1"/>
          </p:nvPr>
        </p:nvSpPr>
        <p:spPr>
          <a:xfrm>
            <a:off x="685802" y="2142066"/>
            <a:ext cx="4465747" cy="4117065"/>
          </a:xfrm>
        </p:spPr>
        <p:txBody>
          <a:bodyPr/>
          <a:lstStyle/>
          <a:p>
            <a:r>
              <a:rPr lang="en-US" dirty="0"/>
              <a:t>In clinical practice, the term “perineum” is frequently used to describe the area between the external genitalia and the anus. However, in anatomical terms, the perineum is a </a:t>
            </a:r>
            <a:r>
              <a:rPr lang="en-US" b="1" dirty="0"/>
              <a:t>diamond-shaped</a:t>
            </a:r>
            <a:r>
              <a:rPr lang="en-US" dirty="0"/>
              <a:t> structure.</a:t>
            </a:r>
          </a:p>
          <a:p>
            <a:r>
              <a:rPr lang="en-US" dirty="0"/>
              <a:t>There are two main ways in which the boundaries of the perineum can be described. The </a:t>
            </a:r>
            <a:r>
              <a:rPr lang="en-US" b="1" dirty="0"/>
              <a:t>anatomical borders</a:t>
            </a:r>
            <a:r>
              <a:rPr lang="en-US" dirty="0"/>
              <a:t> refer to its exact bony margins, whilst the </a:t>
            </a:r>
            <a:r>
              <a:rPr lang="en-US" b="1" dirty="0"/>
              <a:t>surface borders </a:t>
            </a:r>
            <a:r>
              <a:rPr lang="en-US" dirty="0"/>
              <a:t>describe the surface anatomy of the perineum.</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1549" y="1724099"/>
            <a:ext cx="6679341" cy="4367608"/>
          </a:xfrm>
        </p:spPr>
      </p:pic>
    </p:spTree>
    <p:extLst>
      <p:ext uri="{BB962C8B-B14F-4D97-AF65-F5344CB8AC3E}">
        <p14:creationId xmlns:p14="http://schemas.microsoft.com/office/powerpoint/2010/main" val="140563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Surface Borders</a:t>
            </a:r>
            <a:endParaRPr lang="el-GR" dirty="0"/>
          </a:p>
        </p:txBody>
      </p:sp>
      <p:sp>
        <p:nvSpPr>
          <p:cNvPr id="3" name="Θέση περιεχομένου 2"/>
          <p:cNvSpPr>
            <a:spLocks noGrp="1"/>
          </p:cNvSpPr>
          <p:nvPr>
            <p:ph sz="half" idx="1"/>
          </p:nvPr>
        </p:nvSpPr>
        <p:spPr/>
        <p:txBody>
          <a:bodyPr/>
          <a:lstStyle/>
          <a:p>
            <a:r>
              <a:rPr lang="en-US" dirty="0"/>
              <a:t>The surface boundaries are best shown when the lower limbs are abducted, and a diamond shape is depicted:</a:t>
            </a:r>
          </a:p>
          <a:p>
            <a:r>
              <a:rPr lang="en-US" b="1" dirty="0"/>
              <a:t>Anterior </a:t>
            </a:r>
            <a:r>
              <a:rPr lang="en-US" dirty="0"/>
              <a:t>– </a:t>
            </a:r>
            <a:r>
              <a:rPr lang="en-US" dirty="0" err="1"/>
              <a:t>mons</a:t>
            </a:r>
            <a:r>
              <a:rPr lang="en-US" dirty="0"/>
              <a:t> pubis in females, base of the penis in males.</a:t>
            </a:r>
          </a:p>
          <a:p>
            <a:r>
              <a:rPr lang="en-US" b="1" dirty="0"/>
              <a:t>Laterally </a:t>
            </a:r>
            <a:r>
              <a:rPr lang="en-US" dirty="0"/>
              <a:t>– medial surfaces of the thighs.</a:t>
            </a:r>
          </a:p>
          <a:p>
            <a:r>
              <a:rPr lang="en-US" b="1" dirty="0"/>
              <a:t>Posterior </a:t>
            </a:r>
            <a:r>
              <a:rPr lang="en-US" dirty="0"/>
              <a:t>– superior end of the </a:t>
            </a:r>
            <a:r>
              <a:rPr lang="en-US" dirty="0" err="1"/>
              <a:t>intergluteal</a:t>
            </a:r>
            <a:r>
              <a:rPr lang="en-US" dirty="0"/>
              <a:t> cleft.</a:t>
            </a:r>
          </a:p>
          <a:p>
            <a:endParaRPr lang="el-GR" dirty="0"/>
          </a:p>
        </p:txBody>
      </p:sp>
      <p:pic>
        <p:nvPicPr>
          <p:cNvPr id="5" name="Θέση περιεχομένου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9222" t="2003" r="2028" b="14233"/>
          <a:stretch/>
        </p:blipFill>
        <p:spPr>
          <a:xfrm>
            <a:off x="5766862" y="1081825"/>
            <a:ext cx="6192608" cy="5061398"/>
          </a:xfrm>
        </p:spPr>
      </p:pic>
    </p:spTree>
    <p:extLst>
      <p:ext uri="{BB962C8B-B14F-4D97-AF65-F5344CB8AC3E}">
        <p14:creationId xmlns:p14="http://schemas.microsoft.com/office/powerpoint/2010/main" val="241231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ANATOMICAL BORDERS</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n-US" dirty="0"/>
              <a:t>The anatomical borders of the perineum are:</a:t>
            </a:r>
          </a:p>
          <a:p>
            <a:r>
              <a:rPr lang="en-US" b="1" dirty="0"/>
              <a:t>Anterior</a:t>
            </a:r>
            <a:r>
              <a:rPr lang="en-US" dirty="0"/>
              <a:t> – pubic symphysis.</a:t>
            </a:r>
          </a:p>
          <a:p>
            <a:r>
              <a:rPr lang="en-US" b="1" dirty="0"/>
              <a:t>Posterior </a:t>
            </a:r>
            <a:r>
              <a:rPr lang="en-US" dirty="0"/>
              <a:t>– tip of the </a:t>
            </a:r>
            <a:r>
              <a:rPr lang="en-US" dirty="0" err="1"/>
              <a:t>cocyx</a:t>
            </a:r>
            <a:r>
              <a:rPr lang="en-US" dirty="0"/>
              <a:t>.</a:t>
            </a:r>
          </a:p>
          <a:p>
            <a:r>
              <a:rPr lang="en-US" b="1" dirty="0"/>
              <a:t>Laterally</a:t>
            </a:r>
            <a:r>
              <a:rPr lang="en-US" dirty="0"/>
              <a:t> – inferior pubic rami and inferior </a:t>
            </a:r>
            <a:r>
              <a:rPr lang="en-US" dirty="0" err="1"/>
              <a:t>ischial</a:t>
            </a:r>
            <a:r>
              <a:rPr lang="en-US" dirty="0"/>
              <a:t> rami, and the </a:t>
            </a:r>
            <a:r>
              <a:rPr lang="en-US" dirty="0" err="1"/>
              <a:t>sacrotuberous</a:t>
            </a:r>
            <a:r>
              <a:rPr lang="en-US" dirty="0"/>
              <a:t> ligament.</a:t>
            </a:r>
          </a:p>
          <a:p>
            <a:r>
              <a:rPr lang="en-US" b="1" dirty="0"/>
              <a:t>Roof</a:t>
            </a:r>
            <a:r>
              <a:rPr lang="en-US" dirty="0"/>
              <a:t> – pelvic floor.</a:t>
            </a:r>
          </a:p>
          <a:p>
            <a:r>
              <a:rPr lang="en-US" b="1" dirty="0"/>
              <a:t>Base</a:t>
            </a:r>
            <a:r>
              <a:rPr lang="en-US" dirty="0"/>
              <a:t> – skin and fascia.</a:t>
            </a:r>
          </a:p>
          <a:p>
            <a:r>
              <a:rPr lang="en-US" dirty="0"/>
              <a:t>The perineum can be subdivided by a theoretical line drawn transversely between the</a:t>
            </a:r>
            <a:r>
              <a:rPr lang="en-US" b="1" dirty="0"/>
              <a:t> </a:t>
            </a:r>
            <a:r>
              <a:rPr lang="en-US" b="1" dirty="0" err="1"/>
              <a:t>ischial</a:t>
            </a:r>
            <a:r>
              <a:rPr lang="en-US" b="1" dirty="0"/>
              <a:t> </a:t>
            </a:r>
            <a:r>
              <a:rPr lang="en-US" b="1" dirty="0" err="1"/>
              <a:t>tuberosities</a:t>
            </a:r>
            <a:r>
              <a:rPr lang="en-US" dirty="0"/>
              <a:t>. This split forms the anterior urogenital triangle and the posterior anal triangle</a:t>
            </a:r>
            <a:r>
              <a:rPr lang="en-US" b="1" dirty="0"/>
              <a:t>.</a:t>
            </a:r>
            <a:r>
              <a:rPr lang="en-US" dirty="0"/>
              <a:t>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1513" y="1978885"/>
            <a:ext cx="4712148" cy="3582194"/>
          </a:xfrm>
        </p:spPr>
      </p:pic>
      <p:sp>
        <p:nvSpPr>
          <p:cNvPr id="6" name="Ισοσκελές τρίγωνο 5"/>
          <p:cNvSpPr/>
          <p:nvPr/>
        </p:nvSpPr>
        <p:spPr>
          <a:xfrm>
            <a:off x="6921500" y="2652382"/>
            <a:ext cx="1574800" cy="11176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Ισοσκελές τρίγωνο 6"/>
          <p:cNvSpPr/>
          <p:nvPr/>
        </p:nvSpPr>
        <p:spPr>
          <a:xfrm rot="10800000">
            <a:off x="6921500" y="3975099"/>
            <a:ext cx="1574800" cy="99020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541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Anal Triangle</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n-US" dirty="0"/>
              <a:t>The </a:t>
            </a:r>
            <a:r>
              <a:rPr lang="en-US" b="1" dirty="0"/>
              <a:t>anal triangle</a:t>
            </a:r>
            <a:r>
              <a:rPr lang="en-US" dirty="0"/>
              <a:t> is the posterior half of the perineum. It is bounded by the coccyx, </a:t>
            </a:r>
            <a:r>
              <a:rPr lang="en-US" dirty="0" err="1"/>
              <a:t>sacrotuberous</a:t>
            </a:r>
            <a:r>
              <a:rPr lang="en-US" dirty="0"/>
              <a:t> ligaments, and a theoretical line between the </a:t>
            </a:r>
            <a:r>
              <a:rPr lang="en-US" dirty="0" err="1"/>
              <a:t>ischial</a:t>
            </a:r>
            <a:r>
              <a:rPr lang="en-US" dirty="0"/>
              <a:t> </a:t>
            </a:r>
            <a:r>
              <a:rPr lang="en-US" dirty="0" err="1"/>
              <a:t>tuberosities</a:t>
            </a:r>
            <a:r>
              <a:rPr lang="en-US" dirty="0"/>
              <a:t>.</a:t>
            </a:r>
          </a:p>
          <a:p>
            <a:r>
              <a:rPr lang="en-US" dirty="0"/>
              <a:t>The main contents of the anal triangle are:</a:t>
            </a:r>
          </a:p>
          <a:p>
            <a:r>
              <a:rPr lang="en-US" b="1" dirty="0"/>
              <a:t>Anal aperture</a:t>
            </a:r>
            <a:r>
              <a:rPr lang="en-US" dirty="0"/>
              <a:t> – the opening of the anus.</a:t>
            </a:r>
          </a:p>
          <a:p>
            <a:r>
              <a:rPr lang="en-US" b="1" dirty="0"/>
              <a:t>External anal sphincter muscle</a:t>
            </a:r>
            <a:r>
              <a:rPr lang="en-US" dirty="0"/>
              <a:t> – voluntary muscle responsible for opening and closing the anus.</a:t>
            </a:r>
          </a:p>
          <a:p>
            <a:r>
              <a:rPr lang="en-US" b="1" dirty="0" err="1"/>
              <a:t>Ischioanal</a:t>
            </a:r>
            <a:r>
              <a:rPr lang="en-US" b="1" dirty="0"/>
              <a:t> fossae (x2) </a:t>
            </a:r>
            <a:r>
              <a:rPr lang="en-US" dirty="0"/>
              <a:t>– spaces located laterally to the anus.</a:t>
            </a:r>
          </a:p>
          <a:p>
            <a:r>
              <a:rPr lang="en-US" dirty="0"/>
              <a:t>.</a:t>
            </a:r>
          </a:p>
          <a:p>
            <a:endParaRPr lang="el-GR"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2918" y="1828058"/>
            <a:ext cx="6020280" cy="3456619"/>
          </a:xfrm>
        </p:spPr>
      </p:pic>
    </p:spTree>
    <p:extLst>
      <p:ext uri="{BB962C8B-B14F-4D97-AF65-F5344CB8AC3E}">
        <p14:creationId xmlns:p14="http://schemas.microsoft.com/office/powerpoint/2010/main" val="95323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EXTERNAL Anal </a:t>
            </a:r>
            <a:r>
              <a:rPr lang="en-US" dirty="0" err="1"/>
              <a:t>sphincHter</a:t>
            </a:r>
            <a:r>
              <a:rPr lang="en-US" dirty="0"/>
              <a:t> </a:t>
            </a:r>
            <a:endParaRPr lang="el-GR" dirty="0"/>
          </a:p>
        </p:txBody>
      </p:sp>
      <p:sp>
        <p:nvSpPr>
          <p:cNvPr id="3" name="Θέση περιεχομένου 2"/>
          <p:cNvSpPr>
            <a:spLocks noGrp="1"/>
          </p:cNvSpPr>
          <p:nvPr>
            <p:ph sz="half" idx="1"/>
          </p:nvPr>
        </p:nvSpPr>
        <p:spPr>
          <a:xfrm>
            <a:off x="685802" y="2142067"/>
            <a:ext cx="4995334" cy="4245854"/>
          </a:xfrm>
        </p:spPr>
        <p:txBody>
          <a:bodyPr>
            <a:normAutofit fontScale="85000" lnSpcReduction="20000"/>
          </a:bodyPr>
          <a:lstStyle/>
          <a:p>
            <a:r>
              <a:rPr lang="en-US" dirty="0"/>
              <a:t>Surrounds the whole length of the anal canal.</a:t>
            </a:r>
          </a:p>
          <a:p>
            <a:r>
              <a:rPr lang="en-US" dirty="0"/>
              <a:t>Supplied by the inferior rectal branch of </a:t>
            </a:r>
            <a:r>
              <a:rPr lang="en-US" dirty="0" err="1"/>
              <a:t>pudendal</a:t>
            </a:r>
            <a:r>
              <a:rPr lang="en-US" dirty="0"/>
              <a:t> nerve and by the and by branches directly from the anterior ramus of S4.</a:t>
            </a:r>
            <a:endParaRPr lang="el-GR" dirty="0"/>
          </a:p>
          <a:p>
            <a:r>
              <a:rPr lang="en-US" dirty="0"/>
              <a:t>It is under voluntary control and keeps the anus and anal canal closed.</a:t>
            </a:r>
          </a:p>
          <a:p>
            <a:r>
              <a:rPr lang="en-US" dirty="0"/>
              <a:t>Consists of three parts-deep, superficial, and subcutaneous-arranged sequentially along the canal from superior to inferior</a:t>
            </a:r>
          </a:p>
          <a:p>
            <a:r>
              <a:rPr lang="en-US" dirty="0"/>
              <a:t>The deep part is a thick ring-shaped muscle that circles the upper part of the anal canal and blends with the fibers of the </a:t>
            </a:r>
            <a:r>
              <a:rPr lang="en-US" dirty="0" err="1"/>
              <a:t>levator</a:t>
            </a:r>
            <a:r>
              <a:rPr lang="en-US" dirty="0"/>
              <a:t> </a:t>
            </a:r>
            <a:r>
              <a:rPr lang="en-US" dirty="0" err="1"/>
              <a:t>ani</a:t>
            </a:r>
            <a:r>
              <a:rPr lang="en-US" dirty="0"/>
              <a:t> muscle. </a:t>
            </a:r>
          </a:p>
          <a:p>
            <a:r>
              <a:rPr lang="en-US" dirty="0"/>
              <a:t>The superficial part also surrounds the anal canal, but is anchored anteriorly to the </a:t>
            </a:r>
            <a:r>
              <a:rPr lang="en-US" dirty="0" err="1"/>
              <a:t>perineal</a:t>
            </a:r>
            <a:r>
              <a:rPr lang="en-US" dirty="0"/>
              <a:t> body and posteriorly to the coccyx and </a:t>
            </a:r>
            <a:r>
              <a:rPr lang="en-US" dirty="0" err="1"/>
              <a:t>anococcygeal</a:t>
            </a:r>
            <a:r>
              <a:rPr lang="en-US" dirty="0"/>
              <a:t> ligament.</a:t>
            </a:r>
          </a:p>
          <a:p>
            <a:r>
              <a:rPr lang="en-US" dirty="0"/>
              <a:t> The subcutaneous part is a horizontally flattened disc of muscle that surrounds the anal aperture just beneath the skin. </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5391" y="2065867"/>
            <a:ext cx="5900845" cy="4128871"/>
          </a:xfrm>
        </p:spPr>
      </p:pic>
    </p:spTree>
    <p:extLst>
      <p:ext uri="{BB962C8B-B14F-4D97-AF65-F5344CB8AC3E}">
        <p14:creationId xmlns:p14="http://schemas.microsoft.com/office/powerpoint/2010/main" val="7564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CONTENTS OF ANAL TRIANGLE</a:t>
            </a:r>
            <a:endParaRPr lang="el-GR" dirty="0"/>
          </a:p>
        </p:txBody>
      </p:sp>
      <p:sp>
        <p:nvSpPr>
          <p:cNvPr id="3" name="Θέση περιεχομένου 2"/>
          <p:cNvSpPr>
            <a:spLocks noGrp="1"/>
          </p:cNvSpPr>
          <p:nvPr>
            <p:ph sz="half" idx="1"/>
          </p:nvPr>
        </p:nvSpPr>
        <p:spPr/>
        <p:txBody>
          <a:bodyPr/>
          <a:lstStyle/>
          <a:p>
            <a:r>
              <a:rPr lang="en-US" dirty="0"/>
              <a:t>The anal aperture is located centrally in the triangle with the </a:t>
            </a:r>
            <a:r>
              <a:rPr lang="en-US" b="1" dirty="0" err="1"/>
              <a:t>ischioanal</a:t>
            </a:r>
            <a:r>
              <a:rPr lang="en-US" b="1" dirty="0"/>
              <a:t> fossae</a:t>
            </a:r>
            <a:r>
              <a:rPr lang="en-US" dirty="0"/>
              <a:t> either side. These fossae contain fat and connective tissue, which allow for expansion of the anal canal during defecation. They extend from the skin of the anal region (inferiorly) to the pelvic diaphragm (superiorly).</a:t>
            </a:r>
          </a:p>
          <a:p>
            <a:r>
              <a:rPr lang="en-US" dirty="0"/>
              <a:t>Another important anatomical structure within the anal triangle is the </a:t>
            </a:r>
            <a:r>
              <a:rPr lang="en-US" b="1" dirty="0" err="1"/>
              <a:t>pudendal</a:t>
            </a:r>
            <a:r>
              <a:rPr lang="en-US" b="1" dirty="0"/>
              <a:t> nerve</a:t>
            </a:r>
            <a:r>
              <a:rPr lang="en-US" dirty="0"/>
              <a:t>, which supplies the whole perineum with somatic </a:t>
            </a:r>
            <a:r>
              <a:rPr lang="en-US" dirty="0" err="1"/>
              <a:t>fibres</a:t>
            </a:r>
            <a:endParaRPr lang="el-GR" dirty="0"/>
          </a:p>
        </p:txBody>
      </p:sp>
      <p:pic>
        <p:nvPicPr>
          <p:cNvPr id="6" name="Θέση περιεχομένου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752" r="8343"/>
          <a:stretch/>
        </p:blipFill>
        <p:spPr>
          <a:xfrm>
            <a:off x="5988676" y="1559250"/>
            <a:ext cx="5900548" cy="4519577"/>
          </a:xfrm>
        </p:spPr>
      </p:pic>
    </p:spTree>
    <p:extLst>
      <p:ext uri="{BB962C8B-B14F-4D97-AF65-F5344CB8AC3E}">
        <p14:creationId xmlns:p14="http://schemas.microsoft.com/office/powerpoint/2010/main" val="292250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Urogenital Triangle</a:t>
            </a:r>
            <a:endParaRPr lang="el-GR" dirty="0"/>
          </a:p>
        </p:txBody>
      </p:sp>
      <p:sp>
        <p:nvSpPr>
          <p:cNvPr id="3" name="Θέση περιεχομένου 2"/>
          <p:cNvSpPr>
            <a:spLocks noGrp="1"/>
          </p:cNvSpPr>
          <p:nvPr>
            <p:ph sz="half" idx="1"/>
          </p:nvPr>
        </p:nvSpPr>
        <p:spPr/>
        <p:txBody>
          <a:bodyPr>
            <a:normAutofit fontScale="92500"/>
          </a:bodyPr>
          <a:lstStyle/>
          <a:p>
            <a:r>
              <a:rPr lang="en-US" dirty="0"/>
              <a:t>The </a:t>
            </a:r>
            <a:r>
              <a:rPr lang="en-US" b="1" dirty="0"/>
              <a:t>urogenital triangle</a:t>
            </a:r>
            <a:r>
              <a:rPr lang="en-US" dirty="0"/>
              <a:t> is the anterior half of the perineum. It is bounded by the pubic symphysis, </a:t>
            </a:r>
            <a:r>
              <a:rPr lang="en-US" dirty="0" err="1"/>
              <a:t>ischiopubic</a:t>
            </a:r>
            <a:r>
              <a:rPr lang="en-US" dirty="0"/>
              <a:t> rami, and a </a:t>
            </a:r>
            <a:r>
              <a:rPr lang="en-US" dirty="0" err="1"/>
              <a:t>theorectical</a:t>
            </a:r>
            <a:r>
              <a:rPr lang="en-US" dirty="0"/>
              <a:t> line between the two </a:t>
            </a:r>
            <a:r>
              <a:rPr lang="en-US" dirty="0" err="1"/>
              <a:t>ischial</a:t>
            </a:r>
            <a:r>
              <a:rPr lang="en-US" dirty="0"/>
              <a:t> </a:t>
            </a:r>
            <a:r>
              <a:rPr lang="en-US" dirty="0" err="1"/>
              <a:t>tuberosities</a:t>
            </a:r>
            <a:r>
              <a:rPr lang="en-US" dirty="0"/>
              <a:t>. The triangle is associated with the structures of the urogenital system – the external genitalia and urethra.</a:t>
            </a:r>
          </a:p>
          <a:p>
            <a:r>
              <a:rPr lang="en-US" dirty="0"/>
              <a:t>Structurally, the urogenital triangle is complex, with a number of </a:t>
            </a:r>
            <a:r>
              <a:rPr lang="en-US" dirty="0" err="1"/>
              <a:t>fascial</a:t>
            </a:r>
            <a:r>
              <a:rPr lang="en-US" dirty="0"/>
              <a:t> layers and pouches. Unlike the anal triangle, the urogenital triangle has an additional layer of strong deep fascia; the </a:t>
            </a:r>
            <a:r>
              <a:rPr lang="en-US" b="1" dirty="0" err="1"/>
              <a:t>perineal</a:t>
            </a:r>
            <a:r>
              <a:rPr lang="en-US" b="1" dirty="0"/>
              <a:t> membrane</a:t>
            </a:r>
            <a:r>
              <a:rPr lang="en-US" dirty="0"/>
              <a:t>. This membrane has pouches on its superior and inferior surfaces.</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4463" y="2141538"/>
            <a:ext cx="3649662" cy="3649662"/>
          </a:xfrm>
        </p:spPr>
      </p:pic>
    </p:spTree>
    <p:extLst>
      <p:ext uri="{BB962C8B-B14F-4D97-AF65-F5344CB8AC3E}">
        <p14:creationId xmlns:p14="http://schemas.microsoft.com/office/powerpoint/2010/main" val="2901647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n-US" dirty="0"/>
              <a:t>Urogenital triangle</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dirty="0"/>
              <a:t>The layers of the urogenital triangle (deep to superficial):</a:t>
            </a:r>
          </a:p>
          <a:p>
            <a:r>
              <a:rPr lang="en-US" b="1" dirty="0">
                <a:solidFill>
                  <a:srgbClr val="FF3399"/>
                </a:solidFill>
              </a:rPr>
              <a:t>Deep </a:t>
            </a:r>
            <a:r>
              <a:rPr lang="en-US" b="1" dirty="0" err="1">
                <a:solidFill>
                  <a:srgbClr val="FF3399"/>
                </a:solidFill>
              </a:rPr>
              <a:t>perineal</a:t>
            </a:r>
            <a:r>
              <a:rPr lang="en-US" b="1" dirty="0">
                <a:solidFill>
                  <a:srgbClr val="FF3399"/>
                </a:solidFill>
              </a:rPr>
              <a:t> pouch</a:t>
            </a:r>
            <a:r>
              <a:rPr lang="en-US" dirty="0"/>
              <a:t> – a potential space between the deep fascia of the pelvic floor (superiorly) and the </a:t>
            </a:r>
            <a:r>
              <a:rPr lang="en-US" dirty="0" err="1"/>
              <a:t>perineal</a:t>
            </a:r>
            <a:r>
              <a:rPr lang="en-US" dirty="0"/>
              <a:t> membrane (inferiorly). It contains part of the urethra, external urethral sphincter, and the vagina in the female. In males, it also contains the bulbourethral glands and the deep transverse </a:t>
            </a:r>
            <a:r>
              <a:rPr lang="en-US" dirty="0" err="1"/>
              <a:t>perineal</a:t>
            </a:r>
            <a:r>
              <a:rPr lang="en-US" dirty="0"/>
              <a:t> muscles.</a:t>
            </a:r>
          </a:p>
          <a:p>
            <a:r>
              <a:rPr lang="en-US" b="1" dirty="0">
                <a:solidFill>
                  <a:srgbClr val="FF0000"/>
                </a:solidFill>
              </a:rPr>
              <a:t>Perineal membrane</a:t>
            </a:r>
            <a:r>
              <a:rPr lang="en-US" dirty="0"/>
              <a:t> – a layer of tough fascia, which is perforated by the urethra (and the </a:t>
            </a:r>
            <a:r>
              <a:rPr lang="en-US" dirty="0">
                <a:hlinkClick r:id="rId2"/>
              </a:rPr>
              <a:t>vagina</a:t>
            </a:r>
            <a:r>
              <a:rPr lang="en-US" dirty="0"/>
              <a:t> in the female). The role of the membrane is to provide attachment for the muscles of the external genitalia.</a:t>
            </a:r>
          </a:p>
          <a:p>
            <a:endParaRPr lang="el-GR" dirty="0"/>
          </a:p>
        </p:txBody>
      </p:sp>
      <p:pic>
        <p:nvPicPr>
          <p:cNvPr id="10" name="Θέση περιεχομένου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50151" y="837127"/>
            <a:ext cx="6048207" cy="5615188"/>
          </a:xfrm>
        </p:spPr>
      </p:pic>
    </p:spTree>
    <p:extLst>
      <p:ext uri="{BB962C8B-B14F-4D97-AF65-F5344CB8AC3E}">
        <p14:creationId xmlns:p14="http://schemas.microsoft.com/office/powerpoint/2010/main" val="192508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a:bodyPr>
          <a:lstStyle/>
          <a:p>
            <a:r>
              <a:rPr lang="en-US" b="1" dirty="0">
                <a:solidFill>
                  <a:srgbClr val="FFFF00"/>
                </a:solidFill>
              </a:rPr>
              <a:t>Superficial </a:t>
            </a:r>
            <a:r>
              <a:rPr lang="en-US" b="1" dirty="0" err="1">
                <a:solidFill>
                  <a:srgbClr val="FFFF00"/>
                </a:solidFill>
              </a:rPr>
              <a:t>perineal</a:t>
            </a:r>
            <a:r>
              <a:rPr lang="en-US" b="1" dirty="0">
                <a:solidFill>
                  <a:srgbClr val="FFFF00"/>
                </a:solidFill>
              </a:rPr>
              <a:t> pouch</a:t>
            </a:r>
            <a:r>
              <a:rPr lang="en-US" dirty="0"/>
              <a:t> – a potential space between the </a:t>
            </a:r>
            <a:r>
              <a:rPr lang="en-US" dirty="0" err="1"/>
              <a:t>perineal</a:t>
            </a:r>
            <a:r>
              <a:rPr lang="en-US" dirty="0"/>
              <a:t> membrane (superiorly) and the superficial </a:t>
            </a:r>
            <a:r>
              <a:rPr lang="en-US" dirty="0" err="1"/>
              <a:t>perineal</a:t>
            </a:r>
            <a:r>
              <a:rPr lang="en-US" dirty="0"/>
              <a:t> fascia (inferiorly). It contains the erectile tissues that form the penis and clitoris, and three muscles – the </a:t>
            </a:r>
            <a:r>
              <a:rPr lang="en-US" dirty="0" err="1"/>
              <a:t>ischiocavernosus</a:t>
            </a:r>
            <a:r>
              <a:rPr lang="en-US" dirty="0"/>
              <a:t>, </a:t>
            </a:r>
            <a:r>
              <a:rPr lang="en-US" dirty="0" err="1"/>
              <a:t>bulbospongiosus</a:t>
            </a:r>
            <a:r>
              <a:rPr lang="en-US" dirty="0"/>
              <a:t> and superficial transverse </a:t>
            </a:r>
            <a:r>
              <a:rPr lang="en-US" dirty="0" err="1"/>
              <a:t>perineal</a:t>
            </a:r>
            <a:r>
              <a:rPr lang="en-US" dirty="0"/>
              <a:t> muscles. The greater vestibular glands (</a:t>
            </a:r>
            <a:r>
              <a:rPr lang="en-US" dirty="0" err="1"/>
              <a:t>Bartholin’s</a:t>
            </a:r>
            <a:r>
              <a:rPr lang="en-US" dirty="0"/>
              <a:t> glands) are also located in the superficial </a:t>
            </a:r>
            <a:r>
              <a:rPr lang="en-US" dirty="0" err="1"/>
              <a:t>perineal</a:t>
            </a:r>
            <a:r>
              <a:rPr lang="en-US" dirty="0"/>
              <a:t> pouch. The pouch is bounded posteriorly to the </a:t>
            </a:r>
            <a:r>
              <a:rPr lang="en-US" dirty="0" err="1"/>
              <a:t>perineal</a:t>
            </a:r>
            <a:r>
              <a:rPr lang="en-US" dirty="0"/>
              <a:t> body.</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362" y="609600"/>
            <a:ext cx="5914395" cy="5585138"/>
          </a:xfrm>
        </p:spPr>
      </p:pic>
    </p:spTree>
    <p:extLst>
      <p:ext uri="{BB962C8B-B14F-4D97-AF65-F5344CB8AC3E}">
        <p14:creationId xmlns:p14="http://schemas.microsoft.com/office/powerpoint/2010/main" val="81561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fontScale="92500"/>
          </a:bodyPr>
          <a:lstStyle/>
          <a:p>
            <a:r>
              <a:rPr lang="en-US" b="1" dirty="0"/>
              <a:t>Perineal fascia </a:t>
            </a:r>
            <a:r>
              <a:rPr lang="en-US" dirty="0"/>
              <a:t>– a continuity of the abdominal fascia that has two components:</a:t>
            </a:r>
          </a:p>
          <a:p>
            <a:r>
              <a:rPr lang="en-US" b="1" dirty="0">
                <a:solidFill>
                  <a:srgbClr val="00B050"/>
                </a:solidFill>
              </a:rPr>
              <a:t>Deep fascia</a:t>
            </a:r>
            <a:r>
              <a:rPr lang="en-US" dirty="0"/>
              <a:t>: covers the superficial </a:t>
            </a:r>
            <a:r>
              <a:rPr lang="en-US" dirty="0" err="1"/>
              <a:t>perineal</a:t>
            </a:r>
            <a:r>
              <a:rPr lang="en-US" dirty="0"/>
              <a:t> muscles and protruding structures (e.g. penis &amp; clitoris).</a:t>
            </a:r>
          </a:p>
          <a:p>
            <a:r>
              <a:rPr lang="en-US" dirty="0">
                <a:solidFill>
                  <a:srgbClr val="00B0F0"/>
                </a:solidFill>
              </a:rPr>
              <a:t>Superficial fascia </a:t>
            </a:r>
            <a:r>
              <a:rPr lang="en-US" dirty="0"/>
              <a:t>is composed of a further two layers of fascia:1.Superficial layer – continuous with Camper’s fascia of the anterior abdominal wall and 2.Deep layer (</a:t>
            </a:r>
            <a:r>
              <a:rPr lang="en-US" dirty="0" err="1"/>
              <a:t>Colles</a:t>
            </a:r>
            <a:r>
              <a:rPr lang="en-US" dirty="0"/>
              <a:t>’ fascia) – continuous with </a:t>
            </a:r>
            <a:r>
              <a:rPr lang="en-US" dirty="0" err="1"/>
              <a:t>Scarpa’s</a:t>
            </a:r>
            <a:r>
              <a:rPr lang="en-US" dirty="0"/>
              <a:t> fascia of the anterior abdominal wall</a:t>
            </a:r>
          </a:p>
          <a:p>
            <a:r>
              <a:rPr lang="en-US" b="1" dirty="0"/>
              <a:t>Skin </a:t>
            </a:r>
            <a:r>
              <a:rPr lang="en-US" dirty="0"/>
              <a:t>– The urethral and vaginal orifices open out onto the skin.</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1513" y="914400"/>
            <a:ext cx="6236831" cy="5383369"/>
          </a:xfrm>
        </p:spPr>
      </p:pic>
    </p:spTree>
    <p:extLst>
      <p:ext uri="{BB962C8B-B14F-4D97-AF65-F5344CB8AC3E}">
        <p14:creationId xmlns:p14="http://schemas.microsoft.com/office/powerpoint/2010/main" val="385932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685802" y="272603"/>
            <a:ext cx="10131425" cy="1456267"/>
          </a:xfrm>
        </p:spPr>
        <p:txBody>
          <a:bodyPr/>
          <a:lstStyle/>
          <a:p>
            <a:r>
              <a:rPr lang="en-US" dirty="0"/>
              <a:t>TRAPEZIUS muscle</a:t>
            </a:r>
            <a:endParaRPr lang="el-GR" dirty="0"/>
          </a:p>
        </p:txBody>
      </p:sp>
      <p:sp>
        <p:nvSpPr>
          <p:cNvPr id="6" name="Θέση περιεχομένου 5"/>
          <p:cNvSpPr>
            <a:spLocks noGrp="1"/>
          </p:cNvSpPr>
          <p:nvPr>
            <p:ph sz="half" idx="1"/>
          </p:nvPr>
        </p:nvSpPr>
        <p:spPr/>
        <p:txBody>
          <a:bodyPr>
            <a:noAutofit/>
          </a:bodyPr>
          <a:lstStyle/>
          <a:p>
            <a:r>
              <a:rPr lang="en-US" sz="2000" b="1" dirty="0"/>
              <a:t>Origin (3)</a:t>
            </a:r>
            <a:endParaRPr lang="en-US" sz="2000" b="1" dirty="0">
              <a:sym typeface="Wingdings" panose="05000000000000000000" pitchFamily="2" charset="2"/>
            </a:endParaRPr>
          </a:p>
          <a:p>
            <a:pPr marL="457200" indent="-457200">
              <a:buFont typeface="+mj-lt"/>
              <a:buAutoNum type="arabicPeriod"/>
            </a:pPr>
            <a:r>
              <a:rPr lang="en-US" sz="2000" b="1" dirty="0">
                <a:sym typeface="Wingdings" panose="05000000000000000000" pitchFamily="2" charset="2"/>
              </a:rPr>
              <a:t>.</a:t>
            </a:r>
            <a:r>
              <a:rPr lang="en-US" sz="2000" dirty="0"/>
              <a:t>Medial superior nuchal line </a:t>
            </a:r>
          </a:p>
          <a:p>
            <a:pPr marL="457200" indent="-457200">
              <a:buFont typeface="+mj-lt"/>
              <a:buAutoNum type="arabicPeriod"/>
            </a:pPr>
            <a:r>
              <a:rPr lang="en-US" sz="2000" dirty="0"/>
              <a:t>Ligament </a:t>
            </a:r>
            <a:r>
              <a:rPr lang="en-US" sz="2000" dirty="0" err="1"/>
              <a:t>nuchae</a:t>
            </a:r>
            <a:r>
              <a:rPr lang="en-US" sz="2000" dirty="0"/>
              <a:t>  </a:t>
            </a:r>
          </a:p>
          <a:p>
            <a:pPr marL="457200" indent="-457200">
              <a:buFont typeface="+mj-lt"/>
              <a:buAutoNum type="arabicPeriod"/>
            </a:pPr>
            <a:r>
              <a:rPr lang="en-US" sz="2000" dirty="0" err="1"/>
              <a:t>Spinous</a:t>
            </a:r>
            <a:r>
              <a:rPr lang="en-US" sz="2000" dirty="0"/>
              <a:t> processes C7-T12 </a:t>
            </a:r>
          </a:p>
          <a:p>
            <a:r>
              <a:rPr lang="en-US" sz="2000" b="1" dirty="0"/>
              <a:t>Insertion (3)</a:t>
            </a:r>
          </a:p>
          <a:p>
            <a:pPr marL="457200" indent="-457200">
              <a:buFont typeface="+mj-lt"/>
              <a:buAutoNum type="arabicPeriod"/>
            </a:pPr>
            <a:r>
              <a:rPr lang="en-US" sz="2000" dirty="0">
                <a:sym typeface="Wingdings" panose="05000000000000000000" pitchFamily="2" charset="2"/>
              </a:rPr>
              <a:t>La</a:t>
            </a:r>
            <a:r>
              <a:rPr lang="en-US" sz="2000" dirty="0"/>
              <a:t>teral clavicle </a:t>
            </a:r>
          </a:p>
          <a:p>
            <a:pPr marL="457200" indent="-457200">
              <a:buFont typeface="+mj-lt"/>
              <a:buAutoNum type="arabicPeriod"/>
            </a:pPr>
            <a:r>
              <a:rPr lang="en-US" sz="2000" dirty="0"/>
              <a:t>.Acromion </a:t>
            </a:r>
          </a:p>
          <a:p>
            <a:pPr marL="457200" indent="-457200">
              <a:buFont typeface="+mj-lt"/>
              <a:buAutoNum type="arabicPeriod"/>
            </a:pPr>
            <a:r>
              <a:rPr lang="en-US" sz="2000" dirty="0"/>
              <a:t>Spine of scapula </a:t>
            </a:r>
          </a:p>
          <a:p>
            <a:r>
              <a:rPr lang="en-US" sz="2000" b="1" dirty="0" err="1"/>
              <a:t>Innervation:</a:t>
            </a:r>
            <a:r>
              <a:rPr lang="en-US" sz="2000" dirty="0" err="1"/>
              <a:t>Accessory</a:t>
            </a:r>
            <a:r>
              <a:rPr lang="en-US" sz="2000" dirty="0"/>
              <a:t> nerve </a:t>
            </a:r>
          </a:p>
          <a:p>
            <a:r>
              <a:rPr lang="en-US" sz="2000" b="1" dirty="0"/>
              <a:t>Action</a:t>
            </a:r>
            <a:r>
              <a:rPr lang="en-US" sz="2000" dirty="0"/>
              <a:t> :Elevate, adduct &amp; depresses scapula</a:t>
            </a:r>
            <a:endParaRPr lang="el-GR" sz="2000" dirty="0"/>
          </a:p>
        </p:txBody>
      </p:sp>
      <p:pic>
        <p:nvPicPr>
          <p:cNvPr id="13" name="Θέση περιεχομένου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5086" y="1000737"/>
            <a:ext cx="3659627" cy="4811930"/>
          </a:xfrm>
        </p:spPr>
      </p:pic>
    </p:spTree>
    <p:extLst>
      <p:ext uri="{BB962C8B-B14F-4D97-AF65-F5344CB8AC3E}">
        <p14:creationId xmlns:p14="http://schemas.microsoft.com/office/powerpoint/2010/main" val="1727177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The Perineal Body</a:t>
            </a:r>
            <a:br>
              <a:rPr lang="en-US" b="1" dirty="0"/>
            </a:br>
            <a:endParaRPr lang="el-GR" dirty="0"/>
          </a:p>
        </p:txBody>
      </p:sp>
      <p:sp>
        <p:nvSpPr>
          <p:cNvPr id="3" name="Θέση περιεχομένου 2"/>
          <p:cNvSpPr>
            <a:spLocks noGrp="1"/>
          </p:cNvSpPr>
          <p:nvPr>
            <p:ph sz="half" idx="1"/>
          </p:nvPr>
        </p:nvSpPr>
        <p:spPr/>
        <p:txBody>
          <a:bodyPr>
            <a:normAutofit fontScale="70000" lnSpcReduction="20000"/>
          </a:bodyPr>
          <a:lstStyle/>
          <a:p>
            <a:r>
              <a:rPr lang="en-US" dirty="0"/>
              <a:t>The </a:t>
            </a:r>
            <a:r>
              <a:rPr lang="en-US" b="1" dirty="0" err="1"/>
              <a:t>perineal</a:t>
            </a:r>
            <a:r>
              <a:rPr lang="en-US" b="1" dirty="0"/>
              <a:t> body</a:t>
            </a:r>
            <a:r>
              <a:rPr lang="en-US" dirty="0"/>
              <a:t> is an irregular </a:t>
            </a:r>
            <a:r>
              <a:rPr lang="en-US" dirty="0" err="1"/>
              <a:t>fibromuscular</a:t>
            </a:r>
            <a:r>
              <a:rPr lang="en-US" dirty="0"/>
              <a:t> mass. It is located at the junction of the urogenital and anal triangles – the central point of the perineum. This structure contains skeletal muscle, smooth muscle and collagenous and elastic </a:t>
            </a:r>
            <a:r>
              <a:rPr lang="en-US" dirty="0" err="1"/>
              <a:t>fibres</a:t>
            </a:r>
            <a:r>
              <a:rPr lang="en-US" dirty="0"/>
              <a:t>.</a:t>
            </a:r>
          </a:p>
          <a:p>
            <a:r>
              <a:rPr lang="en-US" dirty="0"/>
              <a:t>Anatomically, the </a:t>
            </a:r>
            <a:r>
              <a:rPr lang="en-US" dirty="0" err="1"/>
              <a:t>perineal</a:t>
            </a:r>
            <a:r>
              <a:rPr lang="en-US" dirty="0"/>
              <a:t> body lies just deep to the skin. It acts as a point of </a:t>
            </a:r>
            <a:r>
              <a:rPr lang="en-US" b="1" dirty="0"/>
              <a:t>attachment</a:t>
            </a:r>
            <a:r>
              <a:rPr lang="en-US" dirty="0"/>
              <a:t> for muscle </a:t>
            </a:r>
            <a:r>
              <a:rPr lang="en-US" dirty="0" err="1"/>
              <a:t>fibres</a:t>
            </a:r>
            <a:r>
              <a:rPr lang="en-US" dirty="0"/>
              <a:t> from the pelvic floor and the perineum itself:</a:t>
            </a:r>
          </a:p>
          <a:p>
            <a:r>
              <a:rPr lang="en-US" dirty="0" err="1"/>
              <a:t>Levator</a:t>
            </a:r>
            <a:r>
              <a:rPr lang="en-US" dirty="0"/>
              <a:t> </a:t>
            </a:r>
            <a:r>
              <a:rPr lang="en-US" dirty="0" err="1"/>
              <a:t>ani</a:t>
            </a:r>
            <a:r>
              <a:rPr lang="en-US" dirty="0"/>
              <a:t> (part of the pelvic floor).</a:t>
            </a:r>
          </a:p>
          <a:p>
            <a:r>
              <a:rPr lang="en-US" dirty="0" err="1"/>
              <a:t>Bulbospongiosus</a:t>
            </a:r>
            <a:r>
              <a:rPr lang="en-US" dirty="0"/>
              <a:t> muscle.</a:t>
            </a:r>
          </a:p>
          <a:p>
            <a:r>
              <a:rPr lang="en-US" dirty="0"/>
              <a:t>Superficial and deep transverse </a:t>
            </a:r>
            <a:r>
              <a:rPr lang="en-US" dirty="0" err="1"/>
              <a:t>perineal</a:t>
            </a:r>
            <a:r>
              <a:rPr lang="en-US" dirty="0"/>
              <a:t> muscles.</a:t>
            </a:r>
          </a:p>
          <a:p>
            <a:r>
              <a:rPr lang="en-US" dirty="0"/>
              <a:t>External anal sphincter muscle.</a:t>
            </a:r>
          </a:p>
          <a:p>
            <a:r>
              <a:rPr lang="en-US" dirty="0"/>
              <a:t>External urethral sphincter muscle </a:t>
            </a:r>
            <a:r>
              <a:rPr lang="en-US" dirty="0" err="1"/>
              <a:t>fibres</a:t>
            </a:r>
            <a:r>
              <a:rPr lang="en-US" dirty="0"/>
              <a:t>.</a:t>
            </a:r>
          </a:p>
          <a:p>
            <a:r>
              <a:rPr lang="en-US" dirty="0"/>
              <a:t>In women, it acts as a</a:t>
            </a:r>
            <a:r>
              <a:rPr lang="en-US" b="1" dirty="0"/>
              <a:t> tear resistant</a:t>
            </a:r>
            <a:r>
              <a:rPr lang="en-US" dirty="0"/>
              <a:t> body between the vagina and the external anal sphincter, supporting the posterior part of the vaginal wall against prolapse. In the male, it lies between the bulb of penis and the anus.</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1362" y="1030311"/>
            <a:ext cx="6303153" cy="4601346"/>
          </a:xfrm>
        </p:spPr>
      </p:pic>
    </p:spTree>
    <p:extLst>
      <p:ext uri="{BB962C8B-B14F-4D97-AF65-F5344CB8AC3E}">
        <p14:creationId xmlns:p14="http://schemas.microsoft.com/office/powerpoint/2010/main" val="565023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NEUROVASCULAR SUPPLY</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n-US" dirty="0" err="1"/>
              <a:t>Th</a:t>
            </a:r>
            <a:r>
              <a:rPr lang="en-US" dirty="0"/>
              <a:t> major neurovascular supply to the perineum is from the</a:t>
            </a:r>
            <a:r>
              <a:rPr lang="en-US" b="1" dirty="0"/>
              <a:t> </a:t>
            </a:r>
            <a:r>
              <a:rPr lang="en-US" b="1" dirty="0" err="1"/>
              <a:t>pudendal</a:t>
            </a:r>
            <a:r>
              <a:rPr lang="en-US" b="1" dirty="0"/>
              <a:t> nerve</a:t>
            </a:r>
            <a:r>
              <a:rPr lang="en-US" dirty="0"/>
              <a:t> (S2 to S4) and the </a:t>
            </a:r>
            <a:r>
              <a:rPr lang="en-US" b="1" dirty="0"/>
              <a:t>internal </a:t>
            </a:r>
            <a:r>
              <a:rPr lang="en-US" b="1" dirty="0" err="1"/>
              <a:t>pudendal</a:t>
            </a:r>
            <a:r>
              <a:rPr lang="en-US" dirty="0"/>
              <a:t> artery.</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894" y="208007"/>
            <a:ext cx="5988033" cy="6227386"/>
          </a:xfrm>
          <a:prstGeom prst="rect">
            <a:avLst/>
          </a:prstGeom>
        </p:spPr>
      </p:pic>
      <p:sp>
        <p:nvSpPr>
          <p:cNvPr id="6" name="Θέση περιεχομένου 5"/>
          <p:cNvSpPr>
            <a:spLocks noGrp="1"/>
          </p:cNvSpPr>
          <p:nvPr>
            <p:ph sz="half" idx="2"/>
          </p:nvPr>
        </p:nvSpPr>
        <p:spPr/>
        <p:txBody>
          <a:bodyPr/>
          <a:lstStyle/>
          <a:p>
            <a:endParaRPr lang="el-GR" dirty="0"/>
          </a:p>
        </p:txBody>
      </p:sp>
      <p:cxnSp>
        <p:nvCxnSpPr>
          <p:cNvPr id="10" name="Ευθεία γραμμή σύνδεσης 9"/>
          <p:cNvCxnSpPr/>
          <p:nvPr/>
        </p:nvCxnSpPr>
        <p:spPr>
          <a:xfrm>
            <a:off x="8281114" y="3361386"/>
            <a:ext cx="95303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6581104" y="3361386"/>
            <a:ext cx="1687133" cy="875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6581104" y="4250028"/>
            <a:ext cx="1700010" cy="21853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8268237" y="6435393"/>
            <a:ext cx="33227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a:endCxn id="6" idx="3"/>
          </p:cNvCxnSpPr>
          <p:nvPr/>
        </p:nvCxnSpPr>
        <p:spPr>
          <a:xfrm flipH="1" flipV="1">
            <a:off x="10817227" y="3966634"/>
            <a:ext cx="773759" cy="24687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6" idx="3"/>
          </p:cNvCxnSpPr>
          <p:nvPr/>
        </p:nvCxnSpPr>
        <p:spPr>
          <a:xfrm flipH="1">
            <a:off x="9234152" y="3966634"/>
            <a:ext cx="1583075" cy="90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9234152" y="3361386"/>
            <a:ext cx="0" cy="7083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12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Pudendal</a:t>
            </a:r>
            <a:r>
              <a:rPr lang="en-US" dirty="0"/>
              <a:t> nerve</a:t>
            </a:r>
            <a:endParaRPr lang="el-GR" dirty="0"/>
          </a:p>
        </p:txBody>
      </p:sp>
      <p:sp>
        <p:nvSpPr>
          <p:cNvPr id="3" name="Θέση περιεχομένου 2"/>
          <p:cNvSpPr>
            <a:spLocks noGrp="1"/>
          </p:cNvSpPr>
          <p:nvPr>
            <p:ph sz="half" idx="1"/>
          </p:nvPr>
        </p:nvSpPr>
        <p:spPr/>
        <p:txBody>
          <a:bodyPr>
            <a:normAutofit/>
          </a:bodyPr>
          <a:lstStyle/>
          <a:p>
            <a:r>
              <a:rPr lang="en-US" dirty="0"/>
              <a:t>The major somatic nerve of the perineum is the </a:t>
            </a:r>
            <a:r>
              <a:rPr lang="en-US" dirty="0" err="1"/>
              <a:t>pudendal</a:t>
            </a:r>
            <a:r>
              <a:rPr lang="en-US" dirty="0"/>
              <a:t> nerve(S2-S4). </a:t>
            </a:r>
          </a:p>
          <a:p>
            <a:r>
              <a:rPr lang="en-US" dirty="0" err="1"/>
              <a:t>Oringinates</a:t>
            </a:r>
            <a:r>
              <a:rPr lang="en-US" dirty="0"/>
              <a:t> from sacral plexus S4. It leaves the pelvic cavity through the greater sciatic foramen inferior to the </a:t>
            </a:r>
            <a:r>
              <a:rPr lang="en-US" dirty="0" err="1"/>
              <a:t>piriformis</a:t>
            </a:r>
            <a:r>
              <a:rPr lang="en-US" dirty="0"/>
              <a:t> muscle, passes around the </a:t>
            </a:r>
            <a:r>
              <a:rPr lang="en-US" dirty="0" err="1"/>
              <a:t>sacrospinous</a:t>
            </a:r>
            <a:r>
              <a:rPr lang="en-US" dirty="0"/>
              <a:t> ligament, and then enters the anal triangle of the perineum by passing medially through the lesser sciatic foramen. </a:t>
            </a:r>
          </a:p>
        </p:txBody>
      </p:sp>
      <p:sp>
        <p:nvSpPr>
          <p:cNvPr id="4" name="Θέση περιεχομένου 3"/>
          <p:cNvSpPr>
            <a:spLocks noGrp="1"/>
          </p:cNvSpPr>
          <p:nvPr>
            <p:ph sz="half" idx="2"/>
          </p:nvPr>
        </p:nvSpPr>
        <p:spPr/>
        <p:txBody>
          <a:bodyPr/>
          <a:lstStyle/>
          <a:p>
            <a:endParaRPr lang="el-GR" dirty="0"/>
          </a:p>
        </p:txBody>
      </p:sp>
      <p:pic>
        <p:nvPicPr>
          <p:cNvPr id="7" name="Θέση περιεχομένου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226" y="609600"/>
            <a:ext cx="6465464" cy="5958625"/>
          </a:xfrm>
          <a:prstGeom prst="rect">
            <a:avLst/>
          </a:prstGeom>
        </p:spPr>
      </p:pic>
    </p:spTree>
    <p:extLst>
      <p:ext uri="{BB962C8B-B14F-4D97-AF65-F5344CB8AC3E}">
        <p14:creationId xmlns:p14="http://schemas.microsoft.com/office/powerpoint/2010/main" val="3719137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p:txBody>
          <a:bodyPr/>
          <a:lstStyle/>
          <a:p>
            <a:r>
              <a:rPr lang="en-US" dirty="0"/>
              <a:t>As it enters  to the perineum, it travels along the lateral wall of the </a:t>
            </a:r>
            <a:r>
              <a:rPr lang="en-US" dirty="0" err="1"/>
              <a:t>ischioanal</a:t>
            </a:r>
            <a:r>
              <a:rPr lang="en-US" dirty="0"/>
              <a:t> fossa in the </a:t>
            </a:r>
            <a:r>
              <a:rPr lang="en-US" dirty="0" err="1"/>
              <a:t>pudendal</a:t>
            </a:r>
            <a:r>
              <a:rPr lang="en-US" dirty="0"/>
              <a:t> canal, which is a tubular compartment formed in the fascia that covers the </a:t>
            </a:r>
            <a:r>
              <a:rPr lang="en-US" dirty="0" err="1"/>
              <a:t>obturator</a:t>
            </a:r>
            <a:r>
              <a:rPr lang="en-US" dirty="0"/>
              <a:t> </a:t>
            </a:r>
            <a:r>
              <a:rPr lang="en-US" dirty="0" err="1"/>
              <a:t>internus</a:t>
            </a:r>
            <a:r>
              <a:rPr lang="en-US" dirty="0"/>
              <a:t> muscle. </a:t>
            </a:r>
          </a:p>
          <a:p>
            <a:r>
              <a:rPr lang="en-US" dirty="0"/>
              <a:t>This </a:t>
            </a:r>
            <a:r>
              <a:rPr lang="en-US" dirty="0" err="1"/>
              <a:t>pudendal</a:t>
            </a:r>
            <a:r>
              <a:rPr lang="en-US" dirty="0"/>
              <a:t> canal also contains the internal </a:t>
            </a:r>
            <a:r>
              <a:rPr lang="en-US" dirty="0" err="1"/>
              <a:t>pudendal</a:t>
            </a:r>
            <a:r>
              <a:rPr lang="en-US" dirty="0"/>
              <a:t> artery and accompanying veins. </a:t>
            </a:r>
          </a:p>
          <a:p>
            <a:r>
              <a:rPr lang="en-US" dirty="0"/>
              <a:t>The </a:t>
            </a:r>
            <a:r>
              <a:rPr lang="en-US" dirty="0" err="1"/>
              <a:t>pudendal</a:t>
            </a:r>
            <a:r>
              <a:rPr lang="en-US" dirty="0"/>
              <a:t> nerve  has three major terminal branches-the inferior rectal and </a:t>
            </a:r>
            <a:r>
              <a:rPr lang="en-US" dirty="0" err="1"/>
              <a:t>perineal</a:t>
            </a:r>
            <a:r>
              <a:rPr lang="en-US" dirty="0"/>
              <a:t> nerves, and the dorsal nerve of penis or clitoris-which are accompanied by branches of the internal </a:t>
            </a:r>
            <a:r>
              <a:rPr lang="en-US" dirty="0" err="1"/>
              <a:t>pudendal</a:t>
            </a:r>
            <a:r>
              <a:rPr lang="en-US" dirty="0"/>
              <a:t> artery </a:t>
            </a:r>
          </a:p>
        </p:txBody>
      </p:sp>
      <p:sp>
        <p:nvSpPr>
          <p:cNvPr id="6" name="Θέση περιεχομένου 5"/>
          <p:cNvSpPr>
            <a:spLocks noGrp="1"/>
          </p:cNvSpPr>
          <p:nvPr>
            <p:ph sz="half" idx="2"/>
          </p:nvPr>
        </p:nvSpPr>
        <p:spPr/>
        <p:txBody>
          <a:bodyPr/>
          <a:lstStyle/>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535" y="798490"/>
            <a:ext cx="6232469" cy="5537915"/>
          </a:xfrm>
          <a:prstGeom prst="rect">
            <a:avLst/>
          </a:prstGeom>
        </p:spPr>
      </p:pic>
    </p:spTree>
    <p:extLst>
      <p:ext uri="{BB962C8B-B14F-4D97-AF65-F5344CB8AC3E}">
        <p14:creationId xmlns:p14="http://schemas.microsoft.com/office/powerpoint/2010/main" val="1597147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Pudendal</a:t>
            </a:r>
            <a:r>
              <a:rPr lang="en-US" dirty="0"/>
              <a:t> nerve</a:t>
            </a:r>
            <a:endParaRPr lang="el-GR" dirty="0"/>
          </a:p>
        </p:txBody>
      </p:sp>
      <p:sp>
        <p:nvSpPr>
          <p:cNvPr id="3" name="Θέση περιεχομένου 2"/>
          <p:cNvSpPr>
            <a:spLocks noGrp="1"/>
          </p:cNvSpPr>
          <p:nvPr>
            <p:ph sz="half" idx="1"/>
          </p:nvPr>
        </p:nvSpPr>
        <p:spPr/>
        <p:txBody>
          <a:bodyPr>
            <a:normAutofit/>
          </a:bodyPr>
          <a:lstStyle/>
          <a:p>
            <a:r>
              <a:rPr lang="en-US" dirty="0"/>
              <a:t>The inferior rectal nerve which innervates the external anal sphincter and related regions of the </a:t>
            </a:r>
            <a:r>
              <a:rPr lang="en-US" dirty="0" err="1"/>
              <a:t>levator</a:t>
            </a:r>
            <a:r>
              <a:rPr lang="en-US" dirty="0"/>
              <a:t> </a:t>
            </a:r>
            <a:r>
              <a:rPr lang="en-US" dirty="0" err="1"/>
              <a:t>ani</a:t>
            </a:r>
            <a:r>
              <a:rPr lang="en-US" dirty="0"/>
              <a:t> muscles and also general sensory for the skin of the anal triangle.</a:t>
            </a:r>
          </a:p>
          <a:p>
            <a:r>
              <a:rPr lang="en-US" dirty="0"/>
              <a:t> The </a:t>
            </a:r>
            <a:r>
              <a:rPr lang="en-US" dirty="0" err="1"/>
              <a:t>perineal</a:t>
            </a:r>
            <a:r>
              <a:rPr lang="en-US" dirty="0"/>
              <a:t> nerve passes gives rise to motor and cutaneous branches. The motor branches supply skeletal muscles in the superficial and deep </a:t>
            </a:r>
            <a:r>
              <a:rPr lang="en-US" dirty="0" err="1"/>
              <a:t>perineal</a:t>
            </a:r>
            <a:r>
              <a:rPr lang="en-US" dirty="0"/>
              <a:t> pouches. The largest of the sensory branches is the posterior scrotal nerve in men and the posterior labial nerve in women. </a:t>
            </a:r>
          </a:p>
          <a:p>
            <a:r>
              <a:rPr lang="en-US" dirty="0"/>
              <a:t>The dorsal nerve of penis and clitoris gives branches to the penis and clitoris</a:t>
            </a:r>
            <a:endParaRPr lang="el-GR" dirty="0"/>
          </a:p>
        </p:txBody>
      </p:sp>
      <p:pic>
        <p:nvPicPr>
          <p:cNvPr id="10" name="Θέση περιεχομένου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8706" y="798490"/>
            <a:ext cx="5975533" cy="5252686"/>
          </a:xfrm>
        </p:spPr>
      </p:pic>
    </p:spTree>
    <p:extLst>
      <p:ext uri="{BB962C8B-B14F-4D97-AF65-F5344CB8AC3E}">
        <p14:creationId xmlns:p14="http://schemas.microsoft.com/office/powerpoint/2010/main" val="2994851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Vessels of the area</a:t>
            </a:r>
            <a:endParaRPr lang="el-GR" dirty="0"/>
          </a:p>
        </p:txBody>
      </p:sp>
      <p:sp>
        <p:nvSpPr>
          <p:cNvPr id="3" name="Θέση περιεχομένου 2"/>
          <p:cNvSpPr>
            <a:spLocks noGrp="1"/>
          </p:cNvSpPr>
          <p:nvPr>
            <p:ph sz="half" idx="1"/>
          </p:nvPr>
        </p:nvSpPr>
        <p:spPr/>
        <p:txBody>
          <a:bodyPr>
            <a:normAutofit/>
          </a:bodyPr>
          <a:lstStyle/>
          <a:p>
            <a:r>
              <a:rPr lang="en-US" dirty="0"/>
              <a:t>The internal </a:t>
            </a:r>
            <a:r>
              <a:rPr lang="en-US" dirty="0" err="1"/>
              <a:t>pudendal</a:t>
            </a:r>
            <a:r>
              <a:rPr lang="en-US" dirty="0"/>
              <a:t> artery originates as a branch of the anterior trunk of the internal iliac artery in the pelvis </a:t>
            </a:r>
          </a:p>
          <a:p>
            <a:r>
              <a:rPr lang="en-US" dirty="0"/>
              <a:t>Along with the </a:t>
            </a:r>
            <a:r>
              <a:rPr lang="en-US" dirty="0" err="1"/>
              <a:t>pudendal</a:t>
            </a:r>
            <a:r>
              <a:rPr lang="en-US" dirty="0"/>
              <a:t> nerve, it leaves the pelvis through the greater sciatic foramen inferior to the </a:t>
            </a:r>
            <a:r>
              <a:rPr lang="en-US" dirty="0" err="1"/>
              <a:t>piriformis</a:t>
            </a:r>
            <a:r>
              <a:rPr lang="en-US" dirty="0"/>
              <a:t> muscle. It passes around the </a:t>
            </a:r>
            <a:r>
              <a:rPr lang="en-US" dirty="0" err="1"/>
              <a:t>ischial</a:t>
            </a:r>
            <a:r>
              <a:rPr lang="en-US" dirty="0"/>
              <a:t> spine, where the artery lies lateral to the nerve, enters the perineum by coursing through the lesser sciatic foramen, and accompanies the </a:t>
            </a:r>
            <a:r>
              <a:rPr lang="en-US" dirty="0" err="1"/>
              <a:t>pudendal</a:t>
            </a:r>
            <a:r>
              <a:rPr lang="en-US" dirty="0"/>
              <a:t> nerve in the </a:t>
            </a:r>
            <a:r>
              <a:rPr lang="en-US" dirty="0" err="1"/>
              <a:t>pudendal</a:t>
            </a:r>
            <a:r>
              <a:rPr lang="en-US" dirty="0"/>
              <a:t> canal on the lateral wall of the </a:t>
            </a:r>
            <a:r>
              <a:rPr lang="en-US" dirty="0" err="1"/>
              <a:t>ischio</a:t>
            </a:r>
            <a:r>
              <a:rPr lang="en-US" dirty="0"/>
              <a:t>-anal fossa. </a:t>
            </a:r>
          </a:p>
        </p:txBody>
      </p:sp>
      <p:pic>
        <p:nvPicPr>
          <p:cNvPr id="6"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1136" y="978795"/>
            <a:ext cx="6395649" cy="5254580"/>
          </a:xfrm>
        </p:spPr>
      </p:pic>
    </p:spTree>
    <p:extLst>
      <p:ext uri="{BB962C8B-B14F-4D97-AF65-F5344CB8AC3E}">
        <p14:creationId xmlns:p14="http://schemas.microsoft.com/office/powerpoint/2010/main" val="2313459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a:xfrm>
            <a:off x="685802" y="2065867"/>
            <a:ext cx="4995334" cy="3649134"/>
          </a:xfrm>
        </p:spPr>
        <p:txBody>
          <a:bodyPr/>
          <a:lstStyle/>
          <a:p>
            <a:r>
              <a:rPr lang="en-US" dirty="0"/>
              <a:t>The branches of the internal </a:t>
            </a:r>
            <a:r>
              <a:rPr lang="en-US" dirty="0" err="1"/>
              <a:t>pudendal</a:t>
            </a:r>
            <a:r>
              <a:rPr lang="en-US" dirty="0"/>
              <a:t> artery are similar to those of the </a:t>
            </a:r>
            <a:r>
              <a:rPr lang="en-US" dirty="0" err="1"/>
              <a:t>pudendal</a:t>
            </a:r>
            <a:r>
              <a:rPr lang="en-US" dirty="0"/>
              <a:t> nerve in the perineum and include the inferior rectal and </a:t>
            </a:r>
            <a:r>
              <a:rPr lang="en-US" dirty="0" err="1"/>
              <a:t>perineal</a:t>
            </a:r>
            <a:r>
              <a:rPr lang="en-US" dirty="0"/>
              <a:t> arteries, and branches to the erectile tissues of the penis and clitoris</a:t>
            </a:r>
            <a:endParaRPr lang="el-GR" dirty="0"/>
          </a:p>
          <a:p>
            <a:endParaRPr lang="el-GR" dirty="0"/>
          </a:p>
        </p:txBody>
      </p:sp>
      <p:pic>
        <p:nvPicPr>
          <p:cNvPr id="6" name="Θέση περιεχομένου 4"/>
          <p:cNvPicPr>
            <a:picLocks noChangeAspect="1"/>
          </p:cNvPicPr>
          <p:nvPr/>
        </p:nvPicPr>
        <p:blipFill rotWithShape="1">
          <a:blip r:embed="rId2">
            <a:extLst>
              <a:ext uri="{28A0092B-C50C-407E-A947-70E740481C1C}">
                <a14:useLocalDpi xmlns:a14="http://schemas.microsoft.com/office/drawing/2010/main" val="0"/>
              </a:ext>
            </a:extLst>
          </a:blip>
          <a:srcRect l="965" t="4737" r="6497" b="-4737"/>
          <a:stretch/>
        </p:blipFill>
        <p:spPr>
          <a:xfrm>
            <a:off x="5681136" y="1596980"/>
            <a:ext cx="5839889" cy="4547945"/>
          </a:xfrm>
          <a:prstGeom prst="rect">
            <a:avLst/>
          </a:prstGeom>
        </p:spPr>
      </p:pic>
      <p:sp>
        <p:nvSpPr>
          <p:cNvPr id="7" name="Θέση περιεχομένου 6"/>
          <p:cNvSpPr>
            <a:spLocks noGrp="1"/>
          </p:cNvSpPr>
          <p:nvPr>
            <p:ph sz="half" idx="2"/>
          </p:nvPr>
        </p:nvSpPr>
        <p:spPr/>
        <p:txBody>
          <a:bodyPr/>
          <a:lstStyle/>
          <a:p>
            <a:endParaRPr lang="el-GR"/>
          </a:p>
        </p:txBody>
      </p:sp>
    </p:spTree>
    <p:extLst>
      <p:ext uri="{BB962C8B-B14F-4D97-AF65-F5344CB8AC3E}">
        <p14:creationId xmlns:p14="http://schemas.microsoft.com/office/powerpoint/2010/main" val="368598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Other arteries of the area</a:t>
            </a:r>
            <a:endParaRPr lang="el-GR" dirty="0"/>
          </a:p>
        </p:txBody>
      </p:sp>
      <p:sp>
        <p:nvSpPr>
          <p:cNvPr id="3" name="Θέση περιεχομένου 2"/>
          <p:cNvSpPr>
            <a:spLocks noGrp="1"/>
          </p:cNvSpPr>
          <p:nvPr>
            <p:ph sz="half" idx="1"/>
          </p:nvPr>
        </p:nvSpPr>
        <p:spPr/>
        <p:txBody>
          <a:bodyPr/>
          <a:lstStyle/>
          <a:p>
            <a:r>
              <a:rPr lang="en-US" dirty="0"/>
              <a:t>Perineal artery</a:t>
            </a:r>
          </a:p>
          <a:p>
            <a:r>
              <a:rPr lang="en-US" dirty="0"/>
              <a:t> External </a:t>
            </a:r>
            <a:r>
              <a:rPr lang="en-US" dirty="0" err="1"/>
              <a:t>pudendal</a:t>
            </a:r>
            <a:r>
              <a:rPr lang="en-US" dirty="0"/>
              <a:t> arteries</a:t>
            </a:r>
          </a:p>
          <a:p>
            <a:r>
              <a:rPr lang="en-US" dirty="0"/>
              <a:t>Testicular and </a:t>
            </a:r>
            <a:r>
              <a:rPr lang="en-US" dirty="0" err="1"/>
              <a:t>cremasteric</a:t>
            </a:r>
            <a:r>
              <a:rPr lang="en-US" dirty="0"/>
              <a:t> arteries </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5941" y="1575569"/>
            <a:ext cx="5559471" cy="4782130"/>
          </a:xfrm>
        </p:spPr>
      </p:pic>
    </p:spTree>
    <p:extLst>
      <p:ext uri="{BB962C8B-B14F-4D97-AF65-F5344CB8AC3E}">
        <p14:creationId xmlns:p14="http://schemas.microsoft.com/office/powerpoint/2010/main" val="958099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GLUTEAL AREA</a:t>
            </a:r>
            <a:endParaRPr lang="el-GR" dirty="0"/>
          </a:p>
        </p:txBody>
      </p:sp>
      <p:sp>
        <p:nvSpPr>
          <p:cNvPr id="3" name="Θέση περιεχομένου 2"/>
          <p:cNvSpPr>
            <a:spLocks noGrp="1"/>
          </p:cNvSpPr>
          <p:nvPr>
            <p:ph sz="half" idx="1"/>
          </p:nvPr>
        </p:nvSpPr>
        <p:spPr/>
        <p:txBody>
          <a:bodyPr>
            <a:normAutofit/>
          </a:bodyPr>
          <a:lstStyle/>
          <a:p>
            <a:r>
              <a:rPr lang="en-US" dirty="0"/>
              <a:t>The gluteal region is an anatomical area located posteriorly to the pelvic girdle, at the proximal end of the femur. The muscles in this region move the lower limb at the hip joint.</a:t>
            </a:r>
          </a:p>
          <a:p>
            <a:r>
              <a:rPr lang="en-US" dirty="0"/>
              <a:t>The gluteal region communicates </a:t>
            </a:r>
            <a:r>
              <a:rPr lang="en-US" dirty="0" err="1"/>
              <a:t>anteromedially</a:t>
            </a:r>
            <a:r>
              <a:rPr lang="en-US" dirty="0"/>
              <a:t> with the pelvic cavity and perineum through the greater and lesser sciatic foramina, respectively. Inferiorly, it is continuous with the posterior thigh. </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8339" y="2141538"/>
            <a:ext cx="4301910" cy="3649662"/>
          </a:xfrm>
        </p:spPr>
      </p:pic>
    </p:spTree>
    <p:extLst>
      <p:ext uri="{BB962C8B-B14F-4D97-AF65-F5344CB8AC3E}">
        <p14:creationId xmlns:p14="http://schemas.microsoft.com/office/powerpoint/2010/main" val="814705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fontScale="85000" lnSpcReduction="10000"/>
          </a:bodyPr>
          <a:lstStyle/>
          <a:p>
            <a:r>
              <a:rPr lang="en-US" dirty="0"/>
              <a:t>The muscles of the gluteal region can be broadly divided into two groups:</a:t>
            </a:r>
          </a:p>
          <a:p>
            <a:r>
              <a:rPr lang="en-US" b="1" dirty="0"/>
              <a:t>Superficial abductors and extenders </a:t>
            </a:r>
            <a:r>
              <a:rPr lang="en-US" dirty="0"/>
              <a:t>– group of large muscles that abduct and extend the femur. Includes the gluteus </a:t>
            </a:r>
            <a:r>
              <a:rPr lang="en-US" dirty="0" err="1"/>
              <a:t>maximus</a:t>
            </a:r>
            <a:r>
              <a:rPr lang="en-US" dirty="0"/>
              <a:t>, gluteus </a:t>
            </a:r>
            <a:r>
              <a:rPr lang="en-US" dirty="0" err="1"/>
              <a:t>medius</a:t>
            </a:r>
            <a:r>
              <a:rPr lang="en-US" dirty="0"/>
              <a:t>, gluteus </a:t>
            </a:r>
            <a:r>
              <a:rPr lang="en-US" dirty="0" err="1"/>
              <a:t>minimus</a:t>
            </a:r>
            <a:r>
              <a:rPr lang="en-US" dirty="0"/>
              <a:t> and tensor fascia </a:t>
            </a:r>
            <a:r>
              <a:rPr lang="en-US" dirty="0" err="1"/>
              <a:t>lata</a:t>
            </a:r>
            <a:r>
              <a:rPr lang="en-US" dirty="0"/>
              <a:t>.</a:t>
            </a:r>
          </a:p>
          <a:p>
            <a:r>
              <a:rPr lang="en-US" b="1" dirty="0"/>
              <a:t>Deep lateral rotators </a:t>
            </a:r>
            <a:r>
              <a:rPr lang="en-US" dirty="0"/>
              <a:t>– group of smaller muscles that mainly act to laterally rotate the femur. Includes the </a:t>
            </a:r>
            <a:r>
              <a:rPr lang="en-US" dirty="0" err="1"/>
              <a:t>quadratus</a:t>
            </a:r>
            <a:r>
              <a:rPr lang="en-US" dirty="0"/>
              <a:t> </a:t>
            </a:r>
            <a:r>
              <a:rPr lang="en-US" dirty="0" err="1"/>
              <a:t>femoris</a:t>
            </a:r>
            <a:r>
              <a:rPr lang="en-US" dirty="0"/>
              <a:t>, </a:t>
            </a:r>
            <a:r>
              <a:rPr lang="en-US" dirty="0" err="1"/>
              <a:t>piriformis</a:t>
            </a:r>
            <a:r>
              <a:rPr lang="en-US" dirty="0"/>
              <a:t>, </a:t>
            </a:r>
            <a:r>
              <a:rPr lang="en-US" dirty="0" err="1"/>
              <a:t>gemellus</a:t>
            </a:r>
            <a:r>
              <a:rPr lang="en-US" dirty="0"/>
              <a:t> superior, </a:t>
            </a:r>
            <a:r>
              <a:rPr lang="en-US" dirty="0" err="1"/>
              <a:t>gemellus</a:t>
            </a:r>
            <a:r>
              <a:rPr lang="en-US" dirty="0"/>
              <a:t> inferior and </a:t>
            </a:r>
            <a:r>
              <a:rPr lang="en-US" dirty="0" err="1"/>
              <a:t>obturator</a:t>
            </a:r>
            <a:r>
              <a:rPr lang="en-US" dirty="0"/>
              <a:t> </a:t>
            </a:r>
            <a:r>
              <a:rPr lang="en-US" dirty="0" err="1"/>
              <a:t>internus</a:t>
            </a:r>
            <a:r>
              <a:rPr lang="en-US" dirty="0"/>
              <a:t>.</a:t>
            </a:r>
          </a:p>
          <a:p>
            <a:r>
              <a:rPr lang="en-US" dirty="0"/>
              <a:t>The arterial supply to these muscles is mostly via the superior and inferior gluteal arteries – branches of the </a:t>
            </a:r>
            <a:r>
              <a:rPr lang="en-US" b="1" dirty="0"/>
              <a:t>internal iliac artery</a:t>
            </a:r>
            <a:r>
              <a:rPr lang="en-US" dirty="0"/>
              <a:t>. Venous drainage follows the arterial supply.</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3055" y="1813913"/>
            <a:ext cx="4118364" cy="3762181"/>
          </a:xfrm>
        </p:spPr>
      </p:pic>
    </p:spTree>
    <p:extLst>
      <p:ext uri="{BB962C8B-B14F-4D97-AF65-F5344CB8AC3E}">
        <p14:creationId xmlns:p14="http://schemas.microsoft.com/office/powerpoint/2010/main" val="293182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TRAPEZIUS</a:t>
            </a:r>
            <a:endParaRPr lang="el-GR" dirty="0"/>
          </a:p>
        </p:txBody>
      </p:sp>
      <p:sp>
        <p:nvSpPr>
          <p:cNvPr id="3" name="Θέση περιεχομένου 2"/>
          <p:cNvSpPr>
            <a:spLocks noGrp="1"/>
          </p:cNvSpPr>
          <p:nvPr>
            <p:ph sz="half" idx="1"/>
          </p:nvPr>
        </p:nvSpPr>
        <p:spPr/>
        <p:txBody>
          <a:bodyPr>
            <a:normAutofit fontScale="92500"/>
          </a:bodyPr>
          <a:lstStyle/>
          <a:p>
            <a:r>
              <a:rPr lang="en-US" dirty="0"/>
              <a:t>Flat, triangular muscle </a:t>
            </a:r>
          </a:p>
          <a:p>
            <a:r>
              <a:rPr lang="en-US" dirty="0"/>
              <a:t>Most superficial back muscle</a:t>
            </a:r>
          </a:p>
          <a:p>
            <a:r>
              <a:rPr lang="en-US" dirty="0"/>
              <a:t>Covers posterior neck &amp; superior half of the trunk </a:t>
            </a:r>
          </a:p>
          <a:p>
            <a:r>
              <a:rPr lang="en-US" dirty="0"/>
              <a:t>Assists in suspending upper limp (via scapula)</a:t>
            </a:r>
          </a:p>
          <a:p>
            <a:r>
              <a:rPr lang="en-US" dirty="0"/>
              <a:t>Fibers are divided into 3 parts</a:t>
            </a:r>
          </a:p>
          <a:p>
            <a:r>
              <a:rPr lang="en-US" dirty="0">
                <a:solidFill>
                  <a:schemeClr val="accent6">
                    <a:lumMod val="75000"/>
                  </a:schemeClr>
                </a:solidFill>
              </a:rPr>
              <a:t>Superior (descending) fibers</a:t>
            </a:r>
            <a:r>
              <a:rPr lang="en-US" dirty="0">
                <a:solidFill>
                  <a:schemeClr val="accent6">
                    <a:lumMod val="75000"/>
                  </a:schemeClr>
                </a:solidFill>
                <a:sym typeface="Wingdings" panose="05000000000000000000" pitchFamily="2" charset="2"/>
              </a:rPr>
              <a:t>1.</a:t>
            </a:r>
            <a:r>
              <a:rPr lang="en-US" dirty="0">
                <a:solidFill>
                  <a:schemeClr val="accent6">
                    <a:lumMod val="75000"/>
                  </a:schemeClr>
                </a:solidFill>
              </a:rPr>
              <a:t> elevate + Scapula 2.Rotate+ extend neck </a:t>
            </a:r>
          </a:p>
          <a:p>
            <a:r>
              <a:rPr lang="en-US" dirty="0">
                <a:solidFill>
                  <a:srgbClr val="FFFF00"/>
                </a:solidFill>
              </a:rPr>
              <a:t>Middle fibers </a:t>
            </a:r>
            <a:r>
              <a:rPr lang="en-US" dirty="0">
                <a:solidFill>
                  <a:srgbClr val="FFFF00"/>
                </a:solidFill>
                <a:sym typeface="Wingdings" panose="05000000000000000000" pitchFamily="2" charset="2"/>
              </a:rPr>
              <a:t></a:t>
            </a:r>
            <a:r>
              <a:rPr lang="en-US" dirty="0">
                <a:solidFill>
                  <a:srgbClr val="FFFF00"/>
                </a:solidFill>
              </a:rPr>
              <a:t>adduct (retract) scapula </a:t>
            </a:r>
          </a:p>
          <a:p>
            <a:r>
              <a:rPr lang="en-US" dirty="0">
                <a:solidFill>
                  <a:srgbClr val="00B050"/>
                </a:solidFill>
              </a:rPr>
              <a:t>Inferior (ascending) fibers </a:t>
            </a:r>
            <a:r>
              <a:rPr lang="en-US" dirty="0">
                <a:solidFill>
                  <a:srgbClr val="00B050"/>
                </a:solidFill>
                <a:sym typeface="Wingdings" panose="05000000000000000000" pitchFamily="2" charset="2"/>
              </a:rPr>
              <a:t>1.</a:t>
            </a:r>
            <a:r>
              <a:rPr lang="en-US" dirty="0">
                <a:solidFill>
                  <a:srgbClr val="00B050"/>
                </a:solidFill>
              </a:rPr>
              <a:t>depress scapula &amp; lower shoulder 2. Assist upper fibers rotate scapula</a:t>
            </a:r>
            <a:endParaRPr lang="el-GR" dirty="0">
              <a:solidFill>
                <a:srgbClr val="00B050"/>
              </a:solidFill>
            </a:endParaRPr>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1136" y="828541"/>
            <a:ext cx="6187311" cy="5181600"/>
          </a:xfrm>
        </p:spPr>
      </p:pic>
      <p:sp>
        <p:nvSpPr>
          <p:cNvPr id="4" name="Στρογγυλεμένο ορθογώνιο 3"/>
          <p:cNvSpPr/>
          <p:nvPr/>
        </p:nvSpPr>
        <p:spPr>
          <a:xfrm>
            <a:off x="6323527" y="1146221"/>
            <a:ext cx="2601532" cy="15712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Στρογγυλεμένο ορθογώνιο 4"/>
          <p:cNvSpPr/>
          <p:nvPr/>
        </p:nvSpPr>
        <p:spPr>
          <a:xfrm>
            <a:off x="6323527" y="2717442"/>
            <a:ext cx="3503053" cy="100455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Στρογγυλεμένο ορθογώνιο 5"/>
          <p:cNvSpPr/>
          <p:nvPr/>
        </p:nvSpPr>
        <p:spPr>
          <a:xfrm>
            <a:off x="6465194" y="3721994"/>
            <a:ext cx="2459865" cy="228814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59754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muscles</a:t>
            </a:r>
            <a:endParaRPr lang="el-GR" dirty="0"/>
          </a:p>
        </p:txBody>
      </p:sp>
      <p:sp>
        <p:nvSpPr>
          <p:cNvPr id="3" name="Θέση περιεχομένου 2"/>
          <p:cNvSpPr>
            <a:spLocks noGrp="1"/>
          </p:cNvSpPr>
          <p:nvPr>
            <p:ph sz="half" idx="1"/>
          </p:nvPr>
        </p:nvSpPr>
        <p:spPr/>
        <p:txBody>
          <a:bodyPr>
            <a:normAutofit fontScale="77500" lnSpcReduction="20000"/>
          </a:bodyPr>
          <a:lstStyle/>
          <a:p>
            <a:r>
              <a:rPr lang="en-US" b="1" dirty="0"/>
              <a:t>The Superficial Muscles</a:t>
            </a:r>
          </a:p>
          <a:p>
            <a:r>
              <a:rPr lang="en-US" dirty="0"/>
              <a:t>The superficial muscles in the gluteal region consist of the three glutei and the tensor fascia </a:t>
            </a:r>
            <a:r>
              <a:rPr lang="en-US" dirty="0" err="1"/>
              <a:t>lata</a:t>
            </a:r>
            <a:r>
              <a:rPr lang="en-US" dirty="0"/>
              <a:t>. They mainly act to abduct and extend the lower limb at the hip joint.</a:t>
            </a:r>
          </a:p>
          <a:p>
            <a:r>
              <a:rPr lang="en-US" b="1" u="sng" dirty="0"/>
              <a:t>Gluteus Maximus</a:t>
            </a:r>
            <a:endParaRPr lang="en-US" dirty="0"/>
          </a:p>
          <a:p>
            <a:r>
              <a:rPr lang="en-US" dirty="0"/>
              <a:t>The gluteus </a:t>
            </a:r>
            <a:r>
              <a:rPr lang="en-US" dirty="0" err="1"/>
              <a:t>maximus</a:t>
            </a:r>
            <a:r>
              <a:rPr lang="en-US" dirty="0"/>
              <a:t> is the largest of the gluteal muscles. It is also the most superficial, producing the shape of the buttocks.</a:t>
            </a:r>
          </a:p>
          <a:p>
            <a:r>
              <a:rPr lang="en-US" b="1" dirty="0"/>
              <a:t>Attachments</a:t>
            </a:r>
            <a:r>
              <a:rPr lang="en-US" dirty="0"/>
              <a:t>: Originates from the gluteal (posterior) surface of the ilium, sacrum and coccyx. The </a:t>
            </a:r>
            <a:r>
              <a:rPr lang="en-US" dirty="0" err="1"/>
              <a:t>fibres</a:t>
            </a:r>
            <a:r>
              <a:rPr lang="en-US" dirty="0"/>
              <a:t> slope across the buttock at a 45 degree angle and insert onto the </a:t>
            </a:r>
            <a:r>
              <a:rPr lang="en-US" dirty="0" err="1"/>
              <a:t>iliotibial</a:t>
            </a:r>
            <a:r>
              <a:rPr lang="en-US" dirty="0"/>
              <a:t> tract and gluteal tuberosity of the femur.</a:t>
            </a:r>
          </a:p>
          <a:p>
            <a:r>
              <a:rPr lang="en-US" b="1" dirty="0"/>
              <a:t>Actions</a:t>
            </a:r>
            <a:r>
              <a:rPr lang="en-US" dirty="0"/>
              <a:t>: It is the main extensor of the thigh, and assists with lateral rotation. However, it is only used when force is required, such as running or climbing.</a:t>
            </a:r>
          </a:p>
          <a:p>
            <a:r>
              <a:rPr lang="en-US" b="1" dirty="0"/>
              <a:t>Innervation</a:t>
            </a:r>
            <a:r>
              <a:rPr lang="en-US" dirty="0"/>
              <a:t>: Inferior gluteal nerve.</a:t>
            </a:r>
          </a:p>
          <a:p>
            <a:endParaRPr lang="el-GR" dirty="0"/>
          </a:p>
        </p:txBody>
      </p:sp>
      <p:pic>
        <p:nvPicPr>
          <p:cNvPr id="5" name="Θέση περιεχομένου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93" b="-1"/>
          <a:stretch/>
        </p:blipFill>
        <p:spPr>
          <a:xfrm>
            <a:off x="7295635" y="1337733"/>
            <a:ext cx="2811403" cy="4600848"/>
          </a:xfrm>
        </p:spPr>
      </p:pic>
    </p:spTree>
    <p:extLst>
      <p:ext uri="{BB962C8B-B14F-4D97-AF65-F5344CB8AC3E}">
        <p14:creationId xmlns:p14="http://schemas.microsoft.com/office/powerpoint/2010/main" val="929712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muscles</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b="1" u="sng" dirty="0"/>
              <a:t>Gluteus </a:t>
            </a:r>
            <a:r>
              <a:rPr lang="en-US" b="1" u="sng" dirty="0" err="1"/>
              <a:t>Medius</a:t>
            </a:r>
            <a:endParaRPr lang="en-US" dirty="0"/>
          </a:p>
          <a:p>
            <a:r>
              <a:rPr lang="en-US" dirty="0"/>
              <a:t>The gluteus </a:t>
            </a:r>
            <a:r>
              <a:rPr lang="en-US" dirty="0" err="1"/>
              <a:t>medius</a:t>
            </a:r>
            <a:r>
              <a:rPr lang="en-US" dirty="0"/>
              <a:t> muscle is fan-shaped and lies between to the gluteus </a:t>
            </a:r>
            <a:r>
              <a:rPr lang="en-US" dirty="0" err="1"/>
              <a:t>maximus</a:t>
            </a:r>
            <a:r>
              <a:rPr lang="en-US" dirty="0"/>
              <a:t> and the </a:t>
            </a:r>
            <a:r>
              <a:rPr lang="en-US" dirty="0" err="1"/>
              <a:t>minimus</a:t>
            </a:r>
            <a:r>
              <a:rPr lang="en-US" dirty="0"/>
              <a:t>. It is similar in shape and function to the gluteus </a:t>
            </a:r>
            <a:r>
              <a:rPr lang="en-US" dirty="0" err="1"/>
              <a:t>minimus</a:t>
            </a:r>
            <a:r>
              <a:rPr lang="en-US" dirty="0"/>
              <a:t>.</a:t>
            </a:r>
          </a:p>
          <a:p>
            <a:r>
              <a:rPr lang="en-US" b="1" dirty="0"/>
              <a:t>Attachments</a:t>
            </a:r>
            <a:r>
              <a:rPr lang="en-US" dirty="0"/>
              <a:t>: Originates from the gluteal surface of the ilium and inserts into the lateral surface of the greater trochanter.</a:t>
            </a:r>
          </a:p>
          <a:p>
            <a:r>
              <a:rPr lang="en-US" b="1" dirty="0"/>
              <a:t>Actions</a:t>
            </a:r>
            <a:r>
              <a:rPr lang="en-US" dirty="0"/>
              <a:t>: Abduction and medial rotation of the lower limb. It </a:t>
            </a:r>
            <a:r>
              <a:rPr lang="en-US" dirty="0" err="1"/>
              <a:t>stabilises</a:t>
            </a:r>
            <a:r>
              <a:rPr lang="en-US" dirty="0"/>
              <a:t> the pelvis during locomotion, preventing ‘dropping’ of the pelvis on the contralateral side.</a:t>
            </a:r>
          </a:p>
          <a:p>
            <a:r>
              <a:rPr lang="en-US" b="1" dirty="0"/>
              <a:t>Innervation</a:t>
            </a:r>
            <a:r>
              <a:rPr lang="en-US" dirty="0"/>
              <a:t>: Superior gluteal nerve.</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7924" y="1262890"/>
            <a:ext cx="2840476" cy="4757355"/>
          </a:xfrm>
        </p:spPr>
      </p:pic>
    </p:spTree>
    <p:extLst>
      <p:ext uri="{BB962C8B-B14F-4D97-AF65-F5344CB8AC3E}">
        <p14:creationId xmlns:p14="http://schemas.microsoft.com/office/powerpoint/2010/main" val="180609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muscles</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n-US" b="1" u="sng" dirty="0"/>
              <a:t>Gluteus </a:t>
            </a:r>
            <a:r>
              <a:rPr lang="en-US" b="1" u="sng" dirty="0" err="1"/>
              <a:t>Minimus</a:t>
            </a:r>
            <a:endParaRPr lang="en-US" dirty="0"/>
          </a:p>
          <a:p>
            <a:r>
              <a:rPr lang="en-US" dirty="0"/>
              <a:t>The gluteus </a:t>
            </a:r>
            <a:r>
              <a:rPr lang="en-US" dirty="0" err="1"/>
              <a:t>minimus</a:t>
            </a:r>
            <a:r>
              <a:rPr lang="en-US" dirty="0"/>
              <a:t> is the deepest and smallest of the superficial gluteal muscles. It is similar in shape and function to the gluteus </a:t>
            </a:r>
            <a:r>
              <a:rPr lang="en-US" dirty="0" err="1"/>
              <a:t>medius</a:t>
            </a:r>
            <a:r>
              <a:rPr lang="en-US" dirty="0"/>
              <a:t>.</a:t>
            </a:r>
          </a:p>
          <a:p>
            <a:r>
              <a:rPr lang="en-US" b="1" dirty="0"/>
              <a:t>Attachments</a:t>
            </a:r>
            <a:r>
              <a:rPr lang="en-US" dirty="0"/>
              <a:t>: Originates from the ilium and converges to form a tendon, inserting to the anterior side of the greater trochanter.</a:t>
            </a:r>
          </a:p>
          <a:p>
            <a:r>
              <a:rPr lang="en-US" b="1" dirty="0"/>
              <a:t>Actions</a:t>
            </a:r>
            <a:r>
              <a:rPr lang="en-US" dirty="0"/>
              <a:t>: Abduction and medial rotation of the lower limb. It </a:t>
            </a:r>
            <a:r>
              <a:rPr lang="en-US" dirty="0" err="1"/>
              <a:t>stabilises</a:t>
            </a:r>
            <a:r>
              <a:rPr lang="en-US" dirty="0"/>
              <a:t> the pelvis during locomotion, preventing ‘dropping’ of the pelvis on the contralateral side.</a:t>
            </a:r>
          </a:p>
          <a:p>
            <a:r>
              <a:rPr lang="en-US" b="1" dirty="0"/>
              <a:t>Innervation</a:t>
            </a:r>
            <a:r>
              <a:rPr lang="en-US" dirty="0"/>
              <a:t>: Superior gluteal nerve.</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3344" y="1088920"/>
            <a:ext cx="3366613" cy="4702281"/>
          </a:xfrm>
        </p:spPr>
      </p:pic>
    </p:spTree>
    <p:extLst>
      <p:ext uri="{BB962C8B-B14F-4D97-AF65-F5344CB8AC3E}">
        <p14:creationId xmlns:p14="http://schemas.microsoft.com/office/powerpoint/2010/main" val="1240305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Superficial muscles</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b="1" u="sng" dirty="0"/>
              <a:t>Tensor Fascia </a:t>
            </a:r>
            <a:r>
              <a:rPr lang="en-US" b="1" u="sng" dirty="0" err="1"/>
              <a:t>Lata</a:t>
            </a:r>
            <a:endParaRPr lang="en-US" dirty="0"/>
          </a:p>
          <a:p>
            <a:r>
              <a:rPr lang="en-US" dirty="0"/>
              <a:t>Tensor fasciae </a:t>
            </a:r>
            <a:r>
              <a:rPr lang="en-US" dirty="0" err="1"/>
              <a:t>lata</a:t>
            </a:r>
            <a:r>
              <a:rPr lang="en-US" dirty="0"/>
              <a:t> is a small superficial muscle which lies towards the anterior edge of the iliac crest. It functions to tighten the fascia </a:t>
            </a:r>
            <a:r>
              <a:rPr lang="en-US" dirty="0" err="1"/>
              <a:t>lata</a:t>
            </a:r>
            <a:r>
              <a:rPr lang="en-US" dirty="0"/>
              <a:t>, and so abducts and medially rotates the lower limb.</a:t>
            </a:r>
          </a:p>
          <a:p>
            <a:r>
              <a:rPr lang="en-US" b="1" dirty="0"/>
              <a:t>Attachments: </a:t>
            </a:r>
            <a:r>
              <a:rPr lang="en-US" dirty="0"/>
              <a:t>Originates from the anterior iliac crest, attaching to the anterior superior iliac spine (ASIS). It inserts into the </a:t>
            </a:r>
            <a:r>
              <a:rPr lang="en-US" dirty="0" err="1"/>
              <a:t>iliotibial</a:t>
            </a:r>
            <a:r>
              <a:rPr lang="en-US" dirty="0"/>
              <a:t> tract, which itself attaches to the lateral condyle of the tibia.</a:t>
            </a:r>
          </a:p>
          <a:p>
            <a:r>
              <a:rPr lang="en-US" b="1" dirty="0"/>
              <a:t>Actions: </a:t>
            </a:r>
            <a:r>
              <a:rPr lang="en-US" dirty="0"/>
              <a:t>Assists the gluteus </a:t>
            </a:r>
            <a:r>
              <a:rPr lang="en-US" dirty="0" err="1"/>
              <a:t>medius</a:t>
            </a:r>
            <a:r>
              <a:rPr lang="en-US" dirty="0"/>
              <a:t> and </a:t>
            </a:r>
            <a:r>
              <a:rPr lang="en-US" dirty="0" err="1"/>
              <a:t>minimus</a:t>
            </a:r>
            <a:r>
              <a:rPr lang="en-US" dirty="0"/>
              <a:t> in abduction and medial rotation of the lower limb. It also plays a supportive role in the gait cycle.</a:t>
            </a:r>
          </a:p>
          <a:p>
            <a:r>
              <a:rPr lang="en-US" b="1" dirty="0"/>
              <a:t>Innervation: </a:t>
            </a:r>
            <a:r>
              <a:rPr lang="en-US" dirty="0"/>
              <a:t>Superior gluteal nerve.</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6247" y="1187050"/>
            <a:ext cx="4048317" cy="4604151"/>
          </a:xfrm>
        </p:spPr>
      </p:pic>
    </p:spTree>
    <p:extLst>
      <p:ext uri="{BB962C8B-B14F-4D97-AF65-F5344CB8AC3E}">
        <p14:creationId xmlns:p14="http://schemas.microsoft.com/office/powerpoint/2010/main" val="1441170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Deep muscles</a:t>
            </a:r>
            <a:endParaRPr lang="el-GR" dirty="0"/>
          </a:p>
        </p:txBody>
      </p:sp>
      <p:sp>
        <p:nvSpPr>
          <p:cNvPr id="3" name="Θέση περιεχομένου 2"/>
          <p:cNvSpPr>
            <a:spLocks noGrp="1"/>
          </p:cNvSpPr>
          <p:nvPr>
            <p:ph sz="half" idx="1"/>
          </p:nvPr>
        </p:nvSpPr>
        <p:spPr/>
        <p:txBody>
          <a:bodyPr>
            <a:normAutofit/>
          </a:bodyPr>
          <a:lstStyle/>
          <a:p>
            <a:r>
              <a:rPr lang="en-US" dirty="0"/>
              <a:t>The deep gluteal muscles are a set of smaller muscles, located underneath the gluteus </a:t>
            </a:r>
            <a:r>
              <a:rPr lang="en-US" dirty="0" err="1"/>
              <a:t>minimus</a:t>
            </a:r>
            <a:r>
              <a:rPr lang="en-US" dirty="0"/>
              <a:t>. The general action of these muscles is to laterally rotate the lower limb. They also </a:t>
            </a:r>
            <a:r>
              <a:rPr lang="en-US" dirty="0" err="1"/>
              <a:t>stabilise</a:t>
            </a:r>
            <a:r>
              <a:rPr lang="en-US" dirty="0"/>
              <a:t> the hip joint by ‘pulling’ the femoral head into the acetabulum of the pelvis.</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6246" y="1135614"/>
            <a:ext cx="3872045" cy="4461033"/>
          </a:xfrm>
        </p:spPr>
      </p:pic>
    </p:spTree>
    <p:extLst>
      <p:ext uri="{BB962C8B-B14F-4D97-AF65-F5344CB8AC3E}">
        <p14:creationId xmlns:p14="http://schemas.microsoft.com/office/powerpoint/2010/main" val="1779876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Deep muscles</a:t>
            </a:r>
            <a:endParaRPr lang="el-GR" dirty="0"/>
          </a:p>
        </p:txBody>
      </p:sp>
      <p:sp>
        <p:nvSpPr>
          <p:cNvPr id="3" name="Θέση περιεχομένου 2"/>
          <p:cNvSpPr>
            <a:spLocks noGrp="1"/>
          </p:cNvSpPr>
          <p:nvPr>
            <p:ph sz="half" idx="1"/>
          </p:nvPr>
        </p:nvSpPr>
        <p:spPr/>
        <p:txBody>
          <a:bodyPr>
            <a:normAutofit lnSpcReduction="10000"/>
          </a:bodyPr>
          <a:lstStyle/>
          <a:p>
            <a:r>
              <a:rPr lang="en-US" b="1" u="sng" dirty="0"/>
              <a:t>Piriformis</a:t>
            </a:r>
            <a:endParaRPr lang="en-US" dirty="0"/>
          </a:p>
          <a:p>
            <a:r>
              <a:rPr lang="en-US" dirty="0"/>
              <a:t>The </a:t>
            </a:r>
            <a:r>
              <a:rPr lang="en-US" dirty="0" err="1"/>
              <a:t>piriformis</a:t>
            </a:r>
            <a:r>
              <a:rPr lang="en-US" dirty="0"/>
              <a:t> muscle is a key landmark in the gluteal region. It is the most superior of the deep muscles.</a:t>
            </a:r>
          </a:p>
          <a:p>
            <a:r>
              <a:rPr lang="en-US" b="1" dirty="0"/>
              <a:t>Attachments</a:t>
            </a:r>
            <a:r>
              <a:rPr lang="en-US" dirty="0"/>
              <a:t>: Originates from the anterior surface of the sacrum. The </a:t>
            </a:r>
            <a:r>
              <a:rPr lang="en-US" dirty="0" err="1"/>
              <a:t>fibres</a:t>
            </a:r>
            <a:r>
              <a:rPr lang="en-US" dirty="0"/>
              <a:t> travel inferiorly and laterally through the greater sciatic foramen to insert onto the greater trochanter of the femur.</a:t>
            </a:r>
          </a:p>
          <a:p>
            <a:r>
              <a:rPr lang="en-US" b="1" dirty="0"/>
              <a:t>Actions</a:t>
            </a:r>
            <a:r>
              <a:rPr lang="en-US" dirty="0"/>
              <a:t>: Lateral rotation and abduction.</a:t>
            </a:r>
          </a:p>
          <a:p>
            <a:r>
              <a:rPr lang="en-US" b="1" dirty="0"/>
              <a:t>Innervation</a:t>
            </a:r>
            <a:r>
              <a:rPr lang="en-US" dirty="0"/>
              <a:t>: Nerve to </a:t>
            </a:r>
            <a:r>
              <a:rPr lang="en-US" dirty="0" err="1"/>
              <a:t>piriformis</a:t>
            </a:r>
            <a:r>
              <a:rPr lang="en-US" dirty="0"/>
              <a:t>.</a:t>
            </a:r>
          </a:p>
          <a:p>
            <a:endParaRPr lang="el-GR"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052" y="1118682"/>
            <a:ext cx="4055609" cy="4672519"/>
          </a:xfrm>
        </p:spPr>
      </p:pic>
      <p:sp>
        <p:nvSpPr>
          <p:cNvPr id="8" name="Στρογγυλεμένο ορθογώνιο 7"/>
          <p:cNvSpPr/>
          <p:nvPr/>
        </p:nvSpPr>
        <p:spPr>
          <a:xfrm>
            <a:off x="6896911" y="3210128"/>
            <a:ext cx="3278221" cy="4669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20866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Deep muscles</a:t>
            </a:r>
            <a:endParaRPr lang="el-GR" dirty="0"/>
          </a:p>
        </p:txBody>
      </p:sp>
      <p:sp>
        <p:nvSpPr>
          <p:cNvPr id="3" name="Θέση περιεχομένου 2"/>
          <p:cNvSpPr>
            <a:spLocks noGrp="1"/>
          </p:cNvSpPr>
          <p:nvPr>
            <p:ph sz="half" idx="1"/>
          </p:nvPr>
        </p:nvSpPr>
        <p:spPr/>
        <p:txBody>
          <a:bodyPr>
            <a:normAutofit lnSpcReduction="10000"/>
          </a:bodyPr>
          <a:lstStyle/>
          <a:p>
            <a:r>
              <a:rPr lang="en-US" b="1" u="sng" dirty="0" err="1"/>
              <a:t>Obturator</a:t>
            </a:r>
            <a:r>
              <a:rPr lang="en-US" b="1" u="sng" dirty="0"/>
              <a:t> </a:t>
            </a:r>
            <a:r>
              <a:rPr lang="en-US" b="1" u="sng" dirty="0" err="1"/>
              <a:t>Internus</a:t>
            </a:r>
            <a:endParaRPr lang="en-US" dirty="0"/>
          </a:p>
          <a:p>
            <a:r>
              <a:rPr lang="en-US" dirty="0"/>
              <a:t>The </a:t>
            </a:r>
            <a:r>
              <a:rPr lang="en-US" dirty="0" err="1"/>
              <a:t>obturator</a:t>
            </a:r>
            <a:r>
              <a:rPr lang="en-US" dirty="0"/>
              <a:t> </a:t>
            </a:r>
            <a:r>
              <a:rPr lang="en-US" dirty="0" err="1"/>
              <a:t>internus</a:t>
            </a:r>
            <a:r>
              <a:rPr lang="en-US" dirty="0"/>
              <a:t> forms the lateral walls of the pelvic cavity. In some texts, the </a:t>
            </a:r>
            <a:r>
              <a:rPr lang="en-US" dirty="0" err="1"/>
              <a:t>obturator</a:t>
            </a:r>
            <a:r>
              <a:rPr lang="en-US" dirty="0"/>
              <a:t> </a:t>
            </a:r>
            <a:r>
              <a:rPr lang="en-US" dirty="0" err="1"/>
              <a:t>internus</a:t>
            </a:r>
            <a:r>
              <a:rPr lang="en-US" dirty="0"/>
              <a:t> and the </a:t>
            </a:r>
            <a:r>
              <a:rPr lang="en-US" dirty="0" err="1"/>
              <a:t>gemelli</a:t>
            </a:r>
            <a:r>
              <a:rPr lang="en-US" dirty="0"/>
              <a:t> muscles are considered as one muscle – the triceps </a:t>
            </a:r>
            <a:r>
              <a:rPr lang="en-US" dirty="0" err="1"/>
              <a:t>coxae</a:t>
            </a:r>
            <a:r>
              <a:rPr lang="en-US" dirty="0"/>
              <a:t>.</a:t>
            </a:r>
          </a:p>
          <a:p>
            <a:r>
              <a:rPr lang="en-US" b="1" dirty="0"/>
              <a:t>Attachments</a:t>
            </a:r>
            <a:r>
              <a:rPr lang="en-US" dirty="0"/>
              <a:t>: Originates from the pubis and ischium at the </a:t>
            </a:r>
            <a:r>
              <a:rPr lang="en-US" dirty="0" err="1"/>
              <a:t>obturator</a:t>
            </a:r>
            <a:r>
              <a:rPr lang="en-US" dirty="0"/>
              <a:t> foramen. It travels through the lesser sciatic foramen, and attaches to the greater trochanter of the femur.</a:t>
            </a:r>
          </a:p>
          <a:p>
            <a:r>
              <a:rPr lang="en-US" b="1" dirty="0"/>
              <a:t>Actions</a:t>
            </a:r>
            <a:r>
              <a:rPr lang="en-US" dirty="0"/>
              <a:t>: Lateral rotation and abduction.</a:t>
            </a:r>
          </a:p>
          <a:p>
            <a:r>
              <a:rPr lang="en-US" b="1" dirty="0"/>
              <a:t>Innervation</a:t>
            </a:r>
            <a:r>
              <a:rPr lang="en-US" dirty="0"/>
              <a:t>: Nerve to </a:t>
            </a:r>
            <a:r>
              <a:rPr lang="en-US" dirty="0" err="1"/>
              <a:t>obturator</a:t>
            </a:r>
            <a:r>
              <a:rPr lang="en-US" dirty="0"/>
              <a:t> </a:t>
            </a:r>
            <a:r>
              <a:rPr lang="en-US" dirty="0" err="1"/>
              <a:t>internus</a:t>
            </a:r>
            <a:r>
              <a:rPr lang="en-US" dirty="0"/>
              <a:t>.</a:t>
            </a:r>
          </a:p>
          <a:p>
            <a:endParaRPr lang="el-GR" dirty="0"/>
          </a:p>
        </p:txBody>
      </p:sp>
      <p:pic>
        <p:nvPicPr>
          <p:cNvPr id="5"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0529" y="952707"/>
            <a:ext cx="4115236" cy="4741216"/>
          </a:xfrm>
        </p:spPr>
      </p:pic>
      <p:sp>
        <p:nvSpPr>
          <p:cNvPr id="6" name="Στρογγυλεμένο ορθογώνιο 5"/>
          <p:cNvSpPr/>
          <p:nvPr/>
        </p:nvSpPr>
        <p:spPr>
          <a:xfrm>
            <a:off x="7003915" y="3385226"/>
            <a:ext cx="1206231" cy="16147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23527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Deep muscles</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b="1" u="sng" dirty="0"/>
              <a:t>The </a:t>
            </a:r>
            <a:r>
              <a:rPr lang="en-US" b="1" u="sng" dirty="0" err="1"/>
              <a:t>Gemelli</a:t>
            </a:r>
            <a:r>
              <a:rPr lang="en-US" b="1" u="sng" dirty="0"/>
              <a:t> – Superior and Inferior</a:t>
            </a:r>
            <a:endParaRPr lang="en-US" dirty="0"/>
          </a:p>
          <a:p>
            <a:r>
              <a:rPr lang="en-US" dirty="0"/>
              <a:t>The </a:t>
            </a:r>
            <a:r>
              <a:rPr lang="en-US" dirty="0" err="1"/>
              <a:t>gemelli</a:t>
            </a:r>
            <a:r>
              <a:rPr lang="en-US" dirty="0"/>
              <a:t> are two narrow and triangular muscles. They are separated by the </a:t>
            </a:r>
            <a:r>
              <a:rPr lang="en-US" dirty="0" err="1"/>
              <a:t>obturator</a:t>
            </a:r>
            <a:r>
              <a:rPr lang="en-US" dirty="0"/>
              <a:t> </a:t>
            </a:r>
            <a:r>
              <a:rPr lang="en-US" dirty="0" err="1"/>
              <a:t>internus</a:t>
            </a:r>
            <a:r>
              <a:rPr lang="en-US" dirty="0"/>
              <a:t> tendon.</a:t>
            </a:r>
          </a:p>
          <a:p>
            <a:r>
              <a:rPr lang="en-US" b="1" dirty="0"/>
              <a:t>Attachments</a:t>
            </a:r>
            <a:r>
              <a:rPr lang="en-US" dirty="0"/>
              <a:t>: The superior </a:t>
            </a:r>
            <a:r>
              <a:rPr lang="en-US" dirty="0" err="1"/>
              <a:t>gemellus</a:t>
            </a:r>
            <a:r>
              <a:rPr lang="en-US" dirty="0"/>
              <a:t> muscle originates from the </a:t>
            </a:r>
            <a:r>
              <a:rPr lang="en-US" dirty="0" err="1"/>
              <a:t>ischial</a:t>
            </a:r>
            <a:r>
              <a:rPr lang="en-US" dirty="0"/>
              <a:t> spine, the inferior from the </a:t>
            </a:r>
            <a:r>
              <a:rPr lang="en-US" dirty="0" err="1"/>
              <a:t>ischial</a:t>
            </a:r>
            <a:r>
              <a:rPr lang="en-US" dirty="0"/>
              <a:t> tuberosity. They both attach to the greater trochanter of the femur.</a:t>
            </a:r>
          </a:p>
          <a:p>
            <a:r>
              <a:rPr lang="en-US" b="1" dirty="0"/>
              <a:t>Actions</a:t>
            </a:r>
            <a:r>
              <a:rPr lang="en-US" dirty="0"/>
              <a:t>: Lateral rotation and abduction.</a:t>
            </a:r>
          </a:p>
          <a:p>
            <a:r>
              <a:rPr lang="en-US" b="1" dirty="0"/>
              <a:t>Innervation</a:t>
            </a:r>
            <a:r>
              <a:rPr lang="en-US" dirty="0"/>
              <a:t>: The superior </a:t>
            </a:r>
            <a:r>
              <a:rPr lang="en-US" dirty="0" err="1"/>
              <a:t>gemellus</a:t>
            </a:r>
            <a:r>
              <a:rPr lang="en-US" dirty="0"/>
              <a:t> muscle is innervated by the nerve to </a:t>
            </a:r>
            <a:r>
              <a:rPr lang="en-US" dirty="0" err="1"/>
              <a:t>obturator</a:t>
            </a:r>
            <a:r>
              <a:rPr lang="en-US" dirty="0"/>
              <a:t> </a:t>
            </a:r>
            <a:r>
              <a:rPr lang="en-US" dirty="0" err="1"/>
              <a:t>internus</a:t>
            </a:r>
            <a:r>
              <a:rPr lang="en-US" dirty="0"/>
              <a:t>, the inferior </a:t>
            </a:r>
            <a:r>
              <a:rPr lang="en-US" dirty="0" err="1"/>
              <a:t>gemellus</a:t>
            </a:r>
            <a:r>
              <a:rPr lang="en-US" dirty="0"/>
              <a:t> is innervated by the nerve to </a:t>
            </a:r>
            <a:r>
              <a:rPr lang="en-US" dirty="0" err="1"/>
              <a:t>quadratus</a:t>
            </a:r>
            <a:r>
              <a:rPr lang="en-US" dirty="0"/>
              <a:t> </a:t>
            </a:r>
            <a:r>
              <a:rPr lang="en-US" dirty="0" err="1"/>
              <a:t>femoris</a:t>
            </a:r>
            <a:r>
              <a:rPr lang="en-US" dirty="0"/>
              <a:t>.</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8348" y="1106022"/>
            <a:ext cx="4066597" cy="4685179"/>
          </a:xfrm>
        </p:spPr>
      </p:pic>
      <p:sp>
        <p:nvSpPr>
          <p:cNvPr id="6" name="Στρογγυλεμένο ορθογώνιο 5"/>
          <p:cNvSpPr/>
          <p:nvPr/>
        </p:nvSpPr>
        <p:spPr>
          <a:xfrm>
            <a:off x="9134272" y="3570051"/>
            <a:ext cx="1206231" cy="14105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69640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Deep muscles</a:t>
            </a:r>
            <a:endParaRPr lang="el-GR" dirty="0"/>
          </a:p>
        </p:txBody>
      </p:sp>
      <p:sp>
        <p:nvSpPr>
          <p:cNvPr id="3" name="Θέση περιεχομένου 2"/>
          <p:cNvSpPr>
            <a:spLocks noGrp="1"/>
          </p:cNvSpPr>
          <p:nvPr>
            <p:ph sz="half" idx="1"/>
          </p:nvPr>
        </p:nvSpPr>
        <p:spPr/>
        <p:txBody>
          <a:bodyPr/>
          <a:lstStyle/>
          <a:p>
            <a:r>
              <a:rPr lang="en-US" b="1" u="sng" dirty="0" err="1"/>
              <a:t>Quadratus</a:t>
            </a:r>
            <a:r>
              <a:rPr lang="en-US" b="1" u="sng" dirty="0"/>
              <a:t> </a:t>
            </a:r>
            <a:r>
              <a:rPr lang="en-US" b="1" u="sng" dirty="0" err="1"/>
              <a:t>Femoris</a:t>
            </a:r>
            <a:endParaRPr lang="en-US" dirty="0"/>
          </a:p>
          <a:p>
            <a:r>
              <a:rPr lang="en-US" dirty="0"/>
              <a:t>The </a:t>
            </a:r>
            <a:r>
              <a:rPr lang="en-US" dirty="0" err="1"/>
              <a:t>quadratus</a:t>
            </a:r>
            <a:r>
              <a:rPr lang="en-US" dirty="0"/>
              <a:t> </a:t>
            </a:r>
            <a:r>
              <a:rPr lang="en-US" dirty="0" err="1"/>
              <a:t>femoris</a:t>
            </a:r>
            <a:r>
              <a:rPr lang="en-US" dirty="0"/>
              <a:t> is a flat, square-shaped muscle. It is the most inferior of the deep gluteal muscles, located below the </a:t>
            </a:r>
            <a:r>
              <a:rPr lang="en-US" dirty="0" err="1"/>
              <a:t>gemelli</a:t>
            </a:r>
            <a:r>
              <a:rPr lang="en-US" dirty="0"/>
              <a:t> and </a:t>
            </a:r>
            <a:r>
              <a:rPr lang="en-US" dirty="0" err="1"/>
              <a:t>obturator</a:t>
            </a:r>
            <a:r>
              <a:rPr lang="en-US" dirty="0"/>
              <a:t> </a:t>
            </a:r>
            <a:r>
              <a:rPr lang="en-US" dirty="0" err="1"/>
              <a:t>internus</a:t>
            </a:r>
            <a:r>
              <a:rPr lang="en-US" dirty="0"/>
              <a:t>.</a:t>
            </a:r>
          </a:p>
          <a:p>
            <a:r>
              <a:rPr lang="en-US" b="1" dirty="0"/>
              <a:t>Attachments</a:t>
            </a:r>
            <a:r>
              <a:rPr lang="en-US" dirty="0"/>
              <a:t>: Originates from the lateral aspect of the </a:t>
            </a:r>
            <a:r>
              <a:rPr lang="en-US" dirty="0" err="1"/>
              <a:t>ischial</a:t>
            </a:r>
            <a:r>
              <a:rPr lang="en-US" dirty="0"/>
              <a:t> tuberosity and attaches to the quadrate tuberosity on the intertrochanteric crest.</a:t>
            </a:r>
          </a:p>
          <a:p>
            <a:r>
              <a:rPr lang="en-US" b="1" dirty="0"/>
              <a:t>Actions</a:t>
            </a:r>
            <a:r>
              <a:rPr lang="en-US" dirty="0"/>
              <a:t>: Lateral rotation.</a:t>
            </a:r>
          </a:p>
          <a:p>
            <a:r>
              <a:rPr lang="en-US" b="1" dirty="0"/>
              <a:t>Innervation</a:t>
            </a:r>
            <a:r>
              <a:rPr lang="en-US" dirty="0"/>
              <a:t>: Nerve to </a:t>
            </a:r>
            <a:r>
              <a:rPr lang="en-US" dirty="0" err="1"/>
              <a:t>quadratus</a:t>
            </a:r>
            <a:r>
              <a:rPr lang="en-US" dirty="0"/>
              <a:t> </a:t>
            </a:r>
            <a:r>
              <a:rPr lang="en-US" dirty="0" err="1"/>
              <a:t>femoris</a:t>
            </a:r>
            <a:r>
              <a:rPr lang="en-US" dirty="0"/>
              <a:t>.</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36846" y="1138137"/>
            <a:ext cx="4038722" cy="4653064"/>
          </a:xfrm>
        </p:spPr>
      </p:pic>
      <p:sp>
        <p:nvSpPr>
          <p:cNvPr id="6" name="Στρογγυλεμένο ορθογώνιο 5"/>
          <p:cNvSpPr/>
          <p:nvPr/>
        </p:nvSpPr>
        <p:spPr>
          <a:xfrm>
            <a:off x="8463063" y="4873558"/>
            <a:ext cx="1605064" cy="3112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62426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NERVES OF GLUTEAL REGION</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dirty="0"/>
              <a:t>Seven nerves enter the gluteal region from the pelvis through the greater sciatic foramen </a:t>
            </a:r>
          </a:p>
          <a:p>
            <a:pPr marL="342900" indent="-342900">
              <a:buFont typeface="+mj-lt"/>
              <a:buAutoNum type="arabicPeriod"/>
            </a:pPr>
            <a:r>
              <a:rPr lang="en-US" dirty="0"/>
              <a:t>the superior gluteal nerve</a:t>
            </a:r>
          </a:p>
          <a:p>
            <a:pPr marL="342900" indent="-342900">
              <a:buFont typeface="+mj-lt"/>
              <a:buAutoNum type="arabicPeriod"/>
            </a:pPr>
            <a:r>
              <a:rPr lang="en-US" dirty="0"/>
              <a:t>sciatic nerve</a:t>
            </a:r>
          </a:p>
          <a:p>
            <a:pPr marL="342900" indent="-342900">
              <a:buFont typeface="+mj-lt"/>
              <a:buAutoNum type="arabicPeriod"/>
            </a:pPr>
            <a:r>
              <a:rPr lang="en-US" dirty="0"/>
              <a:t> nerve to the </a:t>
            </a:r>
            <a:r>
              <a:rPr lang="en-US" dirty="0" err="1"/>
              <a:t>quadratus</a:t>
            </a:r>
            <a:r>
              <a:rPr lang="en-US" dirty="0"/>
              <a:t> </a:t>
            </a:r>
            <a:r>
              <a:rPr lang="en-US" dirty="0" err="1"/>
              <a:t>femoris</a:t>
            </a:r>
            <a:endParaRPr lang="en-US" dirty="0"/>
          </a:p>
          <a:p>
            <a:pPr marL="342900" indent="-342900">
              <a:buFont typeface="+mj-lt"/>
              <a:buAutoNum type="arabicPeriod"/>
            </a:pPr>
            <a:r>
              <a:rPr lang="en-US" dirty="0"/>
              <a:t> nerve to the </a:t>
            </a:r>
            <a:r>
              <a:rPr lang="en-US" dirty="0" err="1"/>
              <a:t>obturator</a:t>
            </a:r>
            <a:r>
              <a:rPr lang="en-US" dirty="0"/>
              <a:t> </a:t>
            </a:r>
            <a:r>
              <a:rPr lang="en-US" dirty="0" err="1"/>
              <a:t>internus</a:t>
            </a:r>
            <a:endParaRPr lang="en-US" dirty="0"/>
          </a:p>
          <a:p>
            <a:pPr marL="342900" indent="-342900">
              <a:buFont typeface="+mj-lt"/>
              <a:buAutoNum type="arabicPeriod"/>
            </a:pPr>
            <a:r>
              <a:rPr lang="en-US" dirty="0"/>
              <a:t> posterior cutaneous nerve of the thigh,</a:t>
            </a:r>
          </a:p>
          <a:p>
            <a:pPr marL="342900" indent="-342900">
              <a:buFont typeface="+mj-lt"/>
              <a:buAutoNum type="arabicPeriod"/>
            </a:pPr>
            <a:r>
              <a:rPr lang="en-US" dirty="0" err="1"/>
              <a:t>pudendal</a:t>
            </a:r>
            <a:r>
              <a:rPr lang="en-US" dirty="0"/>
              <a:t> nerve</a:t>
            </a:r>
          </a:p>
          <a:p>
            <a:pPr marL="342900" indent="-342900">
              <a:buFont typeface="+mj-lt"/>
              <a:buAutoNum type="arabicPeriod"/>
            </a:pPr>
            <a:r>
              <a:rPr lang="en-US" dirty="0"/>
              <a:t> inferior gluteal nerve.</a:t>
            </a:r>
          </a:p>
          <a:p>
            <a:r>
              <a:rPr lang="en-US" dirty="0"/>
              <a:t> An additional nerve, the perforating cutaneous nerve, enters the gluteal region by passing directly through the </a:t>
            </a:r>
            <a:r>
              <a:rPr lang="en-US" dirty="0" err="1"/>
              <a:t>sacrotuberous</a:t>
            </a:r>
            <a:r>
              <a:rPr lang="en-US" dirty="0"/>
              <a:t> ligament. </a:t>
            </a:r>
            <a:endParaRPr lang="el-GR"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254" y="474523"/>
            <a:ext cx="5756317" cy="6261009"/>
          </a:xfrm>
        </p:spPr>
      </p:pic>
    </p:spTree>
    <p:extLst>
      <p:ext uri="{BB962C8B-B14F-4D97-AF65-F5344CB8AC3E}">
        <p14:creationId xmlns:p14="http://schemas.microsoft.com/office/powerpoint/2010/main" val="95247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Latissimus</a:t>
            </a:r>
            <a:r>
              <a:rPr lang="en-US" dirty="0"/>
              <a:t> </a:t>
            </a:r>
            <a:r>
              <a:rPr lang="en-US" dirty="0" err="1"/>
              <a:t>dorsi</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n-US" b="1" dirty="0"/>
              <a:t>Origin</a:t>
            </a:r>
            <a:r>
              <a:rPr lang="en-US" dirty="0"/>
              <a:t> </a:t>
            </a:r>
          </a:p>
          <a:p>
            <a:pPr marL="342900" indent="-342900">
              <a:buFont typeface="+mj-lt"/>
              <a:buAutoNum type="arabicPeriod"/>
            </a:pPr>
            <a:r>
              <a:rPr lang="en-US" dirty="0" err="1"/>
              <a:t>Spinous</a:t>
            </a:r>
            <a:r>
              <a:rPr lang="en-US" dirty="0"/>
              <a:t> processes of T6-T12</a:t>
            </a:r>
          </a:p>
          <a:p>
            <a:pPr marL="342900" indent="-342900">
              <a:buFont typeface="+mj-lt"/>
              <a:buAutoNum type="arabicPeriod"/>
            </a:pPr>
            <a:r>
              <a:rPr lang="en-US" dirty="0"/>
              <a:t>thoracolumbar fascia,</a:t>
            </a:r>
          </a:p>
          <a:p>
            <a:pPr marL="342900" indent="-342900">
              <a:buFont typeface="+mj-lt"/>
              <a:buAutoNum type="arabicPeriod"/>
            </a:pPr>
            <a:r>
              <a:rPr lang="en-US" dirty="0"/>
              <a:t>iliac crest, </a:t>
            </a:r>
          </a:p>
          <a:p>
            <a:pPr marL="342900" indent="-342900">
              <a:buFont typeface="+mj-lt"/>
              <a:buAutoNum type="arabicPeriod"/>
            </a:pPr>
            <a:r>
              <a:rPr lang="en-US" dirty="0"/>
              <a:t>inferior 3 ribs. </a:t>
            </a:r>
          </a:p>
          <a:p>
            <a:r>
              <a:rPr lang="en-US" b="1" dirty="0"/>
              <a:t>Insertion</a:t>
            </a:r>
            <a:r>
              <a:rPr lang="en-US" dirty="0"/>
              <a:t> </a:t>
            </a:r>
          </a:p>
          <a:p>
            <a:r>
              <a:rPr lang="en-US" dirty="0" err="1"/>
              <a:t>Intertubercular</a:t>
            </a:r>
            <a:r>
              <a:rPr lang="en-US" dirty="0"/>
              <a:t> sulcus of the </a:t>
            </a:r>
            <a:r>
              <a:rPr lang="en-US" dirty="0" err="1"/>
              <a:t>humerus</a:t>
            </a:r>
            <a:r>
              <a:rPr lang="en-US" dirty="0"/>
              <a:t> </a:t>
            </a:r>
          </a:p>
          <a:p>
            <a:r>
              <a:rPr lang="en-US" b="1" dirty="0"/>
              <a:t>Innervation </a:t>
            </a:r>
          </a:p>
          <a:p>
            <a:r>
              <a:rPr lang="en-US" dirty="0" err="1"/>
              <a:t>Thoracodorsal</a:t>
            </a:r>
            <a:r>
              <a:rPr lang="en-US" dirty="0"/>
              <a:t> nerve </a:t>
            </a:r>
          </a:p>
          <a:p>
            <a:r>
              <a:rPr lang="en-US" dirty="0" err="1"/>
              <a:t>Action</a:t>
            </a:r>
            <a:r>
              <a:rPr lang="en-US" dirty="0" err="1">
                <a:sym typeface="Wingdings" panose="05000000000000000000" pitchFamily="2" charset="2"/>
              </a:rPr>
              <a:t></a:t>
            </a:r>
            <a:r>
              <a:rPr lang="en-US" dirty="0" err="1"/>
              <a:t>Adducts</a:t>
            </a:r>
            <a:r>
              <a:rPr lang="en-US" dirty="0"/>
              <a:t>, medially rotates &amp; extends </a:t>
            </a:r>
            <a:r>
              <a:rPr lang="en-US" dirty="0" err="1"/>
              <a:t>humerus</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1706" y="1107584"/>
            <a:ext cx="5702800" cy="4827371"/>
          </a:xfrm>
        </p:spPr>
      </p:pic>
    </p:spTree>
    <p:extLst>
      <p:ext uri="{BB962C8B-B14F-4D97-AF65-F5344CB8AC3E}">
        <p14:creationId xmlns:p14="http://schemas.microsoft.com/office/powerpoint/2010/main" val="1543342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GLUTEAL NERVES</a:t>
            </a:r>
            <a:endParaRPr lang="el-GR" dirty="0"/>
          </a:p>
        </p:txBody>
      </p:sp>
      <p:sp>
        <p:nvSpPr>
          <p:cNvPr id="3" name="Θέση περιεχομένου 2"/>
          <p:cNvSpPr>
            <a:spLocks noGrp="1"/>
          </p:cNvSpPr>
          <p:nvPr>
            <p:ph sz="half" idx="1"/>
          </p:nvPr>
        </p:nvSpPr>
        <p:spPr/>
        <p:txBody>
          <a:bodyPr>
            <a:normAutofit fontScale="92500" lnSpcReduction="10000"/>
          </a:bodyPr>
          <a:lstStyle/>
          <a:p>
            <a:r>
              <a:rPr lang="en-US" dirty="0"/>
              <a:t>SUPERIOR GLUTEAL NERVE (L4, 5, S1)</a:t>
            </a:r>
          </a:p>
          <a:p>
            <a:r>
              <a:rPr lang="en-US" dirty="0"/>
              <a:t>Branch of the lumbosacral plexus. It enters the gluteal region through the greater sciatic foramen, </a:t>
            </a:r>
            <a:r>
              <a:rPr lang="en-US" b="1" dirty="0"/>
              <a:t>above the </a:t>
            </a:r>
            <a:r>
              <a:rPr lang="en-US" b="1" dirty="0" err="1"/>
              <a:t>piriformis</a:t>
            </a:r>
            <a:r>
              <a:rPr lang="en-US" dirty="0"/>
              <a:t>, runs forwards between the gluteus </a:t>
            </a:r>
            <a:r>
              <a:rPr lang="en-US" dirty="0" err="1"/>
              <a:t>medius</a:t>
            </a:r>
            <a:r>
              <a:rPr lang="en-US" dirty="0"/>
              <a:t> and </a:t>
            </a:r>
            <a:r>
              <a:rPr lang="en-US" dirty="0" err="1"/>
              <a:t>minimus</a:t>
            </a:r>
            <a:r>
              <a:rPr lang="en-US" dirty="0"/>
              <a:t>, and supplies three muscles, </a:t>
            </a:r>
            <a:r>
              <a:rPr lang="en-US" b="1" dirty="0"/>
              <a:t>the gluteus </a:t>
            </a:r>
            <a:r>
              <a:rPr lang="en-US" b="1" dirty="0" err="1"/>
              <a:t>medius</a:t>
            </a:r>
            <a:r>
              <a:rPr lang="en-US" b="1" dirty="0"/>
              <a:t>, the gluteus </a:t>
            </a:r>
            <a:r>
              <a:rPr lang="en-US" b="1" dirty="0" err="1"/>
              <a:t>minimus</a:t>
            </a:r>
            <a:r>
              <a:rPr lang="en-US" b="1" dirty="0"/>
              <a:t> and the tensor fasciae </a:t>
            </a:r>
            <a:r>
              <a:rPr lang="en-US" b="1" dirty="0" err="1"/>
              <a:t>latae</a:t>
            </a:r>
            <a:r>
              <a:rPr lang="en-US" b="1" dirty="0"/>
              <a:t> </a:t>
            </a:r>
          </a:p>
          <a:p>
            <a:r>
              <a:rPr lang="en-US" dirty="0"/>
              <a:t>INFERIOR GLUTEAL NERVE (L5, S1, 2) </a:t>
            </a:r>
          </a:p>
          <a:p>
            <a:r>
              <a:rPr lang="en-US" dirty="0"/>
              <a:t>Inferior gluteal nerve is also a branch of the sacral plexus.</a:t>
            </a:r>
          </a:p>
          <a:p>
            <a:r>
              <a:rPr lang="en-US" dirty="0"/>
              <a:t>It enters the gluteal region through the greater sciatic foramen </a:t>
            </a:r>
            <a:r>
              <a:rPr lang="en-US" b="1" dirty="0"/>
              <a:t>below the </a:t>
            </a:r>
            <a:r>
              <a:rPr lang="en-US" b="1" dirty="0" err="1"/>
              <a:t>piriformis</a:t>
            </a:r>
            <a:r>
              <a:rPr lang="en-US" dirty="0"/>
              <a:t>, and ends by supplying the </a:t>
            </a:r>
            <a:r>
              <a:rPr lang="en-US" b="1" dirty="0"/>
              <a:t>gluteus </a:t>
            </a:r>
            <a:r>
              <a:rPr lang="en-US" b="1" dirty="0" err="1"/>
              <a:t>maximus</a:t>
            </a:r>
            <a:r>
              <a:rPr lang="en-US" b="1" dirty="0"/>
              <a:t> only.</a:t>
            </a:r>
            <a:endParaRPr lang="el-GR" dirty="0"/>
          </a:p>
        </p:txBody>
      </p:sp>
      <p:pic>
        <p:nvPicPr>
          <p:cNvPr id="5" name="Θέση περιεχομένου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002"/>
          <a:stretch/>
        </p:blipFill>
        <p:spPr>
          <a:xfrm>
            <a:off x="5681136" y="1701800"/>
            <a:ext cx="5501227" cy="3746500"/>
          </a:xfrm>
        </p:spPr>
      </p:pic>
    </p:spTree>
    <p:extLst>
      <p:ext uri="{BB962C8B-B14F-4D97-AF65-F5344CB8AC3E}">
        <p14:creationId xmlns:p14="http://schemas.microsoft.com/office/powerpoint/2010/main" val="2230907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SCIATIC NERVE</a:t>
            </a:r>
            <a:endParaRPr lang="el-GR" dirty="0"/>
          </a:p>
        </p:txBody>
      </p:sp>
      <p:sp>
        <p:nvSpPr>
          <p:cNvPr id="3" name="Θέση περιεχομένου 2"/>
          <p:cNvSpPr>
            <a:spLocks noGrp="1"/>
          </p:cNvSpPr>
          <p:nvPr>
            <p:ph sz="half" idx="1"/>
          </p:nvPr>
        </p:nvSpPr>
        <p:spPr/>
        <p:txBody>
          <a:bodyPr/>
          <a:lstStyle/>
          <a:p>
            <a:r>
              <a:rPr lang="en-US" dirty="0"/>
              <a:t>Sciatic nerve(L4-S3)</a:t>
            </a:r>
          </a:p>
          <a:p>
            <a:r>
              <a:rPr lang="en-US" dirty="0"/>
              <a:t>Thickest nerve in the body. </a:t>
            </a:r>
          </a:p>
          <a:p>
            <a:r>
              <a:rPr lang="en-US" dirty="0"/>
              <a:t>It is the main continuation of the sacral plexus.</a:t>
            </a:r>
          </a:p>
          <a:p>
            <a:r>
              <a:rPr lang="en-US" dirty="0"/>
              <a:t>Enters the gluteal region through the greater sciatic foramen below the </a:t>
            </a:r>
            <a:r>
              <a:rPr lang="en-US" dirty="0" err="1"/>
              <a:t>piriformis</a:t>
            </a:r>
            <a:r>
              <a:rPr lang="en-US" dirty="0"/>
              <a:t>, runs downwards between the greater trochanter and the </a:t>
            </a:r>
            <a:r>
              <a:rPr lang="en-US" dirty="0" err="1"/>
              <a:t>ischial</a:t>
            </a:r>
            <a:r>
              <a:rPr lang="en-US" dirty="0"/>
              <a:t> tuberosity</a:t>
            </a:r>
          </a:p>
          <a:p>
            <a:r>
              <a:rPr lang="en-US" dirty="0"/>
              <a:t> At the lower margin of the </a:t>
            </a:r>
            <a:r>
              <a:rPr lang="en-US" dirty="0" err="1"/>
              <a:t>quadratus</a:t>
            </a:r>
            <a:r>
              <a:rPr lang="en-US" dirty="0"/>
              <a:t> </a:t>
            </a:r>
            <a:r>
              <a:rPr lang="en-US" dirty="0" err="1"/>
              <a:t>femoris</a:t>
            </a:r>
            <a:r>
              <a:rPr lang="en-US" dirty="0"/>
              <a:t> muscle, the sciatic nerve enters the posterior thigh. It does not give any branches in the gluteal region</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0600" y="227397"/>
            <a:ext cx="3365500" cy="6246840"/>
          </a:xfrm>
        </p:spPr>
      </p:pic>
    </p:spTree>
    <p:extLst>
      <p:ext uri="{BB962C8B-B14F-4D97-AF65-F5344CB8AC3E}">
        <p14:creationId xmlns:p14="http://schemas.microsoft.com/office/powerpoint/2010/main" val="2556137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OTHER NERVES</a:t>
            </a:r>
            <a:endParaRPr lang="el-GR" dirty="0"/>
          </a:p>
        </p:txBody>
      </p:sp>
      <p:sp>
        <p:nvSpPr>
          <p:cNvPr id="3" name="Θέση περιεχομένου 2"/>
          <p:cNvSpPr>
            <a:spLocks noGrp="1"/>
          </p:cNvSpPr>
          <p:nvPr>
            <p:ph sz="half" idx="1"/>
          </p:nvPr>
        </p:nvSpPr>
        <p:spPr/>
        <p:txBody>
          <a:bodyPr>
            <a:normAutofit fontScale="85000" lnSpcReduction="10000"/>
          </a:bodyPr>
          <a:lstStyle/>
          <a:p>
            <a:r>
              <a:rPr lang="en-US" b="1" dirty="0"/>
              <a:t>NERVE TO QUADRATUS FEMORIS (L4, 5, S1) </a:t>
            </a:r>
          </a:p>
          <a:p>
            <a:r>
              <a:rPr lang="en-US" dirty="0"/>
              <a:t>Enters the gluteal region through the greater sciatic foramen below the </a:t>
            </a:r>
            <a:r>
              <a:rPr lang="en-US" dirty="0" err="1"/>
              <a:t>piriformis</a:t>
            </a:r>
            <a:r>
              <a:rPr lang="en-US" dirty="0"/>
              <a:t>, and runs downwards deep to the sciatic nerve, the </a:t>
            </a:r>
            <a:r>
              <a:rPr lang="en-US" dirty="0" err="1"/>
              <a:t>obturator</a:t>
            </a:r>
            <a:r>
              <a:rPr lang="en-US" dirty="0"/>
              <a:t> </a:t>
            </a:r>
            <a:r>
              <a:rPr lang="en-US" dirty="0" err="1"/>
              <a:t>internus</a:t>
            </a:r>
            <a:r>
              <a:rPr lang="en-US" dirty="0"/>
              <a:t> and the </a:t>
            </a:r>
            <a:r>
              <a:rPr lang="en-US" dirty="0" err="1"/>
              <a:t>gemelli</a:t>
            </a:r>
            <a:r>
              <a:rPr lang="en-US" dirty="0"/>
              <a:t>. It supplies the </a:t>
            </a:r>
            <a:r>
              <a:rPr lang="en-US" dirty="0" err="1"/>
              <a:t>quadratus</a:t>
            </a:r>
            <a:r>
              <a:rPr lang="en-US" dirty="0"/>
              <a:t> </a:t>
            </a:r>
            <a:r>
              <a:rPr lang="en-US" dirty="0" err="1"/>
              <a:t>femoris</a:t>
            </a:r>
            <a:r>
              <a:rPr lang="en-US" dirty="0"/>
              <a:t>, the </a:t>
            </a:r>
            <a:r>
              <a:rPr lang="en-US" dirty="0" err="1"/>
              <a:t>gemellus</a:t>
            </a:r>
            <a:r>
              <a:rPr lang="en-US" dirty="0"/>
              <a:t> inferior and the hip joint </a:t>
            </a:r>
          </a:p>
          <a:p>
            <a:r>
              <a:rPr lang="en-US" b="1" dirty="0"/>
              <a:t>PUDENDAL NERVE (S2, 3, 4) </a:t>
            </a:r>
          </a:p>
          <a:p>
            <a:r>
              <a:rPr lang="en-US" dirty="0"/>
              <a:t>Only a small part of this nerve is seen in the gluteal region. </a:t>
            </a:r>
          </a:p>
          <a:p>
            <a:r>
              <a:rPr lang="en-US" dirty="0"/>
              <a:t>Enters this region through the greater sciatic foramen. It then crosses the apex or lateral end of the </a:t>
            </a:r>
            <a:r>
              <a:rPr lang="en-US" dirty="0" err="1"/>
              <a:t>sacrospinous</a:t>
            </a:r>
            <a:r>
              <a:rPr lang="en-US" dirty="0"/>
              <a:t> ligament, medial to the internal </a:t>
            </a:r>
            <a:r>
              <a:rPr lang="en-US" dirty="0" err="1"/>
              <a:t>pudendal</a:t>
            </a:r>
            <a:r>
              <a:rPr lang="en-US" dirty="0"/>
              <a:t> vessels. It leaves the gluteal region by passing into the lesser sciatic foramen through which it enters the </a:t>
            </a:r>
            <a:r>
              <a:rPr lang="en-US" dirty="0" err="1"/>
              <a:t>ischioanal</a:t>
            </a:r>
            <a:r>
              <a:rPr lang="en-US" dirty="0"/>
              <a:t> fossa  It does not supply any structure in the gluteal region.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06783" y="188137"/>
            <a:ext cx="4233333" cy="3748864"/>
          </a:xfrm>
        </p:spPr>
      </p:pic>
      <p:pic>
        <p:nvPicPr>
          <p:cNvPr id="1026" name="Picture 2" descr="https://teachmeanatomy.info/wp-content/uploads/Anatomical-Course-and-Branches-of-the-Pudendal-Ne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882" y="3470012"/>
            <a:ext cx="3808567" cy="280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90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OTHER NERVES</a:t>
            </a:r>
            <a:endParaRPr lang="el-GR" dirty="0"/>
          </a:p>
        </p:txBody>
      </p:sp>
      <p:sp>
        <p:nvSpPr>
          <p:cNvPr id="3" name="Θέση περιεχομένου 2"/>
          <p:cNvSpPr>
            <a:spLocks noGrp="1"/>
          </p:cNvSpPr>
          <p:nvPr>
            <p:ph sz="half" idx="1"/>
          </p:nvPr>
        </p:nvSpPr>
        <p:spPr/>
        <p:txBody>
          <a:bodyPr>
            <a:normAutofit/>
          </a:bodyPr>
          <a:lstStyle/>
          <a:p>
            <a:r>
              <a:rPr lang="en-US" dirty="0"/>
              <a:t>NERVE TO THE OBTURATOR INTERNUS (L5, S1, 2)</a:t>
            </a:r>
          </a:p>
          <a:p>
            <a:r>
              <a:rPr lang="en-US" dirty="0"/>
              <a:t>It enters the gluteal region through the greater sciatic foramen and crosses the </a:t>
            </a:r>
            <a:r>
              <a:rPr lang="en-US" dirty="0" err="1"/>
              <a:t>ischial</a:t>
            </a:r>
            <a:r>
              <a:rPr lang="en-US" dirty="0"/>
              <a:t> spine, lateral to the internal </a:t>
            </a:r>
            <a:r>
              <a:rPr lang="en-US" dirty="0" err="1"/>
              <a:t>pudendal</a:t>
            </a:r>
            <a:r>
              <a:rPr lang="en-US" dirty="0"/>
              <a:t> vessels, to re-enter the pelvis. It supplies both the </a:t>
            </a:r>
            <a:r>
              <a:rPr lang="en-US" dirty="0" err="1"/>
              <a:t>obturator</a:t>
            </a:r>
            <a:r>
              <a:rPr lang="en-US" dirty="0"/>
              <a:t> </a:t>
            </a:r>
            <a:r>
              <a:rPr lang="en-US" dirty="0" err="1"/>
              <a:t>internus</a:t>
            </a:r>
            <a:r>
              <a:rPr lang="en-US" dirty="0"/>
              <a:t> and the </a:t>
            </a:r>
            <a:r>
              <a:rPr lang="en-US" dirty="0" err="1"/>
              <a:t>gemellus</a:t>
            </a:r>
            <a:r>
              <a:rPr lang="en-US" dirty="0"/>
              <a:t> superior muscles </a:t>
            </a:r>
          </a:p>
          <a:p>
            <a:r>
              <a:rPr lang="en-US" dirty="0"/>
              <a:t>PERFORATING CUTANEOUS NERVE (S2, 3) </a:t>
            </a:r>
          </a:p>
          <a:p>
            <a:r>
              <a:rPr lang="en-US" dirty="0"/>
              <a:t>It pierces the lower part of the </a:t>
            </a:r>
            <a:r>
              <a:rPr lang="en-US" dirty="0" err="1"/>
              <a:t>sacrotuberous</a:t>
            </a:r>
            <a:r>
              <a:rPr lang="en-US" dirty="0"/>
              <a:t> ligament, winds round the lower border of the gluteus </a:t>
            </a:r>
            <a:r>
              <a:rPr lang="en-US" dirty="0" err="1"/>
              <a:t>maximus</a:t>
            </a:r>
            <a:r>
              <a:rPr lang="en-US" dirty="0"/>
              <a:t>, and supplies the skin of the </a:t>
            </a:r>
            <a:r>
              <a:rPr lang="en-US" dirty="0" err="1"/>
              <a:t>posteroinferior</a:t>
            </a:r>
            <a:r>
              <a:rPr lang="en-US" dirty="0"/>
              <a:t> quadrant of the gluteal region</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9156" y="1337733"/>
            <a:ext cx="5506244" cy="4876102"/>
          </a:xfrm>
        </p:spPr>
      </p:pic>
    </p:spTree>
    <p:extLst>
      <p:ext uri="{BB962C8B-B14F-4D97-AF65-F5344CB8AC3E}">
        <p14:creationId xmlns:p14="http://schemas.microsoft.com/office/powerpoint/2010/main" val="971786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ARTERIES</a:t>
            </a:r>
            <a:endParaRPr lang="el-GR" dirty="0"/>
          </a:p>
        </p:txBody>
      </p:sp>
      <p:sp>
        <p:nvSpPr>
          <p:cNvPr id="3" name="Θέση περιεχομένου 2"/>
          <p:cNvSpPr>
            <a:spLocks noGrp="1"/>
          </p:cNvSpPr>
          <p:nvPr>
            <p:ph sz="half" idx="1"/>
          </p:nvPr>
        </p:nvSpPr>
        <p:spPr/>
        <p:txBody>
          <a:bodyPr/>
          <a:lstStyle/>
          <a:p>
            <a:r>
              <a:rPr lang="en-US" dirty="0"/>
              <a:t>Arteries Two arteries enter the gluteal region from the pelvic cavity through the greater sciatic foramen, the inferior gluteal artery and the superior gluteal artery .They supply structures in the gluteal region and posterior thigh and have important collateral anastomoses with branches of the femoral artery.</a:t>
            </a:r>
            <a:endParaRPr lang="el-GR"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1136" y="609600"/>
            <a:ext cx="6355146" cy="5585138"/>
          </a:xfrm>
        </p:spPr>
      </p:pic>
    </p:spTree>
    <p:extLst>
      <p:ext uri="{BB962C8B-B14F-4D97-AF65-F5344CB8AC3E}">
        <p14:creationId xmlns:p14="http://schemas.microsoft.com/office/powerpoint/2010/main" val="50012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GLUTEAL ARTERIES</a:t>
            </a:r>
            <a:endParaRPr lang="el-GR" dirty="0"/>
          </a:p>
        </p:txBody>
      </p:sp>
      <p:sp>
        <p:nvSpPr>
          <p:cNvPr id="3" name="Θέση περιεχομένου 2"/>
          <p:cNvSpPr>
            <a:spLocks noGrp="1"/>
          </p:cNvSpPr>
          <p:nvPr>
            <p:ph sz="half" idx="1"/>
          </p:nvPr>
        </p:nvSpPr>
        <p:spPr/>
        <p:txBody>
          <a:bodyPr/>
          <a:lstStyle/>
          <a:p>
            <a:r>
              <a:rPr lang="en-US" dirty="0"/>
              <a:t>Two arteries enter the gluteal region from the pelvic cavity through the greater sciatic foramen, the inferior gluteal artery and the superior gluteal artery.</a:t>
            </a:r>
          </a:p>
          <a:p>
            <a:r>
              <a:rPr lang="en-US" dirty="0"/>
              <a:t>They supply structures in the gluteal region and posterior thigh and have important collateral anastomoses with branches of the femoral artery. </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9332" y="1410510"/>
            <a:ext cx="4662009" cy="4020766"/>
          </a:xfrm>
        </p:spPr>
      </p:pic>
    </p:spTree>
    <p:extLst>
      <p:ext uri="{BB962C8B-B14F-4D97-AF65-F5344CB8AC3E}">
        <p14:creationId xmlns:p14="http://schemas.microsoft.com/office/powerpoint/2010/main" val="2920102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GLUTEAL ARTERIES</a:t>
            </a:r>
            <a:endParaRPr lang="el-GR" dirty="0"/>
          </a:p>
        </p:txBody>
      </p:sp>
      <p:sp>
        <p:nvSpPr>
          <p:cNvPr id="3" name="Θέση περιεχομένου 2"/>
          <p:cNvSpPr>
            <a:spLocks noGrp="1"/>
          </p:cNvSpPr>
          <p:nvPr>
            <p:ph sz="half" idx="1"/>
          </p:nvPr>
        </p:nvSpPr>
        <p:spPr>
          <a:xfrm>
            <a:off x="685801" y="1879421"/>
            <a:ext cx="4995334" cy="3649134"/>
          </a:xfrm>
        </p:spPr>
        <p:txBody>
          <a:bodyPr>
            <a:normAutofit/>
          </a:bodyPr>
          <a:lstStyle/>
          <a:p>
            <a:r>
              <a:rPr lang="en-US" dirty="0"/>
              <a:t>Inferior gluteal artery </a:t>
            </a:r>
          </a:p>
          <a:p>
            <a:r>
              <a:rPr lang="en-US" dirty="0"/>
              <a:t>Originates from the anterior trunk of the internal iliac artery in the pelvic cavity. It leaves the pelvic cavity with the inferior gluteal nerve through the greater sciatic foramen inferior to the </a:t>
            </a:r>
            <a:r>
              <a:rPr lang="en-US" dirty="0" err="1"/>
              <a:t>piriformis</a:t>
            </a:r>
            <a:r>
              <a:rPr lang="en-US" dirty="0"/>
              <a:t>. </a:t>
            </a:r>
          </a:p>
          <a:p>
            <a:r>
              <a:rPr lang="en-US" dirty="0"/>
              <a:t>Supplies adjacent muscles and descends through the gluteal region and into the posterior thigh where it supplies adjacent structures and anastomoses with perforating branches of the femoral artery. It also supplies a branch to the sciatic nerve. </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1527" y="1528696"/>
            <a:ext cx="4231720" cy="3649662"/>
          </a:xfrm>
        </p:spPr>
      </p:pic>
    </p:spTree>
    <p:extLst>
      <p:ext uri="{BB962C8B-B14F-4D97-AF65-F5344CB8AC3E}">
        <p14:creationId xmlns:p14="http://schemas.microsoft.com/office/powerpoint/2010/main" val="3448162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GLUTEAL ARTERIES</a:t>
            </a:r>
            <a:endParaRPr lang="el-GR" dirty="0"/>
          </a:p>
        </p:txBody>
      </p:sp>
      <p:sp>
        <p:nvSpPr>
          <p:cNvPr id="3" name="Θέση περιεχομένου 2"/>
          <p:cNvSpPr>
            <a:spLocks noGrp="1"/>
          </p:cNvSpPr>
          <p:nvPr>
            <p:ph sz="half" idx="1"/>
          </p:nvPr>
        </p:nvSpPr>
        <p:spPr/>
        <p:txBody>
          <a:bodyPr>
            <a:normAutofit lnSpcReduction="10000"/>
          </a:bodyPr>
          <a:lstStyle/>
          <a:p>
            <a:r>
              <a:rPr lang="en-US" dirty="0"/>
              <a:t>Superior gluteal artery </a:t>
            </a:r>
          </a:p>
          <a:p>
            <a:r>
              <a:rPr lang="en-US" dirty="0"/>
              <a:t>Originates from the posterior trunk of the internal iliac artery in the pelvic cavity. It leaves the pelvic cavity with the superior gluteal nerve through the greater sciatic foramen above the </a:t>
            </a:r>
            <a:r>
              <a:rPr lang="en-US" dirty="0" err="1"/>
              <a:t>piriformis</a:t>
            </a:r>
            <a:r>
              <a:rPr lang="en-US" dirty="0"/>
              <a:t> muscle </a:t>
            </a:r>
          </a:p>
          <a:p>
            <a:r>
              <a:rPr lang="en-US" dirty="0"/>
              <a:t>In the gluteal region, it divides into a superficial branch and a deep branch: the superficial branch passes onto the deep surface of the gluteus </a:t>
            </a:r>
            <a:r>
              <a:rPr lang="en-US" dirty="0" err="1"/>
              <a:t>maximus</a:t>
            </a:r>
            <a:r>
              <a:rPr lang="en-US" dirty="0"/>
              <a:t> muscle; the deep branch passes between the gluteus </a:t>
            </a:r>
            <a:r>
              <a:rPr lang="en-US" dirty="0" err="1"/>
              <a:t>medius</a:t>
            </a:r>
            <a:r>
              <a:rPr lang="en-US" dirty="0"/>
              <a:t> and </a:t>
            </a:r>
            <a:r>
              <a:rPr lang="en-US" dirty="0" err="1"/>
              <a:t>minimus</a:t>
            </a:r>
            <a:r>
              <a:rPr lang="en-US" dirty="0"/>
              <a:t> muscles. </a:t>
            </a:r>
            <a:endParaRPr lang="el-GR" dirty="0"/>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885" y="1625972"/>
            <a:ext cx="4231720" cy="3649662"/>
          </a:xfrm>
        </p:spPr>
      </p:pic>
    </p:spTree>
    <p:extLst>
      <p:ext uri="{BB962C8B-B14F-4D97-AF65-F5344CB8AC3E}">
        <p14:creationId xmlns:p14="http://schemas.microsoft.com/office/powerpoint/2010/main" val="207850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Latissimus</a:t>
            </a:r>
            <a:r>
              <a:rPr lang="en-US" dirty="0"/>
              <a:t> </a:t>
            </a:r>
            <a:r>
              <a:rPr lang="en-US" dirty="0" err="1"/>
              <a:t>dorsi</a:t>
            </a:r>
            <a:endParaRPr lang="el-GR" dirty="0"/>
          </a:p>
        </p:txBody>
      </p:sp>
      <p:sp>
        <p:nvSpPr>
          <p:cNvPr id="3" name="Θέση περιεχομένου 2"/>
          <p:cNvSpPr>
            <a:spLocks noGrp="1"/>
          </p:cNvSpPr>
          <p:nvPr>
            <p:ph sz="half" idx="1"/>
          </p:nvPr>
        </p:nvSpPr>
        <p:spPr/>
        <p:txBody>
          <a:bodyPr/>
          <a:lstStyle/>
          <a:p>
            <a:r>
              <a:rPr lang="en-US" dirty="0"/>
              <a:t>Large, flat triangular muscle</a:t>
            </a:r>
          </a:p>
          <a:p>
            <a:r>
              <a:rPr lang="en-US" dirty="0"/>
              <a:t> Covers lower back </a:t>
            </a:r>
          </a:p>
          <a:p>
            <a:r>
              <a:rPr lang="en-US" dirty="0"/>
              <a:t>Forms posterior axillary fold</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0582" y="1337733"/>
            <a:ext cx="4794724" cy="4872447"/>
          </a:xfrm>
        </p:spPr>
      </p:pic>
    </p:spTree>
    <p:extLst>
      <p:ext uri="{BB962C8B-B14F-4D97-AF65-F5344CB8AC3E}">
        <p14:creationId xmlns:p14="http://schemas.microsoft.com/office/powerpoint/2010/main" val="310560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err="1"/>
              <a:t>Levator</a:t>
            </a:r>
            <a:r>
              <a:rPr lang="en-US" b="1" dirty="0"/>
              <a:t> Scapulae MUSCLE</a:t>
            </a:r>
            <a:br>
              <a:rPr lang="en-US" b="1" dirty="0"/>
            </a:br>
            <a:endParaRPr lang="el-GR" dirty="0"/>
          </a:p>
        </p:txBody>
      </p:sp>
      <p:sp>
        <p:nvSpPr>
          <p:cNvPr id="3" name="Θέση περιεχομένου 2"/>
          <p:cNvSpPr>
            <a:spLocks noGrp="1"/>
          </p:cNvSpPr>
          <p:nvPr>
            <p:ph sz="half" idx="1"/>
          </p:nvPr>
        </p:nvSpPr>
        <p:spPr>
          <a:xfrm>
            <a:off x="685802" y="1609858"/>
            <a:ext cx="5367268" cy="4520485"/>
          </a:xfrm>
        </p:spPr>
        <p:txBody>
          <a:bodyPr>
            <a:normAutofit/>
          </a:bodyPr>
          <a:lstStyle/>
          <a:p>
            <a:pPr marL="0" indent="0">
              <a:buNone/>
            </a:pPr>
            <a:endParaRPr lang="en-US" b="1" dirty="0"/>
          </a:p>
          <a:p>
            <a:r>
              <a:rPr lang="en-US" dirty="0"/>
              <a:t>Small strap-like muscle. It begins in the neck, and descends to attach to the scapula.</a:t>
            </a:r>
          </a:p>
          <a:p>
            <a:r>
              <a:rPr lang="en-US" b="1" dirty="0" err="1"/>
              <a:t>Origin</a:t>
            </a:r>
            <a:r>
              <a:rPr lang="en-US" b="1" dirty="0" err="1">
                <a:sym typeface="Wingdings" panose="05000000000000000000" pitchFamily="2" charset="2"/>
              </a:rPr>
              <a:t>:</a:t>
            </a:r>
            <a:r>
              <a:rPr lang="en-US" dirty="0" err="1"/>
              <a:t>Transverse</a:t>
            </a:r>
            <a:r>
              <a:rPr lang="en-US" dirty="0"/>
              <a:t> processes of the C1-C4 vertebrae </a:t>
            </a:r>
          </a:p>
          <a:p>
            <a:r>
              <a:rPr lang="en-US" dirty="0" err="1"/>
              <a:t>Insertion</a:t>
            </a:r>
            <a:r>
              <a:rPr lang="en-US" dirty="0" err="1">
                <a:sym typeface="Wingdings" panose="05000000000000000000" pitchFamily="2" charset="2"/>
              </a:rPr>
              <a:t>:</a:t>
            </a:r>
            <a:r>
              <a:rPr lang="en-US" dirty="0" err="1"/>
              <a:t>Medial</a:t>
            </a:r>
            <a:r>
              <a:rPr lang="en-US" dirty="0"/>
              <a:t> border of the scapula.</a:t>
            </a:r>
          </a:p>
          <a:p>
            <a:r>
              <a:rPr lang="en-US" b="1" dirty="0"/>
              <a:t>Innervation</a:t>
            </a:r>
            <a:r>
              <a:rPr lang="en-US" dirty="0"/>
              <a:t>: Dorsal scapular nerve.</a:t>
            </a:r>
          </a:p>
          <a:p>
            <a:r>
              <a:rPr lang="en-US" b="1" dirty="0"/>
              <a:t>Actions</a:t>
            </a:r>
            <a:r>
              <a:rPr lang="en-US" dirty="0"/>
              <a:t>: Elevates the scapula.</a:t>
            </a:r>
          </a:p>
          <a:p>
            <a:r>
              <a:rPr lang="en-US" dirty="0"/>
              <a:t>Strap – like muscle: Covered by trapezius &amp; </a:t>
            </a:r>
            <a:r>
              <a:rPr lang="en-US" dirty="0" err="1"/>
              <a:t>latissimus</a:t>
            </a:r>
            <a:r>
              <a:rPr lang="en-US" dirty="0"/>
              <a:t> </a:t>
            </a:r>
            <a:r>
              <a:rPr lang="en-US" dirty="0" err="1"/>
              <a:t>dorsi</a:t>
            </a:r>
            <a:endParaRPr lang="en-US" dirty="0"/>
          </a:p>
          <a:p>
            <a:r>
              <a:rPr lang="en-US" dirty="0"/>
              <a:t>Acting </a:t>
            </a:r>
            <a:r>
              <a:rPr lang="en-US" dirty="0" err="1"/>
              <a:t>unilaterally</a:t>
            </a:r>
            <a:r>
              <a:rPr lang="en-US" dirty="0" err="1">
                <a:sym typeface="Wingdings" panose="05000000000000000000" pitchFamily="2" charset="2"/>
              </a:rPr>
              <a:t></a:t>
            </a:r>
            <a:r>
              <a:rPr lang="en-US" dirty="0" err="1"/>
              <a:t>rotates</a:t>
            </a:r>
            <a:r>
              <a:rPr lang="en-US" dirty="0"/>
              <a:t> neck </a:t>
            </a:r>
          </a:p>
          <a:p>
            <a:r>
              <a:rPr lang="en-US" dirty="0"/>
              <a:t> Acting </a:t>
            </a:r>
            <a:r>
              <a:rPr lang="en-US" dirty="0" err="1"/>
              <a:t>bilaterally</a:t>
            </a:r>
            <a:r>
              <a:rPr lang="en-US" dirty="0" err="1">
                <a:sym typeface="Wingdings" panose="05000000000000000000" pitchFamily="2" charset="2"/>
              </a:rPr>
              <a:t></a:t>
            </a:r>
            <a:r>
              <a:rPr lang="en-US" dirty="0" err="1"/>
              <a:t>extends</a:t>
            </a:r>
            <a:r>
              <a:rPr lang="en-US" dirty="0"/>
              <a:t> neck</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5781" y="1700889"/>
            <a:ext cx="4544219" cy="4531490"/>
          </a:xfrm>
        </p:spPr>
      </p:pic>
      <p:cxnSp>
        <p:nvCxnSpPr>
          <p:cNvPr id="7" name="Ευθύγραμμο βέλος σύνδεσης 6"/>
          <p:cNvCxnSpPr/>
          <p:nvPr/>
        </p:nvCxnSpPr>
        <p:spPr>
          <a:xfrm flipH="1">
            <a:off x="9001126" y="2922661"/>
            <a:ext cx="752474" cy="468989"/>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RHOMBOIDS</a:t>
            </a:r>
            <a:endParaRPr lang="el-GR" dirty="0"/>
          </a:p>
        </p:txBody>
      </p:sp>
      <p:sp>
        <p:nvSpPr>
          <p:cNvPr id="3" name="Θέση περιεχομένου 2"/>
          <p:cNvSpPr>
            <a:spLocks noGrp="1"/>
          </p:cNvSpPr>
          <p:nvPr>
            <p:ph sz="half" idx="1"/>
          </p:nvPr>
        </p:nvSpPr>
        <p:spPr>
          <a:xfrm>
            <a:off x="502276" y="1790163"/>
            <a:ext cx="5344732" cy="4443212"/>
          </a:xfrm>
        </p:spPr>
        <p:txBody>
          <a:bodyPr>
            <a:normAutofit/>
          </a:bodyPr>
          <a:lstStyle/>
          <a:p>
            <a:r>
              <a:rPr lang="en-US" b="1" dirty="0"/>
              <a:t>2 </a:t>
            </a:r>
            <a:r>
              <a:rPr lang="en-US" dirty="0"/>
              <a:t>rhomboid muscles</a:t>
            </a:r>
            <a:r>
              <a:rPr lang="en-US" dirty="0">
                <a:sym typeface="Wingdings" panose="05000000000000000000" pitchFamily="2" charset="2"/>
              </a:rPr>
              <a:t></a:t>
            </a:r>
            <a:r>
              <a:rPr lang="en-US" dirty="0"/>
              <a:t> Major and minor. </a:t>
            </a:r>
          </a:p>
          <a:p>
            <a:r>
              <a:rPr lang="en-US" dirty="0"/>
              <a:t>The rhomboid </a:t>
            </a:r>
            <a:r>
              <a:rPr lang="en-US" b="1" dirty="0"/>
              <a:t>minor is situated superiorly </a:t>
            </a:r>
            <a:r>
              <a:rPr lang="en-US" dirty="0"/>
              <a:t>to the major.</a:t>
            </a:r>
          </a:p>
          <a:p>
            <a:r>
              <a:rPr lang="en-US" dirty="0"/>
              <a:t>Deep to </a:t>
            </a:r>
            <a:r>
              <a:rPr lang="en-US" dirty="0" err="1"/>
              <a:t>trapezius,oftenly</a:t>
            </a:r>
            <a:r>
              <a:rPr lang="en-US" dirty="0"/>
              <a:t> united </a:t>
            </a:r>
          </a:p>
          <a:p>
            <a:r>
              <a:rPr lang="en-US" b="1" dirty="0"/>
              <a:t>Rhomboid Major</a:t>
            </a:r>
          </a:p>
          <a:p>
            <a:r>
              <a:rPr lang="en-US" b="1" dirty="0" err="1"/>
              <a:t>Origin</a:t>
            </a:r>
            <a:r>
              <a:rPr lang="en-US" b="1" dirty="0" err="1">
                <a:sym typeface="Wingdings" panose="05000000000000000000" pitchFamily="2" charset="2"/>
              </a:rPr>
              <a:t></a:t>
            </a:r>
            <a:r>
              <a:rPr lang="en-US" dirty="0" err="1"/>
              <a:t>spinous</a:t>
            </a:r>
            <a:r>
              <a:rPr lang="en-US" dirty="0"/>
              <a:t> processes of T2-T5 vertebrae.</a:t>
            </a:r>
          </a:p>
          <a:p>
            <a:r>
              <a:rPr lang="en-US" dirty="0"/>
              <a:t>Insertion</a:t>
            </a:r>
            <a:r>
              <a:rPr lang="en-US" dirty="0">
                <a:sym typeface="Wingdings" panose="05000000000000000000" pitchFamily="2" charset="2"/>
              </a:rPr>
              <a:t> medial</a:t>
            </a:r>
            <a:r>
              <a:rPr lang="en-US" dirty="0"/>
              <a:t> border of the scapula, between spine and inferior angle.</a:t>
            </a:r>
          </a:p>
          <a:p>
            <a:r>
              <a:rPr lang="en-US" b="1" dirty="0"/>
              <a:t>Innervation</a:t>
            </a:r>
            <a:r>
              <a:rPr lang="en-US" dirty="0"/>
              <a:t>: Dorsal scapular nerve.</a:t>
            </a:r>
          </a:p>
          <a:p>
            <a:r>
              <a:rPr lang="en-US" b="1" dirty="0"/>
              <a:t>Actions</a:t>
            </a:r>
            <a:r>
              <a:rPr lang="en-US" dirty="0"/>
              <a:t>: Retracts and rotates the scapula.</a:t>
            </a:r>
          </a:p>
          <a:p>
            <a:endParaRPr lang="el-GR" dirty="0"/>
          </a:p>
          <a:p>
            <a:endParaRPr lang="en-US"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0101" y="1337733"/>
            <a:ext cx="4996338" cy="4982342"/>
          </a:xfrm>
        </p:spPr>
      </p:pic>
      <p:sp>
        <p:nvSpPr>
          <p:cNvPr id="6" name="Ορθογώνιο 5"/>
          <p:cNvSpPr/>
          <p:nvPr/>
        </p:nvSpPr>
        <p:spPr>
          <a:xfrm rot="1544796">
            <a:off x="7760729" y="3281964"/>
            <a:ext cx="1388499" cy="1189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361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TM03457452[[fn=Ουράνιο]]</Template>
  <TotalTime>1766</TotalTime>
  <Words>4965</Words>
  <Application>Microsoft Office PowerPoint</Application>
  <PresentationFormat>Ευρεία οθόνη</PresentationFormat>
  <Paragraphs>379</Paragraphs>
  <Slides>67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67</vt:i4>
      </vt:variant>
    </vt:vector>
  </HeadingPairs>
  <TitlesOfParts>
    <vt:vector size="72" baseType="lpstr">
      <vt:lpstr>Arial</vt:lpstr>
      <vt:lpstr>Calibri</vt:lpstr>
      <vt:lpstr>Calibri Light</vt:lpstr>
      <vt:lpstr>Wingdings</vt:lpstr>
      <vt:lpstr>Ουράνιο</vt:lpstr>
      <vt:lpstr>Back AND RELATED MUSCLES,GLUTEAL REGION AND PERINEUM</vt:lpstr>
      <vt:lpstr>Muscles of the back</vt:lpstr>
      <vt:lpstr>Groups of back muscles</vt:lpstr>
      <vt:lpstr>TRAPEZIUS muscle</vt:lpstr>
      <vt:lpstr>TRAPEZIUS</vt:lpstr>
      <vt:lpstr>Latissimus dorsi</vt:lpstr>
      <vt:lpstr>Latissimus dorsi</vt:lpstr>
      <vt:lpstr>Levator Scapulae MUSCLE </vt:lpstr>
      <vt:lpstr>RHOMBOIDS</vt:lpstr>
      <vt:lpstr>rhomboids</vt:lpstr>
      <vt:lpstr>Intermediate Group </vt:lpstr>
      <vt:lpstr>Serratus Posterior Superior</vt:lpstr>
      <vt:lpstr>Serratus Posterior Inferior</vt:lpstr>
      <vt:lpstr>Deep muscles</vt:lpstr>
      <vt:lpstr>SUPERFICIAL GROUP</vt:lpstr>
      <vt:lpstr>SUPERFICIAL GROUP</vt:lpstr>
      <vt:lpstr>SUPERFICIAL GROUP</vt:lpstr>
      <vt:lpstr>Intermediate</vt:lpstr>
      <vt:lpstr>Intermediate</vt:lpstr>
      <vt:lpstr>Intermediate</vt:lpstr>
      <vt:lpstr>Intermediate</vt:lpstr>
      <vt:lpstr>deep</vt:lpstr>
      <vt:lpstr>SEMISPINALIS MUSCLE</vt:lpstr>
      <vt:lpstr>Multifidus</vt:lpstr>
      <vt:lpstr>Rotatores</vt:lpstr>
      <vt:lpstr>Minor deep</vt:lpstr>
      <vt:lpstr>Vessels and nerves of the area</vt:lpstr>
      <vt:lpstr>NERVES</vt:lpstr>
      <vt:lpstr>PERINEUM</vt:lpstr>
      <vt:lpstr>BORDERS OF PERINEUM</vt:lpstr>
      <vt:lpstr>Surface Borders</vt:lpstr>
      <vt:lpstr>ANATOMICAL BORDERS</vt:lpstr>
      <vt:lpstr>Anal Triangle</vt:lpstr>
      <vt:lpstr>EXTERNAL Anal sphincHter </vt:lpstr>
      <vt:lpstr>CONTENTS OF ANAL TRIANGLE</vt:lpstr>
      <vt:lpstr>Urogenital Triangle</vt:lpstr>
      <vt:lpstr>Urogenital triangle</vt:lpstr>
      <vt:lpstr>Παρουσίαση του PowerPoint</vt:lpstr>
      <vt:lpstr>Παρουσίαση του PowerPoint</vt:lpstr>
      <vt:lpstr>The Perineal Body </vt:lpstr>
      <vt:lpstr>NEUROVASCULAR SUPPLY</vt:lpstr>
      <vt:lpstr>Pudendal nerve</vt:lpstr>
      <vt:lpstr>Παρουσίαση του PowerPoint</vt:lpstr>
      <vt:lpstr>Pudendal nerve</vt:lpstr>
      <vt:lpstr>Vessels of the area</vt:lpstr>
      <vt:lpstr>Παρουσίαση του PowerPoint</vt:lpstr>
      <vt:lpstr>Other arteries of the area</vt:lpstr>
      <vt:lpstr>GLUTEAL AREA</vt:lpstr>
      <vt:lpstr>Παρουσίαση του PowerPoint</vt:lpstr>
      <vt:lpstr>Superficial muscles</vt:lpstr>
      <vt:lpstr>Superficial muscles</vt:lpstr>
      <vt:lpstr>Superficial muscles</vt:lpstr>
      <vt:lpstr>Superficial muscles</vt:lpstr>
      <vt:lpstr>Deep muscles</vt:lpstr>
      <vt:lpstr>Deep muscles</vt:lpstr>
      <vt:lpstr>Deep muscles</vt:lpstr>
      <vt:lpstr>Deep muscles</vt:lpstr>
      <vt:lpstr>Deep muscles</vt:lpstr>
      <vt:lpstr>NERVES OF GLUTEAL REGION</vt:lpstr>
      <vt:lpstr>GLUTEAL NERVES</vt:lpstr>
      <vt:lpstr>SCIATIC NERVE</vt:lpstr>
      <vt:lpstr>OTHER NERVES</vt:lpstr>
      <vt:lpstr>OTHER NERVES</vt:lpstr>
      <vt:lpstr>ARTERIES</vt:lpstr>
      <vt:lpstr>GLUTEAL ARTERIES</vt:lpstr>
      <vt:lpstr>GLUTEAL ARTERIES</vt:lpstr>
      <vt:lpstr>GLUTEAL ARTERIES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Anna-Maria Polychronopoulou</cp:lastModifiedBy>
  <cp:revision>74</cp:revision>
  <dcterms:created xsi:type="dcterms:W3CDTF">2023-12-09T22:35:16Z</dcterms:created>
  <dcterms:modified xsi:type="dcterms:W3CDTF">2024-12-11T08:40:54Z</dcterms:modified>
</cp:coreProperties>
</file>