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9" r:id="rId2"/>
    <p:sldId id="280" r:id="rId3"/>
    <p:sldId id="281" r:id="rId4"/>
    <p:sldId id="282" r:id="rId5"/>
    <p:sldId id="283" r:id="rId6"/>
    <p:sldId id="290" r:id="rId7"/>
    <p:sldId id="284" r:id="rId8"/>
    <p:sldId id="285" r:id="rId9"/>
    <p:sldId id="286" r:id="rId10"/>
    <p:sldId id="287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76" r:id="rId19"/>
    <p:sldId id="277" r:id="rId20"/>
    <p:sldId id="279" r:id="rId21"/>
    <p:sldId id="256" r:id="rId22"/>
    <p:sldId id="257" r:id="rId23"/>
    <p:sldId id="258" r:id="rId24"/>
    <p:sldId id="259" r:id="rId25"/>
    <p:sldId id="260" r:id="rId26"/>
    <p:sldId id="261" r:id="rId27"/>
    <p:sldId id="263" r:id="rId28"/>
    <p:sldId id="262" r:id="rId29"/>
    <p:sldId id="264" r:id="rId30"/>
    <p:sldId id="265" r:id="rId31"/>
    <p:sldId id="266" r:id="rId32"/>
    <p:sldId id="267" r:id="rId33"/>
    <p:sldId id="26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/>
    <p:restoredTop sz="94626"/>
  </p:normalViewPr>
  <p:slideViewPr>
    <p:cSldViewPr snapToGrid="0">
      <p:cViewPr varScale="1">
        <p:scale>
          <a:sx n="105" d="100"/>
          <a:sy n="105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F4899-6FC8-4C9E-9700-595958F4432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EFEC8C-23DE-4918-AEA2-341764280466}">
      <dgm:prSet/>
      <dgm:spPr/>
      <dgm:t>
        <a:bodyPr/>
        <a:lstStyle/>
        <a:p>
          <a:r>
            <a:rPr lang="en-US"/>
            <a:t>Foramen Magnum</a:t>
          </a:r>
        </a:p>
      </dgm:t>
    </dgm:pt>
    <dgm:pt modelId="{0034536E-D852-4E91-97B8-5364994A7921}" type="parTrans" cxnId="{697D18D8-1AF1-401A-9826-33AEDE5592D9}">
      <dgm:prSet/>
      <dgm:spPr/>
      <dgm:t>
        <a:bodyPr/>
        <a:lstStyle/>
        <a:p>
          <a:endParaRPr lang="en-US"/>
        </a:p>
      </dgm:t>
    </dgm:pt>
    <dgm:pt modelId="{A05E52E7-0BB2-4D3D-9C05-47BBF060DD31}" type="sibTrans" cxnId="{697D18D8-1AF1-401A-9826-33AEDE5592D9}">
      <dgm:prSet/>
      <dgm:spPr/>
      <dgm:t>
        <a:bodyPr/>
        <a:lstStyle/>
        <a:p>
          <a:endParaRPr lang="en-US"/>
        </a:p>
      </dgm:t>
    </dgm:pt>
    <dgm:pt modelId="{7F6355A1-71C8-44F7-B6EB-E75FCEAC8B99}">
      <dgm:prSet/>
      <dgm:spPr/>
      <dgm:t>
        <a:bodyPr/>
        <a:lstStyle/>
        <a:p>
          <a:r>
            <a:rPr lang="en-US"/>
            <a:t>Jugular Foramen</a:t>
          </a:r>
        </a:p>
      </dgm:t>
    </dgm:pt>
    <dgm:pt modelId="{6F622762-1683-4047-8A48-323D3E036051}" type="parTrans" cxnId="{7416AEC9-6778-4A83-8E56-2BAA85541B54}">
      <dgm:prSet/>
      <dgm:spPr/>
      <dgm:t>
        <a:bodyPr/>
        <a:lstStyle/>
        <a:p>
          <a:endParaRPr lang="en-US"/>
        </a:p>
      </dgm:t>
    </dgm:pt>
    <dgm:pt modelId="{5ACE5B75-2705-46BA-912F-BF520E706D4A}" type="sibTrans" cxnId="{7416AEC9-6778-4A83-8E56-2BAA85541B54}">
      <dgm:prSet/>
      <dgm:spPr/>
      <dgm:t>
        <a:bodyPr/>
        <a:lstStyle/>
        <a:p>
          <a:endParaRPr lang="en-US"/>
        </a:p>
      </dgm:t>
    </dgm:pt>
    <dgm:pt modelId="{63152788-6A88-409B-9990-5D321C0B65DB}">
      <dgm:prSet/>
      <dgm:spPr/>
      <dgm:t>
        <a:bodyPr/>
        <a:lstStyle/>
        <a:p>
          <a:r>
            <a:rPr lang="en-US"/>
            <a:t>Hypoglossal Canal</a:t>
          </a:r>
        </a:p>
      </dgm:t>
    </dgm:pt>
    <dgm:pt modelId="{87A0DF35-8410-4AF7-8045-1DA72C7E235C}" type="parTrans" cxnId="{345DD39A-6093-4C1F-9E2C-9A20B2A64754}">
      <dgm:prSet/>
      <dgm:spPr/>
      <dgm:t>
        <a:bodyPr/>
        <a:lstStyle/>
        <a:p>
          <a:endParaRPr lang="en-US"/>
        </a:p>
      </dgm:t>
    </dgm:pt>
    <dgm:pt modelId="{4A952803-3658-408A-8B01-7124C6D1BB77}" type="sibTrans" cxnId="{345DD39A-6093-4C1F-9E2C-9A20B2A64754}">
      <dgm:prSet/>
      <dgm:spPr/>
      <dgm:t>
        <a:bodyPr/>
        <a:lstStyle/>
        <a:p>
          <a:endParaRPr lang="en-US"/>
        </a:p>
      </dgm:t>
    </dgm:pt>
    <dgm:pt modelId="{E3BCC2BC-6E83-444B-AEF1-34A265817AD9}">
      <dgm:prSet/>
      <dgm:spPr/>
      <dgm:t>
        <a:bodyPr/>
        <a:lstStyle/>
        <a:p>
          <a:r>
            <a:rPr lang="en-US"/>
            <a:t>Internal Acoustic Meatus</a:t>
          </a:r>
        </a:p>
      </dgm:t>
    </dgm:pt>
    <dgm:pt modelId="{67DF778F-E48C-452D-835D-7947E2AAA6D2}" type="parTrans" cxnId="{C7096F08-98FB-4806-9FB2-D3223ABB972E}">
      <dgm:prSet/>
      <dgm:spPr/>
      <dgm:t>
        <a:bodyPr/>
        <a:lstStyle/>
        <a:p>
          <a:endParaRPr lang="en-US"/>
        </a:p>
      </dgm:t>
    </dgm:pt>
    <dgm:pt modelId="{DC0D8B74-DDD9-417E-A4B6-2E3CCCB59AFB}" type="sibTrans" cxnId="{C7096F08-98FB-4806-9FB2-D3223ABB972E}">
      <dgm:prSet/>
      <dgm:spPr/>
      <dgm:t>
        <a:bodyPr/>
        <a:lstStyle/>
        <a:p>
          <a:endParaRPr lang="en-US"/>
        </a:p>
      </dgm:t>
    </dgm:pt>
    <dgm:pt modelId="{F64D912A-ACD6-47C3-8870-0E38090FB8F2}">
      <dgm:prSet/>
      <dgm:spPr/>
      <dgm:t>
        <a:bodyPr/>
        <a:lstStyle/>
        <a:p>
          <a:r>
            <a:rPr lang="en-US"/>
            <a:t>Posterior Condylar Canal</a:t>
          </a:r>
        </a:p>
      </dgm:t>
    </dgm:pt>
    <dgm:pt modelId="{949D11A8-50F5-46F9-9E9F-5591D41968A7}" type="parTrans" cxnId="{DDABBE96-38AD-47DD-AFE8-B8E97A7BC533}">
      <dgm:prSet/>
      <dgm:spPr/>
      <dgm:t>
        <a:bodyPr/>
        <a:lstStyle/>
        <a:p>
          <a:endParaRPr lang="en-US"/>
        </a:p>
      </dgm:t>
    </dgm:pt>
    <dgm:pt modelId="{835ECA0E-11E8-4528-A5AC-1B678CB5A26A}" type="sibTrans" cxnId="{DDABBE96-38AD-47DD-AFE8-B8E97A7BC533}">
      <dgm:prSet/>
      <dgm:spPr/>
      <dgm:t>
        <a:bodyPr/>
        <a:lstStyle/>
        <a:p>
          <a:endParaRPr lang="en-US"/>
        </a:p>
      </dgm:t>
    </dgm:pt>
    <dgm:pt modelId="{BD62248D-0549-C04A-B31E-033DD9157319}" type="pres">
      <dgm:prSet presAssocID="{AFDF4899-6FC8-4C9E-9700-595958F4432C}" presName="outerComposite" presStyleCnt="0">
        <dgm:presLayoutVars>
          <dgm:chMax val="5"/>
          <dgm:dir/>
          <dgm:resizeHandles val="exact"/>
        </dgm:presLayoutVars>
      </dgm:prSet>
      <dgm:spPr/>
    </dgm:pt>
    <dgm:pt modelId="{5B4115B0-5757-6C47-B78E-BC8312C10DD0}" type="pres">
      <dgm:prSet presAssocID="{AFDF4899-6FC8-4C9E-9700-595958F4432C}" presName="dummyMaxCanvas" presStyleCnt="0">
        <dgm:presLayoutVars/>
      </dgm:prSet>
      <dgm:spPr/>
    </dgm:pt>
    <dgm:pt modelId="{DDEACF92-0E37-AD43-A7F0-E59FDD002E0E}" type="pres">
      <dgm:prSet presAssocID="{AFDF4899-6FC8-4C9E-9700-595958F4432C}" presName="FiveNodes_1" presStyleLbl="node1" presStyleIdx="0" presStyleCnt="5">
        <dgm:presLayoutVars>
          <dgm:bulletEnabled val="1"/>
        </dgm:presLayoutVars>
      </dgm:prSet>
      <dgm:spPr/>
    </dgm:pt>
    <dgm:pt modelId="{F70C972B-C290-294A-8EF1-7B3BF9955645}" type="pres">
      <dgm:prSet presAssocID="{AFDF4899-6FC8-4C9E-9700-595958F4432C}" presName="FiveNodes_2" presStyleLbl="node1" presStyleIdx="1" presStyleCnt="5">
        <dgm:presLayoutVars>
          <dgm:bulletEnabled val="1"/>
        </dgm:presLayoutVars>
      </dgm:prSet>
      <dgm:spPr/>
    </dgm:pt>
    <dgm:pt modelId="{1EDA485D-965F-2843-93C2-541F51A882EE}" type="pres">
      <dgm:prSet presAssocID="{AFDF4899-6FC8-4C9E-9700-595958F4432C}" presName="FiveNodes_3" presStyleLbl="node1" presStyleIdx="2" presStyleCnt="5">
        <dgm:presLayoutVars>
          <dgm:bulletEnabled val="1"/>
        </dgm:presLayoutVars>
      </dgm:prSet>
      <dgm:spPr/>
    </dgm:pt>
    <dgm:pt modelId="{A3817CDE-9CE7-6448-B7DD-454D003C5DF4}" type="pres">
      <dgm:prSet presAssocID="{AFDF4899-6FC8-4C9E-9700-595958F4432C}" presName="FiveNodes_4" presStyleLbl="node1" presStyleIdx="3" presStyleCnt="5">
        <dgm:presLayoutVars>
          <dgm:bulletEnabled val="1"/>
        </dgm:presLayoutVars>
      </dgm:prSet>
      <dgm:spPr/>
    </dgm:pt>
    <dgm:pt modelId="{B727208B-0FD0-174D-9DDA-453E3C46DAA7}" type="pres">
      <dgm:prSet presAssocID="{AFDF4899-6FC8-4C9E-9700-595958F4432C}" presName="FiveNodes_5" presStyleLbl="node1" presStyleIdx="4" presStyleCnt="5">
        <dgm:presLayoutVars>
          <dgm:bulletEnabled val="1"/>
        </dgm:presLayoutVars>
      </dgm:prSet>
      <dgm:spPr/>
    </dgm:pt>
    <dgm:pt modelId="{C0598F62-107F-D840-9D7B-190A7755E9AD}" type="pres">
      <dgm:prSet presAssocID="{AFDF4899-6FC8-4C9E-9700-595958F4432C}" presName="FiveConn_1-2" presStyleLbl="fgAccFollowNode1" presStyleIdx="0" presStyleCnt="4">
        <dgm:presLayoutVars>
          <dgm:bulletEnabled val="1"/>
        </dgm:presLayoutVars>
      </dgm:prSet>
      <dgm:spPr/>
    </dgm:pt>
    <dgm:pt modelId="{F399E909-B3D4-DD41-9AC2-962E71DDBE66}" type="pres">
      <dgm:prSet presAssocID="{AFDF4899-6FC8-4C9E-9700-595958F4432C}" presName="FiveConn_2-3" presStyleLbl="fgAccFollowNode1" presStyleIdx="1" presStyleCnt="4">
        <dgm:presLayoutVars>
          <dgm:bulletEnabled val="1"/>
        </dgm:presLayoutVars>
      </dgm:prSet>
      <dgm:spPr/>
    </dgm:pt>
    <dgm:pt modelId="{592A0112-5614-6346-BB57-83A092577D93}" type="pres">
      <dgm:prSet presAssocID="{AFDF4899-6FC8-4C9E-9700-595958F4432C}" presName="FiveConn_3-4" presStyleLbl="fgAccFollowNode1" presStyleIdx="2" presStyleCnt="4">
        <dgm:presLayoutVars>
          <dgm:bulletEnabled val="1"/>
        </dgm:presLayoutVars>
      </dgm:prSet>
      <dgm:spPr/>
    </dgm:pt>
    <dgm:pt modelId="{CE549072-E479-E047-BEA5-82CC62EF1BA2}" type="pres">
      <dgm:prSet presAssocID="{AFDF4899-6FC8-4C9E-9700-595958F4432C}" presName="FiveConn_4-5" presStyleLbl="fgAccFollowNode1" presStyleIdx="3" presStyleCnt="4">
        <dgm:presLayoutVars>
          <dgm:bulletEnabled val="1"/>
        </dgm:presLayoutVars>
      </dgm:prSet>
      <dgm:spPr/>
    </dgm:pt>
    <dgm:pt modelId="{10B060C7-5BC8-EF4C-92AE-AC3D80A41305}" type="pres">
      <dgm:prSet presAssocID="{AFDF4899-6FC8-4C9E-9700-595958F4432C}" presName="FiveNodes_1_text" presStyleLbl="node1" presStyleIdx="4" presStyleCnt="5">
        <dgm:presLayoutVars>
          <dgm:bulletEnabled val="1"/>
        </dgm:presLayoutVars>
      </dgm:prSet>
      <dgm:spPr/>
    </dgm:pt>
    <dgm:pt modelId="{7D57D5FF-3B6C-1D4E-B5BA-D98A2922FC10}" type="pres">
      <dgm:prSet presAssocID="{AFDF4899-6FC8-4C9E-9700-595958F4432C}" presName="FiveNodes_2_text" presStyleLbl="node1" presStyleIdx="4" presStyleCnt="5">
        <dgm:presLayoutVars>
          <dgm:bulletEnabled val="1"/>
        </dgm:presLayoutVars>
      </dgm:prSet>
      <dgm:spPr/>
    </dgm:pt>
    <dgm:pt modelId="{B027AB67-4564-DD49-A953-2003D5E2850A}" type="pres">
      <dgm:prSet presAssocID="{AFDF4899-6FC8-4C9E-9700-595958F4432C}" presName="FiveNodes_3_text" presStyleLbl="node1" presStyleIdx="4" presStyleCnt="5">
        <dgm:presLayoutVars>
          <dgm:bulletEnabled val="1"/>
        </dgm:presLayoutVars>
      </dgm:prSet>
      <dgm:spPr/>
    </dgm:pt>
    <dgm:pt modelId="{446D402E-FDD2-6A42-80B1-5EA5A36798AD}" type="pres">
      <dgm:prSet presAssocID="{AFDF4899-6FC8-4C9E-9700-595958F4432C}" presName="FiveNodes_4_text" presStyleLbl="node1" presStyleIdx="4" presStyleCnt="5">
        <dgm:presLayoutVars>
          <dgm:bulletEnabled val="1"/>
        </dgm:presLayoutVars>
      </dgm:prSet>
      <dgm:spPr/>
    </dgm:pt>
    <dgm:pt modelId="{6D98B5CA-BFC2-CD40-9D0A-D638FF7E84E2}" type="pres">
      <dgm:prSet presAssocID="{AFDF4899-6FC8-4C9E-9700-595958F4432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7096F08-98FB-4806-9FB2-D3223ABB972E}" srcId="{AFDF4899-6FC8-4C9E-9700-595958F4432C}" destId="{E3BCC2BC-6E83-444B-AEF1-34A265817AD9}" srcOrd="3" destOrd="0" parTransId="{67DF778F-E48C-452D-835D-7947E2AAA6D2}" sibTransId="{DC0D8B74-DDD9-417E-A4B6-2E3CCCB59AFB}"/>
    <dgm:cxn modelId="{E0D8A20C-6AD0-F64E-8A44-93C9DD037267}" type="presOf" srcId="{E3BCC2BC-6E83-444B-AEF1-34A265817AD9}" destId="{446D402E-FDD2-6A42-80B1-5EA5A36798AD}" srcOrd="1" destOrd="0" presId="urn:microsoft.com/office/officeart/2005/8/layout/vProcess5"/>
    <dgm:cxn modelId="{3D678427-FC4A-4C4D-BD1E-8CE5966A1232}" type="presOf" srcId="{63152788-6A88-409B-9990-5D321C0B65DB}" destId="{B027AB67-4564-DD49-A953-2003D5E2850A}" srcOrd="1" destOrd="0" presId="urn:microsoft.com/office/officeart/2005/8/layout/vProcess5"/>
    <dgm:cxn modelId="{F1BD1E2E-451F-8449-B400-74AD188AA54D}" type="presOf" srcId="{F64D912A-ACD6-47C3-8870-0E38090FB8F2}" destId="{6D98B5CA-BFC2-CD40-9D0A-D638FF7E84E2}" srcOrd="1" destOrd="0" presId="urn:microsoft.com/office/officeart/2005/8/layout/vProcess5"/>
    <dgm:cxn modelId="{BD8FC42E-D6C8-2144-B7F6-826AD6A6297C}" type="presOf" srcId="{7F6355A1-71C8-44F7-B6EB-E75FCEAC8B99}" destId="{7D57D5FF-3B6C-1D4E-B5BA-D98A2922FC10}" srcOrd="1" destOrd="0" presId="urn:microsoft.com/office/officeart/2005/8/layout/vProcess5"/>
    <dgm:cxn modelId="{D9FEA72F-F065-7448-B063-210A4CD857B0}" type="presOf" srcId="{5ACE5B75-2705-46BA-912F-BF520E706D4A}" destId="{F399E909-B3D4-DD41-9AC2-962E71DDBE66}" srcOrd="0" destOrd="0" presId="urn:microsoft.com/office/officeart/2005/8/layout/vProcess5"/>
    <dgm:cxn modelId="{14062337-7AA6-954C-B91C-2E3AEE1F782D}" type="presOf" srcId="{4A952803-3658-408A-8B01-7124C6D1BB77}" destId="{592A0112-5614-6346-BB57-83A092577D93}" srcOrd="0" destOrd="0" presId="urn:microsoft.com/office/officeart/2005/8/layout/vProcess5"/>
    <dgm:cxn modelId="{2FD69B5D-00CE-D240-A4F3-76B53B519088}" type="presOf" srcId="{63152788-6A88-409B-9990-5D321C0B65DB}" destId="{1EDA485D-965F-2843-93C2-541F51A882EE}" srcOrd="0" destOrd="0" presId="urn:microsoft.com/office/officeart/2005/8/layout/vProcess5"/>
    <dgm:cxn modelId="{68D6555F-4912-8141-9319-611A427480FA}" type="presOf" srcId="{F64D912A-ACD6-47C3-8870-0E38090FB8F2}" destId="{B727208B-0FD0-174D-9DDA-453E3C46DAA7}" srcOrd="0" destOrd="0" presId="urn:microsoft.com/office/officeart/2005/8/layout/vProcess5"/>
    <dgm:cxn modelId="{F4FF5C67-3EDB-4542-B990-4331528D6783}" type="presOf" srcId="{DC0D8B74-DDD9-417E-A4B6-2E3CCCB59AFB}" destId="{CE549072-E479-E047-BEA5-82CC62EF1BA2}" srcOrd="0" destOrd="0" presId="urn:microsoft.com/office/officeart/2005/8/layout/vProcess5"/>
    <dgm:cxn modelId="{7C7D6148-5975-5D4B-A873-5811119805F8}" type="presOf" srcId="{A05E52E7-0BB2-4D3D-9C05-47BBF060DD31}" destId="{C0598F62-107F-D840-9D7B-190A7755E9AD}" srcOrd="0" destOrd="0" presId="urn:microsoft.com/office/officeart/2005/8/layout/vProcess5"/>
    <dgm:cxn modelId="{08DE3450-C3EE-DE4A-B483-DB80A212FEA6}" type="presOf" srcId="{DEEFEC8C-23DE-4918-AEA2-341764280466}" destId="{10B060C7-5BC8-EF4C-92AE-AC3D80A41305}" srcOrd="1" destOrd="0" presId="urn:microsoft.com/office/officeart/2005/8/layout/vProcess5"/>
    <dgm:cxn modelId="{412CBC94-C9A3-BC45-9DB9-9BA208725EA6}" type="presOf" srcId="{DEEFEC8C-23DE-4918-AEA2-341764280466}" destId="{DDEACF92-0E37-AD43-A7F0-E59FDD002E0E}" srcOrd="0" destOrd="0" presId="urn:microsoft.com/office/officeart/2005/8/layout/vProcess5"/>
    <dgm:cxn modelId="{DDABBE96-38AD-47DD-AFE8-B8E97A7BC533}" srcId="{AFDF4899-6FC8-4C9E-9700-595958F4432C}" destId="{F64D912A-ACD6-47C3-8870-0E38090FB8F2}" srcOrd="4" destOrd="0" parTransId="{949D11A8-50F5-46F9-9E9F-5591D41968A7}" sibTransId="{835ECA0E-11E8-4528-A5AC-1B678CB5A26A}"/>
    <dgm:cxn modelId="{345DD39A-6093-4C1F-9E2C-9A20B2A64754}" srcId="{AFDF4899-6FC8-4C9E-9700-595958F4432C}" destId="{63152788-6A88-409B-9990-5D321C0B65DB}" srcOrd="2" destOrd="0" parTransId="{87A0DF35-8410-4AF7-8045-1DA72C7E235C}" sibTransId="{4A952803-3658-408A-8B01-7124C6D1BB77}"/>
    <dgm:cxn modelId="{7416AEC9-6778-4A83-8E56-2BAA85541B54}" srcId="{AFDF4899-6FC8-4C9E-9700-595958F4432C}" destId="{7F6355A1-71C8-44F7-B6EB-E75FCEAC8B99}" srcOrd="1" destOrd="0" parTransId="{6F622762-1683-4047-8A48-323D3E036051}" sibTransId="{5ACE5B75-2705-46BA-912F-BF520E706D4A}"/>
    <dgm:cxn modelId="{697D18D8-1AF1-401A-9826-33AEDE5592D9}" srcId="{AFDF4899-6FC8-4C9E-9700-595958F4432C}" destId="{DEEFEC8C-23DE-4918-AEA2-341764280466}" srcOrd="0" destOrd="0" parTransId="{0034536E-D852-4E91-97B8-5364994A7921}" sibTransId="{A05E52E7-0BB2-4D3D-9C05-47BBF060DD31}"/>
    <dgm:cxn modelId="{2F667BF5-ABC4-5B43-9B2D-716AD7B67E01}" type="presOf" srcId="{E3BCC2BC-6E83-444B-AEF1-34A265817AD9}" destId="{A3817CDE-9CE7-6448-B7DD-454D003C5DF4}" srcOrd="0" destOrd="0" presId="urn:microsoft.com/office/officeart/2005/8/layout/vProcess5"/>
    <dgm:cxn modelId="{20A460F7-5CD9-7843-A333-D2EE7A4D60C1}" type="presOf" srcId="{AFDF4899-6FC8-4C9E-9700-595958F4432C}" destId="{BD62248D-0549-C04A-B31E-033DD9157319}" srcOrd="0" destOrd="0" presId="urn:microsoft.com/office/officeart/2005/8/layout/vProcess5"/>
    <dgm:cxn modelId="{4F5AA5FB-E145-0F46-BB23-C3C459D02279}" type="presOf" srcId="{7F6355A1-71C8-44F7-B6EB-E75FCEAC8B99}" destId="{F70C972B-C290-294A-8EF1-7B3BF9955645}" srcOrd="0" destOrd="0" presId="urn:microsoft.com/office/officeart/2005/8/layout/vProcess5"/>
    <dgm:cxn modelId="{117672F0-B708-494D-8B6D-5253EA0EC1EA}" type="presParOf" srcId="{BD62248D-0549-C04A-B31E-033DD9157319}" destId="{5B4115B0-5757-6C47-B78E-BC8312C10DD0}" srcOrd="0" destOrd="0" presId="urn:microsoft.com/office/officeart/2005/8/layout/vProcess5"/>
    <dgm:cxn modelId="{76309D6F-F0EF-0540-B6A0-CC0A2A4A5D11}" type="presParOf" srcId="{BD62248D-0549-C04A-B31E-033DD9157319}" destId="{DDEACF92-0E37-AD43-A7F0-E59FDD002E0E}" srcOrd="1" destOrd="0" presId="urn:microsoft.com/office/officeart/2005/8/layout/vProcess5"/>
    <dgm:cxn modelId="{7F31BB8D-08E6-5640-B899-F07C835BC4AA}" type="presParOf" srcId="{BD62248D-0549-C04A-B31E-033DD9157319}" destId="{F70C972B-C290-294A-8EF1-7B3BF9955645}" srcOrd="2" destOrd="0" presId="urn:microsoft.com/office/officeart/2005/8/layout/vProcess5"/>
    <dgm:cxn modelId="{2BD01F4D-5D0B-5149-B97F-98F57D49DA97}" type="presParOf" srcId="{BD62248D-0549-C04A-B31E-033DD9157319}" destId="{1EDA485D-965F-2843-93C2-541F51A882EE}" srcOrd="3" destOrd="0" presId="urn:microsoft.com/office/officeart/2005/8/layout/vProcess5"/>
    <dgm:cxn modelId="{4FA8ED22-A03A-9B43-8D43-828504A77B04}" type="presParOf" srcId="{BD62248D-0549-C04A-B31E-033DD9157319}" destId="{A3817CDE-9CE7-6448-B7DD-454D003C5DF4}" srcOrd="4" destOrd="0" presId="urn:microsoft.com/office/officeart/2005/8/layout/vProcess5"/>
    <dgm:cxn modelId="{15000FDA-3563-054F-838E-B526F246098E}" type="presParOf" srcId="{BD62248D-0549-C04A-B31E-033DD9157319}" destId="{B727208B-0FD0-174D-9DDA-453E3C46DAA7}" srcOrd="5" destOrd="0" presId="urn:microsoft.com/office/officeart/2005/8/layout/vProcess5"/>
    <dgm:cxn modelId="{C0A45AAF-0A89-B349-BF94-83F5DFD2527B}" type="presParOf" srcId="{BD62248D-0549-C04A-B31E-033DD9157319}" destId="{C0598F62-107F-D840-9D7B-190A7755E9AD}" srcOrd="6" destOrd="0" presId="urn:microsoft.com/office/officeart/2005/8/layout/vProcess5"/>
    <dgm:cxn modelId="{DD26173D-EC35-9D45-829A-E2AA93342A65}" type="presParOf" srcId="{BD62248D-0549-C04A-B31E-033DD9157319}" destId="{F399E909-B3D4-DD41-9AC2-962E71DDBE66}" srcOrd="7" destOrd="0" presId="urn:microsoft.com/office/officeart/2005/8/layout/vProcess5"/>
    <dgm:cxn modelId="{6B3BDBE2-9E66-2140-B1D0-C2255D31DD41}" type="presParOf" srcId="{BD62248D-0549-C04A-B31E-033DD9157319}" destId="{592A0112-5614-6346-BB57-83A092577D93}" srcOrd="8" destOrd="0" presId="urn:microsoft.com/office/officeart/2005/8/layout/vProcess5"/>
    <dgm:cxn modelId="{ADF0E2B4-490C-C944-AFBA-7B1754ABD307}" type="presParOf" srcId="{BD62248D-0549-C04A-B31E-033DD9157319}" destId="{CE549072-E479-E047-BEA5-82CC62EF1BA2}" srcOrd="9" destOrd="0" presId="urn:microsoft.com/office/officeart/2005/8/layout/vProcess5"/>
    <dgm:cxn modelId="{D472745D-0041-6A4A-B915-A741D58061F2}" type="presParOf" srcId="{BD62248D-0549-C04A-B31E-033DD9157319}" destId="{10B060C7-5BC8-EF4C-92AE-AC3D80A41305}" srcOrd="10" destOrd="0" presId="urn:microsoft.com/office/officeart/2005/8/layout/vProcess5"/>
    <dgm:cxn modelId="{6CA120AD-15B3-484A-9203-C058654F94C3}" type="presParOf" srcId="{BD62248D-0549-C04A-B31E-033DD9157319}" destId="{7D57D5FF-3B6C-1D4E-B5BA-D98A2922FC10}" srcOrd="11" destOrd="0" presId="urn:microsoft.com/office/officeart/2005/8/layout/vProcess5"/>
    <dgm:cxn modelId="{ACD622C6-E558-894E-A9CB-A12650C33E65}" type="presParOf" srcId="{BD62248D-0549-C04A-B31E-033DD9157319}" destId="{B027AB67-4564-DD49-A953-2003D5E2850A}" srcOrd="12" destOrd="0" presId="urn:microsoft.com/office/officeart/2005/8/layout/vProcess5"/>
    <dgm:cxn modelId="{DBADCCDF-1B08-AA43-B38F-C975E915207C}" type="presParOf" srcId="{BD62248D-0549-C04A-B31E-033DD9157319}" destId="{446D402E-FDD2-6A42-80B1-5EA5A36798AD}" srcOrd="13" destOrd="0" presId="urn:microsoft.com/office/officeart/2005/8/layout/vProcess5"/>
    <dgm:cxn modelId="{4BD1040A-D506-3542-BE57-251B2932301D}" type="presParOf" srcId="{BD62248D-0549-C04A-B31E-033DD9157319}" destId="{6D98B5CA-BFC2-CD40-9D0A-D638FF7E84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04A13D-D66E-4A7D-90DB-38007B96631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5DEC4D4-4E24-4FFC-B081-44567A4BE2B7}">
      <dgm:prSet/>
      <dgm:spPr/>
      <dgm:t>
        <a:bodyPr/>
        <a:lstStyle/>
        <a:p>
          <a:r>
            <a:rPr lang="en-US"/>
            <a:t>Optic Canal</a:t>
          </a:r>
        </a:p>
      </dgm:t>
    </dgm:pt>
    <dgm:pt modelId="{8A7BB8F1-230B-4967-8C68-EBD7F12F5DF5}" type="parTrans" cxnId="{4566F170-EFA4-4C24-8696-9ACE65D505A6}">
      <dgm:prSet/>
      <dgm:spPr/>
      <dgm:t>
        <a:bodyPr/>
        <a:lstStyle/>
        <a:p>
          <a:endParaRPr lang="en-US"/>
        </a:p>
      </dgm:t>
    </dgm:pt>
    <dgm:pt modelId="{D7AB781B-8544-40DE-B3F4-CAC8723BCB3E}" type="sibTrans" cxnId="{4566F170-EFA4-4C24-8696-9ACE65D505A6}">
      <dgm:prSet/>
      <dgm:spPr/>
      <dgm:t>
        <a:bodyPr/>
        <a:lstStyle/>
        <a:p>
          <a:endParaRPr lang="en-US"/>
        </a:p>
      </dgm:t>
    </dgm:pt>
    <dgm:pt modelId="{429C0E3D-2508-4CD5-8C80-A2FBA617ECC5}">
      <dgm:prSet/>
      <dgm:spPr/>
      <dgm:t>
        <a:bodyPr/>
        <a:lstStyle/>
        <a:p>
          <a:r>
            <a:rPr lang="en-US"/>
            <a:t>Foramen Rotundum</a:t>
          </a:r>
        </a:p>
      </dgm:t>
    </dgm:pt>
    <dgm:pt modelId="{7CB0E903-5EA3-479A-8DCE-C0F73205163E}" type="parTrans" cxnId="{B2241F4F-5381-4B83-B15A-D561252BFD80}">
      <dgm:prSet/>
      <dgm:spPr/>
      <dgm:t>
        <a:bodyPr/>
        <a:lstStyle/>
        <a:p>
          <a:endParaRPr lang="en-US"/>
        </a:p>
      </dgm:t>
    </dgm:pt>
    <dgm:pt modelId="{A2FA2760-4E40-48E3-AC2E-275DF43266C6}" type="sibTrans" cxnId="{B2241F4F-5381-4B83-B15A-D561252BFD80}">
      <dgm:prSet/>
      <dgm:spPr/>
      <dgm:t>
        <a:bodyPr/>
        <a:lstStyle/>
        <a:p>
          <a:endParaRPr lang="en-US"/>
        </a:p>
      </dgm:t>
    </dgm:pt>
    <dgm:pt modelId="{F2725C3F-5826-4B71-86D4-FBD7F394B56F}">
      <dgm:prSet/>
      <dgm:spPr/>
      <dgm:t>
        <a:bodyPr/>
        <a:lstStyle/>
        <a:p>
          <a:r>
            <a:rPr lang="en-US"/>
            <a:t>Foramen Ovale</a:t>
          </a:r>
        </a:p>
      </dgm:t>
    </dgm:pt>
    <dgm:pt modelId="{148677C5-47B7-4CB1-BEC9-6F6A63F021CA}" type="parTrans" cxnId="{22C0301A-3B89-4E14-A2B2-0FC9D34AF50A}">
      <dgm:prSet/>
      <dgm:spPr/>
      <dgm:t>
        <a:bodyPr/>
        <a:lstStyle/>
        <a:p>
          <a:endParaRPr lang="en-US"/>
        </a:p>
      </dgm:t>
    </dgm:pt>
    <dgm:pt modelId="{07A4E409-CDEA-4B7C-BDDE-41209C2E030E}" type="sibTrans" cxnId="{22C0301A-3B89-4E14-A2B2-0FC9D34AF50A}">
      <dgm:prSet/>
      <dgm:spPr/>
      <dgm:t>
        <a:bodyPr/>
        <a:lstStyle/>
        <a:p>
          <a:endParaRPr lang="en-US"/>
        </a:p>
      </dgm:t>
    </dgm:pt>
    <dgm:pt modelId="{7D6EB7AC-3506-455D-ABDF-08DB6E190AF7}">
      <dgm:prSet/>
      <dgm:spPr/>
      <dgm:t>
        <a:bodyPr/>
        <a:lstStyle/>
        <a:p>
          <a:r>
            <a:rPr lang="en-US"/>
            <a:t>Foramen Spinosum</a:t>
          </a:r>
        </a:p>
      </dgm:t>
    </dgm:pt>
    <dgm:pt modelId="{C2147E1E-7075-43CD-874E-BB52FE4A5DCD}" type="parTrans" cxnId="{5FE944BC-3BD4-4058-B26F-6DA9A9EF79BC}">
      <dgm:prSet/>
      <dgm:spPr/>
      <dgm:t>
        <a:bodyPr/>
        <a:lstStyle/>
        <a:p>
          <a:endParaRPr lang="en-US"/>
        </a:p>
      </dgm:t>
    </dgm:pt>
    <dgm:pt modelId="{CC5346A8-C29E-4D03-A8AA-9DF852A23B48}" type="sibTrans" cxnId="{5FE944BC-3BD4-4058-B26F-6DA9A9EF79BC}">
      <dgm:prSet/>
      <dgm:spPr/>
      <dgm:t>
        <a:bodyPr/>
        <a:lstStyle/>
        <a:p>
          <a:endParaRPr lang="en-US"/>
        </a:p>
      </dgm:t>
    </dgm:pt>
    <dgm:pt modelId="{B5BB8F25-14F0-4632-8994-9A8C0BE6569B}">
      <dgm:prSet/>
      <dgm:spPr/>
      <dgm:t>
        <a:bodyPr/>
        <a:lstStyle/>
        <a:p>
          <a:r>
            <a:rPr lang="en-US"/>
            <a:t>Foramen Lacerum</a:t>
          </a:r>
        </a:p>
      </dgm:t>
    </dgm:pt>
    <dgm:pt modelId="{EB12DD2D-72A2-468D-9289-DABE8CEFD4F2}" type="parTrans" cxnId="{8B82E039-DBDD-438D-9BEC-4DBDDFD2FE43}">
      <dgm:prSet/>
      <dgm:spPr/>
      <dgm:t>
        <a:bodyPr/>
        <a:lstStyle/>
        <a:p>
          <a:endParaRPr lang="en-US"/>
        </a:p>
      </dgm:t>
    </dgm:pt>
    <dgm:pt modelId="{780DF3B8-7E47-4CCA-8B66-ECCDDAF3DF16}" type="sibTrans" cxnId="{8B82E039-DBDD-438D-9BEC-4DBDDFD2FE43}">
      <dgm:prSet/>
      <dgm:spPr/>
      <dgm:t>
        <a:bodyPr/>
        <a:lstStyle/>
        <a:p>
          <a:endParaRPr lang="en-US"/>
        </a:p>
      </dgm:t>
    </dgm:pt>
    <dgm:pt modelId="{30619C5A-58B4-4653-8C1B-DA819582F272}">
      <dgm:prSet/>
      <dgm:spPr/>
      <dgm:t>
        <a:bodyPr/>
        <a:lstStyle/>
        <a:p>
          <a:r>
            <a:rPr lang="en-US"/>
            <a:t>Carotid Canal</a:t>
          </a:r>
        </a:p>
      </dgm:t>
    </dgm:pt>
    <dgm:pt modelId="{B5274462-EF6B-473B-9D65-4DBC74DBE4B0}" type="parTrans" cxnId="{918C11C5-FB48-462B-9A95-D84E91ADD366}">
      <dgm:prSet/>
      <dgm:spPr/>
      <dgm:t>
        <a:bodyPr/>
        <a:lstStyle/>
        <a:p>
          <a:endParaRPr lang="en-US"/>
        </a:p>
      </dgm:t>
    </dgm:pt>
    <dgm:pt modelId="{3E23ACC5-6552-4AF7-B54E-2BBB220C45F3}" type="sibTrans" cxnId="{918C11C5-FB48-462B-9A95-D84E91ADD366}">
      <dgm:prSet/>
      <dgm:spPr/>
      <dgm:t>
        <a:bodyPr/>
        <a:lstStyle/>
        <a:p>
          <a:endParaRPr lang="en-US"/>
        </a:p>
      </dgm:t>
    </dgm:pt>
    <dgm:pt modelId="{3F138172-22DA-CC4E-805F-4017CB7496E1}" type="pres">
      <dgm:prSet presAssocID="{5704A13D-D66E-4A7D-90DB-38007B96631E}" presName="diagram" presStyleCnt="0">
        <dgm:presLayoutVars>
          <dgm:dir/>
          <dgm:resizeHandles val="exact"/>
        </dgm:presLayoutVars>
      </dgm:prSet>
      <dgm:spPr/>
    </dgm:pt>
    <dgm:pt modelId="{6A10518E-72AC-7C44-BEBB-AFBECEE2B925}" type="pres">
      <dgm:prSet presAssocID="{65DEC4D4-4E24-4FFC-B081-44567A4BE2B7}" presName="node" presStyleLbl="node1" presStyleIdx="0" presStyleCnt="6">
        <dgm:presLayoutVars>
          <dgm:bulletEnabled val="1"/>
        </dgm:presLayoutVars>
      </dgm:prSet>
      <dgm:spPr/>
    </dgm:pt>
    <dgm:pt modelId="{F896FF31-EE94-2B49-B4CE-03B4C7078687}" type="pres">
      <dgm:prSet presAssocID="{D7AB781B-8544-40DE-B3F4-CAC8723BCB3E}" presName="sibTrans" presStyleCnt="0"/>
      <dgm:spPr/>
    </dgm:pt>
    <dgm:pt modelId="{4F1AC946-CC27-8D4E-B235-330AF85C5C0F}" type="pres">
      <dgm:prSet presAssocID="{429C0E3D-2508-4CD5-8C80-A2FBA617ECC5}" presName="node" presStyleLbl="node1" presStyleIdx="1" presStyleCnt="6">
        <dgm:presLayoutVars>
          <dgm:bulletEnabled val="1"/>
        </dgm:presLayoutVars>
      </dgm:prSet>
      <dgm:spPr/>
    </dgm:pt>
    <dgm:pt modelId="{FE0EFD92-54C8-EB4E-8287-F8BC73143DC8}" type="pres">
      <dgm:prSet presAssocID="{A2FA2760-4E40-48E3-AC2E-275DF43266C6}" presName="sibTrans" presStyleCnt="0"/>
      <dgm:spPr/>
    </dgm:pt>
    <dgm:pt modelId="{FBA53824-387F-F84F-8754-05D05168C3A2}" type="pres">
      <dgm:prSet presAssocID="{F2725C3F-5826-4B71-86D4-FBD7F394B56F}" presName="node" presStyleLbl="node1" presStyleIdx="2" presStyleCnt="6">
        <dgm:presLayoutVars>
          <dgm:bulletEnabled val="1"/>
        </dgm:presLayoutVars>
      </dgm:prSet>
      <dgm:spPr/>
    </dgm:pt>
    <dgm:pt modelId="{7891FF01-85EB-7243-9F10-307290CFD8C1}" type="pres">
      <dgm:prSet presAssocID="{07A4E409-CDEA-4B7C-BDDE-41209C2E030E}" presName="sibTrans" presStyleCnt="0"/>
      <dgm:spPr/>
    </dgm:pt>
    <dgm:pt modelId="{D20E5D95-29A1-C949-8257-7FBE0CB7BECD}" type="pres">
      <dgm:prSet presAssocID="{7D6EB7AC-3506-455D-ABDF-08DB6E190AF7}" presName="node" presStyleLbl="node1" presStyleIdx="3" presStyleCnt="6">
        <dgm:presLayoutVars>
          <dgm:bulletEnabled val="1"/>
        </dgm:presLayoutVars>
      </dgm:prSet>
      <dgm:spPr/>
    </dgm:pt>
    <dgm:pt modelId="{988AE2F5-05EB-F24F-BA6F-8A523E96B892}" type="pres">
      <dgm:prSet presAssocID="{CC5346A8-C29E-4D03-A8AA-9DF852A23B48}" presName="sibTrans" presStyleCnt="0"/>
      <dgm:spPr/>
    </dgm:pt>
    <dgm:pt modelId="{3ADDB8CF-A581-B74E-974F-6AF01C561E53}" type="pres">
      <dgm:prSet presAssocID="{B5BB8F25-14F0-4632-8994-9A8C0BE6569B}" presName="node" presStyleLbl="node1" presStyleIdx="4" presStyleCnt="6">
        <dgm:presLayoutVars>
          <dgm:bulletEnabled val="1"/>
        </dgm:presLayoutVars>
      </dgm:prSet>
      <dgm:spPr/>
    </dgm:pt>
    <dgm:pt modelId="{EAA001CC-C5B5-EF40-A8F9-BC8014210CD4}" type="pres">
      <dgm:prSet presAssocID="{780DF3B8-7E47-4CCA-8B66-ECCDDAF3DF16}" presName="sibTrans" presStyleCnt="0"/>
      <dgm:spPr/>
    </dgm:pt>
    <dgm:pt modelId="{6D63A27F-E275-A443-931A-92C90180247B}" type="pres">
      <dgm:prSet presAssocID="{30619C5A-58B4-4653-8C1B-DA819582F272}" presName="node" presStyleLbl="node1" presStyleIdx="5" presStyleCnt="6">
        <dgm:presLayoutVars>
          <dgm:bulletEnabled val="1"/>
        </dgm:presLayoutVars>
      </dgm:prSet>
      <dgm:spPr/>
    </dgm:pt>
  </dgm:ptLst>
  <dgm:cxnLst>
    <dgm:cxn modelId="{5C76410D-977D-2C4B-80BE-1684E12A1ADE}" type="presOf" srcId="{F2725C3F-5826-4B71-86D4-FBD7F394B56F}" destId="{FBA53824-387F-F84F-8754-05D05168C3A2}" srcOrd="0" destOrd="0" presId="urn:microsoft.com/office/officeart/2005/8/layout/default"/>
    <dgm:cxn modelId="{22C0301A-3B89-4E14-A2B2-0FC9D34AF50A}" srcId="{5704A13D-D66E-4A7D-90DB-38007B96631E}" destId="{F2725C3F-5826-4B71-86D4-FBD7F394B56F}" srcOrd="2" destOrd="0" parTransId="{148677C5-47B7-4CB1-BEC9-6F6A63F021CA}" sibTransId="{07A4E409-CDEA-4B7C-BDDE-41209C2E030E}"/>
    <dgm:cxn modelId="{B5D02C31-9B47-E345-B72C-F358309262AA}" type="presOf" srcId="{65DEC4D4-4E24-4FFC-B081-44567A4BE2B7}" destId="{6A10518E-72AC-7C44-BEBB-AFBECEE2B925}" srcOrd="0" destOrd="0" presId="urn:microsoft.com/office/officeart/2005/8/layout/default"/>
    <dgm:cxn modelId="{8B82E039-DBDD-438D-9BEC-4DBDDFD2FE43}" srcId="{5704A13D-D66E-4A7D-90DB-38007B96631E}" destId="{B5BB8F25-14F0-4632-8994-9A8C0BE6569B}" srcOrd="4" destOrd="0" parTransId="{EB12DD2D-72A2-468D-9289-DABE8CEFD4F2}" sibTransId="{780DF3B8-7E47-4CCA-8B66-ECCDDAF3DF16}"/>
    <dgm:cxn modelId="{B2241F4F-5381-4B83-B15A-D561252BFD80}" srcId="{5704A13D-D66E-4A7D-90DB-38007B96631E}" destId="{429C0E3D-2508-4CD5-8C80-A2FBA617ECC5}" srcOrd="1" destOrd="0" parTransId="{7CB0E903-5EA3-479A-8DCE-C0F73205163E}" sibTransId="{A2FA2760-4E40-48E3-AC2E-275DF43266C6}"/>
    <dgm:cxn modelId="{4566F170-EFA4-4C24-8696-9ACE65D505A6}" srcId="{5704A13D-D66E-4A7D-90DB-38007B96631E}" destId="{65DEC4D4-4E24-4FFC-B081-44567A4BE2B7}" srcOrd="0" destOrd="0" parTransId="{8A7BB8F1-230B-4967-8C68-EBD7F12F5DF5}" sibTransId="{D7AB781B-8544-40DE-B3F4-CAC8723BCB3E}"/>
    <dgm:cxn modelId="{21146C92-CEC9-CC4B-98FF-4FE7FCB3971C}" type="presOf" srcId="{B5BB8F25-14F0-4632-8994-9A8C0BE6569B}" destId="{3ADDB8CF-A581-B74E-974F-6AF01C561E53}" srcOrd="0" destOrd="0" presId="urn:microsoft.com/office/officeart/2005/8/layout/default"/>
    <dgm:cxn modelId="{A9008FAE-78BB-4C46-919B-4B89F4C58BAB}" type="presOf" srcId="{7D6EB7AC-3506-455D-ABDF-08DB6E190AF7}" destId="{D20E5D95-29A1-C949-8257-7FBE0CB7BECD}" srcOrd="0" destOrd="0" presId="urn:microsoft.com/office/officeart/2005/8/layout/default"/>
    <dgm:cxn modelId="{196085BA-4CEB-0B4B-A8DD-34A41655B996}" type="presOf" srcId="{429C0E3D-2508-4CD5-8C80-A2FBA617ECC5}" destId="{4F1AC946-CC27-8D4E-B235-330AF85C5C0F}" srcOrd="0" destOrd="0" presId="urn:microsoft.com/office/officeart/2005/8/layout/default"/>
    <dgm:cxn modelId="{5FE944BC-3BD4-4058-B26F-6DA9A9EF79BC}" srcId="{5704A13D-D66E-4A7D-90DB-38007B96631E}" destId="{7D6EB7AC-3506-455D-ABDF-08DB6E190AF7}" srcOrd="3" destOrd="0" parTransId="{C2147E1E-7075-43CD-874E-BB52FE4A5DCD}" sibTransId="{CC5346A8-C29E-4D03-A8AA-9DF852A23B48}"/>
    <dgm:cxn modelId="{918C11C5-FB48-462B-9A95-D84E91ADD366}" srcId="{5704A13D-D66E-4A7D-90DB-38007B96631E}" destId="{30619C5A-58B4-4653-8C1B-DA819582F272}" srcOrd="5" destOrd="0" parTransId="{B5274462-EF6B-473B-9D65-4DBC74DBE4B0}" sibTransId="{3E23ACC5-6552-4AF7-B54E-2BBB220C45F3}"/>
    <dgm:cxn modelId="{AECD43CB-74CE-5548-B629-F56AE6FAEFFE}" type="presOf" srcId="{30619C5A-58B4-4653-8C1B-DA819582F272}" destId="{6D63A27F-E275-A443-931A-92C90180247B}" srcOrd="0" destOrd="0" presId="urn:microsoft.com/office/officeart/2005/8/layout/default"/>
    <dgm:cxn modelId="{EEB79BE7-9450-CD40-A14E-0FC091E251F9}" type="presOf" srcId="{5704A13D-D66E-4A7D-90DB-38007B96631E}" destId="{3F138172-22DA-CC4E-805F-4017CB7496E1}" srcOrd="0" destOrd="0" presId="urn:microsoft.com/office/officeart/2005/8/layout/default"/>
    <dgm:cxn modelId="{1C1E5170-DB86-D64B-BC14-68709CCC9F82}" type="presParOf" srcId="{3F138172-22DA-CC4E-805F-4017CB7496E1}" destId="{6A10518E-72AC-7C44-BEBB-AFBECEE2B925}" srcOrd="0" destOrd="0" presId="urn:microsoft.com/office/officeart/2005/8/layout/default"/>
    <dgm:cxn modelId="{B9D5D4E6-2517-AA49-827A-81DCD9BBAC56}" type="presParOf" srcId="{3F138172-22DA-CC4E-805F-4017CB7496E1}" destId="{F896FF31-EE94-2B49-B4CE-03B4C7078687}" srcOrd="1" destOrd="0" presId="urn:microsoft.com/office/officeart/2005/8/layout/default"/>
    <dgm:cxn modelId="{9F6E1BDC-8E86-4447-AD16-6E8DC84719F2}" type="presParOf" srcId="{3F138172-22DA-CC4E-805F-4017CB7496E1}" destId="{4F1AC946-CC27-8D4E-B235-330AF85C5C0F}" srcOrd="2" destOrd="0" presId="urn:microsoft.com/office/officeart/2005/8/layout/default"/>
    <dgm:cxn modelId="{098627AC-7ADC-054B-B79E-EE577801F8CE}" type="presParOf" srcId="{3F138172-22DA-CC4E-805F-4017CB7496E1}" destId="{FE0EFD92-54C8-EB4E-8287-F8BC73143DC8}" srcOrd="3" destOrd="0" presId="urn:microsoft.com/office/officeart/2005/8/layout/default"/>
    <dgm:cxn modelId="{73426606-375C-3B4B-965A-D33BDE367FD3}" type="presParOf" srcId="{3F138172-22DA-CC4E-805F-4017CB7496E1}" destId="{FBA53824-387F-F84F-8754-05D05168C3A2}" srcOrd="4" destOrd="0" presId="urn:microsoft.com/office/officeart/2005/8/layout/default"/>
    <dgm:cxn modelId="{46DBBEB4-79C9-E149-A889-E615D827FFF2}" type="presParOf" srcId="{3F138172-22DA-CC4E-805F-4017CB7496E1}" destId="{7891FF01-85EB-7243-9F10-307290CFD8C1}" srcOrd="5" destOrd="0" presId="urn:microsoft.com/office/officeart/2005/8/layout/default"/>
    <dgm:cxn modelId="{8E75DEA8-0287-7A46-B938-612860B06AE5}" type="presParOf" srcId="{3F138172-22DA-CC4E-805F-4017CB7496E1}" destId="{D20E5D95-29A1-C949-8257-7FBE0CB7BECD}" srcOrd="6" destOrd="0" presId="urn:microsoft.com/office/officeart/2005/8/layout/default"/>
    <dgm:cxn modelId="{2F17B8D7-373A-0241-B42F-622143816DC9}" type="presParOf" srcId="{3F138172-22DA-CC4E-805F-4017CB7496E1}" destId="{988AE2F5-05EB-F24F-BA6F-8A523E96B892}" srcOrd="7" destOrd="0" presId="urn:microsoft.com/office/officeart/2005/8/layout/default"/>
    <dgm:cxn modelId="{3AE89AF1-B31B-884E-8B1A-F2DF91C7CA95}" type="presParOf" srcId="{3F138172-22DA-CC4E-805F-4017CB7496E1}" destId="{3ADDB8CF-A581-B74E-974F-6AF01C561E53}" srcOrd="8" destOrd="0" presId="urn:microsoft.com/office/officeart/2005/8/layout/default"/>
    <dgm:cxn modelId="{2CEDBB55-49F0-684B-867B-2CDCCD042823}" type="presParOf" srcId="{3F138172-22DA-CC4E-805F-4017CB7496E1}" destId="{EAA001CC-C5B5-EF40-A8F9-BC8014210CD4}" srcOrd="9" destOrd="0" presId="urn:microsoft.com/office/officeart/2005/8/layout/default"/>
    <dgm:cxn modelId="{D3DF9C40-DCFD-E140-BBF3-F1CDA4284A9C}" type="presParOf" srcId="{3F138172-22DA-CC4E-805F-4017CB7496E1}" destId="{6D63A27F-E275-A443-931A-92C90180247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ACF92-0E37-AD43-A7F0-E59FDD002E0E}">
      <dsp:nvSpPr>
        <dsp:cNvPr id="0" name=""/>
        <dsp:cNvSpPr/>
      </dsp:nvSpPr>
      <dsp:spPr>
        <a:xfrm>
          <a:off x="0" y="0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Foramen Magnum</a:t>
          </a:r>
        </a:p>
      </dsp:txBody>
      <dsp:txXfrm>
        <a:off x="27820" y="27820"/>
        <a:ext cx="3600628" cy="894193"/>
      </dsp:txXfrm>
    </dsp:sp>
    <dsp:sp modelId="{F70C972B-C290-294A-8EF1-7B3BF9955645}">
      <dsp:nvSpPr>
        <dsp:cNvPr id="0" name=""/>
        <dsp:cNvSpPr/>
      </dsp:nvSpPr>
      <dsp:spPr>
        <a:xfrm>
          <a:off x="353714" y="1081754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Jugular Foramen</a:t>
          </a:r>
        </a:p>
      </dsp:txBody>
      <dsp:txXfrm>
        <a:off x="381534" y="1109574"/>
        <a:ext cx="3709957" cy="894193"/>
      </dsp:txXfrm>
    </dsp:sp>
    <dsp:sp modelId="{1EDA485D-965F-2843-93C2-541F51A882EE}">
      <dsp:nvSpPr>
        <dsp:cNvPr id="0" name=""/>
        <dsp:cNvSpPr/>
      </dsp:nvSpPr>
      <dsp:spPr>
        <a:xfrm>
          <a:off x="707429" y="2163508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Hypoglossal Canal</a:t>
          </a:r>
        </a:p>
      </dsp:txBody>
      <dsp:txXfrm>
        <a:off x="735249" y="2191328"/>
        <a:ext cx="3709957" cy="894193"/>
      </dsp:txXfrm>
    </dsp:sp>
    <dsp:sp modelId="{A3817CDE-9CE7-6448-B7DD-454D003C5DF4}">
      <dsp:nvSpPr>
        <dsp:cNvPr id="0" name=""/>
        <dsp:cNvSpPr/>
      </dsp:nvSpPr>
      <dsp:spPr>
        <a:xfrm>
          <a:off x="1061144" y="3245262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Internal Acoustic Meatus</a:t>
          </a:r>
        </a:p>
      </dsp:txBody>
      <dsp:txXfrm>
        <a:off x="1088964" y="3273082"/>
        <a:ext cx="3709957" cy="894193"/>
      </dsp:txXfrm>
    </dsp:sp>
    <dsp:sp modelId="{B727208B-0FD0-174D-9DDA-453E3C46DAA7}">
      <dsp:nvSpPr>
        <dsp:cNvPr id="0" name=""/>
        <dsp:cNvSpPr/>
      </dsp:nvSpPr>
      <dsp:spPr>
        <a:xfrm>
          <a:off x="1414859" y="4327017"/>
          <a:ext cx="4736703" cy="949833"/>
        </a:xfrm>
        <a:prstGeom prst="roundRect">
          <a:avLst>
            <a:gd name="adj" fmla="val 1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Posterior Condylar Canal</a:t>
          </a:r>
        </a:p>
      </dsp:txBody>
      <dsp:txXfrm>
        <a:off x="1442679" y="4354837"/>
        <a:ext cx="3709957" cy="894193"/>
      </dsp:txXfrm>
    </dsp:sp>
    <dsp:sp modelId="{C0598F62-107F-D840-9D7B-190A7755E9AD}">
      <dsp:nvSpPr>
        <dsp:cNvPr id="0" name=""/>
        <dsp:cNvSpPr/>
      </dsp:nvSpPr>
      <dsp:spPr>
        <a:xfrm>
          <a:off x="4119312" y="693905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258225" y="693905"/>
        <a:ext cx="339565" cy="464587"/>
      </dsp:txXfrm>
    </dsp:sp>
    <dsp:sp modelId="{F399E909-B3D4-DD41-9AC2-962E71DDBE66}">
      <dsp:nvSpPr>
        <dsp:cNvPr id="0" name=""/>
        <dsp:cNvSpPr/>
      </dsp:nvSpPr>
      <dsp:spPr>
        <a:xfrm>
          <a:off x="4473026" y="1775660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648662"/>
            <a:satOff val="10440"/>
            <a:lumOff val="-69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48662"/>
              <a:satOff val="10440"/>
              <a:lumOff val="-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611939" y="1775660"/>
        <a:ext cx="339565" cy="464587"/>
      </dsp:txXfrm>
    </dsp:sp>
    <dsp:sp modelId="{592A0112-5614-6346-BB57-83A092577D93}">
      <dsp:nvSpPr>
        <dsp:cNvPr id="0" name=""/>
        <dsp:cNvSpPr/>
      </dsp:nvSpPr>
      <dsp:spPr>
        <a:xfrm>
          <a:off x="4826741" y="2841583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297324"/>
            <a:satOff val="20881"/>
            <a:lumOff val="-13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97324"/>
              <a:satOff val="20881"/>
              <a:lumOff val="-1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965654" y="2841583"/>
        <a:ext cx="339565" cy="464587"/>
      </dsp:txXfrm>
    </dsp:sp>
    <dsp:sp modelId="{CE549072-E479-E047-BEA5-82CC62EF1BA2}">
      <dsp:nvSpPr>
        <dsp:cNvPr id="0" name=""/>
        <dsp:cNvSpPr/>
      </dsp:nvSpPr>
      <dsp:spPr>
        <a:xfrm>
          <a:off x="5180456" y="3933891"/>
          <a:ext cx="617391" cy="617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319369" y="3933891"/>
        <a:ext cx="339565" cy="464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0518E-72AC-7C44-BEBB-AFBECEE2B925}">
      <dsp:nvSpPr>
        <dsp:cNvPr id="0" name=""/>
        <dsp:cNvSpPr/>
      </dsp:nvSpPr>
      <dsp:spPr>
        <a:xfrm>
          <a:off x="1306750" y="353"/>
          <a:ext cx="2390030" cy="14340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Optic Canal</a:t>
          </a:r>
        </a:p>
      </dsp:txBody>
      <dsp:txXfrm>
        <a:off x="1306750" y="353"/>
        <a:ext cx="2390030" cy="1434018"/>
      </dsp:txXfrm>
    </dsp:sp>
    <dsp:sp modelId="{4F1AC946-CC27-8D4E-B235-330AF85C5C0F}">
      <dsp:nvSpPr>
        <dsp:cNvPr id="0" name=""/>
        <dsp:cNvSpPr/>
      </dsp:nvSpPr>
      <dsp:spPr>
        <a:xfrm>
          <a:off x="3935784" y="353"/>
          <a:ext cx="2390030" cy="14340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Foramen Rotundum</a:t>
          </a:r>
        </a:p>
      </dsp:txBody>
      <dsp:txXfrm>
        <a:off x="3935784" y="353"/>
        <a:ext cx="2390030" cy="1434018"/>
      </dsp:txXfrm>
    </dsp:sp>
    <dsp:sp modelId="{FBA53824-387F-F84F-8754-05D05168C3A2}">
      <dsp:nvSpPr>
        <dsp:cNvPr id="0" name=""/>
        <dsp:cNvSpPr/>
      </dsp:nvSpPr>
      <dsp:spPr>
        <a:xfrm>
          <a:off x="6564818" y="353"/>
          <a:ext cx="2390030" cy="14340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Foramen Ovale</a:t>
          </a:r>
        </a:p>
      </dsp:txBody>
      <dsp:txXfrm>
        <a:off x="6564818" y="353"/>
        <a:ext cx="2390030" cy="1434018"/>
      </dsp:txXfrm>
    </dsp:sp>
    <dsp:sp modelId="{D20E5D95-29A1-C949-8257-7FBE0CB7BECD}">
      <dsp:nvSpPr>
        <dsp:cNvPr id="0" name=""/>
        <dsp:cNvSpPr/>
      </dsp:nvSpPr>
      <dsp:spPr>
        <a:xfrm>
          <a:off x="1306750" y="1673375"/>
          <a:ext cx="2390030" cy="14340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Foramen Spinosum</a:t>
          </a:r>
        </a:p>
      </dsp:txBody>
      <dsp:txXfrm>
        <a:off x="1306750" y="1673375"/>
        <a:ext cx="2390030" cy="1434018"/>
      </dsp:txXfrm>
    </dsp:sp>
    <dsp:sp modelId="{3ADDB8CF-A581-B74E-974F-6AF01C561E53}">
      <dsp:nvSpPr>
        <dsp:cNvPr id="0" name=""/>
        <dsp:cNvSpPr/>
      </dsp:nvSpPr>
      <dsp:spPr>
        <a:xfrm>
          <a:off x="3935784" y="1673375"/>
          <a:ext cx="2390030" cy="14340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Foramen Lacerum</a:t>
          </a:r>
        </a:p>
      </dsp:txBody>
      <dsp:txXfrm>
        <a:off x="3935784" y="1673375"/>
        <a:ext cx="2390030" cy="1434018"/>
      </dsp:txXfrm>
    </dsp:sp>
    <dsp:sp modelId="{6D63A27F-E275-A443-931A-92C90180247B}">
      <dsp:nvSpPr>
        <dsp:cNvPr id="0" name=""/>
        <dsp:cNvSpPr/>
      </dsp:nvSpPr>
      <dsp:spPr>
        <a:xfrm>
          <a:off x="6564818" y="1673375"/>
          <a:ext cx="2390030" cy="14340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Carotid Canal</a:t>
          </a:r>
        </a:p>
      </dsp:txBody>
      <dsp:txXfrm>
        <a:off x="6564818" y="1673375"/>
        <a:ext cx="2390030" cy="1434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B5235-D17D-E843-9871-65255E745B44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541CB-3136-F246-A2D8-F6723B8F4B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8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Compartalization</a:t>
            </a:r>
            <a:r>
              <a:rPr lang="en-US" dirty="0"/>
              <a:t> between the glossopharyngeal + </a:t>
            </a:r>
            <a:r>
              <a:rPr lang="en-US" dirty="0" err="1"/>
              <a:t>Vagus</a:t>
            </a:r>
            <a:r>
              <a:rPr lang="en-US" dirty="0"/>
              <a:t> + Accessory Nerves (CN IX, X, XI)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74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V1 + Oculomotor (CN III) + Trochlear (CN IV) + Abducens (CN VI) =&gt; Superior Orbital Fissure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49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Thyroid Gland, Cricothyroid and </a:t>
            </a:r>
            <a:r>
              <a:rPr lang="en-US" dirty="0" err="1"/>
              <a:t>Infrahoid</a:t>
            </a:r>
            <a:r>
              <a:rPr lang="en-US" dirty="0"/>
              <a:t> muscles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08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Tongue and Floor of the mouth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643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Superficial Structures of the face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891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Muscles including the sternocleidomastoid, trapezius, deep muscles of the neck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39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Parotid Gland, Temporomandibular Joint, Several muscles of the head and neck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79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Supply: Deep structures of the head (mandible, pterygoid and infratemporal fossa)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541CB-3136-F246-A2D8-F6723B8F4BFD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498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3860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011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718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49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7857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95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204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626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827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086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D7E434F-8A16-254F-BE52-5FB03FCB5353}" type="datetimeFigureOut">
              <a:rPr lang="el-GR" smtClean="0"/>
              <a:t>8/11/2024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775A99E-0182-9C40-9BE5-50CF0D24BB8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8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97E45-7042-945F-9363-E677F9D3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3C0C6C-5A30-7CC7-0397-018DF876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492760"/>
            <a:ext cx="8991600" cy="1645920"/>
          </a:xfrm>
        </p:spPr>
        <p:txBody>
          <a:bodyPr/>
          <a:lstStyle/>
          <a:p>
            <a:r>
              <a:rPr lang="en-US" dirty="0"/>
              <a:t>SKULL BASE FORAMINA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F358337-3878-1609-F421-A814F2297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458559"/>
            <a:ext cx="6801612" cy="1553933"/>
          </a:xfrm>
        </p:spPr>
        <p:txBody>
          <a:bodyPr>
            <a:normAutofit/>
          </a:bodyPr>
          <a:lstStyle/>
          <a:p>
            <a:r>
              <a:rPr lang="en-US" dirty="0"/>
              <a:t>George Triantafyllou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65B2AAE-B5CA-480D-1709-2C669E38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18" y="17283"/>
            <a:ext cx="1223319" cy="1223319"/>
          </a:xfrm>
          <a:prstGeom prst="rect">
            <a:avLst/>
          </a:prstGeom>
        </p:spPr>
      </p:pic>
      <p:pic>
        <p:nvPicPr>
          <p:cNvPr id="6" name="Γραφικό 5">
            <a:extLst>
              <a:ext uri="{FF2B5EF4-FFF2-40B4-BE49-F238E27FC236}">
                <a16:creationId xmlns:a16="http://schemas.microsoft.com/office/drawing/2014/main" id="{2114C584-CDF9-F047-DA6B-1FD569B6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30" y="210638"/>
            <a:ext cx="3089188" cy="753149"/>
          </a:xfrm>
          <a:prstGeom prst="rect">
            <a:avLst/>
          </a:prstGeom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816D401E-7387-2A4F-02A4-D4F96F0D26DC}"/>
              </a:ext>
            </a:extLst>
          </p:cNvPr>
          <p:cNvSpPr txBox="1">
            <a:spLocks/>
          </p:cNvSpPr>
          <p:nvPr/>
        </p:nvSpPr>
        <p:spPr>
          <a:xfrm>
            <a:off x="2158481" y="1735239"/>
            <a:ext cx="7648128" cy="12398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Computed Tomography (CT) and Dried Skull Illustrations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34901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BFD80451-E279-226F-D189-F8ABFAF5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INTERNAL ACOUSTIC MEATUS</a:t>
            </a:r>
            <a:endParaRPr lang="el-GR" sz="18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17036564-5F95-CC11-3F25-03C66D0FA099}"/>
              </a:ext>
            </a:extLst>
          </p:cNvPr>
          <p:cNvSpPr txBox="1">
            <a:spLocks/>
          </p:cNvSpPr>
          <p:nvPr/>
        </p:nvSpPr>
        <p:spPr>
          <a:xfrm>
            <a:off x="0" y="4871167"/>
            <a:ext cx="8275320" cy="16458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Vestibulocochlear Nerve (CN VIII) division (cochlear and superior and inferior vestibular nerves)</a:t>
            </a:r>
          </a:p>
          <a:p>
            <a:r>
              <a:rPr lang="en-US" dirty="0"/>
              <a:t>Facial Nerve (CN VII) exits through the Stylomastoid Foramen</a:t>
            </a:r>
          </a:p>
          <a:p>
            <a:r>
              <a:rPr lang="en-US" dirty="0"/>
              <a:t>Labyrinthine Artery</a:t>
            </a:r>
          </a:p>
        </p:txBody>
      </p:sp>
      <p:pic>
        <p:nvPicPr>
          <p:cNvPr id="6" name="Εικόνα 5" descr="Εικόνα που περιέχει κρανίο, σπηλιά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9392EC5C-FADC-A4E2-1946-74AF253C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1039661"/>
            <a:ext cx="4944587" cy="3708440"/>
          </a:xfrm>
          <a:prstGeom prst="rect">
            <a:avLst/>
          </a:prstGeom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CEF1D27F-C24C-11A3-DB56-BF43DFBAA793}"/>
              </a:ext>
            </a:extLst>
          </p:cNvPr>
          <p:cNvCxnSpPr>
            <a:cxnSpLocks/>
          </p:cNvCxnSpPr>
          <p:nvPr/>
        </p:nvCxnSpPr>
        <p:spPr>
          <a:xfrm flipV="1">
            <a:off x="989556" y="1985656"/>
            <a:ext cx="632205" cy="6197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Εικόνα 9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B99F82F-E0B9-2EB4-DEE6-C9D53194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56" y="1051689"/>
            <a:ext cx="2772381" cy="2631114"/>
          </a:xfrm>
          <a:prstGeom prst="rect">
            <a:avLst/>
          </a:prstGeom>
        </p:spPr>
      </p:pic>
      <p:pic>
        <p:nvPicPr>
          <p:cNvPr id="12" name="Εικόνα 11" descr="Εικόνα που περιέχει ιατρική απεικόνιση, ακτινολογία, φιλμ ακτινογραφίας,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5FAB66E-0B95-5784-845F-7BFCBCFF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042" y="3731345"/>
            <a:ext cx="3269293" cy="2961594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γραφικός χαρακτήρας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E9F376B4-DCCA-91E2-476B-8389BB86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642" y="1039661"/>
            <a:ext cx="4109150" cy="2631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36A955-A339-C5C5-A99D-2F7090B79BEF}"/>
              </a:ext>
            </a:extLst>
          </p:cNvPr>
          <p:cNvSpPr txBox="1"/>
          <p:nvPr/>
        </p:nvSpPr>
        <p:spPr>
          <a:xfrm>
            <a:off x="2630203" y="4471102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7EB97-3572-F316-C538-4261101E6DE2}"/>
              </a:ext>
            </a:extLst>
          </p:cNvPr>
          <p:cNvSpPr txBox="1"/>
          <p:nvPr/>
        </p:nvSpPr>
        <p:spPr>
          <a:xfrm>
            <a:off x="5126656" y="3393776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E761F-8415-358D-8D91-E3B116F85D9A}"/>
              </a:ext>
            </a:extLst>
          </p:cNvPr>
          <p:cNvSpPr txBox="1"/>
          <p:nvPr/>
        </p:nvSpPr>
        <p:spPr>
          <a:xfrm>
            <a:off x="10466245" y="6415940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23247-F735-BCEA-F49C-ACD06E617584}"/>
              </a:ext>
            </a:extLst>
          </p:cNvPr>
          <p:cNvSpPr txBox="1"/>
          <p:nvPr/>
        </p:nvSpPr>
        <p:spPr>
          <a:xfrm>
            <a:off x="7946766" y="3376590"/>
            <a:ext cx="133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Rhoton et al. 2000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2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EF4763-86A4-A905-E897-0251C89D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/>
              <a:t>MIDDLE CRANIAL FOSSA</a:t>
            </a:r>
            <a:endParaRPr lang="el-GR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E5B57FB9-84C9-D967-B5FB-03D4615AE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710389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388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F43AF6-09EB-4F8C-6690-368783E2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993" y="191806"/>
            <a:ext cx="5312664" cy="722594"/>
          </a:xfrm>
        </p:spPr>
        <p:txBody>
          <a:bodyPr>
            <a:normAutofit/>
          </a:bodyPr>
          <a:lstStyle/>
          <a:p>
            <a:r>
              <a:rPr lang="en-US" sz="2000" dirty="0"/>
              <a:t>Foramen rotundum</a:t>
            </a:r>
            <a:endParaRPr lang="el-GR" sz="2000" dirty="0"/>
          </a:p>
        </p:txBody>
      </p:sp>
      <p:pic>
        <p:nvPicPr>
          <p:cNvPr id="5" name="Εικόνα 4" descr="Εικόνα που περιέχει τέχνη, μπρούντζ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8BB512E-CC57-B4BC-80D7-1ED56996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7" y="1439222"/>
            <a:ext cx="7125976" cy="2987549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5E37921D-B2F1-5180-9901-A6AC75A8DA8B}"/>
              </a:ext>
            </a:extLst>
          </p:cNvPr>
          <p:cNvCxnSpPr>
            <a:cxnSpLocks/>
          </p:cNvCxnSpPr>
          <p:nvPr/>
        </p:nvCxnSpPr>
        <p:spPr>
          <a:xfrm flipH="1">
            <a:off x="5054839" y="2005344"/>
            <a:ext cx="1444486" cy="9276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F8AEAD7A-1A81-D1E0-703A-582D94A55B81}"/>
              </a:ext>
            </a:extLst>
          </p:cNvPr>
          <p:cNvCxnSpPr>
            <a:cxnSpLocks/>
          </p:cNvCxnSpPr>
          <p:nvPr/>
        </p:nvCxnSpPr>
        <p:spPr>
          <a:xfrm>
            <a:off x="1448289" y="2241281"/>
            <a:ext cx="1146314" cy="8680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Εικόνα 8" descr="Εικόνα που περιέχει κρανίο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25B5F007-55AF-735D-6D9E-66BBDEAD0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486" y="3589883"/>
            <a:ext cx="4713514" cy="3268117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46D2445C-6064-480F-F062-6E949A2A0557}"/>
              </a:ext>
            </a:extLst>
          </p:cNvPr>
          <p:cNvCxnSpPr>
            <a:cxnSpLocks/>
          </p:cNvCxnSpPr>
          <p:nvPr/>
        </p:nvCxnSpPr>
        <p:spPr>
          <a:xfrm>
            <a:off x="7590041" y="4195544"/>
            <a:ext cx="820828" cy="6836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0197A9F-6DD6-9CF9-3C9E-8B44C5E694BA}"/>
              </a:ext>
            </a:extLst>
          </p:cNvPr>
          <p:cNvCxnSpPr>
            <a:cxnSpLocks/>
          </p:cNvCxnSpPr>
          <p:nvPr/>
        </p:nvCxnSpPr>
        <p:spPr>
          <a:xfrm flipH="1">
            <a:off x="11437100" y="3918857"/>
            <a:ext cx="515414" cy="6346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Θέση περιεχομένου 2">
            <a:extLst>
              <a:ext uri="{FF2B5EF4-FFF2-40B4-BE49-F238E27FC236}">
                <a16:creationId xmlns:a16="http://schemas.microsoft.com/office/drawing/2014/main" id="{BF08F5F1-78BE-EB23-730D-A32592A7F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9679"/>
            <a:ext cx="6706035" cy="978321"/>
          </a:xfrm>
        </p:spPr>
        <p:txBody>
          <a:bodyPr/>
          <a:lstStyle/>
          <a:p>
            <a:r>
              <a:rPr lang="en-US" dirty="0"/>
              <a:t>Connects: Middle Cranial Fossa + Pterygopalatine Fossa</a:t>
            </a:r>
          </a:p>
          <a:p>
            <a:r>
              <a:rPr lang="en-US" dirty="0"/>
              <a:t>Contents: Maxillary Nerve (CN V2)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396971F1-2021-9A21-8154-0FBDB6CF1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948" y="0"/>
            <a:ext cx="3073052" cy="3580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84A157-E914-524D-69C4-5BA8D4280D00}"/>
              </a:ext>
            </a:extLst>
          </p:cNvPr>
          <p:cNvSpPr txBox="1"/>
          <p:nvPr/>
        </p:nvSpPr>
        <p:spPr>
          <a:xfrm>
            <a:off x="134367" y="4149772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23BA88-4F77-20D2-5AB0-A819ACB62821}"/>
              </a:ext>
            </a:extLst>
          </p:cNvPr>
          <p:cNvSpPr txBox="1"/>
          <p:nvPr/>
        </p:nvSpPr>
        <p:spPr>
          <a:xfrm>
            <a:off x="9118948" y="0"/>
            <a:ext cx="133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Rhoton et al. 2000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E540E-7386-E00D-C665-AF2392404860}"/>
              </a:ext>
            </a:extLst>
          </p:cNvPr>
          <p:cNvSpPr txBox="1"/>
          <p:nvPr/>
        </p:nvSpPr>
        <p:spPr>
          <a:xfrm>
            <a:off x="7462600" y="6581001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BC592E-7D49-E9A8-F819-FFD637AA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FORAMEN OVALE</a:t>
            </a:r>
            <a:endParaRPr lang="el-GR" sz="18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D722D4-2D34-39D3-6107-0D85B2F8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67678"/>
            <a:ext cx="6624765" cy="21343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Mandibular nerve (CN V3)</a:t>
            </a:r>
          </a:p>
          <a:p>
            <a:r>
              <a:rPr lang="en-US" dirty="0"/>
              <a:t>Accessory meningeal artery</a:t>
            </a:r>
          </a:p>
          <a:p>
            <a:r>
              <a:rPr lang="en-US" dirty="0"/>
              <a:t>Lesser Petrosal nerve</a:t>
            </a:r>
          </a:p>
          <a:p>
            <a:r>
              <a:rPr lang="en-US" dirty="0"/>
              <a:t>Emissary vein (interconnecting cavernous sinus-pterygoid plexus)</a:t>
            </a:r>
            <a:endParaRPr lang="el-GR" dirty="0"/>
          </a:p>
        </p:txBody>
      </p:sp>
      <p:pic>
        <p:nvPicPr>
          <p:cNvPr id="5" name="Εικόνα 4" descr="Εικόνα που περιέχει σπηλιά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3232F65-9862-53D5-2B26-87E40FD56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923" y="896221"/>
            <a:ext cx="3987452" cy="301774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84D8D0-B054-2AD8-C3E5-2DFF376E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9" y="896221"/>
            <a:ext cx="3221179" cy="3914480"/>
          </a:xfrm>
          <a:prstGeom prst="rect">
            <a:avLst/>
          </a:prstGeom>
        </p:spPr>
      </p:pic>
      <p:pic>
        <p:nvPicPr>
          <p:cNvPr id="8" name="Εικόνα 7" descr="Εικόνα που περιέχει κρανίο, κόκκαλο, θηλαστικό, απολίθω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E3D9EF4-9DDF-65C7-8101-69458A5C0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69" y="896221"/>
            <a:ext cx="4056351" cy="481745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208A08D-0074-471B-9BCE-D300EA5D9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640" y="4007268"/>
            <a:ext cx="2446751" cy="2850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59050-15DE-8DA7-85C8-5FEDDB2B14F1}"/>
              </a:ext>
            </a:extLst>
          </p:cNvPr>
          <p:cNvSpPr txBox="1"/>
          <p:nvPr/>
        </p:nvSpPr>
        <p:spPr>
          <a:xfrm>
            <a:off x="80769" y="4533702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D45CA-D0B1-73F0-D2D8-FF12663EA6CB}"/>
              </a:ext>
            </a:extLst>
          </p:cNvPr>
          <p:cNvSpPr txBox="1"/>
          <p:nvPr/>
        </p:nvSpPr>
        <p:spPr>
          <a:xfrm>
            <a:off x="7900466" y="839244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Personal Archive</a:t>
            </a:r>
            <a:endParaRPr lang="el-GR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68436-CA21-511E-BC71-FBD94E631E58}"/>
              </a:ext>
            </a:extLst>
          </p:cNvPr>
          <p:cNvSpPr txBox="1"/>
          <p:nvPr/>
        </p:nvSpPr>
        <p:spPr>
          <a:xfrm>
            <a:off x="3557785" y="5432634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7D9DB-8C2C-A8EF-677D-63A560846C49}"/>
              </a:ext>
            </a:extLst>
          </p:cNvPr>
          <p:cNvSpPr txBox="1"/>
          <p:nvPr/>
        </p:nvSpPr>
        <p:spPr>
          <a:xfrm>
            <a:off x="8730640" y="4007268"/>
            <a:ext cx="133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Rhoton et al. 2000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3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A7F0DA4-7F2F-DB63-A0AB-D2A27204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92212" cy="2893511"/>
          </a:xfrm>
          <a:prstGeom prst="rect">
            <a:avLst/>
          </a:prstGeom>
        </p:spPr>
      </p:pic>
      <p:pic>
        <p:nvPicPr>
          <p:cNvPr id="10" name="Εικόνα 9" descr="Εικόνα που περιέχει σπηλιά, φύση, τρύπα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289A8EA-B9D1-1598-59E8-AC561EC83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93" y="3189093"/>
            <a:ext cx="2869323" cy="3654265"/>
          </a:xfrm>
          <a:prstGeom prst="rect">
            <a:avLst/>
          </a:prstGeom>
        </p:spPr>
      </p:pic>
      <p:pic>
        <p:nvPicPr>
          <p:cNvPr id="12" name="Εικόνα 11" descr="Εικόνα που περιέχει κρανίο, κόκκαλο, σπηλιά&#10;&#10;Περιγραφή που δημιουργήθηκε αυτόματα">
            <a:extLst>
              <a:ext uri="{FF2B5EF4-FFF2-40B4-BE49-F238E27FC236}">
                <a16:creationId xmlns:a16="http://schemas.microsoft.com/office/drawing/2014/main" id="{C8DADD69-8C13-480D-8B07-B6A225DF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06242"/>
            <a:ext cx="3804745" cy="3651758"/>
          </a:xfrm>
          <a:prstGeom prst="rect">
            <a:avLst/>
          </a:prstGeom>
        </p:spPr>
      </p:pic>
      <p:pic>
        <p:nvPicPr>
          <p:cNvPr id="16" name="Εικόνα 15" descr="Εικόνα που περιέχει κρανίο, κόκκαλο, απολίθω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35F81D5-01B8-C4F6-7288-8A4DF7FF4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252" y="3206242"/>
            <a:ext cx="3722858" cy="3639623"/>
          </a:xfrm>
          <a:prstGeom prst="rect">
            <a:avLst/>
          </a:prstGeom>
        </p:spPr>
      </p:pic>
      <p:pic>
        <p:nvPicPr>
          <p:cNvPr id="18" name="Εικόνα 17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4DE1B7D-9724-5CE6-0E18-0B8387C8F9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755"/>
          <a:stretch/>
        </p:blipFill>
        <p:spPr>
          <a:xfrm>
            <a:off x="7265096" y="0"/>
            <a:ext cx="4926904" cy="2882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804FE-8AD4-41CD-1918-B1051DCFDE3F}"/>
              </a:ext>
            </a:extLst>
          </p:cNvPr>
          <p:cNvSpPr txBox="1"/>
          <p:nvPr/>
        </p:nvSpPr>
        <p:spPr>
          <a:xfrm>
            <a:off x="-78794" y="3206242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514F9-1F54-F648-DD0B-CA306BB8424D}"/>
              </a:ext>
            </a:extLst>
          </p:cNvPr>
          <p:cNvSpPr txBox="1"/>
          <p:nvPr/>
        </p:nvSpPr>
        <p:spPr>
          <a:xfrm>
            <a:off x="4517252" y="3189093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EAE4E-2BD2-4EFE-8D7A-E804E5C7CDDF}"/>
              </a:ext>
            </a:extLst>
          </p:cNvPr>
          <p:cNvSpPr txBox="1"/>
          <p:nvPr/>
        </p:nvSpPr>
        <p:spPr>
          <a:xfrm>
            <a:off x="9238593" y="3189092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E10B1-F808-E0E6-98C0-6A26754AEE30}"/>
              </a:ext>
            </a:extLst>
          </p:cNvPr>
          <p:cNvSpPr txBox="1"/>
          <p:nvPr/>
        </p:nvSpPr>
        <p:spPr>
          <a:xfrm>
            <a:off x="5464202" y="12135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9E0F-3B72-07B6-C520-69DF0426F5C3}"/>
              </a:ext>
            </a:extLst>
          </p:cNvPr>
          <p:cNvSpPr txBox="1"/>
          <p:nvPr/>
        </p:nvSpPr>
        <p:spPr>
          <a:xfrm>
            <a:off x="9051599" y="2467351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Iwanaga et al. 2022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65196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C705E9-05C0-48D0-6525-0EEBF8D5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99617"/>
            <a:ext cx="7729728" cy="1658383"/>
          </a:xfrm>
        </p:spPr>
        <p:txBody>
          <a:bodyPr/>
          <a:lstStyle/>
          <a:p>
            <a:r>
              <a:rPr lang="en-US" dirty="0"/>
              <a:t>So-called “Foramen of Vesalius”</a:t>
            </a:r>
          </a:p>
          <a:p>
            <a:r>
              <a:rPr lang="en-US" dirty="0"/>
              <a:t>Presence: 38.1% pooled prevalence (Piagkou et al. 2023)</a:t>
            </a:r>
          </a:p>
          <a:p>
            <a:r>
              <a:rPr lang="en-US" dirty="0"/>
              <a:t>Location: Anteromedially to the foramen ovale</a:t>
            </a:r>
          </a:p>
          <a:p>
            <a:r>
              <a:rPr lang="en-US" dirty="0"/>
              <a:t>Contents: Emissary vein (interconnecting cavernous sinus-pterygoid plexus)</a:t>
            </a:r>
          </a:p>
          <a:p>
            <a:endParaRPr lang="el-GR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C3818F8B-B9D2-05F8-D661-7F9E3D2C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SPHENOIDAL EMISSARY FORAMEN- inconstant</a:t>
            </a:r>
            <a:endParaRPr lang="el-GR" sz="1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0BB9EB-9606-8866-E5E3-AA4C0E1A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422" y="1091468"/>
            <a:ext cx="3627323" cy="4408040"/>
          </a:xfrm>
          <a:prstGeom prst="rect">
            <a:avLst/>
          </a:prstGeom>
        </p:spPr>
      </p:pic>
      <p:pic>
        <p:nvPicPr>
          <p:cNvPr id="6" name="Εικόνα 5" descr="Εικόνα που περιέχει κρανίο, κόκκαλο, θηλαστικό, απολίθω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436A61D-2562-C6BF-5375-4EE6AD47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408" y="1076039"/>
            <a:ext cx="4672207" cy="5548868"/>
          </a:xfrm>
          <a:prstGeom prst="rect">
            <a:avLst/>
          </a:prstGeom>
        </p:spPr>
      </p:pic>
      <p:pic>
        <p:nvPicPr>
          <p:cNvPr id="8" name="Εικόνα 7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0BBFA0EB-BAB1-27E0-8779-2B51AD2F3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2" y="1091468"/>
            <a:ext cx="3395728" cy="1927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E00FF-1D7B-0269-9895-8C32A2CB4181}"/>
              </a:ext>
            </a:extLst>
          </p:cNvPr>
          <p:cNvSpPr txBox="1"/>
          <p:nvPr/>
        </p:nvSpPr>
        <p:spPr>
          <a:xfrm>
            <a:off x="7415407" y="1104100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5305D-E57E-AC4C-780B-7448F1D75CAE}"/>
              </a:ext>
            </a:extLst>
          </p:cNvPr>
          <p:cNvSpPr txBox="1"/>
          <p:nvPr/>
        </p:nvSpPr>
        <p:spPr>
          <a:xfrm>
            <a:off x="87032" y="2722330"/>
            <a:ext cx="1254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Natsis et al. 2019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5750D-69ED-07DB-9038-809F6D355940}"/>
              </a:ext>
            </a:extLst>
          </p:cNvPr>
          <p:cNvSpPr txBox="1"/>
          <p:nvPr/>
        </p:nvSpPr>
        <p:spPr>
          <a:xfrm>
            <a:off x="3621949" y="5222509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0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σπηλιά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B2DF30D0-BF72-20AD-CC6F-15C5420A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90" y="1008955"/>
            <a:ext cx="5010410" cy="37919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A68B84-39E9-DACF-F2CB-11AB20F7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63" y="982572"/>
            <a:ext cx="3081404" cy="3744621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D429ABAD-BF19-4215-9356-74D434AE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FORAMEN Spinosum</a:t>
            </a:r>
            <a:endParaRPr lang="el-GR" sz="1800" dirty="0"/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0A356318-722D-7F42-B002-417FED850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93771"/>
            <a:ext cx="6624765" cy="14642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Middle Meningeal Artery + Vein</a:t>
            </a:r>
          </a:p>
          <a:p>
            <a:r>
              <a:rPr lang="en-US" dirty="0"/>
              <a:t>Meningeal branch of the Mandibular Nerve (sometimes through the foramen ovale)</a:t>
            </a:r>
          </a:p>
        </p:txBody>
      </p:sp>
      <p:pic>
        <p:nvPicPr>
          <p:cNvPr id="9" name="Εικόνα 8" descr="Εικόνα που περιέχει κρανίο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780113E0-3D40-4170-BF9D-E4EF3AABB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55" y="982572"/>
            <a:ext cx="3586847" cy="3231714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E0C723C-F93E-0658-1396-E5ED9412CCB4}"/>
              </a:ext>
            </a:extLst>
          </p:cNvPr>
          <p:cNvCxnSpPr>
            <a:cxnSpLocks/>
          </p:cNvCxnSpPr>
          <p:nvPr/>
        </p:nvCxnSpPr>
        <p:spPr>
          <a:xfrm flipH="1">
            <a:off x="6038382" y="2342366"/>
            <a:ext cx="525256" cy="7581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22FF7E9A-59FA-E5C6-A5A7-63BDE24EC9DE}"/>
              </a:ext>
            </a:extLst>
          </p:cNvPr>
          <p:cNvCxnSpPr>
            <a:cxnSpLocks/>
          </p:cNvCxnSpPr>
          <p:nvPr/>
        </p:nvCxnSpPr>
        <p:spPr>
          <a:xfrm flipH="1">
            <a:off x="11501818" y="1993726"/>
            <a:ext cx="525256" cy="7581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FAC82C18-1266-AFC3-E44F-0D189E4EF032}"/>
              </a:ext>
            </a:extLst>
          </p:cNvPr>
          <p:cNvCxnSpPr>
            <a:cxnSpLocks/>
          </p:cNvCxnSpPr>
          <p:nvPr/>
        </p:nvCxnSpPr>
        <p:spPr>
          <a:xfrm>
            <a:off x="7440460" y="2154477"/>
            <a:ext cx="556158" cy="7247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Εικόνα 14" descr="Εικόνα που περιέχει φιλμ ακτινογραφίας, ιατρική απεικόνιση, ακτινολογία,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0D04FF3C-7378-64F6-437C-793DF341D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590" y="4884343"/>
            <a:ext cx="1699713" cy="1929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8CFAE-290D-90D5-2EA7-27DE6F4C0FD6}"/>
              </a:ext>
            </a:extLst>
          </p:cNvPr>
          <p:cNvSpPr txBox="1"/>
          <p:nvPr/>
        </p:nvSpPr>
        <p:spPr>
          <a:xfrm>
            <a:off x="175363" y="4450194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A6F21-9E2A-3AF3-1EDD-71BDB85C7E31}"/>
              </a:ext>
            </a:extLst>
          </p:cNvPr>
          <p:cNvSpPr txBox="1"/>
          <p:nvPr/>
        </p:nvSpPr>
        <p:spPr>
          <a:xfrm>
            <a:off x="9163047" y="452388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9B278-EB52-7058-6CFC-8983DD960AE8}"/>
              </a:ext>
            </a:extLst>
          </p:cNvPr>
          <p:cNvSpPr txBox="1"/>
          <p:nvPr/>
        </p:nvSpPr>
        <p:spPr>
          <a:xfrm>
            <a:off x="7181590" y="6572099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4BB0D7-DA23-C262-59A3-661FA35D56E9}"/>
              </a:ext>
            </a:extLst>
          </p:cNvPr>
          <p:cNvSpPr txBox="1"/>
          <p:nvPr/>
        </p:nvSpPr>
        <p:spPr>
          <a:xfrm>
            <a:off x="3597820" y="3937287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1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0E00EE0-813D-1BD9-8F05-D6DD4CC6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FORAMEN Lacerum</a:t>
            </a:r>
            <a:br>
              <a:rPr lang="en-US" sz="1800" dirty="0"/>
            </a:br>
            <a:r>
              <a:rPr lang="en-US" sz="1800" dirty="0"/>
              <a:t>covered extracranially </a:t>
            </a:r>
            <a:endParaRPr lang="el-GR" sz="1800" dirty="0"/>
          </a:p>
        </p:txBody>
      </p:sp>
      <p:pic>
        <p:nvPicPr>
          <p:cNvPr id="5" name="Εικόνα 4" descr="Εικόνα που περιέχει κρανίο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DCE7B721-EBB5-2504-3824-353B906F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9" y="1143318"/>
            <a:ext cx="5825151" cy="5248404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C5FA310B-5875-C2B5-94A3-6B82AF9A5053}"/>
              </a:ext>
            </a:extLst>
          </p:cNvPr>
          <p:cNvCxnSpPr>
            <a:cxnSpLocks/>
          </p:cNvCxnSpPr>
          <p:nvPr/>
        </p:nvCxnSpPr>
        <p:spPr>
          <a:xfrm>
            <a:off x="2467628" y="2818356"/>
            <a:ext cx="123243" cy="9491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AA94BE5C-2301-B999-A391-F3513D05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384" y="5644291"/>
            <a:ext cx="5991616" cy="12137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Greater Petrosal Nerve + Deep Petrosal Nerve = fuse to form the Nerve of the Pterygoid Canal</a:t>
            </a:r>
          </a:p>
          <a:p>
            <a:endParaRPr lang="en-US" dirty="0"/>
          </a:p>
        </p:txBody>
      </p:sp>
      <p:pic>
        <p:nvPicPr>
          <p:cNvPr id="10" name="Εικόνα 9" descr="Εικόνα που περιέχει ιατρική απεικόνιση, φιλμ ακτινογραφίας, ακτινολογία,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857392D3-BEE8-10E1-A585-3572526C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76" y="1143318"/>
            <a:ext cx="3823832" cy="428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9033C-9B4C-A640-ED27-117A911047C2}"/>
              </a:ext>
            </a:extLst>
          </p:cNvPr>
          <p:cNvSpPr txBox="1"/>
          <p:nvPr/>
        </p:nvSpPr>
        <p:spPr>
          <a:xfrm>
            <a:off x="9880834" y="5121130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8D3B4-864A-6A58-B457-FE9FF4A5789E}"/>
              </a:ext>
            </a:extLst>
          </p:cNvPr>
          <p:cNvSpPr txBox="1"/>
          <p:nvPr/>
        </p:nvSpPr>
        <p:spPr>
          <a:xfrm>
            <a:off x="612882" y="6112645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7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E34DFE8E-1639-DB80-CAE8-106303B6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OPTIC CANAL</a:t>
            </a:r>
            <a:endParaRPr lang="el-GR" sz="18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52033F0A-8017-1315-95E8-51E83E0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62039"/>
            <a:ext cx="6624765" cy="16959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Optic Nerve (CN II)</a:t>
            </a:r>
          </a:p>
          <a:p>
            <a:r>
              <a:rPr lang="en-US" dirty="0"/>
              <a:t>Ophthalmic Artery</a:t>
            </a:r>
          </a:p>
          <a:p>
            <a:r>
              <a:rPr lang="en-US" dirty="0"/>
              <a:t>Meningeal Sneaths + Sympathetic Nerve fibers</a:t>
            </a:r>
          </a:p>
          <a:p>
            <a:endParaRPr lang="en-US" dirty="0"/>
          </a:p>
        </p:txBody>
      </p:sp>
      <p:pic>
        <p:nvPicPr>
          <p:cNvPr id="7" name="Εικόνα 6" descr="Εικόνα που περιέχει φιλμ ακτινογραφίας, μαύρο, ιατρική απεικόν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A0638A0-A27B-47D7-465D-670E062D0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399" y="1043662"/>
            <a:ext cx="3547102" cy="3462981"/>
          </a:xfrm>
          <a:prstGeom prst="rect">
            <a:avLst/>
          </a:prstGeom>
        </p:spPr>
      </p:pic>
      <p:pic>
        <p:nvPicPr>
          <p:cNvPr id="9" name="Εικόνα 8" descr="Εικόνα που περιέχει κόκκαλο, κρανίο&#10;&#10;Περιγραφή που δημιουργήθηκε αυτόματα">
            <a:extLst>
              <a:ext uri="{FF2B5EF4-FFF2-40B4-BE49-F238E27FC236}">
                <a16:creationId xmlns:a16="http://schemas.microsoft.com/office/drawing/2014/main" id="{EA02345C-C06B-2FBB-C86B-0488CB6BC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814" y="1043662"/>
            <a:ext cx="4476489" cy="5199614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EC8541BB-0A0B-4D2A-06EE-A126727B54B4}"/>
              </a:ext>
            </a:extLst>
          </p:cNvPr>
          <p:cNvCxnSpPr>
            <a:cxnSpLocks/>
          </p:cNvCxnSpPr>
          <p:nvPr/>
        </p:nvCxnSpPr>
        <p:spPr>
          <a:xfrm>
            <a:off x="4496844" y="1440494"/>
            <a:ext cx="481893" cy="7831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00088691-B8A3-EBF6-0B1E-6B0290AF62F0}"/>
              </a:ext>
            </a:extLst>
          </p:cNvPr>
          <p:cNvCxnSpPr>
            <a:cxnSpLocks/>
          </p:cNvCxnSpPr>
          <p:nvPr/>
        </p:nvCxnSpPr>
        <p:spPr>
          <a:xfrm>
            <a:off x="7064680" y="2229633"/>
            <a:ext cx="414195" cy="8458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Εικόνα 15" descr="Εικόνα που περιέχει ιατρική απεικόνιση, ακτινολογία, μαύρο, φιλμ ακτινογραφ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C17A052-0B75-C899-FD2C-97A39D57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" y="1043662"/>
            <a:ext cx="3593317" cy="3628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AEEC8-B5DA-EEFF-6FA2-6D60F5E0C843}"/>
              </a:ext>
            </a:extLst>
          </p:cNvPr>
          <p:cNvSpPr txBox="1"/>
          <p:nvPr/>
        </p:nvSpPr>
        <p:spPr>
          <a:xfrm>
            <a:off x="78286" y="4368143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1BF35-C918-71C5-7CEB-6DEDB8A4800F}"/>
              </a:ext>
            </a:extLst>
          </p:cNvPr>
          <p:cNvSpPr txBox="1"/>
          <p:nvPr/>
        </p:nvSpPr>
        <p:spPr>
          <a:xfrm>
            <a:off x="3844814" y="5966277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FF9B0-605C-9946-0B15-D79CA470D107}"/>
              </a:ext>
            </a:extLst>
          </p:cNvPr>
          <p:cNvSpPr txBox="1"/>
          <p:nvPr/>
        </p:nvSpPr>
        <p:spPr>
          <a:xfrm>
            <a:off x="8484852" y="3721756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69FA4E20-B5E0-D80F-59A4-8CBC33DF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CAROTID CANAL</a:t>
            </a:r>
            <a:endParaRPr lang="el-GR" sz="1800" dirty="0"/>
          </a:p>
        </p:txBody>
      </p:sp>
      <p:pic>
        <p:nvPicPr>
          <p:cNvPr id="6" name="Εικόνα 5" descr="Εικόνα που περιέχει κρανίο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78CF8172-A108-6DD0-8537-19F3573A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356"/>
            <a:ext cx="4584020" cy="5870644"/>
          </a:xfrm>
          <a:prstGeom prst="rect">
            <a:avLst/>
          </a:prstGeo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EEADD75-CF7E-EE65-5F50-A78B6605FF50}"/>
              </a:ext>
            </a:extLst>
          </p:cNvPr>
          <p:cNvCxnSpPr>
            <a:cxnSpLocks/>
          </p:cNvCxnSpPr>
          <p:nvPr/>
        </p:nvCxnSpPr>
        <p:spPr>
          <a:xfrm flipH="1">
            <a:off x="2987099" y="4183693"/>
            <a:ext cx="833339" cy="7956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Εικόνα 12" descr="Εικόνα που περιέχει μαύρο, ασπρόμαυρο, σκουλήκι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45B827C3-F395-7555-BA92-F1C41594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90" y="984336"/>
            <a:ext cx="3214665" cy="3625048"/>
          </a:xfrm>
          <a:prstGeom prst="rect">
            <a:avLst/>
          </a:prstGeom>
        </p:spPr>
      </p:pic>
      <p:pic>
        <p:nvPicPr>
          <p:cNvPr id="15" name="Εικόνα 14" descr="Εικόνα που περιέχει στιγμιότυπο οθόνη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3145B7C-EFB2-949D-9E35-667261A2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225" y="992334"/>
            <a:ext cx="3544604" cy="3609051"/>
          </a:xfrm>
          <a:prstGeom prst="rect">
            <a:avLst/>
          </a:prstGeom>
        </p:spPr>
      </p:pic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AEC6ACFF-D289-3CEB-8CB5-D849C1CF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822" y="5162039"/>
            <a:ext cx="6624765" cy="16959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Internal Carotid Artery</a:t>
            </a:r>
          </a:p>
          <a:p>
            <a:r>
              <a:rPr lang="en-US" dirty="0"/>
              <a:t>Internal Carotid Nervous Plexus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DDE6D-43C3-BCA2-E5B5-128E2EA7033D}"/>
              </a:ext>
            </a:extLst>
          </p:cNvPr>
          <p:cNvSpPr txBox="1"/>
          <p:nvPr/>
        </p:nvSpPr>
        <p:spPr>
          <a:xfrm>
            <a:off x="4839777" y="4332385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F7866-D6D1-0BF9-B980-81D2A102FF2A}"/>
              </a:ext>
            </a:extLst>
          </p:cNvPr>
          <p:cNvSpPr txBox="1"/>
          <p:nvPr/>
        </p:nvSpPr>
        <p:spPr>
          <a:xfrm>
            <a:off x="10731739" y="996134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C845F-F530-EB2D-FB84-98ED2F6231F9}"/>
              </a:ext>
            </a:extLst>
          </p:cNvPr>
          <p:cNvSpPr txBox="1"/>
          <p:nvPr/>
        </p:nvSpPr>
        <p:spPr>
          <a:xfrm>
            <a:off x="0" y="6581001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5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00D02D-E4A3-9152-30F1-D49C603A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Posterior cranial fossa</a:t>
            </a:r>
            <a:endParaRPr lang="el-GR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07FFDD71-8CD9-3148-17C3-8203E11CF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322713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169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77CECF36-EFD5-9466-87A0-3E19C7DD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CAROTICOCLINOID CANAL</a:t>
            </a:r>
            <a:endParaRPr lang="el-GR" sz="1800" dirty="0"/>
          </a:p>
        </p:txBody>
      </p:sp>
      <p:pic>
        <p:nvPicPr>
          <p:cNvPr id="6" name="Εικόνα 5" descr="Εικόνα που περιέχει κρανίο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12798A37-3096-ACCE-6DF4-585BCE84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0" y="1012781"/>
            <a:ext cx="5578897" cy="5736251"/>
          </a:xfrm>
          <a:prstGeom prst="rect">
            <a:avLst/>
          </a:prstGeom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9E8ECC79-B574-50B6-A917-A450D5942A1C}"/>
              </a:ext>
            </a:extLst>
          </p:cNvPr>
          <p:cNvCxnSpPr>
            <a:cxnSpLocks/>
          </p:cNvCxnSpPr>
          <p:nvPr/>
        </p:nvCxnSpPr>
        <p:spPr>
          <a:xfrm>
            <a:off x="450938" y="2292264"/>
            <a:ext cx="481893" cy="7831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Εικόνα 8" descr="Εικόνα που περιέχει ιατρική απεικόνιση, ακτινολογία, ιατρική ακτινογραφία,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87AF55A0-3BD9-8079-6D36-41056AD1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802" y="1012781"/>
            <a:ext cx="3311007" cy="3985104"/>
          </a:xfrm>
          <a:prstGeom prst="rect">
            <a:avLst/>
          </a:prstGeom>
        </p:spPr>
      </p:pic>
      <p:sp>
        <p:nvSpPr>
          <p:cNvPr id="10" name="Θέση περιεχομένου 2">
            <a:extLst>
              <a:ext uri="{FF2B5EF4-FFF2-40B4-BE49-F238E27FC236}">
                <a16:creationId xmlns:a16="http://schemas.microsoft.com/office/drawing/2014/main" id="{D4D2201E-F98D-446F-B735-BC690729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967" y="5387508"/>
            <a:ext cx="6192033" cy="1213709"/>
          </a:xfrm>
        </p:spPr>
        <p:txBody>
          <a:bodyPr>
            <a:normAutofit fontScale="92500"/>
          </a:bodyPr>
          <a:lstStyle/>
          <a:p>
            <a:r>
              <a:rPr lang="en-US" dirty="0"/>
              <a:t>Presence: 32.6% pooled prevalence (Skandalakis et al. 2020)</a:t>
            </a:r>
          </a:p>
          <a:p>
            <a:r>
              <a:rPr lang="en-US" dirty="0"/>
              <a:t>Osseous bridge between the Anterior – Middle Clinoid Processes</a:t>
            </a:r>
          </a:p>
          <a:p>
            <a:r>
              <a:rPr lang="en-US" dirty="0"/>
              <a:t>Around the Internal Carotid Artery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C0E2F-1144-1D1B-60EF-DBE125613EE4}"/>
              </a:ext>
            </a:extLst>
          </p:cNvPr>
          <p:cNvSpPr txBox="1"/>
          <p:nvPr/>
        </p:nvSpPr>
        <p:spPr>
          <a:xfrm>
            <a:off x="1028042" y="6433599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8FDBD-BC72-409F-C89C-24319FD02BB0}"/>
              </a:ext>
            </a:extLst>
          </p:cNvPr>
          <p:cNvSpPr txBox="1"/>
          <p:nvPr/>
        </p:nvSpPr>
        <p:spPr>
          <a:xfrm>
            <a:off x="7601802" y="472614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57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84C98F-68CC-2300-1368-55E3303EF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492760"/>
            <a:ext cx="8991600" cy="1645920"/>
          </a:xfrm>
        </p:spPr>
        <p:txBody>
          <a:bodyPr/>
          <a:lstStyle/>
          <a:p>
            <a:r>
              <a:rPr lang="en-US" dirty="0"/>
              <a:t>VASCULAR ANATOMY OF THE HEAD &amp; NECK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5ABD37D-8C6A-9E45-6469-EEA4FE72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18" y="17283"/>
            <a:ext cx="1223319" cy="1223319"/>
          </a:xfrm>
          <a:prstGeom prst="rect">
            <a:avLst/>
          </a:prstGeom>
        </p:spPr>
      </p:pic>
      <p:pic>
        <p:nvPicPr>
          <p:cNvPr id="6" name="Γραφικό 5">
            <a:extLst>
              <a:ext uri="{FF2B5EF4-FFF2-40B4-BE49-F238E27FC236}">
                <a16:creationId xmlns:a16="http://schemas.microsoft.com/office/drawing/2014/main" id="{9EFBA628-54A1-75B8-B36E-65ABEA6A3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430" y="210638"/>
            <a:ext cx="3089188" cy="753149"/>
          </a:xfrm>
          <a:prstGeom prst="rect">
            <a:avLst/>
          </a:prstGeom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14C115E9-6240-3F54-B1D2-FF66AE63EEF1}"/>
              </a:ext>
            </a:extLst>
          </p:cNvPr>
          <p:cNvSpPr txBox="1">
            <a:spLocks/>
          </p:cNvSpPr>
          <p:nvPr/>
        </p:nvSpPr>
        <p:spPr>
          <a:xfrm>
            <a:off x="2158481" y="1735239"/>
            <a:ext cx="7648128" cy="12398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Computed Tomography Angiography (CTA) Illustrations</a:t>
            </a:r>
            <a:endParaRPr lang="el-GR" sz="2400" dirty="0"/>
          </a:p>
        </p:txBody>
      </p:sp>
      <p:sp>
        <p:nvSpPr>
          <p:cNvPr id="4" name="Υπότιτλος 2">
            <a:extLst>
              <a:ext uri="{FF2B5EF4-FFF2-40B4-BE49-F238E27FC236}">
                <a16:creationId xmlns:a16="http://schemas.microsoft.com/office/drawing/2014/main" id="{451B3FF8-EF37-6270-CD06-3174997609DE}"/>
              </a:ext>
            </a:extLst>
          </p:cNvPr>
          <p:cNvSpPr txBox="1">
            <a:spLocks/>
          </p:cNvSpPr>
          <p:nvPr/>
        </p:nvSpPr>
        <p:spPr>
          <a:xfrm>
            <a:off x="2682668" y="4533715"/>
            <a:ext cx="6801612" cy="15539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George Triantafyllou</a:t>
            </a:r>
          </a:p>
        </p:txBody>
      </p:sp>
    </p:spTree>
    <p:extLst>
      <p:ext uri="{BB962C8B-B14F-4D97-AF65-F5344CB8AC3E}">
        <p14:creationId xmlns:p14="http://schemas.microsoft.com/office/powerpoint/2010/main" val="506158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AE00F3-5ADD-1E66-BC5A-56BE9E81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47" y="1067747"/>
            <a:ext cx="3668485" cy="827314"/>
          </a:xfrm>
        </p:spPr>
        <p:txBody>
          <a:bodyPr>
            <a:noAutofit/>
          </a:bodyPr>
          <a:lstStyle/>
          <a:p>
            <a:r>
              <a:rPr lang="en-US" sz="1600" dirty="0"/>
              <a:t>Common carotid artery</a:t>
            </a:r>
            <a:endParaRPr lang="el-GR" sz="16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0CBBD9-BB31-1F33-102F-913966B95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4" y="0"/>
            <a:ext cx="6341806" cy="6858000"/>
          </a:xfrm>
          <a:prstGeom prst="rect">
            <a:avLst/>
          </a:prstGeom>
        </p:spPr>
      </p:pic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2DA3D23B-BC82-B860-7FC6-C3856CB4DAE8}"/>
              </a:ext>
            </a:extLst>
          </p:cNvPr>
          <p:cNvCxnSpPr>
            <a:cxnSpLocks/>
          </p:cNvCxnSpPr>
          <p:nvPr/>
        </p:nvCxnSpPr>
        <p:spPr>
          <a:xfrm flipH="1">
            <a:off x="10071652" y="1895061"/>
            <a:ext cx="1444486" cy="92765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DD9076DB-B08A-A5FC-701D-95B0CD677871}"/>
              </a:ext>
            </a:extLst>
          </p:cNvPr>
          <p:cNvCxnSpPr>
            <a:cxnSpLocks/>
          </p:cNvCxnSpPr>
          <p:nvPr/>
        </p:nvCxnSpPr>
        <p:spPr>
          <a:xfrm>
            <a:off x="6665843" y="2040834"/>
            <a:ext cx="1146314" cy="86801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970F9DF-757B-E8A6-6E52-8912087BC820}"/>
              </a:ext>
            </a:extLst>
          </p:cNvPr>
          <p:cNvSpPr txBox="1"/>
          <p:nvPr/>
        </p:nvSpPr>
        <p:spPr>
          <a:xfrm>
            <a:off x="1711598" y="5887318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3C1B8-3EC6-160E-34E0-2B830554154A}"/>
              </a:ext>
            </a:extLst>
          </p:cNvPr>
          <p:cNvSpPr txBox="1"/>
          <p:nvPr/>
        </p:nvSpPr>
        <p:spPr>
          <a:xfrm>
            <a:off x="5850194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2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4776B3-E295-AD97-8742-B73CB13A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684" y="274427"/>
            <a:ext cx="3876033" cy="503338"/>
          </a:xfrm>
        </p:spPr>
        <p:txBody>
          <a:bodyPr>
            <a:noAutofit/>
          </a:bodyPr>
          <a:lstStyle/>
          <a:p>
            <a:r>
              <a:rPr lang="en-US" sz="1600" dirty="0"/>
              <a:t>EXTERNAL CAROTID ARTERY</a:t>
            </a:r>
            <a:endParaRPr lang="el-GR" sz="1600" dirty="0"/>
          </a:p>
        </p:txBody>
      </p:sp>
      <p:pic>
        <p:nvPicPr>
          <p:cNvPr id="5" name="Εικόνα 4" descr="Εικόνα που περιέχει τέχνη, άγαλμα, χάλκ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C581A84-A403-A8BB-1600-22C791B08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84" y="0"/>
            <a:ext cx="5395716" cy="6858000"/>
          </a:xfrm>
          <a:prstGeom prst="rect">
            <a:avLst/>
          </a:prstGeom>
        </p:spPr>
      </p:pic>
      <p:pic>
        <p:nvPicPr>
          <p:cNvPr id="7" name="Εικόνα 6" descr="Εικόνα που περιέχει άγαλμα, τέχνη, Τεχνούργημα, χρυσό&#10;&#10;Περιγραφή που δημιουργήθηκε αυτόματα">
            <a:extLst>
              <a:ext uri="{FF2B5EF4-FFF2-40B4-BE49-F238E27FC236}">
                <a16:creationId xmlns:a16="http://schemas.microsoft.com/office/drawing/2014/main" id="{8BB80697-FBE7-C6F4-335B-16007D54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3" y="985907"/>
            <a:ext cx="5915996" cy="587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B78C5-4AD1-1A6B-648F-2DA7377AB83D}"/>
              </a:ext>
            </a:extLst>
          </p:cNvPr>
          <p:cNvSpPr txBox="1"/>
          <p:nvPr/>
        </p:nvSpPr>
        <p:spPr>
          <a:xfrm>
            <a:off x="496853" y="6583573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291F5-8D10-6870-6DFF-3C9E8E0E4B33}"/>
              </a:ext>
            </a:extLst>
          </p:cNvPr>
          <p:cNvSpPr txBox="1"/>
          <p:nvPr/>
        </p:nvSpPr>
        <p:spPr>
          <a:xfrm>
            <a:off x="6796284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22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E2888A-9DF1-FA55-D79B-3A2FB335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88" y="735495"/>
            <a:ext cx="4280452" cy="609600"/>
          </a:xfrm>
        </p:spPr>
        <p:txBody>
          <a:bodyPr>
            <a:noAutofit/>
          </a:bodyPr>
          <a:lstStyle/>
          <a:p>
            <a:r>
              <a:rPr lang="en-US" sz="1800" dirty="0"/>
              <a:t>SUPERIOR THYROID ARTERY</a:t>
            </a:r>
            <a:endParaRPr lang="el-GR" sz="1800" dirty="0"/>
          </a:p>
        </p:txBody>
      </p:sp>
      <p:pic>
        <p:nvPicPr>
          <p:cNvPr id="5" name="Εικόνα 4" descr="Εικόνα που περιέχει άγαλμα, τέχνη, γλυπτό,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CFD7721B-4929-FF46-C7C4-FC2E779A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990" y="0"/>
            <a:ext cx="6394010" cy="6858000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F7F61FDE-A998-D062-AE5B-593AB74E2D6C}"/>
              </a:ext>
            </a:extLst>
          </p:cNvPr>
          <p:cNvCxnSpPr>
            <a:cxnSpLocks/>
          </p:cNvCxnSpPr>
          <p:nvPr/>
        </p:nvCxnSpPr>
        <p:spPr>
          <a:xfrm flipV="1">
            <a:off x="6665843" y="1040295"/>
            <a:ext cx="178905" cy="97403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EA7C06B5-E4A9-18C4-90AB-EEC8DC27303C}"/>
              </a:ext>
            </a:extLst>
          </p:cNvPr>
          <p:cNvCxnSpPr>
            <a:cxnSpLocks/>
          </p:cNvCxnSpPr>
          <p:nvPr/>
        </p:nvCxnSpPr>
        <p:spPr>
          <a:xfrm flipH="1" flipV="1">
            <a:off x="11092069" y="834887"/>
            <a:ext cx="132522" cy="9541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Εικόνα 13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53550DC-06F2-6072-6995-E8B183EF0B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75"/>
          <a:stretch/>
        </p:blipFill>
        <p:spPr>
          <a:xfrm>
            <a:off x="-17591" y="2024270"/>
            <a:ext cx="5794209" cy="1404730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γραμματοσειρά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5E91D416-9A68-CCC9-64FC-E93FDF0AE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98" y="3510455"/>
            <a:ext cx="5811288" cy="2921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CCFD12-8B17-05C4-17BD-8B1F7192A600}"/>
              </a:ext>
            </a:extLst>
          </p:cNvPr>
          <p:cNvSpPr txBox="1"/>
          <p:nvPr/>
        </p:nvSpPr>
        <p:spPr>
          <a:xfrm>
            <a:off x="5776618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Personal Archive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125356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784C77-D14C-3234-FEE7-AC08B235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80" y="460105"/>
            <a:ext cx="4288934" cy="784594"/>
          </a:xfrm>
        </p:spPr>
        <p:txBody>
          <a:bodyPr>
            <a:normAutofit/>
          </a:bodyPr>
          <a:lstStyle/>
          <a:p>
            <a:r>
              <a:rPr lang="en-US" sz="2400" dirty="0"/>
              <a:t>LINGUAL ARTERY</a:t>
            </a:r>
            <a:endParaRPr lang="el-GR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6B05AA8-A121-4E0F-E3A4-6D6BB21C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47" y="1772307"/>
            <a:ext cx="7772400" cy="4530995"/>
          </a:xfrm>
          <a:prstGeom prst="rect">
            <a:avLst/>
          </a:prstGeo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3DF4F5F2-BFB3-4FAA-92E6-4E29B12C73AD}"/>
              </a:ext>
            </a:extLst>
          </p:cNvPr>
          <p:cNvCxnSpPr>
            <a:cxnSpLocks/>
          </p:cNvCxnSpPr>
          <p:nvPr/>
        </p:nvCxnSpPr>
        <p:spPr>
          <a:xfrm flipV="1">
            <a:off x="3074504" y="4214191"/>
            <a:ext cx="927652" cy="11661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D154F3A3-D5D0-B14D-1B7C-29EB7C01F904}"/>
              </a:ext>
            </a:extLst>
          </p:cNvPr>
          <p:cNvCxnSpPr>
            <a:cxnSpLocks/>
          </p:cNvCxnSpPr>
          <p:nvPr/>
        </p:nvCxnSpPr>
        <p:spPr>
          <a:xfrm flipV="1">
            <a:off x="5214730" y="4803912"/>
            <a:ext cx="927652" cy="1166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F3E850-A75B-D569-45F3-43A6B56AC6EE}"/>
              </a:ext>
            </a:extLst>
          </p:cNvPr>
          <p:cNvSpPr txBox="1"/>
          <p:nvPr/>
        </p:nvSpPr>
        <p:spPr>
          <a:xfrm>
            <a:off x="2126147" y="6010537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8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30D265-9FBA-5DF1-0E3C-A71BA651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57" y="876954"/>
            <a:ext cx="4288934" cy="718333"/>
          </a:xfrm>
        </p:spPr>
        <p:txBody>
          <a:bodyPr>
            <a:normAutofit/>
          </a:bodyPr>
          <a:lstStyle/>
          <a:p>
            <a:r>
              <a:rPr lang="en-US" sz="2000" dirty="0"/>
              <a:t>FACIAL ARTERY</a:t>
            </a:r>
            <a:endParaRPr lang="el-GR" sz="2000" dirty="0"/>
          </a:p>
        </p:txBody>
      </p:sp>
      <p:pic>
        <p:nvPicPr>
          <p:cNvPr id="5" name="Εικόνα 4" descr="Εικόνα που περιέχει τέχνη, άγαλμα, μέταλλο&#10;&#10;Περιγραφή που δημιουργήθηκε αυτόματα">
            <a:extLst>
              <a:ext uri="{FF2B5EF4-FFF2-40B4-BE49-F238E27FC236}">
                <a16:creationId xmlns:a16="http://schemas.microsoft.com/office/drawing/2014/main" id="{EE1DDEF1-7EC4-DC7F-8F9C-DC17E5BE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121" y="0"/>
            <a:ext cx="6709879" cy="6858000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4BEC6C8F-5B27-F12B-E20E-F901FED30A69}"/>
              </a:ext>
            </a:extLst>
          </p:cNvPr>
          <p:cNvCxnSpPr>
            <a:cxnSpLocks/>
          </p:cNvCxnSpPr>
          <p:nvPr/>
        </p:nvCxnSpPr>
        <p:spPr>
          <a:xfrm flipH="1" flipV="1">
            <a:off x="9594573" y="2464905"/>
            <a:ext cx="914401" cy="7553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Εικόνα 8" descr="Εικόνα που περιέχει κείμενο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6932459A-E11C-FCE4-F9A0-B4D96A360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7967"/>
            <a:ext cx="5471049" cy="2445026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γραμματοσειρά, στιγμιότυπο οθόνης, άλγεβρα&#10;&#10;Περιγραφή που δημιουργήθηκε αυτόματα">
            <a:extLst>
              <a:ext uri="{FF2B5EF4-FFF2-40B4-BE49-F238E27FC236}">
                <a16:creationId xmlns:a16="http://schemas.microsoft.com/office/drawing/2014/main" id="{C2330BF9-BF97-8244-BA70-6051F5C44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4905"/>
            <a:ext cx="5473148" cy="1341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E738C-8E15-B0FB-432C-F30EE62AD5D1}"/>
              </a:ext>
            </a:extLst>
          </p:cNvPr>
          <p:cNvSpPr txBox="1"/>
          <p:nvPr/>
        </p:nvSpPr>
        <p:spPr>
          <a:xfrm>
            <a:off x="5464134" y="6327227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Personal Archive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75035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D3819F-E653-3FEF-E4EF-A9E09B16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159" y="423294"/>
            <a:ext cx="5296099" cy="744838"/>
          </a:xfrm>
        </p:spPr>
        <p:txBody>
          <a:bodyPr>
            <a:normAutofit/>
          </a:bodyPr>
          <a:lstStyle/>
          <a:p>
            <a:r>
              <a:rPr lang="en-US" sz="2000" dirty="0"/>
              <a:t>LINGUAL-FACIAL TRUNK</a:t>
            </a:r>
            <a:endParaRPr lang="el-GR" sz="2000" dirty="0"/>
          </a:p>
        </p:txBody>
      </p:sp>
      <p:pic>
        <p:nvPicPr>
          <p:cNvPr id="5" name="Εικόνα 4" descr="Εικόνα που περιέχει στιγμιότυπο οθόνης, σκελετό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437AE84-068E-BC5C-532F-B529D2E0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34"/>
          <a:stretch/>
        </p:blipFill>
        <p:spPr>
          <a:xfrm>
            <a:off x="125259" y="1509383"/>
            <a:ext cx="6528555" cy="522509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6732DE-FC9A-8651-393E-DD9F4668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78" y="1529373"/>
            <a:ext cx="4857964" cy="1238304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A87BBC77-AC56-28B6-1DA5-F88250ED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321" y="2882305"/>
            <a:ext cx="5540679" cy="1201182"/>
          </a:xfrm>
        </p:spPr>
        <p:txBody>
          <a:bodyPr>
            <a:normAutofit/>
          </a:bodyPr>
          <a:lstStyle/>
          <a:p>
            <a:r>
              <a:rPr lang="en-US" dirty="0"/>
              <a:t>Presence: 16% pooled prevalence (Triantafyllou et al. 2024)</a:t>
            </a:r>
          </a:p>
          <a:p>
            <a:r>
              <a:rPr lang="en-US" dirty="0"/>
              <a:t>Common Trunk for Lingual + Facial Arteries</a:t>
            </a:r>
          </a:p>
        </p:txBody>
      </p:sp>
    </p:spTree>
    <p:extLst>
      <p:ext uri="{BB962C8B-B14F-4D97-AF65-F5344CB8AC3E}">
        <p14:creationId xmlns:p14="http://schemas.microsoft.com/office/powerpoint/2010/main" val="2863201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8D49FD-5623-74DF-AC4C-C21E1F3F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0" y="351700"/>
            <a:ext cx="5031054" cy="864107"/>
          </a:xfrm>
        </p:spPr>
        <p:txBody>
          <a:bodyPr>
            <a:normAutofit/>
          </a:bodyPr>
          <a:lstStyle/>
          <a:p>
            <a:r>
              <a:rPr lang="en-US" sz="2400" dirty="0"/>
              <a:t>OCCIPITAL ARTERY</a:t>
            </a:r>
            <a:endParaRPr lang="el-GR" sz="2400" dirty="0"/>
          </a:p>
        </p:txBody>
      </p:sp>
      <p:pic>
        <p:nvPicPr>
          <p:cNvPr id="5" name="Εικόνα 4" descr="Εικόνα που περιέχει άγαλ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B66FD56-E159-7181-4352-26DC002C0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83" y="344281"/>
            <a:ext cx="6795907" cy="6348343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26C37FB-B95D-43B1-1B31-A438F43F0A57}"/>
              </a:ext>
            </a:extLst>
          </p:cNvPr>
          <p:cNvCxnSpPr>
            <a:cxnSpLocks/>
          </p:cNvCxnSpPr>
          <p:nvPr/>
        </p:nvCxnSpPr>
        <p:spPr>
          <a:xfrm flipH="1" flipV="1">
            <a:off x="7103165" y="5128591"/>
            <a:ext cx="371061" cy="11131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EC0595CE-60EA-E8BE-B595-C5A5FF8F4B36}"/>
              </a:ext>
            </a:extLst>
          </p:cNvPr>
          <p:cNvCxnSpPr>
            <a:cxnSpLocks/>
          </p:cNvCxnSpPr>
          <p:nvPr/>
        </p:nvCxnSpPr>
        <p:spPr>
          <a:xfrm flipH="1" flipV="1">
            <a:off x="7282069" y="3809999"/>
            <a:ext cx="371061" cy="11131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DEFE68B4-D71F-9170-7453-259D73BB9BE5}"/>
              </a:ext>
            </a:extLst>
          </p:cNvPr>
          <p:cNvCxnSpPr>
            <a:cxnSpLocks/>
          </p:cNvCxnSpPr>
          <p:nvPr/>
        </p:nvCxnSpPr>
        <p:spPr>
          <a:xfrm flipH="1" flipV="1">
            <a:off x="7759148" y="2802834"/>
            <a:ext cx="371061" cy="11131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411A5EE-4671-3B36-0DEF-31935C9A6DAA}"/>
              </a:ext>
            </a:extLst>
          </p:cNvPr>
          <p:cNvCxnSpPr>
            <a:cxnSpLocks/>
          </p:cNvCxnSpPr>
          <p:nvPr/>
        </p:nvCxnSpPr>
        <p:spPr>
          <a:xfrm flipH="1" flipV="1">
            <a:off x="9137374" y="2405270"/>
            <a:ext cx="371061" cy="11131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Εικόνα 11" descr="Εικόνα που περιέχει κείμενο, γραμματοσειρά, στιγμιότυπο οθόνης, άλγεβρα&#10;&#10;Περιγραφή που δημιουργήθηκε αυτόματα">
            <a:extLst>
              <a:ext uri="{FF2B5EF4-FFF2-40B4-BE49-F238E27FC236}">
                <a16:creationId xmlns:a16="http://schemas.microsoft.com/office/drawing/2014/main" id="{78101FB1-711D-9F0C-102B-59682F5A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48847"/>
            <a:ext cx="5365635" cy="141301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9FF51444-7988-5772-1B25-126D93C06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6052"/>
            <a:ext cx="5380383" cy="432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06126-B608-6604-E5D9-45A0FDDA0B5D}"/>
              </a:ext>
            </a:extLst>
          </p:cNvPr>
          <p:cNvSpPr txBox="1"/>
          <p:nvPr/>
        </p:nvSpPr>
        <p:spPr>
          <a:xfrm>
            <a:off x="10958200" y="6415625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3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7A0458-A7AE-8A48-0726-0856A05D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20" y="381597"/>
            <a:ext cx="5176829" cy="837603"/>
          </a:xfrm>
        </p:spPr>
        <p:txBody>
          <a:bodyPr>
            <a:normAutofit/>
          </a:bodyPr>
          <a:lstStyle/>
          <a:p>
            <a:r>
              <a:rPr lang="en-US" sz="2000" dirty="0"/>
              <a:t>SUPERFICIAL TEMPORAL ARTERY</a:t>
            </a:r>
            <a:endParaRPr lang="el-GR" sz="2000" dirty="0"/>
          </a:p>
        </p:txBody>
      </p:sp>
      <p:pic>
        <p:nvPicPr>
          <p:cNvPr id="5" name="Εικόνα 4" descr="Εικόνα που περιέχει τέχνη, ζωγραφική, σκίτσο/σχέδιο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44B3E804-AA4B-3790-5BAC-EA1C37B94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8" y="0"/>
            <a:ext cx="6109252" cy="6856888"/>
          </a:xfrm>
          <a:prstGeom prst="rect">
            <a:avLst/>
          </a:prstGeom>
        </p:spPr>
      </p:pic>
      <p:pic>
        <p:nvPicPr>
          <p:cNvPr id="7" name="Εικόνα 6" descr="Εικόνα που περιέχει κρανίο, κείμενο, κόκκαλ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B488D83-0113-3BF5-F15C-0763D898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34" y="2387600"/>
            <a:ext cx="3479800" cy="447040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γραμματοσειρά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06829E41-1CBF-3088-CDEF-D5AEE288B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496" y="1477688"/>
            <a:ext cx="3124476" cy="909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5F16E-84CB-C9EE-5C47-F1F513E4832F}"/>
              </a:ext>
            </a:extLst>
          </p:cNvPr>
          <p:cNvSpPr txBox="1"/>
          <p:nvPr/>
        </p:nvSpPr>
        <p:spPr>
          <a:xfrm>
            <a:off x="6049682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0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4E582A66-BFF9-D64A-4DBD-9F2A3D39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Foramen magnum</a:t>
            </a:r>
            <a:endParaRPr lang="el-GR" sz="1800" dirty="0"/>
          </a:p>
        </p:txBody>
      </p:sp>
      <p:pic>
        <p:nvPicPr>
          <p:cNvPr id="7" name="Εικόνα 6" descr="Εικόνα που περιέχει ιατρική απεικόνιση, ακτινολογία, φιλμ ακτινογραφ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0103EA8-B93E-3457-B635-FECE2AF6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18" y="964645"/>
            <a:ext cx="3062803" cy="3406938"/>
          </a:xfrm>
          <a:prstGeom prst="rect">
            <a:avLst/>
          </a:prstGeom>
        </p:spPr>
      </p:pic>
      <p:pic>
        <p:nvPicPr>
          <p:cNvPr id="9" name="Εικόνα 8" descr="Εικόνα που περιέχει θηλαστικό, κρανίο, κόκκαλο, απολίθω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E833ABF-C7C2-9F8C-3A6C-19EED0D0D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" t="25023" r="815" b="25297"/>
          <a:stretch/>
        </p:blipFill>
        <p:spPr>
          <a:xfrm>
            <a:off x="3494761" y="964504"/>
            <a:ext cx="4935255" cy="3407079"/>
          </a:xfrm>
          <a:prstGeom prst="rect">
            <a:avLst/>
          </a:prstGeom>
        </p:spPr>
      </p:pic>
      <p:pic>
        <p:nvPicPr>
          <p:cNvPr id="11" name="Εικόνα 10" descr="Εικόνα που περιέχει κρανίο, κόκκαλο, θηλαστικό, ανθρωποειδές&#10;&#10;Περιγραφή που δημιουργήθηκε αυτόματα">
            <a:extLst>
              <a:ext uri="{FF2B5EF4-FFF2-40B4-BE49-F238E27FC236}">
                <a16:creationId xmlns:a16="http://schemas.microsoft.com/office/drawing/2014/main" id="{6E1EEA18-7106-CDD0-07BA-76DA10A02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156" y="989556"/>
            <a:ext cx="3502922" cy="3382027"/>
          </a:xfrm>
          <a:prstGeom prst="rect">
            <a:avLst/>
          </a:prstGeom>
        </p:spPr>
      </p:pic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702FA45F-C7E0-A780-4D44-DCFB34D18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86258"/>
            <a:ext cx="12192000" cy="20717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Vertebral Arteries and veins</a:t>
            </a:r>
          </a:p>
          <a:p>
            <a:r>
              <a:rPr lang="en-US" dirty="0"/>
              <a:t>Anterior + Posterior Spinal Arteries</a:t>
            </a:r>
          </a:p>
          <a:p>
            <a:r>
              <a:rPr lang="en-US" dirty="0"/>
              <a:t>Dural Veins</a:t>
            </a:r>
          </a:p>
          <a:p>
            <a:r>
              <a:rPr lang="en-US" dirty="0"/>
              <a:t>Accessory Nerve (CN XI) spinal roots</a:t>
            </a:r>
          </a:p>
          <a:p>
            <a:r>
              <a:rPr lang="en-US" dirty="0"/>
              <a:t>Meningeal coverings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37FE7-193C-30EA-8996-C730ADF8E493}"/>
              </a:ext>
            </a:extLst>
          </p:cNvPr>
          <p:cNvSpPr txBox="1"/>
          <p:nvPr/>
        </p:nvSpPr>
        <p:spPr>
          <a:xfrm>
            <a:off x="211818" y="4094584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32EC-CA06-4EBA-276E-9C0855920274}"/>
              </a:ext>
            </a:extLst>
          </p:cNvPr>
          <p:cNvSpPr txBox="1"/>
          <p:nvPr/>
        </p:nvSpPr>
        <p:spPr>
          <a:xfrm>
            <a:off x="3474241" y="4119937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EECE5-8316-A05C-31CD-2F97FA01A29F}"/>
              </a:ext>
            </a:extLst>
          </p:cNvPr>
          <p:cNvSpPr txBox="1"/>
          <p:nvPr/>
        </p:nvSpPr>
        <p:spPr>
          <a:xfrm>
            <a:off x="9093897" y="4094583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EB4F2C-C199-8111-6C99-925A9E5A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6" y="398091"/>
            <a:ext cx="5561142" cy="837603"/>
          </a:xfrm>
        </p:spPr>
        <p:txBody>
          <a:bodyPr>
            <a:normAutofit/>
          </a:bodyPr>
          <a:lstStyle/>
          <a:p>
            <a:r>
              <a:rPr lang="en-US" sz="2400" dirty="0"/>
              <a:t>MAXILLARY ARTERY</a:t>
            </a:r>
            <a:endParaRPr lang="el-GR" sz="2400" dirty="0"/>
          </a:p>
        </p:txBody>
      </p:sp>
      <p:pic>
        <p:nvPicPr>
          <p:cNvPr id="4" name="Εικόνα 3" descr="Εικόνα που περιέχει τέχνη, ζωγραφική, σκίτσο/σχέδιο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0EF42AFA-699D-6778-B3D6-CD5358BF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57" y="0"/>
            <a:ext cx="6110243" cy="685800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γραμματοσειρά, στιγμιότυπο οθόνης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6E953E6-0EA0-F124-E2C8-80B952824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43" y="1627389"/>
            <a:ext cx="6110243" cy="1179436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γραφιστική, καρτούν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C32D1BC0-6FCC-F807-7982-B0ADB5A1E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42" y="2798960"/>
            <a:ext cx="6096000" cy="4059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E888B-65B7-F3C9-6108-48D1B270A346}"/>
              </a:ext>
            </a:extLst>
          </p:cNvPr>
          <p:cNvSpPr txBox="1"/>
          <p:nvPr/>
        </p:nvSpPr>
        <p:spPr>
          <a:xfrm>
            <a:off x="6081756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20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D404F0-20E2-6942-25B2-15413A8D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0" y="933109"/>
            <a:ext cx="4633490" cy="996630"/>
          </a:xfrm>
        </p:spPr>
        <p:txBody>
          <a:bodyPr>
            <a:normAutofit/>
          </a:bodyPr>
          <a:lstStyle/>
          <a:p>
            <a:r>
              <a:rPr lang="en-US" sz="2000" dirty="0"/>
              <a:t>CERVICAL INTERNAL CAROTID ARTERY</a:t>
            </a:r>
            <a:endParaRPr lang="el-GR" sz="2000" dirty="0"/>
          </a:p>
        </p:txBody>
      </p:sp>
      <p:pic>
        <p:nvPicPr>
          <p:cNvPr id="4" name="Εικόνα 3" descr="Εικόνα που περιέχει άγαλμα, τέχνη, Τεχνούργημα, χρυσό&#10;&#10;Περιγραφή που δημιουργήθηκε αυτόματα">
            <a:extLst>
              <a:ext uri="{FF2B5EF4-FFF2-40B4-BE49-F238E27FC236}">
                <a16:creationId xmlns:a16="http://schemas.microsoft.com/office/drawing/2014/main" id="{D34C31EF-36E6-DE01-885F-C9FCE08D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726" y="0"/>
            <a:ext cx="6909274" cy="6858000"/>
          </a:xfrm>
          <a:prstGeom prst="rect">
            <a:avLst/>
          </a:prstGeom>
        </p:spPr>
      </p:pic>
      <p:pic>
        <p:nvPicPr>
          <p:cNvPr id="6" name="Εικόνα 5" descr="Εικόνα που περιέχει άγαλ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4F7A391-68C0-283A-BEE1-033A8BF9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" y="2694278"/>
            <a:ext cx="5266963" cy="3399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B3B0C-D0E4-214F-1286-3A96F9D7DBBB}"/>
              </a:ext>
            </a:extLst>
          </p:cNvPr>
          <p:cNvSpPr txBox="1"/>
          <p:nvPr/>
        </p:nvSpPr>
        <p:spPr>
          <a:xfrm>
            <a:off x="15764" y="5570001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35F1B-D591-7FAE-A95D-3F4483032EE0}"/>
              </a:ext>
            </a:extLst>
          </p:cNvPr>
          <p:cNvSpPr txBox="1"/>
          <p:nvPr/>
        </p:nvSpPr>
        <p:spPr>
          <a:xfrm>
            <a:off x="5282726" y="658100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33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E14CE8-661C-7243-828F-9766D58E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34" y="368344"/>
            <a:ext cx="4686498" cy="652073"/>
          </a:xfrm>
        </p:spPr>
        <p:txBody>
          <a:bodyPr>
            <a:normAutofit/>
          </a:bodyPr>
          <a:lstStyle/>
          <a:p>
            <a:r>
              <a:rPr lang="en-US" sz="2000" dirty="0"/>
              <a:t>VERTEBRAL ARTERY</a:t>
            </a:r>
            <a:endParaRPr lang="el-GR" sz="2000" dirty="0"/>
          </a:p>
        </p:txBody>
      </p:sp>
      <p:pic>
        <p:nvPicPr>
          <p:cNvPr id="5" name="Εικόνα 4" descr="Εικόνα που περιέχει μέταλλο, κρανί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57277FC-74D6-F602-C9AD-F6F3121EB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39" y="344557"/>
            <a:ext cx="6327869" cy="6175513"/>
          </a:xfrm>
          <a:prstGeom prst="rect">
            <a:avLst/>
          </a:prstGeom>
        </p:spPr>
      </p:pic>
      <p:pic>
        <p:nvPicPr>
          <p:cNvPr id="7" name="Εικόνα 6" descr="Εικόνα που περιέχει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B4993C99-457B-8F15-FAEB-A27CD7D0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17981"/>
            <a:ext cx="4799403" cy="5107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14702-2CEB-902B-7028-B9C209EC6B72}"/>
              </a:ext>
            </a:extLst>
          </p:cNvPr>
          <p:cNvSpPr txBox="1"/>
          <p:nvPr/>
        </p:nvSpPr>
        <p:spPr>
          <a:xfrm>
            <a:off x="2868515" y="6243071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Personal Archive</a:t>
            </a:r>
            <a:endParaRPr lang="el-GR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CE76B-07BF-8379-7BAB-AF46992DC3AB}"/>
              </a:ext>
            </a:extLst>
          </p:cNvPr>
          <p:cNvSpPr txBox="1"/>
          <p:nvPr/>
        </p:nvSpPr>
        <p:spPr>
          <a:xfrm>
            <a:off x="5612339" y="6236444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97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6E0E71-A1EF-1D3E-22D5-662B6DA0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576" y="265045"/>
            <a:ext cx="5282847" cy="850857"/>
          </a:xfrm>
        </p:spPr>
        <p:txBody>
          <a:bodyPr>
            <a:normAutofit/>
          </a:bodyPr>
          <a:lstStyle/>
          <a:p>
            <a:r>
              <a:rPr lang="en-US" sz="1800"/>
              <a:t>CEREBRAL ARTERIAL CIRCLE</a:t>
            </a:r>
            <a:endParaRPr lang="el-GR" sz="1800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627DEE8-486A-59EA-F00E-2DCC1A48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6" y="1404730"/>
            <a:ext cx="5325518" cy="5188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9C0954-A89C-568B-4A82-B7B5689A150B}"/>
              </a:ext>
            </a:extLst>
          </p:cNvPr>
          <p:cNvSpPr txBox="1"/>
          <p:nvPr/>
        </p:nvSpPr>
        <p:spPr>
          <a:xfrm>
            <a:off x="120926" y="6315956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7" name="Εικόνα 6" descr="Εικόνα που περιέχει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5A9D458-0017-F36D-3A72-056C57DB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53" y="1352812"/>
            <a:ext cx="6626747" cy="4142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40D55-2598-C546-CA7D-71ABB2B37907}"/>
              </a:ext>
            </a:extLst>
          </p:cNvPr>
          <p:cNvSpPr txBox="1"/>
          <p:nvPr/>
        </p:nvSpPr>
        <p:spPr>
          <a:xfrm>
            <a:off x="5527468" y="5228189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Personal Archive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1702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94DF5B7D-F8CE-D34F-02D2-1CBFF48F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Jugular foramen</a:t>
            </a:r>
            <a:endParaRPr lang="el-GR" sz="18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F34583C4-C4FE-6F2C-4889-1B45FC6E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30724"/>
            <a:ext cx="12192000" cy="17272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Glossopharyngeal + </a:t>
            </a:r>
            <a:r>
              <a:rPr lang="en-US" dirty="0" err="1"/>
              <a:t>Vagus</a:t>
            </a:r>
            <a:r>
              <a:rPr lang="en-US" dirty="0"/>
              <a:t> + Accessory Nerves (CN IX, X, XI)</a:t>
            </a:r>
          </a:p>
          <a:p>
            <a:r>
              <a:rPr lang="en-US" dirty="0"/>
              <a:t>Jugular Bulb</a:t>
            </a:r>
          </a:p>
          <a:p>
            <a:r>
              <a:rPr lang="en-US" dirty="0"/>
              <a:t>Inferior Petrosal and sigmoid sinuses </a:t>
            </a:r>
          </a:p>
        </p:txBody>
      </p:sp>
      <p:pic>
        <p:nvPicPr>
          <p:cNvPr id="7" name="Εικόνα 6" descr="Εικόνα που περιέχει καρτούν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18EF967-58D8-9D6D-ACBA-4CD6917A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531" y="796216"/>
            <a:ext cx="2417523" cy="2772093"/>
          </a:xfrm>
          <a:prstGeom prst="rect">
            <a:avLst/>
          </a:prstGeom>
        </p:spPr>
      </p:pic>
      <p:pic>
        <p:nvPicPr>
          <p:cNvPr id="9" name="Εικόνα 8" descr="Εικόνα που περιέχει ιατρική απεικόνιση, ακτινολογία, ακτινογραφία, ιατρική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34907553-EBDE-54E6-7E4F-24422BFB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81" y="3621107"/>
            <a:ext cx="2409173" cy="2826145"/>
          </a:xfrm>
          <a:prstGeom prst="rect">
            <a:avLst/>
          </a:prstGeom>
        </p:spPr>
      </p:pic>
      <p:pic>
        <p:nvPicPr>
          <p:cNvPr id="11" name="Εικόνα 10" descr="Εικόνα που περιέχει κρανίο, σπηλιά, κόκκαλο&#10;&#10;Περιγραφή που δημιουργήθηκε αυτόματα">
            <a:extLst>
              <a:ext uri="{FF2B5EF4-FFF2-40B4-BE49-F238E27FC236}">
                <a16:creationId xmlns:a16="http://schemas.microsoft.com/office/drawing/2014/main" id="{04EFA1F2-50BF-F489-78CB-41E4F58C6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751" y="955110"/>
            <a:ext cx="5613747" cy="4210310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αφίσ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2F2BD92-153C-8EF2-173B-27DE0E09E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21" y="1635673"/>
            <a:ext cx="2684391" cy="3442253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γραμματοσειρά, λευκό, άλγεβρα&#10;&#10;Περιγραφή που δημιουργήθηκε αυτόματα">
            <a:extLst>
              <a:ext uri="{FF2B5EF4-FFF2-40B4-BE49-F238E27FC236}">
                <a16:creationId xmlns:a16="http://schemas.microsoft.com/office/drawing/2014/main" id="{AEA63E6C-3A7B-8971-8889-545354856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91" y="974178"/>
            <a:ext cx="3682652" cy="661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3C729-B4B7-7400-915E-17D3B6098854}"/>
              </a:ext>
            </a:extLst>
          </p:cNvPr>
          <p:cNvSpPr txBox="1"/>
          <p:nvPr/>
        </p:nvSpPr>
        <p:spPr>
          <a:xfrm>
            <a:off x="3970751" y="4895679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5D825-7D60-DD11-5D2A-077B7F342270}"/>
              </a:ext>
            </a:extLst>
          </p:cNvPr>
          <p:cNvSpPr txBox="1"/>
          <p:nvPr/>
        </p:nvSpPr>
        <p:spPr>
          <a:xfrm>
            <a:off x="9702881" y="6170253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8736E-19B5-AA3B-03C9-4FA2F96AD0D9}"/>
              </a:ext>
            </a:extLst>
          </p:cNvPr>
          <p:cNvSpPr txBox="1"/>
          <p:nvPr/>
        </p:nvSpPr>
        <p:spPr>
          <a:xfrm>
            <a:off x="9684706" y="3290500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0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φαγητό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5BF4D15-5CBC-33B5-EF47-D8425074BE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8896" r="30653" b="23785"/>
          <a:stretch/>
        </p:blipFill>
        <p:spPr bwMode="auto">
          <a:xfrm>
            <a:off x="1189973" y="0"/>
            <a:ext cx="4722312" cy="3437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Εικόνα 4" descr="Εικόνα που περιέχει φαγητό, σοκολ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0F762971-AEBF-763C-CCBA-E74F5F5CB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21672" r="28726" b="23424"/>
          <a:stretch/>
        </p:blipFill>
        <p:spPr bwMode="auto">
          <a:xfrm>
            <a:off x="7102258" y="8235"/>
            <a:ext cx="4512126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10AA902-6DFE-679B-A0B3-255070249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26007" r="28004" b="25230"/>
          <a:stretch/>
        </p:blipFill>
        <p:spPr bwMode="auto">
          <a:xfrm>
            <a:off x="7966553" y="3791143"/>
            <a:ext cx="4225447" cy="3066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Εικόνα 7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8D8D061-6DE2-43AD-8D05-52D0E130C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9398"/>
            <a:ext cx="7102258" cy="3088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6CF35C-25AD-07B0-7AA8-4D926BD0C49C}"/>
              </a:ext>
            </a:extLst>
          </p:cNvPr>
          <p:cNvSpPr txBox="1"/>
          <p:nvPr/>
        </p:nvSpPr>
        <p:spPr>
          <a:xfrm>
            <a:off x="1189973" y="3160236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D3FF0-96E7-7577-E80D-5B3724FB34A7}"/>
              </a:ext>
            </a:extLst>
          </p:cNvPr>
          <p:cNvSpPr txBox="1"/>
          <p:nvPr/>
        </p:nvSpPr>
        <p:spPr>
          <a:xfrm>
            <a:off x="7102258" y="3160236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31D02-E4F1-82C9-AC6F-C8355A278D06}"/>
              </a:ext>
            </a:extLst>
          </p:cNvPr>
          <p:cNvSpPr txBox="1"/>
          <p:nvPr/>
        </p:nvSpPr>
        <p:spPr>
          <a:xfrm>
            <a:off x="7966553" y="6589236"/>
            <a:ext cx="249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Prof. Piagkou Osteological Collection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2721A-B056-1230-0648-ABBFCBA85307}"/>
              </a:ext>
            </a:extLst>
          </p:cNvPr>
          <p:cNvSpPr txBox="1"/>
          <p:nvPr/>
        </p:nvSpPr>
        <p:spPr>
          <a:xfrm>
            <a:off x="5524740" y="6572766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Triantafyllou et al. 2024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2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486007D1-2536-0865-237F-17068484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56" y="0"/>
            <a:ext cx="4256563" cy="159147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B1A3857-3370-2256-250A-6A67A0CA8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364" y="0"/>
            <a:ext cx="5241636" cy="685800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γραφικός χαρακτήρας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499F564D-5D7E-EDE3-888C-D2EAD2909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306" y="1676910"/>
            <a:ext cx="4546661" cy="2911255"/>
          </a:xfrm>
          <a:prstGeom prst="rect">
            <a:avLst/>
          </a:prstGeom>
        </p:spPr>
      </p:pic>
      <p:pic>
        <p:nvPicPr>
          <p:cNvPr id="11" name="Εικόνα 10" descr="Εικόνα που περιέχει στιγμιότυπο οθόν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B154EC7-FC97-ED2D-CC5B-D14977D13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88" y="4673600"/>
            <a:ext cx="67437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1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C6E915E-FBB8-3522-B2A7-489932A3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Hypoglossal canal</a:t>
            </a:r>
            <a:endParaRPr lang="el-GR" sz="18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EEA508CA-BB22-1482-4B6F-0D2AC0C9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87924"/>
            <a:ext cx="12192000" cy="12700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Hypoglossal Nerve (CN XII)</a:t>
            </a:r>
          </a:p>
          <a:p>
            <a:r>
              <a:rPr lang="en-US" dirty="0"/>
              <a:t>Emissary Vein</a:t>
            </a:r>
          </a:p>
        </p:txBody>
      </p:sp>
      <p:pic>
        <p:nvPicPr>
          <p:cNvPr id="7" name="Εικόνα 6" descr="Εικόνα που περιέχει σκύλος, καρτούν, ασπρόμαυρ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96BA2CE-52CF-533A-89EF-62560A51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40" y="1064209"/>
            <a:ext cx="3106455" cy="3106455"/>
          </a:xfrm>
          <a:prstGeom prst="rect">
            <a:avLst/>
          </a:prstGeom>
        </p:spPr>
      </p:pic>
      <p:pic>
        <p:nvPicPr>
          <p:cNvPr id="9" name="Εικόνα 8" descr="Εικόνα που περιέχει φιλμ ακτινογραφία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A700854-ED3F-84B7-2DDC-F8D8E73A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265" y="3705660"/>
            <a:ext cx="3131507" cy="3084061"/>
          </a:xfrm>
          <a:prstGeom prst="rect">
            <a:avLst/>
          </a:prstGeom>
        </p:spPr>
      </p:pic>
      <p:pic>
        <p:nvPicPr>
          <p:cNvPr id="11" name="Εικόνα 10" descr="Εικόνα που περιέχει κρανίο, κόκκαλο, σαγόνι&#10;&#10;Περιγραφή που δημιουργήθηκε αυτόματα">
            <a:extLst>
              <a:ext uri="{FF2B5EF4-FFF2-40B4-BE49-F238E27FC236}">
                <a16:creationId xmlns:a16="http://schemas.microsoft.com/office/drawing/2014/main" id="{7A115B89-09BF-065D-BA90-968B65DB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8" y="1053698"/>
            <a:ext cx="5549031" cy="3924410"/>
          </a:xfrm>
          <a:prstGeom prst="rect">
            <a:avLst/>
          </a:prstGeom>
        </p:spPr>
      </p:pic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6928D5E6-93D3-B63B-26EA-959924E597B0}"/>
              </a:ext>
            </a:extLst>
          </p:cNvPr>
          <p:cNvCxnSpPr>
            <a:cxnSpLocks/>
          </p:cNvCxnSpPr>
          <p:nvPr/>
        </p:nvCxnSpPr>
        <p:spPr>
          <a:xfrm>
            <a:off x="1678488" y="2830882"/>
            <a:ext cx="845147" cy="3697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D6BB42-3C13-9457-CD38-6E902585A0EE}"/>
              </a:ext>
            </a:extLst>
          </p:cNvPr>
          <p:cNvSpPr txBox="1"/>
          <p:nvPr/>
        </p:nvSpPr>
        <p:spPr>
          <a:xfrm>
            <a:off x="66228" y="4701109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5D3BF-811B-1950-555D-AD7FA0D046EA}"/>
              </a:ext>
            </a:extLst>
          </p:cNvPr>
          <p:cNvSpPr txBox="1"/>
          <p:nvPr/>
        </p:nvSpPr>
        <p:spPr>
          <a:xfrm>
            <a:off x="5743329" y="3893665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1408F-0952-0208-7592-84C98E391918}"/>
              </a:ext>
            </a:extLst>
          </p:cNvPr>
          <p:cNvSpPr txBox="1"/>
          <p:nvPr/>
        </p:nvSpPr>
        <p:spPr>
          <a:xfrm>
            <a:off x="8994265" y="6512722"/>
            <a:ext cx="1218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Personal Archive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4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φαγητό, ντόνατ&#10;&#10;Περιγραφή που δημιουργήθηκε αυτόματα">
            <a:extLst>
              <a:ext uri="{FF2B5EF4-FFF2-40B4-BE49-F238E27FC236}">
                <a16:creationId xmlns:a16="http://schemas.microsoft.com/office/drawing/2014/main" id="{EF041B91-1E89-3EBC-C0A2-3AD39D20B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29232" y="578942"/>
            <a:ext cx="10133536" cy="5700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5323C-1616-F983-34D8-E22D298D709B}"/>
              </a:ext>
            </a:extLst>
          </p:cNvPr>
          <p:cNvSpPr txBox="1"/>
          <p:nvPr/>
        </p:nvSpPr>
        <p:spPr>
          <a:xfrm>
            <a:off x="945150" y="6279057"/>
            <a:ext cx="1275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Lyrtzis</a:t>
            </a:r>
            <a:r>
              <a:rPr lang="en-US" sz="1200" dirty="0"/>
              <a:t> et al. 2017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722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79C482E5-B334-E53E-3D90-217C3E12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171" y="285901"/>
            <a:ext cx="6167726" cy="553343"/>
          </a:xfrm>
        </p:spPr>
        <p:txBody>
          <a:bodyPr>
            <a:noAutofit/>
          </a:bodyPr>
          <a:lstStyle/>
          <a:p>
            <a:r>
              <a:rPr lang="en-US" sz="1800" dirty="0"/>
              <a:t>POSTERIOR CONDYLAR CANAL (inconstant)</a:t>
            </a:r>
            <a:endParaRPr lang="el-GR" sz="18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A5DBD6A6-933A-CC8F-FFC7-9CF7FA0C1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69968"/>
            <a:ext cx="12192000" cy="8880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r>
              <a:rPr lang="en-US" dirty="0"/>
              <a:t>Emissary Vein: anastomosis between the jugular bulb or sigmoid sinus to suboccipital venous plexus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238917-8D05-0E7B-66D7-44128BC74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87"/>
          <a:stretch/>
        </p:blipFill>
        <p:spPr>
          <a:xfrm>
            <a:off x="31530" y="1057835"/>
            <a:ext cx="7417116" cy="4624626"/>
          </a:xfrm>
          <a:prstGeom prst="rect">
            <a:avLst/>
          </a:prstGeom>
        </p:spPr>
      </p:pic>
      <p:pic>
        <p:nvPicPr>
          <p:cNvPr id="9" name="Εικόνα 8" descr="Εικόνα που περιέχει στιγμιότυπο οθόνης, ιατρική απεικόνιση, ακτινολογία, φιλμ ακτινογραφ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6313EC91-F681-820F-8933-7EC3FA88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568" y="1057835"/>
            <a:ext cx="4681432" cy="4087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BF088-E491-75D6-E0E2-AF429718E259}"/>
              </a:ext>
            </a:extLst>
          </p:cNvPr>
          <p:cNvSpPr txBox="1"/>
          <p:nvPr/>
        </p:nvSpPr>
        <p:spPr>
          <a:xfrm>
            <a:off x="10930436" y="5173249"/>
            <a:ext cx="126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Ota et al. 2017</a:t>
            </a:r>
            <a:endParaRPr lang="el-GR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353AE-3B80-53DC-18F0-41ABA0BBF1B4}"/>
              </a:ext>
            </a:extLst>
          </p:cNvPr>
          <p:cNvSpPr txBox="1"/>
          <p:nvPr/>
        </p:nvSpPr>
        <p:spPr>
          <a:xfrm>
            <a:off x="5882558" y="5661665"/>
            <a:ext cx="1628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Triantafyllou et al. 2024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52037042"/>
      </p:ext>
    </p:extLst>
  </p:cSld>
  <p:clrMapOvr>
    <a:masterClrMapping/>
  </p:clrMapOvr>
</p:sld>
</file>

<file path=ppt/theme/theme1.xml><?xml version="1.0" encoding="utf-8"?>
<a:theme xmlns:a="http://schemas.openxmlformats.org/drawingml/2006/main" name="Δέμα">
  <a:themeElements>
    <a:clrScheme name="Δέμα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Δέμ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έμα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314</TotalTime>
  <Words>749</Words>
  <Application>Microsoft Office PowerPoint</Application>
  <PresentationFormat>Ευρεία οθόνη</PresentationFormat>
  <Paragraphs>172</Paragraphs>
  <Slides>33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8" baseType="lpstr">
      <vt:lpstr>Aptos</vt:lpstr>
      <vt:lpstr>Arial</vt:lpstr>
      <vt:lpstr>Corbel</vt:lpstr>
      <vt:lpstr>Gill Sans MT</vt:lpstr>
      <vt:lpstr>Δέμα</vt:lpstr>
      <vt:lpstr>SKULL BASE FORAMINA</vt:lpstr>
      <vt:lpstr>Posterior cranial fossa</vt:lpstr>
      <vt:lpstr>Foramen magnum</vt:lpstr>
      <vt:lpstr>Jugular foramen</vt:lpstr>
      <vt:lpstr>Παρουσίαση του PowerPoint</vt:lpstr>
      <vt:lpstr>Παρουσίαση του PowerPoint</vt:lpstr>
      <vt:lpstr>Hypoglossal canal</vt:lpstr>
      <vt:lpstr>Παρουσίαση του PowerPoint</vt:lpstr>
      <vt:lpstr>POSTERIOR CONDYLAR CANAL (inconstant)</vt:lpstr>
      <vt:lpstr>INTERNAL ACOUSTIC MEATUS</vt:lpstr>
      <vt:lpstr>MIDDLE CRANIAL FOSSA</vt:lpstr>
      <vt:lpstr>Foramen rotundum</vt:lpstr>
      <vt:lpstr>FORAMEN OVALE</vt:lpstr>
      <vt:lpstr>Παρουσίαση του PowerPoint</vt:lpstr>
      <vt:lpstr>SPHENOIDAL EMISSARY FORAMEN- inconstant</vt:lpstr>
      <vt:lpstr>FORAMEN Spinosum</vt:lpstr>
      <vt:lpstr>FORAMEN Lacerum covered extracranially </vt:lpstr>
      <vt:lpstr>OPTIC CANAL</vt:lpstr>
      <vt:lpstr>CAROTID CANAL</vt:lpstr>
      <vt:lpstr>CAROTICOCLINOID CANAL</vt:lpstr>
      <vt:lpstr>VASCULAR ANATOMY OF THE HEAD &amp; NECK</vt:lpstr>
      <vt:lpstr>Common carotid artery</vt:lpstr>
      <vt:lpstr>EXTERNAL CAROTID ARTERY</vt:lpstr>
      <vt:lpstr>SUPERIOR THYROID ARTERY</vt:lpstr>
      <vt:lpstr>LINGUAL ARTERY</vt:lpstr>
      <vt:lpstr>FACIAL ARTERY</vt:lpstr>
      <vt:lpstr>LINGUAL-FACIAL TRUNK</vt:lpstr>
      <vt:lpstr>OCCIPITAL ARTERY</vt:lpstr>
      <vt:lpstr>SUPERFICIAL TEMPORAL ARTERY</vt:lpstr>
      <vt:lpstr>MAXILLARY ARTERY</vt:lpstr>
      <vt:lpstr>CERVICAL INTERNAL CAROTID ARTERY</vt:lpstr>
      <vt:lpstr>VERTEBRAL ARTERY</vt:lpstr>
      <vt:lpstr>CEREBRAL ARTERIAL CIRCLE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Giorgos Triantafyllou</dc:creator>
  <cp:lastModifiedBy>Maria Piagkou</cp:lastModifiedBy>
  <cp:revision>13</cp:revision>
  <dcterms:created xsi:type="dcterms:W3CDTF">2024-11-03T16:10:15Z</dcterms:created>
  <dcterms:modified xsi:type="dcterms:W3CDTF">2024-11-08T11:36:10Z</dcterms:modified>
</cp:coreProperties>
</file>