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7"/>
  </p:notesMasterIdLst>
  <p:sldIdLst>
    <p:sldId id="1130" r:id="rId2"/>
    <p:sldId id="1159" r:id="rId3"/>
    <p:sldId id="1117" r:id="rId4"/>
    <p:sldId id="1151" r:id="rId5"/>
    <p:sldId id="1152" r:id="rId6"/>
    <p:sldId id="1181" r:id="rId7"/>
    <p:sldId id="1221" r:id="rId8"/>
    <p:sldId id="1220" r:id="rId9"/>
    <p:sldId id="1156" r:id="rId10"/>
    <p:sldId id="1215" r:id="rId11"/>
    <p:sldId id="1153" r:id="rId12"/>
    <p:sldId id="1054" r:id="rId13"/>
    <p:sldId id="1198" r:id="rId14"/>
    <p:sldId id="1200" r:id="rId15"/>
    <p:sldId id="1199" r:id="rId16"/>
    <p:sldId id="1201" r:id="rId17"/>
    <p:sldId id="1203" r:id="rId18"/>
    <p:sldId id="1202" r:id="rId19"/>
    <p:sldId id="1204" r:id="rId20"/>
    <p:sldId id="1223" r:id="rId21"/>
    <p:sldId id="1224" r:id="rId22"/>
    <p:sldId id="1225" r:id="rId23"/>
    <p:sldId id="1226" r:id="rId24"/>
    <p:sldId id="1067" r:id="rId25"/>
    <p:sldId id="1055" r:id="rId26"/>
    <p:sldId id="1063" r:id="rId27"/>
    <p:sldId id="1061" r:id="rId28"/>
    <p:sldId id="1227" r:id="rId29"/>
    <p:sldId id="1228" r:id="rId30"/>
    <p:sldId id="961" r:id="rId31"/>
    <p:sldId id="986" r:id="rId32"/>
    <p:sldId id="702" r:id="rId33"/>
    <p:sldId id="723" r:id="rId34"/>
    <p:sldId id="724" r:id="rId35"/>
    <p:sldId id="725" r:id="rId36"/>
    <p:sldId id="750" r:id="rId37"/>
    <p:sldId id="985" r:id="rId38"/>
    <p:sldId id="756" r:id="rId39"/>
    <p:sldId id="770" r:id="rId40"/>
    <p:sldId id="940" r:id="rId41"/>
    <p:sldId id="941" r:id="rId42"/>
    <p:sldId id="1229" r:id="rId43"/>
    <p:sldId id="869" r:id="rId44"/>
    <p:sldId id="351" r:id="rId45"/>
    <p:sldId id="926" r:id="rId46"/>
    <p:sldId id="888" r:id="rId47"/>
    <p:sldId id="891" r:id="rId48"/>
    <p:sldId id="453" r:id="rId49"/>
    <p:sldId id="897" r:id="rId50"/>
    <p:sldId id="884" r:id="rId51"/>
    <p:sldId id="468" r:id="rId52"/>
    <p:sldId id="469" r:id="rId53"/>
    <p:sldId id="490" r:id="rId54"/>
    <p:sldId id="471" r:id="rId55"/>
    <p:sldId id="659" r:id="rId56"/>
    <p:sldId id="472" r:id="rId57"/>
    <p:sldId id="473" r:id="rId58"/>
    <p:sldId id="474" r:id="rId59"/>
    <p:sldId id="664" r:id="rId60"/>
    <p:sldId id="475" r:id="rId61"/>
    <p:sldId id="476" r:id="rId62"/>
    <p:sldId id="477" r:id="rId63"/>
    <p:sldId id="478" r:id="rId64"/>
    <p:sldId id="479" r:id="rId65"/>
    <p:sldId id="480" r:id="rId66"/>
    <p:sldId id="669" r:id="rId67"/>
    <p:sldId id="481" r:id="rId68"/>
    <p:sldId id="671" r:id="rId69"/>
    <p:sldId id="482" r:id="rId70"/>
    <p:sldId id="672" r:id="rId71"/>
    <p:sldId id="483" r:id="rId72"/>
    <p:sldId id="484" r:id="rId73"/>
    <p:sldId id="485" r:id="rId74"/>
    <p:sldId id="486" r:id="rId75"/>
    <p:sldId id="487" r:id="rId76"/>
    <p:sldId id="488" r:id="rId77"/>
    <p:sldId id="489" r:id="rId78"/>
    <p:sldId id="492" r:id="rId79"/>
    <p:sldId id="493" r:id="rId80"/>
    <p:sldId id="673" r:id="rId81"/>
    <p:sldId id="494" r:id="rId82"/>
    <p:sldId id="1233" r:id="rId83"/>
    <p:sldId id="495" r:id="rId84"/>
    <p:sldId id="935" r:id="rId85"/>
    <p:sldId id="674" r:id="rId86"/>
    <p:sldId id="497" r:id="rId87"/>
    <p:sldId id="1234" r:id="rId88"/>
    <p:sldId id="1235" r:id="rId89"/>
    <p:sldId id="498" r:id="rId90"/>
    <p:sldId id="455" r:id="rId91"/>
    <p:sldId id="938" r:id="rId92"/>
    <p:sldId id="890" r:id="rId93"/>
    <p:sldId id="458" r:id="rId94"/>
    <p:sldId id="461" r:id="rId95"/>
    <p:sldId id="463" r:id="rId96"/>
    <p:sldId id="464" r:id="rId97"/>
    <p:sldId id="1236" r:id="rId98"/>
    <p:sldId id="467" r:id="rId99"/>
    <p:sldId id="902" r:id="rId100"/>
    <p:sldId id="898" r:id="rId101"/>
    <p:sldId id="1237" r:id="rId102"/>
    <p:sldId id="1238" r:id="rId103"/>
    <p:sldId id="1239" r:id="rId104"/>
    <p:sldId id="928" r:id="rId105"/>
    <p:sldId id="676" r:id="rId106"/>
    <p:sldId id="503" r:id="rId107"/>
    <p:sldId id="677" r:id="rId108"/>
    <p:sldId id="507" r:id="rId109"/>
    <p:sldId id="523" r:id="rId110"/>
    <p:sldId id="537" r:id="rId111"/>
    <p:sldId id="513" r:id="rId112"/>
    <p:sldId id="543" r:id="rId113"/>
    <p:sldId id="545" r:id="rId114"/>
    <p:sldId id="559" r:id="rId115"/>
    <p:sldId id="547" r:id="rId116"/>
    <p:sldId id="558" r:id="rId117"/>
    <p:sldId id="562" r:id="rId118"/>
    <p:sldId id="563" r:id="rId119"/>
    <p:sldId id="601" r:id="rId120"/>
    <p:sldId id="872" r:id="rId121"/>
    <p:sldId id="532" r:id="rId122"/>
    <p:sldId id="539" r:id="rId123"/>
    <p:sldId id="873" r:id="rId124"/>
    <p:sldId id="586" r:id="rId125"/>
    <p:sldId id="904" r:id="rId126"/>
    <p:sldId id="585" r:id="rId127"/>
    <p:sldId id="906" r:id="rId128"/>
    <p:sldId id="914" r:id="rId129"/>
    <p:sldId id="907" r:id="rId130"/>
    <p:sldId id="915" r:id="rId131"/>
    <p:sldId id="583" r:id="rId132"/>
    <p:sldId id="916" r:id="rId133"/>
    <p:sldId id="918" r:id="rId134"/>
    <p:sldId id="917" r:id="rId135"/>
    <p:sldId id="587" r:id="rId136"/>
    <p:sldId id="876" r:id="rId137"/>
    <p:sldId id="807" r:id="rId138"/>
    <p:sldId id="921" r:id="rId139"/>
    <p:sldId id="920" r:id="rId140"/>
    <p:sldId id="910" r:id="rId141"/>
    <p:sldId id="923" r:id="rId142"/>
    <p:sldId id="922" r:id="rId143"/>
    <p:sldId id="924" r:id="rId144"/>
    <p:sldId id="685" r:id="rId145"/>
    <p:sldId id="911" r:id="rId14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8" d="100"/>
          <a:sy n="98" d="100"/>
        </p:scale>
        <p:origin x="78" y="234"/>
      </p:cViewPr>
      <p:guideLst/>
    </p:cSldViewPr>
  </p:slideViewPr>
  <p:notesTextViewPr>
    <p:cViewPr>
      <p:scale>
        <a:sx n="1" d="1"/>
        <a:sy n="1" d="1"/>
      </p:scale>
      <p:origin x="0" y="0"/>
    </p:cViewPr>
  </p:notesTextViewPr>
  <p:sorterViewPr>
    <p:cViewPr varScale="1">
      <p:scale>
        <a:sx n="1" d="1"/>
        <a:sy n="1" d="1"/>
      </p:scale>
      <p:origin x="0" y="-399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947EE-E04D-4342-A147-F9DAC628C8F8}" type="datetimeFigureOut">
              <a:rPr lang="el-GR" smtClean="0"/>
              <a:t>18/11/2024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F406E-F414-442C-A081-6BBAD32E735F}" type="slidenum">
              <a:rPr lang="el-GR" smtClean="0"/>
              <a:t>‹#›</a:t>
            </a:fld>
            <a:endParaRPr lang="el-GR"/>
          </a:p>
        </p:txBody>
      </p:sp>
    </p:spTree>
    <p:extLst>
      <p:ext uri="{BB962C8B-B14F-4D97-AF65-F5344CB8AC3E}">
        <p14:creationId xmlns:p14="http://schemas.microsoft.com/office/powerpoint/2010/main" val="3373748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33A7550-04E6-418E-9BCC-D7DBA95529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22F81831-CFCF-481A-9C3B-F148B7EDB4EF}" type="slidenum">
              <a:rPr lang="el-GR" altLang="el-GR">
                <a:latin typeface="Calibri" panose="020F0502020204030204" pitchFamily="34" charset="0"/>
              </a:rPr>
              <a:pPr/>
              <a:t>12</a:t>
            </a:fld>
            <a:endParaRPr lang="el-GR" altLang="el-GR">
              <a:latin typeface="Calibri" panose="020F0502020204030204" pitchFamily="34" charset="0"/>
            </a:endParaRPr>
          </a:p>
        </p:txBody>
      </p:sp>
      <p:sp>
        <p:nvSpPr>
          <p:cNvPr id="15363" name="Rectangle 2">
            <a:extLst>
              <a:ext uri="{FF2B5EF4-FFF2-40B4-BE49-F238E27FC236}">
                <a16:creationId xmlns:a16="http://schemas.microsoft.com/office/drawing/2014/main" id="{6B6DDB97-744A-4A2D-B6C7-3B7C694D6B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a:extLst>
              <a:ext uri="{FF2B5EF4-FFF2-40B4-BE49-F238E27FC236}">
                <a16:creationId xmlns:a16="http://schemas.microsoft.com/office/drawing/2014/main" id="{1B61EDA3-0027-426B-B187-BB867E2600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63081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2182884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5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340241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1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190813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4000100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90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427100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463591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5523D-A606-4166-A397-4DD9C809794D}" type="slidenum">
              <a:rPr lang="el-GR" altLang="el-GR"/>
              <a:pPr/>
              <a:t>119</a:t>
            </a:fld>
            <a:endParaRPr lang="el-GR" altLang="el-G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altLang="el-GR"/>
          </a:p>
        </p:txBody>
      </p:sp>
    </p:spTree>
    <p:extLst>
      <p:ext uri="{BB962C8B-B14F-4D97-AF65-F5344CB8AC3E}">
        <p14:creationId xmlns:p14="http://schemas.microsoft.com/office/powerpoint/2010/main" val="317903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DA84F-3F93-46AE-BB2A-BEDF722E4FCB}" type="slidenum">
              <a:rPr lang="el-GR" altLang="el-GR"/>
              <a:pPr/>
              <a:t>124</a:t>
            </a:fld>
            <a:endParaRPr lang="el-GR" altLang="el-G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fr-FR" altLang="el-GR"/>
          </a:p>
        </p:txBody>
      </p:sp>
    </p:spTree>
    <p:extLst>
      <p:ext uri="{BB962C8B-B14F-4D97-AF65-F5344CB8AC3E}">
        <p14:creationId xmlns:p14="http://schemas.microsoft.com/office/powerpoint/2010/main" val="2217521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10E4C-E35F-449C-9CFE-6EF12536823F}" type="slidenum">
              <a:rPr lang="el-GR" altLang="el-GR"/>
              <a:pPr/>
              <a:t>131</a:t>
            </a:fld>
            <a:endParaRPr lang="el-GR" altLang="el-G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404813" y="4356100"/>
            <a:ext cx="6192837" cy="4176713"/>
          </a:xfrm>
        </p:spPr>
        <p:txBody>
          <a:bodyPr/>
          <a:lstStyle/>
          <a:p>
            <a:r>
              <a:rPr lang="el-GR" altLang="el-GR" sz="1800" b="1"/>
              <a:t>Η προσωπική ή έξω γναθιαία αρτηρία ακολουθεί οφιοειδή πορεία στο πρόσωπο και αφού χορηγήσει τις χειλικές αρτηρίες (άνω και κάτω) συνεχίζει ως γωνιαία αρτηρία (στη βάση της μύτης). Κλάδοι της τραχηλικής μοίρας της αρτηρίας είναι η ανιούσα υπερώια και η υπογενείδια αρτηρία. Σε επεμβάσεις στην περιοχή του υπογναθίου τριγώνου απαραίτητη είναι η απολίνωση της προσωπικής αρτηρίας και της ομώνυμης φλέβας.</a:t>
            </a:r>
          </a:p>
        </p:txBody>
      </p:sp>
    </p:spTree>
    <p:extLst>
      <p:ext uri="{BB962C8B-B14F-4D97-AF65-F5344CB8AC3E}">
        <p14:creationId xmlns:p14="http://schemas.microsoft.com/office/powerpoint/2010/main" val="63612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Θέση εικόνας διαφάνειας 1">
            <a:extLst>
              <a:ext uri="{FF2B5EF4-FFF2-40B4-BE49-F238E27FC236}">
                <a16:creationId xmlns:a16="http://schemas.microsoft.com/office/drawing/2014/main" id="{ECA3204E-91E7-4D01-B7A2-AC8FF67DB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Θέση σημειώσεων 2">
            <a:extLst>
              <a:ext uri="{FF2B5EF4-FFF2-40B4-BE49-F238E27FC236}">
                <a16:creationId xmlns:a16="http://schemas.microsoft.com/office/drawing/2014/main" id="{ECA82B17-CCA5-4BFC-AAD9-6415CE9F71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168964" name="Θέση αριθμού διαφάνειας 3">
            <a:extLst>
              <a:ext uri="{FF2B5EF4-FFF2-40B4-BE49-F238E27FC236}">
                <a16:creationId xmlns:a16="http://schemas.microsoft.com/office/drawing/2014/main" id="{5B8186DC-6574-4181-9C91-3B543E5EA0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53C841A-2D8B-425B-B40D-2981AD4772E0}" type="slidenum">
              <a:rPr lang="el-GR" altLang="el-GR">
                <a:latin typeface="Calibri" panose="020F0502020204030204" pitchFamily="34" charset="0"/>
              </a:rPr>
              <a:pPr/>
              <a:t>32</a:t>
            </a:fld>
            <a:endParaRPr lang="el-GR" altLang="el-GR">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45D04A1E-F151-460E-AAFC-524FBD6DED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EBC6A921-E605-484E-AB23-3865DF0ED3A9}" type="slidenum">
              <a:rPr lang="fr-FR" altLang="el-GR">
                <a:latin typeface="Arial" panose="020B0604020202020204" pitchFamily="34" charset="0"/>
                <a:cs typeface="Arial" panose="020B0604020202020204" pitchFamily="34" charset="0"/>
              </a:rPr>
              <a:pPr/>
              <a:t>38</a:t>
            </a:fld>
            <a:endParaRPr lang="fr-FR" altLang="el-GR">
              <a:latin typeface="Arial" panose="020B0604020202020204" pitchFamily="34" charset="0"/>
              <a:cs typeface="Arial" panose="020B0604020202020204" pitchFamily="34" charset="0"/>
            </a:endParaRPr>
          </a:p>
        </p:txBody>
      </p:sp>
      <p:sp>
        <p:nvSpPr>
          <p:cNvPr id="265219" name="Rectangle 2">
            <a:extLst>
              <a:ext uri="{FF2B5EF4-FFF2-40B4-BE49-F238E27FC236}">
                <a16:creationId xmlns:a16="http://schemas.microsoft.com/office/drawing/2014/main" id="{DA1FE363-0F98-47A6-9FAF-5D4AC2309D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a:extLst>
              <a:ext uri="{FF2B5EF4-FFF2-40B4-BE49-F238E27FC236}">
                <a16:creationId xmlns:a16="http://schemas.microsoft.com/office/drawing/2014/main" id="{DFF77AB3-273B-4D66-B6D4-3E2C248BDD7D}"/>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889DAAED-5C7B-4483-8BA9-87BDA387A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D10AB870-1702-4C04-84EB-FDA33C2119F5}" type="slidenum">
              <a:rPr lang="fr-FR" altLang="el-GR">
                <a:latin typeface="Arial" panose="020B0604020202020204" pitchFamily="34" charset="0"/>
                <a:cs typeface="Arial" panose="020B0604020202020204" pitchFamily="34" charset="0"/>
              </a:rPr>
              <a:pPr/>
              <a:t>39</a:t>
            </a:fld>
            <a:endParaRPr lang="fr-FR" altLang="el-GR">
              <a:latin typeface="Arial" panose="020B0604020202020204" pitchFamily="34" charset="0"/>
              <a:cs typeface="Arial" panose="020B0604020202020204" pitchFamily="34" charset="0"/>
            </a:endParaRPr>
          </a:p>
        </p:txBody>
      </p:sp>
      <p:sp>
        <p:nvSpPr>
          <p:cNvPr id="267267" name="Rectangle 2">
            <a:extLst>
              <a:ext uri="{FF2B5EF4-FFF2-40B4-BE49-F238E27FC236}">
                <a16:creationId xmlns:a16="http://schemas.microsoft.com/office/drawing/2014/main" id="{57DA6496-6B2A-400E-A9A2-2101AA8967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96B906E6-829C-4EE5-94E5-DC9E138C3282}"/>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409E95D-131B-4FE8-9065-7660D2F8A37E}" type="slidenum">
              <a:rPr lang="el-GR" altLang="el-GR" smtClean="0"/>
              <a:pPr/>
              <a:t>45</a:t>
            </a:fld>
            <a:endParaRPr lang="el-GR" altLang="el-GR"/>
          </a:p>
        </p:txBody>
      </p:sp>
    </p:spTree>
    <p:extLst>
      <p:ext uri="{BB962C8B-B14F-4D97-AF65-F5344CB8AC3E}">
        <p14:creationId xmlns:p14="http://schemas.microsoft.com/office/powerpoint/2010/main" val="399073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Διατάσσονται σε 4 στρώματα </a:t>
            </a:r>
          </a:p>
          <a:p>
            <a:r>
              <a:rPr lang="el-GR" dirty="0"/>
              <a:t>Εν τω βάθει μύες (</a:t>
            </a:r>
            <a:r>
              <a:rPr lang="el-GR" dirty="0" err="1"/>
              <a:t>βυκανητής</a:t>
            </a:r>
            <a:r>
              <a:rPr lang="el-GR" dirty="0"/>
              <a:t>, </a:t>
            </a:r>
            <a:r>
              <a:rPr lang="el-GR" dirty="0" err="1"/>
              <a:t>ανελκτήρας</a:t>
            </a:r>
            <a:r>
              <a:rPr lang="el-GR" dirty="0"/>
              <a:t> άνω χείλους και </a:t>
            </a:r>
            <a:r>
              <a:rPr lang="el-GR" dirty="0" err="1"/>
              <a:t>γενειακός</a:t>
            </a:r>
            <a:r>
              <a:rPr lang="el-GR" dirty="0"/>
              <a:t> ) – στιβάδα 4 </a:t>
            </a:r>
          </a:p>
        </p:txBody>
      </p:sp>
      <p:sp>
        <p:nvSpPr>
          <p:cNvPr id="4" name="Θέση αριθμού διαφάνειας 3"/>
          <p:cNvSpPr>
            <a:spLocks noGrp="1"/>
          </p:cNvSpPr>
          <p:nvPr>
            <p:ph type="sldNum" sz="quarter" idx="5"/>
          </p:nvPr>
        </p:nvSpPr>
        <p:spPr/>
        <p:txBody>
          <a:bodyPr/>
          <a:lstStyle/>
          <a:p>
            <a:fld id="{C409E95D-131B-4FE8-9065-7660D2F8A37E}" type="slidenum">
              <a:rPr lang="el-GR" altLang="el-GR" smtClean="0"/>
              <a:pPr/>
              <a:t>49</a:t>
            </a:fld>
            <a:endParaRPr lang="el-GR" altLang="el-GR"/>
          </a:p>
        </p:txBody>
      </p:sp>
    </p:spTree>
    <p:extLst>
      <p:ext uri="{BB962C8B-B14F-4D97-AF65-F5344CB8AC3E}">
        <p14:creationId xmlns:p14="http://schemas.microsoft.com/office/powerpoint/2010/main" val="81212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BD162-69F8-4FF5-82A0-AB1AD111C3CB}" type="slidenum">
              <a:rPr lang="el-GR" altLang="el-GR"/>
              <a:pPr/>
              <a:t>78</a:t>
            </a:fld>
            <a:endParaRPr lang="el-GR" altLang="el-G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fr-FR" altLang="el-GR"/>
          </a:p>
        </p:txBody>
      </p:sp>
    </p:spTree>
    <p:extLst>
      <p:ext uri="{BB962C8B-B14F-4D97-AF65-F5344CB8AC3E}">
        <p14:creationId xmlns:p14="http://schemas.microsoft.com/office/powerpoint/2010/main" val="412247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Πτερυγοακανθικός</a:t>
            </a:r>
            <a:r>
              <a:rPr lang="el-GR" dirty="0"/>
              <a:t> σύνδεσμος</a:t>
            </a:r>
          </a:p>
          <a:p>
            <a:r>
              <a:rPr lang="el-GR" dirty="0" err="1"/>
              <a:t>Πτερυγογναθικός</a:t>
            </a:r>
            <a:r>
              <a:rPr lang="el-GR" dirty="0"/>
              <a:t> </a:t>
            </a:r>
          </a:p>
          <a:p>
            <a:r>
              <a:rPr lang="el-GR" dirty="0" err="1"/>
              <a:t>Σφηνογναθικός</a:t>
            </a:r>
            <a:r>
              <a:rPr lang="el-GR" dirty="0"/>
              <a:t> </a:t>
            </a:r>
          </a:p>
        </p:txBody>
      </p:sp>
      <p:sp>
        <p:nvSpPr>
          <p:cNvPr id="4" name="Θέση αριθμού διαφάνειας 3"/>
          <p:cNvSpPr>
            <a:spLocks noGrp="1"/>
          </p:cNvSpPr>
          <p:nvPr>
            <p:ph type="sldNum" sz="quarter" idx="5"/>
          </p:nvPr>
        </p:nvSpPr>
        <p:spPr/>
        <p:txBody>
          <a:bodyPr/>
          <a:lstStyle/>
          <a:p>
            <a:fld id="{C409E95D-131B-4FE8-9065-7660D2F8A37E}" type="slidenum">
              <a:rPr lang="el-GR" altLang="el-GR" smtClean="0"/>
              <a:pPr/>
              <a:t>88</a:t>
            </a:fld>
            <a:endParaRPr lang="el-GR" altLang="el-GR"/>
          </a:p>
        </p:txBody>
      </p:sp>
    </p:spTree>
    <p:extLst>
      <p:ext uri="{BB962C8B-B14F-4D97-AF65-F5344CB8AC3E}">
        <p14:creationId xmlns:p14="http://schemas.microsoft.com/office/powerpoint/2010/main" val="4017652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extLst>
      <p:ext uri="{BB962C8B-B14F-4D97-AF65-F5344CB8AC3E}">
        <p14:creationId xmlns:p14="http://schemas.microsoft.com/office/powerpoint/2010/main" val="364765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11/18/2024</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4855701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76515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136823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1BDC557-B921-4F3E-A05F-CC73B5B7DFBF}"/>
              </a:ext>
            </a:extLst>
          </p:cNvPr>
          <p:cNvSpPr>
            <a:spLocks noGrp="1" noChangeArrowheads="1"/>
          </p:cNvSpPr>
          <p:nvPr>
            <p:ph type="dt" sz="half" idx="10"/>
          </p:nvPr>
        </p:nvSpPr>
        <p:spPr/>
        <p:txBody>
          <a:bodyPr/>
          <a:lstStyle>
            <a:lvl1pPr>
              <a:defRPr/>
            </a:lvl1pPr>
          </a:lstStyle>
          <a:p>
            <a:pPr>
              <a:defRPr/>
            </a:pPr>
            <a:endParaRPr lang="fr-FR" altLang="el-GR"/>
          </a:p>
        </p:txBody>
      </p:sp>
      <p:sp>
        <p:nvSpPr>
          <p:cNvPr id="6" name="Footer Placeholder 5">
            <a:extLst>
              <a:ext uri="{FF2B5EF4-FFF2-40B4-BE49-F238E27FC236}">
                <a16:creationId xmlns:a16="http://schemas.microsoft.com/office/drawing/2014/main" id="{0A5ED36C-A7FF-4FAD-B4FC-A4CFCF2538D2}"/>
              </a:ext>
            </a:extLst>
          </p:cNvPr>
          <p:cNvSpPr>
            <a:spLocks noGrp="1" noChangeArrowheads="1"/>
          </p:cNvSpPr>
          <p:nvPr>
            <p:ph type="ftr" sz="quarter" idx="11"/>
          </p:nvPr>
        </p:nvSpPr>
        <p:spPr/>
        <p:txBody>
          <a:bodyPr/>
          <a:lstStyle>
            <a:lvl1pPr>
              <a:defRPr/>
            </a:lvl1pPr>
          </a:lstStyle>
          <a:p>
            <a:pPr>
              <a:defRPr/>
            </a:pPr>
            <a:endParaRPr lang="fr-FR" altLang="el-GR"/>
          </a:p>
        </p:txBody>
      </p:sp>
      <p:sp>
        <p:nvSpPr>
          <p:cNvPr id="7" name="Slide Number Placeholder 6">
            <a:extLst>
              <a:ext uri="{FF2B5EF4-FFF2-40B4-BE49-F238E27FC236}">
                <a16:creationId xmlns:a16="http://schemas.microsoft.com/office/drawing/2014/main" id="{9B229F50-83D8-47CB-8BAD-4293AE011896}"/>
              </a:ext>
            </a:extLst>
          </p:cNvPr>
          <p:cNvSpPr>
            <a:spLocks noGrp="1" noChangeArrowheads="1"/>
          </p:cNvSpPr>
          <p:nvPr>
            <p:ph type="sldNum" sz="quarter" idx="12"/>
          </p:nvPr>
        </p:nvSpPr>
        <p:spPr/>
        <p:txBody>
          <a:bodyPr/>
          <a:lstStyle>
            <a:lvl1pPr>
              <a:defRPr smtClean="0"/>
            </a:lvl1pPr>
          </a:lstStyle>
          <a:p>
            <a:pPr>
              <a:defRPr/>
            </a:pPr>
            <a:fld id="{922C94E8-FEC2-44A3-8775-2A676BA90CB7}" type="slidenum">
              <a:rPr lang="fr-FR" altLang="el-GR"/>
              <a:pPr>
                <a:defRPr/>
              </a:pPr>
              <a:t>‹#›</a:t>
            </a:fld>
            <a:endParaRPr lang="fr-FR" altLang="el-GR"/>
          </a:p>
        </p:txBody>
      </p:sp>
    </p:spTree>
    <p:extLst>
      <p:ext uri="{BB962C8B-B14F-4D97-AF65-F5344CB8AC3E}">
        <p14:creationId xmlns:p14="http://schemas.microsoft.com/office/powerpoint/2010/main" val="291912552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E27E6CF6-DB04-4D4D-9A71-6D2A7AFE9AF8}"/>
              </a:ext>
            </a:extLst>
          </p:cNvPr>
          <p:cNvSpPr>
            <a:spLocks noGrp="1" noChangeArrowheads="1"/>
          </p:cNvSpPr>
          <p:nvPr>
            <p:ph type="dt" sz="half" idx="10"/>
          </p:nvPr>
        </p:nvSpPr>
        <p:spPr/>
        <p:txBody>
          <a:bodyPr/>
          <a:lstStyle>
            <a:lvl1pPr>
              <a:defRPr/>
            </a:lvl1pPr>
          </a:lstStyle>
          <a:p>
            <a:pPr>
              <a:defRPr/>
            </a:pPr>
            <a:endParaRPr lang="fr-FR" altLang="el-GR"/>
          </a:p>
        </p:txBody>
      </p:sp>
      <p:sp>
        <p:nvSpPr>
          <p:cNvPr id="7" name="Rectangle 5">
            <a:extLst>
              <a:ext uri="{FF2B5EF4-FFF2-40B4-BE49-F238E27FC236}">
                <a16:creationId xmlns:a16="http://schemas.microsoft.com/office/drawing/2014/main" id="{0196B04E-031C-485C-9044-06F48F474926}"/>
              </a:ext>
            </a:extLst>
          </p:cNvPr>
          <p:cNvSpPr>
            <a:spLocks noGrp="1" noChangeArrowheads="1"/>
          </p:cNvSpPr>
          <p:nvPr>
            <p:ph type="ftr" sz="quarter" idx="11"/>
          </p:nvPr>
        </p:nvSpPr>
        <p:spPr/>
        <p:txBody>
          <a:bodyPr/>
          <a:lstStyle>
            <a:lvl1pPr>
              <a:defRPr/>
            </a:lvl1pPr>
          </a:lstStyle>
          <a:p>
            <a:pPr>
              <a:defRPr/>
            </a:pPr>
            <a:endParaRPr lang="fr-FR" altLang="el-GR"/>
          </a:p>
        </p:txBody>
      </p:sp>
      <p:sp>
        <p:nvSpPr>
          <p:cNvPr id="8" name="Rectangle 6">
            <a:extLst>
              <a:ext uri="{FF2B5EF4-FFF2-40B4-BE49-F238E27FC236}">
                <a16:creationId xmlns:a16="http://schemas.microsoft.com/office/drawing/2014/main" id="{A230CBB2-B011-4FBF-B9EF-3E91D7389982}"/>
              </a:ext>
            </a:extLst>
          </p:cNvPr>
          <p:cNvSpPr>
            <a:spLocks noGrp="1" noChangeArrowheads="1"/>
          </p:cNvSpPr>
          <p:nvPr>
            <p:ph type="sldNum" sz="quarter" idx="12"/>
          </p:nvPr>
        </p:nvSpPr>
        <p:spPr/>
        <p:txBody>
          <a:bodyPr/>
          <a:lstStyle>
            <a:lvl1pPr>
              <a:defRPr smtClean="0"/>
            </a:lvl1pPr>
          </a:lstStyle>
          <a:p>
            <a:pPr>
              <a:defRPr/>
            </a:pPr>
            <a:fld id="{7EBBAE5C-68E3-49EB-88F9-E6F69411077F}" type="slidenum">
              <a:rPr lang="fr-FR" altLang="el-GR"/>
              <a:pPr>
                <a:defRPr/>
              </a:pPr>
              <a:t>‹#›</a:t>
            </a:fld>
            <a:endParaRPr lang="fr-FR" altLang="el-GR"/>
          </a:p>
        </p:txBody>
      </p:sp>
    </p:spTree>
    <p:extLst>
      <p:ext uri="{BB962C8B-B14F-4D97-AF65-F5344CB8AC3E}">
        <p14:creationId xmlns:p14="http://schemas.microsoft.com/office/powerpoint/2010/main" val="1064124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3A9EC715-7580-4385-A4FB-93412154E119}" type="slidenum">
              <a:rPr lang="el-GR" altLang="el-GR"/>
              <a:pPr/>
              <a:t>‹#›</a:t>
            </a:fld>
            <a:endParaRPr lang="el-GR" altLang="el-GR"/>
          </a:p>
        </p:txBody>
      </p:sp>
    </p:spTree>
    <p:extLst>
      <p:ext uri="{BB962C8B-B14F-4D97-AF65-F5344CB8AC3E}">
        <p14:creationId xmlns:p14="http://schemas.microsoft.com/office/powerpoint/2010/main" val="3198415217"/>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67180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25059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66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433859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246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4901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55350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11/18/2024</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3418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11/18/2024</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1885879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3.wdp"/></Relationships>
</file>

<file path=ppt/slides/_rels/slide10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198.jpeg"/></Relationships>
</file>

<file path=ppt/slides/_rels/slide10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201.tif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2.png"/><Relationship Id="rId4" Type="http://schemas.openxmlformats.org/officeDocument/2006/relationships/hyperlink" Target="http://www.google.gr/url?sa=i&amp;rct=j&amp;q=&amp;esrc=s&amp;source=images&amp;cd=&amp;cad=rja&amp;uact=8&amp;docid=-ykqn8ik00_LXM&amp;tbnid=5Y-IKN3GCwK6YM:&amp;ved=0CAUQjRw&amp;url=http%3A%2F%2Fwww.thebodyonline.net%2Fbody_view.php%3Fimage_path%3Dhead%2Ffacial_arch_marginal_mandib_branch.jpg&amp;ei=delhU47KF6aw0QWL9YEY&amp;bvm=bv.65636070,d.ZWU&amp;psig=AFQjCNHElZz6sVZNrdJCHDS9FuvVSAGQrg&amp;ust=1399011945530862"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oleObject" Target="../embeddings/oleObject14.bin"/><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11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7.jpeg"/><Relationship Id="rId4" Type="http://schemas.openxmlformats.org/officeDocument/2006/relationships/image" Target="../media/image206.jpeg"/></Relationships>
</file>

<file path=ppt/slides/_rels/slide11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0.jpeg"/><Relationship Id="rId4" Type="http://schemas.openxmlformats.org/officeDocument/2006/relationships/image" Target="../media/image209.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hyperlink" Target="//upload.wikimedia.org/wikipedia/commons/8/82/Gray912.pn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1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oleObject" Target="../embeddings/oleObject2.bin"/><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7.xml"/><Relationship Id="rId4" Type="http://schemas.microsoft.com/office/2007/relationships/hdphoto" Target="../media/hdphoto6.wdp"/></Relationships>
</file>

<file path=ppt/slides/_rels/slide12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12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oleObject" Target="../embeddings/oleObject17.bin"/><Relationship Id="rId1" Type="http://schemas.openxmlformats.org/officeDocument/2006/relationships/slideLayout" Target="../slideLayouts/slideLayout7.xml"/><Relationship Id="rId5" Type="http://schemas.openxmlformats.org/officeDocument/2006/relationships/image" Target="../media/image233.png"/><Relationship Id="rId4" Type="http://schemas.openxmlformats.org/officeDocument/2006/relationships/oleObject" Target="../embeddings/oleObject18.bin"/></Relationships>
</file>

<file path=ppt/slides/_rels/slide12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8.jpeg"/></Relationships>
</file>

<file path=ppt/slides/_rels/slide13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2.xml"/><Relationship Id="rId4" Type="http://schemas.openxmlformats.org/officeDocument/2006/relationships/image" Target="../media/image235.png"/></Relationships>
</file>

<file path=ppt/slides/_rels/slide13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oleObject" Target="../embeddings/oleObject19.bin"/><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13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7.xml"/><Relationship Id="rId4" Type="http://schemas.openxmlformats.org/officeDocument/2006/relationships/image" Target="../media/image254.png"/></Relationships>
</file>

<file path=ppt/slides/_rels/slide143.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5.bin"/><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6.bin"/><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oleObject" Target="../embeddings/oleObject8.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oleObject" Target="../embeddings/oleObject7.bin"/><Relationship Id="rId10" Type="http://schemas.openxmlformats.org/officeDocument/2006/relationships/image" Target="../media/image75.jpeg"/><Relationship Id="rId4" Type="http://schemas.openxmlformats.org/officeDocument/2006/relationships/image" Target="../media/image71.png"/><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upload.wikimedia.org/wikipedia/commons/f/f3/Temporomandibular_joint.png" TargetMode="Externa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oleObject" Target="../embeddings/oleObject9.bin"/><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oleObject" Target="../embeddings/oleObject10.bin"/></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oleObject" Target="../embeddings/oleObject11.bin"/><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oleObject" Target="../embeddings/oleObject12.bin"/><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jpeg"/></Relationships>
</file>

<file path=ppt/slides/_rels/slide8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oleObject" Target="../embeddings/oleObject13.bin"/><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oleObject" Target="../embeddings/oleObject13.bin"/><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8.jpeg"/></Relationships>
</file>

<file path=ppt/slides/_rels/slide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9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0305-3CE5-409A-B67E-608FB83DC275}"/>
              </a:ext>
            </a:extLst>
          </p:cNvPr>
          <p:cNvSpPr>
            <a:spLocks noGrp="1"/>
          </p:cNvSpPr>
          <p:nvPr>
            <p:ph type="ctrTitle"/>
          </p:nvPr>
        </p:nvSpPr>
        <p:spPr>
          <a:xfrm>
            <a:off x="248447" y="304800"/>
            <a:ext cx="6378267" cy="3730752"/>
          </a:xfrm>
        </p:spPr>
        <p:txBody>
          <a:bodyPr>
            <a:normAutofit/>
          </a:bodyPr>
          <a:lstStyle/>
          <a:p>
            <a:r>
              <a:rPr lang="en-US" sz="2800" b="1" dirty="0">
                <a:solidFill>
                  <a:srgbClr val="FFFFFF"/>
                </a:solidFill>
                <a:latin typeface="Arial Nova" panose="020B0504020202020204" pitchFamily="34" charset="0"/>
                <a:cs typeface="Segoe UI" panose="020B0502040204020203" pitchFamily="34" charset="0"/>
              </a:rPr>
              <a:t> </a:t>
            </a:r>
            <a:endParaRPr lang="el-GR" sz="2800" dirty="0">
              <a:latin typeface="Arial Nova" panose="020B0504020202020204" pitchFamily="34" charset="0"/>
            </a:endParaRPr>
          </a:p>
        </p:txBody>
      </p:sp>
      <p:sp>
        <p:nvSpPr>
          <p:cNvPr id="3" name="Subtitle 2">
            <a:extLst>
              <a:ext uri="{FF2B5EF4-FFF2-40B4-BE49-F238E27FC236}">
                <a16:creationId xmlns:a16="http://schemas.microsoft.com/office/drawing/2014/main" id="{9591FE1A-9B5D-4D6C-BCF8-041D9E6E5EBC}"/>
              </a:ext>
            </a:extLst>
          </p:cNvPr>
          <p:cNvSpPr>
            <a:spLocks noGrp="1"/>
          </p:cNvSpPr>
          <p:nvPr>
            <p:ph type="subTitle" idx="1"/>
          </p:nvPr>
        </p:nvSpPr>
        <p:spPr>
          <a:xfrm>
            <a:off x="280923" y="4984591"/>
            <a:ext cx="6283342" cy="1493583"/>
          </a:xfrm>
        </p:spPr>
        <p:txBody>
          <a:bodyPr>
            <a:normAutofit/>
          </a:bodyPr>
          <a:lstStyle/>
          <a:p>
            <a:r>
              <a:rPr lang="en-US" dirty="0"/>
              <a:t>Professor Maria Piagkou</a:t>
            </a:r>
            <a:endParaRPr lang="el-GR" dirty="0"/>
          </a:p>
          <a:p>
            <a:endParaRPr lang="el-GR" dirty="0"/>
          </a:p>
        </p:txBody>
      </p:sp>
      <p:pic>
        <p:nvPicPr>
          <p:cNvPr id="76802" name="Picture 2">
            <a:extLst>
              <a:ext uri="{FF2B5EF4-FFF2-40B4-BE49-F238E27FC236}">
                <a16:creationId xmlns:a16="http://schemas.microsoft.com/office/drawing/2014/main" id="{DFCEC663-00AD-4CBC-AF1C-5473B5663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0" y="0"/>
            <a:ext cx="5175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BFC1C-14D5-B83B-65CD-C7BD3866997B}"/>
              </a:ext>
            </a:extLst>
          </p:cNvPr>
          <p:cNvSpPr txBox="1"/>
          <p:nvPr/>
        </p:nvSpPr>
        <p:spPr>
          <a:xfrm>
            <a:off x="280923" y="1128052"/>
            <a:ext cx="6094476" cy="1754326"/>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Skull embryology, </a:t>
            </a:r>
          </a:p>
          <a:p>
            <a:r>
              <a:rPr lang="en-US" sz="1800" dirty="0" err="1">
                <a:effectLst/>
                <a:latin typeface="Times New Roman" panose="02020603050405020304" pitchFamily="18" charset="0"/>
                <a:ea typeface="Calibri" panose="020F0502020204030204" pitchFamily="34" charset="0"/>
              </a:rPr>
              <a:t>Viscerocranium</a:t>
            </a:r>
            <a:r>
              <a:rPr lang="en-US" sz="1800" dirty="0">
                <a:effectLst/>
                <a:latin typeface="Times New Roman" panose="02020603050405020304" pitchFamily="18" charset="0"/>
                <a:ea typeface="Calibri" panose="020F0502020204030204" pitchFamily="34" charset="0"/>
              </a:rPr>
              <a:t> (facial skeleton), </a:t>
            </a:r>
          </a:p>
          <a:p>
            <a:r>
              <a:rPr lang="en-US" sz="1800" dirty="0">
                <a:effectLst/>
                <a:latin typeface="Times New Roman" panose="02020603050405020304" pitchFamily="18" charset="0"/>
                <a:ea typeface="Calibri" panose="020F0502020204030204" pitchFamily="34" charset="0"/>
              </a:rPr>
              <a:t>Bones. Muscles of the Head (Mimic and masseteric muscles), Vessels, and Nerves. </a:t>
            </a:r>
          </a:p>
          <a:p>
            <a:r>
              <a:rPr lang="en-US" sz="1800" dirty="0">
                <a:effectLst/>
                <a:latin typeface="Times New Roman" panose="02020603050405020304" pitchFamily="18" charset="0"/>
                <a:ea typeface="Calibri" panose="020F0502020204030204" pitchFamily="34" charset="0"/>
              </a:rPr>
              <a:t>Cutaneous Innervation of the Head. </a:t>
            </a:r>
          </a:p>
          <a:p>
            <a:r>
              <a:rPr lang="en-US" sz="1800" dirty="0">
                <a:effectLst/>
                <a:latin typeface="Times New Roman" panose="02020603050405020304" pitchFamily="18" charset="0"/>
                <a:ea typeface="Calibri" panose="020F0502020204030204" pitchFamily="34" charset="0"/>
              </a:rPr>
              <a:t>Regions of Interest </a:t>
            </a:r>
            <a:endParaRPr lang="el-GR" dirty="0"/>
          </a:p>
        </p:txBody>
      </p:sp>
    </p:spTree>
    <p:extLst>
      <p:ext uri="{BB962C8B-B14F-4D97-AF65-F5344CB8AC3E}">
        <p14:creationId xmlns:p14="http://schemas.microsoft.com/office/powerpoint/2010/main" val="932620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4" name="Picture 4" descr="Traumatic acute epidural haematoma">
            <a:extLst>
              <a:ext uri="{FF2B5EF4-FFF2-40B4-BE49-F238E27FC236}">
                <a16:creationId xmlns:a16="http://schemas.microsoft.com/office/drawing/2014/main" id="{6FC328DE-0A17-4C9D-98BD-5FCF6911C9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21" y="0"/>
            <a:ext cx="521208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1B3D4BD-672C-4E9D-AEE7-3515AAED3D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06059" y="1033272"/>
            <a:ext cx="6985941" cy="5824728"/>
          </a:xfrm>
          <a:prstGeom prst="rect">
            <a:avLst/>
          </a:prstGeom>
        </p:spPr>
      </p:pic>
      <p:cxnSp>
        <p:nvCxnSpPr>
          <p:cNvPr id="75" name="Straight Connector 7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2162" name="Picture 2" descr="Middle Meningeal Artery and Pterion">
            <a:extLst>
              <a:ext uri="{FF2B5EF4-FFF2-40B4-BE49-F238E27FC236}">
                <a16:creationId xmlns:a16="http://schemas.microsoft.com/office/drawing/2014/main" id="{7DD0F6F3-B0C5-472F-893A-92345305B32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79608" y="0"/>
            <a:ext cx="1612392" cy="150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5116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 retaining ligaments of the face can be likened to a tree. The&#10;ligaments attach the soft tissues to the facial skeleton...">
            <a:extLst>
              <a:ext uri="{FF2B5EF4-FFF2-40B4-BE49-F238E27FC236}">
                <a16:creationId xmlns:a16="http://schemas.microsoft.com/office/drawing/2014/main" id="{7727A4CB-041F-4BFB-BC29-811288F037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
          <a:stretch/>
        </p:blipFill>
        <p:spPr bwMode="auto">
          <a:xfrm>
            <a:off x="0" y="-22937"/>
            <a:ext cx="8986982" cy="6893900"/>
          </a:xfrm>
          <a:prstGeom prst="rect">
            <a:avLst/>
          </a:prstGeom>
          <a:solidFill>
            <a:srgbClr val="FFFFFF"/>
          </a:solidFill>
        </p:spPr>
      </p:pic>
    </p:spTree>
    <p:extLst>
      <p:ext uri="{BB962C8B-B14F-4D97-AF65-F5344CB8AC3E}">
        <p14:creationId xmlns:p14="http://schemas.microsoft.com/office/powerpoint/2010/main" val="23892214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4260-AC4C-2C2A-D043-FD19EF8E077E}"/>
            </a:ext>
          </a:extLst>
        </p:cNvPr>
        <p:cNvGrpSpPr/>
        <p:nvPr/>
      </p:nvGrpSpPr>
      <p:grpSpPr>
        <a:xfrm>
          <a:off x="0" y="0"/>
          <a:ext cx="0" cy="0"/>
          <a:chOff x="0" y="0"/>
          <a:chExt cx="0" cy="0"/>
        </a:xfrm>
      </p:grpSpPr>
      <p:pic>
        <p:nvPicPr>
          <p:cNvPr id="3" name="Picture 2" descr="The regional nerves and&#10;vessels display constant&#10;and&#10;Predictable&#10;relationships with both&#10;the fascial planes and&#10;their liga...">
            <a:extLst>
              <a:ext uri="{FF2B5EF4-FFF2-40B4-BE49-F238E27FC236}">
                <a16:creationId xmlns:a16="http://schemas.microsoft.com/office/drawing/2014/main" id="{5EE47B60-0D25-1A03-DA07-7880AA907B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
          <a:stretch/>
        </p:blipFill>
        <p:spPr bwMode="auto">
          <a:xfrm>
            <a:off x="-1" y="-22937"/>
            <a:ext cx="6349949" cy="4761192"/>
          </a:xfrm>
          <a:prstGeom prst="rect">
            <a:avLst/>
          </a:prstGeom>
          <a:solidFill>
            <a:srgbClr val="FFFFFF"/>
          </a:solidFill>
        </p:spPr>
      </p:pic>
      <p:pic>
        <p:nvPicPr>
          <p:cNvPr id="5" name="Picture 2" descr="*The orbitomalar ligament and zygomaticocutaneous ligament&#10;have been referred to as the orbital retaining ligament and&#10;mal...">
            <a:extLst>
              <a:ext uri="{FF2B5EF4-FFF2-40B4-BE49-F238E27FC236}">
                <a16:creationId xmlns:a16="http://schemas.microsoft.com/office/drawing/2014/main" id="{3072C578-98D4-41BF-D3C2-5CBDA5999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
          <a:stretch/>
        </p:blipFill>
        <p:spPr bwMode="auto">
          <a:xfrm>
            <a:off x="6339586" y="-22937"/>
            <a:ext cx="5852414" cy="4761192"/>
          </a:xfrm>
          <a:prstGeom prst="rect">
            <a:avLst/>
          </a:prstGeom>
          <a:solidFill>
            <a:srgbClr val="FFFFFF"/>
          </a:solidFill>
        </p:spPr>
      </p:pic>
    </p:spTree>
    <p:extLst>
      <p:ext uri="{BB962C8B-B14F-4D97-AF65-F5344CB8AC3E}">
        <p14:creationId xmlns:p14="http://schemas.microsoft.com/office/powerpoint/2010/main" val="2072633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5917-057C-B231-D07E-81FBF46D40C4}"/>
            </a:ext>
          </a:extLst>
        </p:cNvPr>
        <p:cNvGrpSpPr/>
        <p:nvPr/>
      </p:nvGrpSpPr>
      <p:grpSpPr>
        <a:xfrm>
          <a:off x="0" y="0"/>
          <a:ext cx="0" cy="0"/>
          <a:chOff x="0" y="0"/>
          <a:chExt cx="0" cy="0"/>
        </a:xfrm>
      </p:grpSpPr>
      <p:pic>
        <p:nvPicPr>
          <p:cNvPr id="4" name="Picture 2" descr="*&#10; ">
            <a:extLst>
              <a:ext uri="{FF2B5EF4-FFF2-40B4-BE49-F238E27FC236}">
                <a16:creationId xmlns:a16="http://schemas.microsoft.com/office/drawing/2014/main" id="{865D29CD-4235-F7C1-541B-A9C73346D4A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6927"/>
            <a:ext cx="12192000" cy="6864927"/>
          </a:xfrm>
          <a:prstGeom prst="rect">
            <a:avLst/>
          </a:prstGeom>
          <a:solidFill>
            <a:srgbClr val="FFFFFF"/>
          </a:solidFill>
        </p:spPr>
      </p:pic>
      <p:pic>
        <p:nvPicPr>
          <p:cNvPr id="173058" name="Picture 2" descr="A) The face is constructed of five basic layers. This five-layered... |  Download Scientific Diagram">
            <a:extLst>
              <a:ext uri="{FF2B5EF4-FFF2-40B4-BE49-F238E27FC236}">
                <a16:creationId xmlns:a16="http://schemas.microsoft.com/office/drawing/2014/main" id="{832C6436-25AA-4237-BDD2-776CA48ABE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155283"/>
            <a:ext cx="4581236" cy="3702717"/>
          </a:xfrm>
          <a:prstGeom prst="rect">
            <a:avLst/>
          </a:prstGeom>
          <a:solidFill>
            <a:srgbClr val="FFFFFF"/>
          </a:solidFill>
        </p:spPr>
      </p:pic>
    </p:spTree>
    <p:extLst>
      <p:ext uri="{BB962C8B-B14F-4D97-AF65-F5344CB8AC3E}">
        <p14:creationId xmlns:p14="http://schemas.microsoft.com/office/powerpoint/2010/main" val="2112565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9385A6-109B-5E54-F1E5-252393CA92E8}"/>
              </a:ext>
            </a:extLst>
          </p:cNvPr>
          <p:cNvSpPr>
            <a:spLocks noGrp="1"/>
          </p:cNvSpPr>
          <p:nvPr>
            <p:ph type="title"/>
          </p:nvPr>
        </p:nvSpPr>
        <p:spPr/>
        <p:txBody>
          <a:bodyPr/>
          <a:lstStyle/>
          <a:p>
            <a:endParaRPr lang="el-GR"/>
          </a:p>
        </p:txBody>
      </p:sp>
      <p:pic>
        <p:nvPicPr>
          <p:cNvPr id="1026" name="Picture 2" descr="Ligamentos De Retenção Da Face - MODISEDU">
            <a:extLst>
              <a:ext uri="{FF2B5EF4-FFF2-40B4-BE49-F238E27FC236}">
                <a16:creationId xmlns:a16="http://schemas.microsoft.com/office/drawing/2014/main" id="{50CA437B-A2E7-1C18-E1F0-E60D10BE7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44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20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ADD21-8DAF-4AD6-AAF9-1D21A06ED0F3}"/>
              </a:ext>
            </a:extLst>
          </p:cNvPr>
          <p:cNvPicPr>
            <a:picLocks noChangeAspect="1"/>
          </p:cNvPicPr>
          <p:nvPr/>
        </p:nvPicPr>
        <p:blipFill rotWithShape="1">
          <a:blip r:embed="rId2"/>
          <a:srcRect l="31101" t="16401" r="12988" b="9401"/>
          <a:stretch/>
        </p:blipFill>
        <p:spPr>
          <a:xfrm>
            <a:off x="0" y="0"/>
            <a:ext cx="9187132" cy="6858000"/>
          </a:xfrm>
          <a:prstGeom prst="rect">
            <a:avLst/>
          </a:prstGeom>
        </p:spPr>
      </p:pic>
    </p:spTree>
    <p:extLst>
      <p:ext uri="{BB962C8B-B14F-4D97-AF65-F5344CB8AC3E}">
        <p14:creationId xmlns:p14="http://schemas.microsoft.com/office/powerpoint/2010/main" val="24051806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60" name="Picture 4" descr="Pin on aesthetic medicine">
            <a:extLst>
              <a:ext uri="{FF2B5EF4-FFF2-40B4-BE49-F238E27FC236}">
                <a16:creationId xmlns:a16="http://schemas.microsoft.com/office/drawing/2014/main" id="{8B1E8696-7AA7-4B53-B943-53C89E6CB0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23"/>
          <a:stretch/>
        </p:blipFill>
        <p:spPr bwMode="auto">
          <a:xfrm>
            <a:off x="-1" y="0"/>
            <a:ext cx="8414327" cy="690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563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88799" y="497155"/>
            <a:ext cx="4984101" cy="369332"/>
          </a:xfrm>
          <a:prstGeom prst="rect">
            <a:avLst/>
          </a:prstGeom>
          <a:solidFill>
            <a:schemeClr val="accent2"/>
          </a:solidFill>
          <a:ln>
            <a:noFill/>
          </a:ln>
          <a:effectLst/>
        </p:spPr>
        <p:txBody>
          <a:bodyPr wrap="square">
            <a:spAutoFit/>
          </a:bodyPr>
          <a:lstStyle/>
          <a:p>
            <a:pPr algn="ctr">
              <a:spcBef>
                <a:spcPct val="50000"/>
              </a:spcBef>
            </a:pPr>
            <a:r>
              <a:rPr lang="en-US" altLang="el-GR" dirty="0">
                <a:ln w="9525">
                  <a:solidFill>
                    <a:srgbClr val="92D050"/>
                  </a:solidFill>
                  <a:prstDash val="solid"/>
                </a:ln>
                <a:solidFill>
                  <a:srgbClr val="FFFF00"/>
                </a:solidFill>
                <a:latin typeface="Century Gothic" panose="020B0502020202020204" pitchFamily="34" charset="0"/>
                <a:cs typeface="Arial" panose="020B0604020202020204" pitchFamily="34" charset="0"/>
              </a:rPr>
              <a:t>Superficial fascia of the face </a:t>
            </a:r>
            <a:endParaRPr lang="el-GR" altLang="el-GR" dirty="0">
              <a:ln w="9525">
                <a:solidFill>
                  <a:srgbClr val="92D050"/>
                </a:solidFill>
                <a:prstDash val="solid"/>
              </a:ln>
              <a:solidFill>
                <a:srgbClr val="FFFF00"/>
              </a:solidFill>
              <a:latin typeface="Century Gothic" panose="020B0502020202020204" pitchFamily="34" charset="0"/>
              <a:cs typeface="Arial" panose="020B0604020202020204" pitchFamily="34" charset="0"/>
            </a:endParaRPr>
          </a:p>
        </p:txBody>
      </p:sp>
      <p:sp>
        <p:nvSpPr>
          <p:cNvPr id="3" name="TextBox 2"/>
          <p:cNvSpPr txBox="1"/>
          <p:nvPr/>
        </p:nvSpPr>
        <p:spPr>
          <a:xfrm>
            <a:off x="121423" y="1233425"/>
            <a:ext cx="5351477" cy="3647152"/>
          </a:xfrm>
          <a:prstGeom prst="rect">
            <a:avLst/>
          </a:prstGeom>
          <a:noFill/>
        </p:spPr>
        <p:txBody>
          <a:bodyPr wrap="square" rtlCol="0">
            <a:spAutoFit/>
          </a:bodyPr>
          <a:lstStyle/>
          <a:p>
            <a:pPr marL="257175" indent="-257175">
              <a:buFont typeface="Courier New" panose="02070309020205020404" pitchFamily="49" charset="0"/>
              <a:buChar char="o"/>
            </a:pPr>
            <a:r>
              <a:rPr lang="en-US" sz="1650" dirty="0">
                <a:solidFill>
                  <a:srgbClr val="FFFF00"/>
                </a:solidFill>
                <a:latin typeface="Candara" panose="020E0502030303020204" pitchFamily="34" charset="0"/>
                <a:cs typeface="Arial" panose="020B0604020202020204" pitchFamily="34" charset="0"/>
              </a:rPr>
              <a:t>A very thin layer of subcutaneous tissue covers the mimic muscles</a:t>
            </a:r>
          </a:p>
          <a:p>
            <a:pPr marL="257175" indent="-257175">
              <a:buFont typeface="Courier New" panose="02070309020205020404" pitchFamily="49" charset="0"/>
              <a:buChar char="o"/>
            </a:pPr>
            <a:r>
              <a:rPr lang="en-US" sz="1650" dirty="0">
                <a:solidFill>
                  <a:srgbClr val="FFFF00"/>
                </a:solidFill>
                <a:latin typeface="Candara" panose="020E0502030303020204" pitchFamily="34" charset="0"/>
                <a:cs typeface="Arial" panose="020B0604020202020204" pitchFamily="34" charset="0"/>
              </a:rPr>
              <a:t>In most of the face there is no deep fascia</a:t>
            </a:r>
          </a:p>
          <a:p>
            <a:pPr marL="257175" indent="-257175">
              <a:buFont typeface="Courier New" panose="02070309020205020404" pitchFamily="49" charset="0"/>
              <a:buChar char="o"/>
            </a:pPr>
            <a:endParaRPr lang="en-US" sz="1650" dirty="0">
              <a:solidFill>
                <a:srgbClr val="FFFF00"/>
              </a:solidFill>
              <a:latin typeface="Candara" panose="020E0502030303020204" pitchFamily="34" charset="0"/>
              <a:cs typeface="Arial" panose="020B0604020202020204" pitchFamily="34" charset="0"/>
            </a:endParaRPr>
          </a:p>
          <a:p>
            <a:pPr marL="257175" indent="-257175">
              <a:buFont typeface="Courier New" panose="02070309020205020404" pitchFamily="49" charset="0"/>
              <a:buChar char="o"/>
            </a:pPr>
            <a:r>
              <a:rPr lang="en-US" sz="1650" dirty="0">
                <a:solidFill>
                  <a:srgbClr val="FFFF00"/>
                </a:solidFill>
                <a:latin typeface="Candara" panose="020E0502030303020204" pitchFamily="34" charset="0"/>
                <a:cs typeface="Arial" panose="020B0604020202020204" pitchFamily="34" charset="0"/>
              </a:rPr>
              <a:t>In the subcutaneous fascia go the thin branches of the facial nerve</a:t>
            </a:r>
          </a:p>
          <a:p>
            <a:pPr marL="257175" indent="-257175">
              <a:buFont typeface="Courier New" panose="02070309020205020404" pitchFamily="49" charset="0"/>
              <a:buChar char="o"/>
            </a:pPr>
            <a:endParaRPr lang="en-US" sz="1650" dirty="0">
              <a:solidFill>
                <a:srgbClr val="FFFF00"/>
              </a:solidFill>
              <a:latin typeface="Candara" panose="020E0502030303020204" pitchFamily="34" charset="0"/>
              <a:cs typeface="Arial" panose="020B0604020202020204" pitchFamily="34" charset="0"/>
            </a:endParaRPr>
          </a:p>
          <a:p>
            <a:pPr marL="257175" indent="-257175">
              <a:buFont typeface="Courier New" panose="02070309020205020404" pitchFamily="49" charset="0"/>
              <a:buChar char="o"/>
            </a:pPr>
            <a:r>
              <a:rPr lang="en-US" sz="1650" dirty="0">
                <a:solidFill>
                  <a:srgbClr val="FFFF00"/>
                </a:solidFill>
                <a:latin typeface="Candara" panose="020E0502030303020204" pitchFamily="34" charset="0"/>
                <a:cs typeface="Arial" panose="020B0604020202020204" pitchFamily="34" charset="0"/>
              </a:rPr>
              <a:t>In facial rectifications, it is possible to bluntly separate the skin from the subcutaneous fascia without damaging the branches of the facial nerve (through a preauricular incision in the preauricular fold that extends to the scalp and pulling upwards loose skin of the face that has detached)</a:t>
            </a:r>
          </a:p>
          <a:p>
            <a:pPr marL="257175" indent="-257175">
              <a:buFont typeface="Courier New" panose="02070309020205020404" pitchFamily="49" charset="0"/>
              <a:buChar char="o"/>
            </a:pPr>
            <a:endParaRPr lang="en-US" sz="1650" dirty="0">
              <a:solidFill>
                <a:schemeClr val="bg1"/>
              </a:solidFill>
              <a:latin typeface="Arial" panose="020B0604020202020204" pitchFamily="34" charset="0"/>
              <a:cs typeface="Arial" panose="020B0604020202020204" pitchFamily="34" charset="0"/>
            </a:endParaRPr>
          </a:p>
        </p:txBody>
      </p:sp>
      <p:pic>
        <p:nvPicPr>
          <p:cNvPr id="413698" name="Picture 2" descr="Αποτέλεσμα εικόνας για subcutaneous tissue and fas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095" y="0"/>
            <a:ext cx="61669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0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ppt">
            <a:extLst>
              <a:ext uri="{FF2B5EF4-FFF2-40B4-BE49-F238E27FC236}">
                <a16:creationId xmlns:a16="http://schemas.microsoft.com/office/drawing/2014/main" id="{1CCDAE63-7D9B-4FBD-A13E-7275BE527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0" y="10"/>
            <a:ext cx="12192000" cy="7407554"/>
          </a:xfrm>
          <a:prstGeom prst="rect">
            <a:avLst/>
          </a:prstGeom>
          <a:solidFill>
            <a:srgbClr val="FFFFFF"/>
          </a:solidFill>
        </p:spPr>
      </p:pic>
    </p:spTree>
    <p:extLst>
      <p:ext uri="{BB962C8B-B14F-4D97-AF65-F5344CB8AC3E}">
        <p14:creationId xmlns:p14="http://schemas.microsoft.com/office/powerpoint/2010/main" val="21450606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00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8" name="Picture 2" descr="Fascial layers of the neck - YouTube">
            <a:extLst>
              <a:ext uri="{FF2B5EF4-FFF2-40B4-BE49-F238E27FC236}">
                <a16:creationId xmlns:a16="http://schemas.microsoft.com/office/drawing/2014/main" id="{0488D9AD-FC4A-466F-97EA-C75C3D581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642" y="0"/>
            <a:ext cx="4273358" cy="3205018"/>
          </a:xfrm>
          <a:prstGeom prst="rect">
            <a:avLst/>
          </a:prstGeom>
          <a:noFill/>
          <a:extLst>
            <a:ext uri="{909E8E84-426E-40DD-AFC4-6F175D3DCCD1}">
              <a14:hiddenFill xmlns:a14="http://schemas.microsoft.com/office/drawing/2010/main">
                <a:solidFill>
                  <a:srgbClr val="FFFFFF"/>
                </a:solidFill>
              </a14:hiddenFill>
            </a:ext>
          </a:extLst>
        </p:spPr>
      </p:pic>
      <p:pic>
        <p:nvPicPr>
          <p:cNvPr id="419842" name="Picture 2" descr="Αποτέλεσμα εικόνας για buccopharyngeal fas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050" y="3205018"/>
            <a:ext cx="4266950" cy="365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4476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255" y="0"/>
            <a:ext cx="5540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Text Box 5"/>
          <p:cNvSpPr txBox="1">
            <a:spLocks noChangeArrowheads="1"/>
          </p:cNvSpPr>
          <p:nvPr/>
        </p:nvSpPr>
        <p:spPr bwMode="auto">
          <a:xfrm>
            <a:off x="83025" y="116633"/>
            <a:ext cx="2886075" cy="1477328"/>
          </a:xfrm>
          <a:prstGeom prst="rect">
            <a:avLst/>
          </a:prstGeom>
          <a:noFill/>
          <a:ln>
            <a:noFill/>
          </a:ln>
          <a:effectLst/>
          <a:extLst>
            <a:ext uri="{909E8E84-426E-40DD-AFC4-6F175D3DCCD1}">
              <a14:hiddenFill xmlns:a14="http://schemas.microsoft.com/office/drawing/2010/main">
                <a:gradFill rotWithShape="0">
                  <a:gsLst>
                    <a:gs pos="0">
                      <a:srgbClr val="FF3300"/>
                    </a:gs>
                    <a:gs pos="100000">
                      <a:srgbClr val="FF3300">
                        <a:gamma/>
                        <a:shade val="9020"/>
                        <a:invGamma/>
                      </a:srgbClr>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l-GR" sz="3000" dirty="0">
                <a:solidFill>
                  <a:schemeClr val="bg1"/>
                </a:solidFill>
                <a:effectLst>
                  <a:outerShdw blurRad="38100" dist="38100" dir="2700000" algn="tl">
                    <a:srgbClr val="C0C0C0"/>
                  </a:outerShdw>
                </a:effectLst>
                <a:latin typeface="Algerian" pitchFamily="82" charset="0"/>
              </a:rPr>
              <a:t>Parotid gland and facial nerve </a:t>
            </a:r>
            <a:endParaRPr lang="el-GR" altLang="el-GR" sz="3000" dirty="0">
              <a:solidFill>
                <a:schemeClr val="bg1"/>
              </a:solidFill>
              <a:effectLst>
                <a:outerShdw blurRad="38100" dist="38100" dir="2700000" algn="tl">
                  <a:srgbClr val="C0C0C0"/>
                </a:outerShdw>
              </a:effectLst>
              <a:latin typeface="Algerian" pitchFamily="82" charset="0"/>
            </a:endParaRPr>
          </a:p>
        </p:txBody>
      </p:sp>
      <p:pic>
        <p:nvPicPr>
          <p:cNvPr id="4" name="Picture 4">
            <a:extLst>
              <a:ext uri="{FF2B5EF4-FFF2-40B4-BE49-F238E27FC236}">
                <a16:creationId xmlns:a16="http://schemas.microsoft.com/office/drawing/2014/main" id="{F2831E1D-3999-46AA-82BE-2E0EACC5C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7936"/>
            <a:ext cx="6692630" cy="516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09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EB93-62F1-474B-A948-4272FC8C3A10}"/>
              </a:ext>
            </a:extLst>
          </p:cNvPr>
          <p:cNvSpPr>
            <a:spLocks noGrp="1"/>
          </p:cNvSpPr>
          <p:nvPr>
            <p:ph type="title"/>
          </p:nvPr>
        </p:nvSpPr>
        <p:spPr/>
        <p:txBody>
          <a:bodyPr/>
          <a:lstStyle/>
          <a:p>
            <a:endParaRPr lang="el-GR"/>
          </a:p>
        </p:txBody>
      </p:sp>
      <p:pic>
        <p:nvPicPr>
          <p:cNvPr id="5" name="Content Placeholder 4">
            <a:extLst>
              <a:ext uri="{FF2B5EF4-FFF2-40B4-BE49-F238E27FC236}">
                <a16:creationId xmlns:a16="http://schemas.microsoft.com/office/drawing/2014/main" id="{339912C0-4B7D-4BB4-A8C0-CB04FDDC8B1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9223" y="0"/>
            <a:ext cx="6647688" cy="6858000"/>
          </a:xfrm>
        </p:spPr>
      </p:pic>
      <p:pic>
        <p:nvPicPr>
          <p:cNvPr id="99330" name="Picture 2" descr="Skull Base and Facial Foramina | SpringerLink">
            <a:extLst>
              <a:ext uri="{FF2B5EF4-FFF2-40B4-BE49-F238E27FC236}">
                <a16:creationId xmlns:a16="http://schemas.microsoft.com/office/drawing/2014/main" id="{A834A6F0-D980-46FA-B3DE-71F4EF857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313" y="0"/>
            <a:ext cx="66476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703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J:\Fig. 6 facial nerve.tif"/>
          <p:cNvPicPr>
            <a:picLocks noChangeAspect="1" noChangeArrowheads="1"/>
          </p:cNvPicPr>
          <p:nvPr/>
        </p:nvPicPr>
        <p:blipFill>
          <a:blip r:embed="rId3" cstate="print"/>
          <a:srcRect/>
          <a:stretch>
            <a:fillRect/>
          </a:stretch>
        </p:blipFill>
        <p:spPr bwMode="auto">
          <a:xfrm>
            <a:off x="3210128" y="138335"/>
            <a:ext cx="8809517" cy="6638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1" descr="http://www.thebodyonline.net/head/facial_arch_marginal_mandib_branch.jpg">
            <a:hlinkClick r:id="rId4"/>
            <a:extLst>
              <a:ext uri="{FF2B5EF4-FFF2-40B4-BE49-F238E27FC236}">
                <a16:creationId xmlns:a16="http://schemas.microsoft.com/office/drawing/2014/main" id="{20E4A246-7647-4C2E-B9D0-42DA3D50AB3E}"/>
              </a:ext>
            </a:extLst>
          </p:cNvPr>
          <p:cNvPicPr>
            <a:picLocks noChangeAspect="1" noChangeArrowheads="1"/>
          </p:cNvPicPr>
          <p:nvPr/>
        </p:nvPicPr>
        <p:blipFill>
          <a:blip r:embed="rId5"/>
          <a:srcRect/>
          <a:stretch>
            <a:fillRect/>
          </a:stretch>
        </p:blipFill>
        <p:spPr bwMode="auto">
          <a:xfrm>
            <a:off x="172355" y="138335"/>
            <a:ext cx="3642263" cy="3709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60046"/>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extLst>
              <p:ext uri="{D42A27DB-BD31-4B8C-83A1-F6EECF244321}">
                <p14:modId xmlns:p14="http://schemas.microsoft.com/office/powerpoint/2010/main" val="3297388089"/>
              </p:ext>
            </p:extLst>
          </p:nvPr>
        </p:nvGraphicFramePr>
        <p:xfrm>
          <a:off x="7411926" y="0"/>
          <a:ext cx="4780074" cy="5726544"/>
        </p:xfrm>
        <a:graphic>
          <a:graphicData uri="http://schemas.openxmlformats.org/presentationml/2006/ole">
            <mc:AlternateContent xmlns:mc="http://schemas.openxmlformats.org/markup-compatibility/2006">
              <mc:Choice xmlns:v="urn:schemas-microsoft-com:vml" Requires="v">
                <p:oleObj name="Image" r:id="rId2" imgW="4495238" imgH="5384127" progId="Photoshop.Image.7">
                  <p:embed/>
                </p:oleObj>
              </mc:Choice>
              <mc:Fallback>
                <p:oleObj name="Image" r:id="rId2" imgW="4495238" imgH="5384127" progId="Photoshop.Image.7">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926" y="0"/>
                        <a:ext cx="4780074" cy="5726544"/>
                      </a:xfrm>
                      <a:prstGeom prst="rect">
                        <a:avLst/>
                      </a:prstGeom>
                      <a:noFill/>
                      <a:ln>
                        <a:noFill/>
                      </a:ln>
                      <a:effectLst/>
                    </p:spPr>
                  </p:pic>
                </p:oleObj>
              </mc:Fallback>
            </mc:AlternateContent>
          </a:graphicData>
        </a:graphic>
      </p:graphicFrame>
      <p:pic>
        <p:nvPicPr>
          <p:cNvPr id="40962" name="Picture 2" descr="Summary of the Cranial Nerves - TeachMeAnatomy">
            <a:extLst>
              <a:ext uri="{FF2B5EF4-FFF2-40B4-BE49-F238E27FC236}">
                <a16:creationId xmlns:a16="http://schemas.microsoft.com/office/drawing/2014/main" id="{6D96C027-31A8-4C3E-AEC9-290CF471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35393" cy="572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018906"/>
      </p:ext>
    </p:extLst>
  </p:cSld>
  <p:clrMapOvr>
    <a:masterClrMapping/>
  </p:clrMapOvr>
  <p:transition>
    <p:pull dir="ru"/>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401410" name="Picture 2" descr="Αποτέλεσμα εικόνας για internal acoustic me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760"/>
            <a:ext cx="6096000" cy="3106615"/>
          </a:xfrm>
          <a:prstGeom prst="rect">
            <a:avLst/>
          </a:prstGeom>
          <a:noFill/>
          <a:extLst>
            <a:ext uri="{909E8E84-426E-40DD-AFC4-6F175D3DCCD1}">
              <a14:hiddenFill xmlns:a14="http://schemas.microsoft.com/office/drawing/2010/main">
                <a:solidFill>
                  <a:srgbClr val="FFFFFF"/>
                </a:solidFill>
              </a14:hiddenFill>
            </a:ext>
          </a:extLst>
        </p:spPr>
      </p:pic>
      <p:pic>
        <p:nvPicPr>
          <p:cNvPr id="401412" name="Picture 4" descr="Αποτέλεσμα εικόνας για internal acoustic mea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4944"/>
            <a:ext cx="7387815" cy="3773056"/>
          </a:xfrm>
          <a:prstGeom prst="rect">
            <a:avLst/>
          </a:prstGeom>
          <a:noFill/>
          <a:extLst>
            <a:ext uri="{909E8E84-426E-40DD-AFC4-6F175D3DCCD1}">
              <a14:hiddenFill xmlns:a14="http://schemas.microsoft.com/office/drawing/2010/main">
                <a:solidFill>
                  <a:srgbClr val="FFFFFF"/>
                </a:solidFill>
              </a14:hiddenFill>
            </a:ext>
          </a:extLst>
        </p:spPr>
      </p:pic>
      <p:pic>
        <p:nvPicPr>
          <p:cNvPr id="401414" name="Picture 6" descr="Αποτέλεσμα εικόνας για internal acoustic meatus"/>
          <p:cNvPicPr>
            <a:picLocks noChangeAspect="1" noChangeArrowheads="1"/>
          </p:cNvPicPr>
          <p:nvPr/>
        </p:nvPicPr>
        <p:blipFill rotWithShape="1">
          <a:blip r:embed="rId5">
            <a:extLst>
              <a:ext uri="{28A0092B-C50C-407E-A947-70E740481C1C}">
                <a14:useLocalDpi xmlns:a14="http://schemas.microsoft.com/office/drawing/2010/main" val="0"/>
              </a:ext>
            </a:extLst>
          </a:blip>
          <a:srcRect l="9152" t="15351" b="16014"/>
          <a:stretch/>
        </p:blipFill>
        <p:spPr bwMode="auto">
          <a:xfrm>
            <a:off x="0" y="-1"/>
            <a:ext cx="5438892" cy="308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223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56218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9563" t="19846" r="36572" b="6445"/>
          <a:stretch>
            <a:fillRect/>
          </a:stretch>
        </p:blipFill>
        <p:spPr bwMode="auto">
          <a:xfrm>
            <a:off x="6890399" y="0"/>
            <a:ext cx="5301601" cy="544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82"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45148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4" name="Line 8"/>
          <p:cNvSpPr>
            <a:spLocks noChangeShapeType="1"/>
          </p:cNvSpPr>
          <p:nvPr/>
        </p:nvSpPr>
        <p:spPr bwMode="auto">
          <a:xfrm>
            <a:off x="3395664" y="1916907"/>
            <a:ext cx="485775" cy="485775"/>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562185" name="Line 9"/>
          <p:cNvSpPr>
            <a:spLocks noChangeShapeType="1"/>
          </p:cNvSpPr>
          <p:nvPr/>
        </p:nvSpPr>
        <p:spPr bwMode="auto">
          <a:xfrm>
            <a:off x="7015162" y="1539481"/>
            <a:ext cx="215504" cy="539353"/>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pic>
        <p:nvPicPr>
          <p:cNvPr id="8" name="Picture 13"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439" y="3694545"/>
            <a:ext cx="3008960" cy="316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8244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6041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9563" t="19846" r="36572" b="6445"/>
          <a:stretch>
            <a:fillRect/>
          </a:stretch>
        </p:blipFill>
        <p:spPr bwMode="auto">
          <a:xfrm>
            <a:off x="-1" y="0"/>
            <a:ext cx="668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03" name="Picture 2" descr="File:Gray912.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635" y="0"/>
            <a:ext cx="5513365" cy="40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3667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61030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877" t="30240" r="39571" b="14006"/>
          <a:stretch>
            <a:fillRect/>
          </a:stretch>
        </p:blipFill>
        <p:spPr bwMode="auto">
          <a:xfrm>
            <a:off x="-1" y="0"/>
            <a:ext cx="92503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698" y="1"/>
            <a:ext cx="2932302"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5478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3" descr="J:\belonomastoeides\DSCN49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5" y="0"/>
            <a:ext cx="1025483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9"/>
          <p:cNvSpPr>
            <a:spLocks noChangeShapeType="1"/>
          </p:cNvSpPr>
          <p:nvPr/>
        </p:nvSpPr>
        <p:spPr bwMode="auto">
          <a:xfrm flipH="1" flipV="1">
            <a:off x="2635612" y="2888331"/>
            <a:ext cx="594122" cy="756047"/>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 name="Ορθογώνιο 1">
            <a:extLst>
              <a:ext uri="{FF2B5EF4-FFF2-40B4-BE49-F238E27FC236}">
                <a16:creationId xmlns:a16="http://schemas.microsoft.com/office/drawing/2014/main" id="{10B4C618-B986-C67F-5466-BBFC84453B3F}"/>
              </a:ext>
            </a:extLst>
          </p:cNvPr>
          <p:cNvSpPr/>
          <p:nvPr/>
        </p:nvSpPr>
        <p:spPr>
          <a:xfrm>
            <a:off x="4460025" y="0"/>
            <a:ext cx="759458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Stylomastoid foramen</a:t>
            </a:r>
            <a:endParaRPr lang="el-G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25785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5980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151" y="0"/>
            <a:ext cx="3772849" cy="3972873"/>
          </a:xfrm>
          <a:prstGeom prst="rect">
            <a:avLst/>
          </a:prstGeom>
          <a:noFill/>
          <a:extLst>
            <a:ext uri="{909E8E84-426E-40DD-AFC4-6F175D3DCCD1}">
              <a14:hiddenFill xmlns:a14="http://schemas.microsoft.com/office/drawing/2010/main">
                <a:solidFill>
                  <a:srgbClr val="FFFFFF"/>
                </a:solidFill>
              </a14:hiddenFill>
            </a:ext>
          </a:extLst>
        </p:spPr>
      </p:pic>
      <p:pic>
        <p:nvPicPr>
          <p:cNvPr id="5980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191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0028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92" name="Rectangle 5019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3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4" name="Rectangle 5019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B495BC59-9088-5F0B-D5B8-06C98122BC41}"/>
              </a:ext>
            </a:extLst>
          </p:cNvPr>
          <p:cNvPicPr>
            <a:picLocks noChangeAspect="1"/>
          </p:cNvPicPr>
          <p:nvPr/>
        </p:nvPicPr>
        <p:blipFill>
          <a:blip r:embed="rId3"/>
          <a:stretch>
            <a:fillRect/>
          </a:stretch>
        </p:blipFill>
        <p:spPr>
          <a:xfrm>
            <a:off x="622549" y="819765"/>
            <a:ext cx="3122143" cy="2123057"/>
          </a:xfrm>
          <a:prstGeom prst="rect">
            <a:avLst/>
          </a:prstGeom>
        </p:spPr>
      </p:pic>
      <p:sp>
        <p:nvSpPr>
          <p:cNvPr id="50196" name="Rectangle 5019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6"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4220" y="3748194"/>
            <a:ext cx="3061600" cy="2471631"/>
          </a:xfrm>
          <a:prstGeom prst="rect">
            <a:avLst/>
          </a:prstGeom>
          <a:noFill/>
          <a:extLst>
            <a:ext uri="{909E8E84-426E-40DD-AFC4-6F175D3DCCD1}">
              <a14:hiddenFill xmlns:a14="http://schemas.microsoft.com/office/drawing/2010/main">
                <a:solidFill>
                  <a:srgbClr val="FFFFFF"/>
                </a:solidFill>
              </a14:hiddenFill>
            </a:ext>
          </a:extLst>
        </p:spPr>
      </p:pic>
      <p:sp>
        <p:nvSpPr>
          <p:cNvPr id="50198" name="Rectangle 5019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1"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81676" y="1148200"/>
            <a:ext cx="3252903" cy="45756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0" name="Rectangle 5019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7" name="Picture 1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13518" y="1866665"/>
            <a:ext cx="3252903" cy="313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2815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10" name="Object 6"/>
          <p:cNvGraphicFramePr>
            <a:graphicFrameLocks noChangeAspect="1"/>
          </p:cNvGraphicFramePr>
          <p:nvPr/>
        </p:nvGraphicFramePr>
        <p:xfrm>
          <a:off x="2684045" y="44624"/>
          <a:ext cx="7983956" cy="6813376"/>
        </p:xfrm>
        <a:graphic>
          <a:graphicData uri="http://schemas.openxmlformats.org/presentationml/2006/ole">
            <mc:AlternateContent xmlns:mc="http://schemas.openxmlformats.org/markup-compatibility/2006">
              <mc:Choice xmlns:v="urn:schemas-microsoft-com:vml" Requires="v">
                <p:oleObj name="Image" r:id="rId3" imgW="10140487" imgH="8653724" progId="Photoshop.Image.5">
                  <p:embed/>
                </p:oleObj>
              </mc:Choice>
              <mc:Fallback>
                <p:oleObj name="Image" r:id="rId3" imgW="10140487" imgH="8653724" progId="Photoshop.Image.5">
                  <p:embed/>
                  <p:pic>
                    <p:nvPicPr>
                      <p:cNvPr id="14951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045" y="44624"/>
                        <a:ext cx="7983956" cy="6813376"/>
                      </a:xfrm>
                      <a:prstGeom prst="rect">
                        <a:avLst/>
                      </a:prstGeom>
                      <a:noFill/>
                      <a:ln>
                        <a:noFill/>
                      </a:ln>
                      <a:effectLst/>
                    </p:spPr>
                  </p:pic>
                </p:oleObj>
              </mc:Fallback>
            </mc:AlternateContent>
          </a:graphicData>
        </a:graphic>
      </p:graphicFrame>
      <p:sp>
        <p:nvSpPr>
          <p:cNvPr id="4" name="Text Box 4">
            <a:extLst>
              <a:ext uri="{FF2B5EF4-FFF2-40B4-BE49-F238E27FC236}">
                <a16:creationId xmlns:a16="http://schemas.microsoft.com/office/drawing/2014/main" id="{A4C6E697-5124-4800-97EC-C0A9CCB09592}"/>
              </a:ext>
            </a:extLst>
          </p:cNvPr>
          <p:cNvSpPr txBox="1">
            <a:spLocks noChangeArrowheads="1"/>
          </p:cNvSpPr>
          <p:nvPr/>
        </p:nvSpPr>
        <p:spPr bwMode="auto">
          <a:xfrm>
            <a:off x="525294" y="4437113"/>
            <a:ext cx="3695100" cy="1338828"/>
          </a:xfrm>
          <a:prstGeom prst="rect">
            <a:avLst/>
          </a:prstGeom>
          <a:solidFill>
            <a:srgbClr val="002060"/>
          </a:solidFill>
          <a:ln w="38100">
            <a:solidFill>
              <a:srgbClr val="663300"/>
            </a:solidFill>
            <a:miter lim="800000"/>
            <a:headEnd/>
            <a:tailEnd/>
          </a:ln>
          <a:effectLst>
            <a:prstShdw prst="shdw13" dist="53882" dir="13500000">
              <a:srgbClr val="663300"/>
            </a:prstShdw>
          </a:effectLst>
        </p:spPr>
        <p:txBody>
          <a:bodyPr wrap="square">
            <a:spAutoFit/>
          </a:bodyPr>
          <a:lstStyle/>
          <a:p>
            <a:pPr eaLnBrk="0" hangingPunct="0"/>
            <a:r>
              <a:rPr lang="en-US" altLang="el-GR" sz="2700" dirty="0">
                <a:solidFill>
                  <a:srgbClr val="FFFF00"/>
                </a:solidFill>
                <a:effectLst>
                  <a:outerShdw blurRad="38100" dist="38100" dir="2700000" algn="tl">
                    <a:srgbClr val="000000"/>
                  </a:outerShdw>
                </a:effectLst>
                <a:latin typeface="Tahoma" panose="020B0604030504040204" pitchFamily="34" charset="0"/>
              </a:rPr>
              <a:t>Nerves of the face</a:t>
            </a:r>
          </a:p>
          <a:p>
            <a:pPr eaLnBrk="0" hangingPunct="0"/>
            <a:r>
              <a:rPr lang="en-US" altLang="el-GR" sz="2700" dirty="0">
                <a:solidFill>
                  <a:srgbClr val="FFFF00"/>
                </a:solidFill>
                <a:effectLst>
                  <a:outerShdw blurRad="38100" dist="38100" dir="2700000" algn="tl">
                    <a:srgbClr val="000000"/>
                  </a:outerShdw>
                </a:effectLst>
                <a:latin typeface="Tahoma" panose="020B0604030504040204" pitchFamily="34" charset="0"/>
              </a:rPr>
              <a:t>By the trigeminal nerve</a:t>
            </a:r>
            <a:endParaRPr lang="el-GR" altLang="el-GR" sz="2700" dirty="0">
              <a:solidFill>
                <a:srgbClr val="FFFF00"/>
              </a:solidFill>
              <a:effectLst>
                <a:outerShdw blurRad="38100" dist="38100" dir="2700000" algn="tl">
                  <a:srgbClr val="000000"/>
                </a:outerShdw>
              </a:effectLst>
              <a:latin typeface="Tahoma" panose="020B0604030504040204" pitchFamily="34" charset="0"/>
            </a:endParaRPr>
          </a:p>
        </p:txBody>
      </p:sp>
    </p:spTree>
    <p:extLst>
      <p:ext uri="{BB962C8B-B14F-4D97-AF65-F5344CB8AC3E}">
        <p14:creationId xmlns:p14="http://schemas.microsoft.com/office/powerpoint/2010/main" val="3974093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8" name="Text Box 6">
            <a:extLst>
              <a:ext uri="{FF2B5EF4-FFF2-40B4-BE49-F238E27FC236}">
                <a16:creationId xmlns:a16="http://schemas.microsoft.com/office/drawing/2014/main" id="{5C8E6CE2-673F-4EB2-86E1-51B4AB72D716}"/>
              </a:ext>
            </a:extLst>
          </p:cNvPr>
          <p:cNvSpPr txBox="1">
            <a:spLocks noChangeArrowheads="1"/>
          </p:cNvSpPr>
          <p:nvPr/>
        </p:nvSpPr>
        <p:spPr bwMode="auto">
          <a:xfrm>
            <a:off x="1112838" y="0"/>
            <a:ext cx="9144000" cy="708025"/>
          </a:xfrm>
          <a:prstGeom prst="rect">
            <a:avLst/>
          </a:prstGeom>
          <a:noFill/>
          <a:ln>
            <a:noFill/>
          </a:ln>
          <a:effectLst>
            <a:outerShdw dist="35921" dir="2700000" algn="ctr" rotWithShape="0">
              <a:srgbClr val="000000"/>
            </a:outerShdw>
          </a:effectLst>
        </p:spPr>
        <p:txBody>
          <a:bodyPr>
            <a:spAutoFit/>
          </a:bodyPr>
          <a:lstStyle/>
          <a:p>
            <a:pPr algn="ctr" eaLnBrk="1" fontAlgn="auto" hangingPunct="1">
              <a:spcBef>
                <a:spcPct val="50000"/>
              </a:spcBef>
              <a:spcAft>
                <a:spcPts val="0"/>
              </a:spcAft>
              <a:defRPr/>
            </a:pPr>
            <a:r>
              <a:rPr lang="en-US" altLang="el-GR" sz="40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Skeleton of the </a:t>
            </a:r>
            <a:r>
              <a:rPr lang="en-US" altLang="el-GR" sz="4000" b="1" dirty="0" err="1">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viscerocranium</a:t>
            </a:r>
            <a:endParaRPr lang="el-GR" altLang="el-GR" sz="4000" b="1" dirty="0">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aphicFrame>
        <p:nvGraphicFramePr>
          <p:cNvPr id="14340" name="Object 15">
            <a:extLst>
              <a:ext uri="{FF2B5EF4-FFF2-40B4-BE49-F238E27FC236}">
                <a16:creationId xmlns:a16="http://schemas.microsoft.com/office/drawing/2014/main" id="{024AE139-E3F1-4CE1-BC11-34EEA60944D6}"/>
              </a:ext>
            </a:extLst>
          </p:cNvPr>
          <p:cNvGraphicFramePr>
            <a:graphicFrameLocks noChangeAspect="1"/>
          </p:cNvGraphicFramePr>
          <p:nvPr/>
        </p:nvGraphicFramePr>
        <p:xfrm>
          <a:off x="6959600" y="708025"/>
          <a:ext cx="4910138" cy="5424488"/>
        </p:xfrm>
        <a:graphic>
          <a:graphicData uri="http://schemas.openxmlformats.org/presentationml/2006/ole">
            <mc:AlternateContent xmlns:mc="http://schemas.openxmlformats.org/markup-compatibility/2006">
              <mc:Choice xmlns:v="urn:schemas-microsoft-com:vml" Requires="v">
                <p:oleObj name="Image" r:id="rId3" imgW="5819979" imgH="6429933" progId="Photoshop.Image.5">
                  <p:embed/>
                </p:oleObj>
              </mc:Choice>
              <mc:Fallback>
                <p:oleObj name="Image" r:id="rId3" imgW="5819979" imgH="6429933" progId="Photoshop.Image.5">
                  <p:embed/>
                  <p:pic>
                    <p:nvPicPr>
                      <p:cNvPr id="14340" name="Object 15">
                        <a:extLst>
                          <a:ext uri="{FF2B5EF4-FFF2-40B4-BE49-F238E27FC236}">
                            <a16:creationId xmlns:a16="http://schemas.microsoft.com/office/drawing/2014/main" id="{024AE139-E3F1-4CE1-BC11-34EEA6094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708025"/>
                        <a:ext cx="4910138" cy="542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1" name="Object 17">
            <a:extLst>
              <a:ext uri="{FF2B5EF4-FFF2-40B4-BE49-F238E27FC236}">
                <a16:creationId xmlns:a16="http://schemas.microsoft.com/office/drawing/2014/main" id="{A9830A69-67EE-4916-9C51-80703F98992E}"/>
              </a:ext>
            </a:extLst>
          </p:cNvPr>
          <p:cNvGraphicFramePr>
            <a:graphicFrameLocks noChangeAspect="1"/>
          </p:cNvGraphicFramePr>
          <p:nvPr/>
        </p:nvGraphicFramePr>
        <p:xfrm>
          <a:off x="234950" y="692150"/>
          <a:ext cx="3776663" cy="5440363"/>
        </p:xfrm>
        <a:graphic>
          <a:graphicData uri="http://schemas.openxmlformats.org/presentationml/2006/ole">
            <mc:AlternateContent xmlns:mc="http://schemas.openxmlformats.org/markup-compatibility/2006">
              <mc:Choice xmlns:v="urn:schemas-microsoft-com:vml" Requires="v">
                <p:oleObj name="Image" r:id="rId5" imgW="3583480" imgH="5159195" progId="Photoshop.Image.5">
                  <p:embed/>
                </p:oleObj>
              </mc:Choice>
              <mc:Fallback>
                <p:oleObj name="Image" r:id="rId5" imgW="3583480" imgH="5159195" progId="Photoshop.Image.5">
                  <p:embed/>
                  <p:pic>
                    <p:nvPicPr>
                      <p:cNvPr id="14341" name="Object 17">
                        <a:extLst>
                          <a:ext uri="{FF2B5EF4-FFF2-40B4-BE49-F238E27FC236}">
                            <a16:creationId xmlns:a16="http://schemas.microsoft.com/office/drawing/2014/main" id="{A9830A69-67EE-4916-9C51-80703F989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 y="692150"/>
                        <a:ext cx="3776663"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3">
            <a:extLst>
              <a:ext uri="{FF2B5EF4-FFF2-40B4-BE49-F238E27FC236}">
                <a16:creationId xmlns:a16="http://schemas.microsoft.com/office/drawing/2014/main" id="{0383D908-70BA-4053-BDAD-72780FB31C8C}"/>
              </a:ext>
            </a:extLst>
          </p:cNvPr>
          <p:cNvSpPr txBox="1">
            <a:spLocks noChangeArrowheads="1"/>
          </p:cNvSpPr>
          <p:nvPr/>
        </p:nvSpPr>
        <p:spPr bwMode="auto">
          <a:xfrm>
            <a:off x="3035300" y="1023938"/>
            <a:ext cx="4960938" cy="4340225"/>
          </a:xfrm>
          <a:prstGeom prst="rect">
            <a:avLst/>
          </a:prstGeom>
          <a:noFill/>
          <a:ln>
            <a:noFill/>
          </a:ln>
          <a:effectLst/>
        </p:spPr>
        <p:txBody>
          <a:bodyPr>
            <a:spAutoFit/>
            <a:flatTx/>
          </a:bodyPr>
          <a:lstStyle/>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2 nasal bones </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2 lacrimal bones </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2 inferior nasal conchae</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Vomer </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2 maxillae</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2 zygomatic bones </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2 palatine bones </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a:p>
            <a:pPr algn="ctr" eaLnBrk="1" fontAlgn="auto" hangingPunct="1">
              <a:spcBef>
                <a:spcPct val="50000"/>
              </a:spcBef>
              <a:spcAft>
                <a:spcPts val="0"/>
              </a:spcAft>
              <a:defRPr/>
            </a:pPr>
            <a:r>
              <a:rPr lang="en-US"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rPr>
              <a:t>Mandible </a:t>
            </a:r>
            <a:endParaRPr lang="el-GR" altLang="el-GR" sz="2400" b="1" dirty="0">
              <a:solidFill>
                <a:srgbClr val="FFFF00"/>
              </a:solidFill>
              <a:effectLst>
                <a:outerShdw blurRad="38100" dist="38100" dir="2700000" algn="tl">
                  <a:srgbClr val="200B5B"/>
                </a:outerShdw>
              </a:effectLst>
              <a:latin typeface="Arial" panose="020B0604020202020204" pitchFamily="34" charset="0"/>
              <a:cs typeface="Arial" panose="020B0604020202020204" pitchFamily="34" charset="0"/>
            </a:endParaRPr>
          </a:p>
        </p:txBody>
      </p:sp>
    </p:spTree>
  </p:cSld>
  <p:clrMapOvr>
    <a:masterClrMapping/>
  </p:clrMapOvr>
  <p:transition>
    <p:split orient="vert"/>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151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1515" name="Straight Connector 2151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1517" name="Rectangle 2151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Τίτλος 1">
            <a:extLst>
              <a:ext uri="{FF2B5EF4-FFF2-40B4-BE49-F238E27FC236}">
                <a16:creationId xmlns:a16="http://schemas.microsoft.com/office/drawing/2014/main" id="{3CB3373D-7DC8-4619-98E3-4BBC6D37A1F5}"/>
              </a:ext>
            </a:extLst>
          </p:cNvPr>
          <p:cNvSpPr>
            <a:spLocks noGrp="1"/>
          </p:cNvSpPr>
          <p:nvPr>
            <p:ph type="title"/>
          </p:nvPr>
        </p:nvSpPr>
        <p:spPr>
          <a:xfrm>
            <a:off x="7587182" y="893935"/>
            <a:ext cx="3756670" cy="3339390"/>
          </a:xfrm>
        </p:spPr>
        <p:txBody>
          <a:bodyPr vert="horz" lIns="91440" tIns="45720" rIns="91440" bIns="45720" rtlCol="0" anchor="b">
            <a:normAutofit/>
          </a:bodyPr>
          <a:lstStyle/>
          <a:p>
            <a:endParaRPr lang="en-US" altLang="el-GR"/>
          </a:p>
        </p:txBody>
      </p:sp>
      <p:pic>
        <p:nvPicPr>
          <p:cNvPr id="21508" name="Picture 5" descr="Information About Trigeminal Neuralgia | Facial Pain Assocation - FPA">
            <a:extLst>
              <a:ext uri="{FF2B5EF4-FFF2-40B4-BE49-F238E27FC236}">
                <a16:creationId xmlns:a16="http://schemas.microsoft.com/office/drawing/2014/main" id="{37C379AF-4E75-47C7-BB0D-07B8F0B7AF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 b="9235"/>
          <a:stretch/>
        </p:blipFill>
        <p:spPr bwMode="auto">
          <a:xfrm>
            <a:off x="20" y="10"/>
            <a:ext cx="710252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Αποτέλεσμα εικόνας για great auricular ner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575" y="-1"/>
            <a:ext cx="5124381" cy="6826187"/>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Αποτέλεσμα εικόνας για great auricular nerve"/>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 y="0"/>
            <a:ext cx="52355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D8A39F17-9014-5FDE-1AF7-780DD78BB19F}"/>
              </a:ext>
            </a:extLst>
          </p:cNvPr>
          <p:cNvSpPr/>
          <p:nvPr/>
        </p:nvSpPr>
        <p:spPr>
          <a:xfrm>
            <a:off x="4267266" y="31814"/>
            <a:ext cx="792473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Greater auricular nerve</a:t>
            </a:r>
            <a:endParaRPr lang="el-G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654479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Αποτέλεσμα εικόνας για auriculotemporal nerve"/>
          <p:cNvPicPr>
            <a:picLocks noChangeAspect="1" noChangeArrowheads="1"/>
          </p:cNvPicPr>
          <p:nvPr/>
        </p:nvPicPr>
        <p:blipFill rotWithShape="1">
          <a:blip r:embed="rId2">
            <a:extLst>
              <a:ext uri="{28A0092B-C50C-407E-A947-70E740481C1C}">
                <a14:useLocalDpi xmlns:a14="http://schemas.microsoft.com/office/drawing/2010/main" val="0"/>
              </a:ext>
            </a:extLst>
          </a:blip>
          <a:srcRect l="13238" t="23940" r="17980" b="7328"/>
          <a:stretch/>
        </p:blipFill>
        <p:spPr bwMode="auto">
          <a:xfrm>
            <a:off x="6857999" y="-1"/>
            <a:ext cx="53070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2500" name="Picture 4" descr="Αποτέλεσμα εικόνας για frey synd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0F5ED5CC-DC91-F831-8172-BBA8269D3D4A}"/>
              </a:ext>
            </a:extLst>
          </p:cNvPr>
          <p:cNvSpPr/>
          <p:nvPr/>
        </p:nvSpPr>
        <p:spPr>
          <a:xfrm>
            <a:off x="4905514" y="5474866"/>
            <a:ext cx="7166642" cy="1200329"/>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Syndrome Frey and </a:t>
            </a:r>
          </a:p>
          <a:p>
            <a:pPr algn="ctr"/>
            <a:r>
              <a:rPr lang="en-US" sz="3600" b="1" cap="none" spc="0" dirty="0">
                <a:ln w="0"/>
                <a:solidFill>
                  <a:schemeClr val="tx1"/>
                </a:solidFill>
                <a:effectLst>
                  <a:outerShdw blurRad="38100" dist="19050" dir="2700000" algn="tl" rotWithShape="0">
                    <a:schemeClr val="dk1">
                      <a:alpha val="40000"/>
                    </a:schemeClr>
                  </a:outerShdw>
                </a:effectLst>
              </a:rPr>
              <a:t>auriculotemporal nerve’s injury</a:t>
            </a:r>
            <a:endParaRPr lang="el-GR" sz="36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0980633"/>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a:extLst>
              <a:ext uri="{FF2B5EF4-FFF2-40B4-BE49-F238E27FC236}">
                <a16:creationId xmlns:a16="http://schemas.microsoft.com/office/drawing/2014/main" id="{548B132D-5CDE-4BAB-B098-8E547928601C}"/>
              </a:ext>
            </a:extLst>
          </p:cNvPr>
          <p:cNvSpPr>
            <a:spLocks noGrp="1"/>
          </p:cNvSpPr>
          <p:nvPr>
            <p:ph type="title"/>
          </p:nvPr>
        </p:nvSpPr>
        <p:spPr/>
        <p:txBody>
          <a:bodyPr/>
          <a:lstStyle/>
          <a:p>
            <a:endParaRPr lang="el-GR" altLang="el-GR"/>
          </a:p>
        </p:txBody>
      </p:sp>
      <p:sp>
        <p:nvSpPr>
          <p:cNvPr id="22531" name="Θέση περιεχομένου 2">
            <a:extLst>
              <a:ext uri="{FF2B5EF4-FFF2-40B4-BE49-F238E27FC236}">
                <a16:creationId xmlns:a16="http://schemas.microsoft.com/office/drawing/2014/main" id="{FE2AFEB3-7EB8-402C-BFA5-680AA7BDBCCE}"/>
              </a:ext>
            </a:extLst>
          </p:cNvPr>
          <p:cNvSpPr>
            <a:spLocks noGrp="1"/>
          </p:cNvSpPr>
          <p:nvPr>
            <p:ph idx="1"/>
          </p:nvPr>
        </p:nvSpPr>
        <p:spPr/>
        <p:txBody>
          <a:bodyPr/>
          <a:lstStyle/>
          <a:p>
            <a:endParaRPr lang="el-GR" altLang="el-GR"/>
          </a:p>
        </p:txBody>
      </p:sp>
      <p:pic>
        <p:nvPicPr>
          <p:cNvPr id="22532" name="Picture 2" descr="Maxillary division of Trigeminal nerve (V2 or Vb) / Maxillary nerve -  Anatomy medical Animations - - YouTube">
            <a:extLst>
              <a:ext uri="{FF2B5EF4-FFF2-40B4-BE49-F238E27FC236}">
                <a16:creationId xmlns:a16="http://schemas.microsoft.com/office/drawing/2014/main" id="{9420AE42-3811-450E-83C1-7F7B8AFD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723" y="-15627"/>
            <a:ext cx="9156279" cy="687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 Box 4"/>
          <p:cNvSpPr txBox="1">
            <a:spLocks noChangeArrowheads="1"/>
          </p:cNvSpPr>
          <p:nvPr/>
        </p:nvSpPr>
        <p:spPr bwMode="auto">
          <a:xfrm>
            <a:off x="1021196" y="402538"/>
            <a:ext cx="2182259" cy="369332"/>
          </a:xfrm>
          <a:prstGeom prst="rect">
            <a:avLst/>
          </a:prstGeom>
          <a:solidFill>
            <a:srgbClr val="C00000"/>
          </a:solidFill>
          <a:ln w="57150">
            <a:solidFill>
              <a:srgbClr val="000066"/>
            </a:solidFill>
            <a:miter lim="800000"/>
            <a:headEnd/>
            <a:tailEnd/>
          </a:ln>
          <a:effectLst>
            <a:outerShdw dist="107763" dir="18900000" algn="ctr" rotWithShape="0">
              <a:srgbClr val="663300"/>
            </a:outerShdw>
          </a:effectLst>
        </p:spPr>
        <p:txBody>
          <a:bodyPr wrap="square">
            <a:spAutoFit/>
          </a:bodyPr>
          <a:lstStyle/>
          <a:p>
            <a:r>
              <a:rPr lang="en-US" altLang="el-GR" dirty="0">
                <a:effectLst>
                  <a:outerShdw blurRad="38100" dist="38100" dir="2700000" algn="tl">
                    <a:srgbClr val="000000"/>
                  </a:outerShdw>
                </a:effectLst>
                <a:latin typeface="Tahoma" panose="020B0604030504040204" pitchFamily="34" charset="0"/>
              </a:rPr>
              <a:t>Facial arteries </a:t>
            </a:r>
            <a:endParaRPr lang="el-GR" altLang="el-GR" dirty="0">
              <a:effectLst>
                <a:outerShdw blurRad="38100" dist="38100" dir="2700000" algn="tl">
                  <a:srgbClr val="000000"/>
                </a:outerShdw>
              </a:effectLst>
              <a:latin typeface="Tahoma" panose="020B0604030504040204" pitchFamily="34" charset="0"/>
            </a:endParaRPr>
          </a:p>
        </p:txBody>
      </p:sp>
      <p:graphicFrame>
        <p:nvGraphicFramePr>
          <p:cNvPr id="145413" name="Object 5"/>
          <p:cNvGraphicFramePr>
            <a:graphicFrameLocks noChangeAspect="1"/>
          </p:cNvGraphicFramePr>
          <p:nvPr>
            <p:extLst>
              <p:ext uri="{D42A27DB-BD31-4B8C-83A1-F6EECF244321}">
                <p14:modId xmlns:p14="http://schemas.microsoft.com/office/powerpoint/2010/main" val="3890618630"/>
              </p:ext>
            </p:extLst>
          </p:nvPr>
        </p:nvGraphicFramePr>
        <p:xfrm>
          <a:off x="5153527" y="1"/>
          <a:ext cx="7038474" cy="6858000"/>
        </p:xfrm>
        <a:graphic>
          <a:graphicData uri="http://schemas.openxmlformats.org/presentationml/2006/ole">
            <mc:AlternateContent xmlns:mc="http://schemas.openxmlformats.org/markup-compatibility/2006">
              <mc:Choice xmlns:v="urn:schemas-microsoft-com:vml" Requires="v">
                <p:oleObj name="Image" r:id="rId3" imgW="8920579" imgH="8691846" progId="Photoshop.Image.5">
                  <p:embed/>
                </p:oleObj>
              </mc:Choice>
              <mc:Fallback>
                <p:oleObj name="Image" r:id="rId3" imgW="8920579" imgH="8691846" progId="Photoshop.Image.5">
                  <p:embed/>
                  <p:pic>
                    <p:nvPicPr>
                      <p:cNvPr id="14541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527" y="1"/>
                        <a:ext cx="7038474" cy="6858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3391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C1EE2-C163-49E5-92FF-C30163FFBFB1}"/>
              </a:ext>
            </a:extLst>
          </p:cNvPr>
          <p:cNvPicPr>
            <a:picLocks noChangeAspect="1"/>
          </p:cNvPicPr>
          <p:nvPr/>
        </p:nvPicPr>
        <p:blipFill rotWithShape="1">
          <a:blip r:embed="rId2"/>
          <a:srcRect l="59450" t="22001" r="17713" b="17800"/>
          <a:stretch/>
        </p:blipFill>
        <p:spPr>
          <a:xfrm>
            <a:off x="1631504" y="116632"/>
            <a:ext cx="4464496" cy="6619770"/>
          </a:xfrm>
          <a:prstGeom prst="rect">
            <a:avLst/>
          </a:prstGeom>
        </p:spPr>
      </p:pic>
      <p:pic>
        <p:nvPicPr>
          <p:cNvPr id="5" name="Picture 4">
            <a:extLst>
              <a:ext uri="{FF2B5EF4-FFF2-40B4-BE49-F238E27FC236}">
                <a16:creationId xmlns:a16="http://schemas.microsoft.com/office/drawing/2014/main" id="{6A0D74C7-EA5B-4573-8142-E05FC7576E3C}"/>
              </a:ext>
            </a:extLst>
          </p:cNvPr>
          <p:cNvPicPr>
            <a:picLocks noChangeAspect="1"/>
          </p:cNvPicPr>
          <p:nvPr/>
        </p:nvPicPr>
        <p:blipFill rotWithShape="1">
          <a:blip r:embed="rId3"/>
          <a:srcRect l="59450" t="29000" r="16926" b="15000"/>
          <a:stretch/>
        </p:blipFill>
        <p:spPr>
          <a:xfrm>
            <a:off x="6096000" y="116632"/>
            <a:ext cx="4752528" cy="6619770"/>
          </a:xfrm>
          <a:prstGeom prst="rect">
            <a:avLst/>
          </a:prstGeom>
        </p:spPr>
      </p:pic>
    </p:spTree>
    <p:extLst>
      <p:ext uri="{BB962C8B-B14F-4D97-AF65-F5344CB8AC3E}">
        <p14:creationId xmlns:p14="http://schemas.microsoft.com/office/powerpoint/2010/main" val="11927156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8291" name="Text Box 3"/>
          <p:cNvSpPr txBox="1">
            <a:spLocks noChangeArrowheads="1"/>
          </p:cNvSpPr>
          <p:nvPr/>
        </p:nvSpPr>
        <p:spPr bwMode="auto">
          <a:xfrm>
            <a:off x="1682735" y="345150"/>
            <a:ext cx="5429250" cy="369332"/>
          </a:xfrm>
          <a:prstGeom prst="rect">
            <a:avLst/>
          </a:prstGeom>
          <a:solidFill>
            <a:srgbClr val="C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663300"/>
            </a:extrusionClr>
            <a:contourClr>
              <a:srgbClr val="663300"/>
            </a:contourClr>
          </a:sp3d>
        </p:spPr>
        <p:txBody>
          <a:bodyPr>
            <a:spAutoFit/>
            <a:flatTx/>
          </a:bodyPr>
          <a:lstStyle/>
          <a:p>
            <a:pPr algn="ctr">
              <a:spcBef>
                <a:spcPct val="50000"/>
              </a:spcBef>
            </a:pPr>
            <a:r>
              <a:rPr lang="el-GR" altLang="el-GR" dirty="0">
                <a:solidFill>
                  <a:srgbClr val="FF3300"/>
                </a:solidFill>
                <a:effectLst>
                  <a:outerShdw blurRad="38100" dist="38100" dir="2700000" algn="tl">
                    <a:srgbClr val="000000"/>
                  </a:outerShdw>
                </a:effectLst>
              </a:rPr>
              <a:t>΄</a:t>
            </a:r>
            <a:r>
              <a:rPr lang="el-GR" altLang="el-GR" dirty="0" err="1">
                <a:solidFill>
                  <a:srgbClr val="FFFF00"/>
                </a:solidFill>
                <a:effectLst>
                  <a:outerShdw blurRad="38100" dist="38100" dir="2700000" algn="tl">
                    <a:srgbClr val="000000"/>
                  </a:outerShdw>
                </a:effectLst>
                <a:latin typeface="Tahoma" panose="020B0604030504040204" pitchFamily="34" charset="0"/>
              </a:rPr>
              <a:t>Εξω</a:t>
            </a:r>
            <a:r>
              <a:rPr lang="el-GR" altLang="el-GR" dirty="0">
                <a:solidFill>
                  <a:srgbClr val="FFFF00"/>
                </a:solidFill>
                <a:effectLst>
                  <a:outerShdw blurRad="38100" dist="38100" dir="2700000" algn="tl">
                    <a:srgbClr val="000000"/>
                  </a:outerShdw>
                </a:effectLst>
                <a:latin typeface="Tahoma" panose="020B0604030504040204" pitchFamily="34" charset="0"/>
              </a:rPr>
              <a:t> καρωτίδας - ΄</a:t>
            </a:r>
            <a:r>
              <a:rPr lang="el-GR" altLang="el-GR" dirty="0" err="1">
                <a:solidFill>
                  <a:srgbClr val="FFFF00"/>
                </a:solidFill>
                <a:effectLst>
                  <a:outerShdw blurRad="38100" dist="38100" dir="2700000" algn="tl">
                    <a:srgbClr val="000000"/>
                  </a:outerShdw>
                </a:effectLst>
                <a:latin typeface="Tahoma" panose="020B0604030504040204" pitchFamily="34" charset="0"/>
              </a:rPr>
              <a:t>Εσω</a:t>
            </a:r>
            <a:r>
              <a:rPr lang="el-GR" altLang="el-GR" dirty="0">
                <a:solidFill>
                  <a:srgbClr val="FFFF00"/>
                </a:solidFill>
                <a:effectLst>
                  <a:outerShdw blurRad="38100" dist="38100" dir="2700000" algn="tl">
                    <a:srgbClr val="000000"/>
                  </a:outerShdw>
                </a:effectLst>
                <a:latin typeface="Tahoma" panose="020B0604030504040204" pitchFamily="34" charset="0"/>
              </a:rPr>
              <a:t> καρωτίδας</a:t>
            </a:r>
          </a:p>
        </p:txBody>
      </p:sp>
      <p:sp>
        <p:nvSpPr>
          <p:cNvPr id="268292" name="Text Box 4"/>
          <p:cNvSpPr txBox="1">
            <a:spLocks noChangeArrowheads="1"/>
          </p:cNvSpPr>
          <p:nvPr/>
        </p:nvSpPr>
        <p:spPr bwMode="auto">
          <a:xfrm>
            <a:off x="4346714" y="5476982"/>
            <a:ext cx="3727174" cy="369332"/>
          </a:xfrm>
          <a:prstGeom prst="rect">
            <a:avLst/>
          </a:prstGeom>
          <a:solidFill>
            <a:srgbClr val="C00000"/>
          </a:solidFill>
          <a:ln>
            <a:noFill/>
          </a:ln>
          <a:effectLst>
            <a:outerShdw dist="35921" dir="2700000" algn="ctr" rotWithShape="0">
              <a:schemeClr val="bg1"/>
            </a:outerShdw>
          </a:effectLst>
        </p:spPr>
        <p:txBody>
          <a:bodyPr wrap="square">
            <a:spAutoFit/>
          </a:bodyPr>
          <a:lstStyle/>
          <a:p>
            <a:pPr>
              <a:spcBef>
                <a:spcPct val="50000"/>
              </a:spcBef>
            </a:pPr>
            <a:r>
              <a:rPr lang="el-GR" altLang="el-GR" dirty="0">
                <a:solidFill>
                  <a:schemeClr val="bg1"/>
                </a:solidFill>
                <a:latin typeface="Tahoma" panose="020B0604030504040204" pitchFamily="34" charset="0"/>
              </a:rPr>
              <a:t>ΑΡΤΗΡΙΕΣ ΠΡΟΣΩΠΟΥ</a:t>
            </a:r>
          </a:p>
        </p:txBody>
      </p:sp>
      <p:graphicFrame>
        <p:nvGraphicFramePr>
          <p:cNvPr id="268293" name="Object 5"/>
          <p:cNvGraphicFramePr>
            <a:graphicFrameLocks noChangeAspect="1"/>
          </p:cNvGraphicFramePr>
          <p:nvPr>
            <p:extLst>
              <p:ext uri="{D42A27DB-BD31-4B8C-83A1-F6EECF244321}">
                <p14:modId xmlns:p14="http://schemas.microsoft.com/office/powerpoint/2010/main" val="2101635711"/>
              </p:ext>
            </p:extLst>
          </p:nvPr>
        </p:nvGraphicFramePr>
        <p:xfrm>
          <a:off x="0" y="0"/>
          <a:ext cx="5469824" cy="6858000"/>
        </p:xfrm>
        <a:graphic>
          <a:graphicData uri="http://schemas.openxmlformats.org/presentationml/2006/ole">
            <mc:AlternateContent xmlns:mc="http://schemas.openxmlformats.org/markup-compatibility/2006">
              <mc:Choice xmlns:v="urn:schemas-microsoft-com:vml" Requires="v">
                <p:oleObj name="Image" r:id="rId2" imgW="6709495" imgH="8412284" progId="Photoshop.Image.5">
                  <p:embed/>
                </p:oleObj>
              </mc:Choice>
              <mc:Fallback>
                <p:oleObj name="Image" r:id="rId2" imgW="6709495" imgH="8412284" progId="Photoshop.Image.5">
                  <p:embed/>
                  <p:pic>
                    <p:nvPicPr>
                      <p:cNvPr id="26829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69824" cy="6858000"/>
                      </a:xfrm>
                      <a:prstGeom prst="rect">
                        <a:avLst/>
                      </a:prstGeom>
                      <a:noFill/>
                      <a:ln>
                        <a:noFill/>
                      </a:ln>
                      <a:effectLst/>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1279485826"/>
              </p:ext>
            </p:extLst>
          </p:nvPr>
        </p:nvGraphicFramePr>
        <p:xfrm>
          <a:off x="5469824" y="-3586"/>
          <a:ext cx="6140285" cy="6861585"/>
        </p:xfrm>
        <a:graphic>
          <a:graphicData uri="http://schemas.openxmlformats.org/presentationml/2006/ole">
            <mc:AlternateContent xmlns:mc="http://schemas.openxmlformats.org/markup-compatibility/2006">
              <mc:Choice xmlns:v="urn:schemas-microsoft-com:vml" Requires="v">
                <p:oleObj name="Image" r:id="rId4" imgW="7217790" imgH="8310625" progId="Photoshop.Image.5">
                  <p:embed/>
                </p:oleObj>
              </mc:Choice>
              <mc:Fallback>
                <p:oleObj name="Image" r:id="rId4" imgW="7217790" imgH="8310625" progId="Photoshop.Image.5">
                  <p:embed/>
                  <p:pic>
                    <p:nvPicPr>
                      <p:cNvPr id="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824" y="-3586"/>
                        <a:ext cx="6140285" cy="686158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445098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A2681-264F-4ABB-8AA4-EF9C83B8059F}"/>
              </a:ext>
            </a:extLst>
          </p:cNvPr>
          <p:cNvPicPr>
            <a:picLocks noChangeAspect="1"/>
          </p:cNvPicPr>
          <p:nvPr/>
        </p:nvPicPr>
        <p:blipFill rotWithShape="1">
          <a:blip r:embed="rId2"/>
          <a:srcRect l="37400" t="29000" r="17713" b="15000"/>
          <a:stretch/>
        </p:blipFill>
        <p:spPr>
          <a:xfrm>
            <a:off x="1343472" y="1"/>
            <a:ext cx="9324528" cy="6857998"/>
          </a:xfrm>
          <a:prstGeom prst="rect">
            <a:avLst/>
          </a:prstGeom>
        </p:spPr>
      </p:pic>
      <p:pic>
        <p:nvPicPr>
          <p:cNvPr id="4" name="Picture 3">
            <a:extLst>
              <a:ext uri="{FF2B5EF4-FFF2-40B4-BE49-F238E27FC236}">
                <a16:creationId xmlns:a16="http://schemas.microsoft.com/office/drawing/2014/main" id="{5D7A7A58-5235-4A60-86A5-D4A491709549}"/>
              </a:ext>
            </a:extLst>
          </p:cNvPr>
          <p:cNvPicPr>
            <a:picLocks noChangeAspect="1"/>
          </p:cNvPicPr>
          <p:nvPr/>
        </p:nvPicPr>
        <p:blipFill rotWithShape="1">
          <a:blip r:embed="rId2"/>
          <a:srcRect l="37400" t="64233" r="40194" b="17506"/>
          <a:stretch/>
        </p:blipFill>
        <p:spPr>
          <a:xfrm>
            <a:off x="1343472" y="4077073"/>
            <a:ext cx="5256584" cy="2780927"/>
          </a:xfrm>
          <a:prstGeom prst="rect">
            <a:avLst/>
          </a:prstGeom>
        </p:spPr>
      </p:pic>
      <p:sp>
        <p:nvSpPr>
          <p:cNvPr id="5" name="Rectangle 4">
            <a:extLst>
              <a:ext uri="{FF2B5EF4-FFF2-40B4-BE49-F238E27FC236}">
                <a16:creationId xmlns:a16="http://schemas.microsoft.com/office/drawing/2014/main" id="{A806E299-828C-46CC-9BE3-AC57169DE5A8}"/>
              </a:ext>
            </a:extLst>
          </p:cNvPr>
          <p:cNvSpPr/>
          <p:nvPr/>
        </p:nvSpPr>
        <p:spPr bwMode="auto">
          <a:xfrm>
            <a:off x="1491929" y="44624"/>
            <a:ext cx="4499992" cy="4077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l-GR" sz="2400" b="1">
              <a:ln>
                <a:solidFill>
                  <a:schemeClr val="bg1"/>
                </a:solidFill>
              </a:ln>
              <a:solidFill>
                <a:schemeClr val="bg1"/>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1435169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20ED2-A4B3-496F-B6B4-13C87607F45E}"/>
              </a:ext>
            </a:extLst>
          </p:cNvPr>
          <p:cNvPicPr>
            <a:picLocks noChangeAspect="1"/>
          </p:cNvPicPr>
          <p:nvPr/>
        </p:nvPicPr>
        <p:blipFill rotWithShape="1">
          <a:blip r:embed="rId2"/>
          <a:srcRect l="37400" t="29000" r="20075" b="15000"/>
          <a:stretch/>
        </p:blipFill>
        <p:spPr>
          <a:xfrm>
            <a:off x="1631504" y="116633"/>
            <a:ext cx="8856984" cy="6560729"/>
          </a:xfrm>
          <a:prstGeom prst="rect">
            <a:avLst/>
          </a:prstGeom>
        </p:spPr>
      </p:pic>
    </p:spTree>
    <p:extLst>
      <p:ext uri="{BB962C8B-B14F-4D97-AF65-F5344CB8AC3E}">
        <p14:creationId xmlns:p14="http://schemas.microsoft.com/office/powerpoint/2010/main" val="25681618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6008-E48C-4D55-99B6-E95A48119816}"/>
              </a:ext>
            </a:extLst>
          </p:cNvPr>
          <p:cNvSpPr>
            <a:spLocks noGrp="1"/>
          </p:cNvSpPr>
          <p:nvPr>
            <p:ph type="title"/>
          </p:nvPr>
        </p:nvSpPr>
        <p:spPr/>
        <p:txBody>
          <a:bodyPr/>
          <a:lstStyle/>
          <a:p>
            <a:endParaRPr lang="el-GR"/>
          </a:p>
        </p:txBody>
      </p:sp>
      <p:sp>
        <p:nvSpPr>
          <p:cNvPr id="3" name="Text Placeholder 2">
            <a:extLst>
              <a:ext uri="{FF2B5EF4-FFF2-40B4-BE49-F238E27FC236}">
                <a16:creationId xmlns:a16="http://schemas.microsoft.com/office/drawing/2014/main" id="{652F3E0A-C7A5-41C6-B9A2-2611E4D1B6FF}"/>
              </a:ext>
            </a:extLst>
          </p:cNvPr>
          <p:cNvSpPr>
            <a:spLocks noGrp="1"/>
          </p:cNvSpPr>
          <p:nvPr>
            <p:ph type="body" sz="half" idx="1"/>
          </p:nvPr>
        </p:nvSpPr>
        <p:spPr/>
        <p:txBody>
          <a:bodyPr/>
          <a:lstStyle/>
          <a:p>
            <a:endParaRPr lang="el-GR"/>
          </a:p>
        </p:txBody>
      </p:sp>
      <p:pic>
        <p:nvPicPr>
          <p:cNvPr id="6" name="Picture 5">
            <a:extLst>
              <a:ext uri="{FF2B5EF4-FFF2-40B4-BE49-F238E27FC236}">
                <a16:creationId xmlns:a16="http://schemas.microsoft.com/office/drawing/2014/main" id="{E289705A-A986-43E4-9CEF-828E12662806}"/>
              </a:ext>
            </a:extLst>
          </p:cNvPr>
          <p:cNvPicPr>
            <a:picLocks noChangeAspect="1"/>
          </p:cNvPicPr>
          <p:nvPr/>
        </p:nvPicPr>
        <p:blipFill rotWithShape="1">
          <a:blip r:embed="rId2"/>
          <a:srcRect l="40550" t="16401" r="41229" b="44143"/>
          <a:stretch/>
        </p:blipFill>
        <p:spPr>
          <a:xfrm>
            <a:off x="1524001" y="0"/>
            <a:ext cx="5645453" cy="6858000"/>
          </a:xfrm>
          <a:prstGeom prst="rect">
            <a:avLst/>
          </a:prstGeom>
        </p:spPr>
      </p:pic>
      <p:pic>
        <p:nvPicPr>
          <p:cNvPr id="7" name="Picture 6">
            <a:extLst>
              <a:ext uri="{FF2B5EF4-FFF2-40B4-BE49-F238E27FC236}">
                <a16:creationId xmlns:a16="http://schemas.microsoft.com/office/drawing/2014/main" id="{28D43746-348F-4002-8836-EA9A1E971C5C}"/>
              </a:ext>
            </a:extLst>
          </p:cNvPr>
          <p:cNvPicPr>
            <a:picLocks noChangeAspect="1"/>
          </p:cNvPicPr>
          <p:nvPr/>
        </p:nvPicPr>
        <p:blipFill rotWithShape="1">
          <a:blip r:embed="rId2"/>
          <a:srcRect l="40550" t="58061" r="41229" b="10801"/>
          <a:stretch/>
        </p:blipFill>
        <p:spPr>
          <a:xfrm>
            <a:off x="7032104" y="0"/>
            <a:ext cx="3635896" cy="3485576"/>
          </a:xfrm>
          <a:prstGeom prst="rect">
            <a:avLst/>
          </a:prstGeom>
        </p:spPr>
      </p:pic>
    </p:spTree>
    <p:extLst>
      <p:ext uri="{BB962C8B-B14F-4D97-AF65-F5344CB8AC3E}">
        <p14:creationId xmlns:p14="http://schemas.microsoft.com/office/powerpoint/2010/main" val="9814055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B783-0D53-4F93-BAD0-5372CAFCACE1}"/>
              </a:ext>
            </a:extLst>
          </p:cNvPr>
          <p:cNvSpPr>
            <a:spLocks noGrp="1"/>
          </p:cNvSpPr>
          <p:nvPr>
            <p:ph type="title"/>
          </p:nvPr>
        </p:nvSpPr>
        <p:spPr/>
        <p:txBody>
          <a:bodyPr/>
          <a:lstStyle/>
          <a:p>
            <a:endParaRPr lang="el-GR"/>
          </a:p>
        </p:txBody>
      </p:sp>
      <p:pic>
        <p:nvPicPr>
          <p:cNvPr id="5" name="Content Placeholder 4" descr="A close-up of a bone&#10;&#10;Description automatically generated with low confidence">
            <a:extLst>
              <a:ext uri="{FF2B5EF4-FFF2-40B4-BE49-F238E27FC236}">
                <a16:creationId xmlns:a16="http://schemas.microsoft.com/office/drawing/2014/main" id="{AAA78DDF-1B03-46B6-BDA3-C7371D4541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0184" y="3428999"/>
            <a:ext cx="3861815" cy="3428999"/>
          </a:xfrm>
        </p:spPr>
      </p:pic>
      <p:pic>
        <p:nvPicPr>
          <p:cNvPr id="7" name="Picture 6" descr="Text&#10;&#10;Description automatically generated">
            <a:extLst>
              <a:ext uri="{FF2B5EF4-FFF2-40B4-BE49-F238E27FC236}">
                <a16:creationId xmlns:a16="http://schemas.microsoft.com/office/drawing/2014/main" id="{665F67BD-A985-498B-A9A5-0C7A1E7FD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9" name="Picture 8">
            <a:extLst>
              <a:ext uri="{FF2B5EF4-FFF2-40B4-BE49-F238E27FC236}">
                <a16:creationId xmlns:a16="http://schemas.microsoft.com/office/drawing/2014/main" id="{08FABA6A-63F3-487B-A385-C2116AE7F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0184" y="1"/>
            <a:ext cx="3861815" cy="3428999"/>
          </a:xfrm>
          <a:prstGeom prst="rect">
            <a:avLst/>
          </a:prstGeom>
        </p:spPr>
      </p:pic>
      <p:sp>
        <p:nvSpPr>
          <p:cNvPr id="10" name="TextBox 9">
            <a:extLst>
              <a:ext uri="{FF2B5EF4-FFF2-40B4-BE49-F238E27FC236}">
                <a16:creationId xmlns:a16="http://schemas.microsoft.com/office/drawing/2014/main" id="{9E005BD6-2078-4CFF-951B-CF8871D60A4A}"/>
              </a:ext>
            </a:extLst>
          </p:cNvPr>
          <p:cNvSpPr txBox="1"/>
          <p:nvPr/>
        </p:nvSpPr>
        <p:spPr>
          <a:xfrm>
            <a:off x="5197411" y="228600"/>
            <a:ext cx="3739325" cy="1200329"/>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 nasal bones</a:t>
            </a:r>
            <a:endParaRPr lang="el-GR"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Nasomaxillary suture</a:t>
            </a:r>
            <a:endParaRPr lang="el-GR"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Frontonasal suture </a:t>
            </a:r>
            <a:endParaRPr lang="el-GR"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88318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E43B-08F9-4518-9F33-9D90F411CF63}"/>
              </a:ext>
            </a:extLst>
          </p:cNvPr>
          <p:cNvSpPr>
            <a:spLocks noGrp="1"/>
          </p:cNvSpPr>
          <p:nvPr>
            <p:ph type="title"/>
          </p:nvPr>
        </p:nvSpPr>
        <p:spPr/>
        <p:txBody>
          <a:bodyPr/>
          <a:lstStyle/>
          <a:p>
            <a:endParaRPr lang="el-GR"/>
          </a:p>
        </p:txBody>
      </p:sp>
      <p:sp>
        <p:nvSpPr>
          <p:cNvPr id="3" name="Text Placeholder 2">
            <a:extLst>
              <a:ext uri="{FF2B5EF4-FFF2-40B4-BE49-F238E27FC236}">
                <a16:creationId xmlns:a16="http://schemas.microsoft.com/office/drawing/2014/main" id="{4A526048-3B54-467F-98B5-E4F9A831901E}"/>
              </a:ext>
            </a:extLst>
          </p:cNvPr>
          <p:cNvSpPr>
            <a:spLocks noGrp="1"/>
          </p:cNvSpPr>
          <p:nvPr>
            <p:ph type="body" sz="half" idx="1"/>
          </p:nvPr>
        </p:nvSpPr>
        <p:spPr/>
        <p:txBody>
          <a:bodyPr/>
          <a:lstStyle/>
          <a:p>
            <a:endParaRPr lang="el-GR"/>
          </a:p>
        </p:txBody>
      </p:sp>
      <p:sp>
        <p:nvSpPr>
          <p:cNvPr id="4" name="Content Placeholder 3">
            <a:extLst>
              <a:ext uri="{FF2B5EF4-FFF2-40B4-BE49-F238E27FC236}">
                <a16:creationId xmlns:a16="http://schemas.microsoft.com/office/drawing/2014/main" id="{DF1099FF-99A7-4326-9DD0-0CE88F05DB69}"/>
              </a:ext>
            </a:extLst>
          </p:cNvPr>
          <p:cNvSpPr>
            <a:spLocks noGrp="1"/>
          </p:cNvSpPr>
          <p:nvPr>
            <p:ph sz="half" idx="2"/>
          </p:nvPr>
        </p:nvSpPr>
        <p:spPr/>
        <p:txBody>
          <a:bodyPr/>
          <a:lstStyle/>
          <a:p>
            <a:endParaRPr lang="el-GR"/>
          </a:p>
        </p:txBody>
      </p:sp>
      <p:pic>
        <p:nvPicPr>
          <p:cNvPr id="6" name="Picture 5">
            <a:extLst>
              <a:ext uri="{FF2B5EF4-FFF2-40B4-BE49-F238E27FC236}">
                <a16:creationId xmlns:a16="http://schemas.microsoft.com/office/drawing/2014/main" id="{BD8FE3E0-18A0-4EA6-B15A-7B0064EC04E5}"/>
              </a:ext>
            </a:extLst>
          </p:cNvPr>
          <p:cNvPicPr>
            <a:picLocks noChangeAspect="1"/>
          </p:cNvPicPr>
          <p:nvPr/>
        </p:nvPicPr>
        <p:blipFill rotWithShape="1">
          <a:blip r:embed="rId2"/>
          <a:srcRect l="20076" t="17800" r="40549" b="30400"/>
          <a:stretch/>
        </p:blipFill>
        <p:spPr>
          <a:xfrm>
            <a:off x="1703512" y="159263"/>
            <a:ext cx="8894736" cy="6582105"/>
          </a:xfrm>
          <a:prstGeom prst="rect">
            <a:avLst/>
          </a:prstGeom>
        </p:spPr>
      </p:pic>
    </p:spTree>
    <p:extLst>
      <p:ext uri="{BB962C8B-B14F-4D97-AF65-F5344CB8AC3E}">
        <p14:creationId xmlns:p14="http://schemas.microsoft.com/office/powerpoint/2010/main" val="153939058"/>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Grp="1" noChangeArrowheads="1"/>
          </p:cNvSpPr>
          <p:nvPr>
            <p:ph type="title"/>
          </p:nvPr>
        </p:nvSpPr>
        <p:spPr>
          <a:xfrm>
            <a:off x="2783632" y="188642"/>
            <a:ext cx="7488832" cy="432047"/>
          </a:xfrm>
          <a:solidFill>
            <a:srgbClr val="C00000"/>
          </a:solidFill>
        </p:spPr>
        <p:txBody>
          <a:bodyPr>
            <a:normAutofit fontScale="90000"/>
          </a:bodyPr>
          <a:lstStyle/>
          <a:p>
            <a:pPr algn="ctr"/>
            <a:r>
              <a:rPr lang="en-US" altLang="el-GR" sz="3200" b="1" dirty="0">
                <a:solidFill>
                  <a:srgbClr val="FFFF00"/>
                </a:solidFill>
                <a:latin typeface="Arial" panose="020B0604020202020204" pitchFamily="34" charset="0"/>
                <a:cs typeface="Arial" panose="020B0604020202020204" pitchFamily="34" charset="0"/>
              </a:rPr>
              <a:t>Facial artery </a:t>
            </a:r>
            <a:endParaRPr lang="el-GR" altLang="el-GR" sz="3200" b="1" dirty="0">
              <a:solidFill>
                <a:srgbClr val="FFFF00"/>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B8F30CCC-E0C7-4887-994E-558DC989FE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69848"/>
            <a:ext cx="6671859" cy="6188152"/>
          </a:xfrm>
          <a:prstGeom prst="rect">
            <a:avLst/>
          </a:prstGeom>
          <a:solidFill>
            <a:srgbClr val="FFFFFF"/>
          </a:solidFill>
        </p:spPr>
      </p:pic>
      <p:pic>
        <p:nvPicPr>
          <p:cNvPr id="29698" name="Picture 2" descr="Nasal vasculature | Facial anatomy, Facial fillers, Anatomy">
            <a:extLst>
              <a:ext uri="{FF2B5EF4-FFF2-40B4-BE49-F238E27FC236}">
                <a16:creationId xmlns:a16="http://schemas.microsoft.com/office/drawing/2014/main" id="{2166D2D5-D3F5-4E03-BCD2-83047C7A8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360" y="669400"/>
            <a:ext cx="5382639" cy="618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6766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6665-82E8-468C-BAE8-CB85F5E9680B}"/>
              </a:ext>
            </a:extLst>
          </p:cNvPr>
          <p:cNvSpPr>
            <a:spLocks noGrp="1"/>
          </p:cNvSpPr>
          <p:nvPr>
            <p:ph type="title"/>
          </p:nvPr>
        </p:nvSpPr>
        <p:spPr/>
        <p:txBody>
          <a:bodyPr/>
          <a:lstStyle/>
          <a:p>
            <a:endParaRPr lang="el-GR"/>
          </a:p>
        </p:txBody>
      </p:sp>
      <p:sp>
        <p:nvSpPr>
          <p:cNvPr id="3" name="Text Placeholder 2">
            <a:extLst>
              <a:ext uri="{FF2B5EF4-FFF2-40B4-BE49-F238E27FC236}">
                <a16:creationId xmlns:a16="http://schemas.microsoft.com/office/drawing/2014/main" id="{58F6C09B-AF2D-4DFB-9A9C-E14485AF52FA}"/>
              </a:ext>
            </a:extLst>
          </p:cNvPr>
          <p:cNvSpPr>
            <a:spLocks noGrp="1"/>
          </p:cNvSpPr>
          <p:nvPr>
            <p:ph type="body" sz="half" idx="1"/>
          </p:nvPr>
        </p:nvSpPr>
        <p:spPr/>
        <p:txBody>
          <a:bodyPr/>
          <a:lstStyle/>
          <a:p>
            <a:endParaRPr lang="el-GR"/>
          </a:p>
        </p:txBody>
      </p:sp>
      <p:sp>
        <p:nvSpPr>
          <p:cNvPr id="4" name="Content Placeholder 3">
            <a:extLst>
              <a:ext uri="{FF2B5EF4-FFF2-40B4-BE49-F238E27FC236}">
                <a16:creationId xmlns:a16="http://schemas.microsoft.com/office/drawing/2014/main" id="{4909E4E9-53F3-484B-BE87-72993E617577}"/>
              </a:ext>
            </a:extLst>
          </p:cNvPr>
          <p:cNvSpPr>
            <a:spLocks noGrp="1"/>
          </p:cNvSpPr>
          <p:nvPr>
            <p:ph sz="half" idx="2"/>
          </p:nvPr>
        </p:nvSpPr>
        <p:spPr/>
        <p:txBody>
          <a:bodyPr/>
          <a:lstStyle/>
          <a:p>
            <a:endParaRPr lang="el-GR"/>
          </a:p>
        </p:txBody>
      </p:sp>
      <p:pic>
        <p:nvPicPr>
          <p:cNvPr id="6" name="Picture 5">
            <a:extLst>
              <a:ext uri="{FF2B5EF4-FFF2-40B4-BE49-F238E27FC236}">
                <a16:creationId xmlns:a16="http://schemas.microsoft.com/office/drawing/2014/main" id="{CCD1EAB4-BFF9-47B6-893F-B7849D576E58}"/>
              </a:ext>
            </a:extLst>
          </p:cNvPr>
          <p:cNvPicPr>
            <a:picLocks noChangeAspect="1"/>
          </p:cNvPicPr>
          <p:nvPr/>
        </p:nvPicPr>
        <p:blipFill rotWithShape="1">
          <a:blip r:embed="rId2"/>
          <a:srcRect l="22438" t="17801" r="41338" b="30400"/>
          <a:stretch/>
        </p:blipFill>
        <p:spPr>
          <a:xfrm>
            <a:off x="1631504" y="102212"/>
            <a:ext cx="8229600" cy="6619461"/>
          </a:xfrm>
          <a:prstGeom prst="rect">
            <a:avLst/>
          </a:prstGeom>
        </p:spPr>
      </p:pic>
    </p:spTree>
    <p:extLst>
      <p:ext uri="{BB962C8B-B14F-4D97-AF65-F5344CB8AC3E}">
        <p14:creationId xmlns:p14="http://schemas.microsoft.com/office/powerpoint/2010/main" val="3412309099"/>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A11751-C4CC-4218-AE19-8C9CD8B9ECC5}"/>
              </a:ext>
            </a:extLst>
          </p:cNvPr>
          <p:cNvSpPr>
            <a:spLocks noGrp="1"/>
          </p:cNvSpPr>
          <p:nvPr>
            <p:ph type="body" sz="half" idx="1"/>
          </p:nvPr>
        </p:nvSpPr>
        <p:spPr/>
        <p:txBody>
          <a:bodyPr/>
          <a:lstStyle/>
          <a:p>
            <a:endParaRPr lang="el-GR"/>
          </a:p>
        </p:txBody>
      </p:sp>
      <p:pic>
        <p:nvPicPr>
          <p:cNvPr id="6" name="Picture 5">
            <a:extLst>
              <a:ext uri="{FF2B5EF4-FFF2-40B4-BE49-F238E27FC236}">
                <a16:creationId xmlns:a16="http://schemas.microsoft.com/office/drawing/2014/main" id="{D78E8D6D-69DD-49F8-BDB4-2E17EE735D2C}"/>
              </a:ext>
            </a:extLst>
          </p:cNvPr>
          <p:cNvPicPr>
            <a:picLocks noChangeAspect="1"/>
          </p:cNvPicPr>
          <p:nvPr/>
        </p:nvPicPr>
        <p:blipFill rotWithShape="1">
          <a:blip r:embed="rId2"/>
          <a:srcRect l="20863" t="19201" r="41338" b="37400"/>
          <a:stretch/>
        </p:blipFill>
        <p:spPr>
          <a:xfrm>
            <a:off x="7083020" y="88033"/>
            <a:ext cx="4896544" cy="3024336"/>
          </a:xfrm>
          <a:prstGeom prst="rect">
            <a:avLst/>
          </a:prstGeom>
        </p:spPr>
      </p:pic>
      <p:pic>
        <p:nvPicPr>
          <p:cNvPr id="8" name="Picture 7">
            <a:extLst>
              <a:ext uri="{FF2B5EF4-FFF2-40B4-BE49-F238E27FC236}">
                <a16:creationId xmlns:a16="http://schemas.microsoft.com/office/drawing/2014/main" id="{E3EAA0A3-4CCF-493E-84C3-2540745A0ECF}"/>
              </a:ext>
            </a:extLst>
          </p:cNvPr>
          <p:cNvPicPr>
            <a:picLocks noChangeAspect="1"/>
          </p:cNvPicPr>
          <p:nvPr/>
        </p:nvPicPr>
        <p:blipFill>
          <a:blip r:embed="rId3"/>
          <a:stretch>
            <a:fillRect/>
          </a:stretch>
        </p:blipFill>
        <p:spPr>
          <a:xfrm>
            <a:off x="0" y="0"/>
            <a:ext cx="6858000" cy="6858000"/>
          </a:xfrm>
          <a:prstGeom prst="rect">
            <a:avLst/>
          </a:prstGeom>
        </p:spPr>
      </p:pic>
      <p:pic>
        <p:nvPicPr>
          <p:cNvPr id="2" name="Picture 5">
            <a:extLst>
              <a:ext uri="{FF2B5EF4-FFF2-40B4-BE49-F238E27FC236}">
                <a16:creationId xmlns:a16="http://schemas.microsoft.com/office/drawing/2014/main" id="{E289705A-A986-43E4-9CEF-828E12662806}"/>
              </a:ext>
            </a:extLst>
          </p:cNvPr>
          <p:cNvPicPr>
            <a:picLocks noChangeAspect="1"/>
          </p:cNvPicPr>
          <p:nvPr/>
        </p:nvPicPr>
        <p:blipFill rotWithShape="1">
          <a:blip r:embed="rId4"/>
          <a:srcRect l="58771" t="26811" r="22438" b="41085"/>
          <a:stretch/>
        </p:blipFill>
        <p:spPr>
          <a:xfrm>
            <a:off x="7476201" y="3112369"/>
            <a:ext cx="4110182" cy="3745631"/>
          </a:xfrm>
          <a:prstGeom prst="rect">
            <a:avLst/>
          </a:prstGeom>
        </p:spPr>
      </p:pic>
    </p:spTree>
    <p:extLst>
      <p:ext uri="{BB962C8B-B14F-4D97-AF65-F5344CB8AC3E}">
        <p14:creationId xmlns:p14="http://schemas.microsoft.com/office/powerpoint/2010/main" val="1571437350"/>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A11751-C4CC-4218-AE19-8C9CD8B9ECC5}"/>
              </a:ext>
            </a:extLst>
          </p:cNvPr>
          <p:cNvSpPr>
            <a:spLocks noGrp="1"/>
          </p:cNvSpPr>
          <p:nvPr>
            <p:ph type="body" sz="half" idx="1"/>
          </p:nvPr>
        </p:nvSpPr>
        <p:spPr/>
        <p:txBody>
          <a:bodyPr/>
          <a:lstStyle/>
          <a:p>
            <a:endParaRPr lang="el-GR"/>
          </a:p>
        </p:txBody>
      </p:sp>
      <p:pic>
        <p:nvPicPr>
          <p:cNvPr id="30724" name="Picture 4" descr="Review of the arterial vascular anatomy for implant placement in the  anterior mandible : DT Science">
            <a:extLst>
              <a:ext uri="{FF2B5EF4-FFF2-40B4-BE49-F238E27FC236}">
                <a16:creationId xmlns:a16="http://schemas.microsoft.com/office/drawing/2014/main" id="{C89260F7-23EF-453E-A75E-D7BBF8FBC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485827"/>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0212" name="Object 4"/>
          <p:cNvGraphicFramePr>
            <a:graphicFrameLocks noChangeAspect="1"/>
          </p:cNvGraphicFramePr>
          <p:nvPr>
            <p:extLst>
              <p:ext uri="{D42A27DB-BD31-4B8C-83A1-F6EECF244321}">
                <p14:modId xmlns:p14="http://schemas.microsoft.com/office/powerpoint/2010/main" val="2628478353"/>
              </p:ext>
            </p:extLst>
          </p:nvPr>
        </p:nvGraphicFramePr>
        <p:xfrm>
          <a:off x="0" y="0"/>
          <a:ext cx="5886579" cy="4821382"/>
        </p:xfrm>
        <a:graphic>
          <a:graphicData uri="http://schemas.openxmlformats.org/presentationml/2006/ole">
            <mc:AlternateContent xmlns:mc="http://schemas.openxmlformats.org/markup-compatibility/2006">
              <mc:Choice xmlns:v="urn:schemas-microsoft-com:vml" Requires="v">
                <p:oleObj name="Image" r:id="rId2" imgW="8704553" imgH="8539358" progId="Photoshop.Image.5">
                  <p:embed/>
                </p:oleObj>
              </mc:Choice>
              <mc:Fallback>
                <p:oleObj name="Image" r:id="rId2" imgW="8704553" imgH="8539358" progId="Photoshop.Image.5">
                  <p:embed/>
                  <p:pic>
                    <p:nvPicPr>
                      <p:cNvPr id="35021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6579" cy="4821382"/>
                      </a:xfrm>
                      <a:prstGeom prst="rect">
                        <a:avLst/>
                      </a:prstGeom>
                      <a:noFill/>
                      <a:ln>
                        <a:noFill/>
                      </a:ln>
                      <a:effectLst/>
                    </p:spPr>
                  </p:pic>
                </p:oleObj>
              </mc:Fallback>
            </mc:AlternateContent>
          </a:graphicData>
        </a:graphic>
      </p:graphicFrame>
      <p:pic>
        <p:nvPicPr>
          <p:cNvPr id="4" name="Picture 3">
            <a:extLst>
              <a:ext uri="{FF2B5EF4-FFF2-40B4-BE49-F238E27FC236}">
                <a16:creationId xmlns:a16="http://schemas.microsoft.com/office/drawing/2014/main" id="{D4D8B654-929E-4AD4-83A6-1AE6E98BE244}"/>
              </a:ext>
            </a:extLst>
          </p:cNvPr>
          <p:cNvPicPr>
            <a:picLocks noChangeAspect="1"/>
          </p:cNvPicPr>
          <p:nvPr/>
        </p:nvPicPr>
        <p:blipFill rotWithShape="1">
          <a:blip r:embed="rId4"/>
          <a:srcRect l="58771" t="60443" r="22438" b="10801"/>
          <a:stretch/>
        </p:blipFill>
        <p:spPr>
          <a:xfrm>
            <a:off x="5886579" y="0"/>
            <a:ext cx="5606242" cy="4821382"/>
          </a:xfrm>
          <a:prstGeom prst="rect">
            <a:avLst/>
          </a:prstGeom>
        </p:spPr>
      </p:pic>
    </p:spTree>
    <p:extLst>
      <p:ext uri="{BB962C8B-B14F-4D97-AF65-F5344CB8AC3E}">
        <p14:creationId xmlns:p14="http://schemas.microsoft.com/office/powerpoint/2010/main" val="37829461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frog&#10;&#10;Description automatically generated with medium confidence">
            <a:extLst>
              <a:ext uri="{FF2B5EF4-FFF2-40B4-BE49-F238E27FC236}">
                <a16:creationId xmlns:a16="http://schemas.microsoft.com/office/drawing/2014/main" id="{028375B3-9F28-46BB-B7BA-3A904231BDB2}"/>
              </a:ext>
            </a:extLst>
          </p:cNvPr>
          <p:cNvPicPr>
            <a:picLocks noChangeAspect="1"/>
          </p:cNvPicPr>
          <p:nvPr/>
        </p:nvPicPr>
        <p:blipFill>
          <a:blip r:embed="rId2" cstate="print">
            <a:extLst>
              <a:ext uri="{28A0092B-C50C-407E-A947-70E740481C1C}">
                <a14:useLocalDpi xmlns:a14="http://schemas.microsoft.com/office/drawing/2010/main" val="0"/>
              </a:ext>
            </a:extLst>
          </a:blip>
          <a:srcRect t="20589" b="18764"/>
          <a:stretch/>
        </p:blipFill>
        <p:spPr>
          <a:xfrm>
            <a:off x="-1" y="1"/>
            <a:ext cx="12191998" cy="6857999"/>
          </a:xfrm>
          <a:prstGeom prst="rect">
            <a:avLst/>
          </a:prstGeom>
        </p:spPr>
      </p:pic>
      <p:sp>
        <p:nvSpPr>
          <p:cNvPr id="10"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18988910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a:extLst>
              <a:ext uri="{FF2B5EF4-FFF2-40B4-BE49-F238E27FC236}">
                <a16:creationId xmlns:a16="http://schemas.microsoft.com/office/drawing/2014/main" id="{15900FC5-AA24-47CE-8B60-2CB37FA32F75}"/>
              </a:ext>
            </a:extLst>
          </p:cNvPr>
          <p:cNvSpPr>
            <a:spLocks noGrp="1"/>
          </p:cNvSpPr>
          <p:nvPr>
            <p:ph type="title"/>
          </p:nvPr>
        </p:nvSpPr>
        <p:spPr/>
        <p:txBody>
          <a:bodyPr/>
          <a:lstStyle/>
          <a:p>
            <a:endParaRPr lang="el-GR" altLang="el-GR"/>
          </a:p>
        </p:txBody>
      </p:sp>
      <p:sp>
        <p:nvSpPr>
          <p:cNvPr id="17411" name="Θέση περιεχομένου 2">
            <a:extLst>
              <a:ext uri="{FF2B5EF4-FFF2-40B4-BE49-F238E27FC236}">
                <a16:creationId xmlns:a16="http://schemas.microsoft.com/office/drawing/2014/main" id="{7BAF06F4-5EDA-40D6-A953-51F342D77EDA}"/>
              </a:ext>
            </a:extLst>
          </p:cNvPr>
          <p:cNvSpPr>
            <a:spLocks noGrp="1"/>
          </p:cNvSpPr>
          <p:nvPr>
            <p:ph idx="1"/>
          </p:nvPr>
        </p:nvSpPr>
        <p:spPr/>
        <p:txBody>
          <a:bodyPr/>
          <a:lstStyle/>
          <a:p>
            <a:endParaRPr lang="el-GR" altLang="el-GR" dirty="0"/>
          </a:p>
        </p:txBody>
      </p:sp>
      <p:pic>
        <p:nvPicPr>
          <p:cNvPr id="17412" name="Picture 2" descr="Maxillary Artery Mnemonic | Epomedicine">
            <a:extLst>
              <a:ext uri="{FF2B5EF4-FFF2-40B4-BE49-F238E27FC236}">
                <a16:creationId xmlns:a16="http://schemas.microsoft.com/office/drawing/2014/main" id="{72B072D8-7D73-43DF-A6BF-5CF6E85B8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4"/>
            <a:ext cx="6228184" cy="686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4">
            <a:extLst>
              <a:ext uri="{FF2B5EF4-FFF2-40B4-BE49-F238E27FC236}">
                <a16:creationId xmlns:a16="http://schemas.microsoft.com/office/drawing/2014/main" id="{6A62C286-195B-4F7C-A086-11A1B0C5065B}"/>
              </a:ext>
            </a:extLst>
          </p:cNvPr>
          <p:cNvPicPr>
            <a:picLocks noChangeAspect="1"/>
          </p:cNvPicPr>
          <p:nvPr/>
        </p:nvPicPr>
        <p:blipFill rotWithShape="1">
          <a:blip r:embed="rId3">
            <a:extLst>
              <a:ext uri="{28A0092B-C50C-407E-A947-70E740481C1C}">
                <a14:useLocalDpi xmlns:a14="http://schemas.microsoft.com/office/drawing/2010/main" val="0"/>
              </a:ext>
            </a:extLst>
          </a:blip>
          <a:srcRect l="32874" t="16882" r="33524" b="44624"/>
          <a:stretch/>
        </p:blipFill>
        <p:spPr bwMode="auto">
          <a:xfrm>
            <a:off x="6243335" y="0"/>
            <a:ext cx="5948665" cy="383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2151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48F9-2716-411D-A36A-39278B7C8428}"/>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0763EACF-5B0C-48DE-82C2-2EC19CEF691F}"/>
              </a:ext>
            </a:extLst>
          </p:cNvPr>
          <p:cNvSpPr>
            <a:spLocks noGrp="1"/>
          </p:cNvSpPr>
          <p:nvPr>
            <p:ph idx="1"/>
          </p:nvPr>
        </p:nvSpPr>
        <p:spPr/>
        <p:txBody>
          <a:bodyPr/>
          <a:lstStyle/>
          <a:p>
            <a:endParaRPr lang="el-GR"/>
          </a:p>
        </p:txBody>
      </p:sp>
      <p:pic>
        <p:nvPicPr>
          <p:cNvPr id="4" name="Picture 2" descr="Head and Neck">
            <a:extLst>
              <a:ext uri="{FF2B5EF4-FFF2-40B4-BE49-F238E27FC236}">
                <a16:creationId xmlns:a16="http://schemas.microsoft.com/office/drawing/2014/main" id="{20B8FA2D-6EF0-43E8-BE52-816E80DA0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9196108" cy="610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892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1DAB-8D34-46E5-BC6D-3369C8451135}"/>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31045A03-DEED-4923-B6D5-B7367187D86D}"/>
              </a:ext>
            </a:extLst>
          </p:cNvPr>
          <p:cNvSpPr>
            <a:spLocks noGrp="1"/>
          </p:cNvSpPr>
          <p:nvPr>
            <p:ph idx="1"/>
          </p:nvPr>
        </p:nvSpPr>
        <p:spPr/>
        <p:txBody>
          <a:bodyPr/>
          <a:lstStyle/>
          <a:p>
            <a:endParaRPr lang="el-GR"/>
          </a:p>
        </p:txBody>
      </p:sp>
      <p:pic>
        <p:nvPicPr>
          <p:cNvPr id="33794" name="Picture 2" descr="Pterygopalatine Fossa and Palate - Arteries - YouTube">
            <a:extLst>
              <a:ext uri="{FF2B5EF4-FFF2-40B4-BE49-F238E27FC236}">
                <a16:creationId xmlns:a16="http://schemas.microsoft.com/office/drawing/2014/main" id="{42D42A5A-51C6-48F1-8BAC-88A9789DA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3965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Infratemporal Fossa - Vasculature - YouTube">
            <a:extLst>
              <a:ext uri="{FF2B5EF4-FFF2-40B4-BE49-F238E27FC236}">
                <a16:creationId xmlns:a16="http://schemas.microsoft.com/office/drawing/2014/main" id="{F6B359AB-5AE1-4FF2-B894-CB99764FA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88" r="5113" b="9401"/>
          <a:stretch/>
        </p:blipFill>
        <p:spPr bwMode="auto">
          <a:xfrm>
            <a:off x="1633521" y="2998048"/>
            <a:ext cx="3817319" cy="385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09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D159-5E0D-4560-ADFA-1C89A86E9F28}"/>
              </a:ext>
            </a:extLst>
          </p:cNvPr>
          <p:cNvSpPr>
            <a:spLocks noGrp="1"/>
          </p:cNvSpPr>
          <p:nvPr>
            <p:ph type="title"/>
          </p:nvPr>
        </p:nvSpPr>
        <p:spPr/>
        <p:txBody>
          <a:bodyPr/>
          <a:lstStyle/>
          <a:p>
            <a:endParaRPr lang="el-GR"/>
          </a:p>
        </p:txBody>
      </p:sp>
      <p:pic>
        <p:nvPicPr>
          <p:cNvPr id="9" name="Picture 8" descr="A close-up of a human skull&#10;&#10;Description automatically generated with low confidence">
            <a:extLst>
              <a:ext uri="{FF2B5EF4-FFF2-40B4-BE49-F238E27FC236}">
                <a16:creationId xmlns:a16="http://schemas.microsoft.com/office/drawing/2014/main" id="{C68028E7-DE17-4ACC-8BA9-3874CD50F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6858000"/>
          </a:xfrm>
          <a:prstGeom prst="rect">
            <a:avLst/>
          </a:prstGeom>
        </p:spPr>
      </p:pic>
      <p:pic>
        <p:nvPicPr>
          <p:cNvPr id="15" name="Picture 14" descr="Diagram&#10;&#10;Description automatically generated">
            <a:extLst>
              <a:ext uri="{FF2B5EF4-FFF2-40B4-BE49-F238E27FC236}">
                <a16:creationId xmlns:a16="http://schemas.microsoft.com/office/drawing/2014/main" id="{14DFC115-1FC8-4768-BE18-EADD2EA65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1" y="-1"/>
            <a:ext cx="5334000" cy="4266159"/>
          </a:xfrm>
          <a:prstGeom prst="rect">
            <a:avLst/>
          </a:prstGeom>
        </p:spPr>
      </p:pic>
      <p:sp>
        <p:nvSpPr>
          <p:cNvPr id="12" name="TextBox 11">
            <a:extLst>
              <a:ext uri="{FF2B5EF4-FFF2-40B4-BE49-F238E27FC236}">
                <a16:creationId xmlns:a16="http://schemas.microsoft.com/office/drawing/2014/main" id="{969A0B38-3400-4308-89D0-BB7AA3F9FCDA}"/>
              </a:ext>
            </a:extLst>
          </p:cNvPr>
          <p:cNvSpPr txBox="1"/>
          <p:nvPr/>
        </p:nvSpPr>
        <p:spPr>
          <a:xfrm>
            <a:off x="4226337" y="158787"/>
            <a:ext cx="3739325"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 maxillae</a:t>
            </a:r>
            <a:endParaRPr lang="el-GR"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48999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FA046-1B10-4795-9334-A78EF63150C8}"/>
              </a:ext>
            </a:extLst>
          </p:cNvPr>
          <p:cNvPicPr>
            <a:picLocks noChangeAspect="1"/>
          </p:cNvPicPr>
          <p:nvPr/>
        </p:nvPicPr>
        <p:blipFill rotWithShape="1">
          <a:blip r:embed="rId2"/>
          <a:srcRect l="39763" t="33201" r="22438" b="15001"/>
          <a:stretch/>
        </p:blipFill>
        <p:spPr>
          <a:xfrm>
            <a:off x="1631504" y="116632"/>
            <a:ext cx="8856984" cy="6624736"/>
          </a:xfrm>
          <a:prstGeom prst="rect">
            <a:avLst/>
          </a:prstGeom>
        </p:spPr>
      </p:pic>
    </p:spTree>
    <p:extLst>
      <p:ext uri="{BB962C8B-B14F-4D97-AF65-F5344CB8AC3E}">
        <p14:creationId xmlns:p14="http://schemas.microsoft.com/office/powerpoint/2010/main" val="19231530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etromandibular vein ... #Jugular vein #Subclavian vein | Medical anatomy,  Arteries and veins, Anatomy">
            <a:extLst>
              <a:ext uri="{FF2B5EF4-FFF2-40B4-BE49-F238E27FC236}">
                <a16:creationId xmlns:a16="http://schemas.microsoft.com/office/drawing/2014/main" id="{A6BACCE2-448B-4EE4-AE8C-377B9195C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525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4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F704F9A6-E55C-4128-8944-BB438416C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1100"/>
            <a:ext cx="5406651" cy="684690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Face - Venous and Lymphatic Drainage , Anatomy QA">
            <a:extLst>
              <a:ext uri="{FF2B5EF4-FFF2-40B4-BE49-F238E27FC236}">
                <a16:creationId xmlns:a16="http://schemas.microsoft.com/office/drawing/2014/main" id="{E68242B4-4267-4376-847A-B426C2FB64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048" y="-6654"/>
            <a:ext cx="4282740" cy="2768167"/>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Venous drainage of Face : “W” shaped arrangement | Epomedicine">
            <a:extLst>
              <a:ext uri="{FF2B5EF4-FFF2-40B4-BE49-F238E27FC236}">
                <a16:creationId xmlns:a16="http://schemas.microsoft.com/office/drawing/2014/main" id="{52857874-AEDB-451A-958F-F020052A8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651" y="3349890"/>
            <a:ext cx="3737349" cy="319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838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iew Image">
            <a:extLst>
              <a:ext uri="{FF2B5EF4-FFF2-40B4-BE49-F238E27FC236}">
                <a16:creationId xmlns:a16="http://schemas.microsoft.com/office/drawing/2014/main" id="{1D231E23-08E6-4408-A5A4-FB66A2EC5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864"/>
            <a:ext cx="9144000" cy="67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2223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Head and Neck">
            <a:extLst>
              <a:ext uri="{FF2B5EF4-FFF2-40B4-BE49-F238E27FC236}">
                <a16:creationId xmlns:a16="http://schemas.microsoft.com/office/drawing/2014/main" id="{BAFBD28A-DC1D-43B3-8D07-2E761004A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248" y="0"/>
            <a:ext cx="4554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0164" name="Picture 4" descr="4 Face: Superficial Dissection | Ento Key">
            <a:extLst>
              <a:ext uri="{FF2B5EF4-FFF2-40B4-BE49-F238E27FC236}">
                <a16:creationId xmlns:a16="http://schemas.microsoft.com/office/drawing/2014/main" id="{113C7F71-2367-4DFD-98D9-0911F6A73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8" y="692696"/>
            <a:ext cx="4788024" cy="502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500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7289A-01FC-4A81-9C4F-359F3F08FF2E}"/>
              </a:ext>
            </a:extLst>
          </p:cNvPr>
          <p:cNvPicPr>
            <a:picLocks noChangeAspect="1"/>
          </p:cNvPicPr>
          <p:nvPr/>
        </p:nvPicPr>
        <p:blipFill rotWithShape="1">
          <a:blip r:embed="rId2"/>
          <a:srcRect l="59450" t="43000" r="21650" b="6601"/>
          <a:stretch/>
        </p:blipFill>
        <p:spPr>
          <a:xfrm>
            <a:off x="1631504" y="116632"/>
            <a:ext cx="4464496" cy="6696744"/>
          </a:xfrm>
          <a:prstGeom prst="rect">
            <a:avLst/>
          </a:prstGeom>
        </p:spPr>
      </p:pic>
    </p:spTree>
    <p:extLst>
      <p:ext uri="{BB962C8B-B14F-4D97-AF65-F5344CB8AC3E}">
        <p14:creationId xmlns:p14="http://schemas.microsoft.com/office/powerpoint/2010/main" val="3355075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D159-5E0D-4560-ADFA-1C89A86E9F28}"/>
              </a:ext>
            </a:extLst>
          </p:cNvPr>
          <p:cNvSpPr>
            <a:spLocks noGrp="1"/>
          </p:cNvSpPr>
          <p:nvPr>
            <p:ph type="title"/>
          </p:nvPr>
        </p:nvSpPr>
        <p:spPr/>
        <p:txBody>
          <a:bodyPr/>
          <a:lstStyle/>
          <a:p>
            <a:endParaRPr lang="el-GR"/>
          </a:p>
        </p:txBody>
      </p:sp>
      <p:pic>
        <p:nvPicPr>
          <p:cNvPr id="5" name="Content Placeholder 4" descr="Diagram&#10;&#10;Description automatically generated">
            <a:extLst>
              <a:ext uri="{FF2B5EF4-FFF2-40B4-BE49-F238E27FC236}">
                <a16:creationId xmlns:a16="http://schemas.microsoft.com/office/drawing/2014/main" id="{68399556-37B0-4A69-9FDB-28EA1C4266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0106" y="758825"/>
            <a:ext cx="4754563" cy="4754563"/>
          </a:xfrm>
        </p:spPr>
      </p:pic>
      <p:pic>
        <p:nvPicPr>
          <p:cNvPr id="11" name="Picture 10" descr="Diagram&#10;&#10;Description automatically generated">
            <a:extLst>
              <a:ext uri="{FF2B5EF4-FFF2-40B4-BE49-F238E27FC236}">
                <a16:creationId xmlns:a16="http://schemas.microsoft.com/office/drawing/2014/main" id="{814C96C8-2251-4CCB-A046-01985E03A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106" y="-2"/>
            <a:ext cx="6261894" cy="6099048"/>
          </a:xfrm>
          <a:prstGeom prst="rect">
            <a:avLst/>
          </a:prstGeom>
        </p:spPr>
      </p:pic>
      <p:pic>
        <p:nvPicPr>
          <p:cNvPr id="13" name="Picture 12" descr="Diagram&#10;&#10;Description automatically generated">
            <a:extLst>
              <a:ext uri="{FF2B5EF4-FFF2-40B4-BE49-F238E27FC236}">
                <a16:creationId xmlns:a16="http://schemas.microsoft.com/office/drawing/2014/main" id="{B7497AD8-212B-45F0-958A-BBFF99C24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9048" cy="6099048"/>
          </a:xfrm>
          <a:prstGeom prst="rect">
            <a:avLst/>
          </a:prstGeom>
        </p:spPr>
      </p:pic>
    </p:spTree>
    <p:extLst>
      <p:ext uri="{BB962C8B-B14F-4D97-AF65-F5344CB8AC3E}">
        <p14:creationId xmlns:p14="http://schemas.microsoft.com/office/powerpoint/2010/main" val="4269348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D159-5E0D-4560-ADFA-1C89A86E9F28}"/>
              </a:ext>
            </a:extLst>
          </p:cNvPr>
          <p:cNvSpPr>
            <a:spLocks noGrp="1"/>
          </p:cNvSpPr>
          <p:nvPr>
            <p:ph type="title"/>
          </p:nvPr>
        </p:nvSpPr>
        <p:spPr/>
        <p:txBody>
          <a:bodyPr/>
          <a:lstStyle/>
          <a:p>
            <a:endParaRPr lang="el-GR"/>
          </a:p>
        </p:txBody>
      </p:sp>
      <p:pic>
        <p:nvPicPr>
          <p:cNvPr id="5" name="Content Placeholder 4" descr="Diagram&#10;&#10;Description automatically generated">
            <a:extLst>
              <a:ext uri="{FF2B5EF4-FFF2-40B4-BE49-F238E27FC236}">
                <a16:creationId xmlns:a16="http://schemas.microsoft.com/office/drawing/2014/main" id="{68399556-37B0-4A69-9FDB-28EA1C4266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1" y="0"/>
            <a:ext cx="6096000" cy="6096000"/>
          </a:xfrm>
        </p:spPr>
      </p:pic>
      <p:pic>
        <p:nvPicPr>
          <p:cNvPr id="7" name="Picture 6" descr="Diagram&#10;&#10;Description automatically generated">
            <a:extLst>
              <a:ext uri="{FF2B5EF4-FFF2-40B4-BE49-F238E27FC236}">
                <a16:creationId xmlns:a16="http://schemas.microsoft.com/office/drawing/2014/main" id="{B8A6477D-9A28-4225-9A47-59D5519E7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096000"/>
          </a:xfrm>
          <a:prstGeom prst="rect">
            <a:avLst/>
          </a:prstGeom>
        </p:spPr>
      </p:pic>
    </p:spTree>
    <p:extLst>
      <p:ext uri="{BB962C8B-B14F-4D97-AF65-F5344CB8AC3E}">
        <p14:creationId xmlns:p14="http://schemas.microsoft.com/office/powerpoint/2010/main" val="370809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52F2-3A97-4CC1-8E29-F28277F65312}"/>
              </a:ext>
            </a:extLst>
          </p:cNvPr>
          <p:cNvSpPr>
            <a:spLocks noGrp="1"/>
          </p:cNvSpPr>
          <p:nvPr>
            <p:ph type="title"/>
          </p:nvPr>
        </p:nvSpPr>
        <p:spPr>
          <a:xfrm>
            <a:off x="1078991" y="713414"/>
            <a:ext cx="10351007" cy="1346485"/>
          </a:xfrm>
        </p:spPr>
        <p:txBody>
          <a:bodyPr vert="horz" lIns="91440" tIns="45720" rIns="91440" bIns="45720" rtlCol="0" anchor="t">
            <a:normAutofit/>
          </a:bodyPr>
          <a:lstStyle/>
          <a:p>
            <a:endParaRPr lang="en-US" sz="7200" i="1" kern="1200" spc="100" baseline="0" dirty="0">
              <a:solidFill>
                <a:schemeClr val="tx1">
                  <a:lumMod val="85000"/>
                  <a:lumOff val="15000"/>
                </a:schemeClr>
              </a:solidFill>
              <a:latin typeface="+mj-lt"/>
              <a:ea typeface="+mj-ea"/>
              <a:cs typeface="+mj-cs"/>
            </a:endParaRPr>
          </a:p>
        </p:txBody>
      </p:sp>
      <p:pic>
        <p:nvPicPr>
          <p:cNvPr id="5" name="Content Placeholder 4">
            <a:extLst>
              <a:ext uri="{FF2B5EF4-FFF2-40B4-BE49-F238E27FC236}">
                <a16:creationId xmlns:a16="http://schemas.microsoft.com/office/drawing/2014/main" id="{71232028-2700-402C-8116-6BE4CE5BDF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12" name="Picture 11">
            <a:extLst>
              <a:ext uri="{FF2B5EF4-FFF2-40B4-BE49-F238E27FC236}">
                <a16:creationId xmlns:a16="http://schemas.microsoft.com/office/drawing/2014/main" id="{3B123D6B-362C-45E5-81B5-6BAAE627F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0"/>
            <a:ext cx="5372100" cy="5372100"/>
          </a:xfrm>
          <a:prstGeom prst="rect">
            <a:avLst/>
          </a:prstGeom>
        </p:spPr>
      </p:pic>
      <p:sp>
        <p:nvSpPr>
          <p:cNvPr id="3" name="Ορθογώνιο 2">
            <a:extLst>
              <a:ext uri="{FF2B5EF4-FFF2-40B4-BE49-F238E27FC236}">
                <a16:creationId xmlns:a16="http://schemas.microsoft.com/office/drawing/2014/main" id="{BD642E12-B0ED-9A08-CE83-D862C6DA1AC5}"/>
              </a:ext>
            </a:extLst>
          </p:cNvPr>
          <p:cNvSpPr/>
          <p:nvPr/>
        </p:nvSpPr>
        <p:spPr>
          <a:xfrm>
            <a:off x="5375601" y="5934670"/>
            <a:ext cx="483978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Lacrimal bone </a:t>
            </a:r>
            <a:endParaRPr lang="el-G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1523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3" name="Straight Connector 17">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4" name="Rectangle 19">
            <a:extLst>
              <a:ext uri="{FF2B5EF4-FFF2-40B4-BE49-F238E27FC236}">
                <a16:creationId xmlns:a16="http://schemas.microsoft.com/office/drawing/2014/main" id="{E2D271B9-9BA2-4AF0-AE69-43E7D26B5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446888-BD6A-487F-925B-DA03D5D62853}"/>
              </a:ext>
            </a:extLst>
          </p:cNvPr>
          <p:cNvPicPr>
            <a:picLocks noChangeAspect="1"/>
          </p:cNvPicPr>
          <p:nvPr/>
        </p:nvPicPr>
        <p:blipFill rotWithShape="1">
          <a:blip r:embed="rId2">
            <a:extLst>
              <a:ext uri="{28A0092B-C50C-407E-A947-70E740481C1C}">
                <a14:useLocalDpi xmlns:a14="http://schemas.microsoft.com/office/drawing/2010/main" val="0"/>
              </a:ext>
            </a:extLst>
          </a:blip>
          <a:srcRect l="23647"/>
          <a:stretch/>
        </p:blipFill>
        <p:spPr>
          <a:xfrm>
            <a:off x="11797" y="-26076"/>
            <a:ext cx="5168960" cy="6769776"/>
          </a:xfrm>
          <a:prstGeom prst="rect">
            <a:avLst/>
          </a:prstGeom>
        </p:spPr>
      </p:pic>
      <p:pic>
        <p:nvPicPr>
          <p:cNvPr id="9" name="Picture 8">
            <a:extLst>
              <a:ext uri="{FF2B5EF4-FFF2-40B4-BE49-F238E27FC236}">
                <a16:creationId xmlns:a16="http://schemas.microsoft.com/office/drawing/2014/main" id="{FF842CB6-AA36-4A68-BAA3-9A71C558A17F}"/>
              </a:ext>
            </a:extLst>
          </p:cNvPr>
          <p:cNvPicPr>
            <a:picLocks noChangeAspect="1"/>
          </p:cNvPicPr>
          <p:nvPr/>
        </p:nvPicPr>
        <p:blipFill rotWithShape="1">
          <a:blip r:embed="rId3">
            <a:extLst>
              <a:ext uri="{28A0092B-C50C-407E-A947-70E740481C1C}">
                <a14:useLocalDpi xmlns:a14="http://schemas.microsoft.com/office/drawing/2010/main" val="0"/>
              </a:ext>
            </a:extLst>
          </a:blip>
          <a:srcRect l="8155" r="22897"/>
          <a:stretch/>
        </p:blipFill>
        <p:spPr>
          <a:xfrm>
            <a:off x="7448553" y="57703"/>
            <a:ext cx="4612256" cy="6689511"/>
          </a:xfrm>
          <a:prstGeom prst="rect">
            <a:avLst/>
          </a:prstGeom>
        </p:spPr>
      </p:pic>
      <p:sp>
        <p:nvSpPr>
          <p:cNvPr id="22" name="Freeform 6">
            <a:extLst>
              <a:ext uri="{FF2B5EF4-FFF2-40B4-BE49-F238E27FC236}">
                <a16:creationId xmlns:a16="http://schemas.microsoft.com/office/drawing/2014/main" id="{4C81B9CA-1414-4F8E-878C-2D9B6603C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Ορθογώνιο 1">
            <a:extLst>
              <a:ext uri="{FF2B5EF4-FFF2-40B4-BE49-F238E27FC236}">
                <a16:creationId xmlns:a16="http://schemas.microsoft.com/office/drawing/2014/main" id="{8409B783-9278-57BA-A036-E0B4B7CB9753}"/>
              </a:ext>
            </a:extLst>
          </p:cNvPr>
          <p:cNvSpPr/>
          <p:nvPr/>
        </p:nvSpPr>
        <p:spPr>
          <a:xfrm>
            <a:off x="3075747" y="110786"/>
            <a:ext cx="483978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Lacrimal bone </a:t>
            </a:r>
            <a:endParaRPr lang="el-G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68261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86A4-05F2-413C-8041-9415E60F29A6}"/>
              </a:ext>
            </a:extLst>
          </p:cNvPr>
          <p:cNvSpPr>
            <a:spLocks noGrp="1"/>
          </p:cNvSpPr>
          <p:nvPr>
            <p:ph type="title"/>
          </p:nvPr>
        </p:nvSpPr>
        <p:spPr/>
        <p:txBody>
          <a:bodyPr/>
          <a:lstStyle/>
          <a:p>
            <a:endParaRPr lang="el-GR"/>
          </a:p>
        </p:txBody>
      </p:sp>
      <p:pic>
        <p:nvPicPr>
          <p:cNvPr id="5" name="Content Placeholder 4" descr="A close-up of a skull&#10;&#10;Description automatically generated with low confidence">
            <a:extLst>
              <a:ext uri="{FF2B5EF4-FFF2-40B4-BE49-F238E27FC236}">
                <a16:creationId xmlns:a16="http://schemas.microsoft.com/office/drawing/2014/main" id="{EBDC3DEF-04DE-4F26-A84E-5EE0A09412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9" y="0"/>
            <a:ext cx="6924675" cy="6924675"/>
          </a:xfrm>
        </p:spPr>
      </p:pic>
      <p:pic>
        <p:nvPicPr>
          <p:cNvPr id="7" name="Picture 6" descr="A picture containing diagram&#10;&#10;Description automatically generated">
            <a:extLst>
              <a:ext uri="{FF2B5EF4-FFF2-40B4-BE49-F238E27FC236}">
                <a16:creationId xmlns:a16="http://schemas.microsoft.com/office/drawing/2014/main" id="{7E84EF22-9E02-42E4-BCF0-395B78314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421" y="3710421"/>
            <a:ext cx="3147579" cy="3147579"/>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8C310687-747D-449C-A42B-7C68467C7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445" y="3710420"/>
            <a:ext cx="3136391" cy="3136391"/>
          </a:xfrm>
          <a:prstGeom prst="rect">
            <a:avLst/>
          </a:prstGeom>
        </p:spPr>
      </p:pic>
      <p:pic>
        <p:nvPicPr>
          <p:cNvPr id="11" name="Picture 10" descr="Diagram&#10;&#10;Description automatically generated">
            <a:extLst>
              <a:ext uri="{FF2B5EF4-FFF2-40B4-BE49-F238E27FC236}">
                <a16:creationId xmlns:a16="http://schemas.microsoft.com/office/drawing/2014/main" id="{E5C329C8-A18B-4781-A2D6-D91A4D491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82" y="0"/>
            <a:ext cx="3611418" cy="3611418"/>
          </a:xfrm>
          <a:prstGeom prst="rect">
            <a:avLst/>
          </a:prstGeom>
        </p:spPr>
      </p:pic>
      <p:sp>
        <p:nvSpPr>
          <p:cNvPr id="3" name="Ορθογώνιο 2">
            <a:extLst>
              <a:ext uri="{FF2B5EF4-FFF2-40B4-BE49-F238E27FC236}">
                <a16:creationId xmlns:a16="http://schemas.microsoft.com/office/drawing/2014/main" id="{351ACFF8-BC2D-C481-D980-F51851F535E0}"/>
              </a:ext>
            </a:extLst>
          </p:cNvPr>
          <p:cNvSpPr/>
          <p:nvPr/>
        </p:nvSpPr>
        <p:spPr>
          <a:xfrm>
            <a:off x="3848421" y="92498"/>
            <a:ext cx="548900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Zygomatic bone </a:t>
            </a:r>
            <a:endParaRPr lang="el-G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63823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CA3B6-123D-4C81-A54A-B1223A8F3432}"/>
              </a:ext>
            </a:extLst>
          </p:cNvPr>
          <p:cNvSpPr>
            <a:spLocks noGrp="1"/>
          </p:cNvSpPr>
          <p:nvPr>
            <p:ph type="title"/>
          </p:nvPr>
        </p:nvSpPr>
        <p:spPr>
          <a:xfrm>
            <a:off x="329938" y="758952"/>
            <a:ext cx="3702566" cy="4754880"/>
          </a:xfrm>
        </p:spPr>
        <p:txBody>
          <a:bodyPr>
            <a:normAutofit/>
          </a:bodyPr>
          <a:lstStyle/>
          <a:p>
            <a:r>
              <a:rPr lang="en-US" sz="2800" b="1" dirty="0"/>
              <a:t>VISCEROCRANIUM</a:t>
            </a:r>
            <a:br>
              <a:rPr lang="en-US" sz="2800" b="1" dirty="0"/>
            </a:br>
            <a:r>
              <a:rPr lang="en-US" sz="2800" b="1" dirty="0"/>
              <a:t>HYPOPLASTIC IN NEONATAL LIFE</a:t>
            </a:r>
            <a:endParaRPr lang="el-GR" sz="2800" b="1" dirty="0"/>
          </a:p>
        </p:txBody>
      </p:sp>
      <p:pic>
        <p:nvPicPr>
          <p:cNvPr id="5" name="Content Placeholder 4">
            <a:extLst>
              <a:ext uri="{FF2B5EF4-FFF2-40B4-BE49-F238E27FC236}">
                <a16:creationId xmlns:a16="http://schemas.microsoft.com/office/drawing/2014/main" id="{3C91E0FB-6216-48B7-8B22-AADC6E4A78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2124" y="-1"/>
            <a:ext cx="8279876" cy="6856673"/>
          </a:xfrm>
        </p:spPr>
      </p:pic>
    </p:spTree>
    <p:extLst>
      <p:ext uri="{BB962C8B-B14F-4D97-AF65-F5344CB8AC3E}">
        <p14:creationId xmlns:p14="http://schemas.microsoft.com/office/powerpoint/2010/main" val="1007309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05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057" name="Straight Connector 205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059" name="Rectangle 205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nferior Nasal Concha - The Respiratory System">
            <a:extLst>
              <a:ext uri="{FF2B5EF4-FFF2-40B4-BE49-F238E27FC236}">
                <a16:creationId xmlns:a16="http://schemas.microsoft.com/office/drawing/2014/main" id="{3FD61B7E-13F0-AC31-506F-8964E4F87A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9" r="2368"/>
          <a:stretch/>
        </p:blipFill>
        <p:spPr bwMode="auto">
          <a:xfrm>
            <a:off x="20" y="10"/>
            <a:ext cx="710252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997327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4E401D-176D-11A5-A24A-EEB6AE851F4C}"/>
              </a:ext>
            </a:extLst>
          </p:cNvPr>
          <p:cNvSpPr>
            <a:spLocks noGrp="1"/>
          </p:cNvSpPr>
          <p:nvPr>
            <p:ph type="title"/>
          </p:nvPr>
        </p:nvSpPr>
        <p:spPr/>
        <p:txBody>
          <a:bodyPr/>
          <a:lstStyle/>
          <a:p>
            <a:endParaRPr lang="el-GR"/>
          </a:p>
        </p:txBody>
      </p:sp>
      <p:pic>
        <p:nvPicPr>
          <p:cNvPr id="3074" name="Picture 2" descr="Vomer – Definition, Location, Functions, Anatomy, &amp; Diagram">
            <a:extLst>
              <a:ext uri="{FF2B5EF4-FFF2-40B4-BE49-F238E27FC236}">
                <a16:creationId xmlns:a16="http://schemas.microsoft.com/office/drawing/2014/main" id="{4B1BBEF9-C130-6551-3401-C71BD961F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90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omer Anatomy - Anatomical Charts &amp; Posters">
            <a:extLst>
              <a:ext uri="{FF2B5EF4-FFF2-40B4-BE49-F238E27FC236}">
                <a16:creationId xmlns:a16="http://schemas.microsoft.com/office/drawing/2014/main" id="{BCDFAFE7-A6F6-C0B7-8E9B-26D864631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002" y="0"/>
            <a:ext cx="6672998" cy="519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41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11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4127" name="Straight Connector 412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128" name="Rectangle 412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4100" name="Picture 4" descr="Bone by Bone - Palatines">
            <a:extLst>
              <a:ext uri="{FF2B5EF4-FFF2-40B4-BE49-F238E27FC236}">
                <a16:creationId xmlns:a16="http://schemas.microsoft.com/office/drawing/2014/main" id="{EA416961-D70E-6004-1FEE-1EE63B034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51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761C5EF4-23A4-72E2-D5AC-4949C733FE18}"/>
              </a:ext>
            </a:extLst>
          </p:cNvPr>
          <p:cNvSpPr/>
          <p:nvPr/>
        </p:nvSpPr>
        <p:spPr>
          <a:xfrm>
            <a:off x="7602389" y="0"/>
            <a:ext cx="452188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Incisive area </a:t>
            </a:r>
            <a:endParaRPr lang="el-G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282267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C81522-DC4B-1946-D400-1A00D023CC5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ADEA1C5-AB32-97A6-F594-A90579C24767}"/>
              </a:ext>
            </a:extLst>
          </p:cNvPr>
          <p:cNvSpPr>
            <a:spLocks noGrp="1"/>
          </p:cNvSpPr>
          <p:nvPr>
            <p:ph idx="1"/>
          </p:nvPr>
        </p:nvSpPr>
        <p:spPr/>
        <p:txBody>
          <a:bodyPr/>
          <a:lstStyle/>
          <a:p>
            <a:endParaRPr lang="el-GR"/>
          </a:p>
        </p:txBody>
      </p:sp>
      <p:pic>
        <p:nvPicPr>
          <p:cNvPr id="5122" name="Picture 2" descr="Nasal Process Maxilla Anatomy">
            <a:extLst>
              <a:ext uri="{FF2B5EF4-FFF2-40B4-BE49-F238E27FC236}">
                <a16:creationId xmlns:a16="http://schemas.microsoft.com/office/drawing/2014/main" id="{DC3BD58B-56D4-B960-67B5-B1C9C20D4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570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Αποτέλεσμα εικόνας για palatine bone 3d">
            <a:extLst>
              <a:ext uri="{FF2B5EF4-FFF2-40B4-BE49-F238E27FC236}">
                <a16:creationId xmlns:a16="http://schemas.microsoft.com/office/drawing/2014/main" id="{5794758F-D092-4403-B793-05B4CE9DB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49" y="0"/>
            <a:ext cx="85769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2" descr="Αποτέλεσμα εικόνας για palatine bone 3d">
            <a:extLst>
              <a:ext uri="{FF2B5EF4-FFF2-40B4-BE49-F238E27FC236}">
                <a16:creationId xmlns:a16="http://schemas.microsoft.com/office/drawing/2014/main" id="{9454FA29-07E6-45C0-8A3E-4E54AAFB4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306" r="21944"/>
          <a:stretch>
            <a:fillRect/>
          </a:stretch>
        </p:blipFill>
        <p:spPr bwMode="auto">
          <a:xfrm>
            <a:off x="0" y="1"/>
            <a:ext cx="4328137" cy="395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6386" name="Object 4">
            <a:extLst>
              <a:ext uri="{FF2B5EF4-FFF2-40B4-BE49-F238E27FC236}">
                <a16:creationId xmlns:a16="http://schemas.microsoft.com/office/drawing/2014/main" id="{A74AC7CF-6F99-459A-BAC6-A6365C3EB8DA}"/>
              </a:ext>
            </a:extLst>
          </p:cNvPr>
          <p:cNvGraphicFramePr>
            <a:graphicFrameLocks noChangeAspect="1"/>
          </p:cNvGraphicFramePr>
          <p:nvPr/>
        </p:nvGraphicFramePr>
        <p:xfrm>
          <a:off x="0" y="0"/>
          <a:ext cx="6478588" cy="6858000"/>
        </p:xfrm>
        <a:graphic>
          <a:graphicData uri="http://schemas.openxmlformats.org/presentationml/2006/ole">
            <mc:AlternateContent xmlns:mc="http://schemas.openxmlformats.org/markup-compatibility/2006">
              <mc:Choice xmlns:v="urn:schemas-microsoft-com:vml" Requires="v">
                <p:oleObj name="Image" r:id="rId2" imgW="7815037" imgH="8272503" progId="Photoshop.Image.5">
                  <p:embed/>
                </p:oleObj>
              </mc:Choice>
              <mc:Fallback>
                <p:oleObj name="Image" r:id="rId2" imgW="7815037" imgH="8272503" progId="Photoshop.Image.5">
                  <p:embed/>
                  <p:pic>
                    <p:nvPicPr>
                      <p:cNvPr id="16386" name="Object 4">
                        <a:extLst>
                          <a:ext uri="{FF2B5EF4-FFF2-40B4-BE49-F238E27FC236}">
                            <a16:creationId xmlns:a16="http://schemas.microsoft.com/office/drawing/2014/main" id="{A74AC7CF-6F99-459A-BAC6-A6365C3EB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3">
            <a:extLst>
              <a:ext uri="{FF2B5EF4-FFF2-40B4-BE49-F238E27FC236}">
                <a16:creationId xmlns:a16="http://schemas.microsoft.com/office/drawing/2014/main" id="{52F6AC43-34F9-4FCA-89B6-E5E390AACF92}"/>
              </a:ext>
            </a:extLst>
          </p:cNvPr>
          <p:cNvSpPr txBox="1">
            <a:spLocks noChangeArrowheads="1"/>
          </p:cNvSpPr>
          <p:nvPr/>
        </p:nvSpPr>
        <p:spPr bwMode="auto">
          <a:xfrm>
            <a:off x="6478588" y="436563"/>
            <a:ext cx="5547157" cy="2677656"/>
          </a:xfrm>
          <a:prstGeom prst="rect">
            <a:avLst/>
          </a:prstGeom>
          <a:noFill/>
          <a:ln>
            <a:noFill/>
          </a:ln>
          <a:effectLst/>
        </p:spPr>
        <p:txBody>
          <a:bodyPr wrap="square">
            <a:spAutoFit/>
            <a:flatTx/>
          </a:bodyPr>
          <a:lstStyle/>
          <a:p>
            <a:pPr algn="ctr" eaLnBrk="1" fontAlgn="auto" hangingPunct="1">
              <a:spcBef>
                <a:spcPct val="50000"/>
              </a:spcBef>
              <a:spcAft>
                <a:spcPts val="0"/>
              </a:spcAft>
              <a:defRPr/>
            </a:pPr>
            <a:r>
              <a:rPr lang="en-US" altLang="el-GR" sz="2400" b="1" dirty="0">
                <a:solidFill>
                  <a:schemeClr val="bg1"/>
                </a:solidFill>
                <a:latin typeface="Arial" panose="020B0604020202020204" pitchFamily="34" charset="0"/>
                <a:cs typeface="Arial" panose="020B0604020202020204" pitchFamily="34" charset="0"/>
              </a:rPr>
              <a:t>Bones of the facial skull are relatively fragile and can easily be fractured</a:t>
            </a:r>
          </a:p>
          <a:p>
            <a:pPr algn="ctr" eaLnBrk="1" fontAlgn="auto" hangingPunct="1">
              <a:spcBef>
                <a:spcPct val="50000"/>
              </a:spcBef>
              <a:spcAft>
                <a:spcPts val="0"/>
              </a:spcAft>
              <a:defRPr/>
            </a:pPr>
            <a:r>
              <a:rPr lang="en-US" altLang="el-GR" sz="2400" b="1" dirty="0">
                <a:solidFill>
                  <a:schemeClr val="bg1"/>
                </a:solidFill>
                <a:latin typeface="Arial" panose="020B0604020202020204" pitchFamily="34" charset="0"/>
                <a:cs typeface="Arial" panose="020B0604020202020204" pitchFamily="34" charset="0"/>
              </a:rPr>
              <a:t>Light bones</a:t>
            </a:r>
          </a:p>
          <a:p>
            <a:pPr algn="ctr" eaLnBrk="1" fontAlgn="auto" hangingPunct="1">
              <a:spcBef>
                <a:spcPct val="50000"/>
              </a:spcBef>
              <a:spcAft>
                <a:spcPts val="0"/>
              </a:spcAft>
              <a:defRPr/>
            </a:pPr>
            <a:r>
              <a:rPr lang="en-US" altLang="el-GR" sz="2400" b="1" dirty="0">
                <a:solidFill>
                  <a:schemeClr val="bg1"/>
                </a:solidFill>
                <a:latin typeface="Arial" panose="020B0604020202020204" pitchFamily="34" charset="0"/>
                <a:cs typeface="Arial" panose="020B0604020202020204" pitchFamily="34" charset="0"/>
              </a:rPr>
              <a:t>Rapid healing of fractures due to rich blood supply </a:t>
            </a:r>
          </a:p>
        </p:txBody>
      </p:sp>
    </p:spTree>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Αποτέλεσμα εικόνας για sutures closure">
            <a:extLst>
              <a:ext uri="{FF2B5EF4-FFF2-40B4-BE49-F238E27FC236}">
                <a16:creationId xmlns:a16="http://schemas.microsoft.com/office/drawing/2014/main" id="{D4CF03FB-1B03-4F67-8492-7961A6231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D957AF35-5B01-E67F-8122-C89F21ADB9DD}"/>
              </a:ext>
            </a:extLst>
          </p:cNvPr>
          <p:cNvSpPr/>
          <p:nvPr/>
        </p:nvSpPr>
        <p:spPr>
          <a:xfrm>
            <a:off x="1733885" y="4833080"/>
            <a:ext cx="8354788"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Remodeling of the skull </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with the age </a:t>
            </a:r>
            <a:endParaRPr lang="el-G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Αποτέλεσμα εικόνας για sutures closure">
            <a:extLst>
              <a:ext uri="{FF2B5EF4-FFF2-40B4-BE49-F238E27FC236}">
                <a16:creationId xmlns:a16="http://schemas.microsoft.com/office/drawing/2014/main" id="{78CB7656-2D22-45AF-A650-A3C21D531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09102" cy="50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uture development Flashcards | Quizlet">
            <a:extLst>
              <a:ext uri="{FF2B5EF4-FFF2-40B4-BE49-F238E27FC236}">
                <a16:creationId xmlns:a16="http://schemas.microsoft.com/office/drawing/2014/main" id="{CDAA793B-D409-B24E-8C5C-2F223E4C1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102" y="0"/>
            <a:ext cx="5282898" cy="61052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Mandible">
            <a:extLst>
              <a:ext uri="{FF2B5EF4-FFF2-40B4-BE49-F238E27FC236}">
                <a16:creationId xmlns:a16="http://schemas.microsoft.com/office/drawing/2014/main" id="{F725409D-3C9E-A54E-9048-9E3DFE866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765476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6" descr="Αποτέλεσμα εικόνας για mandible 3d">
            <a:extLst>
              <a:ext uri="{FF2B5EF4-FFF2-40B4-BE49-F238E27FC236}">
                <a16:creationId xmlns:a16="http://schemas.microsoft.com/office/drawing/2014/main" id="{E50674CB-9A54-48C8-A452-9F7B2DD7E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878" y="-1"/>
            <a:ext cx="4584122" cy="397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descr="Αποτέλεσμα εικόνας για mandible 3d">
            <a:extLst>
              <a:ext uri="{FF2B5EF4-FFF2-40B4-BE49-F238E27FC236}">
                <a16:creationId xmlns:a16="http://schemas.microsoft.com/office/drawing/2014/main" id="{3460643D-5987-493D-8AFA-FD32539A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876" y="3977773"/>
            <a:ext cx="4584123" cy="290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80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reen shot, Flashcards, Dental">
            <a:extLst>
              <a:ext uri="{FF2B5EF4-FFF2-40B4-BE49-F238E27FC236}">
                <a16:creationId xmlns:a16="http://schemas.microsoft.com/office/drawing/2014/main" id="{378B3D84-3C43-A417-1755-B377C9E39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765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Αποτέλεσμα εικόνας για MANDIBLE">
            <a:extLst>
              <a:ext uri="{FF2B5EF4-FFF2-40B4-BE49-F238E27FC236}">
                <a16:creationId xmlns:a16="http://schemas.microsoft.com/office/drawing/2014/main" id="{3404B11F-4E79-4A30-B490-C193EA44D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206" y="1"/>
            <a:ext cx="4391793"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Αποτέλεσμα εικόνας για mandible 3d">
            <a:extLst>
              <a:ext uri="{FF2B5EF4-FFF2-40B4-BE49-F238E27FC236}">
                <a16:creationId xmlns:a16="http://schemas.microsoft.com/office/drawing/2014/main" id="{90092DF7-6833-4F0B-874C-D0E87E64A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1" y="3686175"/>
            <a:ext cx="358139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7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66567"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66569" name="Rectangle 66568">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71" name="Freeform: Shape 66570">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6562" name="Picture 2" descr="Development of Skull - DEVELOPMENT OF HUMAN SKELETAL SYSTEM">
            <a:extLst>
              <a:ext uri="{FF2B5EF4-FFF2-40B4-BE49-F238E27FC236}">
                <a16:creationId xmlns:a16="http://schemas.microsoft.com/office/drawing/2014/main" id="{6B2D3186-DCF4-4DF3-8E84-616506B3ED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66573"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390614424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6" descr="Αποτέλεσμα εικόνας για MANDIBLE">
            <a:extLst>
              <a:ext uri="{FF2B5EF4-FFF2-40B4-BE49-F238E27FC236}">
                <a16:creationId xmlns:a16="http://schemas.microsoft.com/office/drawing/2014/main" id="{F89D95B1-4B4B-4B39-9373-F3BD71FB9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0"/>
            <a:ext cx="59574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Αποτέλεσμα εικόνας για MANDIBLE">
            <a:extLst>
              <a:ext uri="{FF2B5EF4-FFF2-40B4-BE49-F238E27FC236}">
                <a16:creationId xmlns:a16="http://schemas.microsoft.com/office/drawing/2014/main" id="{19281307-6B54-4243-8BF1-2F53B7D59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467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6224BCB3-E43A-5034-8BC9-F71D4F17892B}"/>
              </a:ext>
            </a:extLst>
          </p:cNvPr>
          <p:cNvSpPr/>
          <p:nvPr/>
        </p:nvSpPr>
        <p:spPr>
          <a:xfrm>
            <a:off x="0" y="-71428"/>
            <a:ext cx="8675838"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Insertions of the muscles </a:t>
            </a:r>
            <a:endParaRPr lang="el-G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4818" name="Object 2">
            <a:extLst>
              <a:ext uri="{FF2B5EF4-FFF2-40B4-BE49-F238E27FC236}">
                <a16:creationId xmlns:a16="http://schemas.microsoft.com/office/drawing/2014/main" id="{70F2212B-77C5-47B1-853B-36562C8BE803}"/>
              </a:ext>
            </a:extLst>
          </p:cNvPr>
          <p:cNvGraphicFramePr>
            <a:graphicFrameLocks noChangeAspect="1"/>
          </p:cNvGraphicFramePr>
          <p:nvPr/>
        </p:nvGraphicFramePr>
        <p:xfrm>
          <a:off x="3421063" y="152400"/>
          <a:ext cx="4738687" cy="6705600"/>
        </p:xfrm>
        <a:graphic>
          <a:graphicData uri="http://schemas.openxmlformats.org/presentationml/2006/ole">
            <mc:AlternateContent xmlns:mc="http://schemas.openxmlformats.org/markup-compatibility/2006">
              <mc:Choice xmlns:v="urn:schemas-microsoft-com:vml" Requires="v">
                <p:oleObj name="Image" r:id="rId2" imgW="5515002" imgH="6938228" progId="Photoshop.Image.5">
                  <p:embed/>
                </p:oleObj>
              </mc:Choice>
              <mc:Fallback>
                <p:oleObj name="Image" r:id="rId2" imgW="5515002" imgH="6938228" progId="Photoshop.Image.5">
                  <p:embed/>
                  <p:pic>
                    <p:nvPicPr>
                      <p:cNvPr id="34818" name="Object 2">
                        <a:extLst>
                          <a:ext uri="{FF2B5EF4-FFF2-40B4-BE49-F238E27FC236}">
                            <a16:creationId xmlns:a16="http://schemas.microsoft.com/office/drawing/2014/main" id="{70F2212B-77C5-47B1-853B-36562C8BE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063" y="152400"/>
                        <a:ext cx="473868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Line 3">
            <a:extLst>
              <a:ext uri="{FF2B5EF4-FFF2-40B4-BE49-F238E27FC236}">
                <a16:creationId xmlns:a16="http://schemas.microsoft.com/office/drawing/2014/main" id="{DD0BFF45-7BB8-433B-A39F-4A3FD13ABDA8}"/>
              </a:ext>
            </a:extLst>
          </p:cNvPr>
          <p:cNvSpPr>
            <a:spLocks noChangeShapeType="1"/>
          </p:cNvSpPr>
          <p:nvPr/>
        </p:nvSpPr>
        <p:spPr bwMode="auto">
          <a:xfrm>
            <a:off x="3217863" y="1219200"/>
            <a:ext cx="4876800" cy="0"/>
          </a:xfrm>
          <a:prstGeom prst="line">
            <a:avLst/>
          </a:prstGeom>
          <a:noFill/>
          <a:ln w="5715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34820" name="Line 4">
            <a:extLst>
              <a:ext uri="{FF2B5EF4-FFF2-40B4-BE49-F238E27FC236}">
                <a16:creationId xmlns:a16="http://schemas.microsoft.com/office/drawing/2014/main" id="{944DD51F-CF60-473F-A0B4-ECBC22D1E8FC}"/>
              </a:ext>
            </a:extLst>
          </p:cNvPr>
          <p:cNvSpPr>
            <a:spLocks noChangeShapeType="1"/>
          </p:cNvSpPr>
          <p:nvPr/>
        </p:nvSpPr>
        <p:spPr bwMode="auto">
          <a:xfrm>
            <a:off x="3284538" y="2514600"/>
            <a:ext cx="4876800" cy="0"/>
          </a:xfrm>
          <a:prstGeom prst="line">
            <a:avLst/>
          </a:prstGeom>
          <a:noFill/>
          <a:ln w="5715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34821" name="Line 5">
            <a:extLst>
              <a:ext uri="{FF2B5EF4-FFF2-40B4-BE49-F238E27FC236}">
                <a16:creationId xmlns:a16="http://schemas.microsoft.com/office/drawing/2014/main" id="{39EB7D1C-E23D-4D60-9225-6582B00DE844}"/>
              </a:ext>
            </a:extLst>
          </p:cNvPr>
          <p:cNvSpPr>
            <a:spLocks noChangeShapeType="1"/>
          </p:cNvSpPr>
          <p:nvPr/>
        </p:nvSpPr>
        <p:spPr bwMode="auto">
          <a:xfrm>
            <a:off x="3352800" y="5257800"/>
            <a:ext cx="4876800" cy="0"/>
          </a:xfrm>
          <a:prstGeom prst="line">
            <a:avLst/>
          </a:prstGeom>
          <a:noFill/>
          <a:ln w="5715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34822" name="Line 6">
            <a:extLst>
              <a:ext uri="{FF2B5EF4-FFF2-40B4-BE49-F238E27FC236}">
                <a16:creationId xmlns:a16="http://schemas.microsoft.com/office/drawing/2014/main" id="{92B22EB1-F5DB-4528-9CFD-9FCD73BEC5BC}"/>
              </a:ext>
            </a:extLst>
          </p:cNvPr>
          <p:cNvSpPr>
            <a:spLocks noChangeShapeType="1"/>
          </p:cNvSpPr>
          <p:nvPr/>
        </p:nvSpPr>
        <p:spPr bwMode="auto">
          <a:xfrm>
            <a:off x="3352800" y="6705600"/>
            <a:ext cx="4876800"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34823" name="Text Box 7">
            <a:extLst>
              <a:ext uri="{FF2B5EF4-FFF2-40B4-BE49-F238E27FC236}">
                <a16:creationId xmlns:a16="http://schemas.microsoft.com/office/drawing/2014/main" id="{D8193496-D136-47C9-A6C6-CBCC8291786B}"/>
              </a:ext>
            </a:extLst>
          </p:cNvPr>
          <p:cNvSpPr txBox="1">
            <a:spLocks noChangeArrowheads="1"/>
          </p:cNvSpPr>
          <p:nvPr/>
        </p:nvSpPr>
        <p:spPr bwMode="auto">
          <a:xfrm>
            <a:off x="7823200" y="1524000"/>
            <a:ext cx="29797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ct val="50000"/>
              </a:spcBef>
            </a:pPr>
            <a:r>
              <a:rPr lang="en-US" altLang="el-GR" b="1" dirty="0">
                <a:solidFill>
                  <a:schemeClr val="bg1"/>
                </a:solidFill>
                <a:highlight>
                  <a:srgbClr val="000080"/>
                </a:highlight>
                <a:latin typeface="Tahoma" panose="020B0604030504040204" pitchFamily="34" charset="0"/>
              </a:rPr>
              <a:t>Upper third of the face </a:t>
            </a:r>
            <a:endParaRPr lang="el-GR" altLang="el-GR" b="1" dirty="0">
              <a:solidFill>
                <a:schemeClr val="bg1"/>
              </a:solidFill>
              <a:highlight>
                <a:srgbClr val="000080"/>
              </a:highlight>
              <a:latin typeface="Tahoma" panose="020B0604030504040204" pitchFamily="34" charset="0"/>
            </a:endParaRPr>
          </a:p>
        </p:txBody>
      </p:sp>
      <p:sp>
        <p:nvSpPr>
          <p:cNvPr id="34824" name="Rectangle 8">
            <a:extLst>
              <a:ext uri="{FF2B5EF4-FFF2-40B4-BE49-F238E27FC236}">
                <a16:creationId xmlns:a16="http://schemas.microsoft.com/office/drawing/2014/main" id="{D7CFFE70-9513-439A-8CA6-99DAD20597AD}"/>
              </a:ext>
            </a:extLst>
          </p:cNvPr>
          <p:cNvSpPr>
            <a:spLocks noChangeArrowheads="1"/>
          </p:cNvSpPr>
          <p:nvPr/>
        </p:nvSpPr>
        <p:spPr bwMode="auto">
          <a:xfrm>
            <a:off x="7823200" y="3268663"/>
            <a:ext cx="29514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ct val="50000"/>
              </a:spcBef>
            </a:pPr>
            <a:r>
              <a:rPr lang="en-US" altLang="el-GR" b="1" dirty="0">
                <a:solidFill>
                  <a:srgbClr val="DDDDDD"/>
                </a:solidFill>
                <a:highlight>
                  <a:srgbClr val="000080"/>
                </a:highlight>
                <a:latin typeface="Tahoma" panose="020B0604030504040204" pitchFamily="34" charset="0"/>
              </a:rPr>
              <a:t>Middle third of the face </a:t>
            </a:r>
            <a:endParaRPr lang="el-GR" altLang="el-GR" b="1" dirty="0">
              <a:solidFill>
                <a:srgbClr val="DDDDDD"/>
              </a:solidFill>
              <a:highlight>
                <a:srgbClr val="000080"/>
              </a:highlight>
              <a:latin typeface="Tahoma" panose="020B0604030504040204" pitchFamily="34" charset="0"/>
            </a:endParaRPr>
          </a:p>
        </p:txBody>
      </p:sp>
      <p:sp>
        <p:nvSpPr>
          <p:cNvPr id="34825" name="Rectangle 9">
            <a:extLst>
              <a:ext uri="{FF2B5EF4-FFF2-40B4-BE49-F238E27FC236}">
                <a16:creationId xmlns:a16="http://schemas.microsoft.com/office/drawing/2014/main" id="{5E7292AF-2615-484C-87F9-BCDD7753F4E0}"/>
              </a:ext>
            </a:extLst>
          </p:cNvPr>
          <p:cNvSpPr>
            <a:spLocks noChangeArrowheads="1"/>
          </p:cNvSpPr>
          <p:nvPr/>
        </p:nvSpPr>
        <p:spPr bwMode="auto">
          <a:xfrm>
            <a:off x="7754938" y="5783263"/>
            <a:ext cx="28937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ct val="50000"/>
              </a:spcBef>
            </a:pPr>
            <a:r>
              <a:rPr lang="en-US" altLang="el-GR" b="1" dirty="0">
                <a:solidFill>
                  <a:srgbClr val="DDDDDD"/>
                </a:solidFill>
                <a:highlight>
                  <a:srgbClr val="000080"/>
                </a:highlight>
                <a:latin typeface="Tahoma" panose="020B0604030504040204" pitchFamily="34" charset="0"/>
              </a:rPr>
              <a:t>Lower third of the face </a:t>
            </a:r>
            <a:endParaRPr lang="el-GR" altLang="el-GR" b="1" dirty="0">
              <a:solidFill>
                <a:srgbClr val="DDDDDD"/>
              </a:solidFill>
              <a:highlight>
                <a:srgbClr val="000080"/>
              </a:highlight>
              <a:latin typeface="Tahoma" panose="020B0604030504040204" pitchFamily="34" charset="0"/>
            </a:endParaRPr>
          </a:p>
        </p:txBody>
      </p:sp>
      <p:sp>
        <p:nvSpPr>
          <p:cNvPr id="2" name="Ορθογώνιο 1">
            <a:extLst>
              <a:ext uri="{FF2B5EF4-FFF2-40B4-BE49-F238E27FC236}">
                <a16:creationId xmlns:a16="http://schemas.microsoft.com/office/drawing/2014/main" id="{ED5BCADD-FDE1-1B04-27A5-5BE7FD3347EF}"/>
              </a:ext>
            </a:extLst>
          </p:cNvPr>
          <p:cNvSpPr/>
          <p:nvPr/>
        </p:nvSpPr>
        <p:spPr>
          <a:xfrm>
            <a:off x="67907" y="33636"/>
            <a:ext cx="470404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Face division </a:t>
            </a:r>
            <a:endParaRPr lang="el-G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41" name="Picture 4" descr="5124">
            <a:extLst>
              <a:ext uri="{FF2B5EF4-FFF2-40B4-BE49-F238E27FC236}">
                <a16:creationId xmlns:a16="http://schemas.microsoft.com/office/drawing/2014/main" id="{C78E9BD5-2E27-4F1C-A68D-67E6BB17A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48" t="14813" r="3287"/>
          <a:stretch>
            <a:fillRect/>
          </a:stretch>
        </p:blipFill>
        <p:spPr bwMode="auto">
          <a:xfrm>
            <a:off x="134864" y="879636"/>
            <a:ext cx="6421579" cy="5804831"/>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36546" name="Rectangle 2">
            <a:extLst>
              <a:ext uri="{FF2B5EF4-FFF2-40B4-BE49-F238E27FC236}">
                <a16:creationId xmlns:a16="http://schemas.microsoft.com/office/drawing/2014/main" id="{B862867C-0842-4A5B-9C9E-9EABFC742DA3}"/>
              </a:ext>
            </a:extLst>
          </p:cNvPr>
          <p:cNvSpPr>
            <a:spLocks noGrp="1" noChangeArrowheads="1"/>
          </p:cNvSpPr>
          <p:nvPr>
            <p:ph type="title"/>
          </p:nvPr>
        </p:nvSpPr>
        <p:spPr>
          <a:xfrm>
            <a:off x="134864" y="129575"/>
            <a:ext cx="2984924" cy="750060"/>
          </a:xfrm>
          <a:solidFill>
            <a:srgbClr val="005024"/>
          </a:solidFill>
          <a:scene3d>
            <a:camera prst="orthographicFront"/>
            <a:lightRig rig="legacyFlat4" dir="t"/>
          </a:scene3d>
          <a:sp3d extrusionH="430200" prstMaterial="legacyMatte">
            <a:bevelT w="13500" h="13500" prst="angle"/>
            <a:bevelB w="13500" h="13500" prst="angle"/>
            <a:extrusionClr>
              <a:schemeClr val="accent2"/>
            </a:extrusionClr>
            <a:contourClr>
              <a:schemeClr val="accent2"/>
            </a:contourClr>
          </a:sp3d>
        </p:spPr>
        <p:txBody>
          <a:bodyPr>
            <a:noAutofit/>
            <a:flatTx/>
          </a:bodyPr>
          <a:lstStyle/>
          <a:p>
            <a:pPr eaLnBrk="1" fontAlgn="auto" hangingPunct="1">
              <a:spcAft>
                <a:spcPts val="0"/>
              </a:spcAft>
              <a:defRPr/>
            </a:pPr>
            <a:r>
              <a:rPr lang="en-US" altLang="el-GR" sz="3200" cap="none" dirty="0">
                <a:solidFill>
                  <a:srgbClr val="FFFF00"/>
                </a:solidFill>
                <a:latin typeface="Arial" panose="020B0604020202020204" pitchFamily="34" charset="0"/>
              </a:rPr>
              <a:t>Orbit bones </a:t>
            </a:r>
            <a:endParaRPr lang="el-GR" altLang="el-GR" sz="3200" cap="none" dirty="0">
              <a:solidFill>
                <a:srgbClr val="FFFF00"/>
              </a:solidFill>
              <a:latin typeface="Arial" panose="020B0604020202020204" pitchFamily="34" charset="0"/>
            </a:endParaRPr>
          </a:p>
        </p:txBody>
      </p:sp>
      <p:pic>
        <p:nvPicPr>
          <p:cNvPr id="1026" name="Picture 2" descr="Orbital surface of frontal bone (Facies orbitalis ossis frontalis); Image: Paul Kim">
            <a:extLst>
              <a:ext uri="{FF2B5EF4-FFF2-40B4-BE49-F238E27FC236}">
                <a16:creationId xmlns:a16="http://schemas.microsoft.com/office/drawing/2014/main" id="{74116EED-6F9A-DF59-68DB-2F2031892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443" y="879636"/>
            <a:ext cx="5559144" cy="5804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850" name="Object 5">
            <a:extLst>
              <a:ext uri="{FF2B5EF4-FFF2-40B4-BE49-F238E27FC236}">
                <a16:creationId xmlns:a16="http://schemas.microsoft.com/office/drawing/2014/main" id="{72EF0E11-2E55-4CEF-AA04-19F5144D98ED}"/>
              </a:ext>
            </a:extLst>
          </p:cNvPr>
          <p:cNvGraphicFramePr>
            <a:graphicFrameLocks noGrp="1" noChangeAspect="1"/>
          </p:cNvGraphicFramePr>
          <p:nvPr>
            <p:ph sz="half" idx="2"/>
          </p:nvPr>
        </p:nvGraphicFramePr>
        <p:xfrm>
          <a:off x="7818438" y="82550"/>
          <a:ext cx="4144962" cy="3287713"/>
        </p:xfrm>
        <a:graphic>
          <a:graphicData uri="http://schemas.openxmlformats.org/presentationml/2006/ole">
            <mc:AlternateContent xmlns:mc="http://schemas.openxmlformats.org/markup-compatibility/2006">
              <mc:Choice xmlns:v="urn:schemas-microsoft-com:vml" Requires="v">
                <p:oleObj name="Image" r:id="rId2" imgW="3746032" imgH="2971429" progId="Photoshop.Image.7">
                  <p:embed/>
                </p:oleObj>
              </mc:Choice>
              <mc:Fallback>
                <p:oleObj name="Image" r:id="rId2" imgW="3746032" imgH="2971429" progId="Photoshop.Image.7">
                  <p:embed/>
                  <p:pic>
                    <p:nvPicPr>
                      <p:cNvPr id="206850" name="Object 5">
                        <a:extLst>
                          <a:ext uri="{FF2B5EF4-FFF2-40B4-BE49-F238E27FC236}">
                            <a16:creationId xmlns:a16="http://schemas.microsoft.com/office/drawing/2014/main" id="{72EF0E11-2E55-4CEF-AA04-19F5144D98ED}"/>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438" y="82550"/>
                        <a:ext cx="4144962"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6852" name="Picture 3">
            <a:extLst>
              <a:ext uri="{FF2B5EF4-FFF2-40B4-BE49-F238E27FC236}">
                <a16:creationId xmlns:a16="http://schemas.microsoft.com/office/drawing/2014/main" id="{1AEF19CB-52A5-4B6B-BCC3-8A3F9C1CE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438" y="3417888"/>
            <a:ext cx="4129087" cy="328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rgbClr val="990033"/>
                  </a:outerShdw>
                </a:effectLst>
              </a14:hiddenEffects>
            </a:ext>
          </a:extLst>
        </p:spPr>
      </p:pic>
      <p:sp>
        <p:nvSpPr>
          <p:cNvPr id="7" name="Ορθογώνιο 6">
            <a:extLst>
              <a:ext uri="{FF2B5EF4-FFF2-40B4-BE49-F238E27FC236}">
                <a16:creationId xmlns:a16="http://schemas.microsoft.com/office/drawing/2014/main" id="{85C75D84-F605-457F-93B2-6AB96C5D8EBB}"/>
              </a:ext>
            </a:extLst>
          </p:cNvPr>
          <p:cNvSpPr/>
          <p:nvPr/>
        </p:nvSpPr>
        <p:spPr>
          <a:xfrm>
            <a:off x="746021" y="0"/>
            <a:ext cx="4911922"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0160">
                  <a:solidFill>
                    <a:schemeClr val="accent5"/>
                  </a:solidFill>
                  <a:prstDash val="solid"/>
                </a:ln>
                <a:solidFill>
                  <a:srgbClr val="00B050"/>
                </a:solidFill>
                <a:effectLst>
                  <a:outerShdw blurRad="38100" dist="22860" dir="5400000" algn="tl" rotWithShape="0">
                    <a:srgbClr val="000000">
                      <a:alpha val="30000"/>
                    </a:srgbClr>
                  </a:outerShdw>
                </a:effectLst>
                <a:latin typeface="+mn-lt"/>
              </a:rPr>
              <a:t>Nasal septum </a:t>
            </a:r>
            <a:endParaRPr lang="el-GR" sz="5400" b="1" dirty="0">
              <a:ln w="10160">
                <a:solidFill>
                  <a:schemeClr val="accent5"/>
                </a:solidFill>
                <a:prstDash val="solid"/>
              </a:ln>
              <a:solidFill>
                <a:srgbClr val="00B050"/>
              </a:solidFill>
              <a:effectLst>
                <a:outerShdw blurRad="38100" dist="22860" dir="5400000" algn="tl" rotWithShape="0">
                  <a:srgbClr val="000000">
                    <a:alpha val="30000"/>
                  </a:srgbClr>
                </a:outerShdw>
              </a:effectLst>
              <a:latin typeface="+mn-lt"/>
            </a:endParaRPr>
          </a:p>
        </p:txBody>
      </p:sp>
      <p:sp>
        <p:nvSpPr>
          <p:cNvPr id="3" name="Θέση κειμένου 2">
            <a:extLst>
              <a:ext uri="{FF2B5EF4-FFF2-40B4-BE49-F238E27FC236}">
                <a16:creationId xmlns:a16="http://schemas.microsoft.com/office/drawing/2014/main" id="{7B6D0BA7-8012-AA91-8F8E-C4183E6D42A5}"/>
              </a:ext>
            </a:extLst>
          </p:cNvPr>
          <p:cNvSpPr>
            <a:spLocks noGrp="1"/>
          </p:cNvSpPr>
          <p:nvPr>
            <p:ph type="body" sz="half" idx="1"/>
          </p:nvPr>
        </p:nvSpPr>
        <p:spPr/>
        <p:txBody>
          <a:bodyPr/>
          <a:lstStyle/>
          <a:p>
            <a:r>
              <a:rPr lang="en-US" dirty="0"/>
              <a:t>Osseous nasal septum (2 elements) </a:t>
            </a:r>
          </a:p>
          <a:p>
            <a:r>
              <a:rPr lang="en-US" dirty="0"/>
              <a:t>Nasal septum (3 elements) </a:t>
            </a:r>
            <a:endParaRPr lang="el-GR" dirty="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a:extLst>
              <a:ext uri="{FF2B5EF4-FFF2-40B4-BE49-F238E27FC236}">
                <a16:creationId xmlns:a16="http://schemas.microsoft.com/office/drawing/2014/main" id="{0E733649-06CB-4413-B2C6-837D6E44C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438"/>
            <a:ext cx="6611938" cy="66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Text Box 3">
            <a:extLst>
              <a:ext uri="{FF2B5EF4-FFF2-40B4-BE49-F238E27FC236}">
                <a16:creationId xmlns:a16="http://schemas.microsoft.com/office/drawing/2014/main" id="{5473F890-F961-4621-AB1E-4558CAB4805B}"/>
              </a:ext>
            </a:extLst>
          </p:cNvPr>
          <p:cNvSpPr txBox="1">
            <a:spLocks noChangeArrowheads="1"/>
          </p:cNvSpPr>
          <p:nvPr/>
        </p:nvSpPr>
        <p:spPr bwMode="auto">
          <a:xfrm>
            <a:off x="6800850" y="371475"/>
            <a:ext cx="5100638" cy="1569660"/>
          </a:xfrm>
          <a:prstGeom prst="rect">
            <a:avLst/>
          </a:prstGeom>
          <a:solidFill>
            <a:srgbClr val="003217"/>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contourClr>
              <a:srgbClr val="003217"/>
            </a:contourClr>
          </a:sp3d>
        </p:spPr>
        <p:txBody>
          <a:bodyPr>
            <a:spAutoFit/>
            <a:flatTx/>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l-GR" sz="2400" b="1" dirty="0">
                <a:solidFill>
                  <a:schemeClr val="bg1"/>
                </a:solidFill>
                <a:latin typeface="Arial" panose="020B0604020202020204" pitchFamily="34" charset="0"/>
                <a:ea typeface="Batang" panose="02030600000101010101" pitchFamily="18" charset="-127"/>
                <a:cs typeface="Arial" panose="020B0604020202020204" pitchFamily="34" charset="0"/>
              </a:rPr>
              <a:t>Relationship of the osseous nasal septum with the sphenoid bone</a:t>
            </a:r>
          </a:p>
          <a:p>
            <a:pPr eaLnBrk="1" hangingPunct="1"/>
            <a:r>
              <a:rPr lang="en-US" altLang="el-GR" sz="2400" b="1" dirty="0">
                <a:solidFill>
                  <a:schemeClr val="bg1"/>
                </a:solidFill>
                <a:latin typeface="Arial" panose="020B0604020202020204" pitchFamily="34" charset="0"/>
                <a:ea typeface="Batang" panose="02030600000101010101" pitchFamily="18" charset="-127"/>
                <a:cs typeface="Arial" panose="020B0604020202020204" pitchFamily="34" charset="0"/>
              </a:rPr>
              <a:t>Sinus of sphenoid bone </a:t>
            </a:r>
            <a:endParaRPr lang="el-GR" altLang="el-GR" sz="2400" b="1" dirty="0">
              <a:solidFill>
                <a:schemeClr val="bg1"/>
              </a:solidFill>
              <a:latin typeface="Arial" panose="020B0604020202020204" pitchFamily="34" charset="0"/>
              <a:ea typeface="Batang" panose="02030600000101010101" pitchFamily="18" charset="-127"/>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Text Box 4">
            <a:extLst>
              <a:ext uri="{FF2B5EF4-FFF2-40B4-BE49-F238E27FC236}">
                <a16:creationId xmlns:a16="http://schemas.microsoft.com/office/drawing/2014/main" id="{FC9F8024-0936-43F4-B9AF-64B9AC8D5667}"/>
              </a:ext>
            </a:extLst>
          </p:cNvPr>
          <p:cNvSpPr txBox="1">
            <a:spLocks noChangeArrowheads="1"/>
          </p:cNvSpPr>
          <p:nvPr/>
        </p:nvSpPr>
        <p:spPr bwMode="auto">
          <a:xfrm>
            <a:off x="136525" y="5186363"/>
            <a:ext cx="5440363" cy="1336675"/>
          </a:xfrm>
          <a:prstGeom prst="rect">
            <a:avLst/>
          </a:prstGeom>
          <a:solidFill>
            <a:srgbClr val="003217"/>
          </a:solidFill>
          <a:ln w="38100" cmpd="dbl">
            <a:solidFill>
              <a:srgbClr val="FF3300"/>
            </a:solidFill>
            <a:miter lim="800000"/>
            <a:headEnd/>
            <a:tailEnd/>
          </a:ln>
          <a:effectLst>
            <a:outerShdw dist="45791" dir="2021404" algn="ctr" rotWithShape="0">
              <a:schemeClr val="tx1"/>
            </a:outerShdw>
          </a:effectLst>
        </p:spPr>
        <p:txBody>
          <a:bodyPr>
            <a:spAutoFit/>
          </a:bodyPr>
          <a:lstStyle/>
          <a:p>
            <a:pPr algn="ctr" eaLnBrk="1" fontAlgn="auto" hangingPunct="1">
              <a:spcBef>
                <a:spcPts val="0"/>
              </a:spcBef>
              <a:spcAft>
                <a:spcPts val="0"/>
              </a:spcAft>
              <a:defRPr/>
            </a:pPr>
            <a:r>
              <a:rPr lang="el-GR" altLang="el-GR" sz="2000" b="1" dirty="0">
                <a:solidFill>
                  <a:srgbClr val="FFFF00"/>
                </a:solidFill>
                <a:effectLst>
                  <a:outerShdw blurRad="38100" dist="38100" dir="2700000" algn="tl">
                    <a:srgbClr val="000000"/>
                  </a:outerShdw>
                </a:effectLst>
                <a:latin typeface="Tahoma" pitchFamily="34" charset="0"/>
                <a:cs typeface="Arial" charset="0"/>
              </a:rPr>
              <a:t>1+2 </a:t>
            </a:r>
            <a:r>
              <a:rPr lang="en-US" altLang="el-GR" sz="2000" b="1" dirty="0">
                <a:solidFill>
                  <a:srgbClr val="FFFF00"/>
                </a:solidFill>
                <a:effectLst>
                  <a:outerShdw blurRad="38100" dist="38100" dir="2700000" algn="tl">
                    <a:srgbClr val="000000"/>
                  </a:outerShdw>
                </a:effectLst>
                <a:latin typeface="Tahoma" pitchFamily="34" charset="0"/>
                <a:cs typeface="Arial" charset="0"/>
              </a:rPr>
              <a:t>osseous nasal septum </a:t>
            </a:r>
            <a:endParaRPr lang="el-GR" altLang="el-GR" sz="2000" b="1" dirty="0">
              <a:solidFill>
                <a:srgbClr val="FFFF00"/>
              </a:solidFill>
              <a:effectLst>
                <a:outerShdw blurRad="38100" dist="38100" dir="2700000" algn="tl">
                  <a:srgbClr val="000000"/>
                </a:outerShdw>
              </a:effectLst>
              <a:latin typeface="Tahoma" pitchFamily="34" charset="0"/>
              <a:cs typeface="Arial" charset="0"/>
            </a:endParaRPr>
          </a:p>
          <a:p>
            <a:pPr algn="ctr" eaLnBrk="1" fontAlgn="auto" hangingPunct="1">
              <a:spcBef>
                <a:spcPts val="0"/>
              </a:spcBef>
              <a:spcAft>
                <a:spcPts val="0"/>
              </a:spcAft>
              <a:defRPr/>
            </a:pPr>
            <a:r>
              <a:rPr lang="el-GR" altLang="el-GR" sz="2000" b="1" dirty="0">
                <a:solidFill>
                  <a:srgbClr val="FFFF00"/>
                </a:solidFill>
                <a:effectLst>
                  <a:outerShdw blurRad="38100" dist="38100" dir="2700000" algn="tl">
                    <a:srgbClr val="000000"/>
                  </a:outerShdw>
                </a:effectLst>
                <a:latin typeface="Tahoma" pitchFamily="34" charset="0"/>
                <a:cs typeface="Arial" charset="0"/>
              </a:rPr>
              <a:t>1. </a:t>
            </a:r>
            <a:r>
              <a:rPr lang="en-US" altLang="el-GR" sz="2000" b="1" dirty="0">
                <a:solidFill>
                  <a:srgbClr val="FFFF00"/>
                </a:solidFill>
                <a:effectLst>
                  <a:outerShdw blurRad="38100" dist="38100" dir="2700000" algn="tl">
                    <a:srgbClr val="000000"/>
                  </a:outerShdw>
                </a:effectLst>
                <a:latin typeface="Tahoma" pitchFamily="34" charset="0"/>
                <a:cs typeface="Arial" charset="0"/>
              </a:rPr>
              <a:t>Perpendicular ethmoidal plate </a:t>
            </a:r>
            <a:endParaRPr lang="el-GR" altLang="el-GR" sz="2000" b="1" dirty="0">
              <a:solidFill>
                <a:srgbClr val="FFFF00"/>
              </a:solidFill>
              <a:effectLst>
                <a:outerShdw blurRad="38100" dist="38100" dir="2700000" algn="tl">
                  <a:srgbClr val="000000"/>
                </a:outerShdw>
              </a:effectLst>
              <a:latin typeface="Tahoma" pitchFamily="34" charset="0"/>
              <a:cs typeface="Arial" charset="0"/>
            </a:endParaRPr>
          </a:p>
          <a:p>
            <a:pPr algn="ctr" eaLnBrk="1" fontAlgn="auto" hangingPunct="1">
              <a:spcBef>
                <a:spcPts val="0"/>
              </a:spcBef>
              <a:spcAft>
                <a:spcPts val="0"/>
              </a:spcAft>
              <a:defRPr/>
            </a:pPr>
            <a:r>
              <a:rPr lang="el-GR" altLang="el-GR" sz="2000" b="1" dirty="0">
                <a:solidFill>
                  <a:srgbClr val="FFFF00"/>
                </a:solidFill>
                <a:effectLst>
                  <a:outerShdw blurRad="38100" dist="38100" dir="2700000" algn="tl">
                    <a:srgbClr val="000000"/>
                  </a:outerShdw>
                </a:effectLst>
                <a:latin typeface="Tahoma" pitchFamily="34" charset="0"/>
                <a:cs typeface="Arial" charset="0"/>
              </a:rPr>
              <a:t>2. </a:t>
            </a:r>
            <a:r>
              <a:rPr lang="en-US" altLang="el-GR" sz="2000" b="1" dirty="0">
                <a:solidFill>
                  <a:srgbClr val="FFFF00"/>
                </a:solidFill>
                <a:effectLst>
                  <a:outerShdw blurRad="38100" dist="38100" dir="2700000" algn="tl">
                    <a:srgbClr val="000000"/>
                  </a:outerShdw>
                </a:effectLst>
                <a:latin typeface="Tahoma" pitchFamily="34" charset="0"/>
                <a:cs typeface="Arial" charset="0"/>
              </a:rPr>
              <a:t>Vomer </a:t>
            </a:r>
            <a:endParaRPr lang="el-GR" altLang="el-GR" sz="2000" b="1" dirty="0">
              <a:solidFill>
                <a:srgbClr val="FFFF00"/>
              </a:solidFill>
              <a:effectLst>
                <a:outerShdw blurRad="38100" dist="38100" dir="2700000" algn="tl">
                  <a:srgbClr val="000000"/>
                </a:outerShdw>
              </a:effectLst>
              <a:latin typeface="Tahoma" pitchFamily="34" charset="0"/>
              <a:cs typeface="Arial" charset="0"/>
            </a:endParaRPr>
          </a:p>
          <a:p>
            <a:pPr algn="ctr" eaLnBrk="1" fontAlgn="auto" hangingPunct="1">
              <a:spcBef>
                <a:spcPts val="0"/>
              </a:spcBef>
              <a:spcAft>
                <a:spcPts val="0"/>
              </a:spcAft>
              <a:defRPr/>
            </a:pPr>
            <a:r>
              <a:rPr lang="el-GR" altLang="el-GR" sz="2000" b="1" dirty="0">
                <a:solidFill>
                  <a:srgbClr val="FFFF00"/>
                </a:solidFill>
                <a:effectLst>
                  <a:outerShdw blurRad="38100" dist="38100" dir="2700000" algn="tl">
                    <a:srgbClr val="000000"/>
                  </a:outerShdw>
                </a:effectLst>
                <a:latin typeface="Tahoma" pitchFamily="34" charset="0"/>
                <a:cs typeface="Arial" charset="0"/>
              </a:rPr>
              <a:t>3. </a:t>
            </a:r>
            <a:r>
              <a:rPr lang="en-US" altLang="el-GR" sz="2000" b="1" dirty="0">
                <a:solidFill>
                  <a:srgbClr val="FFFF00"/>
                </a:solidFill>
                <a:effectLst>
                  <a:outerShdw blurRad="38100" dist="38100" dir="2700000" algn="tl">
                    <a:srgbClr val="000000"/>
                  </a:outerShdw>
                </a:effectLst>
                <a:latin typeface="Tahoma" pitchFamily="34" charset="0"/>
                <a:cs typeface="Arial" charset="0"/>
              </a:rPr>
              <a:t>Sphenoid sinus </a:t>
            </a:r>
            <a:endParaRPr lang="el-GR" altLang="el-GR" sz="2000" b="1" dirty="0">
              <a:solidFill>
                <a:srgbClr val="FFFF00"/>
              </a:solidFill>
              <a:effectLst>
                <a:outerShdw blurRad="38100" dist="38100" dir="2700000" algn="tl">
                  <a:srgbClr val="000000"/>
                </a:outerShdw>
              </a:effectLst>
              <a:latin typeface="Tahoma" pitchFamily="34" charset="0"/>
              <a:cs typeface="Arial" charset="0"/>
            </a:endParaRPr>
          </a:p>
        </p:txBody>
      </p:sp>
      <p:sp>
        <p:nvSpPr>
          <p:cNvPr id="313349" name="Text Box 5">
            <a:extLst>
              <a:ext uri="{FF2B5EF4-FFF2-40B4-BE49-F238E27FC236}">
                <a16:creationId xmlns:a16="http://schemas.microsoft.com/office/drawing/2014/main" id="{0712B56C-F930-4BF8-BCA6-F3DC6D3D4145}"/>
              </a:ext>
            </a:extLst>
          </p:cNvPr>
          <p:cNvSpPr txBox="1">
            <a:spLocks noChangeArrowheads="1"/>
          </p:cNvSpPr>
          <p:nvPr/>
        </p:nvSpPr>
        <p:spPr bwMode="auto">
          <a:xfrm>
            <a:off x="5973763" y="5175250"/>
            <a:ext cx="5434012" cy="1323439"/>
          </a:xfrm>
          <a:prstGeom prst="rect">
            <a:avLst/>
          </a:prstGeom>
          <a:solidFill>
            <a:srgbClr val="003217"/>
          </a:solidFill>
          <a:ln w="38100" cmpd="dbl">
            <a:solidFill>
              <a:srgbClr val="FF3300"/>
            </a:solidFill>
            <a:miter lim="800000"/>
            <a:headEnd/>
            <a:tailEnd/>
          </a:ln>
          <a:effectLst>
            <a:prstShdw prst="shdw17" dist="17961" dir="2700000">
              <a:srgbClr val="FF3300">
                <a:gamma/>
                <a:shade val="60000"/>
                <a:invGamma/>
              </a:srgbClr>
            </a:prstShdw>
          </a:effectLst>
        </p:spPr>
        <p:txBody>
          <a:bodyPr>
            <a:spAutoFit/>
          </a:bodyPr>
          <a:lstStyle/>
          <a:p>
            <a:pPr eaLnBrk="1" fontAlgn="auto" hangingPunct="1">
              <a:spcBef>
                <a:spcPts val="0"/>
              </a:spcBef>
              <a:spcAft>
                <a:spcPts val="0"/>
              </a:spcAft>
              <a:defRPr/>
            </a:pPr>
            <a:r>
              <a:rPr lang="en-US" altLang="el-GR" sz="2000" b="1" dirty="0">
                <a:solidFill>
                  <a:srgbClr val="FFFF00"/>
                </a:solidFill>
                <a:effectLst>
                  <a:outerShdw blurRad="38100" dist="38100" dir="2700000" algn="tl">
                    <a:srgbClr val="000000"/>
                  </a:outerShdw>
                </a:effectLst>
                <a:latin typeface="Tahoma" pitchFamily="34" charset="0"/>
                <a:cs typeface="Arial" charset="0"/>
              </a:rPr>
              <a:t>Lateral wall </a:t>
            </a:r>
            <a:endParaRPr lang="el-GR" altLang="el-GR" sz="2000" b="1" dirty="0">
              <a:solidFill>
                <a:srgbClr val="FFFF00"/>
              </a:solidFill>
              <a:effectLst>
                <a:outerShdw blurRad="38100" dist="38100" dir="2700000" algn="tl">
                  <a:srgbClr val="000000"/>
                </a:outerShdw>
              </a:effectLst>
              <a:latin typeface="Tahoma" pitchFamily="34" charset="0"/>
              <a:cs typeface="Arial" charset="0"/>
            </a:endParaRPr>
          </a:p>
          <a:p>
            <a:pPr marL="457200" indent="-457200" algn="ctr" eaLnBrk="1" fontAlgn="auto" hangingPunct="1">
              <a:spcBef>
                <a:spcPts val="0"/>
              </a:spcBef>
              <a:spcAft>
                <a:spcPts val="0"/>
              </a:spcAft>
              <a:buAutoNum type="arabicPeriod"/>
              <a:defRPr/>
            </a:pPr>
            <a:r>
              <a:rPr lang="en-US" altLang="el-GR" sz="2000" b="1" dirty="0">
                <a:solidFill>
                  <a:srgbClr val="FFFF00"/>
                </a:solidFill>
                <a:effectLst>
                  <a:outerShdw blurRad="38100" dist="38100" dir="2700000" algn="tl">
                    <a:srgbClr val="000000"/>
                  </a:outerShdw>
                </a:effectLst>
                <a:latin typeface="Tahoma" pitchFamily="34" charset="0"/>
                <a:cs typeface="Arial" charset="0"/>
              </a:rPr>
              <a:t>Superior nasal concha </a:t>
            </a:r>
          </a:p>
          <a:p>
            <a:pPr marL="457200" indent="-457200" algn="ctr" eaLnBrk="1" fontAlgn="auto" hangingPunct="1">
              <a:spcBef>
                <a:spcPts val="0"/>
              </a:spcBef>
              <a:spcAft>
                <a:spcPts val="0"/>
              </a:spcAft>
              <a:buAutoNum type="arabicPeriod"/>
              <a:defRPr/>
            </a:pPr>
            <a:r>
              <a:rPr lang="el-GR" altLang="el-GR" sz="2000" b="1" dirty="0">
                <a:solidFill>
                  <a:srgbClr val="FFFF00"/>
                </a:solidFill>
                <a:effectLst>
                  <a:outerShdw blurRad="38100" dist="38100" dir="2700000" algn="tl">
                    <a:srgbClr val="000000"/>
                  </a:outerShdw>
                </a:effectLst>
                <a:latin typeface="Tahoma" pitchFamily="34" charset="0"/>
                <a:cs typeface="Arial" charset="0"/>
              </a:rPr>
              <a:t>2. </a:t>
            </a:r>
            <a:r>
              <a:rPr lang="en-US" altLang="el-GR" sz="2000" b="1" dirty="0">
                <a:solidFill>
                  <a:srgbClr val="FFFF00"/>
                </a:solidFill>
                <a:effectLst>
                  <a:outerShdw blurRad="38100" dist="38100" dir="2700000" algn="tl">
                    <a:srgbClr val="000000"/>
                  </a:outerShdw>
                </a:effectLst>
                <a:latin typeface="Tahoma" pitchFamily="34" charset="0"/>
                <a:cs typeface="Arial" charset="0"/>
              </a:rPr>
              <a:t>Middle nasal concha </a:t>
            </a:r>
          </a:p>
          <a:p>
            <a:pPr algn="ctr" eaLnBrk="1" fontAlgn="auto" hangingPunct="1">
              <a:spcBef>
                <a:spcPts val="0"/>
              </a:spcBef>
              <a:spcAft>
                <a:spcPts val="0"/>
              </a:spcAft>
              <a:defRPr/>
            </a:pPr>
            <a:r>
              <a:rPr lang="el-GR" altLang="el-GR" sz="2000" b="1" dirty="0">
                <a:solidFill>
                  <a:srgbClr val="FFFF00"/>
                </a:solidFill>
                <a:effectLst>
                  <a:outerShdw blurRad="38100" dist="38100" dir="2700000" algn="tl">
                    <a:srgbClr val="000000"/>
                  </a:outerShdw>
                </a:effectLst>
                <a:latin typeface="Tahoma" pitchFamily="34" charset="0"/>
                <a:cs typeface="Arial" charset="0"/>
              </a:rPr>
              <a:t>3. </a:t>
            </a:r>
            <a:r>
              <a:rPr lang="en-US" altLang="el-GR" sz="2000" b="1" dirty="0">
                <a:solidFill>
                  <a:srgbClr val="FFFF00"/>
                </a:solidFill>
                <a:effectLst>
                  <a:outerShdw blurRad="38100" dist="38100" dir="2700000" algn="tl">
                    <a:srgbClr val="000000"/>
                  </a:outerShdw>
                </a:effectLst>
                <a:latin typeface="Tahoma" pitchFamily="34" charset="0"/>
                <a:cs typeface="Arial" charset="0"/>
              </a:rPr>
              <a:t>Inferior nasal concha </a:t>
            </a:r>
          </a:p>
        </p:txBody>
      </p:sp>
      <p:pic>
        <p:nvPicPr>
          <p:cNvPr id="208900" name="Picture 6">
            <a:extLst>
              <a:ext uri="{FF2B5EF4-FFF2-40B4-BE49-F238E27FC236}">
                <a16:creationId xmlns:a16="http://schemas.microsoft.com/office/drawing/2014/main" id="{7FE68435-CB8B-48A1-90B0-3FA56B42E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68275"/>
            <a:ext cx="5440363"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01" name="Picture 7">
            <a:extLst>
              <a:ext uri="{FF2B5EF4-FFF2-40B4-BE49-F238E27FC236}">
                <a16:creationId xmlns:a16="http://schemas.microsoft.com/office/drawing/2014/main" id="{3CF9AA93-42E2-4D51-9763-4278BE6C4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8275"/>
            <a:ext cx="5692775"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3" name="Text Box 7">
            <a:extLst>
              <a:ext uri="{FF2B5EF4-FFF2-40B4-BE49-F238E27FC236}">
                <a16:creationId xmlns:a16="http://schemas.microsoft.com/office/drawing/2014/main" id="{23B8E973-8504-4348-84FA-656DBF88B9A2}"/>
              </a:ext>
            </a:extLst>
          </p:cNvPr>
          <p:cNvSpPr txBox="1">
            <a:spLocks noChangeArrowheads="1"/>
          </p:cNvSpPr>
          <p:nvPr/>
        </p:nvSpPr>
        <p:spPr bwMode="auto">
          <a:xfrm>
            <a:off x="2346325" y="2054225"/>
            <a:ext cx="622300" cy="366713"/>
          </a:xfrm>
          <a:prstGeom prst="rect">
            <a:avLst/>
          </a:prstGeom>
          <a:noFill/>
          <a:ln>
            <a:noFill/>
          </a:ln>
          <a:effectLst>
            <a:prstShdw prst="shdw13" dist="53882" dir="13500000">
              <a:schemeClr val="accent1">
                <a:gamma/>
                <a:shade val="60000"/>
                <a:invGamma/>
                <a:alpha val="50000"/>
              </a:schemeClr>
            </a:prstShdw>
          </a:effectLst>
        </p:spPr>
        <p:txBody>
          <a:bodyPr>
            <a:spAutoFit/>
          </a:bodyPr>
          <a:lstStyle>
            <a:lvl1pPr>
              <a:defRPr>
                <a:solidFill>
                  <a:schemeClr val="tx1"/>
                </a:solidFill>
                <a:latin typeface="Century Gothic" pitchFamily="34" charset="0"/>
              </a:defRPr>
            </a:lvl1pPr>
            <a:lvl2pPr>
              <a:defRPr>
                <a:solidFill>
                  <a:schemeClr val="tx1"/>
                </a:solidFill>
                <a:latin typeface="Century Gothic" pitchFamily="34" charset="0"/>
              </a:defRPr>
            </a:lvl2pPr>
            <a:lvl3pPr>
              <a:defRPr>
                <a:solidFill>
                  <a:schemeClr val="tx1"/>
                </a:solidFill>
                <a:latin typeface="Century Gothic" pitchFamily="34" charset="0"/>
              </a:defRPr>
            </a:lvl3pPr>
            <a:lvl4pPr>
              <a:defRPr>
                <a:solidFill>
                  <a:schemeClr val="tx1"/>
                </a:solidFill>
                <a:latin typeface="Century Gothic" pitchFamily="34" charset="0"/>
              </a:defRPr>
            </a:lvl4pPr>
            <a:lvl5pPr>
              <a:defRPr>
                <a:solidFill>
                  <a:schemeClr val="tx1"/>
                </a:solidFill>
                <a:latin typeface="Century Gothic" pitchFamily="34" charset="0"/>
              </a:defRPr>
            </a:lvl5pPr>
            <a:lvl6pPr fontAlgn="base">
              <a:spcBef>
                <a:spcPct val="0"/>
              </a:spcBef>
              <a:spcAft>
                <a:spcPct val="0"/>
              </a:spcAft>
              <a:defRPr>
                <a:solidFill>
                  <a:schemeClr val="tx1"/>
                </a:solidFill>
                <a:latin typeface="Century Gothic" pitchFamily="34" charset="0"/>
              </a:defRPr>
            </a:lvl6pPr>
            <a:lvl7pPr fontAlgn="base">
              <a:spcBef>
                <a:spcPct val="0"/>
              </a:spcBef>
              <a:spcAft>
                <a:spcPct val="0"/>
              </a:spcAft>
              <a:defRPr>
                <a:solidFill>
                  <a:schemeClr val="tx1"/>
                </a:solidFill>
                <a:latin typeface="Century Gothic" pitchFamily="34" charset="0"/>
              </a:defRPr>
            </a:lvl7pPr>
            <a:lvl8pPr fontAlgn="base">
              <a:spcBef>
                <a:spcPct val="0"/>
              </a:spcBef>
              <a:spcAft>
                <a:spcPct val="0"/>
              </a:spcAft>
              <a:defRPr>
                <a:solidFill>
                  <a:schemeClr val="tx1"/>
                </a:solidFill>
                <a:latin typeface="Century Gothic" pitchFamily="34" charset="0"/>
              </a:defRPr>
            </a:lvl8pPr>
            <a:lvl9pPr fontAlgn="base">
              <a:spcBef>
                <a:spcPct val="0"/>
              </a:spcBef>
              <a:spcAft>
                <a:spcPct val="0"/>
              </a:spcAft>
              <a:defRPr>
                <a:solidFill>
                  <a:schemeClr val="tx1"/>
                </a:solidFill>
                <a:latin typeface="Century Gothic" pitchFamily="34" charset="0"/>
              </a:defRPr>
            </a:lvl9pPr>
          </a:lstStyle>
          <a:p>
            <a:pPr defTabSz="914400">
              <a:spcBef>
                <a:spcPct val="50000"/>
              </a:spcBef>
              <a:defRPr/>
            </a:pPr>
            <a:r>
              <a:rPr lang="el-GR" b="1">
                <a:solidFill>
                  <a:schemeClr val="bg1"/>
                </a:solidFill>
              </a:rPr>
              <a:t>1</a:t>
            </a:r>
          </a:p>
        </p:txBody>
      </p:sp>
      <p:sp>
        <p:nvSpPr>
          <p:cNvPr id="91144" name="Text Box 8">
            <a:extLst>
              <a:ext uri="{FF2B5EF4-FFF2-40B4-BE49-F238E27FC236}">
                <a16:creationId xmlns:a16="http://schemas.microsoft.com/office/drawing/2014/main" id="{24273CD1-802D-47FE-9134-C9FB0A91F096}"/>
              </a:ext>
            </a:extLst>
          </p:cNvPr>
          <p:cNvSpPr txBox="1">
            <a:spLocks noChangeArrowheads="1"/>
          </p:cNvSpPr>
          <p:nvPr/>
        </p:nvSpPr>
        <p:spPr bwMode="auto">
          <a:xfrm>
            <a:off x="2998788" y="2867025"/>
            <a:ext cx="622300" cy="366713"/>
          </a:xfrm>
          <a:prstGeom prst="rect">
            <a:avLst/>
          </a:prstGeom>
          <a:noFill/>
          <a:ln>
            <a:noFill/>
          </a:ln>
          <a:effectLst>
            <a:prstShdw prst="shdw13" dist="53882" dir="13500000">
              <a:schemeClr val="accent1">
                <a:gamma/>
                <a:shade val="60000"/>
                <a:invGamma/>
                <a:alpha val="50000"/>
              </a:schemeClr>
            </a:prstShdw>
          </a:effectLst>
        </p:spPr>
        <p:txBody>
          <a:bodyPr>
            <a:spAutoFit/>
          </a:bodyPr>
          <a:lstStyle/>
          <a:p>
            <a:pPr>
              <a:spcBef>
                <a:spcPct val="50000"/>
              </a:spcBef>
              <a:defRPr/>
            </a:pPr>
            <a:r>
              <a:rPr lang="el-GR" b="1">
                <a:solidFill>
                  <a:schemeClr val="bg1"/>
                </a:solidFill>
              </a:rPr>
              <a:t>2</a:t>
            </a:r>
          </a:p>
        </p:txBody>
      </p:sp>
      <p:sp>
        <p:nvSpPr>
          <p:cNvPr id="91145" name="Text Box 9">
            <a:extLst>
              <a:ext uri="{FF2B5EF4-FFF2-40B4-BE49-F238E27FC236}">
                <a16:creationId xmlns:a16="http://schemas.microsoft.com/office/drawing/2014/main" id="{CB47FA0E-1B5C-4CF9-9682-54525B88133F}"/>
              </a:ext>
            </a:extLst>
          </p:cNvPr>
          <p:cNvSpPr txBox="1">
            <a:spLocks noChangeArrowheads="1"/>
          </p:cNvSpPr>
          <p:nvPr/>
        </p:nvSpPr>
        <p:spPr bwMode="auto">
          <a:xfrm>
            <a:off x="4075113" y="2314575"/>
            <a:ext cx="622300" cy="366713"/>
          </a:xfrm>
          <a:prstGeom prst="rect">
            <a:avLst/>
          </a:prstGeom>
          <a:noFill/>
          <a:ln>
            <a:noFill/>
          </a:ln>
          <a:effectLst>
            <a:prstShdw prst="shdw13" dist="53882" dir="13500000">
              <a:schemeClr val="accent1">
                <a:gamma/>
                <a:shade val="60000"/>
                <a:invGamma/>
                <a:alpha val="50000"/>
              </a:schemeClr>
            </a:prstShdw>
          </a:effectLst>
        </p:spPr>
        <p:txBody>
          <a:bodyPr>
            <a:spAutoFit/>
          </a:bodyPr>
          <a:lstStyle/>
          <a:p>
            <a:pPr>
              <a:spcBef>
                <a:spcPct val="50000"/>
              </a:spcBef>
              <a:defRPr/>
            </a:pPr>
            <a:r>
              <a:rPr lang="el-GR" b="1">
                <a:solidFill>
                  <a:schemeClr val="bg1"/>
                </a:solidFill>
              </a:rPr>
              <a:t>3</a:t>
            </a:r>
          </a:p>
        </p:txBody>
      </p:sp>
      <p:sp>
        <p:nvSpPr>
          <p:cNvPr id="91146" name="Text Box 10">
            <a:extLst>
              <a:ext uri="{FF2B5EF4-FFF2-40B4-BE49-F238E27FC236}">
                <a16:creationId xmlns:a16="http://schemas.microsoft.com/office/drawing/2014/main" id="{EECFD953-12CD-4EB6-AAB0-047F3D5C1AC7}"/>
              </a:ext>
            </a:extLst>
          </p:cNvPr>
          <p:cNvSpPr txBox="1">
            <a:spLocks noChangeArrowheads="1"/>
          </p:cNvSpPr>
          <p:nvPr/>
        </p:nvSpPr>
        <p:spPr bwMode="auto">
          <a:xfrm>
            <a:off x="8675688" y="1744663"/>
            <a:ext cx="622300" cy="366712"/>
          </a:xfrm>
          <a:prstGeom prst="rect">
            <a:avLst/>
          </a:prstGeom>
          <a:noFill/>
          <a:ln>
            <a:noFill/>
          </a:ln>
          <a:effectLst>
            <a:prstShdw prst="shdw13" dist="53882" dir="13500000">
              <a:schemeClr val="accent1">
                <a:gamma/>
                <a:shade val="60000"/>
                <a:invGamma/>
                <a:alpha val="50000"/>
              </a:schemeClr>
            </a:prstShdw>
          </a:effectLst>
        </p:spPr>
        <p:txBody>
          <a:bodyPr>
            <a:spAutoFit/>
          </a:bodyPr>
          <a:lstStyle/>
          <a:p>
            <a:pPr>
              <a:spcBef>
                <a:spcPct val="50000"/>
              </a:spcBef>
              <a:defRPr/>
            </a:pPr>
            <a:r>
              <a:rPr lang="el-GR" b="1">
                <a:solidFill>
                  <a:schemeClr val="bg1"/>
                </a:solidFill>
              </a:rPr>
              <a:t>1</a:t>
            </a:r>
          </a:p>
        </p:txBody>
      </p:sp>
      <p:sp>
        <p:nvSpPr>
          <p:cNvPr id="91147" name="Text Box 11">
            <a:extLst>
              <a:ext uri="{FF2B5EF4-FFF2-40B4-BE49-F238E27FC236}">
                <a16:creationId xmlns:a16="http://schemas.microsoft.com/office/drawing/2014/main" id="{F67A416E-6381-456A-8795-030E111D835A}"/>
              </a:ext>
            </a:extLst>
          </p:cNvPr>
          <p:cNvSpPr txBox="1">
            <a:spLocks noChangeArrowheads="1"/>
          </p:cNvSpPr>
          <p:nvPr/>
        </p:nvSpPr>
        <p:spPr bwMode="auto">
          <a:xfrm>
            <a:off x="8104188" y="2327275"/>
            <a:ext cx="622300" cy="366713"/>
          </a:xfrm>
          <a:prstGeom prst="rect">
            <a:avLst/>
          </a:prstGeom>
          <a:noFill/>
          <a:ln>
            <a:noFill/>
          </a:ln>
          <a:effectLst>
            <a:prstShdw prst="shdw13" dist="53882" dir="13500000">
              <a:schemeClr val="accent1">
                <a:gamma/>
                <a:shade val="60000"/>
                <a:invGamma/>
                <a:alpha val="50000"/>
              </a:schemeClr>
            </a:prstShdw>
          </a:effectLst>
        </p:spPr>
        <p:txBody>
          <a:bodyPr>
            <a:spAutoFit/>
          </a:bodyPr>
          <a:lstStyle/>
          <a:p>
            <a:pPr>
              <a:spcBef>
                <a:spcPct val="50000"/>
              </a:spcBef>
              <a:defRPr/>
            </a:pPr>
            <a:r>
              <a:rPr lang="el-GR" b="1">
                <a:solidFill>
                  <a:schemeClr val="bg1"/>
                </a:solidFill>
              </a:rPr>
              <a:t>2</a:t>
            </a:r>
          </a:p>
        </p:txBody>
      </p:sp>
      <p:sp>
        <p:nvSpPr>
          <p:cNvPr id="91148" name="Text Box 12">
            <a:extLst>
              <a:ext uri="{FF2B5EF4-FFF2-40B4-BE49-F238E27FC236}">
                <a16:creationId xmlns:a16="http://schemas.microsoft.com/office/drawing/2014/main" id="{A9D2582B-ADF6-46F9-A393-57E4F406A1F6}"/>
              </a:ext>
            </a:extLst>
          </p:cNvPr>
          <p:cNvSpPr txBox="1">
            <a:spLocks noChangeArrowheads="1"/>
          </p:cNvSpPr>
          <p:nvPr/>
        </p:nvSpPr>
        <p:spPr bwMode="auto">
          <a:xfrm>
            <a:off x="7920038" y="3122613"/>
            <a:ext cx="622300" cy="366712"/>
          </a:xfrm>
          <a:prstGeom prst="rect">
            <a:avLst/>
          </a:prstGeom>
          <a:noFill/>
          <a:ln>
            <a:noFill/>
          </a:ln>
          <a:effectLst>
            <a:prstShdw prst="shdw13" dist="53882" dir="13500000">
              <a:schemeClr val="accent1">
                <a:gamma/>
                <a:shade val="60000"/>
                <a:invGamma/>
                <a:alpha val="50000"/>
              </a:schemeClr>
            </a:prstShdw>
          </a:effectLst>
        </p:spPr>
        <p:txBody>
          <a:bodyPr>
            <a:spAutoFit/>
          </a:bodyPr>
          <a:lstStyle/>
          <a:p>
            <a:pPr>
              <a:spcBef>
                <a:spcPct val="50000"/>
              </a:spcBef>
              <a:defRPr/>
            </a:pPr>
            <a:r>
              <a:rPr lang="el-GR" b="1">
                <a:solidFill>
                  <a:schemeClr val="bg1"/>
                </a:solidFill>
              </a:rPr>
              <a:t>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8" name="Object 7">
            <a:extLst>
              <a:ext uri="{FF2B5EF4-FFF2-40B4-BE49-F238E27FC236}">
                <a16:creationId xmlns:a16="http://schemas.microsoft.com/office/drawing/2014/main" id="{5C013922-B0F3-4DE5-BB63-CA1AE8ED6B12}"/>
              </a:ext>
            </a:extLst>
          </p:cNvPr>
          <p:cNvGraphicFramePr>
            <a:graphicFrameLocks noGrp="1" noChangeAspect="1"/>
          </p:cNvGraphicFramePr>
          <p:nvPr>
            <p:ph sz="quarter" idx="2"/>
            <p:extLst>
              <p:ext uri="{D42A27DB-BD31-4B8C-83A1-F6EECF244321}">
                <p14:modId xmlns:p14="http://schemas.microsoft.com/office/powerpoint/2010/main" val="350606331"/>
              </p:ext>
            </p:extLst>
          </p:nvPr>
        </p:nvGraphicFramePr>
        <p:xfrm>
          <a:off x="8472791" y="-6350"/>
          <a:ext cx="3719209" cy="3594178"/>
        </p:xfrm>
        <a:graphic>
          <a:graphicData uri="http://schemas.openxmlformats.org/presentationml/2006/ole">
            <mc:AlternateContent xmlns:mc="http://schemas.openxmlformats.org/markup-compatibility/2006">
              <mc:Choice xmlns:v="urn:schemas-microsoft-com:vml" Requires="v">
                <p:oleObj name="Image" r:id="rId2" imgW="8996823" imgH="8691846" progId="Photoshop.Image.7">
                  <p:embed/>
                </p:oleObj>
              </mc:Choice>
              <mc:Fallback>
                <p:oleObj name="Image" r:id="rId2" imgW="8996823" imgH="8691846" progId="Photoshop.Image.7">
                  <p:embed/>
                  <p:pic>
                    <p:nvPicPr>
                      <p:cNvPr id="234498" name="Object 7">
                        <a:extLst>
                          <a:ext uri="{FF2B5EF4-FFF2-40B4-BE49-F238E27FC236}">
                            <a16:creationId xmlns:a16="http://schemas.microsoft.com/office/drawing/2014/main" id="{5C013922-B0F3-4DE5-BB63-CA1AE8ED6B12}"/>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791" y="-6350"/>
                        <a:ext cx="3719209" cy="3594178"/>
                      </a:xfrm>
                      <a:prstGeom prst="rect">
                        <a:avLst/>
                      </a:prstGeom>
                      <a:noFill/>
                      <a:ln>
                        <a:noFill/>
                      </a:ln>
                      <a:effectLst/>
                    </p:spPr>
                  </p:pic>
                </p:oleObj>
              </mc:Fallback>
            </mc:AlternateContent>
          </a:graphicData>
        </a:graphic>
      </p:graphicFrame>
      <p:pic>
        <p:nvPicPr>
          <p:cNvPr id="197642" name="Picture 10">
            <a:extLst>
              <a:ext uri="{FF2B5EF4-FFF2-40B4-BE49-F238E27FC236}">
                <a16:creationId xmlns:a16="http://schemas.microsoft.com/office/drawing/2014/main" id="{3886E7A4-A81B-4598-B23B-8B41FCE8C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3788"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00" name="TextBox 1">
            <a:extLst>
              <a:ext uri="{FF2B5EF4-FFF2-40B4-BE49-F238E27FC236}">
                <a16:creationId xmlns:a16="http://schemas.microsoft.com/office/drawing/2014/main" id="{E2501D31-8A0A-40AA-A00B-B03980C936F4}"/>
              </a:ext>
            </a:extLst>
          </p:cNvPr>
          <p:cNvSpPr txBox="1">
            <a:spLocks noChangeArrowheads="1"/>
          </p:cNvSpPr>
          <p:nvPr/>
        </p:nvSpPr>
        <p:spPr bwMode="auto">
          <a:xfrm>
            <a:off x="0" y="3844204"/>
            <a:ext cx="7075488" cy="31700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l-GR" sz="2000" b="1" dirty="0">
                <a:latin typeface="Arial" panose="020B0604020202020204" pitchFamily="34" charset="0"/>
                <a:cs typeface="Arial" panose="020B0604020202020204" pitchFamily="34" charset="0"/>
              </a:rPr>
              <a:t>Pterygoid venous plexus</a:t>
            </a:r>
          </a:p>
          <a:p>
            <a:pPr eaLnBrk="1" hangingPunct="1"/>
            <a:r>
              <a:rPr lang="en-US" altLang="el-GR" sz="2000" b="1" dirty="0">
                <a:latin typeface="Arial" panose="020B0604020202020204" pitchFamily="34" charset="0"/>
                <a:cs typeface="Arial" panose="020B0604020202020204" pitchFamily="34" charset="0"/>
              </a:rPr>
              <a:t>Triangle of death </a:t>
            </a:r>
          </a:p>
          <a:p>
            <a:pPr eaLnBrk="1" hangingPunct="1"/>
            <a:r>
              <a:rPr lang="en-US" altLang="el-GR" sz="2000" dirty="0">
                <a:latin typeface="Arial" panose="020B0604020202020204" pitchFamily="34" charset="0"/>
                <a:cs typeface="Arial" panose="020B0604020202020204" pitchFamily="34" charset="0"/>
              </a:rPr>
              <a:t>The danger triangle of the face consists of the area from the corners of the mouth to the bridge of the nose, including the nose and maxilla. Due to the unique nature of the blood supply to the human nose and surrounding area, it is possible for retrograde infection from the nasal area to spread to the brain, causing cavernous sinus thrombosis, meningitis, or brain abscess.</a:t>
            </a:r>
          </a:p>
          <a:p>
            <a:pPr eaLnBrk="1" hangingPunct="1"/>
            <a:endParaRPr lang="el-GR" altLang="el-GR" sz="2000" u="sng" dirty="0">
              <a:solidFill>
                <a:srgbClr val="00B0F0"/>
              </a:solidFill>
              <a:latin typeface="Arial" panose="020B0604020202020204" pitchFamily="34" charset="0"/>
              <a:cs typeface="Arial" panose="020B0604020202020204" pitchFamily="34" charset="0"/>
            </a:endParaRPr>
          </a:p>
        </p:txBody>
      </p:sp>
      <p:pic>
        <p:nvPicPr>
          <p:cNvPr id="234501" name="Picture 73" descr="Αποτέλεσμα εικόνας για venous drainage of the nose">
            <a:extLst>
              <a:ext uri="{FF2B5EF4-FFF2-40B4-BE49-F238E27FC236}">
                <a16:creationId xmlns:a16="http://schemas.microsoft.com/office/drawing/2014/main" id="{2EBDBB84-6587-4115-A15F-3DAB64A1C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3788" y="-212725"/>
            <a:ext cx="43815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2" descr="Αποτέλεσμα εικόνας για venous drainage of the nose">
            <a:extLst>
              <a:ext uri="{FF2B5EF4-FFF2-40B4-BE49-F238E27FC236}">
                <a16:creationId xmlns:a16="http://schemas.microsoft.com/office/drawing/2014/main" id="{6B6D3645-BA16-488E-9A64-EB069811B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5488" y="3624263"/>
            <a:ext cx="5116512"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7642"/>
                                        </p:tgtEl>
                                        <p:attrNameLst>
                                          <p:attrName>style.visibility</p:attrName>
                                        </p:attrNameLst>
                                      </p:cBhvr>
                                      <p:to>
                                        <p:strVal val="visible"/>
                                      </p:to>
                                    </p:set>
                                    <p:animEffect transition="in" filter="circle(in)">
                                      <p:cBhvr>
                                        <p:cTn id="7" dur="1000"/>
                                        <p:tgtEl>
                                          <p:spTgt spid="197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92C7D6-F30E-4990-985F-563AFAC54BE8}"/>
              </a:ext>
            </a:extLst>
          </p:cNvPr>
          <p:cNvSpPr>
            <a:spLocks noGrp="1"/>
          </p:cNvSpPr>
          <p:nvPr>
            <p:ph type="title" idx="4294967295"/>
          </p:nvPr>
        </p:nvSpPr>
        <p:spPr/>
        <p:txBody>
          <a:bodyPr/>
          <a:lstStyle/>
          <a:p>
            <a:pPr eaLnBrk="1" fontAlgn="auto" hangingPunct="1">
              <a:spcAft>
                <a:spcPts val="0"/>
              </a:spcAft>
              <a:defRPr/>
            </a:pPr>
            <a:endParaRPr lang="el-GR"/>
          </a:p>
        </p:txBody>
      </p:sp>
      <p:sp>
        <p:nvSpPr>
          <p:cNvPr id="3" name="Θέση περιεχομένου 2">
            <a:extLst>
              <a:ext uri="{FF2B5EF4-FFF2-40B4-BE49-F238E27FC236}">
                <a16:creationId xmlns:a16="http://schemas.microsoft.com/office/drawing/2014/main" id="{8AC98BCA-C770-4087-A22F-2BCB38D81B61}"/>
              </a:ext>
            </a:extLst>
          </p:cNvPr>
          <p:cNvSpPr>
            <a:spLocks noGrp="1"/>
          </p:cNvSpPr>
          <p:nvPr>
            <p:ph idx="4294967295"/>
          </p:nvPr>
        </p:nvSpPr>
        <p:spPr/>
        <p:txBody>
          <a:bodyPr/>
          <a:lstStyle/>
          <a:p>
            <a:pPr eaLnBrk="1" fontAlgn="auto" hangingPunct="1">
              <a:buFont typeface="Arial"/>
              <a:buChar char="•"/>
              <a:defRPr/>
            </a:pPr>
            <a:endParaRPr lang="el-GR"/>
          </a:p>
        </p:txBody>
      </p:sp>
      <p:pic>
        <p:nvPicPr>
          <p:cNvPr id="235524" name="Εικόνα 3">
            <a:extLst>
              <a:ext uri="{FF2B5EF4-FFF2-40B4-BE49-F238E27FC236}">
                <a16:creationId xmlns:a16="http://schemas.microsoft.com/office/drawing/2014/main" id="{694BA537-B87E-48B3-BD5D-B77104580356}"/>
              </a:ext>
            </a:extLst>
          </p:cNvPr>
          <p:cNvPicPr>
            <a:picLocks noChangeAspect="1"/>
          </p:cNvPicPr>
          <p:nvPr/>
        </p:nvPicPr>
        <p:blipFill>
          <a:blip r:embed="rId2">
            <a:extLst>
              <a:ext uri="{28A0092B-C50C-407E-A947-70E740481C1C}">
                <a14:useLocalDpi xmlns:a14="http://schemas.microsoft.com/office/drawing/2010/main" val="0"/>
              </a:ext>
            </a:extLst>
          </a:blip>
          <a:srcRect l="18611" t="19667" r="18182" b="15555"/>
          <a:stretch>
            <a:fillRect/>
          </a:stretch>
        </p:blipFill>
        <p:spPr bwMode="auto">
          <a:xfrm>
            <a:off x="0" y="-3175"/>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264194" name="Picture 2">
            <a:extLst>
              <a:ext uri="{FF2B5EF4-FFF2-40B4-BE49-F238E27FC236}">
                <a16:creationId xmlns:a16="http://schemas.microsoft.com/office/drawing/2014/main" id="{E442BC17-D1AC-4075-84A9-C1E6BDB0D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9716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195" name="Picture 3">
            <a:extLst>
              <a:ext uri="{FF2B5EF4-FFF2-40B4-BE49-F238E27FC236}">
                <a16:creationId xmlns:a16="http://schemas.microsoft.com/office/drawing/2014/main" id="{258D95DC-B804-4A30-B7BD-5B07E33BA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3089275"/>
            <a:ext cx="3119438" cy="37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4198" name="Object 5">
            <a:extLst>
              <a:ext uri="{FF2B5EF4-FFF2-40B4-BE49-F238E27FC236}">
                <a16:creationId xmlns:a16="http://schemas.microsoft.com/office/drawing/2014/main" id="{8AE5C657-D8BA-404D-BFAB-FB965C985DCD}"/>
              </a:ext>
            </a:extLst>
          </p:cNvPr>
          <p:cNvGraphicFramePr>
            <a:graphicFrameLocks noChangeAspect="1"/>
          </p:cNvGraphicFramePr>
          <p:nvPr>
            <p:extLst>
              <p:ext uri="{D42A27DB-BD31-4B8C-83A1-F6EECF244321}">
                <p14:modId xmlns:p14="http://schemas.microsoft.com/office/powerpoint/2010/main" val="2450940113"/>
              </p:ext>
            </p:extLst>
          </p:nvPr>
        </p:nvGraphicFramePr>
        <p:xfrm>
          <a:off x="3063875" y="3833091"/>
          <a:ext cx="2611437" cy="3024909"/>
        </p:xfrm>
        <a:graphic>
          <a:graphicData uri="http://schemas.openxmlformats.org/presentationml/2006/ole">
            <mc:AlternateContent xmlns:mc="http://schemas.openxmlformats.org/markup-compatibility/2006">
              <mc:Choice xmlns:v="urn:schemas-microsoft-com:vml" Requires="v">
                <p:oleObj name="Image" r:id="rId5" imgW="6107937" imgH="3847619" progId="Photoshop.Image.7">
                  <p:embed/>
                </p:oleObj>
              </mc:Choice>
              <mc:Fallback>
                <p:oleObj name="Image" r:id="rId5" imgW="6107937" imgH="3847619" progId="Photoshop.Image.7">
                  <p:embed/>
                  <p:pic>
                    <p:nvPicPr>
                      <p:cNvPr id="264198" name="Object 5">
                        <a:extLst>
                          <a:ext uri="{FF2B5EF4-FFF2-40B4-BE49-F238E27FC236}">
                            <a16:creationId xmlns:a16="http://schemas.microsoft.com/office/drawing/2014/main" id="{8AE5C657-D8BA-404D-BFAB-FB965C985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604" t="8983" b="19151"/>
                      <a:stretch>
                        <a:fillRect/>
                      </a:stretch>
                    </p:blipFill>
                    <p:spPr bwMode="auto">
                      <a:xfrm>
                        <a:off x="3063875" y="3833091"/>
                        <a:ext cx="2611437" cy="3024909"/>
                      </a:xfrm>
                      <a:prstGeom prst="rect">
                        <a:avLst/>
                      </a:prstGeom>
                      <a:noFill/>
                      <a:ln>
                        <a:noFill/>
                      </a:ln>
                    </p:spPr>
                  </p:pic>
                </p:oleObj>
              </mc:Fallback>
            </mc:AlternateContent>
          </a:graphicData>
        </a:graphic>
      </p:graphicFrame>
      <p:graphicFrame>
        <p:nvGraphicFramePr>
          <p:cNvPr id="264199" name="Object 6">
            <a:extLst>
              <a:ext uri="{FF2B5EF4-FFF2-40B4-BE49-F238E27FC236}">
                <a16:creationId xmlns:a16="http://schemas.microsoft.com/office/drawing/2014/main" id="{78BDF6F6-D794-47A3-A785-68C1EEDDC2B8}"/>
              </a:ext>
            </a:extLst>
          </p:cNvPr>
          <p:cNvGraphicFramePr>
            <a:graphicFrameLocks noChangeAspect="1"/>
          </p:cNvGraphicFramePr>
          <p:nvPr>
            <p:extLst>
              <p:ext uri="{D42A27DB-BD31-4B8C-83A1-F6EECF244321}">
                <p14:modId xmlns:p14="http://schemas.microsoft.com/office/powerpoint/2010/main" val="2010553246"/>
              </p:ext>
            </p:extLst>
          </p:nvPr>
        </p:nvGraphicFramePr>
        <p:xfrm>
          <a:off x="5675313" y="3833091"/>
          <a:ext cx="2129414" cy="3024909"/>
        </p:xfrm>
        <a:graphic>
          <a:graphicData uri="http://schemas.openxmlformats.org/presentationml/2006/ole">
            <mc:AlternateContent xmlns:mc="http://schemas.openxmlformats.org/markup-compatibility/2006">
              <mc:Choice xmlns:v="urn:schemas-microsoft-com:vml" Requires="v">
                <p:oleObj name="Image" r:id="rId7" imgW="6107937" imgH="3847619" progId="Photoshop.Image.7">
                  <p:embed/>
                </p:oleObj>
              </mc:Choice>
              <mc:Fallback>
                <p:oleObj name="Image" r:id="rId7" imgW="6107937" imgH="3847619" progId="Photoshop.Image.7">
                  <p:embed/>
                  <p:pic>
                    <p:nvPicPr>
                      <p:cNvPr id="264199" name="Object 6">
                        <a:extLst>
                          <a:ext uri="{FF2B5EF4-FFF2-40B4-BE49-F238E27FC236}">
                            <a16:creationId xmlns:a16="http://schemas.microsoft.com/office/drawing/2014/main" id="{78BDF6F6-D794-47A3-A785-68C1EEDDC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94" r="62263" b="13162"/>
                      <a:stretch>
                        <a:fillRect/>
                      </a:stretch>
                    </p:blipFill>
                    <p:spPr bwMode="auto">
                      <a:xfrm>
                        <a:off x="5675313" y="3833091"/>
                        <a:ext cx="2129414" cy="3024909"/>
                      </a:xfrm>
                      <a:prstGeom prst="rect">
                        <a:avLst/>
                      </a:prstGeom>
                      <a:noFill/>
                      <a:ln>
                        <a:noFill/>
                      </a:ln>
                    </p:spPr>
                  </p:pic>
                </p:oleObj>
              </mc:Fallback>
            </mc:AlternateContent>
          </a:graphicData>
        </a:graphic>
      </p:graphicFrame>
      <p:pic>
        <p:nvPicPr>
          <p:cNvPr id="264200" name="Picture 2">
            <a:extLst>
              <a:ext uri="{FF2B5EF4-FFF2-40B4-BE49-F238E27FC236}">
                <a16:creationId xmlns:a16="http://schemas.microsoft.com/office/drawing/2014/main" id="{A452A26F-7D80-42F4-B6B4-3A9004F30407}"/>
              </a:ext>
            </a:extLst>
          </p:cNvPr>
          <p:cNvPicPr>
            <a:picLocks noChangeAspect="1" noChangeArrowheads="1"/>
          </p:cNvPicPr>
          <p:nvPr/>
        </p:nvPicPr>
        <p:blipFill>
          <a:blip r:embed="rId8">
            <a:lum contrast="24000"/>
            <a:extLst>
              <a:ext uri="{28A0092B-C50C-407E-A947-70E740481C1C}">
                <a14:useLocalDpi xmlns:a14="http://schemas.microsoft.com/office/drawing/2010/main" val="0"/>
              </a:ext>
            </a:extLst>
          </a:blip>
          <a:srcRect/>
          <a:stretch>
            <a:fillRect/>
          </a:stretch>
        </p:blipFill>
        <p:spPr bwMode="auto">
          <a:xfrm>
            <a:off x="7686675" y="4305300"/>
            <a:ext cx="1684338" cy="237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FF0000"/>
                </a:solidFill>
                <a:miter lim="800000"/>
                <a:headEnd/>
                <a:tailEnd/>
              </a14:hiddenLine>
            </a:ext>
            <a:ext uri="{AF507438-7753-43E0-B8FC-AC1667EBCBE1}">
              <a14:hiddenEffects xmlns:a14="http://schemas.microsoft.com/office/drawing/2010/main">
                <a:effectLst>
                  <a:outerShdw dist="117088" dir="8363922" algn="ctr" rotWithShape="0">
                    <a:schemeClr val="tx1"/>
                  </a:outerShdw>
                </a:effectLst>
              </a14:hiddenEffects>
            </a:ext>
          </a:extLst>
        </p:spPr>
      </p:pic>
      <p:pic>
        <p:nvPicPr>
          <p:cNvPr id="264201" name="Picture 7">
            <a:extLst>
              <a:ext uri="{FF2B5EF4-FFF2-40B4-BE49-F238E27FC236}">
                <a16:creationId xmlns:a16="http://schemas.microsoft.com/office/drawing/2014/main" id="{37B3A738-8E75-4ED2-B18B-BF2F7A7646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1013" y="4305300"/>
            <a:ext cx="1765300" cy="237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a:extLst>
              <a:ext uri="{FF2B5EF4-FFF2-40B4-BE49-F238E27FC236}">
                <a16:creationId xmlns:a16="http://schemas.microsoft.com/office/drawing/2014/main" id="{0DE80672-9A57-F6C7-08E0-9363F5312720}"/>
              </a:ext>
            </a:extLst>
          </p:cNvPr>
          <p:cNvSpPr/>
          <p:nvPr/>
        </p:nvSpPr>
        <p:spPr>
          <a:xfrm>
            <a:off x="4221565" y="182562"/>
            <a:ext cx="618118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Paranasal sinuses </a:t>
            </a:r>
            <a:endPar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0DD041FB-4A02-5975-B662-7973AE607C03}"/>
              </a:ext>
            </a:extLst>
          </p:cNvPr>
          <p:cNvSpPr txBox="1"/>
          <p:nvPr/>
        </p:nvSpPr>
        <p:spPr>
          <a:xfrm>
            <a:off x="2752726" y="1088052"/>
            <a:ext cx="9439274" cy="2308324"/>
          </a:xfrm>
          <a:prstGeom prst="rect">
            <a:avLst/>
          </a:prstGeom>
          <a:noFill/>
        </p:spPr>
        <p:txBody>
          <a:bodyPr wrap="square">
            <a:spAutoFit/>
          </a:bodyPr>
          <a:lstStyle/>
          <a:p>
            <a:r>
              <a:rPr lang="en-US" b="1" dirty="0"/>
              <a:t>Are a group of four paired air-filled spaces that surround the nasal cavity. The maxillary sinuses are located under the eyes; </a:t>
            </a:r>
          </a:p>
          <a:p>
            <a:r>
              <a:rPr lang="en-US" b="1" dirty="0"/>
              <a:t>the frontal sinuses are above the eyes; </a:t>
            </a:r>
          </a:p>
          <a:p>
            <a:r>
              <a:rPr lang="en-US" b="1" dirty="0"/>
              <a:t>the ethmoidal sinuses are between the eyes and </a:t>
            </a:r>
          </a:p>
          <a:p>
            <a:r>
              <a:rPr lang="en-US" b="1" dirty="0"/>
              <a:t>the sphenoidal sinuses are behind the eyes. </a:t>
            </a:r>
          </a:p>
          <a:p>
            <a:r>
              <a:rPr lang="en-US" b="1" dirty="0"/>
              <a:t>The sinuses are named for the facial and sphenoid bones in which they are located. </a:t>
            </a:r>
          </a:p>
          <a:p>
            <a:r>
              <a:rPr lang="en-US" b="1" dirty="0"/>
              <a:t>Their role is disputed.</a:t>
            </a:r>
          </a:p>
          <a:p>
            <a:endParaRPr lang="el-GR" dirty="0"/>
          </a:p>
        </p:txBody>
      </p:sp>
      <p:pic>
        <p:nvPicPr>
          <p:cNvPr id="266244" name="Picture 10" descr="Αποτέλεσμα εικόνας για paranasal sinuses">
            <a:extLst>
              <a:ext uri="{FF2B5EF4-FFF2-40B4-BE49-F238E27FC236}">
                <a16:creationId xmlns:a16="http://schemas.microsoft.com/office/drawing/2014/main" id="{4C8F8383-BAC6-478E-812F-229240D915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7560" b="10008"/>
          <a:stretch>
            <a:fillRect/>
          </a:stretch>
        </p:blipFill>
        <p:spPr bwMode="auto">
          <a:xfrm>
            <a:off x="7686676" y="3275013"/>
            <a:ext cx="4517448"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8" descr="Αποτέλεσμα εικόνας για paranasal sinuses">
            <a:extLst>
              <a:ext uri="{FF2B5EF4-FFF2-40B4-BE49-F238E27FC236}">
                <a16:creationId xmlns:a16="http://schemas.microsoft.com/office/drawing/2014/main" id="{C9385F6D-7A5D-470F-9F83-F5DD400C7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4653878-C2F8-4A9A-9CAF-09862E9609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931" r="17582"/>
          <a:stretch/>
        </p:blipFill>
        <p:spPr>
          <a:xfrm>
            <a:off x="0" y="0"/>
            <a:ext cx="6489192" cy="6887265"/>
          </a:xfrm>
        </p:spPr>
      </p:pic>
      <p:sp>
        <p:nvSpPr>
          <p:cNvPr id="7" name="Title 1">
            <a:extLst>
              <a:ext uri="{FF2B5EF4-FFF2-40B4-BE49-F238E27FC236}">
                <a16:creationId xmlns:a16="http://schemas.microsoft.com/office/drawing/2014/main" id="{F19C4254-5CCF-465A-A8F4-3F2BCD2C9670}"/>
              </a:ext>
            </a:extLst>
          </p:cNvPr>
          <p:cNvSpPr txBox="1">
            <a:spLocks/>
          </p:cNvSpPr>
          <p:nvPr/>
        </p:nvSpPr>
        <p:spPr>
          <a:xfrm>
            <a:off x="190009" y="0"/>
            <a:ext cx="3101419" cy="47548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US" sz="2800" b="1" dirty="0">
                <a:solidFill>
                  <a:schemeClr val="bg1"/>
                </a:solidFill>
              </a:rPr>
              <a:t>Infant skull </a:t>
            </a:r>
            <a:br>
              <a:rPr lang="el-GR" sz="2800" b="1" dirty="0">
                <a:solidFill>
                  <a:schemeClr val="bg1"/>
                </a:solidFill>
              </a:rPr>
            </a:br>
            <a:r>
              <a:rPr lang="el-GR" sz="2800" b="1" dirty="0">
                <a:solidFill>
                  <a:schemeClr val="bg1"/>
                </a:solidFill>
              </a:rPr>
              <a:t>  </a:t>
            </a:r>
          </a:p>
        </p:txBody>
      </p:sp>
      <p:pic>
        <p:nvPicPr>
          <p:cNvPr id="8" name="Picture 2" descr="Το παιδικό κρανίο είναι ό,τι πιο απόκοσμο έχουμε δει ποτέ (pics) | Reader">
            <a:extLst>
              <a:ext uri="{FF2B5EF4-FFF2-40B4-BE49-F238E27FC236}">
                <a16:creationId xmlns:a16="http://schemas.microsoft.com/office/drawing/2014/main" id="{79B3DA5A-CB3E-4308-BC06-4054860C3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208" y="0"/>
            <a:ext cx="6181343" cy="688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4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4" name="Picture 2" descr="Αποτέλεσμα εικόνας για hard palate">
            <a:extLst>
              <a:ext uri="{FF2B5EF4-FFF2-40B4-BE49-F238E27FC236}">
                <a16:creationId xmlns:a16="http://schemas.microsoft.com/office/drawing/2014/main" id="{D26E5F51-2446-4B48-A41A-5D0891582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96739"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5" name="Picture 2" descr="Αποτέλεσμα εικόνας για hard palate">
            <a:extLst>
              <a:ext uri="{FF2B5EF4-FFF2-40B4-BE49-F238E27FC236}">
                <a16:creationId xmlns:a16="http://schemas.microsoft.com/office/drawing/2014/main" id="{349B3964-F327-4EB0-8318-634CF5FB8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33"/>
          <a:stretch>
            <a:fillRect/>
          </a:stretch>
        </p:blipFill>
        <p:spPr bwMode="auto">
          <a:xfrm>
            <a:off x="8596739" y="0"/>
            <a:ext cx="3595261" cy="240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292866" name="Picture 2" descr="Αποτέλεσμα εικόνας για hard palate">
            <a:extLst>
              <a:ext uri="{FF2B5EF4-FFF2-40B4-BE49-F238E27FC236}">
                <a16:creationId xmlns:a16="http://schemas.microsoft.com/office/drawing/2014/main" id="{8DAD3384-8643-4A17-BE2A-B6D3E4095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5805488"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2150D5-1CC7-ABD2-97B8-DE7C8440CDC7}"/>
              </a:ext>
            </a:extLst>
          </p:cNvPr>
          <p:cNvSpPr txBox="1"/>
          <p:nvPr/>
        </p:nvSpPr>
        <p:spPr>
          <a:xfrm>
            <a:off x="5532582" y="346701"/>
            <a:ext cx="6096000" cy="2308324"/>
          </a:xfrm>
          <a:prstGeom prst="rect">
            <a:avLst/>
          </a:prstGeom>
          <a:noFill/>
        </p:spPr>
        <p:txBody>
          <a:bodyPr wrap="square">
            <a:spAutoFit/>
          </a:bodyPr>
          <a:lstStyle/>
          <a:p>
            <a:pPr algn="just"/>
            <a:r>
              <a:rPr lang="en-US" dirty="0"/>
              <a:t>The hard palate is a thin horizontal bony plate made up of two facial skeleton bones, located in the roof of the mouth. The bones are the palatine process of the maxilla and the horizontal plate of the palatine bone. The hard palate spans the alveolar arch formed by the alveolar process that holds the upper teeth (when these are developed).</a:t>
            </a:r>
          </a:p>
          <a:p>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a:extLst>
            <a:ext uri="{FF2B5EF4-FFF2-40B4-BE49-F238E27FC236}">
              <a16:creationId xmlns:a16="http://schemas.microsoft.com/office/drawing/2014/main" id="{96C4456C-703E-DC8E-2C6E-06D9A170E0FC}"/>
            </a:ext>
          </a:extLst>
        </p:cNvPr>
        <p:cNvGrpSpPr/>
        <p:nvPr/>
      </p:nvGrpSpPr>
      <p:grpSpPr>
        <a:xfrm>
          <a:off x="0" y="0"/>
          <a:ext cx="0" cy="0"/>
          <a:chOff x="0" y="0"/>
          <a:chExt cx="0" cy="0"/>
        </a:xfrm>
      </p:grpSpPr>
      <p:pic>
        <p:nvPicPr>
          <p:cNvPr id="292867" name="Picture 4" descr="Αποτέλεσμα εικόνας για hard palate">
            <a:extLst>
              <a:ext uri="{FF2B5EF4-FFF2-40B4-BE49-F238E27FC236}">
                <a16:creationId xmlns:a16="http://schemas.microsoft.com/office/drawing/2014/main" id="{CA64FE96-201D-79C9-286B-21D82DC14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13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2" descr="Αποτέλεσμα εικόνας για soft palate">
            <a:extLst>
              <a:ext uri="{FF2B5EF4-FFF2-40B4-BE49-F238E27FC236}">
                <a16:creationId xmlns:a16="http://schemas.microsoft.com/office/drawing/2014/main" id="{1B28B46E-C71F-4422-B9FA-155252765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49" t="16637" r="5341" b="4639"/>
          <a:stretch>
            <a:fillRect/>
          </a:stretch>
        </p:blipFill>
        <p:spPr bwMode="auto">
          <a:xfrm>
            <a:off x="6272783" y="0"/>
            <a:ext cx="5919217" cy="382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4" descr="Αποτέλεσμα εικόνας για hard palate">
            <a:extLst>
              <a:ext uri="{FF2B5EF4-FFF2-40B4-BE49-F238E27FC236}">
                <a16:creationId xmlns:a16="http://schemas.microsoft.com/office/drawing/2014/main" id="{63CC1FDB-68F4-4688-9E77-6DCFF5B80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128" y="3865090"/>
            <a:ext cx="4200525" cy="299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25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ED10096F-3CAB-4A5D-B432-1121CA1A2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8" t="3548" r="2377"/>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311299" name="Text Box 3">
            <a:extLst>
              <a:ext uri="{FF2B5EF4-FFF2-40B4-BE49-F238E27FC236}">
                <a16:creationId xmlns:a16="http://schemas.microsoft.com/office/drawing/2014/main" id="{5055C021-D680-4BAA-9172-69886C41CE51}"/>
              </a:ext>
            </a:extLst>
          </p:cNvPr>
          <p:cNvSpPr txBox="1">
            <a:spLocks noChangeArrowheads="1"/>
          </p:cNvSpPr>
          <p:nvPr/>
        </p:nvSpPr>
        <p:spPr bwMode="auto">
          <a:xfrm>
            <a:off x="5614988" y="169863"/>
            <a:ext cx="6353175" cy="646331"/>
          </a:xfrm>
          <a:prstGeom prst="rect">
            <a:avLst/>
          </a:prstGeom>
          <a:solidFill>
            <a:schemeClr val="tx1"/>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US" altLang="el-GR" sz="3600" b="1" dirty="0">
                <a:solidFill>
                  <a:schemeClr val="bg1"/>
                </a:solidFill>
                <a:latin typeface="Tahoma" panose="020B0604030504040204" pitchFamily="34" charset="0"/>
                <a:cs typeface="Arial" panose="020B0604020202020204" pitchFamily="34" charset="0"/>
              </a:rPr>
              <a:t>Temporomandibular joint</a:t>
            </a:r>
            <a:endParaRPr lang="el-GR" altLang="el-GR" sz="3600" b="1" dirty="0">
              <a:solidFill>
                <a:schemeClr val="bg1"/>
              </a:solidFill>
              <a:latin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7E9C4A1A-428C-2964-F5D2-FD799676B833}"/>
              </a:ext>
            </a:extLst>
          </p:cNvPr>
          <p:cNvSpPr txBox="1"/>
          <p:nvPr/>
        </p:nvSpPr>
        <p:spPr>
          <a:xfrm>
            <a:off x="9393381" y="1575137"/>
            <a:ext cx="2574781" cy="5355312"/>
          </a:xfrm>
          <a:prstGeom prst="rect">
            <a:avLst/>
          </a:prstGeom>
          <a:noFill/>
        </p:spPr>
        <p:txBody>
          <a:bodyPr wrap="square">
            <a:spAutoFit/>
          </a:bodyPr>
          <a:lstStyle/>
          <a:p>
            <a:r>
              <a:rPr lang="en-US" dirty="0"/>
              <a:t>The temporomandibular joints (TMJ) are the two joints connecting the jawbone to the skull. It is a bilateral synovial articulation between the temporal bone of the skull above and the condylar process of the mandible below; it is from these bones that its name is derived. The joints are unique in their bilateral function, connected via the mandible.</a:t>
            </a:r>
          </a:p>
          <a:p>
            <a:endParaRPr lang="el-GR" dirty="0"/>
          </a:p>
        </p:txBody>
      </p:sp>
    </p:spTree>
  </p:cSld>
  <p:clrMapOvr>
    <a:masterClrMapping/>
  </p:clrMapOvr>
  <p:transition>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60421" name="Picture 5" descr="File:Temporomandibular joint.png">
            <a:hlinkClick r:id="rId2"/>
            <a:extLst>
              <a:ext uri="{FF2B5EF4-FFF2-40B4-BE49-F238E27FC236}">
                <a16:creationId xmlns:a16="http://schemas.microsoft.com/office/drawing/2014/main" id="{B6A97C2B-94AB-4E8A-B540-D8D258F52CCC}"/>
              </a:ext>
            </a:extLst>
          </p:cNvPr>
          <p:cNvPicPr>
            <a:picLocks noChangeAspect="1" noChangeArrowheads="1"/>
          </p:cNvPicPr>
          <p:nvPr/>
        </p:nvPicPr>
        <p:blipFill>
          <a:blip r:embed="rId3"/>
          <a:srcRect l="10870" t="17392" r="15217" b="19564"/>
          <a:stretch>
            <a:fillRect/>
          </a:stretch>
        </p:blipFill>
        <p:spPr bwMode="auto">
          <a:xfrm>
            <a:off x="92797" y="76987"/>
            <a:ext cx="7831424" cy="6680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2326" name="Picture 2" descr="Αποτέλεσμα εικόνας για temporomandibular joint">
            <a:extLst>
              <a:ext uri="{FF2B5EF4-FFF2-40B4-BE49-F238E27FC236}">
                <a16:creationId xmlns:a16="http://schemas.microsoft.com/office/drawing/2014/main" id="{648F7DCE-89BA-4BBB-8A9E-13D6EEFC8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0"/>
            <a:ext cx="4191000" cy="295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C51E8-8403-445F-8BE0-D0C220A72BC9}"/>
              </a:ext>
            </a:extLst>
          </p:cNvPr>
          <p:cNvPicPr>
            <a:picLocks noChangeAspect="1"/>
          </p:cNvPicPr>
          <p:nvPr/>
        </p:nvPicPr>
        <p:blipFill rotWithShape="1">
          <a:blip r:embed="rId3"/>
          <a:srcRect l="31101" t="19201" r="12988" b="6601"/>
          <a:stretch/>
        </p:blipFill>
        <p:spPr>
          <a:xfrm>
            <a:off x="0" y="0"/>
            <a:ext cx="10578158" cy="6858000"/>
          </a:xfrm>
          <a:prstGeom prst="rect">
            <a:avLst/>
          </a:prstGeom>
        </p:spPr>
      </p:pic>
    </p:spTree>
    <p:extLst>
      <p:ext uri="{BB962C8B-B14F-4D97-AF65-F5344CB8AC3E}">
        <p14:creationId xmlns:p14="http://schemas.microsoft.com/office/powerpoint/2010/main" val="1769398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ood and nerve supply of the face - outline - YouTube">
            <a:extLst>
              <a:ext uri="{FF2B5EF4-FFF2-40B4-BE49-F238E27FC236}">
                <a16:creationId xmlns:a16="http://schemas.microsoft.com/office/drawing/2014/main" id="{7360C180-7D9D-4E9F-862A-6411084951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76" t="2401" r="12200" b="2401"/>
          <a:stretch/>
        </p:blipFill>
        <p:spPr bwMode="auto">
          <a:xfrm>
            <a:off x="-1" y="0"/>
            <a:ext cx="65193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92B3843-0DAC-4E60-8551-86792987D5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107"/>
          <a:stretch/>
        </p:blipFill>
        <p:spPr bwMode="auto">
          <a:xfrm>
            <a:off x="6529824" y="0"/>
            <a:ext cx="5662176"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Anastomotic patterns of the facial parotid plexus (PP): A human cadaver  study - ScienceDirect">
            <a:extLst>
              <a:ext uri="{FF2B5EF4-FFF2-40B4-BE49-F238E27FC236}">
                <a16:creationId xmlns:a16="http://schemas.microsoft.com/office/drawing/2014/main" id="{85BCA24C-D19D-4F48-9BD9-7BEBDC8EF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398" y="3931920"/>
            <a:ext cx="3900051" cy="292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737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sculature of the face | Facial aesthetics, Skin anatomy, Face anatomy">
            <a:extLst>
              <a:ext uri="{FF2B5EF4-FFF2-40B4-BE49-F238E27FC236}">
                <a16:creationId xmlns:a16="http://schemas.microsoft.com/office/drawing/2014/main" id="{29595285-B155-49D2-9C36-9E7504F66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82" b="6390"/>
          <a:stretch/>
        </p:blipFill>
        <p:spPr bwMode="auto">
          <a:xfrm>
            <a:off x="0" y="5175"/>
            <a:ext cx="4902650" cy="68528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CAS Academy - Aesthetic Surgery &amp;amp; Cosmetic Dermatology">
            <a:extLst>
              <a:ext uri="{FF2B5EF4-FFF2-40B4-BE49-F238E27FC236}">
                <a16:creationId xmlns:a16="http://schemas.microsoft.com/office/drawing/2014/main" id="{ED0A5500-35CE-4FD8-9157-09E3503F5C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00" r="23201"/>
          <a:stretch/>
        </p:blipFill>
        <p:spPr bwMode="auto">
          <a:xfrm>
            <a:off x="4626864" y="0"/>
            <a:ext cx="7565136" cy="685282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9333E26A-14CF-A368-EE22-CA483614A150}"/>
              </a:ext>
            </a:extLst>
          </p:cNvPr>
          <p:cNvSpPr/>
          <p:nvPr/>
        </p:nvSpPr>
        <p:spPr>
          <a:xfrm>
            <a:off x="1189858" y="-1136"/>
            <a:ext cx="981230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Mimic muscles (facial nerve) </a:t>
            </a:r>
            <a:endParaRPr lang="el-GR"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02636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36194" name="Picture 2" descr="The muscles of the face and neck (to be used merely as guidance for... |  Download Scientific Diagram">
            <a:extLst>
              <a:ext uri="{FF2B5EF4-FFF2-40B4-BE49-F238E27FC236}">
                <a16:creationId xmlns:a16="http://schemas.microsoft.com/office/drawing/2014/main" id="{90CEAEBF-1B90-4484-A2DA-226ED0BD3D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41" r="2" b="1035"/>
          <a:stretch/>
        </p:blipFill>
        <p:spPr bwMode="auto">
          <a:xfrm>
            <a:off x="-240146" y="0"/>
            <a:ext cx="9143980" cy="6857990"/>
          </a:xfrm>
          <a:prstGeom prst="rect">
            <a:avLst/>
          </a:prstGeom>
          <a:solidFill>
            <a:srgbClr val="FFFFFF"/>
          </a:solidFill>
        </p:spPr>
      </p:pic>
      <p:pic>
        <p:nvPicPr>
          <p:cNvPr id="2" name="Picture 2" descr="Facial muscles">
            <a:extLst>
              <a:ext uri="{FF2B5EF4-FFF2-40B4-BE49-F238E27FC236}">
                <a16:creationId xmlns:a16="http://schemas.microsoft.com/office/drawing/2014/main" id="{F0E7AE83-EB2F-EDCA-A3D3-4124C5372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587" y="3112655"/>
            <a:ext cx="3668413" cy="381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875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22530" name="Picture 2" descr="The fourth layer&#10;*In the scalp, this layer is formed by the galea and flat&#10;muscles, the occipitofrontalis. The outer three...">
            <a:extLst>
              <a:ext uri="{FF2B5EF4-FFF2-40B4-BE49-F238E27FC236}">
                <a16:creationId xmlns:a16="http://schemas.microsoft.com/office/drawing/2014/main" id="{087202D1-B1EB-4F3E-B4EA-32EA92BB14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0"/>
            <a:ext cx="6885279" cy="5467350"/>
          </a:xfrm>
          <a:prstGeom prst="rect">
            <a:avLst/>
          </a:prstGeom>
          <a:solidFill>
            <a:srgbClr val="FFFFFF"/>
          </a:solidFill>
        </p:spPr>
      </p:pic>
      <p:pic>
        <p:nvPicPr>
          <p:cNvPr id="8194" name="Picture 2" descr="Facial muscles">
            <a:extLst>
              <a:ext uri="{FF2B5EF4-FFF2-40B4-BE49-F238E27FC236}">
                <a16:creationId xmlns:a16="http://schemas.microsoft.com/office/drawing/2014/main" id="{607E9743-783D-BA0B-B8CD-071177D27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278" y="-1"/>
            <a:ext cx="5257800" cy="546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7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4E0C2E-EB48-4ACE-8851-B0B2935A3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15720" cy="6858000"/>
          </a:xfrm>
        </p:spPr>
      </p:pic>
      <p:sp>
        <p:nvSpPr>
          <p:cNvPr id="6" name="Title 1">
            <a:extLst>
              <a:ext uri="{FF2B5EF4-FFF2-40B4-BE49-F238E27FC236}">
                <a16:creationId xmlns:a16="http://schemas.microsoft.com/office/drawing/2014/main" id="{5F68FD41-BE2F-4E0F-B73F-C8B51742BF64}"/>
              </a:ext>
            </a:extLst>
          </p:cNvPr>
          <p:cNvSpPr txBox="1">
            <a:spLocks/>
          </p:cNvSpPr>
          <p:nvPr/>
        </p:nvSpPr>
        <p:spPr>
          <a:xfrm>
            <a:off x="109068" y="96542"/>
            <a:ext cx="3101419" cy="47548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US" sz="2800" b="1" dirty="0">
                <a:solidFill>
                  <a:schemeClr val="bg1"/>
                </a:solidFill>
              </a:rPr>
              <a:t>ADULT SKULL</a:t>
            </a:r>
            <a:endParaRPr lang="el-GR" sz="2800" b="1" dirty="0">
              <a:solidFill>
                <a:schemeClr val="bg1"/>
              </a:solidFill>
            </a:endParaRPr>
          </a:p>
        </p:txBody>
      </p:sp>
      <p:pic>
        <p:nvPicPr>
          <p:cNvPr id="7" name="Picture 2" descr="Life Size Artificial Adult Human Skull with removable calvarium and a  movable lower jaw - Walmart.com">
            <a:extLst>
              <a:ext uri="{FF2B5EF4-FFF2-40B4-BE49-F238E27FC236}">
                <a16:creationId xmlns:a16="http://schemas.microsoft.com/office/drawing/2014/main" id="{488A228D-EA72-4581-B54C-659E2B6719B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83866" y="-535885"/>
            <a:ext cx="5387307" cy="538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99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4" name="Picture 2" descr="Σχετική εικόνα"/>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64008"/>
            <a:ext cx="5641848" cy="49782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1F5621-D4AC-4150-8FE8-45A8FA5C8377}"/>
              </a:ext>
            </a:extLst>
          </p:cNvPr>
          <p:cNvPicPr>
            <a:picLocks noChangeAspect="1"/>
          </p:cNvPicPr>
          <p:nvPr/>
        </p:nvPicPr>
        <p:blipFill rotWithShape="1">
          <a:blip r:embed="rId4"/>
          <a:srcRect l="38187" t="16401" r="20863" b="9401"/>
          <a:stretch/>
        </p:blipFill>
        <p:spPr>
          <a:xfrm>
            <a:off x="5733288" y="0"/>
            <a:ext cx="6458712" cy="4914238"/>
          </a:xfrm>
          <a:prstGeom prst="rect">
            <a:avLst/>
          </a:prstGeom>
        </p:spPr>
      </p:pic>
    </p:spTree>
    <p:extLst>
      <p:ext uri="{BB962C8B-B14F-4D97-AF65-F5344CB8AC3E}">
        <p14:creationId xmlns:p14="http://schemas.microsoft.com/office/powerpoint/2010/main" val="3978388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Αποτέλεσμα εικόνας για muscles of facial ex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0"/>
            <a:ext cx="10001250" cy="684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85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62676" cy="685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The fourth layer&#10;*In the scalp, this layer is formed by the galea and flat&#10;muscles, the occipitofrontalis. The outer three...">
            <a:extLst>
              <a:ext uri="{FF2B5EF4-FFF2-40B4-BE49-F238E27FC236}">
                <a16:creationId xmlns:a16="http://schemas.microsoft.com/office/drawing/2014/main" id="{4866A0E0-A50F-908F-2B35-B30D25555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34" t="2896" r="3155" b="10131"/>
          <a:stretch/>
        </p:blipFill>
        <p:spPr bwMode="auto">
          <a:xfrm>
            <a:off x="6619874" y="-15733"/>
            <a:ext cx="5572125" cy="6873733"/>
          </a:xfrm>
          <a:prstGeom prst="rect">
            <a:avLst/>
          </a:prstGeom>
          <a:solidFill>
            <a:srgbClr val="FFFFFF"/>
          </a:solidFill>
        </p:spPr>
      </p:pic>
    </p:spTree>
    <p:extLst>
      <p:ext uri="{BB962C8B-B14F-4D97-AF65-F5344CB8AC3E}">
        <p14:creationId xmlns:p14="http://schemas.microsoft.com/office/powerpoint/2010/main" val="292253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8901" name="Object 5"/>
          <p:cNvGraphicFramePr>
            <a:graphicFrameLocks noChangeAspect="1"/>
          </p:cNvGraphicFramePr>
          <p:nvPr>
            <p:extLst>
              <p:ext uri="{D42A27DB-BD31-4B8C-83A1-F6EECF244321}">
                <p14:modId xmlns:p14="http://schemas.microsoft.com/office/powerpoint/2010/main" val="2442011700"/>
              </p:ext>
            </p:extLst>
          </p:nvPr>
        </p:nvGraphicFramePr>
        <p:xfrm>
          <a:off x="6593684" y="51483"/>
          <a:ext cx="5598316" cy="6806517"/>
        </p:xfrm>
        <a:graphic>
          <a:graphicData uri="http://schemas.openxmlformats.org/presentationml/2006/ole">
            <mc:AlternateContent xmlns:mc="http://schemas.openxmlformats.org/markup-compatibility/2006">
              <mc:Choice xmlns:v="urn:schemas-microsoft-com:vml" Requires="v">
                <p:oleObj name="Image" r:id="rId2" imgW="4968585" imgH="7382986" progId="Photoshop.Image.5">
                  <p:embed/>
                </p:oleObj>
              </mc:Choice>
              <mc:Fallback>
                <p:oleObj name="Image" r:id="rId2" imgW="4968585" imgH="7382986" progId="Photoshop.Image.5">
                  <p:embed/>
                  <p:pic>
                    <p:nvPicPr>
                      <p:cNvPr id="20890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684" y="51483"/>
                        <a:ext cx="5598316" cy="6806517"/>
                      </a:xfrm>
                      <a:prstGeom prst="rect">
                        <a:avLst/>
                      </a:prstGeom>
                      <a:noFill/>
                      <a:ln>
                        <a:noFill/>
                      </a:ln>
                      <a:effectLst/>
                    </p:spPr>
                  </p:pic>
                </p:oleObj>
              </mc:Fallback>
            </mc:AlternateContent>
          </a:graphicData>
        </a:graphic>
      </p:graphicFrame>
      <p:graphicFrame>
        <p:nvGraphicFramePr>
          <p:cNvPr id="142346" name="Object 10"/>
          <p:cNvGraphicFramePr>
            <a:graphicFrameLocks noChangeAspect="1"/>
          </p:cNvGraphicFramePr>
          <p:nvPr>
            <p:extLst>
              <p:ext uri="{D42A27DB-BD31-4B8C-83A1-F6EECF244321}">
                <p14:modId xmlns:p14="http://schemas.microsoft.com/office/powerpoint/2010/main" val="229441271"/>
              </p:ext>
            </p:extLst>
          </p:nvPr>
        </p:nvGraphicFramePr>
        <p:xfrm>
          <a:off x="658368" y="57656"/>
          <a:ext cx="5869681" cy="6800344"/>
        </p:xfrm>
        <a:graphic>
          <a:graphicData uri="http://schemas.openxmlformats.org/presentationml/2006/ole">
            <mc:AlternateContent xmlns:mc="http://schemas.openxmlformats.org/markup-compatibility/2006">
              <mc:Choice xmlns:v="urn:schemas-microsoft-com:vml" Requires="v">
                <p:oleObj name="Image" r:id="rId4" imgW="5845394" imgH="6773032" progId="Photoshop.Image.5">
                  <p:embed/>
                </p:oleObj>
              </mc:Choice>
              <mc:Fallback>
                <p:oleObj name="Image" r:id="rId4" imgW="5845394" imgH="6773032" progId="Photoshop.Image.5">
                  <p:embed/>
                  <p:pic>
                    <p:nvPicPr>
                      <p:cNvPr id="142346"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368" y="57656"/>
                        <a:ext cx="5869681" cy="6800344"/>
                      </a:xfrm>
                      <a:prstGeom prst="rect">
                        <a:avLst/>
                      </a:prstGeom>
                      <a:noFill/>
                      <a:ln>
                        <a:noFill/>
                      </a:ln>
                      <a:effectLst/>
                    </p:spPr>
                  </p:pic>
                </p:oleObj>
              </mc:Fallback>
            </mc:AlternateContent>
          </a:graphicData>
        </a:graphic>
      </p:graphicFrame>
      <p:sp>
        <p:nvSpPr>
          <p:cNvPr id="2" name="Text Box 3"/>
          <p:cNvSpPr txBox="1">
            <a:spLocks noChangeArrowheads="1"/>
          </p:cNvSpPr>
          <p:nvPr/>
        </p:nvSpPr>
        <p:spPr bwMode="auto">
          <a:xfrm>
            <a:off x="86709" y="5964897"/>
            <a:ext cx="4622451" cy="738664"/>
          </a:xfrm>
          <a:prstGeom prst="rect">
            <a:avLst/>
          </a:prstGeom>
          <a:solidFill>
            <a:schemeClr val="bg1"/>
          </a:solidFill>
          <a:ln>
            <a:noFill/>
          </a:ln>
          <a:effectLst/>
        </p:spPr>
        <p:txBody>
          <a:bodyPr wrap="square">
            <a:spAutoFit/>
          </a:bodyPr>
          <a:lstStyle/>
          <a:p>
            <a:r>
              <a:rPr lang="en-US" altLang="el-GR" sz="2100" dirty="0">
                <a:effectLst>
                  <a:outerShdw blurRad="38100" dist="38100" dir="2700000" algn="tl">
                    <a:srgbClr val="000000">
                      <a:alpha val="43137"/>
                    </a:srgbClr>
                  </a:outerShdw>
                </a:effectLst>
                <a:latin typeface="Tahoma" panose="020B0604030504040204" pitchFamily="34" charset="0"/>
              </a:rPr>
              <a:t>Mimic muscles (facial nerve)</a:t>
            </a:r>
            <a:endParaRPr lang="el-GR" altLang="el-GR" dirty="0">
              <a:effectLst>
                <a:outerShdw blurRad="38100" dist="38100" dir="2700000" algn="tl">
                  <a:srgbClr val="000000">
                    <a:alpha val="43137"/>
                  </a:srgbClr>
                </a:outerShdw>
              </a:effectLst>
            </a:endParaRPr>
          </a:p>
          <a:p>
            <a:r>
              <a:rPr lang="en-US" altLang="el-GR" sz="2100" dirty="0" err="1">
                <a:effectLst>
                  <a:outerShdw blurRad="38100" dist="38100" dir="2700000" algn="tl">
                    <a:srgbClr val="000000">
                      <a:alpha val="43137"/>
                    </a:srgbClr>
                  </a:outerShdw>
                </a:effectLst>
                <a:latin typeface="Tahoma" panose="020B0604030504040204" pitchFamily="34" charset="0"/>
              </a:rPr>
              <a:t>Maseteric</a:t>
            </a:r>
            <a:r>
              <a:rPr lang="en-US" altLang="el-GR" sz="2100" dirty="0">
                <a:effectLst>
                  <a:outerShdw blurRad="38100" dist="38100" dir="2700000" algn="tl">
                    <a:srgbClr val="000000">
                      <a:alpha val="43137"/>
                    </a:srgbClr>
                  </a:outerShdw>
                </a:effectLst>
                <a:latin typeface="Tahoma" panose="020B0604030504040204" pitchFamily="34" charset="0"/>
              </a:rPr>
              <a:t> muscles (trigeminal nerve)</a:t>
            </a:r>
            <a:endParaRPr lang="el-GR" altLang="el-GR" dirty="0">
              <a:effectLst>
                <a:outerShdw blurRad="38100" dist="38100" dir="2700000" algn="tl">
                  <a:srgbClr val="000000">
                    <a:alpha val="43137"/>
                  </a:srgbClr>
                </a:outerShdw>
              </a:effectLst>
              <a:latin typeface="Tahoma" panose="020B0604030504040204" pitchFamily="34" charset="0"/>
            </a:endParaRPr>
          </a:p>
        </p:txBody>
      </p:sp>
    </p:spTree>
    <p:extLst>
      <p:ext uri="{BB962C8B-B14F-4D97-AF65-F5344CB8AC3E}">
        <p14:creationId xmlns:p14="http://schemas.microsoft.com/office/powerpoint/2010/main" val="2654500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961" t="40316" r="22132" b="26586"/>
          <a:stretch/>
        </p:blipFill>
        <p:spPr bwMode="auto">
          <a:xfrm>
            <a:off x="0" y="-1"/>
            <a:ext cx="6638544" cy="443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0" name="Picture 2" descr="The Importance of the Frontalis Muscle for Eye Strain and Facial  Appearances | Center for Facial Appearances">
            <a:extLst>
              <a:ext uri="{FF2B5EF4-FFF2-40B4-BE49-F238E27FC236}">
                <a16:creationId xmlns:a16="http://schemas.microsoft.com/office/drawing/2014/main" id="{174DF8A2-67C0-462A-824E-AACFD8794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2088" y="0"/>
            <a:ext cx="4629912" cy="4334336"/>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Learn Muscle Anatomy: Occipitofrontalis">
            <a:extLst>
              <a:ext uri="{FF2B5EF4-FFF2-40B4-BE49-F238E27FC236}">
                <a16:creationId xmlns:a16="http://schemas.microsoft.com/office/drawing/2014/main" id="{B6149E0C-263A-4896-8EB6-BBC4926B60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4"/>
          <a:stretch/>
        </p:blipFill>
        <p:spPr bwMode="auto">
          <a:xfrm>
            <a:off x="1700910" y="4430744"/>
            <a:ext cx="3236723" cy="2427256"/>
          </a:xfrm>
          <a:prstGeom prst="rect">
            <a:avLst/>
          </a:prstGeom>
          <a:solidFill>
            <a:srgbClr val="FFFFFF"/>
          </a:solidFill>
        </p:spPr>
      </p:pic>
      <p:pic>
        <p:nvPicPr>
          <p:cNvPr id="4" name="Εικόνα 3">
            <a:extLst>
              <a:ext uri="{FF2B5EF4-FFF2-40B4-BE49-F238E27FC236}">
                <a16:creationId xmlns:a16="http://schemas.microsoft.com/office/drawing/2014/main" id="{2D315627-D7EA-9420-DADF-6BAB9A3C2E79}"/>
              </a:ext>
            </a:extLst>
          </p:cNvPr>
          <p:cNvPicPr>
            <a:picLocks noChangeAspect="1"/>
          </p:cNvPicPr>
          <p:nvPr/>
        </p:nvPicPr>
        <p:blipFill>
          <a:blip r:embed="rId5"/>
          <a:stretch>
            <a:fillRect/>
          </a:stretch>
        </p:blipFill>
        <p:spPr>
          <a:xfrm>
            <a:off x="6896100" y="4328510"/>
            <a:ext cx="5295900" cy="2529490"/>
          </a:xfrm>
          <a:prstGeom prst="rect">
            <a:avLst/>
          </a:prstGeom>
        </p:spPr>
      </p:pic>
    </p:spTree>
    <p:extLst>
      <p:ext uri="{BB962C8B-B14F-4D97-AF65-F5344CB8AC3E}">
        <p14:creationId xmlns:p14="http://schemas.microsoft.com/office/powerpoint/2010/main" val="649824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3BC15-5648-43BC-BD0C-7C0B32F63106}"/>
              </a:ext>
            </a:extLst>
          </p:cNvPr>
          <p:cNvPicPr>
            <a:picLocks noChangeAspect="1"/>
          </p:cNvPicPr>
          <p:nvPr/>
        </p:nvPicPr>
        <p:blipFill rotWithShape="1">
          <a:blip r:embed="rId2"/>
          <a:srcRect l="31100" t="16818" r="12988" b="37400"/>
          <a:stretch/>
        </p:blipFill>
        <p:spPr>
          <a:xfrm>
            <a:off x="1" y="11104"/>
            <a:ext cx="5846618" cy="4985770"/>
          </a:xfrm>
          <a:prstGeom prst="rect">
            <a:avLst/>
          </a:prstGeom>
        </p:spPr>
      </p:pic>
      <p:pic>
        <p:nvPicPr>
          <p:cNvPr id="5" name="Picture 4">
            <a:extLst>
              <a:ext uri="{FF2B5EF4-FFF2-40B4-BE49-F238E27FC236}">
                <a16:creationId xmlns:a16="http://schemas.microsoft.com/office/drawing/2014/main" id="{077B630D-E1E4-4465-B76B-6A58B7639166}"/>
              </a:ext>
            </a:extLst>
          </p:cNvPr>
          <p:cNvPicPr>
            <a:picLocks noChangeAspect="1"/>
          </p:cNvPicPr>
          <p:nvPr/>
        </p:nvPicPr>
        <p:blipFill rotWithShape="1">
          <a:blip r:embed="rId3"/>
          <a:srcRect l="31101" t="15000" r="12988" b="10801"/>
          <a:stretch/>
        </p:blipFill>
        <p:spPr>
          <a:xfrm>
            <a:off x="5948218" y="-11103"/>
            <a:ext cx="6243781" cy="5007978"/>
          </a:xfrm>
          <a:prstGeom prst="rect">
            <a:avLst/>
          </a:prstGeom>
        </p:spPr>
      </p:pic>
    </p:spTree>
    <p:extLst>
      <p:ext uri="{BB962C8B-B14F-4D97-AF65-F5344CB8AC3E}">
        <p14:creationId xmlns:p14="http://schemas.microsoft.com/office/powerpoint/2010/main" val="1598867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Solved Epicranial aponeurosis Temporoparietalis (cut and | Chegg.com">
            <a:extLst>
              <a:ext uri="{FF2B5EF4-FFF2-40B4-BE49-F238E27FC236}">
                <a16:creationId xmlns:a16="http://schemas.microsoft.com/office/drawing/2014/main" id="{EB09FC1A-2C38-46D2-BD63-9D63D55A0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1" y="0"/>
            <a:ext cx="73394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scles of the Face | Concise Medical Knowledge">
            <a:extLst>
              <a:ext uri="{FF2B5EF4-FFF2-40B4-BE49-F238E27FC236}">
                <a16:creationId xmlns:a16="http://schemas.microsoft.com/office/drawing/2014/main" id="{C670407E-1E9A-46BA-9D95-2E6A52E4B3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0766" y="-1"/>
            <a:ext cx="4891234" cy="341197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A7E952DA-DB2D-01BE-4B2E-6E36CA432F08}"/>
              </a:ext>
            </a:extLst>
          </p:cNvPr>
          <p:cNvPicPr>
            <a:picLocks noChangeAspect="1"/>
          </p:cNvPicPr>
          <p:nvPr/>
        </p:nvPicPr>
        <p:blipFill>
          <a:blip r:embed="rId4"/>
          <a:stretch>
            <a:fillRect/>
          </a:stretch>
        </p:blipFill>
        <p:spPr>
          <a:xfrm>
            <a:off x="7380603" y="3446027"/>
            <a:ext cx="4811397" cy="1448002"/>
          </a:xfrm>
          <a:prstGeom prst="rect">
            <a:avLst/>
          </a:prstGeom>
        </p:spPr>
      </p:pic>
    </p:spTree>
    <p:extLst>
      <p:ext uri="{BB962C8B-B14F-4D97-AF65-F5344CB8AC3E}">
        <p14:creationId xmlns:p14="http://schemas.microsoft.com/office/powerpoint/2010/main" val="3240009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1585" t="61789" r="22842" b="18758"/>
          <a:stretch/>
        </p:blipFill>
        <p:spPr bwMode="auto">
          <a:xfrm>
            <a:off x="0" y="5720"/>
            <a:ext cx="4982314"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1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314" y="2860"/>
            <a:ext cx="4067944" cy="350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560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5763" cy="364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763" y="16024"/>
            <a:ext cx="5220851" cy="21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960" t="57368" r="21658" b="12947"/>
          <a:stretch/>
        </p:blipFill>
        <p:spPr bwMode="auto">
          <a:xfrm>
            <a:off x="4535763" y="2163774"/>
            <a:ext cx="5220851" cy="235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9667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3596F-C845-4E60-9C73-37EC57ED5A9C}"/>
              </a:ext>
            </a:extLst>
          </p:cNvPr>
          <p:cNvPicPr>
            <a:picLocks noChangeAspect="1"/>
          </p:cNvPicPr>
          <p:nvPr/>
        </p:nvPicPr>
        <p:blipFill rotWithShape="1">
          <a:blip r:embed="rId2"/>
          <a:srcRect l="31101" t="20601" r="12988" b="16400"/>
          <a:stretch/>
        </p:blipFill>
        <p:spPr>
          <a:xfrm>
            <a:off x="0" y="0"/>
            <a:ext cx="9138086" cy="6847392"/>
          </a:xfrm>
          <a:prstGeom prst="rect">
            <a:avLst/>
          </a:prstGeom>
        </p:spPr>
      </p:pic>
    </p:spTree>
    <p:extLst>
      <p:ext uri="{BB962C8B-B14F-4D97-AF65-F5344CB8AC3E}">
        <p14:creationId xmlns:p14="http://schemas.microsoft.com/office/powerpoint/2010/main" val="272004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5" name="Content Placeholder 4" descr="A skull&#10;&#10;Description automatically generated with low confidence">
            <a:extLst>
              <a:ext uri="{FF2B5EF4-FFF2-40B4-BE49-F238E27FC236}">
                <a16:creationId xmlns:a16="http://schemas.microsoft.com/office/drawing/2014/main" id="{CDFBE5DB-B5A5-4958-A5C9-8EB4C35122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5184" y="0"/>
            <a:ext cx="7775351" cy="6858000"/>
          </a:xfrm>
        </p:spPr>
      </p:pic>
    </p:spTree>
    <p:extLst>
      <p:ext uri="{BB962C8B-B14F-4D97-AF65-F5344CB8AC3E}">
        <p14:creationId xmlns:p14="http://schemas.microsoft.com/office/powerpoint/2010/main" val="3219745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7146" cy="307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146" y="0"/>
            <a:ext cx="4105526" cy="410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tudy for Medicine - Medical Mnemonics and MCQs - This a Model of the  Muscles of the Eye ! There are 4 Rectus Muscles and and 2 Oblique Muscles  that are responsible">
            <a:extLst>
              <a:ext uri="{FF2B5EF4-FFF2-40B4-BE49-F238E27FC236}">
                <a16:creationId xmlns:a16="http://schemas.microsoft.com/office/drawing/2014/main" id="{4CA31488-5CD5-4EB3-B868-CD2A3C7CD9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76" r="-1" b="7487"/>
          <a:stretch/>
        </p:blipFill>
        <p:spPr bwMode="auto">
          <a:xfrm>
            <a:off x="8647642" y="0"/>
            <a:ext cx="3544358" cy="1876425"/>
          </a:xfrm>
          <a:prstGeom prst="rect">
            <a:avLst/>
          </a:prstGeom>
          <a:solidFill>
            <a:srgbClr val="FFFFFF"/>
          </a:solidFill>
        </p:spPr>
      </p:pic>
      <p:pic>
        <p:nvPicPr>
          <p:cNvPr id="152578" name="Picture 2" descr="Superior View of the Right Orbit with Levator Palpebrae Superioris  Reflected | Neuroanatomy | The Neurosurgical Atlas">
            <a:extLst>
              <a:ext uri="{FF2B5EF4-FFF2-40B4-BE49-F238E27FC236}">
                <a16:creationId xmlns:a16="http://schemas.microsoft.com/office/drawing/2014/main" id="{840516CA-0623-4842-9FE5-1BF479D658F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42672" y="1990725"/>
            <a:ext cx="3549328" cy="4867275"/>
          </a:xfrm>
          <a:prstGeom prst="rect">
            <a:avLst/>
          </a:prstGeom>
          <a:solidFill>
            <a:srgbClr val="FFFFFF"/>
          </a:solidFill>
        </p:spPr>
      </p:pic>
    </p:spTree>
    <p:extLst>
      <p:ext uri="{BB962C8B-B14F-4D97-AF65-F5344CB8AC3E}">
        <p14:creationId xmlns:p14="http://schemas.microsoft.com/office/powerpoint/2010/main" val="768371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658" t="54842" r="23079" b="17158"/>
          <a:stretch/>
        </p:blipFill>
        <p:spPr bwMode="auto">
          <a:xfrm>
            <a:off x="0" y="0"/>
            <a:ext cx="6894064" cy="347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2" name="Picture 2" descr="Corrugator Supercilii - Learn Muscles">
            <a:extLst>
              <a:ext uri="{FF2B5EF4-FFF2-40B4-BE49-F238E27FC236}">
                <a16:creationId xmlns:a16="http://schemas.microsoft.com/office/drawing/2014/main" id="{A70C3264-F9E6-469B-9CFF-B50FAA510A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4064" y="-18100"/>
            <a:ext cx="2828925" cy="3537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0E0C520-982B-4B64-8695-66A10DFA3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91246"/>
            <a:ext cx="4647939" cy="336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444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91250" cy="355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5658" t="55895" r="22726" b="19473"/>
          <a:stretch/>
        </p:blipFill>
        <p:spPr bwMode="auto">
          <a:xfrm>
            <a:off x="7836024" y="4216198"/>
            <a:ext cx="4355976" cy="260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6" name="Picture 2" descr="Procerus - Learn Muscles">
            <a:extLst>
              <a:ext uri="{FF2B5EF4-FFF2-40B4-BE49-F238E27FC236}">
                <a16:creationId xmlns:a16="http://schemas.microsoft.com/office/drawing/2014/main" id="{8B2BF3B5-610E-4749-9B7C-2C57FB8D1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6024" y="0"/>
            <a:ext cx="4355976" cy="424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83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914"/>
          <a:stretch/>
        </p:blipFill>
        <p:spPr bwMode="auto">
          <a:xfrm>
            <a:off x="0" y="-1727"/>
            <a:ext cx="5448835" cy="479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013" t="61789" r="38415" b="13158"/>
          <a:stretch/>
        </p:blipFill>
        <p:spPr bwMode="auto">
          <a:xfrm>
            <a:off x="10310826" y="-6907"/>
            <a:ext cx="1881174" cy="170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0" name="Picture 2" descr="Nasalis - Learn Muscles">
            <a:extLst>
              <a:ext uri="{FF2B5EF4-FFF2-40B4-BE49-F238E27FC236}">
                <a16:creationId xmlns:a16="http://schemas.microsoft.com/office/drawing/2014/main" id="{3D1330D4-D597-4DED-AA7A-A503D226F3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8834" y="-3454"/>
            <a:ext cx="4879179" cy="479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48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974" y="5589240"/>
            <a:ext cx="8976602" cy="1477328"/>
          </a:xfrm>
          <a:prstGeom prst="rect">
            <a:avLst/>
          </a:prstGeom>
          <a:noFill/>
        </p:spPr>
        <p:txBody>
          <a:bodyPr wrap="square" rtlCol="0">
            <a:spAutoFit/>
          </a:bodyPr>
          <a:lstStyle/>
          <a:p>
            <a:r>
              <a:rPr lang="el-GR" dirty="0">
                <a:solidFill>
                  <a:schemeClr val="bg1"/>
                </a:solidFill>
                <a:effectLst>
                  <a:outerShdw blurRad="38100" dist="38100" dir="2700000" algn="tl">
                    <a:srgbClr val="000000">
                      <a:alpha val="43137"/>
                    </a:srgbClr>
                  </a:outerShdw>
                </a:effectLst>
                <a:highlight>
                  <a:srgbClr val="FF00FF"/>
                </a:highlight>
              </a:rPr>
              <a:t>ΚΑΘΕΛΚΤΗΡΑΣ ΡΙΝΙΚΟΥ ΔΙΑΦΡΑΓΜΑΤΟΣ</a:t>
            </a:r>
          </a:p>
          <a:p>
            <a:r>
              <a:rPr lang="el-GR" dirty="0">
                <a:solidFill>
                  <a:schemeClr val="bg1"/>
                </a:solidFill>
                <a:effectLst>
                  <a:outerShdw blurRad="38100" dist="38100" dir="2700000" algn="tl">
                    <a:srgbClr val="000000">
                      <a:alpha val="43137"/>
                    </a:srgbClr>
                  </a:outerShdw>
                </a:effectLst>
              </a:rPr>
              <a:t>ΤΟΜΙΚΟ ΒΟΘΡΙΟ ΆΝΩ ΓΝΑΘΟΥ- ΡΙΝΙΚΟ ΔΙΑΦΡΑΓΜΑ ΚΑΙ ΠΤΕΡΥΓΙΑ</a:t>
            </a:r>
          </a:p>
          <a:p>
            <a:r>
              <a:rPr lang="el-GR" dirty="0">
                <a:solidFill>
                  <a:schemeClr val="bg1"/>
                </a:solidFill>
                <a:effectLst>
                  <a:outerShdw blurRad="38100" dist="38100" dir="2700000" algn="tl">
                    <a:srgbClr val="000000">
                      <a:alpha val="43137"/>
                    </a:srgbClr>
                  </a:outerShdw>
                </a:effectLst>
              </a:rPr>
              <a:t>ΣΥΓΚΛΕΙΣΗ ΜΥΚΤΗΡΩΝ </a:t>
            </a:r>
          </a:p>
          <a:p>
            <a:r>
              <a:rPr lang="el-GR" dirty="0">
                <a:solidFill>
                  <a:schemeClr val="bg1"/>
                </a:solidFill>
                <a:effectLst>
                  <a:outerShdw blurRad="38100" dist="38100" dir="2700000" algn="tl">
                    <a:srgbClr val="000000">
                      <a:alpha val="43137"/>
                    </a:srgbClr>
                  </a:outerShdw>
                </a:effectLst>
              </a:rPr>
              <a:t>ΒΥΚΑΝΗΤΙΚΟΙ ΚΛΑΔΟΙ ΠΡΟΣΩΠΙΚΟΥ ΝΕΥΡΟΥ </a:t>
            </a:r>
          </a:p>
          <a:p>
            <a:endParaRPr lang="el-GR" dirty="0">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930"/>
          <a:stretch/>
        </p:blipFill>
        <p:spPr bwMode="auto">
          <a:xfrm>
            <a:off x="1550627" y="835952"/>
            <a:ext cx="4689389" cy="454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4" name="Picture 2" descr="Depressor Septi Nasi - Learn Muscles">
            <a:extLst>
              <a:ext uri="{FF2B5EF4-FFF2-40B4-BE49-F238E27FC236}">
                <a16:creationId xmlns:a16="http://schemas.microsoft.com/office/drawing/2014/main" id="{935428B0-879C-4408-BF76-0435698027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3" y="835952"/>
            <a:ext cx="4375121" cy="4541973"/>
          </a:xfrm>
          <a:prstGeom prst="rect">
            <a:avLst/>
          </a:prstGeom>
          <a:noFill/>
          <a:extLst>
            <a:ext uri="{909E8E84-426E-40DD-AFC4-6F175D3DCCD1}">
              <a14:hiddenFill xmlns:a14="http://schemas.microsoft.com/office/drawing/2010/main">
                <a:solidFill>
                  <a:srgbClr val="FFFFFF"/>
                </a:solidFill>
              </a14:hiddenFill>
            </a:ext>
          </a:extLst>
        </p:spPr>
      </p:pic>
      <p:pic>
        <p:nvPicPr>
          <p:cNvPr id="156676" name="Picture 4" descr="Depressor Septi Muscle – Improving a Droopy Nasal Tip with Rhinoplasty  Surgery">
            <a:extLst>
              <a:ext uri="{FF2B5EF4-FFF2-40B4-BE49-F238E27FC236}">
                <a16:creationId xmlns:a16="http://schemas.microsoft.com/office/drawing/2014/main" id="{C99C9741-BA04-48A0-83DD-A21700702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197" y="116633"/>
            <a:ext cx="2889607" cy="367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01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An unusual adverse event of botulinum toxin injection in the lower face -  Auada Souto - 2021 - Journal of Cosmetic Dermatology - Wiley Online Library">
            <a:extLst>
              <a:ext uri="{FF2B5EF4-FFF2-40B4-BE49-F238E27FC236}">
                <a16:creationId xmlns:a16="http://schemas.microsoft.com/office/drawing/2014/main" id="{03A6290F-B17C-4FDD-8D8B-765B5BBF8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596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43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4947" t="50000" r="22487" b="22000"/>
          <a:stretch/>
        </p:blipFill>
        <p:spPr bwMode="auto">
          <a:xfrm>
            <a:off x="0" y="9525"/>
            <a:ext cx="1219200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366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5303" t="50000" r="22487" b="25000"/>
          <a:stretch/>
        </p:blipFill>
        <p:spPr bwMode="auto">
          <a:xfrm>
            <a:off x="8115619" y="0"/>
            <a:ext cx="4076381" cy="18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0" name="Picture 2" descr="Levator Labii Superioris Alaeque Nasi - Learn Muscles">
            <a:extLst>
              <a:ext uri="{FF2B5EF4-FFF2-40B4-BE49-F238E27FC236}">
                <a16:creationId xmlns:a16="http://schemas.microsoft.com/office/drawing/2014/main" id="{66BA5D07-D92A-48FB-8CEE-DF70CD168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553" y="1"/>
            <a:ext cx="4184322" cy="3967002"/>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Levator labii superioris | Facial aesthetics, Human body anatomy, Anatomy">
            <a:extLst>
              <a:ext uri="{FF2B5EF4-FFF2-40B4-BE49-F238E27FC236}">
                <a16:creationId xmlns:a16="http://schemas.microsoft.com/office/drawing/2014/main" id="{EE9B6A7C-DE2C-43DE-BD4C-FC269EBAB2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959553" cy="395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888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961" t="53158" r="21895" b="23421"/>
          <a:stretch/>
        </p:blipFill>
        <p:spPr bwMode="auto">
          <a:xfrm>
            <a:off x="1" y="15906"/>
            <a:ext cx="7181850" cy="268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5303" t="50000" r="22487" b="25000"/>
          <a:stretch/>
        </p:blipFill>
        <p:spPr bwMode="auto">
          <a:xfrm>
            <a:off x="0" y="2792267"/>
            <a:ext cx="7181850" cy="265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874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Levator Anguli Oris - Learn Muscles">
            <a:extLst>
              <a:ext uri="{FF2B5EF4-FFF2-40B4-BE49-F238E27FC236}">
                <a16:creationId xmlns:a16="http://schemas.microsoft.com/office/drawing/2014/main" id="{B4FC7601-4399-4263-8C2D-F8FD6E6E1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331" y="-738"/>
            <a:ext cx="5584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D291007-0F32-4105-968A-C0496CB5F4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080" t="47263" r="21421" b="28526"/>
          <a:stretch/>
        </p:blipFill>
        <p:spPr bwMode="auto">
          <a:xfrm>
            <a:off x="0" y="-739"/>
            <a:ext cx="6603331" cy="302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74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047B-26B3-4B7A-81C7-E503CA628F55}"/>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93E64D4A-0A28-4174-94FB-69F4AAB2E881}"/>
              </a:ext>
            </a:extLst>
          </p:cNvPr>
          <p:cNvSpPr>
            <a:spLocks noGrp="1"/>
          </p:cNvSpPr>
          <p:nvPr>
            <p:ph idx="1"/>
          </p:nvPr>
        </p:nvSpPr>
        <p:spPr/>
        <p:txBody>
          <a:bodyPr/>
          <a:lstStyle/>
          <a:p>
            <a:endParaRPr lang="el-GR" dirty="0"/>
          </a:p>
        </p:txBody>
      </p:sp>
      <p:pic>
        <p:nvPicPr>
          <p:cNvPr id="61442" name="Picture 2" descr="Bones of the Head - Atlas of Anatomy">
            <a:extLst>
              <a:ext uri="{FF2B5EF4-FFF2-40B4-BE49-F238E27FC236}">
                <a16:creationId xmlns:a16="http://schemas.microsoft.com/office/drawing/2014/main" id="{19522C96-F32F-4735-8A9E-61B99D5E3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97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Life Size Colorful Human Skull Model Anatomical Anatomy Medical Teaching  Skeleton Head Studying Teaching Supplies αγοράστε φτηνά — δωρεάν αποστολή,  πραγματικές κριτικές με φωτογραφίες — Joom">
            <a:extLst>
              <a:ext uri="{FF2B5EF4-FFF2-40B4-BE49-F238E27FC236}">
                <a16:creationId xmlns:a16="http://schemas.microsoft.com/office/drawing/2014/main" id="{029F23EB-E200-4AB6-85FC-EA21AB6946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9"/>
          <a:stretch/>
        </p:blipFill>
        <p:spPr bwMode="auto">
          <a:xfrm>
            <a:off x="6096000" y="0"/>
            <a:ext cx="61112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9077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Zygomaticus Major - Learn Muscles">
            <a:extLst>
              <a:ext uri="{FF2B5EF4-FFF2-40B4-BE49-F238E27FC236}">
                <a16:creationId xmlns:a16="http://schemas.microsoft.com/office/drawing/2014/main" id="{6F9D555B-CECB-445F-AEDE-22D5FA471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737" y="0"/>
            <a:ext cx="6037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066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487" t="47052" r="21303" b="24316"/>
          <a:stretch/>
        </p:blipFill>
        <p:spPr bwMode="auto">
          <a:xfrm>
            <a:off x="0" y="0"/>
            <a:ext cx="9133042" cy="449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809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487" t="47052" r="21303" b="24316"/>
          <a:stretch/>
        </p:blipFill>
        <p:spPr bwMode="auto">
          <a:xfrm>
            <a:off x="0" y="0"/>
            <a:ext cx="9198953" cy="475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3077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5303" t="43473" r="22487" b="26632"/>
          <a:stretch/>
        </p:blipFill>
        <p:spPr bwMode="auto">
          <a:xfrm>
            <a:off x="0" y="0"/>
            <a:ext cx="6836144" cy="356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0" name="Picture 2" descr="Risorius - Learn Muscles">
            <a:extLst>
              <a:ext uri="{FF2B5EF4-FFF2-40B4-BE49-F238E27FC236}">
                <a16:creationId xmlns:a16="http://schemas.microsoft.com/office/drawing/2014/main" id="{A94FDA1C-3C22-48B5-9493-B3FE0F56D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4" y="0"/>
            <a:ext cx="5438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316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013" t="42632" r="21421" b="30841"/>
          <a:stretch/>
        </p:blipFill>
        <p:spPr bwMode="auto">
          <a:xfrm>
            <a:off x="0" y="0"/>
            <a:ext cx="7858119"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4" name="Picture 2" descr="Depressor Labii Inferioris - Learn Muscles">
            <a:extLst>
              <a:ext uri="{FF2B5EF4-FFF2-40B4-BE49-F238E27FC236}">
                <a16:creationId xmlns:a16="http://schemas.microsoft.com/office/drawing/2014/main" id="{A72445E5-05E5-401C-BA9B-D4E33B2CD5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445" y="0"/>
            <a:ext cx="4460555"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128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552" t="52737" r="21658" b="20947"/>
          <a:stretch/>
        </p:blipFill>
        <p:spPr bwMode="auto">
          <a:xfrm>
            <a:off x="10887" y="0"/>
            <a:ext cx="641705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38" name="Picture 2" descr="Depressor Anguli Oris - Learn Muscles">
            <a:extLst>
              <a:ext uri="{FF2B5EF4-FFF2-40B4-BE49-F238E27FC236}">
                <a16:creationId xmlns:a16="http://schemas.microsoft.com/office/drawing/2014/main" id="{6022C609-E8C6-419C-AA59-9CA1D8E87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946" y="0"/>
            <a:ext cx="57640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215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5539" t="55895" r="22842" b="18210"/>
          <a:stretch/>
        </p:blipFill>
        <p:spPr bwMode="auto">
          <a:xfrm>
            <a:off x="0" y="0"/>
            <a:ext cx="8134350" cy="420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2" name="Picture 2" descr="Mentalis - Learn Muscles">
            <a:extLst>
              <a:ext uri="{FF2B5EF4-FFF2-40B4-BE49-F238E27FC236}">
                <a16:creationId xmlns:a16="http://schemas.microsoft.com/office/drawing/2014/main" id="{B170DD29-7980-4C2A-BA66-591703BCDB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048" y="0"/>
            <a:ext cx="4139952" cy="420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9840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Buccinator - Learn Muscles">
            <a:extLst>
              <a:ext uri="{FF2B5EF4-FFF2-40B4-BE49-F238E27FC236}">
                <a16:creationId xmlns:a16="http://schemas.microsoft.com/office/drawing/2014/main" id="{705BECA4-932A-4B27-AEEA-3A459A91E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4655" cy="4938118"/>
          </a:xfrm>
          <a:prstGeom prst="rect">
            <a:avLst/>
          </a:prstGeom>
          <a:noFill/>
          <a:extLst>
            <a:ext uri="{909E8E84-426E-40DD-AFC4-6F175D3DCCD1}">
              <a14:hiddenFill xmlns:a14="http://schemas.microsoft.com/office/drawing/2010/main">
                <a:solidFill>
                  <a:srgbClr val="FFFFFF"/>
                </a:solidFill>
              </a14:hiddenFill>
            </a:ext>
          </a:extLst>
        </p:spPr>
      </p:pic>
      <p:pic>
        <p:nvPicPr>
          <p:cNvPr id="169988" name="Picture 4" descr="Figure, Buccinator muscle. Image courtesy O. Chaigasame] - StatPearls -  NCBI Bookshelf">
            <a:extLst>
              <a:ext uri="{FF2B5EF4-FFF2-40B4-BE49-F238E27FC236}">
                <a16:creationId xmlns:a16="http://schemas.microsoft.com/office/drawing/2014/main" id="{EECE954A-B5E9-454D-BFD8-5C9DDB3ED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655" y="0"/>
            <a:ext cx="4716016" cy="501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777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806" y="-1"/>
            <a:ext cx="3848467" cy="4974437"/>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5" y="0"/>
            <a:ext cx="3928294" cy="4974437"/>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424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extLst>
              <p:ext uri="{D42A27DB-BD31-4B8C-83A1-F6EECF244321}">
                <p14:modId xmlns:p14="http://schemas.microsoft.com/office/powerpoint/2010/main" val="3590595302"/>
              </p:ext>
            </p:extLst>
          </p:nvPr>
        </p:nvGraphicFramePr>
        <p:xfrm>
          <a:off x="-1" y="0"/>
          <a:ext cx="4557713" cy="4705212"/>
        </p:xfrm>
        <a:graphic>
          <a:graphicData uri="http://schemas.openxmlformats.org/presentationml/2006/ole">
            <mc:AlternateContent xmlns:mc="http://schemas.openxmlformats.org/markup-compatibility/2006">
              <mc:Choice xmlns:v="urn:schemas-microsoft-com:vml" Requires="v">
                <p:oleObj name="Image" r:id="rId2" imgW="7853159" imgH="8107307" progId="Photoshop.Image.5">
                  <p:embed/>
                </p:oleObj>
              </mc:Choice>
              <mc:Fallback>
                <p:oleObj name="Image" r:id="rId2" imgW="7853159" imgH="8107307" progId="Photoshop.Image.5">
                  <p:embed/>
                  <p:pic>
                    <p:nvPicPr>
                      <p:cNvPr id="4"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57713" cy="4705212"/>
                      </a:xfrm>
                      <a:prstGeom prst="rect">
                        <a:avLst/>
                      </a:prstGeom>
                      <a:noFill/>
                      <a:ln>
                        <a:noFill/>
                      </a:ln>
                      <a:effectLst/>
                    </p:spPr>
                  </p:pic>
                </p:oleObj>
              </mc:Fallback>
            </mc:AlternateContent>
          </a:graphicData>
        </a:graphic>
      </p:graphicFrame>
      <p:sp>
        <p:nvSpPr>
          <p:cNvPr id="2" name="TextBox 1"/>
          <p:cNvSpPr txBox="1"/>
          <p:nvPr/>
        </p:nvSpPr>
        <p:spPr>
          <a:xfrm>
            <a:off x="5756109" y="188640"/>
            <a:ext cx="4959837" cy="923330"/>
          </a:xfrm>
          <a:prstGeom prst="rect">
            <a:avLst/>
          </a:prstGeom>
          <a:noFill/>
        </p:spPr>
        <p:txBody>
          <a:bodyPr wrap="square" rtlCol="0">
            <a:spAutoFit/>
          </a:bodyPr>
          <a:lstStyle/>
          <a:p>
            <a:r>
              <a:rPr lang="el-GR" dirty="0">
                <a:solidFill>
                  <a:schemeClr val="bg1"/>
                </a:solidFill>
                <a:effectLst>
                  <a:outerShdw blurRad="38100" dist="38100" dir="2700000" algn="tl">
                    <a:srgbClr val="000000">
                      <a:alpha val="43137"/>
                    </a:srgbClr>
                  </a:outerShdw>
                </a:effectLst>
              </a:rPr>
              <a:t>ΚΡΟΤΑΦΙΚΟΣ ΒΟΘΡΟΣ-ΚΟΡΩΝΟΕΙΔΗΣ ΑΠΟΦΥΣΗ, ΠΡΟΣΘΙΟ ΧΕΙΛΟΣ ΚΛΑΔΟΥ ΚΑΤΩ ΓΝΑΘΟΥ</a:t>
            </a:r>
          </a:p>
          <a:p>
            <a:r>
              <a:rPr lang="el-GR" dirty="0">
                <a:solidFill>
                  <a:schemeClr val="bg1"/>
                </a:solidFill>
                <a:effectLst>
                  <a:outerShdw blurRad="38100" dist="38100" dir="2700000" algn="tl">
                    <a:srgbClr val="000000">
                      <a:alpha val="43137"/>
                    </a:srgbClr>
                  </a:outerShdw>
                </a:effectLst>
              </a:rPr>
              <a:t>ΕΝ ΤΩ ΒΑΘΕΙ ΚΡΟΤΑΦΙΚΑ ΝΕΥΡΑ </a:t>
            </a:r>
          </a:p>
        </p:txBody>
      </p:sp>
      <p:pic>
        <p:nvPicPr>
          <p:cNvPr id="439301" name="Picture 5"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2" y="0"/>
            <a:ext cx="6267067" cy="470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4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60423"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60425" name="Rectangle 60424">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7" name="Freeform: Shape 60426">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0418" name="Picture 2" descr="Bones of the Skull - Structure - Fractures - TeachMeAnatomy">
            <a:extLst>
              <a:ext uri="{FF2B5EF4-FFF2-40B4-BE49-F238E27FC236}">
                <a16:creationId xmlns:a16="http://schemas.microsoft.com/office/drawing/2014/main" id="{4ADA27A1-359B-4F64-85DE-F45BAFB9F3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218" y="674256"/>
            <a:ext cx="12191999" cy="5536044"/>
          </a:xfrm>
          <a:prstGeom prst="rect">
            <a:avLst/>
          </a:prstGeom>
          <a:noFill/>
          <a:extLst>
            <a:ext uri="{909E8E84-426E-40DD-AFC4-6F175D3DCCD1}">
              <a14:hiddenFill xmlns:a14="http://schemas.microsoft.com/office/drawing/2010/main">
                <a:solidFill>
                  <a:srgbClr val="FFFFFF"/>
                </a:solidFill>
              </a14:hiddenFill>
            </a:ext>
          </a:extLst>
        </p:spPr>
      </p:pic>
      <p:sp>
        <p:nvSpPr>
          <p:cNvPr id="60429"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1555711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DF] The anatomical basis for surgical preservation of temporal muscle. |  Semantic Scholar">
            <a:extLst>
              <a:ext uri="{FF2B5EF4-FFF2-40B4-BE49-F238E27FC236}">
                <a16:creationId xmlns:a16="http://schemas.microsoft.com/office/drawing/2014/main" id="{307B230B-0617-40C7-831E-EDC8FD1836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91" b="3143"/>
          <a:stretch/>
        </p:blipFill>
        <p:spPr bwMode="auto">
          <a:xfrm>
            <a:off x="0" y="-31185"/>
            <a:ext cx="4716016" cy="68311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mporoparietalis Muscle Images, Stock Photos &amp;amp; Vectors | Shutterstock">
            <a:extLst>
              <a:ext uri="{FF2B5EF4-FFF2-40B4-BE49-F238E27FC236}">
                <a16:creationId xmlns:a16="http://schemas.microsoft.com/office/drawing/2014/main" id="{BE69B6AC-0EC0-4164-A1EE-216DEA1E42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35"/>
          <a:stretch/>
        </p:blipFill>
        <p:spPr bwMode="auto">
          <a:xfrm>
            <a:off x="4716015" y="-31185"/>
            <a:ext cx="7462597" cy="683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60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3412" name="Object 4"/>
          <p:cNvGraphicFramePr>
            <a:graphicFrameLocks noChangeAspect="1"/>
          </p:cNvGraphicFramePr>
          <p:nvPr>
            <p:extLst>
              <p:ext uri="{D42A27DB-BD31-4B8C-83A1-F6EECF244321}">
                <p14:modId xmlns:p14="http://schemas.microsoft.com/office/powerpoint/2010/main" val="2420663937"/>
              </p:ext>
            </p:extLst>
          </p:nvPr>
        </p:nvGraphicFramePr>
        <p:xfrm>
          <a:off x="0" y="0"/>
          <a:ext cx="3879039" cy="4109934"/>
        </p:xfrm>
        <a:graphic>
          <a:graphicData uri="http://schemas.openxmlformats.org/presentationml/2006/ole">
            <mc:AlternateContent xmlns:mc="http://schemas.openxmlformats.org/markup-compatibility/2006">
              <mc:Choice xmlns:v="urn:schemas-microsoft-com:vml" Requires="v">
                <p:oleObj name="Image" r:id="rId2" imgW="7471938" imgH="7916696" progId="Photoshop.Image.5">
                  <p:embed/>
                </p:oleObj>
              </mc:Choice>
              <mc:Fallback>
                <p:oleObj name="Image" r:id="rId2" imgW="7471938" imgH="7916696" progId="Photoshop.Image.5">
                  <p:embed/>
                  <p:pic>
                    <p:nvPicPr>
                      <p:cNvPr id="27341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79039" cy="4109934"/>
                      </a:xfrm>
                      <a:prstGeom prst="rect">
                        <a:avLst/>
                      </a:prstGeom>
                      <a:noFill/>
                      <a:ln>
                        <a:noFill/>
                      </a:ln>
                      <a:effectLst/>
                    </p:spPr>
                  </p:pic>
                </p:oleObj>
              </mc:Fallback>
            </mc:AlternateContent>
          </a:graphicData>
        </a:graphic>
      </p:graphicFrame>
      <p:pic>
        <p:nvPicPr>
          <p:cNvPr id="50180" name="Picture 4" descr="Masseter - Learn Muscles">
            <a:extLst>
              <a:ext uri="{FF2B5EF4-FFF2-40B4-BE49-F238E27FC236}">
                <a16:creationId xmlns:a16="http://schemas.microsoft.com/office/drawing/2014/main" id="{FD14C3EE-53E3-40B1-8AA5-860705C90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111932"/>
            <a:ext cx="3675888" cy="27460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11DF414-6B97-4FD6-874F-305790924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039" y="0"/>
            <a:ext cx="5255817" cy="411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97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5538B-2A6F-4154-9261-0BF5EA6C5834}"/>
              </a:ext>
            </a:extLst>
          </p:cNvPr>
          <p:cNvPicPr>
            <a:picLocks noChangeAspect="1"/>
          </p:cNvPicPr>
          <p:nvPr/>
        </p:nvPicPr>
        <p:blipFill rotWithShape="1">
          <a:blip r:embed="rId2"/>
          <a:srcRect l="35037" t="22001" r="16139" b="12201"/>
          <a:stretch/>
        </p:blipFill>
        <p:spPr>
          <a:xfrm>
            <a:off x="0" y="0"/>
            <a:ext cx="9243392" cy="6858000"/>
          </a:xfrm>
          <a:prstGeom prst="rect">
            <a:avLst/>
          </a:prstGeom>
        </p:spPr>
      </p:pic>
    </p:spTree>
    <p:extLst>
      <p:ext uri="{BB962C8B-B14F-4D97-AF65-F5344CB8AC3E}">
        <p14:creationId xmlns:p14="http://schemas.microsoft.com/office/powerpoint/2010/main" val="441014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61" name="Object 5"/>
          <p:cNvGraphicFramePr>
            <a:graphicFrameLocks noChangeAspect="1"/>
          </p:cNvGraphicFramePr>
          <p:nvPr>
            <p:extLst>
              <p:ext uri="{D42A27DB-BD31-4B8C-83A1-F6EECF244321}">
                <p14:modId xmlns:p14="http://schemas.microsoft.com/office/powerpoint/2010/main" val="513070539"/>
              </p:ext>
            </p:extLst>
          </p:nvPr>
        </p:nvGraphicFramePr>
        <p:xfrm>
          <a:off x="0" y="0"/>
          <a:ext cx="5082071" cy="4291220"/>
        </p:xfrm>
        <a:graphic>
          <a:graphicData uri="http://schemas.openxmlformats.org/presentationml/2006/ole">
            <mc:AlternateContent xmlns:mc="http://schemas.openxmlformats.org/markup-compatibility/2006">
              <mc:Choice xmlns:v="urn:schemas-microsoft-com:vml" Requires="v">
                <p:oleObj name="Image" r:id="rId2" imgW="9390752" imgH="7929403" progId="Photoshop.Image.5">
                  <p:embed/>
                </p:oleObj>
              </mc:Choice>
              <mc:Fallback>
                <p:oleObj name="Image" r:id="rId2" imgW="9390752" imgH="7929403" progId="Photoshop.Image.5">
                  <p:embed/>
                  <p:pic>
                    <p:nvPicPr>
                      <p:cNvPr id="27546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82071" cy="4291220"/>
                      </a:xfrm>
                      <a:prstGeom prst="rect">
                        <a:avLst/>
                      </a:prstGeom>
                      <a:noFill/>
                      <a:ln>
                        <a:noFill/>
                      </a:ln>
                      <a:effectLst/>
                    </p:spPr>
                  </p:pic>
                </p:oleObj>
              </mc:Fallback>
            </mc:AlternateContent>
          </a:graphicData>
        </a:graphic>
      </p:graphicFrame>
      <p:pic>
        <p:nvPicPr>
          <p:cNvPr id="411673" name="Picture 25"/>
          <p:cNvPicPr>
            <a:picLocks noChangeAspect="1" noChangeArrowheads="1"/>
          </p:cNvPicPr>
          <p:nvPr/>
        </p:nvPicPr>
        <p:blipFill rotWithShape="1">
          <a:blip r:embed="rId4">
            <a:extLst>
              <a:ext uri="{28A0092B-C50C-407E-A947-70E740481C1C}">
                <a14:useLocalDpi xmlns:a14="http://schemas.microsoft.com/office/drawing/2010/main" val="0"/>
              </a:ext>
            </a:extLst>
          </a:blip>
          <a:srcRect t="17759"/>
          <a:stretch/>
        </p:blipFill>
        <p:spPr bwMode="auto">
          <a:xfrm>
            <a:off x="0" y="4291220"/>
            <a:ext cx="3807995" cy="256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335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EDE32-D4CF-4030-8BAA-A1C255E33347}"/>
              </a:ext>
            </a:extLst>
          </p:cNvPr>
          <p:cNvPicPr>
            <a:picLocks noChangeAspect="1"/>
          </p:cNvPicPr>
          <p:nvPr/>
        </p:nvPicPr>
        <p:blipFill rotWithShape="1">
          <a:blip r:embed="rId2"/>
          <a:srcRect l="35037" t="16401" r="16139" b="17801"/>
          <a:stretch/>
        </p:blipFill>
        <p:spPr>
          <a:xfrm>
            <a:off x="1655179" y="116632"/>
            <a:ext cx="8854023" cy="6624736"/>
          </a:xfrm>
          <a:prstGeom prst="rect">
            <a:avLst/>
          </a:prstGeom>
        </p:spPr>
      </p:pic>
    </p:spTree>
    <p:extLst>
      <p:ext uri="{BB962C8B-B14F-4D97-AF65-F5344CB8AC3E}">
        <p14:creationId xmlns:p14="http://schemas.microsoft.com/office/powerpoint/2010/main" val="22198741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Lateral Pterygoid - Learn Muscles">
            <a:extLst>
              <a:ext uri="{FF2B5EF4-FFF2-40B4-BE49-F238E27FC236}">
                <a16:creationId xmlns:a16="http://schemas.microsoft.com/office/drawing/2014/main" id="{472FC7BE-705B-425B-B053-50D3B3AB0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140" y="-21449"/>
            <a:ext cx="5511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50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353" t="14213"/>
          <a:stretch/>
        </p:blipFill>
        <p:spPr bwMode="auto">
          <a:xfrm>
            <a:off x="7025940" y="1412776"/>
            <a:ext cx="3821120" cy="495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5444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BD5110-0E27-1804-90C1-190A12164F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13"/>
          <a:stretch/>
        </p:blipFill>
        <p:spPr bwMode="auto">
          <a:xfrm>
            <a:off x="0" y="-24016"/>
            <a:ext cx="9162511" cy="688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904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5D86B-CA77-46C9-AA8E-2B4D61D9FDAA}"/>
              </a:ext>
            </a:extLst>
          </p:cNvPr>
          <p:cNvPicPr>
            <a:picLocks noChangeAspect="1"/>
          </p:cNvPicPr>
          <p:nvPr/>
        </p:nvPicPr>
        <p:blipFill rotWithShape="1">
          <a:blip r:embed="rId2"/>
          <a:srcRect l="34250" t="15000" r="16138" b="20601"/>
          <a:stretch/>
        </p:blipFill>
        <p:spPr>
          <a:xfrm>
            <a:off x="0" y="0"/>
            <a:ext cx="8974388" cy="6858000"/>
          </a:xfrm>
          <a:prstGeom prst="rect">
            <a:avLst/>
          </a:prstGeom>
        </p:spPr>
      </p:pic>
    </p:spTree>
    <p:extLst>
      <p:ext uri="{BB962C8B-B14F-4D97-AF65-F5344CB8AC3E}">
        <p14:creationId xmlns:p14="http://schemas.microsoft.com/office/powerpoint/2010/main" val="16149593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B20BE-007D-4206-A2FE-8A16350FA3C4}"/>
              </a:ext>
            </a:extLst>
          </p:cNvPr>
          <p:cNvPicPr>
            <a:picLocks noChangeAspect="1"/>
          </p:cNvPicPr>
          <p:nvPr/>
        </p:nvPicPr>
        <p:blipFill rotWithShape="1">
          <a:blip r:embed="rId3"/>
          <a:srcRect l="35037" t="26200" r="16139" b="8000"/>
          <a:stretch/>
        </p:blipFill>
        <p:spPr>
          <a:xfrm>
            <a:off x="0" y="0"/>
            <a:ext cx="9243392" cy="6858000"/>
          </a:xfrm>
          <a:prstGeom prst="rect">
            <a:avLst/>
          </a:prstGeom>
        </p:spPr>
      </p:pic>
    </p:spTree>
    <p:extLst>
      <p:ext uri="{BB962C8B-B14F-4D97-AF65-F5344CB8AC3E}">
        <p14:creationId xmlns:p14="http://schemas.microsoft.com/office/powerpoint/2010/main" val="32829361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Text Box 4"/>
          <p:cNvSpPr txBox="1">
            <a:spLocks noChangeArrowheads="1"/>
          </p:cNvSpPr>
          <p:nvPr/>
        </p:nvSpPr>
        <p:spPr bwMode="auto">
          <a:xfrm>
            <a:off x="1508264" y="4437112"/>
            <a:ext cx="3939664" cy="369332"/>
          </a:xfrm>
          <a:prstGeom prst="rect">
            <a:avLst/>
          </a:prstGeom>
          <a:solidFill>
            <a:srgbClr val="663300"/>
          </a:solidFill>
          <a:ln>
            <a:noFill/>
          </a:ln>
          <a:effectLst/>
          <a:scene3d>
            <a:camera prst="legacyObliqueTopRight"/>
            <a:lightRig rig="legacyFlat3" dir="b"/>
          </a:scene3d>
          <a:sp3d extrusionH="430200" prstMaterial="legacyMatte">
            <a:bevelT w="13500" h="13500" prst="angle"/>
            <a:bevelB w="13500" h="13500" prst="angle"/>
            <a:extrusionClr>
              <a:srgbClr val="663300"/>
            </a:extrusionClr>
            <a:contourClr>
              <a:srgbClr val="663300"/>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a:spcBef>
                <a:spcPct val="50000"/>
              </a:spcBef>
            </a:pPr>
            <a:r>
              <a:rPr lang="en-US" altLang="el-GR" dirty="0">
                <a:solidFill>
                  <a:schemeClr val="bg1"/>
                </a:solidFill>
                <a:effectLst>
                  <a:outerShdw blurRad="38100" dist="38100" dir="2700000" algn="tl">
                    <a:srgbClr val="000000"/>
                  </a:outerShdw>
                </a:effectLst>
                <a:latin typeface="Tahoma" panose="020B0604030504040204" pitchFamily="34" charset="0"/>
              </a:rPr>
              <a:t>Medial pterygoid muscle </a:t>
            </a:r>
            <a:endParaRPr lang="el-GR" altLang="el-GR" dirty="0">
              <a:solidFill>
                <a:schemeClr val="bg1"/>
              </a:solidFill>
              <a:effectLst>
                <a:outerShdw blurRad="38100" dist="38100" dir="2700000" algn="tl">
                  <a:srgbClr val="000000"/>
                </a:outerShdw>
              </a:effectLst>
              <a:latin typeface="Tahoma" panose="020B0604030504040204" pitchFamily="34" charset="0"/>
            </a:endParaRPr>
          </a:p>
        </p:txBody>
      </p:sp>
      <p:graphicFrame>
        <p:nvGraphicFramePr>
          <p:cNvPr id="275461" name="Object 5"/>
          <p:cNvGraphicFramePr>
            <a:graphicFrameLocks noChangeAspect="1"/>
          </p:cNvGraphicFramePr>
          <p:nvPr/>
        </p:nvGraphicFramePr>
        <p:xfrm>
          <a:off x="1524001" y="13070"/>
          <a:ext cx="5082071" cy="4291220"/>
        </p:xfrm>
        <a:graphic>
          <a:graphicData uri="http://schemas.openxmlformats.org/presentationml/2006/ole">
            <mc:AlternateContent xmlns:mc="http://schemas.openxmlformats.org/markup-compatibility/2006">
              <mc:Choice xmlns:v="urn:schemas-microsoft-com:vml" Requires="v">
                <p:oleObj name="Image" r:id="rId2" imgW="9390752" imgH="7929403" progId="Photoshop.Image.5">
                  <p:embed/>
                </p:oleObj>
              </mc:Choice>
              <mc:Fallback>
                <p:oleObj name="Image" r:id="rId2" imgW="9390752" imgH="7929403" progId="Photoshop.Image.5">
                  <p:embed/>
                  <p:pic>
                    <p:nvPicPr>
                      <p:cNvPr id="27546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3070"/>
                        <a:ext cx="5082071" cy="4291220"/>
                      </a:xfrm>
                      <a:prstGeom prst="rect">
                        <a:avLst/>
                      </a:prstGeom>
                      <a:noFill/>
                      <a:ln>
                        <a:noFill/>
                      </a:ln>
                      <a:effectLst/>
                    </p:spPr>
                  </p:pic>
                </p:oleObj>
              </mc:Fallback>
            </mc:AlternateContent>
          </a:graphicData>
        </a:graphic>
      </p:graphicFrame>
      <p:sp>
        <p:nvSpPr>
          <p:cNvPr id="4" name="TextBox 3"/>
          <p:cNvSpPr txBox="1"/>
          <p:nvPr/>
        </p:nvSpPr>
        <p:spPr>
          <a:xfrm>
            <a:off x="6672064" y="116633"/>
            <a:ext cx="3609474" cy="2031325"/>
          </a:xfrm>
          <a:prstGeom prst="rect">
            <a:avLst/>
          </a:prstGeom>
          <a:noFill/>
        </p:spPr>
        <p:txBody>
          <a:bodyPr wrap="square" rtlCol="0">
            <a:spAutoFit/>
          </a:bodyPr>
          <a:lstStyle/>
          <a:p>
            <a:r>
              <a:rPr lang="el-GR" dirty="0">
                <a:solidFill>
                  <a:schemeClr val="bg1"/>
                </a:solidFill>
                <a:effectLst>
                  <a:outerShdw blurRad="38100" dist="38100" dir="2700000" algn="tl">
                    <a:srgbClr val="000000">
                      <a:alpha val="43137"/>
                    </a:srgbClr>
                  </a:outerShdw>
                </a:effectLst>
              </a:rPr>
              <a:t>ΈΣΩ ΕΠΙΦΑΝΕΙΑ ΈΞΩ ΠΕΤΑΛΟΥ ΠΤΕΡΥΓΟΕΙΔΟΥΣ ΑΠΟΦΥΣΗΣ ΣΦΗΝΟΕΙΔΟΥΣ, ΥΠΕΡΩΙΟ ΟΣΤΟ, ΓΝΑΘΙΑΙΟ ΚΥΡΤΩΜΑ- ΈΣΩ ΕΠΙΦΑΝΕΙΑ ΚΛΑΔΟΥ ΚΑΙ ΓΩΝΙΑΣ ΚΑΤΩ ΓΝΑΘΟΥ</a:t>
            </a:r>
          </a:p>
          <a:p>
            <a:r>
              <a:rPr lang="el-GR" dirty="0">
                <a:solidFill>
                  <a:schemeClr val="bg1"/>
                </a:solidFill>
                <a:effectLst>
                  <a:outerShdw blurRad="38100" dist="38100" dir="2700000" algn="tl">
                    <a:srgbClr val="000000">
                      <a:alpha val="43137"/>
                    </a:srgbClr>
                  </a:outerShdw>
                </a:effectLst>
              </a:rPr>
              <a:t>ΈΣΩ ΠΤΕΡΥΓΟΕΙΔΕΣ ΝΕΥΡΟ </a:t>
            </a:r>
          </a:p>
        </p:txBody>
      </p:sp>
      <p:pic>
        <p:nvPicPr>
          <p:cNvPr id="52228" name="Picture 4" descr="Lateral pterygoid muscle Sphenomandibular ligament Medial pterygoid muscle  Parotid duct Superior pharyngeal constrictor muscle - America&amp;#39;s best pics  and videos">
            <a:extLst>
              <a:ext uri="{FF2B5EF4-FFF2-40B4-BE49-F238E27FC236}">
                <a16:creationId xmlns:a16="http://schemas.microsoft.com/office/drawing/2014/main" id="{B63A41FA-B5C9-40C3-9D08-EA593B8E0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928" y="3650355"/>
            <a:ext cx="5220072" cy="319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2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28B0-61F8-46C2-B34B-FC37CB9D75C8}"/>
              </a:ext>
            </a:extLst>
          </p:cNvPr>
          <p:cNvSpPr>
            <a:spLocks noGrp="1"/>
          </p:cNvSpPr>
          <p:nvPr>
            <p:ph type="title"/>
          </p:nvPr>
        </p:nvSpPr>
        <p:spPr/>
        <p:txBody>
          <a:bodyPr/>
          <a:lstStyle/>
          <a:p>
            <a:endParaRPr lang="el-GR"/>
          </a:p>
        </p:txBody>
      </p:sp>
      <p:pic>
        <p:nvPicPr>
          <p:cNvPr id="5" name="Content Placeholder 4">
            <a:extLst>
              <a:ext uri="{FF2B5EF4-FFF2-40B4-BE49-F238E27FC236}">
                <a16:creationId xmlns:a16="http://schemas.microsoft.com/office/drawing/2014/main" id="{A65D0CC3-0B53-4C39-A7F8-D44D92E7B86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945278" cy="6868458"/>
          </a:xfrm>
        </p:spPr>
      </p:pic>
      <p:pic>
        <p:nvPicPr>
          <p:cNvPr id="77826" name="Picture 2" descr="Cadaveric Lab: Skeletal and Muscular Systems - Complete Anatomy">
            <a:extLst>
              <a:ext uri="{FF2B5EF4-FFF2-40B4-BE49-F238E27FC236}">
                <a16:creationId xmlns:a16="http://schemas.microsoft.com/office/drawing/2014/main" id="{6443D17A-B124-4D39-9390-3E576B5A6C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00"/>
          <a:stretch/>
        </p:blipFill>
        <p:spPr bwMode="auto">
          <a:xfrm>
            <a:off x="9957321" y="0"/>
            <a:ext cx="2234679"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6355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03513" y="-531440"/>
            <a:ext cx="3080321" cy="1162050"/>
          </a:xfrm>
          <a:prstGeom prst="rect">
            <a:avLst/>
          </a:prstGeom>
          <a:noFill/>
          <a:ln>
            <a:noFill/>
          </a:ln>
        </p:spPr>
        <p:txBody>
          <a:bodyPr vert="horz" wrap="square" lIns="91440" tIns="45720" rIns="91440" bIns="45720" numCol="1" rtlCol="0" anchor="b" anchorCtr="0" compatLnSpc="1">
            <a:prstTxWarp prst="textNoShape">
              <a:avLst/>
            </a:prstTxWarp>
            <a:normAutofit/>
          </a:bodyPr>
          <a:lstStyle/>
          <a:p>
            <a:pPr eaLnBrk="0" hangingPunct="0">
              <a:spcAft>
                <a:spcPts val="600"/>
              </a:spcAft>
            </a:pPr>
            <a:r>
              <a:rPr lang="el-GR" sz="2000" b="1" dirty="0">
                <a:solidFill>
                  <a:schemeClr val="tx2"/>
                </a:solidFill>
                <a:highlight>
                  <a:srgbClr val="FFFF00"/>
                </a:highlight>
                <a:latin typeface="+mj-lt"/>
                <a:ea typeface="+mj-ea"/>
                <a:cs typeface="+mj-cs"/>
              </a:rPr>
              <a:t>- αγγειοβρίθεια περιοχής</a:t>
            </a:r>
          </a:p>
        </p:txBody>
      </p:sp>
      <p:pic>
        <p:nvPicPr>
          <p:cNvPr id="40345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13680" y="273051"/>
            <a:ext cx="4682490" cy="5853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E329A9C-C016-4E91-B9E9-6BCC00E62B46}"/>
              </a:ext>
            </a:extLst>
          </p:cNvPr>
          <p:cNvSpPr/>
          <p:nvPr/>
        </p:nvSpPr>
        <p:spPr>
          <a:xfrm>
            <a:off x="2925485" y="6273226"/>
            <a:ext cx="6341031" cy="584775"/>
          </a:xfrm>
          <a:prstGeom prst="rect">
            <a:avLst/>
          </a:prstGeom>
          <a:noFill/>
        </p:spPr>
        <p:txBody>
          <a:bodyPr wrap="none" lIns="91440" tIns="45720" rIns="91440" bIns="45720">
            <a:spAutoFit/>
          </a:bodyPr>
          <a:lstStyle/>
          <a:p>
            <a:pPr algn="ctr"/>
            <a:r>
              <a:rPr lang="el-GR" sz="3200" dirty="0">
                <a:ln w="0"/>
                <a:solidFill>
                  <a:schemeClr val="accent1"/>
                </a:solidFill>
                <a:effectLst>
                  <a:outerShdw blurRad="38100" dist="25400" dir="5400000" algn="ctr" rotWithShape="0">
                    <a:srgbClr val="6E747A">
                      <a:alpha val="43000"/>
                    </a:srgbClr>
                  </a:outerShdw>
                </a:effectLst>
              </a:rPr>
              <a:t>Αναστόμωση έσω και έξω καρωτίδας</a:t>
            </a:r>
            <a:endParaRPr lang="en-US" sz="32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03191332"/>
      </p:ext>
    </p:extLst>
  </p:cSld>
  <p:clrMapOvr>
    <a:masterClrMapping/>
  </p:clrMapOvr>
  <p:transition>
    <p:split orient="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03513" y="-531440"/>
            <a:ext cx="3080321" cy="1162050"/>
          </a:xfrm>
          <a:prstGeom prst="rect">
            <a:avLst/>
          </a:prstGeom>
          <a:noFill/>
          <a:ln>
            <a:noFill/>
          </a:ln>
        </p:spPr>
        <p:txBody>
          <a:bodyPr vert="horz" wrap="square" lIns="91440" tIns="45720" rIns="91440" bIns="45720" numCol="1" rtlCol="0" anchor="b" anchorCtr="0" compatLnSpc="1">
            <a:prstTxWarp prst="textNoShape">
              <a:avLst/>
            </a:prstTxWarp>
            <a:normAutofit/>
          </a:bodyPr>
          <a:lstStyle/>
          <a:p>
            <a:pPr eaLnBrk="0" hangingPunct="0">
              <a:spcAft>
                <a:spcPts val="600"/>
              </a:spcAft>
            </a:pPr>
            <a:r>
              <a:rPr lang="el-GR" sz="2000" b="1" dirty="0">
                <a:solidFill>
                  <a:schemeClr val="tx2"/>
                </a:solidFill>
                <a:highlight>
                  <a:srgbClr val="FFFF00"/>
                </a:highlight>
                <a:latin typeface="+mj-lt"/>
                <a:ea typeface="+mj-ea"/>
                <a:cs typeface="+mj-cs"/>
              </a:rPr>
              <a:t>- </a:t>
            </a:r>
            <a:r>
              <a:rPr lang="el-GR" sz="2000" dirty="0" err="1">
                <a:solidFill>
                  <a:schemeClr val="tx2"/>
                </a:solidFill>
                <a:highlight>
                  <a:srgbClr val="FFFF00"/>
                </a:highlight>
                <a:latin typeface="+mj-lt"/>
                <a:ea typeface="+mj-ea"/>
                <a:cs typeface="+mj-cs"/>
              </a:rPr>
              <a:t>Αγγείωση</a:t>
            </a:r>
            <a:r>
              <a:rPr lang="el-GR" sz="2000" dirty="0">
                <a:solidFill>
                  <a:schemeClr val="tx2"/>
                </a:solidFill>
                <a:highlight>
                  <a:srgbClr val="FFFF00"/>
                </a:highlight>
                <a:latin typeface="+mj-lt"/>
                <a:ea typeface="+mj-ea"/>
                <a:cs typeface="+mj-cs"/>
              </a:rPr>
              <a:t> κεφαλής</a:t>
            </a:r>
            <a:endParaRPr lang="el-GR" sz="2000" b="1" dirty="0">
              <a:solidFill>
                <a:schemeClr val="tx2"/>
              </a:solidFill>
              <a:highlight>
                <a:srgbClr val="FFFF00"/>
              </a:highlight>
              <a:latin typeface="+mj-lt"/>
              <a:ea typeface="+mj-ea"/>
              <a:cs typeface="+mj-cs"/>
            </a:endParaRPr>
          </a:p>
        </p:txBody>
      </p:sp>
      <p:sp>
        <p:nvSpPr>
          <p:cNvPr id="71" name="Text Placeholder 3">
            <a:extLst>
              <a:ext uri="{FF2B5EF4-FFF2-40B4-BE49-F238E27FC236}">
                <a16:creationId xmlns:a16="http://schemas.microsoft.com/office/drawing/2014/main" id="{59B5F1A9-747A-4A25-9908-D6664F2B3122}"/>
              </a:ext>
            </a:extLst>
          </p:cNvPr>
          <p:cNvSpPr>
            <a:spLocks noGrp="1"/>
          </p:cNvSpPr>
          <p:nvPr>
            <p:ph type="body" sz="half" idx="2"/>
          </p:nvPr>
        </p:nvSpPr>
        <p:spPr>
          <a:xfrm>
            <a:off x="1981201" y="1435101"/>
            <a:ext cx="3008313" cy="4691063"/>
          </a:xfrm>
        </p:spPr>
        <p:txBody>
          <a:bodyPr/>
          <a:lstStyle/>
          <a:p>
            <a:endParaRPr lang="en-US"/>
          </a:p>
        </p:txBody>
      </p:sp>
      <p:pic>
        <p:nvPicPr>
          <p:cNvPr id="4100" name="Picture 4" descr="A Systematic Literature Review of the Middle Temporal Vein Anatomy: &amp;#39;Venous  Danger Zone&amp;#39; in Temporal Fossa for Filler Injections | Semantic Scholar">
            <a:extLst>
              <a:ext uri="{FF2B5EF4-FFF2-40B4-BE49-F238E27FC236}">
                <a16:creationId xmlns:a16="http://schemas.microsoft.com/office/drawing/2014/main" id="{0787BED5-D68C-4F43-8C8F-8C4FF060B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89" y="653937"/>
            <a:ext cx="3995936" cy="6209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view of the arterial vascular anatomy for implant placement in the  anterior mandible : DT Science">
            <a:extLst>
              <a:ext uri="{FF2B5EF4-FFF2-40B4-BE49-F238E27FC236}">
                <a16:creationId xmlns:a16="http://schemas.microsoft.com/office/drawing/2014/main" id="{494CBFEE-1237-84A9-8D44-33152E412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61" r="5740"/>
          <a:stretch/>
        </p:blipFill>
        <p:spPr bwMode="auto">
          <a:xfrm>
            <a:off x="5268113" y="675872"/>
            <a:ext cx="6882679" cy="620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19231"/>
      </p:ext>
    </p:extLst>
  </p:cSld>
  <p:clrMapOvr>
    <a:masterClrMapping/>
  </p:clrMapOvr>
  <p:transition>
    <p:split orient="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acial Dissection on Behance">
            <a:extLst>
              <a:ext uri="{FF2B5EF4-FFF2-40B4-BE49-F238E27FC236}">
                <a16:creationId xmlns:a16="http://schemas.microsoft.com/office/drawing/2014/main" id="{761237F0-420F-4E3E-B216-4C5939078D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41" b="29309"/>
          <a:stretch/>
        </p:blipFill>
        <p:spPr bwMode="auto">
          <a:xfrm>
            <a:off x="1524020" y="0"/>
            <a:ext cx="9143980" cy="6857990"/>
          </a:xfrm>
          <a:prstGeom prst="rect">
            <a:avLst/>
          </a:prstGeom>
          <a:solidFill>
            <a:srgbClr val="FFFFFF"/>
          </a:solidFill>
        </p:spPr>
      </p:pic>
      <p:sp>
        <p:nvSpPr>
          <p:cNvPr id="2" name="Rectangle 1">
            <a:extLst>
              <a:ext uri="{FF2B5EF4-FFF2-40B4-BE49-F238E27FC236}">
                <a16:creationId xmlns:a16="http://schemas.microsoft.com/office/drawing/2014/main" id="{8579C9FE-97EA-44DB-80E8-99AF8F12AEFC}"/>
              </a:ext>
            </a:extLst>
          </p:cNvPr>
          <p:cNvSpPr/>
          <p:nvPr/>
        </p:nvSpPr>
        <p:spPr>
          <a:xfrm>
            <a:off x="2484319" y="188640"/>
            <a:ext cx="9528763"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Surface anatomy of the face</a:t>
            </a:r>
          </a:p>
        </p:txBody>
      </p:sp>
    </p:spTree>
    <p:extLst>
      <p:ext uri="{BB962C8B-B14F-4D97-AF65-F5344CB8AC3E}">
        <p14:creationId xmlns:p14="http://schemas.microsoft.com/office/powerpoint/2010/main" val="453377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tlas of Flaps of the Face by Leonard Goldberg">
            <a:extLst>
              <a:ext uri="{FF2B5EF4-FFF2-40B4-BE49-F238E27FC236}">
                <a16:creationId xmlns:a16="http://schemas.microsoft.com/office/drawing/2014/main" id="{EC474C30-0B28-4B4E-BE15-27B51F1F8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40" y="123057"/>
            <a:ext cx="1528857" cy="229042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ocal Flaps in the Head and Neck: Forehead, FAMM, Submental, Nasolabial and  Cervicofacial Flaps | Plastic Surgery Key">
            <a:extLst>
              <a:ext uri="{FF2B5EF4-FFF2-40B4-BE49-F238E27FC236}">
                <a16:creationId xmlns:a16="http://schemas.microsoft.com/office/drawing/2014/main" id="{769111F7-F984-4167-973A-22A2DD4E6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544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6F67995-8AB4-48CB-BD61-23C572203743}"/>
              </a:ext>
            </a:extLst>
          </p:cNvPr>
          <p:cNvPicPr>
            <a:picLocks noChangeAspect="1"/>
          </p:cNvPicPr>
          <p:nvPr/>
        </p:nvPicPr>
        <p:blipFill rotWithShape="1">
          <a:blip r:embed="rId4"/>
          <a:srcRect l="13776" t="8000" r="40550" b="31801"/>
          <a:stretch/>
        </p:blipFill>
        <p:spPr>
          <a:xfrm>
            <a:off x="4779406" y="0"/>
            <a:ext cx="7412594" cy="6858000"/>
          </a:xfrm>
          <a:prstGeom prst="rect">
            <a:avLst/>
          </a:prstGeom>
        </p:spPr>
      </p:pic>
    </p:spTree>
    <p:extLst>
      <p:ext uri="{BB962C8B-B14F-4D97-AF65-F5344CB8AC3E}">
        <p14:creationId xmlns:p14="http://schemas.microsoft.com/office/powerpoint/2010/main" val="998076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nger&amp;#39;s lines">
            <a:extLst>
              <a:ext uri="{FF2B5EF4-FFF2-40B4-BE49-F238E27FC236}">
                <a16:creationId xmlns:a16="http://schemas.microsoft.com/office/drawing/2014/main" id="{CF3D167E-0B77-437C-91CB-B6D785CE3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75449" cy="3099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6171F6-4AE7-4ADC-8487-9228DB723E0D}"/>
              </a:ext>
            </a:extLst>
          </p:cNvPr>
          <p:cNvPicPr>
            <a:picLocks noChangeAspect="1"/>
          </p:cNvPicPr>
          <p:nvPr/>
        </p:nvPicPr>
        <p:blipFill rotWithShape="1">
          <a:blip r:embed="rId3"/>
          <a:srcRect l="31101" t="19201" r="12988" b="6601"/>
          <a:stretch/>
        </p:blipFill>
        <p:spPr>
          <a:xfrm>
            <a:off x="-1" y="3099816"/>
            <a:ext cx="7075449" cy="3758184"/>
          </a:xfrm>
          <a:prstGeom prst="rect">
            <a:avLst/>
          </a:prstGeom>
        </p:spPr>
      </p:pic>
    </p:spTree>
    <p:extLst>
      <p:ext uri="{BB962C8B-B14F-4D97-AF65-F5344CB8AC3E}">
        <p14:creationId xmlns:p14="http://schemas.microsoft.com/office/powerpoint/2010/main" val="19574811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61030" y="127369"/>
            <a:ext cx="8895908" cy="507831"/>
          </a:xfrm>
          <a:prstGeom prst="rect">
            <a:avLst/>
          </a:prstGeom>
          <a:solidFill>
            <a:schemeClr val="accent2"/>
          </a:solidFill>
          <a:ln>
            <a:noFill/>
          </a:ln>
          <a:effectLst/>
        </p:spPr>
        <p:txBody>
          <a:bodyPr wrap="square">
            <a:spAutoFit/>
            <a:flatTx/>
          </a:bodyPr>
          <a:lstStyle/>
          <a:p>
            <a:pPr algn="ctr">
              <a:spcBef>
                <a:spcPct val="50000"/>
              </a:spcBef>
            </a:pPr>
            <a:r>
              <a:rPr lang="en-US" altLang="el-GR" sz="2700" dirty="0">
                <a:solidFill>
                  <a:schemeClr val="bg1"/>
                </a:solidFill>
                <a:effectLst>
                  <a:outerShdw blurRad="38100" dist="38100" dir="2700000" algn="tl">
                    <a:srgbClr val="000000"/>
                  </a:outerShdw>
                </a:effectLst>
                <a:latin typeface="Century Gothic" panose="020B0502020202020204" pitchFamily="34" charset="0"/>
              </a:rPr>
              <a:t>Subcutaneous fat pad </a:t>
            </a:r>
            <a:endParaRPr lang="el-GR" altLang="el-GR" sz="2700" dirty="0">
              <a:solidFill>
                <a:schemeClr val="bg1"/>
              </a:solidFill>
              <a:effectLst>
                <a:outerShdw blurRad="38100" dist="38100" dir="2700000" algn="tl">
                  <a:srgbClr val="000000"/>
                </a:outerShdw>
              </a:effectLst>
              <a:latin typeface="Century Gothic" panose="020B0502020202020204" pitchFamily="34" charset="0"/>
            </a:endParaRPr>
          </a:p>
        </p:txBody>
      </p:sp>
      <p:sp>
        <p:nvSpPr>
          <p:cNvPr id="3" name="TextBox 2"/>
          <p:cNvSpPr txBox="1"/>
          <p:nvPr/>
        </p:nvSpPr>
        <p:spPr>
          <a:xfrm>
            <a:off x="-1" y="752128"/>
            <a:ext cx="7333673" cy="1569660"/>
          </a:xfrm>
          <a:prstGeom prst="rect">
            <a:avLst/>
          </a:prstGeom>
          <a:noFill/>
        </p:spPr>
        <p:txBody>
          <a:bodyPr wrap="square" rtlCol="0">
            <a:spAutoFit/>
          </a:bodyPr>
          <a:lstStyle/>
          <a:p>
            <a:pPr marL="257175" indent="-257175">
              <a:buFont typeface="Courier New" panose="02070309020205020404" pitchFamily="49" charset="0"/>
              <a:buChar char="o"/>
            </a:pPr>
            <a:r>
              <a:rPr lang="en-US" sz="1600" b="1" dirty="0">
                <a:latin typeface="Century Gothic" panose="020B0502020202020204" pitchFamily="34" charset="0"/>
                <a:cs typeface="Arial" panose="020B0604020202020204" pitchFamily="34" charset="0"/>
              </a:rPr>
              <a:t>little subcutaneous fat</a:t>
            </a:r>
            <a:r>
              <a:rPr lang="en-US" sz="1600" dirty="0">
                <a:latin typeface="Century Gothic" panose="020B0502020202020204" pitchFamily="34" charset="0"/>
                <a:cs typeface="Arial" panose="020B0604020202020204" pitchFamily="34" charset="0"/>
              </a:rPr>
              <a:t> and abundant vessels -pinkish color </a:t>
            </a:r>
          </a:p>
          <a:p>
            <a:pPr marL="257175" indent="-257175">
              <a:buFont typeface="Courier New" panose="02070309020205020404" pitchFamily="49" charset="0"/>
              <a:buChar char="o"/>
            </a:pPr>
            <a:r>
              <a:rPr lang="en-US" sz="1600" dirty="0">
                <a:latin typeface="Century Gothic" panose="020B0502020202020204" pitchFamily="34" charset="0"/>
                <a:cs typeface="Arial" panose="020B0604020202020204" pitchFamily="34" charset="0"/>
              </a:rPr>
              <a:t>Roundness of the cheek-adipose Bichat ball (outer surface of the buccinator muscle, at the angle between it and the anterior rim of the masseter) with upward extension to the temporal region </a:t>
            </a:r>
          </a:p>
          <a:p>
            <a:pPr marL="257175" indent="-257175">
              <a:buFont typeface="Courier New" panose="02070309020205020404" pitchFamily="49" charset="0"/>
              <a:buChar char="o"/>
            </a:pPr>
            <a:r>
              <a:rPr lang="en-US" sz="1600" dirty="0">
                <a:latin typeface="Century Gothic" panose="020B0502020202020204" pitchFamily="34" charset="0"/>
                <a:cs typeface="Arial" panose="020B0604020202020204" pitchFamily="34" charset="0"/>
              </a:rPr>
              <a:t>Tendency of adipose ball prolapse through intraoral incisions or fractured wounds of the cheek by crossing the buccinator</a:t>
            </a:r>
          </a:p>
        </p:txBody>
      </p:sp>
      <p:pic>
        <p:nvPicPr>
          <p:cNvPr id="106498" name="Picture 2" descr="Αποτέλεσμα εικόνας για bichat fat 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048" y="4175"/>
            <a:ext cx="4949952" cy="3899519"/>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Αποτέλεσμα εικόνας για bichat fat 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733" y="2394843"/>
            <a:ext cx="3178534" cy="3142783"/>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descr="Αποτέλεσμα εικόνας για bichat fat p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30" y="2941895"/>
            <a:ext cx="4228090" cy="3811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8D391D7-8E01-4CA7-B27D-6733EFD97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048" y="3703321"/>
            <a:ext cx="4949952" cy="323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1851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1"/>
            <a:ext cx="12223634" cy="708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16740" y="162814"/>
            <a:ext cx="3248005" cy="415498"/>
          </a:xfrm>
          <a:prstGeom prst="rect">
            <a:avLst/>
          </a:prstGeom>
          <a:solidFill>
            <a:schemeClr val="accent2"/>
          </a:solidFill>
        </p:spPr>
        <p:txBody>
          <a:bodyPr wrap="none">
            <a:spAutoFit/>
          </a:bodyPr>
          <a:lstStyle/>
          <a:p>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Cheek fat par of Bichat</a:t>
            </a:r>
            <a:endParaRPr lang="el-GR" sz="2100" dirty="0">
              <a:solidFill>
                <a:schemeClr val="bg1"/>
              </a:solidFill>
            </a:endParaRPr>
          </a:p>
        </p:txBody>
      </p:sp>
    </p:spTree>
    <p:extLst>
      <p:ext uri="{BB962C8B-B14F-4D97-AF65-F5344CB8AC3E}">
        <p14:creationId xmlns:p14="http://schemas.microsoft.com/office/powerpoint/2010/main" val="33327352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6EF2F-BCCD-D23C-9599-C1ACD5A302F4}"/>
            </a:ext>
          </a:extLst>
        </p:cNvPr>
        <p:cNvGrpSpPr/>
        <p:nvPr/>
      </p:nvGrpSpPr>
      <p:grpSpPr>
        <a:xfrm>
          <a:off x="0" y="0"/>
          <a:ext cx="0" cy="0"/>
          <a:chOff x="0" y="0"/>
          <a:chExt cx="0" cy="0"/>
        </a:xfrm>
      </p:grpSpPr>
      <p:pic>
        <p:nvPicPr>
          <p:cNvPr id="402434" name="Picture 2">
            <a:extLst>
              <a:ext uri="{FF2B5EF4-FFF2-40B4-BE49-F238E27FC236}">
                <a16:creationId xmlns:a16="http://schemas.microsoft.com/office/drawing/2014/main" id="{8BFC9873-097B-DFE7-0E1F-B4F82AA2A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65" b="7653"/>
          <a:stretch/>
        </p:blipFill>
        <p:spPr bwMode="auto">
          <a:xfrm>
            <a:off x="0" y="1"/>
            <a:ext cx="122165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a:extLst>
              <a:ext uri="{FF2B5EF4-FFF2-40B4-BE49-F238E27FC236}">
                <a16:creationId xmlns:a16="http://schemas.microsoft.com/office/drawing/2014/main" id="{F0937FA5-194E-2B3A-A4D6-D204681E047B}"/>
              </a:ext>
            </a:extLst>
          </p:cNvPr>
          <p:cNvSpPr/>
          <p:nvPr/>
        </p:nvSpPr>
        <p:spPr>
          <a:xfrm>
            <a:off x="1631504" y="118586"/>
            <a:ext cx="8928992" cy="415498"/>
          </a:xfrm>
          <a:prstGeom prst="rect">
            <a:avLst/>
          </a:prstGeom>
          <a:solidFill>
            <a:schemeClr val="accent2"/>
          </a:solidFill>
        </p:spPr>
        <p:txBody>
          <a:bodyPr wrap="square">
            <a:spAutoFit/>
          </a:bodyPr>
          <a:lstStyle/>
          <a:p>
            <a:pPr algn="ct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Distribution of subcutaneous tissue in the face  </a:t>
            </a:r>
            <a:endParaRPr lang="el-GR" sz="2100" dirty="0">
              <a:solidFill>
                <a:schemeClr val="bg1"/>
              </a:solidFill>
            </a:endParaRPr>
          </a:p>
        </p:txBody>
      </p:sp>
    </p:spTree>
    <p:extLst>
      <p:ext uri="{BB962C8B-B14F-4D97-AF65-F5344CB8AC3E}">
        <p14:creationId xmlns:p14="http://schemas.microsoft.com/office/powerpoint/2010/main" val="23204620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28" y="5734505"/>
            <a:ext cx="6918037" cy="1246495"/>
          </a:xfrm>
          <a:prstGeom prst="rect">
            <a:avLst/>
          </a:prstGeom>
          <a:noFill/>
        </p:spPr>
        <p:txBody>
          <a:bodyPr wrap="square" rtlCol="0">
            <a:spAutoFit/>
          </a:bodyPr>
          <a:lstStyle/>
          <a:p>
            <a:pPr fontAlgn="base"/>
            <a:r>
              <a:rPr lang="en-US" sz="1500" b="1" dirty="0">
                <a:latin typeface="Candara" panose="020E0502030303020204" pitchFamily="34" charset="0"/>
                <a:cs typeface="Arial" panose="020B0604020202020204" pitchFamily="34" charset="0"/>
              </a:rPr>
              <a:t>The fat pads are located under the epidermis </a:t>
            </a:r>
            <a:r>
              <a:rPr lang="en-US" sz="1500" b="1" dirty="0" err="1">
                <a:latin typeface="Candara" panose="020E0502030303020204" pitchFamily="34" charset="0"/>
                <a:cs typeface="Arial" panose="020B0604020202020204" pitchFamily="34" charset="0"/>
              </a:rPr>
              <a:t>subdermatically</a:t>
            </a:r>
            <a:r>
              <a:rPr lang="en-US" sz="1500" b="1" dirty="0">
                <a:latin typeface="Candara" panose="020E0502030303020204" pitchFamily="34" charset="0"/>
                <a:cs typeface="Arial" panose="020B0604020202020204" pitchFamily="34" charset="0"/>
              </a:rPr>
              <a:t> and help in the volume, fullness of the face and its contour </a:t>
            </a:r>
          </a:p>
          <a:p>
            <a:pPr fontAlgn="base"/>
            <a:r>
              <a:rPr lang="en-US" sz="1500" b="1" dirty="0">
                <a:latin typeface="Candara" panose="020E0502030303020204" pitchFamily="34" charset="0"/>
                <a:cs typeface="Arial" panose="020B0604020202020204" pitchFamily="34" charset="0"/>
              </a:rPr>
              <a:t>As we age, fat thins and descends, as a result of which the face loses its roundness and "bags" form under the eyes. </a:t>
            </a:r>
          </a:p>
          <a:p>
            <a:pPr fontAlgn="base"/>
            <a:endParaRPr lang="en-US" sz="1500" dirty="0">
              <a:latin typeface="Century Gothic" panose="020B0502020202020204" pitchFamily="34" charset="0"/>
              <a:cs typeface="Arial" panose="020B0604020202020204" pitchFamily="34" charset="0"/>
            </a:endParaRPr>
          </a:p>
        </p:txBody>
      </p:sp>
      <p:pic>
        <p:nvPicPr>
          <p:cNvPr id="401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004240" cy="420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Αποτέλεσμα εικόνας για subcutaneous facial fat"/>
          <p:cNvPicPr>
            <a:picLocks noChangeAspect="1" noChangeArrowheads="1"/>
          </p:cNvPicPr>
          <p:nvPr/>
        </p:nvPicPr>
        <p:blipFill rotWithShape="1">
          <a:blip r:embed="rId3">
            <a:extLst>
              <a:ext uri="{28A0092B-C50C-407E-A947-70E740481C1C}">
                <a14:useLocalDpi xmlns:a14="http://schemas.microsoft.com/office/drawing/2010/main" val="0"/>
              </a:ext>
            </a:extLst>
          </a:blip>
          <a:srcRect t="14236"/>
          <a:stretch/>
        </p:blipFill>
        <p:spPr bwMode="auto">
          <a:xfrm>
            <a:off x="7033461" y="9148"/>
            <a:ext cx="5158539" cy="3327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dvanced Head Construction - 08 Fat Pads by AdamAntaloczy on DeviantArt">
            <a:extLst>
              <a:ext uri="{FF2B5EF4-FFF2-40B4-BE49-F238E27FC236}">
                <a16:creationId xmlns:a16="http://schemas.microsoft.com/office/drawing/2014/main" id="{8A5F0559-07F9-47EC-969B-04530D717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461" y="3336581"/>
            <a:ext cx="5158539" cy="352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19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uperficial Facial Fat&#10;Compartments&#10;1.Nasolabial fat compartment&#10;2.Cheek fat compartments&#10;3.Forehead and temporal fat&#10;comp...">
            <a:extLst>
              <a:ext uri="{FF2B5EF4-FFF2-40B4-BE49-F238E27FC236}">
                <a16:creationId xmlns:a16="http://schemas.microsoft.com/office/drawing/2014/main" id="{D5F56DF4-D591-49F0-9685-203EA987C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 r="2" b="2"/>
          <a:stretch/>
        </p:blipFill>
        <p:spPr bwMode="auto">
          <a:xfrm>
            <a:off x="0" y="-757382"/>
            <a:ext cx="12192000" cy="7684655"/>
          </a:xfrm>
          <a:prstGeom prst="rect">
            <a:avLst/>
          </a:prstGeom>
          <a:solidFill>
            <a:srgbClr val="FFFFFF"/>
          </a:solidFill>
        </p:spPr>
      </p:pic>
    </p:spTree>
    <p:extLst>
      <p:ext uri="{BB962C8B-B14F-4D97-AF65-F5344CB8AC3E}">
        <p14:creationId xmlns:p14="http://schemas.microsoft.com/office/powerpoint/2010/main" val="4134651164"/>
      </p:ext>
    </p:extLst>
  </p:cSld>
  <p:clrMapOvr>
    <a:masterClrMapping/>
  </p:clrMapOvr>
</p:sld>
</file>

<file path=ppt/theme/theme1.xml><?xml version="1.0" encoding="utf-8"?>
<a:theme xmlns:a="http://schemas.openxmlformats.org/drawingml/2006/main" name="HeadlinesVTI">
  <a:themeElements>
    <a:clrScheme name="AnalogousFromRegularSeedRightStep">
      <a:dk1>
        <a:srgbClr val="000000"/>
      </a:dk1>
      <a:lt1>
        <a:srgbClr val="FFFFFF"/>
      </a:lt1>
      <a:dk2>
        <a:srgbClr val="3A3621"/>
      </a:dk2>
      <a:lt2>
        <a:srgbClr val="E2E8E8"/>
      </a:lt2>
      <a:accent1>
        <a:srgbClr val="C34D54"/>
      </a:accent1>
      <a:accent2>
        <a:srgbClr val="B1653B"/>
      </a:accent2>
      <a:accent3>
        <a:srgbClr val="BBA149"/>
      </a:accent3>
      <a:accent4>
        <a:srgbClr val="97AD39"/>
      </a:accent4>
      <a:accent5>
        <a:srgbClr val="72B346"/>
      </a:accent5>
      <a:accent6>
        <a:srgbClr val="3BB13D"/>
      </a:accent6>
      <a:hlink>
        <a:srgbClr val="30928C"/>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936</Words>
  <Application>Microsoft Office PowerPoint</Application>
  <PresentationFormat>Ευρεία οθόνη</PresentationFormat>
  <Paragraphs>129</Paragraphs>
  <Slides>145</Slides>
  <Notes>19</Notes>
  <HiddenSlides>0</HiddenSlides>
  <MMClips>0</MMClips>
  <ScaleCrop>false</ScaleCrop>
  <HeadingPairs>
    <vt:vector size="8" baseType="variant">
      <vt:variant>
        <vt:lpstr>Γραμματοσειρές που χρησιμοποιούνται</vt:lpstr>
      </vt:variant>
      <vt:variant>
        <vt:i4>12</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145</vt:i4>
      </vt:variant>
    </vt:vector>
  </HeadingPairs>
  <TitlesOfParts>
    <vt:vector size="159" baseType="lpstr">
      <vt:lpstr>Algerian</vt:lpstr>
      <vt:lpstr>Arial</vt:lpstr>
      <vt:lpstr>Arial Nova</vt:lpstr>
      <vt:lpstr>Avenir Next LT Pro</vt:lpstr>
      <vt:lpstr>Calibri</vt:lpstr>
      <vt:lpstr>Cambria</vt:lpstr>
      <vt:lpstr>Candara</vt:lpstr>
      <vt:lpstr>Century Gothic</vt:lpstr>
      <vt:lpstr>Courier New</vt:lpstr>
      <vt:lpstr>Sitka Banner</vt:lpstr>
      <vt:lpstr>Tahoma</vt:lpstr>
      <vt:lpstr>Times New Roman</vt:lpstr>
      <vt:lpstr>HeadlinesVTI</vt:lpstr>
      <vt:lpstr>Image</vt:lpstr>
      <vt:lpstr> </vt:lpstr>
      <vt:lpstr>VISCEROCRANIUM HYPOPLASTIC IN NEONATAL LIFE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Orbit bones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Facial artery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στην Ανατομία της Βάσης του κρανίου: Εμβρυολογική υπόμνηση, τρήματα και χώροι κλινικής σημασίας</dc:title>
  <dc:creator>Maria Piagkou</dc:creator>
  <cp:lastModifiedBy>Maria Piagkou</cp:lastModifiedBy>
  <cp:revision>323</cp:revision>
  <dcterms:created xsi:type="dcterms:W3CDTF">2022-03-01T14:03:01Z</dcterms:created>
  <dcterms:modified xsi:type="dcterms:W3CDTF">2024-11-18T13:17:28Z</dcterms:modified>
</cp:coreProperties>
</file>