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g" ContentType="vide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9" r:id="rId3"/>
    <p:sldId id="257" r:id="rId4"/>
    <p:sldId id="258" r:id="rId5"/>
    <p:sldId id="270" r:id="rId6"/>
    <p:sldId id="259" r:id="rId7"/>
    <p:sldId id="260" r:id="rId8"/>
    <p:sldId id="264" r:id="rId9"/>
    <p:sldId id="274" r:id="rId10"/>
    <p:sldId id="262" r:id="rId11"/>
    <p:sldId id="265" r:id="rId12"/>
    <p:sldId id="266" r:id="rId13"/>
    <p:sldId id="271" r:id="rId14"/>
    <p:sldId id="261" r:id="rId15"/>
    <p:sldId id="263" r:id="rId16"/>
    <p:sldId id="273" r:id="rId17"/>
    <p:sldId id="267" r:id="rId18"/>
    <p:sldId id="272" r:id="rId19"/>
    <p:sldId id="276" r:id="rId20"/>
    <p:sldId id="268" r:id="rId2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3E8F-A546-4648-8AE1-8BD382256144}" type="datetimeFigureOut">
              <a:rPr lang="el-GR" smtClean="0"/>
              <a:t>17/10/2023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B8585-B7A3-4337-A773-D49EF57DAFB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3566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B8585-B7A3-4337-A773-D49EF57DAFBC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8999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4595E04-6AD5-0243-F46D-69C355236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665833DF-DDCC-6AFE-0D62-D728CC8767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CB380C3-525E-66CD-5336-8E936B850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3B8F-31FD-4EF3-9DC4-D5C334367BFB}" type="datetimeFigureOut">
              <a:rPr lang="el-GR" smtClean="0"/>
              <a:t>17/10/2023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0B4A119-755A-CEE0-10F0-2624A95F1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9381497-E7DA-76CB-CB28-1F4893629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CD073-8115-4707-AAC8-76D8FC40FD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3091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DB7E28C-0884-BFCC-371A-395365040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81586D57-34A1-5689-E70F-B1B4791F6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5DDACFF-1626-94BC-8A12-D7497E2E3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3B8F-31FD-4EF3-9DC4-D5C334367BFB}" type="datetimeFigureOut">
              <a:rPr lang="el-GR" smtClean="0"/>
              <a:t>17/10/2023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E83F639-2A70-4780-E106-CEC7367CB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E712C07-458D-9168-7234-82BA30CED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CD073-8115-4707-AAC8-76D8FC40FD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7126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1A0636A8-9461-3933-EF9B-93120079C0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F7721BBB-6F2E-9BE8-0CAD-3BE27C5FE5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881049C-35E7-0655-39AC-C471A512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3B8F-31FD-4EF3-9DC4-D5C334367BFB}" type="datetimeFigureOut">
              <a:rPr lang="el-GR" smtClean="0"/>
              <a:t>17/10/2023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701711B-042D-69EF-C363-4BB07C6FD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821D2DF-243C-3B77-1143-C0029A2E7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CD073-8115-4707-AAC8-76D8FC40FD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0445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95884AB-3943-CDB4-1E86-8E8490A7B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13C74FB-329B-BE00-FD98-2C0B50A38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FF599D-BE43-21B7-6AC5-A14684265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3B8F-31FD-4EF3-9DC4-D5C334367BFB}" type="datetimeFigureOut">
              <a:rPr lang="el-GR" smtClean="0"/>
              <a:t>17/10/2023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1816967-F944-2A89-EF12-5981FC531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0E138E6-43DD-ECAC-509D-6E91A7BD7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CD073-8115-4707-AAC8-76D8FC40FD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3706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CD7C3F9-651A-0FB8-1773-EEB1E7EBA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93FC2C1-8F4B-0BC7-DD24-9B9D15B81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7864BD8-6A28-3282-C93F-2C0863B10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3B8F-31FD-4EF3-9DC4-D5C334367BFB}" type="datetimeFigureOut">
              <a:rPr lang="el-GR" smtClean="0"/>
              <a:t>17/10/2023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0DF39E9-08F8-E592-585A-163BC432E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1A2E8D6-65C0-C91A-957B-70BEF9D3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CD073-8115-4707-AAC8-76D8FC40FD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5307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0F8171D-F3A3-610F-6D9A-7916D0D5A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67E23F4-4487-029F-E5A7-D344B12475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B15B3881-8A02-A2A3-5E3B-CC7CEFF50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1CDBBBB-7E29-C005-F569-C6CD6113F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3B8F-31FD-4EF3-9DC4-D5C334367BFB}" type="datetimeFigureOut">
              <a:rPr lang="el-GR" smtClean="0"/>
              <a:t>17/10/2023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4D3DEBB2-D1C9-26CA-E19A-6094DFF9D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448CA338-4E8E-3041-80B5-667D54E90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CD073-8115-4707-AAC8-76D8FC40FD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63053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D76C39-74B3-B6B1-4E2F-B9A7429BD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F9363B6-B61B-8802-A1BA-6A033DB19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177E7D0-CB38-5F17-1875-92856B411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0895DBC7-5FA9-AFA6-9033-137926C41B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FFB43F1C-306D-47CB-7B5F-5B2A37D20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64237AA0-83A9-DF25-57F4-7CBA240B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3B8F-31FD-4EF3-9DC4-D5C334367BFB}" type="datetimeFigureOut">
              <a:rPr lang="el-GR" smtClean="0"/>
              <a:t>17/10/2023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25545162-08E5-9291-6BA9-6E80C58D9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4017873E-D559-89DF-8396-64BE99A67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CD073-8115-4707-AAC8-76D8FC40FD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03146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1BBF1C4-B482-3D61-28B1-2CEC6079F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D5A6FE79-2471-7355-EBCC-3E6AD9EAD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3B8F-31FD-4EF3-9DC4-D5C334367BFB}" type="datetimeFigureOut">
              <a:rPr lang="el-GR" smtClean="0"/>
              <a:t>17/10/2023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B7075EBA-F9F0-3A00-51BB-342FBA83A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8D65E782-B15F-6852-D61E-B52916BDF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CD073-8115-4707-AAC8-76D8FC40FD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5229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FD4C35B7-BA5A-A369-BDC1-8D943A00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3B8F-31FD-4EF3-9DC4-D5C334367BFB}" type="datetimeFigureOut">
              <a:rPr lang="el-GR" smtClean="0"/>
              <a:t>17/10/2023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EA291D13-B50C-FB33-29E6-301FEDB4C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535ED82B-4521-5309-E223-677C8D4C2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CD073-8115-4707-AAC8-76D8FC40FD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3681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6754EB9-DEFB-76C6-B5BF-DCD375677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AC61F93-0231-2D96-D9D7-2379B3168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F46F83EA-FE67-1D2D-758E-ADC0D2FCDA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57B1A0D-4528-2C67-2475-0181977E1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3B8F-31FD-4EF3-9DC4-D5C334367BFB}" type="datetimeFigureOut">
              <a:rPr lang="el-GR" smtClean="0"/>
              <a:t>17/10/2023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8EBAC34-2A6E-F5DF-A00F-3D01D4979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9EE283A-B24F-3347-B28B-52E7A34F8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CD073-8115-4707-AAC8-76D8FC40FD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3200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ECBE7AF-3177-6FA4-2EC3-25729CF19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32E7279-6274-13EC-8A17-F92F3BD99A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879B45D-3B73-1A56-CE10-F46AD3798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E1BBFB8A-CE1B-ECDE-490F-8AB980CD6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3B8F-31FD-4EF3-9DC4-D5C334367BFB}" type="datetimeFigureOut">
              <a:rPr lang="el-GR" smtClean="0"/>
              <a:t>17/10/2023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73DE3318-D79B-8B29-2D89-F2F41D517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B7C1E49-59F5-C6DA-83D6-CC295DAEA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CD073-8115-4707-AAC8-76D8FC40FD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5488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4B81E020-A01B-D14E-D5A8-AD41A0C3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DC2EFF0-AF33-631A-92F9-17DA56200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5E2B4D-8DEF-78A9-7D70-1F415EBB52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F3B8F-31FD-4EF3-9DC4-D5C334367BFB}" type="datetimeFigureOut">
              <a:rPr lang="el-GR" smtClean="0"/>
              <a:t>17/10/2023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DF6F608-BE7B-26A7-8876-B2B4791627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C00999C-AB7B-ACCD-7AE8-DBA9AACA0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CD073-8115-4707-AAC8-76D8FC40FD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5738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10" Type="http://schemas.openxmlformats.org/officeDocument/2006/relationships/image" Target="../media/image6.jpe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partment of Anatomy | Department of Anatomy">
            <a:extLst>
              <a:ext uri="{FF2B5EF4-FFF2-40B4-BE49-F238E27FC236}">
                <a16:creationId xmlns:a16="http://schemas.microsoft.com/office/drawing/2014/main" id="{9F407A85-C335-DB8F-A6CE-5B8DB1540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578" y="-64434"/>
            <a:ext cx="6837268" cy="683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430D9D88-FE4D-8F31-419A-FFBDE923F2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Upper Extremity #1</a:t>
            </a:r>
            <a:endParaRPr lang="el-GR" u="sng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8EBD71F2-BE6D-DA1A-DDC3-4D8ECFAC0D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93072"/>
            <a:ext cx="9144000" cy="2807727"/>
          </a:xfrm>
        </p:spPr>
        <p:txBody>
          <a:bodyPr>
            <a:normAutofit/>
          </a:bodyPr>
          <a:lstStyle/>
          <a:p>
            <a:r>
              <a:rPr lang="en-US" sz="3200" dirty="0"/>
              <a:t>Shoulder girdle – Arm – Elbow</a:t>
            </a:r>
          </a:p>
          <a:p>
            <a:endParaRPr lang="en-US" sz="3200" dirty="0"/>
          </a:p>
          <a:p>
            <a:r>
              <a:rPr lang="en-US" dirty="0"/>
              <a:t>Dr Georgios D. Tsikouris</a:t>
            </a:r>
            <a:r>
              <a:rPr lang="en-US" sz="2000" i="1" dirty="0"/>
              <a:t>, </a:t>
            </a:r>
            <a:r>
              <a:rPr lang="en-US" sz="1800" i="1" dirty="0"/>
              <a:t>MD, MSc, PhD</a:t>
            </a:r>
            <a:br>
              <a:rPr lang="en-US" sz="1800" i="1" dirty="0"/>
            </a:br>
            <a:r>
              <a:rPr lang="en-US" sz="1800" i="1" dirty="0" err="1"/>
              <a:t>Orthopaedic</a:t>
            </a:r>
            <a:r>
              <a:rPr lang="en-US" sz="1800" i="1" dirty="0"/>
              <a:t> Surgeon, </a:t>
            </a:r>
            <a:br>
              <a:rPr lang="en-US" sz="1800" i="1" dirty="0"/>
            </a:br>
            <a:r>
              <a:rPr lang="en-US" sz="1800" i="1" dirty="0"/>
              <a:t>MSc in Sports Medicine (Univ. of Nottingham, UK) and in Surgical Anatomy (NKUA)</a:t>
            </a:r>
            <a:br>
              <a:rPr lang="en-US" sz="1800" i="1" dirty="0"/>
            </a:br>
            <a:r>
              <a:rPr lang="en-US" sz="1800" i="1" dirty="0"/>
              <a:t>P.G. Dip. In Musculoskeletal Ultrasound</a:t>
            </a:r>
            <a:r>
              <a:rPr lang="el-GR" sz="1800" i="1" dirty="0"/>
              <a:t>, </a:t>
            </a:r>
            <a:r>
              <a:rPr lang="en-US" sz="1800" i="1" dirty="0"/>
              <a:t>Univ. of Bournemouth, UK </a:t>
            </a:r>
            <a:br>
              <a:rPr lang="en-US" sz="1800" i="1" dirty="0"/>
            </a:br>
            <a:r>
              <a:rPr lang="en-US" sz="1800" i="1" dirty="0"/>
              <a:t>PG Dip. In Aviation Medicine (HAF GH, GR) </a:t>
            </a:r>
            <a:endParaRPr lang="el-GR" i="1" dirty="0"/>
          </a:p>
        </p:txBody>
      </p:sp>
      <p:pic>
        <p:nvPicPr>
          <p:cNvPr id="1028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E57AAECC-98C2-2A0E-89B9-04FE64D67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epartment of Anatomy | Department of Anatomy">
            <a:extLst>
              <a:ext uri="{FF2B5EF4-FFF2-40B4-BE49-F238E27FC236}">
                <a16:creationId xmlns:a16="http://schemas.microsoft.com/office/drawing/2014/main" id="{8F91776F-B145-2907-CD60-6E6F30A62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704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s your shoulder pain, actually a shoulder problem?">
            <a:extLst>
              <a:ext uri="{FF2B5EF4-FFF2-40B4-BE49-F238E27FC236}">
                <a16:creationId xmlns:a16="http://schemas.microsoft.com/office/drawing/2014/main" id="{FEACD3E7-D459-F677-64FB-6B909EA3A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BFBF9"/>
              </a:clrFrom>
              <a:clrTo>
                <a:srgbClr val="FBFB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030" y="1381125"/>
            <a:ext cx="556260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Τίτλος 1">
            <a:extLst>
              <a:ext uri="{FF2B5EF4-FFF2-40B4-BE49-F238E27FC236}">
                <a16:creationId xmlns:a16="http://schemas.microsoft.com/office/drawing/2014/main" id="{4AE285E0-350C-D721-BA5F-699D37A50469}"/>
              </a:ext>
            </a:extLst>
          </p:cNvPr>
          <p:cNvSpPr txBox="1">
            <a:spLocks/>
          </p:cNvSpPr>
          <p:nvPr/>
        </p:nvSpPr>
        <p:spPr>
          <a:xfrm>
            <a:off x="4849906" y="-206376"/>
            <a:ext cx="4670611" cy="1836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Brachial plexus</a:t>
            </a:r>
            <a:endParaRPr lang="el-GR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4" name="Picture 8" descr="UIC PT Anatomy Reviews 2015: Brachial Plexus Drawings">
            <a:extLst>
              <a:ext uri="{FF2B5EF4-FFF2-40B4-BE49-F238E27FC236}">
                <a16:creationId xmlns:a16="http://schemas.microsoft.com/office/drawing/2014/main" id="{12586E94-5107-A4D7-3ED0-F44CE20D3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6" y="1253938"/>
            <a:ext cx="5394984" cy="460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11F91E14-845A-841E-00FB-AB84C9D2D746}"/>
              </a:ext>
            </a:extLst>
          </p:cNvPr>
          <p:cNvSpPr/>
          <p:nvPr/>
        </p:nvSpPr>
        <p:spPr>
          <a:xfrm>
            <a:off x="4657362" y="5190565"/>
            <a:ext cx="735106" cy="663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0B13112A-8F12-A64B-0ECA-959D7423743D}"/>
              </a:ext>
            </a:extLst>
          </p:cNvPr>
          <p:cNvSpPr/>
          <p:nvPr/>
        </p:nvSpPr>
        <p:spPr>
          <a:xfrm>
            <a:off x="98611" y="1298668"/>
            <a:ext cx="1434353" cy="331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55635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MEDIAN NERVE The median nerve (C[5], 6, 7, 8; T1) is formed by the union of  medial and lateral roots arising from the corres… | Median nerve, Nerve  anatomy, Nerve">
            <a:extLst>
              <a:ext uri="{FF2B5EF4-FFF2-40B4-BE49-F238E27FC236}">
                <a16:creationId xmlns:a16="http://schemas.microsoft.com/office/drawing/2014/main" id="{BDDD1207-94D5-5A33-3179-475248F3B1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64" b="1840"/>
          <a:stretch/>
        </p:blipFill>
        <p:spPr bwMode="auto">
          <a:xfrm>
            <a:off x="519954" y="1030789"/>
            <a:ext cx="4527176" cy="582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Musculocutaneous Nerve">
            <a:extLst>
              <a:ext uri="{FF2B5EF4-FFF2-40B4-BE49-F238E27FC236}">
                <a16:creationId xmlns:a16="http://schemas.microsoft.com/office/drawing/2014/main" id="{4BB00A7D-C1FD-2B8C-6EBE-834BD3542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1"/>
          <a:stretch/>
        </p:blipFill>
        <p:spPr bwMode="auto">
          <a:xfrm>
            <a:off x="6088998" y="1220011"/>
            <a:ext cx="4946555" cy="551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8B5C86C-DD93-1E57-E3AE-151B6151392D}"/>
              </a:ext>
            </a:extLst>
          </p:cNvPr>
          <p:cNvSpPr/>
          <p:nvPr/>
        </p:nvSpPr>
        <p:spPr>
          <a:xfrm>
            <a:off x="10103224" y="3245224"/>
            <a:ext cx="400330" cy="376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3402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Superficial cutaneous of neural distribution on the anterior and posterior  aspect of the arm - Netter | Nerve anatomy, Radial nerve, Brachial">
            <a:extLst>
              <a:ext uri="{FF2B5EF4-FFF2-40B4-BE49-F238E27FC236}">
                <a16:creationId xmlns:a16="http://schemas.microsoft.com/office/drawing/2014/main" id="{410847B6-1273-3021-AE4A-C33BBD8C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509" y="251104"/>
            <a:ext cx="5648044" cy="650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D63A2424-0ABB-5070-A172-E358D352A58F}"/>
              </a:ext>
            </a:extLst>
          </p:cNvPr>
          <p:cNvSpPr/>
          <p:nvPr/>
        </p:nvSpPr>
        <p:spPr>
          <a:xfrm>
            <a:off x="5728447" y="6095999"/>
            <a:ext cx="735106" cy="663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Τίτλος 1">
            <a:extLst>
              <a:ext uri="{FF2B5EF4-FFF2-40B4-BE49-F238E27FC236}">
                <a16:creationId xmlns:a16="http://schemas.microsoft.com/office/drawing/2014/main" id="{C152CA00-FDD5-5C91-EC4C-B90AA2567C63}"/>
              </a:ext>
            </a:extLst>
          </p:cNvPr>
          <p:cNvSpPr txBox="1">
            <a:spLocks/>
          </p:cNvSpPr>
          <p:nvPr/>
        </p:nvSpPr>
        <p:spPr>
          <a:xfrm>
            <a:off x="16645" y="1122363"/>
            <a:ext cx="4098156" cy="1836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Sensory innervation of the upper extremity</a:t>
            </a:r>
            <a:endParaRPr lang="el-GR" sz="3200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6914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ervical Radiculopathy - Spine - Orthobullets">
            <a:extLst>
              <a:ext uri="{FF2B5EF4-FFF2-40B4-BE49-F238E27FC236}">
                <a16:creationId xmlns:a16="http://schemas.microsoft.com/office/drawing/2014/main" id="{B7757491-77BE-8160-4748-68A7C7593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429" y="319560"/>
            <a:ext cx="5332159" cy="653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393F1658-A44C-A34D-BC03-E6BED476A842}"/>
              </a:ext>
            </a:extLst>
          </p:cNvPr>
          <p:cNvSpPr/>
          <p:nvPr/>
        </p:nvSpPr>
        <p:spPr>
          <a:xfrm>
            <a:off x="8220636" y="6338045"/>
            <a:ext cx="670952" cy="4930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6852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lago tavolo Adescare rotator cuff netter non circondare Orale">
            <a:extLst>
              <a:ext uri="{FF2B5EF4-FFF2-40B4-BE49-F238E27FC236}">
                <a16:creationId xmlns:a16="http://schemas.microsoft.com/office/drawing/2014/main" id="{68E8531A-0803-FBBF-E695-D90D4F12A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21"/>
          <a:stretch/>
        </p:blipFill>
        <p:spPr bwMode="auto">
          <a:xfrm>
            <a:off x="396313" y="1122362"/>
            <a:ext cx="5563845" cy="399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ago tavolo Adescare rotator cuff netter non circondare Orale">
            <a:extLst>
              <a:ext uri="{FF2B5EF4-FFF2-40B4-BE49-F238E27FC236}">
                <a16:creationId xmlns:a16="http://schemas.microsoft.com/office/drawing/2014/main" id="{AF7353AC-C890-8F24-ECDF-7F6801BF0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59"/>
          <a:stretch/>
        </p:blipFill>
        <p:spPr bwMode="auto">
          <a:xfrm>
            <a:off x="6507497" y="2465294"/>
            <a:ext cx="5434705" cy="399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69FDE960-B267-1A38-3875-CEBA58EB23A8}"/>
              </a:ext>
            </a:extLst>
          </p:cNvPr>
          <p:cNvSpPr/>
          <p:nvPr/>
        </p:nvSpPr>
        <p:spPr>
          <a:xfrm>
            <a:off x="9269506" y="5853954"/>
            <a:ext cx="735106" cy="663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Τίτλος 1">
            <a:extLst>
              <a:ext uri="{FF2B5EF4-FFF2-40B4-BE49-F238E27FC236}">
                <a16:creationId xmlns:a16="http://schemas.microsoft.com/office/drawing/2014/main" id="{82A5420A-3B13-9B48-1683-DC9F4EF50D74}"/>
              </a:ext>
            </a:extLst>
          </p:cNvPr>
          <p:cNvSpPr txBox="1">
            <a:spLocks/>
          </p:cNvSpPr>
          <p:nvPr/>
        </p:nvSpPr>
        <p:spPr>
          <a:xfrm>
            <a:off x="7386918" y="395474"/>
            <a:ext cx="1990164" cy="1836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vessels</a:t>
            </a:r>
            <a:endParaRPr lang="el-GR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3906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h 4- Arteries (Upper arm) Diagram | Quizlet">
            <a:extLst>
              <a:ext uri="{FF2B5EF4-FFF2-40B4-BE49-F238E27FC236}">
                <a16:creationId xmlns:a16="http://schemas.microsoft.com/office/drawing/2014/main" id="{FFBC82FC-8D9F-03C5-BB2A-CF3451AA4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6"/>
              </a:clrFrom>
              <a:clrTo>
                <a:srgbClr val="FFFE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9" y="1016975"/>
            <a:ext cx="4975132" cy="472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rachial Artery With Muscles and Nerves Diagram | Quizlet">
            <a:extLst>
              <a:ext uri="{FF2B5EF4-FFF2-40B4-BE49-F238E27FC236}">
                <a16:creationId xmlns:a16="http://schemas.microsoft.com/office/drawing/2014/main" id="{F338B60F-C90A-5B49-DB98-F2AF398B1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03325"/>
            <a:ext cx="6096000" cy="555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1A5B9ED4-852E-D954-E181-9544093D9D1B}"/>
              </a:ext>
            </a:extLst>
          </p:cNvPr>
          <p:cNvSpPr/>
          <p:nvPr/>
        </p:nvSpPr>
        <p:spPr>
          <a:xfrm>
            <a:off x="4159624" y="4831976"/>
            <a:ext cx="838397" cy="663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78E43CD2-6B8D-C5D3-3DBB-8FACE7C7264F}"/>
              </a:ext>
            </a:extLst>
          </p:cNvPr>
          <p:cNvSpPr/>
          <p:nvPr/>
        </p:nvSpPr>
        <p:spPr>
          <a:xfrm>
            <a:off x="10835379" y="5701553"/>
            <a:ext cx="838397" cy="663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Τίτλος 1">
            <a:extLst>
              <a:ext uri="{FF2B5EF4-FFF2-40B4-BE49-F238E27FC236}">
                <a16:creationId xmlns:a16="http://schemas.microsoft.com/office/drawing/2014/main" id="{F49DA9B4-2DB0-4EBA-FC12-D5869F0236D2}"/>
              </a:ext>
            </a:extLst>
          </p:cNvPr>
          <p:cNvSpPr txBox="1">
            <a:spLocks/>
          </p:cNvSpPr>
          <p:nvPr/>
        </p:nvSpPr>
        <p:spPr>
          <a:xfrm>
            <a:off x="4856909" y="2855773"/>
            <a:ext cx="3747247" cy="1836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u="sn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Brachial artery</a:t>
            </a:r>
            <a:endParaRPr lang="el-GR" sz="3600" u="sng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1362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Nerve Innervation Of Upper And Lower Extremities Posters, 56% OFF">
            <a:extLst>
              <a:ext uri="{FF2B5EF4-FFF2-40B4-BE49-F238E27FC236}">
                <a16:creationId xmlns:a16="http://schemas.microsoft.com/office/drawing/2014/main" id="{C10A2148-C6D6-3495-F8A5-5C1D9768D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" y="1063646"/>
            <a:ext cx="6874088" cy="579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5F080985-0D13-8C01-1E38-687A65CFDAB4}"/>
              </a:ext>
            </a:extLst>
          </p:cNvPr>
          <p:cNvSpPr/>
          <p:nvPr/>
        </p:nvSpPr>
        <p:spPr>
          <a:xfrm>
            <a:off x="0" y="1122363"/>
            <a:ext cx="959224" cy="292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100" name="Picture 4" descr="Lymphatic Drainage">
            <a:extLst>
              <a:ext uri="{FF2B5EF4-FFF2-40B4-BE49-F238E27FC236}">
                <a16:creationId xmlns:a16="http://schemas.microsoft.com/office/drawing/2014/main" id="{F5ED0FFA-46D9-3403-1906-11606CF7C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38" r="14201" b="12455"/>
          <a:stretch/>
        </p:blipFill>
        <p:spPr bwMode="auto">
          <a:xfrm>
            <a:off x="7864124" y="1324191"/>
            <a:ext cx="3906536" cy="553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89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Ligaments of Elbow Ligaments of the Right Elbow Joint">
            <a:extLst>
              <a:ext uri="{FF2B5EF4-FFF2-40B4-BE49-F238E27FC236}">
                <a16:creationId xmlns:a16="http://schemas.microsoft.com/office/drawing/2014/main" id="{B7099BB7-3AA8-E0F0-4531-7ECC909B1A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48"/>
          <a:stretch/>
        </p:blipFill>
        <p:spPr bwMode="auto">
          <a:xfrm>
            <a:off x="3666564" y="369096"/>
            <a:ext cx="5941767" cy="611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Τίτλος 1">
            <a:extLst>
              <a:ext uri="{FF2B5EF4-FFF2-40B4-BE49-F238E27FC236}">
                <a16:creationId xmlns:a16="http://schemas.microsoft.com/office/drawing/2014/main" id="{3FECF234-EAC2-122F-B668-DA2FBCC519D6}"/>
              </a:ext>
            </a:extLst>
          </p:cNvPr>
          <p:cNvSpPr txBox="1">
            <a:spLocks/>
          </p:cNvSpPr>
          <p:nvPr/>
        </p:nvSpPr>
        <p:spPr>
          <a:xfrm>
            <a:off x="761892" y="1672432"/>
            <a:ext cx="3747247" cy="1836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Elbow joint</a:t>
            </a:r>
            <a:endParaRPr lang="el-GR" sz="4000" u="sng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0114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CA0570C2-580E-1711-4062-9317F43BC478}"/>
              </a:ext>
            </a:extLst>
          </p:cNvPr>
          <p:cNvSpPr txBox="1">
            <a:spLocks/>
          </p:cNvSpPr>
          <p:nvPr/>
        </p:nvSpPr>
        <p:spPr>
          <a:xfrm>
            <a:off x="779931" y="1251091"/>
            <a:ext cx="3460375" cy="828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u="sn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sum it up</a:t>
            </a:r>
            <a:endParaRPr lang="el-GR" sz="4800" u="sng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C4A7D6-AEE8-4320-6C5F-54DC0444A9D9}"/>
              </a:ext>
            </a:extLst>
          </p:cNvPr>
          <p:cNvSpPr txBox="1"/>
          <p:nvPr/>
        </p:nvSpPr>
        <p:spPr>
          <a:xfrm>
            <a:off x="340659" y="2079812"/>
            <a:ext cx="80144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What are the ligaments of the glenohumeral joints?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What neurovascular structures are at risk in a fracture of the humerus surgical neck?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What is the origin of the long head of the biceps brachii?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What innervates the median nerve in the arm?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Which muscles make up the rotator cuff?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What are the branches of the 2</a:t>
            </a:r>
            <a:r>
              <a:rPr lang="en-US" baseline="30000" dirty="0">
                <a:solidFill>
                  <a:schemeClr val="accent1"/>
                </a:solidFill>
              </a:rPr>
              <a:t>nd</a:t>
            </a:r>
            <a:r>
              <a:rPr lang="en-US" dirty="0">
                <a:solidFill>
                  <a:schemeClr val="accent1"/>
                </a:solidFill>
              </a:rPr>
              <a:t> part of the brachial artery?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What vein runs along the deltopectoral (or </a:t>
            </a:r>
            <a:r>
              <a:rPr lang="en-US" dirty="0" err="1">
                <a:solidFill>
                  <a:schemeClr val="accent1"/>
                </a:solidFill>
              </a:rPr>
              <a:t>thoracodeltoid</a:t>
            </a:r>
            <a:r>
              <a:rPr lang="en-US" dirty="0">
                <a:solidFill>
                  <a:schemeClr val="accent1"/>
                </a:solidFill>
              </a:rPr>
              <a:t>) sulcus?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896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roduce6.mpg">
            <a:hlinkClick r:id="" action="ppaction://media"/>
            <a:extLst>
              <a:ext uri="{FF2B5EF4-FFF2-40B4-BE49-F238E27FC236}">
                <a16:creationId xmlns:a16="http://schemas.microsoft.com/office/drawing/2014/main" id="{AB3C6C4F-18D2-AC1C-2953-8C3EAE40B6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28887" y="1443037"/>
            <a:ext cx="6372225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3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D699CD22-E4D4-FE64-6979-B81EE2960B20}"/>
              </a:ext>
            </a:extLst>
          </p:cNvPr>
          <p:cNvSpPr txBox="1">
            <a:spLocks/>
          </p:cNvSpPr>
          <p:nvPr/>
        </p:nvSpPr>
        <p:spPr>
          <a:xfrm>
            <a:off x="687271" y="1190623"/>
            <a:ext cx="3194447" cy="1640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Bones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Clavicle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Scapula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humerus</a:t>
            </a:r>
            <a:endParaRPr lang="el-GR" u="sng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Τίτλος 1">
            <a:extLst>
              <a:ext uri="{FF2B5EF4-FFF2-40B4-BE49-F238E27FC236}">
                <a16:creationId xmlns:a16="http://schemas.microsoft.com/office/drawing/2014/main" id="{D5570B55-6288-085E-AD42-B2BC82F01AD4}"/>
              </a:ext>
            </a:extLst>
          </p:cNvPr>
          <p:cNvSpPr txBox="1">
            <a:spLocks/>
          </p:cNvSpPr>
          <p:nvPr/>
        </p:nvSpPr>
        <p:spPr>
          <a:xfrm>
            <a:off x="3881718" y="1298200"/>
            <a:ext cx="3194447" cy="1640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Joints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Sternoclavicular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Acromioclavicular 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Glenohumeral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Elbow </a:t>
            </a:r>
          </a:p>
        </p:txBody>
      </p:sp>
      <p:sp>
        <p:nvSpPr>
          <p:cNvPr id="6" name="Τίτλος 1">
            <a:extLst>
              <a:ext uri="{FF2B5EF4-FFF2-40B4-BE49-F238E27FC236}">
                <a16:creationId xmlns:a16="http://schemas.microsoft.com/office/drawing/2014/main" id="{0FC60F71-30B3-4DEE-C733-360423362DF2}"/>
              </a:ext>
            </a:extLst>
          </p:cNvPr>
          <p:cNvSpPr txBox="1">
            <a:spLocks/>
          </p:cNvSpPr>
          <p:nvPr/>
        </p:nvSpPr>
        <p:spPr>
          <a:xfrm>
            <a:off x="7715601" y="1298200"/>
            <a:ext cx="3642681" cy="1640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Vessels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Axillary artery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Brachial artery 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Veins and lymph vessels</a:t>
            </a:r>
          </a:p>
        </p:txBody>
      </p:sp>
      <p:sp>
        <p:nvSpPr>
          <p:cNvPr id="7" name="Τίτλος 1">
            <a:extLst>
              <a:ext uri="{FF2B5EF4-FFF2-40B4-BE49-F238E27FC236}">
                <a16:creationId xmlns:a16="http://schemas.microsoft.com/office/drawing/2014/main" id="{54743570-C21B-B933-32E1-46B162874DC9}"/>
              </a:ext>
            </a:extLst>
          </p:cNvPr>
          <p:cNvSpPr txBox="1">
            <a:spLocks/>
          </p:cNvSpPr>
          <p:nvPr/>
        </p:nvSpPr>
        <p:spPr>
          <a:xfrm>
            <a:off x="2067836" y="3400143"/>
            <a:ext cx="3194447" cy="1640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Muscles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Shoulder girdle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 of the arm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 of the arm</a:t>
            </a:r>
            <a:endParaRPr lang="el-GR" u="sng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Τίτλος 1">
            <a:extLst>
              <a:ext uri="{FF2B5EF4-FFF2-40B4-BE49-F238E27FC236}">
                <a16:creationId xmlns:a16="http://schemas.microsoft.com/office/drawing/2014/main" id="{DB200CD2-4195-FB8A-76DE-2699655DFD94}"/>
              </a:ext>
            </a:extLst>
          </p:cNvPr>
          <p:cNvSpPr txBox="1">
            <a:spLocks/>
          </p:cNvSpPr>
          <p:nvPr/>
        </p:nvSpPr>
        <p:spPr>
          <a:xfrm>
            <a:off x="6693624" y="3429000"/>
            <a:ext cx="3194447" cy="1640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Nerves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Brachial plexus</a:t>
            </a:r>
            <a:endParaRPr lang="el-GR" u="sng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098383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CA0570C2-580E-1711-4062-9317F43BC478}"/>
              </a:ext>
            </a:extLst>
          </p:cNvPr>
          <p:cNvSpPr txBox="1">
            <a:spLocks/>
          </p:cNvSpPr>
          <p:nvPr/>
        </p:nvSpPr>
        <p:spPr>
          <a:xfrm>
            <a:off x="878542" y="1582784"/>
            <a:ext cx="9941859" cy="3957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u="sn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h a n k   y o u !!!</a:t>
            </a:r>
            <a:endParaRPr lang="el-GR" sz="9600" u="sng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946173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netter images - Google Search | Scapula, Shoulder anatomy, Muscle anatomy">
            <a:extLst>
              <a:ext uri="{FF2B5EF4-FFF2-40B4-BE49-F238E27FC236}">
                <a16:creationId xmlns:a16="http://schemas.microsoft.com/office/drawing/2014/main" id="{2D9A400B-7972-09FA-3B1F-11B6F4F78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59" y="1122363"/>
            <a:ext cx="4216755" cy="573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osterior aspect of the shoulder girdle with origins and insertions - Netter  | Muscle anatomy, Anatomy bones, Medical anatomy">
            <a:extLst>
              <a:ext uri="{FF2B5EF4-FFF2-40B4-BE49-F238E27FC236}">
                <a16:creationId xmlns:a16="http://schemas.microsoft.com/office/drawing/2014/main" id="{572FF0D2-71CA-1406-EB8D-B113827BF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871" y="616931"/>
            <a:ext cx="4499700" cy="592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8A49845F-621E-2D46-CB00-9B0732E64203}"/>
              </a:ext>
            </a:extLst>
          </p:cNvPr>
          <p:cNvSpPr/>
          <p:nvPr/>
        </p:nvSpPr>
        <p:spPr>
          <a:xfrm>
            <a:off x="528917" y="6284259"/>
            <a:ext cx="582706" cy="510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F3BD5CAE-53AA-6D4D-49D7-75D6FAA2E8C7}"/>
              </a:ext>
            </a:extLst>
          </p:cNvPr>
          <p:cNvSpPr/>
          <p:nvPr/>
        </p:nvSpPr>
        <p:spPr>
          <a:xfrm>
            <a:off x="8184773" y="5970495"/>
            <a:ext cx="582706" cy="510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222" name="Picture 6" descr="Clavícula musculo y hueso | Anatomía del esqueleto, Anatomia humana huesos,  Anatomia humana musculos">
            <a:extLst>
              <a:ext uri="{FF2B5EF4-FFF2-40B4-BE49-F238E27FC236}">
                <a16:creationId xmlns:a16="http://schemas.microsoft.com/office/drawing/2014/main" id="{77CFA7E1-3D75-5B49-1ABA-02E0D2211C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CFEFD"/>
              </a:clrFrom>
              <a:clrTo>
                <a:srgbClr val="FC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" r="1049" b="34256"/>
          <a:stretch/>
        </p:blipFill>
        <p:spPr bwMode="auto">
          <a:xfrm>
            <a:off x="8937812" y="2624696"/>
            <a:ext cx="3254188" cy="281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593C3DCF-E2E6-87B7-2060-8E3558BD20CB}"/>
              </a:ext>
            </a:extLst>
          </p:cNvPr>
          <p:cNvSpPr/>
          <p:nvPr/>
        </p:nvSpPr>
        <p:spPr>
          <a:xfrm>
            <a:off x="8833575" y="5948084"/>
            <a:ext cx="582706" cy="510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5826C3AE-2686-DBC0-9E35-6D209406555E}"/>
              </a:ext>
            </a:extLst>
          </p:cNvPr>
          <p:cNvSpPr txBox="1">
            <a:spLocks/>
          </p:cNvSpPr>
          <p:nvPr/>
        </p:nvSpPr>
        <p:spPr>
          <a:xfrm>
            <a:off x="4667601" y="-225800"/>
            <a:ext cx="1762709" cy="1640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Bones</a:t>
            </a:r>
            <a:endParaRPr lang="el-GR" u="sng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784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Clavícula musculo y hueso | Anatomía del esqueleto, Anatomia humana huesos,  Anatomia humana musculos">
            <a:extLst>
              <a:ext uri="{FF2B5EF4-FFF2-40B4-BE49-F238E27FC236}">
                <a16:creationId xmlns:a16="http://schemas.microsoft.com/office/drawing/2014/main" id="{04D04074-99CD-2B7C-8752-D7CB19398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3F7F6"/>
              </a:clrFrom>
              <a:clrTo>
                <a:srgbClr val="F3F7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" t="64905" r="2463" b="-4009"/>
          <a:stretch/>
        </p:blipFill>
        <p:spPr bwMode="auto">
          <a:xfrm>
            <a:off x="5737412" y="2895600"/>
            <a:ext cx="5549153" cy="285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7B9F3664-6742-EE16-4A08-06326D5A2C39}"/>
              </a:ext>
            </a:extLst>
          </p:cNvPr>
          <p:cNvSpPr/>
          <p:nvPr/>
        </p:nvSpPr>
        <p:spPr>
          <a:xfrm>
            <a:off x="5688107" y="4167841"/>
            <a:ext cx="582706" cy="1416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81441C54-8CC9-F13B-CB65-D05DDC5296A1}"/>
              </a:ext>
            </a:extLst>
          </p:cNvPr>
          <p:cNvSpPr/>
          <p:nvPr/>
        </p:nvSpPr>
        <p:spPr>
          <a:xfrm>
            <a:off x="5688107" y="2312895"/>
            <a:ext cx="582706" cy="1416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2FBA5831-C911-F0CA-FE41-AFC31F451EFD}"/>
              </a:ext>
            </a:extLst>
          </p:cNvPr>
          <p:cNvSpPr/>
          <p:nvPr/>
        </p:nvSpPr>
        <p:spPr>
          <a:xfrm>
            <a:off x="5446065" y="2581839"/>
            <a:ext cx="582706" cy="1416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194" name="Picture 2" descr="Outlet View Of Shoulder Joint Anatomy | IQS Executive">
            <a:extLst>
              <a:ext uri="{FF2B5EF4-FFF2-40B4-BE49-F238E27FC236}">
                <a16:creationId xmlns:a16="http://schemas.microsoft.com/office/drawing/2014/main" id="{A9832368-ACD5-B029-5B46-50E0350C4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68" y="1244126"/>
            <a:ext cx="5716156" cy="544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Τίτλος 1">
            <a:extLst>
              <a:ext uri="{FF2B5EF4-FFF2-40B4-BE49-F238E27FC236}">
                <a16:creationId xmlns:a16="http://schemas.microsoft.com/office/drawing/2014/main" id="{6B49F88B-1947-44AA-27F1-5CA3E8F06840}"/>
              </a:ext>
            </a:extLst>
          </p:cNvPr>
          <p:cNvSpPr txBox="1">
            <a:spLocks/>
          </p:cNvSpPr>
          <p:nvPr/>
        </p:nvSpPr>
        <p:spPr>
          <a:xfrm>
            <a:off x="7386918" y="395474"/>
            <a:ext cx="1990164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Joints</a:t>
            </a:r>
            <a:endParaRPr lang="el-GR" u="sng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E81740A3-2D99-FDE0-7A39-4638A911EE2F}"/>
              </a:ext>
            </a:extLst>
          </p:cNvPr>
          <p:cNvSpPr/>
          <p:nvPr/>
        </p:nvSpPr>
        <p:spPr>
          <a:xfrm>
            <a:off x="1197008" y="3656853"/>
            <a:ext cx="582706" cy="510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13105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tructure and function of the rotator cuff | Musculoskeletal Key">
            <a:extLst>
              <a:ext uri="{FF2B5EF4-FFF2-40B4-BE49-F238E27FC236}">
                <a16:creationId xmlns:a16="http://schemas.microsoft.com/office/drawing/2014/main" id="{4839DC05-98E5-01AC-7917-A04C0D492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012" y="87966"/>
            <a:ext cx="7007126" cy="653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5C4E1642-CE66-A32F-6D77-5E2F52BAA21A}"/>
              </a:ext>
            </a:extLst>
          </p:cNvPr>
          <p:cNvSpPr/>
          <p:nvPr/>
        </p:nvSpPr>
        <p:spPr>
          <a:xfrm>
            <a:off x="3119718" y="4751293"/>
            <a:ext cx="735106" cy="663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5851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55B694F5-B014-36BB-2A19-7975F898F027}"/>
              </a:ext>
            </a:extLst>
          </p:cNvPr>
          <p:cNvSpPr txBox="1">
            <a:spLocks/>
          </p:cNvSpPr>
          <p:nvPr/>
        </p:nvSpPr>
        <p:spPr>
          <a:xfrm>
            <a:off x="3263152" y="-160338"/>
            <a:ext cx="7153835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Muscles of the shoulder girdle</a:t>
            </a:r>
            <a:endParaRPr lang="el-GR" u="sng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D846D459-5D24-ABDB-3CF5-21911AB2A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4487" y="1850091"/>
            <a:ext cx="8572500" cy="4610100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DBED7CF9-0C7C-C053-BEF1-F5D71462C343}"/>
              </a:ext>
            </a:extLst>
          </p:cNvPr>
          <p:cNvSpPr/>
          <p:nvPr/>
        </p:nvSpPr>
        <p:spPr>
          <a:xfrm>
            <a:off x="5548031" y="5647765"/>
            <a:ext cx="834840" cy="510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2793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Reflective Timeline | Musculoskeletal Sonography">
            <a:extLst>
              <a:ext uri="{FF2B5EF4-FFF2-40B4-BE49-F238E27FC236}">
                <a16:creationId xmlns:a16="http://schemas.microsoft.com/office/drawing/2014/main" id="{C66BCC5C-225B-F35E-E27A-550DFA6EF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27" y="1039905"/>
            <a:ext cx="5780814" cy="445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flective Timeline | Musculoskeletal Sonography">
            <a:extLst>
              <a:ext uri="{FF2B5EF4-FFF2-40B4-BE49-F238E27FC236}">
                <a16:creationId xmlns:a16="http://schemas.microsoft.com/office/drawing/2014/main" id="{4B8078D2-5309-ABFF-8A7E-335AB4899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211" y="1890375"/>
            <a:ext cx="6017859" cy="496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382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D24009E7-92E2-F91F-6F4E-1E97866096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2F7FB"/>
              </a:clrFrom>
              <a:clrTo>
                <a:srgbClr val="F2F7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-768"/>
          <a:stretch/>
        </p:blipFill>
        <p:spPr>
          <a:xfrm>
            <a:off x="116542" y="1068573"/>
            <a:ext cx="6042211" cy="4537951"/>
          </a:xfrm>
          <a:prstGeom prst="rect">
            <a:avLst/>
          </a:prstGeom>
        </p:spPr>
      </p:pic>
      <p:pic>
        <p:nvPicPr>
          <p:cNvPr id="2052" name="Picture 4" descr="Muscles of Arm: Posterior Views Anatomy Superficial layer, Supraspinatus  muscle, Infraspinatus muscle, Teres … | Upper limb anatomy, Supraspinatus  muscle, Anatomy">
            <a:extLst>
              <a:ext uri="{FF2B5EF4-FFF2-40B4-BE49-F238E27FC236}">
                <a16:creationId xmlns:a16="http://schemas.microsoft.com/office/drawing/2014/main" id="{4364DD19-3C05-E3CD-50BD-5395DC2C04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269"/>
          <a:stretch/>
        </p:blipFill>
        <p:spPr bwMode="auto">
          <a:xfrm>
            <a:off x="6858000" y="496628"/>
            <a:ext cx="5342960" cy="636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Τίτλος 1">
            <a:extLst>
              <a:ext uri="{FF2B5EF4-FFF2-40B4-BE49-F238E27FC236}">
                <a16:creationId xmlns:a16="http://schemas.microsoft.com/office/drawing/2014/main" id="{4FADA92D-EE41-B683-C790-4B69A9D818B6}"/>
              </a:ext>
            </a:extLst>
          </p:cNvPr>
          <p:cNvSpPr txBox="1">
            <a:spLocks/>
          </p:cNvSpPr>
          <p:nvPr/>
        </p:nvSpPr>
        <p:spPr>
          <a:xfrm>
            <a:off x="3505642" y="0"/>
            <a:ext cx="6454589" cy="178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Muscles of the arm</a:t>
            </a:r>
            <a:endParaRPr lang="el-GR" sz="4000" u="sng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A60036E5-4C44-9EDB-BC4E-5EADE5C0C513}"/>
              </a:ext>
            </a:extLst>
          </p:cNvPr>
          <p:cNvSpPr/>
          <p:nvPr/>
        </p:nvSpPr>
        <p:spPr>
          <a:xfrm>
            <a:off x="4966448" y="4994366"/>
            <a:ext cx="735106" cy="663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20665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nterior and posterior aspects of the chest, back and shoulder - Netter |  Scapula, Anatomy, Deltoids">
            <a:extLst>
              <a:ext uri="{FF2B5EF4-FFF2-40B4-BE49-F238E27FC236}">
                <a16:creationId xmlns:a16="http://schemas.microsoft.com/office/drawing/2014/main" id="{B545856E-8D0E-DF0F-CBFB-4497921A5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088" y="938367"/>
            <a:ext cx="7428828" cy="553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323BD359-F39A-1B24-C0DF-BA8477601DE8}"/>
              </a:ext>
            </a:extLst>
          </p:cNvPr>
          <p:cNvSpPr/>
          <p:nvPr/>
        </p:nvSpPr>
        <p:spPr>
          <a:xfrm>
            <a:off x="8399930" y="5919633"/>
            <a:ext cx="735106" cy="663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4439358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226</Words>
  <Application>Microsoft Office PowerPoint</Application>
  <PresentationFormat>Ευρεία οθόνη</PresentationFormat>
  <Paragraphs>48</Paragraphs>
  <Slides>20</Slides>
  <Notes>1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Θέμα του Office</vt:lpstr>
      <vt:lpstr>Upper Extremity #1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Upper Extremity #1</dc:title>
  <dc:creator>drtsikouris_frontdesk@outlook.com</dc:creator>
  <cp:lastModifiedBy>drtsikouris_frontdesk@outlook.com</cp:lastModifiedBy>
  <cp:revision>3</cp:revision>
  <dcterms:created xsi:type="dcterms:W3CDTF">2023-10-16T13:00:40Z</dcterms:created>
  <dcterms:modified xsi:type="dcterms:W3CDTF">2023-10-17T19:55:18Z</dcterms:modified>
</cp:coreProperties>
</file>