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AXILLA AND BRACHIAL PLEXUS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10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6" y="727980"/>
            <a:ext cx="10210778" cy="5618224"/>
          </a:xfrm>
        </p:spPr>
      </p:pic>
    </p:spTree>
    <p:extLst>
      <p:ext uri="{BB962C8B-B14F-4D97-AF65-F5344CB8AC3E}">
        <p14:creationId xmlns:p14="http://schemas.microsoft.com/office/powerpoint/2010/main" val="132342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" y="2056092"/>
            <a:ext cx="5001046" cy="3750784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73" y="2056092"/>
            <a:ext cx="4984150" cy="3750784"/>
          </a:xfrm>
        </p:spPr>
      </p:pic>
    </p:spTree>
    <p:extLst>
      <p:ext uri="{BB962C8B-B14F-4D97-AF65-F5344CB8AC3E}">
        <p14:creationId xmlns:p14="http://schemas.microsoft.com/office/powerpoint/2010/main" val="2895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SUBCLAVIAN ARTERY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arterial supply to the upper limb begins as the </a:t>
            </a:r>
            <a:r>
              <a:rPr lang="en-US" b="1" dirty="0"/>
              <a:t>subclavian </a:t>
            </a:r>
            <a:r>
              <a:rPr lang="en-US" b="1" dirty="0" smtClean="0"/>
              <a:t>artery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right, the subclavian artery arises from the brachiocephalic trunk.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left, it branches directly from the arch of aorta.</a:t>
            </a:r>
          </a:p>
          <a:p>
            <a:endParaRPr lang="el-GR" dirty="0"/>
          </a:p>
        </p:txBody>
      </p:sp>
      <p:pic>
        <p:nvPicPr>
          <p:cNvPr id="1026" name="Picture 2" descr="https://teachmeanatomy.info/wp-content/uploads/Overview-of-Arterial-Supply-to-the-Upper-Limbs-1024x9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1065904"/>
            <a:ext cx="5549945" cy="51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SUBCLAVIAN ARTERY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subclavian artery travels laterally towards the axilla. It can be divided into three parts based on its position relative to the anterior scalene muscle:</a:t>
            </a:r>
          </a:p>
          <a:p>
            <a:r>
              <a:rPr lang="en-US" b="1" dirty="0"/>
              <a:t>First part</a:t>
            </a:r>
            <a:r>
              <a:rPr lang="en-US" dirty="0"/>
              <a:t> – origin of the subclavian artery to the medial border of the anterior scalene.</a:t>
            </a:r>
          </a:p>
          <a:p>
            <a:r>
              <a:rPr lang="en-US" b="1" dirty="0"/>
              <a:t>Second part</a:t>
            </a:r>
            <a:r>
              <a:rPr lang="en-US" dirty="0"/>
              <a:t> – posterior to the anterior scalene.</a:t>
            </a:r>
          </a:p>
          <a:p>
            <a:r>
              <a:rPr lang="en-US" b="1" dirty="0"/>
              <a:t>Third part</a:t>
            </a:r>
            <a:r>
              <a:rPr lang="en-US" dirty="0"/>
              <a:t> – lateral border of anterior scalene to the lateral border of the first rib.</a:t>
            </a:r>
          </a:p>
          <a:p>
            <a:r>
              <a:rPr lang="en-US" dirty="0"/>
              <a:t>At the lateral border of the first rib, the subclavian artery enters the axilla – and is renamed the </a:t>
            </a:r>
            <a:r>
              <a:rPr lang="en-US" b="1" dirty="0"/>
              <a:t>axillary artery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2060576"/>
            <a:ext cx="5499501" cy="3490484"/>
          </a:xfrm>
        </p:spPr>
      </p:pic>
    </p:spTree>
    <p:extLst>
      <p:ext uri="{BB962C8B-B14F-4D97-AF65-F5344CB8AC3E}">
        <p14:creationId xmlns:p14="http://schemas.microsoft.com/office/powerpoint/2010/main" val="394264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3232" y="660045"/>
            <a:ext cx="9404723" cy="1400530"/>
          </a:xfrm>
        </p:spPr>
        <p:txBody>
          <a:bodyPr/>
          <a:lstStyle/>
          <a:p>
            <a:r>
              <a:rPr lang="en-US" dirty="0" smtClean="0"/>
              <a:t>AXILLARY ARTERY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 </a:t>
            </a:r>
            <a:r>
              <a:rPr lang="en-US" b="1" dirty="0"/>
              <a:t>axillary artery</a:t>
            </a:r>
            <a:r>
              <a:rPr lang="en-US" dirty="0"/>
              <a:t> lies deep to the </a:t>
            </a:r>
            <a:r>
              <a:rPr lang="en-US" dirty="0" err="1"/>
              <a:t>pectoralis</a:t>
            </a:r>
            <a:r>
              <a:rPr lang="en-US" dirty="0"/>
              <a:t> minor and is enclosed in the axillary sheath (a fibrous layer that covers the artery and the three cords of the brachial plexus).</a:t>
            </a:r>
          </a:p>
          <a:p>
            <a:r>
              <a:rPr lang="en-US" dirty="0"/>
              <a:t>Importantly, the artery can be divided into three parts based on its position relative to the </a:t>
            </a:r>
            <a:r>
              <a:rPr lang="en-US" b="1" dirty="0" err="1"/>
              <a:t>pectoralis</a:t>
            </a:r>
            <a:r>
              <a:rPr lang="en-US" b="1" dirty="0"/>
              <a:t> minor</a:t>
            </a:r>
            <a:r>
              <a:rPr lang="en-US" dirty="0"/>
              <a:t> muscle:</a:t>
            </a:r>
          </a:p>
          <a:p>
            <a:r>
              <a:rPr lang="en-US" b="1" dirty="0"/>
              <a:t>First part</a:t>
            </a:r>
            <a:r>
              <a:rPr lang="en-US" dirty="0"/>
              <a:t> – proximal to </a:t>
            </a:r>
            <a:r>
              <a:rPr lang="en-US" dirty="0" err="1"/>
              <a:t>pectoralis</a:t>
            </a:r>
            <a:r>
              <a:rPr lang="en-US" dirty="0"/>
              <a:t> minor</a:t>
            </a:r>
          </a:p>
          <a:p>
            <a:r>
              <a:rPr lang="en-US" b="1" dirty="0"/>
              <a:t>Second part</a:t>
            </a:r>
            <a:r>
              <a:rPr lang="en-US" dirty="0"/>
              <a:t> – posterior to </a:t>
            </a:r>
            <a:r>
              <a:rPr lang="en-US" dirty="0" err="1"/>
              <a:t>pectoralis</a:t>
            </a:r>
            <a:r>
              <a:rPr lang="en-US" dirty="0"/>
              <a:t> minor</a:t>
            </a:r>
          </a:p>
          <a:p>
            <a:r>
              <a:rPr lang="en-US" b="1" dirty="0"/>
              <a:t>Third part</a:t>
            </a:r>
            <a:r>
              <a:rPr lang="en-US" dirty="0"/>
              <a:t> – distal to </a:t>
            </a:r>
            <a:r>
              <a:rPr lang="en-US" dirty="0" err="1"/>
              <a:t>pectoralis</a:t>
            </a:r>
            <a:r>
              <a:rPr lang="en-US" dirty="0"/>
              <a:t> minor</a:t>
            </a:r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52" y="2060575"/>
            <a:ext cx="3730129" cy="3924300"/>
          </a:xfrm>
        </p:spPr>
      </p:pic>
    </p:spTree>
    <p:extLst>
      <p:ext uri="{BB962C8B-B14F-4D97-AF65-F5344CB8AC3E}">
        <p14:creationId xmlns:p14="http://schemas.microsoft.com/office/powerpoint/2010/main" val="384161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9" y="3065173"/>
            <a:ext cx="5123231" cy="1828462"/>
          </a:xfrm>
        </p:spPr>
      </p:pic>
      <p:sp>
        <p:nvSpPr>
          <p:cNvPr id="10" name="Θέση κειμένου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Θέση περιεχομένου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52" y="766505"/>
            <a:ext cx="5502488" cy="5788919"/>
          </a:xfrm>
        </p:spPr>
      </p:pic>
    </p:spTree>
    <p:extLst>
      <p:ext uri="{BB962C8B-B14F-4D97-AF65-F5344CB8AC3E}">
        <p14:creationId xmlns:p14="http://schemas.microsoft.com/office/powerpoint/2010/main" val="29348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7" y="1603720"/>
            <a:ext cx="4656529" cy="3896441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292439"/>
            <a:ext cx="5867824" cy="2979754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7" y="5500161"/>
            <a:ext cx="4656529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4" y="2150772"/>
            <a:ext cx="4745165" cy="3293559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33" y="1957590"/>
            <a:ext cx="6012464" cy="4100066"/>
          </a:xfrm>
        </p:spPr>
      </p:pic>
    </p:spTree>
    <p:extLst>
      <p:ext uri="{BB962C8B-B14F-4D97-AF65-F5344CB8AC3E}">
        <p14:creationId xmlns:p14="http://schemas.microsoft.com/office/powerpoint/2010/main" val="29210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53" y="1584102"/>
            <a:ext cx="9848994" cy="4353059"/>
          </a:xfrm>
        </p:spPr>
      </p:pic>
    </p:spTree>
    <p:extLst>
      <p:ext uri="{BB962C8B-B14F-4D97-AF65-F5344CB8AC3E}">
        <p14:creationId xmlns:p14="http://schemas.microsoft.com/office/powerpoint/2010/main" val="67662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3" y="452718"/>
            <a:ext cx="10686579" cy="5651868"/>
          </a:xfrm>
        </p:spPr>
      </p:pic>
    </p:spTree>
    <p:extLst>
      <p:ext uri="{BB962C8B-B14F-4D97-AF65-F5344CB8AC3E}">
        <p14:creationId xmlns:p14="http://schemas.microsoft.com/office/powerpoint/2010/main" val="2651925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50</Words>
  <Application>Microsoft Office PowerPoint</Application>
  <PresentationFormat>Ευρεία οθόνη</PresentationFormat>
  <Paragraphs>17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Ιόν</vt:lpstr>
      <vt:lpstr>AXILLA AND BRACHIAL PLEXUS</vt:lpstr>
      <vt:lpstr>SUBCLAVIAN ARTERY</vt:lpstr>
      <vt:lpstr>SUBCLAVIAN ARTERY</vt:lpstr>
      <vt:lpstr>AXILLARY ARTERY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AXILLA AND BRACHIAL PLEXUS</dc:title>
  <dc:creator>User</dc:creator>
  <cp:lastModifiedBy>User</cp:lastModifiedBy>
  <cp:revision>5</cp:revision>
  <dcterms:created xsi:type="dcterms:W3CDTF">2024-02-27T07:55:23Z</dcterms:created>
  <dcterms:modified xsi:type="dcterms:W3CDTF">2025-02-19T08:39:07Z</dcterms:modified>
</cp:coreProperties>
</file>