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94" r:id="rId4"/>
    <p:sldId id="258" r:id="rId5"/>
    <p:sldId id="259" r:id="rId6"/>
    <p:sldId id="352" r:id="rId7"/>
    <p:sldId id="410" r:id="rId8"/>
    <p:sldId id="411" r:id="rId9"/>
    <p:sldId id="408" r:id="rId10"/>
    <p:sldId id="412" r:id="rId11"/>
    <p:sldId id="409" r:id="rId12"/>
    <p:sldId id="399" r:id="rId13"/>
    <p:sldId id="413" r:id="rId14"/>
    <p:sldId id="414" r:id="rId15"/>
    <p:sldId id="418" r:id="rId16"/>
    <p:sldId id="415" r:id="rId17"/>
    <p:sldId id="402" r:id="rId18"/>
    <p:sldId id="403" r:id="rId19"/>
    <p:sldId id="416" r:id="rId20"/>
    <p:sldId id="406" r:id="rId21"/>
    <p:sldId id="404" r:id="rId22"/>
    <p:sldId id="405" r:id="rId23"/>
    <p:sldId id="417" r:id="rId24"/>
    <p:sldId id="3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3216"/>
  </p:normalViewPr>
  <p:slideViewPr>
    <p:cSldViewPr snapToGrid="0" snapToObjects="1">
      <p:cViewPr varScale="1">
        <p:scale>
          <a:sx n="57" d="100"/>
          <a:sy n="57" d="100"/>
        </p:scale>
        <p:origin x="759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DFCD4-E480-B04A-AD01-6D5F59D21E6B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BCF56-99E3-E44D-A30B-3F737840D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5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8675-CFFC-CA45-93DC-B0544A995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BEAA1-B74A-5E40-9548-93EEA731F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90712-10F5-204E-A9EE-1BB769EE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4E8A9-F852-4E43-B98F-7ED65D268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4EA89-5348-6446-A93C-2EB00490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4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94108-749E-0E42-8A0B-BE5629B9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FE40B-16A1-C644-96A9-6B49C860E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29C47-B719-0B46-86EB-8F080AB9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214EF-4F5E-C54C-AC0C-11B25618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C31D8-E0F7-B140-BDCC-6AD24DE3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3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7BAFB1-946C-4E45-9C32-710C8DF4C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AA5916-2E28-474F-B036-A6586E52E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262E6-198F-7F44-A66F-E5C0B2BD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32261-DE85-E647-B6DE-1A1009F1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97027-1E0B-6447-86CC-E22FFC46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8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F4D3B-1912-364C-990C-854A2A9F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5AFF7-4C6F-C446-B476-B91F14746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10913-5745-FE45-A042-3F3D3956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6E02B-E722-7446-8EE3-FBDEFE2F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5557-A4E8-9C42-99D4-37C6260C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9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2957-A8C8-A84A-913B-466DD97A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91A37-B893-614E-81AF-3C53FD72D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2FD8F-BE48-2240-8092-627205F9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7693C-C274-8C4F-9B48-984B9514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5974B-72E7-2444-8312-6F47594D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0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D17D-FBA5-E947-8E2E-2A816EA8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39E68-EAAC-B947-A01A-C49396187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E4BF6-56EC-E041-AD57-6CF72D260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2AF8F-E997-D14C-8F21-63874F40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29E2A-F1CE-7D40-8FE9-170DF13D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FBC9B-6FC6-D545-B656-D51DE3A9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7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5CA6-AFEC-344A-913C-A6E327496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B235E-593C-014B-9EB9-4331E6A46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75314-5EC5-E341-B64C-793637BF6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5E23D-E79E-004C-8E40-9F4033E67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35975A-CE3C-E348-9981-E74E0020ED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411659-44C9-5849-8476-11822BBB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2E9C4-25F5-A34D-9FA0-DA81B9FB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F74B8-D941-6848-AF2D-25139C78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5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21A0D-C5E9-334A-BF6E-83C7DCAB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A455A-A42D-F642-9EB6-BDB31E28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B0CE20-0FBB-9445-A1F4-DDE2BF802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726BF2-FC56-9443-857D-5C4AC88B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5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76F0A-B2A0-8D4F-829D-6CA4D16ED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8909F-E1D0-4744-A3C8-F45C90F9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63986-1650-8C4B-9A3A-47397688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D557-70A1-4F4C-88EA-D66BEBEF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251E1-6479-474D-AC4A-922309231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DAB09-9FC6-C74E-8C08-6371EEB15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94E77-654C-8149-82F6-CE58AF765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0255A-27AA-5E47-A9E2-F82AFF0B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3CEEC-BC63-6E41-8F24-9DE212B8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4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36BF-5514-DF44-AE46-97E79D71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10F6F1-8230-B14C-9047-80252286F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00CCC-2617-B14B-A14B-5DF6BFF99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36BB0-E347-CB4A-B10A-BE415F506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9D08D-BAE3-A44B-B1FA-80DDF7CE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43960-D328-314E-9A48-7B80D827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6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4B8E9E-1EF1-154F-957A-83A858565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588F2-7304-5642-BBC2-A408B51DE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D0343-55E7-DB4F-8163-7EB7FC4D1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36E65-DFD0-5244-9AFD-11AABEB0D1EA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F6C63-BF5F-3748-B12C-AF600EEFD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9CE8-4832-EA4A-92E1-CE7099DED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2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hub.com/en/library/anatomy/lumen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www.kenhub.com/en/library/anatomy/cecum-and-vermiform-appendix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kenhub.com/en/library/anatomy/abdomen-and-pelvi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hyperlink" Target="https://www.kenhub.com/en/library/anatomy/obturator-internus-muscl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hyperlink" Target="https://www.kenhub.com/en/library/anatomy/iliopsoas-muscl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://www.youtube.com/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://www.youtube.com/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kenhub.com/en/library/anatomy/cecum-and-vermiform-appendix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F45DEA4-9A65-464A-B7D7-F9650B0DB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Anatomy</a:t>
            </a:r>
            <a:r>
              <a:rPr lang="de-CH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Appendix</a:t>
            </a:r>
            <a:endParaRPr lang="el-GR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l-GR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de-DE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Athanasios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Tampakis</a:t>
            </a:r>
            <a:r>
              <a:rPr lang="el-GR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MD, </a:t>
            </a:r>
            <a:r>
              <a:rPr lang="de-DE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de-D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de-D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de-D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Post Doc</a:t>
            </a: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Surgeon</a:t>
            </a: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Lecturer</a:t>
            </a: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Attending</a:t>
            </a: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Surgeon</a:t>
            </a:r>
            <a:endParaRPr lang="de-CH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Hospital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Basel,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Switzerland</a:t>
            </a:r>
            <a:endParaRPr lang="de-CH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6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Appendix-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4019" y="1648610"/>
            <a:ext cx="4157982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Pelvic</a:t>
            </a:r>
            <a:r>
              <a:rPr lang="de-CH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de-CH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vessels</a:t>
            </a:r>
            <a:r>
              <a:rPr lang="de-CH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sigmoid</a:t>
            </a:r>
            <a:r>
              <a:rPr lang="de-CH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colon</a:t>
            </a:r>
            <a:r>
              <a:rPr lang="de-CH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Promontory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vessels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sigmoid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colon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Retroileal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Preileal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cecum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Retrocecal</a:t>
            </a:r>
            <a:r>
              <a:rPr lang="de-CH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psoas</a:t>
            </a:r>
            <a:r>
              <a:rPr lang="de-CH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  <a:r>
              <a:rPr lang="de-CH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Paracaecal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(lateral abdominal wall)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Subcaecal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(lateral abdominal wall,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vessels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Radiopedia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Ghorbani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 Int 2014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C9C9A51-F22F-193A-AC82-96C64DADB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974" y="1685892"/>
            <a:ext cx="5060398" cy="467959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DB6B934-147C-1752-4188-CC3ADBB39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122" y="3630613"/>
            <a:ext cx="2476500" cy="25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60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Appendix-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 91,2mm</a:t>
            </a: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 80,3mm</a:t>
            </a:r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8" name="Εικόνα 7" descr="Εικόνα που περιέχει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35A96462-2EBA-EC12-774D-8D4022C1B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059" y="1731402"/>
            <a:ext cx="3487882" cy="38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59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Histology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Mucosa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lined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single-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layered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columnar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epithelium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de-CH" sz="12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Submucosa</a:t>
            </a:r>
            <a:r>
              <a:rPr lang="de-CH" sz="12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de-CH" sz="12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2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follicles</a:t>
            </a:r>
            <a:r>
              <a:rPr lang="de-CH" sz="12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2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parafollicular</a:t>
            </a:r>
            <a:r>
              <a:rPr lang="de-CH" sz="12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tissue</a:t>
            </a:r>
            <a:endParaRPr lang="de-CH" sz="12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2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Muscularis</a:t>
            </a:r>
          </a:p>
          <a:p>
            <a:pPr>
              <a:buFont typeface="Wingdings" pitchFamily="2" charset="2"/>
              <a:buChar char="Ø"/>
            </a:pP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Serosa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89A4D06-EFC3-3701-50C1-761E000EE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474" y="1529494"/>
            <a:ext cx="5697560" cy="40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87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Appendix-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2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Unkown</a:t>
            </a:r>
            <a:endParaRPr lang="de-CH" sz="1200" dirty="0">
              <a:solidFill>
                <a:srgbClr val="495354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2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art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GALT (gut-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lymphatic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tissue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de-CH" sz="12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ulfills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immunological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de-CH" sz="12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assumed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serves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 “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safe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enterobacteria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(e.g. in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diarrhea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42BB45D-780E-AA07-F268-F3943F01B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474" y="1529494"/>
            <a:ext cx="5697560" cy="40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19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Appendix-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Mesenteriolum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Mesenteriolum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Appendix</a:t>
            </a:r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15" name="Εικόνα 14" descr="Εικόνα που περιέχει σάρκα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AD51342-0E38-3F66-2D44-026FFDE4A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976" y="1843088"/>
            <a:ext cx="5162509" cy="40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3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Appendix-Blood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Appendicular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artery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vein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Branches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ileocolic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artery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anterior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cecal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branches</a:t>
            </a:r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Εικόνα 6" descr="Εικόνα που περιέχει σάρκα, φλέβα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072E6C82-E8E7-48CB-3FE3-B127B2488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571150"/>
            <a:ext cx="4320168" cy="4353400"/>
          </a:xfrm>
          <a:prstGeom prst="rect">
            <a:avLst/>
          </a:prstGeom>
        </p:spPr>
      </p:pic>
      <p:sp>
        <p:nvSpPr>
          <p:cNvPr id="9" name="Αριστερό βέλος 8">
            <a:extLst>
              <a:ext uri="{FF2B5EF4-FFF2-40B4-BE49-F238E27FC236}">
                <a16:creationId xmlns:a16="http://schemas.microsoft.com/office/drawing/2014/main" id="{BC26B4B0-6D5C-1314-417E-F6820259A5D6}"/>
              </a:ext>
            </a:extLst>
          </p:cNvPr>
          <p:cNvSpPr/>
          <p:nvPr/>
        </p:nvSpPr>
        <p:spPr>
          <a:xfrm>
            <a:off x="6486377" y="2702235"/>
            <a:ext cx="739613" cy="33089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Εικόνα 10" descr="Εικόνα που περιέχει ζωγραφιά, κείμενο, σκίτσο/σχέδιο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CA7BC66-480C-E7A9-01FD-7034E1942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215" y="2828867"/>
            <a:ext cx="3727097" cy="309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99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Appendix-Innervation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algn="just" fontAlgn="base">
              <a:buFont typeface="Wingdings" pitchFamily="2" charset="2"/>
              <a:buChar char="Ø"/>
            </a:pP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Nerve Supply,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carries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sensations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originated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T10 spinal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via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lesser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splanchnic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nerve 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superior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plexus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appendicitis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referred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umbilical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parasympathetic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Nerve Supply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originated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vagus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nerves</a:t>
            </a:r>
            <a:r>
              <a:rPr lang="de-CH" sz="12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Εικόνα 6" descr="Εικόνα που περιέχει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A89921A-8C11-FA21-55BA-F256C0415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271" y="1721425"/>
            <a:ext cx="3026230" cy="41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21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Appendicitis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Appendicitis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inflammation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sng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appendix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due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blockage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sng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lumen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faecolith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(mass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faeces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lymphatic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hyperplasia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9" name="Εικόνα 8" descr="Εικόνα που περιέχει φαστ φουντ, φαγητό, σκουλήκι&#10;&#10;Περιγραφή που δημιουργήθηκε αυτόματα">
            <a:extLst>
              <a:ext uri="{FF2B5EF4-FFF2-40B4-BE49-F238E27FC236}">
                <a16:creationId xmlns:a16="http://schemas.microsoft.com/office/drawing/2014/main" id="{BF34CA08-36C9-3A79-E606-5B497AA338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008" y="2013735"/>
            <a:ext cx="7150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51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Appendicitis-McBurney`s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de-CH" sz="12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Burney`s</a:t>
            </a: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McBurney's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involves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tenderness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palpation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McBurney's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one-third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anterior superior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spine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umbilicus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McBurney's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commonly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endParaRPr lang="de-CH" sz="1200" b="0" i="0" u="none" strike="noStrike" dirty="0">
              <a:solidFill>
                <a:srgbClr val="49535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Εικόνα 6" descr="Εικόνα που περιέχει σάρκα, γραφικός χαρακτήρα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4E1C347D-DD53-3E29-CF5E-7926C07FB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770" y="1922374"/>
            <a:ext cx="3300282" cy="38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41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Appendicitis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-Lanz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Lanz </a:t>
            </a:r>
            <a:r>
              <a:rPr lang="de-CH" sz="12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CH" sz="12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tenderness</a:t>
            </a: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de-CH" sz="12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Lanz 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de-CH" sz="12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at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the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end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of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the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right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third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of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the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line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connecting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the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right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and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left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200" dirty="0" err="1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spina</a:t>
            </a:r>
            <a:r>
              <a:rPr lang="de-CH" sz="1200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iliaca anterior superior</a:t>
            </a:r>
            <a:endParaRPr lang="de-CH" sz="1200" b="0" i="0" u="none" strike="noStrike" dirty="0">
              <a:solidFill>
                <a:srgbClr val="49535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42E1C31-B652-94A9-B36D-3868B1DF4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800" y="1783546"/>
            <a:ext cx="5125019" cy="396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Topography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abdomen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D78F8E1-6652-D048-BCC0-D1F1661FD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95075" y="1757971"/>
            <a:ext cx="6591790" cy="4614254"/>
          </a:xfr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9899739" y="6516588"/>
            <a:ext cx="2908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97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Appendicitis-Rovsing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de-CH" sz="12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Rovsing’s</a:t>
            </a: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palpation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quadrant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fossa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on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sng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abdomen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will in turn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elicit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quadrant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fossa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This due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bringing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swollen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peritoneal wall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elicits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irritative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painful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This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occurs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due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referred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nerve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fibres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deep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gut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Εικόνα 6" descr="Εικόνα που περιέχει άτομο, δέρμα, νύχι, στομάχι&#10;&#10;Περιγραφή που δημιουργήθηκε αυτόματα">
            <a:extLst>
              <a:ext uri="{FF2B5EF4-FFF2-40B4-BE49-F238E27FC236}">
                <a16:creationId xmlns:a16="http://schemas.microsoft.com/office/drawing/2014/main" id="{D1C808BD-FD77-DE5B-8489-8C08C8A48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223" y="1529080"/>
            <a:ext cx="36957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28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Appendicitis-Obturator`s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Obturator </a:t>
            </a:r>
            <a:r>
              <a:rPr lang="de-CH" sz="12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hip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internally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rotated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flexed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will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elicit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quadrant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fossa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on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abdomen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This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indicator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irritation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sng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Obturator internus muscle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inflamed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contact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Εικόνα 6" descr="Εικόνα που περιέχει άκρο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EC20DE05-DC11-A1E1-03E5-845FCA9A5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057" y="2620382"/>
            <a:ext cx="6100451" cy="3353755"/>
          </a:xfrm>
          <a:prstGeom prst="rect">
            <a:avLst/>
          </a:prstGeom>
        </p:spPr>
      </p:pic>
      <p:pic>
        <p:nvPicPr>
          <p:cNvPr id="9" name="Εικόνα 8" descr="Εικόνα που περιέχει καρτούν, φανταστ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63460A9-D9C9-53C8-B855-1BE3F849E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000" y="1373575"/>
            <a:ext cx="4356100" cy="5029200"/>
          </a:xfrm>
          <a:prstGeom prst="rect">
            <a:avLst/>
          </a:prstGeom>
        </p:spPr>
      </p:pic>
      <p:sp>
        <p:nvSpPr>
          <p:cNvPr id="10" name="Δεξιό βέλος 9">
            <a:extLst>
              <a:ext uri="{FF2B5EF4-FFF2-40B4-BE49-F238E27FC236}">
                <a16:creationId xmlns:a16="http://schemas.microsoft.com/office/drawing/2014/main" id="{565397BB-25E9-DCA7-6360-2B3CC71C897C}"/>
              </a:ext>
            </a:extLst>
          </p:cNvPr>
          <p:cNvSpPr/>
          <p:nvPr/>
        </p:nvSpPr>
        <p:spPr>
          <a:xfrm>
            <a:off x="2359949" y="4025692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5229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Appendicitis-Psoas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de-CH" sz="12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Psoas</a:t>
            </a:r>
            <a:r>
              <a:rPr lang="de-CH" sz="1200" b="1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elicit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needs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lateral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thigh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passively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extended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raised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elicits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quadrant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fossa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A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retrocaecal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inflamed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will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irritation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sng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iliopsoas group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muscles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retroperitoneal. The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technique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ask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supine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actively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flex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hips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also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elicits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painful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stimulus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Εικόνα 6" descr="Εικόνα που περιέχει ζωγραφιά, σκίτσο/σχέδιο, clipart, παιδική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69EDCE0-35CD-9239-0518-E49F1D6D3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835" y="3058406"/>
            <a:ext cx="4369868" cy="2915731"/>
          </a:xfrm>
          <a:prstGeom prst="rect">
            <a:avLst/>
          </a:prstGeom>
        </p:spPr>
      </p:pic>
      <p:pic>
        <p:nvPicPr>
          <p:cNvPr id="9" name="Εικόνα 8" descr="Εικόνα που περιέχει καρτούν, φανταστ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D1810E28-F5A1-456A-2EE1-B08C36D67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765" y="1387182"/>
            <a:ext cx="4259663" cy="4917862"/>
          </a:xfrm>
          <a:prstGeom prst="rect">
            <a:avLst/>
          </a:prstGeom>
        </p:spPr>
      </p:pic>
      <p:sp>
        <p:nvSpPr>
          <p:cNvPr id="10" name="Δεξιό βέλος 9">
            <a:extLst>
              <a:ext uri="{FF2B5EF4-FFF2-40B4-BE49-F238E27FC236}">
                <a16:creationId xmlns:a16="http://schemas.microsoft.com/office/drawing/2014/main" id="{A815E9CE-DF95-E7CE-1E9C-8390847BFBD5}"/>
              </a:ext>
            </a:extLst>
          </p:cNvPr>
          <p:cNvSpPr/>
          <p:nvPr/>
        </p:nvSpPr>
        <p:spPr>
          <a:xfrm>
            <a:off x="2200071" y="3638989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3522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Appendicitis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-Videos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de-CH" sz="1200" b="0" i="0" u="none" strike="noStrike" dirty="0">
              <a:solidFill>
                <a:srgbClr val="49535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de-CH" sz="1200" dirty="0">
                <a:solidFill>
                  <a:srgbClr val="495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de-CH" sz="1200" dirty="0" err="1">
                <a:solidFill>
                  <a:srgbClr val="495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www.youtube.com</a:t>
            </a:r>
            <a:r>
              <a:rPr lang="de-CH" sz="1200" dirty="0">
                <a:solidFill>
                  <a:srgbClr val="495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1200" dirty="0" err="1">
                <a:solidFill>
                  <a:srgbClr val="495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watch?v</a:t>
            </a:r>
            <a:r>
              <a:rPr lang="de-CH" sz="1200" dirty="0">
                <a:solidFill>
                  <a:srgbClr val="495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=MAppEy9Umcg</a:t>
            </a:r>
          </a:p>
          <a:p>
            <a:pPr marL="0" indent="0" algn="just">
              <a:buNone/>
            </a:pPr>
            <a:endParaRPr lang="de-CH" sz="1200" b="0" i="0" u="none" strike="noStrike" dirty="0">
              <a:solidFill>
                <a:srgbClr val="49535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www.youtube.com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results?search_query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appendectomy</a:t>
            </a:r>
            <a:endParaRPr lang="de-CH" sz="1200" b="0" i="0" u="none" strike="noStrike" dirty="0">
              <a:solidFill>
                <a:srgbClr val="49535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</p:spTree>
    <p:extLst>
      <p:ext uri="{BB962C8B-B14F-4D97-AF65-F5344CB8AC3E}">
        <p14:creationId xmlns:p14="http://schemas.microsoft.com/office/powerpoint/2010/main" val="2905232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Peritoneum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10136242" y="6600666"/>
            <a:ext cx="4939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www.youtube.com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Talks med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214795-8EAF-ED4A-86EC-103DCD49C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679700" y="1962944"/>
            <a:ext cx="6832600" cy="4076700"/>
          </a:xfrm>
        </p:spPr>
      </p:pic>
    </p:spTree>
    <p:extLst>
      <p:ext uri="{BB962C8B-B14F-4D97-AF65-F5344CB8AC3E}">
        <p14:creationId xmlns:p14="http://schemas.microsoft.com/office/powerpoint/2010/main" val="4092254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Peritoneum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10136242" y="6600666"/>
            <a:ext cx="4939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www.youtube.com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Talks med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613D0E-5AD9-EE4F-BC8D-8C8A6302A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840561" y="1781833"/>
            <a:ext cx="6510877" cy="4192304"/>
          </a:xfrm>
        </p:spPr>
      </p:pic>
    </p:spTree>
    <p:extLst>
      <p:ext uri="{BB962C8B-B14F-4D97-AF65-F5344CB8AC3E}">
        <p14:creationId xmlns:p14="http://schemas.microsoft.com/office/powerpoint/2010/main" val="2489719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Peritoneum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9424016" y="6600666"/>
            <a:ext cx="364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www.youtube.com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Talks med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BD3E7D-8274-A046-B0FF-415C65049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717799" y="1931193"/>
            <a:ext cx="7019813" cy="4301615"/>
          </a:xfrm>
        </p:spPr>
      </p:pic>
    </p:spTree>
    <p:extLst>
      <p:ext uri="{BB962C8B-B14F-4D97-AF65-F5344CB8AC3E}">
        <p14:creationId xmlns:p14="http://schemas.microsoft.com/office/powerpoint/2010/main" val="3260735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Vermiformis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Vermiform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Appendix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Attached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dorsomedially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end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cecum</a:t>
            </a:r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Intraperitoneally</a:t>
            </a:r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develops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embryonically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200" b="0" i="0" u="sng" dirty="0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caecum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9 cm </a:t>
            </a:r>
            <a:r>
              <a:rPr lang="de-CH" sz="12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 cm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20 cm)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6 mm </a:t>
            </a:r>
            <a:r>
              <a:rPr lang="de-CH" sz="12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wide</a:t>
            </a:r>
            <a:r>
              <a:rPr lang="de-CH" sz="12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10" name="Εικόνα 9" descr="Εικόνα που περιέχει παπούτσια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709CA0F1-924E-E74F-9FBB-C2E1E59BD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0" y="1690688"/>
            <a:ext cx="4260557" cy="4151312"/>
          </a:xfrm>
          <a:prstGeom prst="rect">
            <a:avLst/>
          </a:prstGeom>
        </p:spPr>
      </p:pic>
      <p:sp>
        <p:nvSpPr>
          <p:cNvPr id="11" name="Δεξιό βέλος 10">
            <a:extLst>
              <a:ext uri="{FF2B5EF4-FFF2-40B4-BE49-F238E27FC236}">
                <a16:creationId xmlns:a16="http://schemas.microsoft.com/office/drawing/2014/main" id="{85565B5B-5AE6-B8DA-8034-D7D5DB940E4E}"/>
              </a:ext>
            </a:extLst>
          </p:cNvPr>
          <p:cNvSpPr/>
          <p:nvPr/>
        </p:nvSpPr>
        <p:spPr>
          <a:xfrm>
            <a:off x="4590789" y="4327743"/>
            <a:ext cx="388307" cy="2505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878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Vermiformis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Vermiform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shaped</a:t>
            </a: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71F13-60DC-E144-904C-C264992CD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834" y="2515809"/>
            <a:ext cx="4333189" cy="331199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8652473-DFFD-21E6-F9DF-1EC5C057D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3700" y="2401094"/>
            <a:ext cx="33401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55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Vermiformis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Lacks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taeniae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semilunar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folds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appendices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epiploicae</a:t>
            </a: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71F13-60DC-E144-904C-C264992CD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834" y="2515809"/>
            <a:ext cx="4333189" cy="3311991"/>
          </a:xfrm>
          <a:prstGeom prst="rect">
            <a:avLst/>
          </a:prstGeom>
        </p:spPr>
      </p:pic>
      <p:pic>
        <p:nvPicPr>
          <p:cNvPr id="9" name="Εικόνα 8" descr="Εικόνα που περιέχει άρθρωση, σάρκα, καρτούν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70D48903-4CDF-408F-F913-D502F1239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1434" y="2644235"/>
            <a:ext cx="3636055" cy="336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03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Appendix-Locations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Pelvic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Promontory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Retroileal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Preileal</a:t>
            </a:r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Retrocecal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Paracaecal</a:t>
            </a:r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Subcaecal</a:t>
            </a:r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D07E7-8160-BD4C-9AC9-2EA61D82BD81}"/>
              </a:ext>
            </a:extLst>
          </p:cNvPr>
          <p:cNvSpPr txBox="1"/>
          <p:nvPr/>
        </p:nvSpPr>
        <p:spPr>
          <a:xfrm>
            <a:off x="8701088" y="6402775"/>
            <a:ext cx="351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Radiopedia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Ghorbani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 Int 2014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C9C9A51-F22F-193A-AC82-96C64DADB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974" y="1685892"/>
            <a:ext cx="5060398" cy="467959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DB6B934-147C-1752-4188-CC3ADBB39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122" y="3630613"/>
            <a:ext cx="2476500" cy="25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43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14157</TotalTime>
  <Words>1125</Words>
  <Application>Microsoft Office PowerPoint</Application>
  <PresentationFormat>Ευρεία οθόνη</PresentationFormat>
  <Paragraphs>161</Paragraphs>
  <Slides>24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Office Theme</vt:lpstr>
      <vt:lpstr>Παρουσίαση του PowerPoint</vt:lpstr>
      <vt:lpstr>Topography of the abdomen</vt:lpstr>
      <vt:lpstr>Peritoneum</vt:lpstr>
      <vt:lpstr>Peritoneum</vt:lpstr>
      <vt:lpstr>Peritoneum</vt:lpstr>
      <vt:lpstr>Appendix Vermiformis</vt:lpstr>
      <vt:lpstr>Appendix Vermiformis</vt:lpstr>
      <vt:lpstr>Appendix Vermiformis</vt:lpstr>
      <vt:lpstr>Appendix-Locations</vt:lpstr>
      <vt:lpstr>Appendix-Anatomic Relationships</vt:lpstr>
      <vt:lpstr>Appendix-Length</vt:lpstr>
      <vt:lpstr>Appendix Histology</vt:lpstr>
      <vt:lpstr>Appendix-Role</vt:lpstr>
      <vt:lpstr>Appendix-Mesenteriolum</vt:lpstr>
      <vt:lpstr>Appendix-Blood supply</vt:lpstr>
      <vt:lpstr>Appendix-Innervation</vt:lpstr>
      <vt:lpstr>Appendicitis</vt:lpstr>
      <vt:lpstr>Appendicitis-McBurney`s sign</vt:lpstr>
      <vt:lpstr>Appendicitis-Lanz sign</vt:lpstr>
      <vt:lpstr>Appendicitis-Rovsing sign</vt:lpstr>
      <vt:lpstr>Appendicitis-Obturator`s sign</vt:lpstr>
      <vt:lpstr>Appendicitis-Psoas sign</vt:lpstr>
      <vt:lpstr>Appendicitis-Videos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Anna-Maria Polychronopoulou</cp:lastModifiedBy>
  <cp:revision>190</cp:revision>
  <dcterms:created xsi:type="dcterms:W3CDTF">2022-11-13T17:39:32Z</dcterms:created>
  <dcterms:modified xsi:type="dcterms:W3CDTF">2024-04-01T09:39:27Z</dcterms:modified>
</cp:coreProperties>
</file>