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84" r:id="rId3"/>
    <p:sldId id="278" r:id="rId4"/>
    <p:sldId id="279" r:id="rId5"/>
    <p:sldId id="274" r:id="rId6"/>
    <p:sldId id="275" r:id="rId7"/>
    <p:sldId id="302" r:id="rId8"/>
    <p:sldId id="303" r:id="rId9"/>
    <p:sldId id="304" r:id="rId10"/>
    <p:sldId id="305" r:id="rId11"/>
    <p:sldId id="276" r:id="rId12"/>
    <p:sldId id="277" r:id="rId13"/>
    <p:sldId id="266" r:id="rId14"/>
    <p:sldId id="306" r:id="rId15"/>
    <p:sldId id="307" r:id="rId16"/>
    <p:sldId id="308" r:id="rId17"/>
    <p:sldId id="309" r:id="rId18"/>
    <p:sldId id="310" r:id="rId19"/>
    <p:sldId id="281" r:id="rId20"/>
    <p:sldId id="267" r:id="rId21"/>
    <p:sldId id="283" r:id="rId22"/>
    <p:sldId id="282" r:id="rId23"/>
    <p:sldId id="268" r:id="rId24"/>
    <p:sldId id="269" r:id="rId25"/>
    <p:sldId id="270" r:id="rId26"/>
    <p:sldId id="299" r:id="rId27"/>
    <p:sldId id="300" r:id="rId28"/>
    <p:sldId id="295" r:id="rId29"/>
    <p:sldId id="291" r:id="rId30"/>
    <p:sldId id="292" r:id="rId31"/>
    <p:sldId id="293" r:id="rId32"/>
    <p:sldId id="297" r:id="rId33"/>
    <p:sldId id="296" r:id="rId34"/>
    <p:sldId id="294" r:id="rId35"/>
    <p:sldId id="262" r:id="rId36"/>
    <p:sldId id="285" r:id="rId37"/>
    <p:sldId id="271" r:id="rId38"/>
    <p:sldId id="272" r:id="rId39"/>
    <p:sldId id="287" r:id="rId40"/>
    <p:sldId id="286" r:id="rId41"/>
    <p:sldId id="273" r:id="rId42"/>
    <p:sldId id="257" r:id="rId43"/>
    <p:sldId id="288" r:id="rId44"/>
    <p:sldId id="289" r:id="rId45"/>
    <p:sldId id="258" r:id="rId46"/>
    <p:sldId id="290" r:id="rId47"/>
    <p:sldId id="259" r:id="rId48"/>
    <p:sldId id="260" r:id="rId49"/>
    <p:sldId id="261" r:id="rId50"/>
    <p:sldId id="298" r:id="rId51"/>
    <p:sldId id="263" r:id="rId52"/>
    <p:sldId id="301" r:id="rId53"/>
    <p:sldId id="264" r:id="rId54"/>
    <p:sldId id="265" r:id="rId5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3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1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2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9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4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5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7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1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Λευκή δομή">
            <a:extLst>
              <a:ext uri="{FF2B5EF4-FFF2-40B4-BE49-F238E27FC236}">
                <a16:creationId xmlns:a16="http://schemas.microsoft.com/office/drawing/2014/main" id="{177D2C92-D7E8-C688-0A63-2EB4A234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24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15DF8A-891A-1965-E372-1BA1F3B94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79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3000"/>
                </a:schemeClr>
              </a:gs>
              <a:gs pos="26000">
                <a:schemeClr val="bg1">
                  <a:alpha val="2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5D62A40-39C1-FEF9-2EF5-9A6C4F5FA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6248" y="898373"/>
            <a:ext cx="5387515" cy="3474720"/>
          </a:xfrm>
        </p:spPr>
        <p:txBody>
          <a:bodyPr anchor="b">
            <a:normAutofit/>
          </a:bodyPr>
          <a:lstStyle/>
          <a:p>
            <a:pPr algn="l"/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 pelvis and urethra </a:t>
            </a:r>
            <a:endParaRPr lang="el-GR" sz="5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6FF8289-212D-69E5-09AB-C8F9FE741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2646" y="4495013"/>
            <a:ext cx="4116410" cy="1386840"/>
          </a:xfrm>
        </p:spPr>
        <p:txBody>
          <a:bodyPr anchor="t">
            <a:normAutofit/>
          </a:bodyPr>
          <a:lstStyle/>
          <a:p>
            <a:pPr algn="l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Mara Piagkou </a:t>
            </a:r>
            <a:endParaRPr lang="el-G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62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326E06-9780-BAD2-3C3B-205485AFC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7" y="329184"/>
            <a:ext cx="10955330" cy="5980176"/>
          </a:xfrm>
        </p:spPr>
        <p:txBody>
          <a:bodyPr/>
          <a:lstStyle/>
          <a:p>
            <a:r>
              <a:rPr lang="tr-TR" b="1" dirty="0"/>
              <a:t>SupplyArterial</a:t>
            </a:r>
            <a:r>
              <a:rPr lang="tr-TR" dirty="0"/>
              <a:t>: Branches of internal pudendal artery</a:t>
            </a:r>
            <a:endParaRPr lang="en-US" dirty="0"/>
          </a:p>
          <a:p>
            <a:r>
              <a:rPr lang="tr-TR" b="1" dirty="0"/>
              <a:t>Venous: </a:t>
            </a:r>
            <a:r>
              <a:rPr lang="tr-TR" dirty="0"/>
              <a:t>Drains into internal pudendal vein</a:t>
            </a:r>
            <a:endParaRPr lang="en-US" dirty="0"/>
          </a:p>
          <a:p>
            <a:r>
              <a:rPr lang="tr-TR" b="1" dirty="0"/>
              <a:t>Lymphatic Drainage</a:t>
            </a:r>
            <a:r>
              <a:rPr lang="en-US" b="1" dirty="0"/>
              <a:t> </a:t>
            </a:r>
            <a:r>
              <a:rPr lang="tr-TR" dirty="0"/>
              <a:t>primarily to superficial inguinal lymph nodes</a:t>
            </a:r>
            <a:endParaRPr lang="en-US" dirty="0"/>
          </a:p>
          <a:p>
            <a:r>
              <a:rPr lang="tr-TR" b="1" dirty="0"/>
              <a:t>Innervation</a:t>
            </a:r>
            <a:r>
              <a:rPr lang="en-US" b="1" dirty="0"/>
              <a:t> </a:t>
            </a:r>
            <a:r>
              <a:rPr lang="tr-TR" dirty="0"/>
              <a:t>Pudendal nerve (S2–S4) → primary somatic sensory and motorIlioinguinal nerve and genitofemoral nerve → contribute anteriorlyHighly innervated for sexual function and protective reflexes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505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C9EB5B-ED14-9FEF-1E48-155FAEED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62179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Internal Genital Organs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6CDBD7-F4D8-5F04-A13A-045996F1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3" y="1408176"/>
            <a:ext cx="10781594" cy="4901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/>
              <a:t>Topics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Vagina: structure, relations, functions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Uterus: layers, positions, supporting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Fallopian tubes: segments and role in fertilization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Ovaries: histology, folliculogenesis</a:t>
            </a:r>
          </a:p>
          <a:p>
            <a:pPr>
              <a:buNone/>
            </a:pPr>
            <a:r>
              <a:rPr lang="tr-TR" b="1" dirty="0"/>
              <a:t>Learning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Describe the anatomy of the vagina, uterus, tubes, and ovaries.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Identify and explain the ligaments and peritoneal relations (e.g., broad ligament, uterosacral ligament).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Understand the vascular and lymphatic supply of each organ.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728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3E0ED3-A832-417B-285A-9FB6CECE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65836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Development, Innervation &amp; Clinical Relevance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EA7A3F-08E7-D013-F244-865BFC9C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7" y="1715532"/>
            <a:ext cx="10863890" cy="45938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/>
              <a:t>Topics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Embryology of the female genital tract (Müllerian ducts)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Innervation of genital organs</a:t>
            </a:r>
          </a:p>
          <a:p>
            <a:pPr>
              <a:buNone/>
            </a:pPr>
            <a:r>
              <a:rPr lang="tr-TR" b="1" dirty="0"/>
              <a:t>Learning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Describe the embryological development of the female genital tract.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Understand somatic and autonomic innervation pathways and referred pain.</a:t>
            </a:r>
          </a:p>
        </p:txBody>
      </p:sp>
    </p:spTree>
    <p:extLst>
      <p:ext uri="{BB962C8B-B14F-4D97-AF65-F5344CB8AC3E}">
        <p14:creationId xmlns:p14="http://schemas.microsoft.com/office/powerpoint/2010/main" val="81590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F3DF353-2544-AAA5-0F83-62376C27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4361686" cy="1161288"/>
          </a:xfrm>
          <a:solidFill>
            <a:schemeClr val="accent2"/>
          </a:solidFill>
        </p:spPr>
        <p:txBody>
          <a:bodyPr anchor="b">
            <a:normAutofit/>
          </a:bodyPr>
          <a:lstStyle/>
          <a:p>
            <a:r>
              <a:rPr lang="en-US" sz="3300" dirty="0"/>
              <a:t>General Features of the female pelvis </a:t>
            </a:r>
            <a:endParaRPr lang="el-GR" sz="33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DD0D97-C591-41C0-26CE-F8E4284A9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2130552"/>
            <a:ext cx="5381624" cy="417880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Bony pelvis</a:t>
            </a:r>
            <a:r>
              <a:rPr lang="en-US" sz="1800" dirty="0"/>
              <a:t> is broader, shallower, and more open than in males.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Pelvic inlet</a:t>
            </a:r>
            <a:r>
              <a:rPr lang="en-US" sz="1800" dirty="0"/>
              <a:t>: Oval-shaped.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Pelvic cavity</a:t>
            </a:r>
            <a:r>
              <a:rPr lang="en-US" sz="1800" dirty="0"/>
              <a:t>: More spacious to accommodate childbirth.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Pelvic outlet</a:t>
            </a:r>
            <a:r>
              <a:rPr lang="en-US" sz="1800" dirty="0"/>
              <a:t>: Wider, with everted ischial tuberosities.</a:t>
            </a:r>
          </a:p>
          <a:p>
            <a:endParaRPr lang="el-GR" sz="1800" dirty="0"/>
          </a:p>
        </p:txBody>
      </p:sp>
      <p:pic>
        <p:nvPicPr>
          <p:cNvPr id="2050" name="Picture 2" descr="Altay Female Pelvis with Organs | Carolina.com">
            <a:extLst>
              <a:ext uri="{FF2B5EF4-FFF2-40B4-BE49-F238E27FC236}">
                <a16:creationId xmlns:a16="http://schemas.microsoft.com/office/drawing/2014/main" id="{A3D3A86E-A701-9578-4664-130F1CC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"/>
          <a:stretch>
            <a:fillRect/>
          </a:stretch>
        </p:blipFill>
        <p:spPr bwMode="auto">
          <a:xfrm>
            <a:off x="5818632" y="-1"/>
            <a:ext cx="63733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2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F80311-DA47-22B2-663B-D9098897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73736"/>
            <a:ext cx="10653578" cy="53949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Definition &amp; Boundaries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454BFD-68D5-0D50-0766-C4383708D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801132"/>
            <a:ext cx="7245858" cy="45938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The </a:t>
            </a:r>
            <a:r>
              <a:rPr lang="en-US" b="1" dirty="0"/>
              <a:t>pelvis</a:t>
            </a:r>
            <a:r>
              <a:rPr lang="en-US" dirty="0"/>
              <a:t> is the region between the abdomen and the lower limbs. It contains and protects the pelvic organs and provides structural support for the spine and legs.</a:t>
            </a:r>
          </a:p>
          <a:p>
            <a:pPr>
              <a:buNone/>
            </a:pPr>
            <a:r>
              <a:rPr lang="en-US" b="1" dirty="0"/>
              <a:t>Divisions: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Greater (false) pelvis</a:t>
            </a:r>
            <a:r>
              <a:rPr lang="en-US" dirty="0"/>
              <a:t>: Above pelvic brim; supports abdominal contents.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Lesser (true) pelvis</a:t>
            </a:r>
            <a:r>
              <a:rPr lang="en-US" dirty="0"/>
              <a:t>: Below pelvic brim; houses pelvic organs.</a:t>
            </a:r>
          </a:p>
          <a:p>
            <a:pPr>
              <a:buNone/>
            </a:pPr>
            <a:r>
              <a:rPr lang="en-US" b="1" dirty="0"/>
              <a:t>Pelvic Brim (Inlet):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Bounded by </a:t>
            </a:r>
            <a:r>
              <a:rPr lang="en-US" b="1" dirty="0"/>
              <a:t>sacral promontory</a:t>
            </a:r>
            <a:r>
              <a:rPr lang="en-US" dirty="0"/>
              <a:t>, </a:t>
            </a:r>
            <a:r>
              <a:rPr lang="en-US" b="1" dirty="0"/>
              <a:t>arcuate line</a:t>
            </a:r>
            <a:r>
              <a:rPr lang="en-US" dirty="0"/>
              <a:t>, </a:t>
            </a:r>
            <a:r>
              <a:rPr lang="en-US" b="1" dirty="0"/>
              <a:t>pectineal line</a:t>
            </a:r>
            <a:r>
              <a:rPr lang="en-US" dirty="0"/>
              <a:t>, and </a:t>
            </a:r>
            <a:r>
              <a:rPr lang="en-US" b="1" dirty="0"/>
              <a:t>pubic crest</a:t>
            </a:r>
            <a:endParaRPr lang="en-US" dirty="0"/>
          </a:p>
          <a:p>
            <a:endParaRPr lang="el-GR" dirty="0"/>
          </a:p>
        </p:txBody>
      </p:sp>
      <p:pic>
        <p:nvPicPr>
          <p:cNvPr id="21506" name="Picture 2" descr="Δημιουργημένη εικόνα">
            <a:extLst>
              <a:ext uri="{FF2B5EF4-FFF2-40B4-BE49-F238E27FC236}">
                <a16:creationId xmlns:a16="http://schemas.microsoft.com/office/drawing/2014/main" id="{C0FBBBDF-67FE-B792-4A69-8C5A77FC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02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31C9F1-A41B-0048-72E8-03398D34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98" y="179340"/>
            <a:ext cx="10653578" cy="55778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Ligaments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B3A094-E953-6745-D3F6-B0DDC5D1F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98" y="831231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b="1" dirty="0"/>
              <a:t>Sacrospinous</a:t>
            </a:r>
            <a:r>
              <a:rPr lang="tr-TR" sz="1800" dirty="0"/>
              <a:t>: sacrum to ischial spine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b="1" dirty="0"/>
              <a:t>Sacrotuberous</a:t>
            </a:r>
            <a:r>
              <a:rPr lang="tr-TR" sz="1800" dirty="0"/>
              <a:t>: sacrum to ischial tuberosity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b="1" dirty="0"/>
              <a:t>Broad ligament</a:t>
            </a:r>
            <a:r>
              <a:rPr lang="tr-TR" sz="1800" dirty="0"/>
              <a:t> (female): peritoneal fold over uterus, tubes, and ovaries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b="1" dirty="0"/>
              <a:t>Pubourethral</a:t>
            </a:r>
            <a:r>
              <a:rPr lang="tr-TR" sz="1800" dirty="0"/>
              <a:t>, </a:t>
            </a:r>
            <a:r>
              <a:rPr lang="tr-TR" sz="1800" b="1" dirty="0"/>
              <a:t>uterosacral</a:t>
            </a:r>
            <a:r>
              <a:rPr lang="tr-TR" sz="1800" dirty="0"/>
              <a:t>, </a:t>
            </a:r>
            <a:r>
              <a:rPr lang="tr-TR" sz="1800" b="1" dirty="0"/>
              <a:t>cardinal</a:t>
            </a:r>
            <a:r>
              <a:rPr lang="tr-TR" sz="1800" dirty="0"/>
              <a:t>, and </a:t>
            </a:r>
            <a:r>
              <a:rPr lang="tr-TR" sz="1800" b="1" dirty="0"/>
              <a:t>round ligaments</a:t>
            </a:r>
            <a:r>
              <a:rPr lang="tr-TR" sz="1800" dirty="0"/>
              <a:t> (female support)</a:t>
            </a:r>
          </a:p>
          <a:p>
            <a:endParaRPr lang="el-GR" dirty="0"/>
          </a:p>
        </p:txBody>
      </p:sp>
      <p:pic>
        <p:nvPicPr>
          <p:cNvPr id="22530" name="Picture 2" descr="Anatomy of the Abdominal Wall and Pelvic Floor | Medical Library">
            <a:extLst>
              <a:ext uri="{FF2B5EF4-FFF2-40B4-BE49-F238E27FC236}">
                <a16:creationId xmlns:a16="http://schemas.microsoft.com/office/drawing/2014/main" id="{3CB1B2BE-ECA3-2E96-69D2-9924A0CC1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7" y="2781301"/>
            <a:ext cx="6342888" cy="38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The Pelvic Outlet: Anatomy &amp; Movement Support - MamasteFit">
            <a:extLst>
              <a:ext uri="{FF2B5EF4-FFF2-40B4-BE49-F238E27FC236}">
                <a16:creationId xmlns:a16="http://schemas.microsoft.com/office/drawing/2014/main" id="{A197E342-2310-3A6A-E2E2-A3C90F95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600324"/>
            <a:ext cx="43815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9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6: THE PELVIS | Basicmedical Key">
            <a:extLst>
              <a:ext uri="{FF2B5EF4-FFF2-40B4-BE49-F238E27FC236}">
                <a16:creationId xmlns:a16="http://schemas.microsoft.com/office/drawing/2014/main" id="{775A29A6-ACA3-F803-1265-18FDEC2F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0"/>
            <a:ext cx="753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7CAF32A3-4CF2-F4B7-D085-16507E01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65354"/>
            <a:ext cx="6006465" cy="576072"/>
          </a:xfrm>
          <a:solidFill>
            <a:srgbClr val="FF9B9B"/>
          </a:solidFill>
        </p:spPr>
        <p:txBody>
          <a:bodyPr>
            <a:normAutofit fontScale="90000"/>
          </a:bodyPr>
          <a:lstStyle/>
          <a:p>
            <a:r>
              <a:rPr lang="tr-TR" dirty="0"/>
              <a:t>Vascular Supply</a:t>
            </a:r>
            <a:r>
              <a:rPr lang="en-US" dirty="0"/>
              <a:t> of the pelvis 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6B7708-D959-BFAB-6DFD-0C98382B2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993156"/>
            <a:ext cx="4196715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Internal iliac artery</a:t>
            </a:r>
            <a:r>
              <a:rPr lang="tr-TR" dirty="0"/>
              <a:t>: main supply to pelvic organs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Branches: uterine, vaginal, vesical, rectal, pudendal,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Venous drainage → </a:t>
            </a:r>
            <a:r>
              <a:rPr lang="tr-TR" b="1" dirty="0"/>
              <a:t>internal iliac vein</a:t>
            </a:r>
            <a:r>
              <a:rPr lang="tr-TR" dirty="0"/>
              <a:t> → </a:t>
            </a:r>
            <a:r>
              <a:rPr lang="tr-TR" b="1" dirty="0"/>
              <a:t>common iliac vein</a:t>
            </a:r>
            <a:endParaRPr lang="tr-T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605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B5A167-6D61-D623-19D1-774F14CC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64592"/>
            <a:ext cx="10653578" cy="5943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/>
              <a:t>Lymphatic Drainage</a:t>
            </a:r>
            <a:r>
              <a:rPr lang="en-US" dirty="0"/>
              <a:t> of the pelvis 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188522-FB4B-B983-05DB-22967E235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892572"/>
            <a:ext cx="3707512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Internal iliac nodes</a:t>
            </a:r>
            <a:endParaRPr lang="tr-TR" dirty="0"/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External iliac nodes</a:t>
            </a:r>
            <a:endParaRPr lang="tr-TR" dirty="0"/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Sacral nodes</a:t>
            </a:r>
            <a:endParaRPr lang="tr-TR" dirty="0"/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Para-aortic nodes</a:t>
            </a:r>
            <a:r>
              <a:rPr lang="tr-TR" dirty="0"/>
              <a:t> </a:t>
            </a:r>
            <a:endParaRPr lang="en-US" dirty="0"/>
          </a:p>
          <a:p>
            <a:pPr marL="0" indent="0">
              <a:buNone/>
            </a:pPr>
            <a:r>
              <a:rPr lang="tr-TR" dirty="0"/>
              <a:t>(for ovaries/testes)</a:t>
            </a:r>
          </a:p>
          <a:p>
            <a:endParaRPr lang="el-GR" dirty="0"/>
          </a:p>
        </p:txBody>
      </p:sp>
      <p:pic>
        <p:nvPicPr>
          <p:cNvPr id="24580" name="Picture 4" descr="External Iliac Node">
            <a:extLst>
              <a:ext uri="{FF2B5EF4-FFF2-40B4-BE49-F238E27FC236}">
                <a16:creationId xmlns:a16="http://schemas.microsoft.com/office/drawing/2014/main" id="{7AC1E0EA-57F2-8161-3879-285F2CF3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40" y="892572"/>
            <a:ext cx="4792218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lymphatic drainage of the pelvis Diagram | Quizlet">
            <a:extLst>
              <a:ext uri="{FF2B5EF4-FFF2-40B4-BE49-F238E27FC236}">
                <a16:creationId xmlns:a16="http://schemas.microsoft.com/office/drawing/2014/main" id="{D15126D7-F78A-EC84-88F1-0E711C25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892572"/>
            <a:ext cx="3620644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73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1A5893-F3F7-3239-F77B-7A90AF43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tr-TR" sz="2800"/>
              <a:t>Innervation</a:t>
            </a:r>
            <a:r>
              <a:rPr lang="en-US" sz="2800"/>
              <a:t> of the pelvis </a:t>
            </a:r>
            <a:br>
              <a:rPr lang="tr-TR" sz="2800"/>
            </a:br>
            <a:endParaRPr lang="el-GR" sz="28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A0DFA8-EB3D-E6D8-B5BF-863650470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b="1" dirty="0"/>
              <a:t>Somatic</a:t>
            </a:r>
            <a:r>
              <a:rPr lang="tr-TR" sz="1800" dirty="0"/>
              <a:t>: Sacral plexus (L4–S4), including pudendal nerve (S2–S4)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b="1" dirty="0"/>
              <a:t>Autonomic</a:t>
            </a:r>
            <a:r>
              <a:rPr lang="tr-TR" sz="18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Sympathetic</a:t>
            </a:r>
            <a:r>
              <a:rPr lang="tr-TR" dirty="0"/>
              <a:t>: from T10–L2 via hypogastric plexuses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Parasympathetic</a:t>
            </a:r>
            <a:r>
              <a:rPr lang="tr-TR" dirty="0"/>
              <a:t>: pelvic splanchnic nerves (S2–S4)</a:t>
            </a:r>
          </a:p>
          <a:p>
            <a:endParaRPr lang="el-GR" sz="1800" dirty="0"/>
          </a:p>
        </p:txBody>
      </p:sp>
      <p:pic>
        <p:nvPicPr>
          <p:cNvPr id="25602" name="Picture 2" descr="Anatomy: Innervation and Blood Supply of Pelvic Organs/Pelvic ...">
            <a:extLst>
              <a:ext uri="{FF2B5EF4-FFF2-40B4-BE49-F238E27FC236}">
                <a16:creationId xmlns:a16="http://schemas.microsoft.com/office/drawing/2014/main" id="{58247F75-E7D7-F3C6-08B3-CB579B1E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1547" y="1575504"/>
            <a:ext cx="6563106" cy="416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69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D742-29A2-B85D-AA77-20E0C3BE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fference Between Pelvic Bones at Sara Gosman blog">
            <a:extLst>
              <a:ext uri="{FF2B5EF4-FFF2-40B4-BE49-F238E27FC236}">
                <a16:creationId xmlns:a16="http://schemas.microsoft.com/office/drawing/2014/main" id="{83834826-039D-1B70-A899-0A862C120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9028" r="2300" b="2361"/>
          <a:stretch/>
        </p:blipFill>
        <p:spPr bwMode="auto">
          <a:xfrm>
            <a:off x="6592824" y="254125"/>
            <a:ext cx="5513498" cy="437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Πίνακας 7">
            <a:extLst>
              <a:ext uri="{FF2B5EF4-FFF2-40B4-BE49-F238E27FC236}">
                <a16:creationId xmlns:a16="http://schemas.microsoft.com/office/drawing/2014/main" id="{0850D113-7902-6DAF-4B73-992FF39C7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148391"/>
              </p:ext>
            </p:extLst>
          </p:nvPr>
        </p:nvGraphicFramePr>
        <p:xfrm>
          <a:off x="85679" y="254125"/>
          <a:ext cx="6507144" cy="4592642"/>
        </p:xfrm>
        <a:graphic>
          <a:graphicData uri="http://schemas.openxmlformats.org/drawingml/2006/table">
            <a:tbl>
              <a:tblPr/>
              <a:tblGrid>
                <a:gridCol w="2169048">
                  <a:extLst>
                    <a:ext uri="{9D8B030D-6E8A-4147-A177-3AD203B41FA5}">
                      <a16:colId xmlns:a16="http://schemas.microsoft.com/office/drawing/2014/main" val="1155933829"/>
                    </a:ext>
                  </a:extLst>
                </a:gridCol>
                <a:gridCol w="2169048">
                  <a:extLst>
                    <a:ext uri="{9D8B030D-6E8A-4147-A177-3AD203B41FA5}">
                      <a16:colId xmlns:a16="http://schemas.microsoft.com/office/drawing/2014/main" val="607025083"/>
                    </a:ext>
                  </a:extLst>
                </a:gridCol>
                <a:gridCol w="2169048">
                  <a:extLst>
                    <a:ext uri="{9D8B030D-6E8A-4147-A177-3AD203B41FA5}">
                      <a16:colId xmlns:a16="http://schemas.microsoft.com/office/drawing/2014/main" val="2408015743"/>
                    </a:ext>
                  </a:extLst>
                </a:gridCol>
              </a:tblGrid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Feature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/>
                        <a:t>Female Pelvis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/>
                        <a:t>Male Pelvis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733575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General Structure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Light, broad, shallow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Heavy, narrow, deep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794127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Pelvic Inlet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Oval or round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Heart-shaped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95788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Pelvic Outlet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Larger and wider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Smaller and narrower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09292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r>
                        <a:rPr lang="tr-TR" sz="1000" b="1"/>
                        <a:t>Pubic Arch/Subpubic Angle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Wide (&gt;80°–90°), forms an open angle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Narrow (&lt;70°), forms a sharp angle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263804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Sacrum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Short, wide, curved posteriorly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Long, narrow, curved anteriorly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125075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r>
                        <a:rPr lang="tr-TR" sz="1000" b="1"/>
                        <a:t>Coccyx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More flexible, curves less forward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Less flexible, curves more forward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740895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Greater Sciatic Notch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Wider and more open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Narrow and deep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766239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r>
                        <a:rPr lang="tr-TR" sz="1000" b="1"/>
                        <a:t>Ischial Spines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Less prominent, farther apart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More prominent, closer together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036901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r>
                        <a:rPr lang="tr-TR" sz="1000" b="1"/>
                        <a:t>Acetabula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Smaller and more widely spaced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Larger and closer together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841159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Obturator Foramen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Oval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Round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687112"/>
                  </a:ext>
                </a:extLst>
              </a:tr>
              <a:tr h="248251">
                <a:tc>
                  <a:txBody>
                    <a:bodyPr/>
                    <a:lstStyle/>
                    <a:p>
                      <a:r>
                        <a:rPr lang="tr-TR" sz="1000" b="1"/>
                        <a:t>Iliac Fossae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Shallower and more flared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Deeper and more upright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596115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r>
                        <a:rPr lang="tr-TR" sz="1000" b="1"/>
                        <a:t>Pelvic Cavity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Roomier, cylindrical or shallow funnel shape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/>
                        <a:t>Narrower, deeper, more conical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0922"/>
                  </a:ext>
                </a:extLst>
              </a:tr>
              <a:tr h="434439">
                <a:tc>
                  <a:txBody>
                    <a:bodyPr/>
                    <a:lstStyle/>
                    <a:p>
                      <a:r>
                        <a:rPr lang="tr-TR" sz="1000" b="1"/>
                        <a:t>Functionally Adapted For</a:t>
                      </a:r>
                      <a:endParaRPr lang="tr-TR" sz="1000"/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Childbearing (wider canal for fetal passage)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Support of heavier musculature and stronger build</a:t>
                      </a:r>
                    </a:p>
                  </a:txBody>
                  <a:tcPr marL="62063" marR="62063" marT="31031" marB="310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444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26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5F4C77-FDAD-84A4-F735-8B0770FF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1BA1CB-4987-B24B-C826-9CCC935BA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PPT - ANATOMY OF THE PELVIS PowerPoint Presentation, free download - ID ...">
            <a:extLst>
              <a:ext uri="{FF2B5EF4-FFF2-40B4-BE49-F238E27FC236}">
                <a16:creationId xmlns:a16="http://schemas.microsoft.com/office/drawing/2014/main" id="{ABC13228-5682-C1B2-D5F5-782DAFC9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68094"/>
            <a:ext cx="12180888" cy="69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84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5A8A03-275E-ABFA-A663-CC62D1DA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1" y="198157"/>
            <a:ext cx="4350793" cy="4876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sz="2800" dirty="0"/>
              <a:t>Divisions of the Pelvis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6B9ED72-505D-8F6A-65AC-0EE06492D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31" y="944857"/>
            <a:ext cx="4198297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Greater (false) pelvis</a:t>
            </a:r>
            <a:r>
              <a:rPr lang="tr-TR" dirty="0"/>
              <a:t>: Above pelvic brim; supports abdominal organs.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Lesser (true) pelvis</a:t>
            </a:r>
            <a:r>
              <a:rPr lang="tr-TR" dirty="0"/>
              <a:t>: Below pelvic brim; contains pelvic organs.</a:t>
            </a:r>
          </a:p>
          <a:p>
            <a:endParaRPr lang="el-GR" dirty="0"/>
          </a:p>
        </p:txBody>
      </p:sp>
      <p:pic>
        <p:nvPicPr>
          <p:cNvPr id="4098" name="Picture 2" descr="Pelvis Perineum Pelvis Lecture Objectives Describe the structure">
            <a:extLst>
              <a:ext uri="{FF2B5EF4-FFF2-40B4-BE49-F238E27FC236}">
                <a16:creationId xmlns:a16="http://schemas.microsoft.com/office/drawing/2014/main" id="{01393C9B-E0F1-757C-C121-C9BA12D22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7908"/>
          <a:stretch/>
        </p:blipFill>
        <p:spPr bwMode="auto">
          <a:xfrm>
            <a:off x="4717915" y="310733"/>
            <a:ext cx="7474085" cy="52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elvis Perineum Pelvis Lecture Objectives Describe the structure">
            <a:extLst>
              <a:ext uri="{FF2B5EF4-FFF2-40B4-BE49-F238E27FC236}">
                <a16:creationId xmlns:a16="http://schemas.microsoft.com/office/drawing/2014/main" id="{7785925E-983F-5B1E-230E-2BB834685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598"/>
          <a:stretch/>
        </p:blipFill>
        <p:spPr bwMode="auto">
          <a:xfrm>
            <a:off x="219296" y="3784059"/>
            <a:ext cx="4573474" cy="27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94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9B4557-4BB4-6B52-FFC6-0D83D97D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F5361C-BB12-5183-BA67-45ED751E5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8 The Appendicular Skeleton. - ppt download">
            <a:extLst>
              <a:ext uri="{FF2B5EF4-FFF2-40B4-BE49-F238E27FC236}">
                <a16:creationId xmlns:a16="http://schemas.microsoft.com/office/drawing/2014/main" id="{D21EF3B2-54DF-781A-543A-19D4459C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12192000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90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[Solved] The superior opening of the pelvic brim is called the ...">
            <a:extLst>
              <a:ext uri="{FF2B5EF4-FFF2-40B4-BE49-F238E27FC236}">
                <a16:creationId xmlns:a16="http://schemas.microsoft.com/office/drawing/2014/main" id="{CBD8F7E9-4ECF-A67D-2F2F-1621AF145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0"/>
            <a:ext cx="6229350" cy="68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elvis 2">
            <a:extLst>
              <a:ext uri="{FF2B5EF4-FFF2-40B4-BE49-F238E27FC236}">
                <a16:creationId xmlns:a16="http://schemas.microsoft.com/office/drawing/2014/main" id="{A9C207C8-57FE-0319-13D9-77468B843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8480" r="6922"/>
          <a:stretch/>
        </p:blipFill>
        <p:spPr bwMode="auto">
          <a:xfrm>
            <a:off x="272375" y="1132086"/>
            <a:ext cx="5525716" cy="459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99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9CD7CB-0ADF-7E76-9DBB-81D026A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64" y="178989"/>
            <a:ext cx="10653578" cy="561675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Contents of the Female Pelvis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15A326-8080-5E7D-C2B7-C570BA360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64" y="873503"/>
            <a:ext cx="10717586" cy="4628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Reproductive</a:t>
            </a:r>
            <a:r>
              <a:rPr lang="tr-TR" dirty="0"/>
              <a:t>: Uterus, ovaries, fallopian tubes, vagina.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Urinary</a:t>
            </a:r>
            <a:r>
              <a:rPr lang="tr-TR" dirty="0"/>
              <a:t>: Bladder, urethra.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Digestive</a:t>
            </a:r>
            <a:r>
              <a:rPr lang="tr-TR" dirty="0"/>
              <a:t>: Rectum, anal canal.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Neurovascular</a:t>
            </a:r>
            <a:r>
              <a:rPr lang="tr-TR" dirty="0"/>
              <a:t>: Internal iliac vessels, sacral plexus, autonomic nerves.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Lymphatic nodes</a:t>
            </a:r>
            <a:r>
              <a:rPr lang="tr-TR" dirty="0"/>
              <a:t>: Internal iliac, external iliac, obturator, presacral, and para-aortic.</a:t>
            </a:r>
          </a:p>
          <a:p>
            <a:endParaRPr lang="el-GR" dirty="0"/>
          </a:p>
        </p:txBody>
      </p:sp>
      <p:pic>
        <p:nvPicPr>
          <p:cNvPr id="7170" name="Picture 2" descr="Diagram Of The Pelvis In Females">
            <a:extLst>
              <a:ext uri="{FF2B5EF4-FFF2-40B4-BE49-F238E27FC236}">
                <a16:creationId xmlns:a16="http://schemas.microsoft.com/office/drawing/2014/main" id="{42AFBF1A-74D6-87F1-3AB1-2AFA3836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224" y="3356229"/>
            <a:ext cx="6437887" cy="33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eibliches Beckenmodell – Lebensgroßes Beckenboden-Muskelmodell – Das ...">
            <a:extLst>
              <a:ext uri="{FF2B5EF4-FFF2-40B4-BE49-F238E27FC236}">
                <a16:creationId xmlns:a16="http://schemas.microsoft.com/office/drawing/2014/main" id="{9A060498-B497-B07A-A723-B6775212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3" y="3287948"/>
            <a:ext cx="4762500" cy="35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221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5D5423-A7E8-FB01-0557-45780269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77724"/>
            <a:ext cx="6437376" cy="52120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Pelvic Organs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703C58-3067-C64D-D04B-6B6990B4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721365"/>
            <a:ext cx="11740897" cy="459382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r-TR" sz="4800" b="1" dirty="0"/>
              <a:t>Uterus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Hollow, muscular organ in the midline.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Normally </a:t>
            </a:r>
            <a:r>
              <a:rPr lang="tr-TR" sz="4800" b="1" dirty="0"/>
              <a:t>anteverted and anteflexed</a:t>
            </a:r>
            <a:r>
              <a:rPr lang="tr-TR" sz="4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Supported by </a:t>
            </a:r>
            <a:r>
              <a:rPr lang="tr-TR" sz="4800" b="1" dirty="0"/>
              <a:t>ligaments</a:t>
            </a:r>
            <a:r>
              <a:rPr lang="tr-TR" sz="4800" dirty="0"/>
              <a:t> (broad, uterosacral, round, cardinal).</a:t>
            </a:r>
          </a:p>
          <a:p>
            <a:pPr>
              <a:buNone/>
            </a:pPr>
            <a:r>
              <a:rPr lang="tr-TR" sz="4800" b="1" dirty="0"/>
              <a:t>Ovaries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Paired gonads in the ovarian fossa.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Attached to uterus by </a:t>
            </a:r>
            <a:r>
              <a:rPr lang="tr-TR" sz="4800" b="1" dirty="0"/>
              <a:t>ovarian ligament</a:t>
            </a:r>
            <a:r>
              <a:rPr lang="tr-TR" sz="4800" dirty="0"/>
              <a:t>; suspended laterally by </a:t>
            </a:r>
            <a:r>
              <a:rPr lang="tr-TR" sz="4800" b="1" dirty="0"/>
              <a:t>suspensory ligament</a:t>
            </a:r>
            <a:r>
              <a:rPr lang="tr-TR" sz="4800" dirty="0"/>
              <a:t>.</a:t>
            </a:r>
          </a:p>
          <a:p>
            <a:pPr>
              <a:buNone/>
            </a:pPr>
            <a:r>
              <a:rPr lang="tr-TR" sz="4800" b="1" dirty="0"/>
              <a:t>Fallopian Tubes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Conduct ova from ovary to uterus.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Divided into infundibulum, ampulla, isthmus, and intramural portions.</a:t>
            </a:r>
          </a:p>
          <a:p>
            <a:pPr>
              <a:buNone/>
            </a:pPr>
            <a:r>
              <a:rPr lang="tr-TR" sz="4800" b="1" dirty="0"/>
              <a:t>Vagina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Fibromuscular tube from cervix to vestibule.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Posterior to urethra and anterior to rectum.</a:t>
            </a:r>
          </a:p>
          <a:p>
            <a:pPr>
              <a:buNone/>
            </a:pPr>
            <a:r>
              <a:rPr lang="tr-TR" sz="4800" b="1" dirty="0"/>
              <a:t>Bladder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anteriorly behind the pubic symphysis.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Urethra passes below bladder neck.</a:t>
            </a:r>
          </a:p>
          <a:p>
            <a:pPr>
              <a:buNone/>
            </a:pPr>
            <a:r>
              <a:rPr lang="tr-TR" sz="4800" b="1" dirty="0"/>
              <a:t>Rectum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Posterior organ; follows curve of sacrum.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Joins anal canal at the anorectal junction.</a:t>
            </a:r>
          </a:p>
          <a:p>
            <a:endParaRPr lang="el-GR" dirty="0"/>
          </a:p>
        </p:txBody>
      </p:sp>
      <p:pic>
        <p:nvPicPr>
          <p:cNvPr id="9218" name="Picture 2" descr="Female Pelvic Organs Anatomy Photograph by Collection Abecasis/science ...">
            <a:extLst>
              <a:ext uri="{FF2B5EF4-FFF2-40B4-BE49-F238E27FC236}">
                <a16:creationId xmlns:a16="http://schemas.microsoft.com/office/drawing/2014/main" id="{D77202E0-69F7-5BA3-44D2-1C6E8E1DC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54" y="77724"/>
            <a:ext cx="4535942" cy="36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xternal sphincter muscle of female urethra - Alchetron, the free ...">
            <a:extLst>
              <a:ext uri="{FF2B5EF4-FFF2-40B4-BE49-F238E27FC236}">
                <a16:creationId xmlns:a16="http://schemas.microsoft.com/office/drawing/2014/main" id="{D4910B9D-B692-0563-C3C5-224E2217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71" y="3691528"/>
            <a:ext cx="3737066" cy="31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47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CC181F-1521-BCD3-115D-A69126CE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04" y="302551"/>
            <a:ext cx="4384548" cy="538697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Pelvic Floor</a:t>
            </a:r>
            <a:br>
              <a:rPr lang="tr-TR" dirty="0"/>
            </a:br>
            <a:endParaRPr lang="el-GR" dirty="0"/>
          </a:p>
        </p:txBody>
      </p:sp>
      <p:pic>
        <p:nvPicPr>
          <p:cNvPr id="10242" name="Picture 2" descr="Give Your Pelvic Floor Some Love — Outline Health | Osteopath Farnham ...">
            <a:extLst>
              <a:ext uri="{FF2B5EF4-FFF2-40B4-BE49-F238E27FC236}">
                <a16:creationId xmlns:a16="http://schemas.microsoft.com/office/drawing/2014/main" id="{E73707FB-CA1C-1A04-4C66-8C54553FB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3"/>
          <a:stretch/>
        </p:blipFill>
        <p:spPr bwMode="auto">
          <a:xfrm>
            <a:off x="7195420" y="52126"/>
            <a:ext cx="4895550" cy="32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3C72D4-54EF-5FF4-5126-2D7C0AC8A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29" y="985126"/>
            <a:ext cx="6108777" cy="4593828"/>
          </a:xfrm>
        </p:spPr>
        <p:txBody>
          <a:bodyPr/>
          <a:lstStyle/>
          <a:p>
            <a:pPr>
              <a:buNone/>
            </a:pPr>
            <a:r>
              <a:rPr lang="tr-TR" sz="1600" b="1" dirty="0"/>
              <a:t>Muscular diaphragm</a:t>
            </a:r>
            <a:r>
              <a:rPr lang="tr-TR" sz="1600" dirty="0"/>
              <a:t> supporting pelvic organs.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Main muscles: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b="1" dirty="0"/>
              <a:t>Levator ani</a:t>
            </a:r>
            <a:r>
              <a:rPr lang="tr-TR" sz="1600" dirty="0"/>
              <a:t> (pubococcygeus, puborectalis, iliococcygeus).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b="1" dirty="0"/>
              <a:t>Coccygeus</a:t>
            </a:r>
            <a:r>
              <a:rPr lang="tr-TR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Crucial for </a:t>
            </a:r>
            <a:r>
              <a:rPr lang="tr-TR" sz="1600" b="1" dirty="0"/>
              <a:t>continence</a:t>
            </a:r>
            <a:r>
              <a:rPr lang="tr-TR" sz="1600" dirty="0"/>
              <a:t> and </a:t>
            </a:r>
            <a:r>
              <a:rPr lang="tr-TR" sz="1600" b="1" dirty="0"/>
              <a:t>pelvic organ support</a:t>
            </a:r>
            <a:r>
              <a:rPr lang="tr-TR" sz="1600" dirty="0"/>
              <a:t>.</a:t>
            </a:r>
          </a:p>
          <a:p>
            <a:endParaRPr lang="el-GR" dirty="0"/>
          </a:p>
        </p:txBody>
      </p:sp>
      <p:pic>
        <p:nvPicPr>
          <p:cNvPr id="10244" name="Picture 4" descr="Your Pelvic Floor Muscles | Yamuna">
            <a:extLst>
              <a:ext uri="{FF2B5EF4-FFF2-40B4-BE49-F238E27FC236}">
                <a16:creationId xmlns:a16="http://schemas.microsoft.com/office/drawing/2014/main" id="{2EFC0AFD-B7FD-6375-4015-93F73794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3" y="3054485"/>
            <a:ext cx="6653208" cy="38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natomi Dasar Panggul Atau Pelvic Floor Manusia Anato - vrogue.co">
            <a:extLst>
              <a:ext uri="{FF2B5EF4-FFF2-40B4-BE49-F238E27FC236}">
                <a16:creationId xmlns:a16="http://schemas.microsoft.com/office/drawing/2014/main" id="{7C0088FA-1A73-1738-F8CE-75024C46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4" y="3282040"/>
            <a:ext cx="4931631" cy="34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89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439933-25A2-2294-E5AC-97C77346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3. The Pelvic Floor - SimpleMed - Learning Medicine, Simplified">
            <a:extLst>
              <a:ext uri="{FF2B5EF4-FFF2-40B4-BE49-F238E27FC236}">
                <a16:creationId xmlns:a16="http://schemas.microsoft.com/office/drawing/2014/main" id="{2D533DDF-D64C-1F64-0F6A-C178727D5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3"/>
          <a:stretch/>
        </p:blipFill>
        <p:spPr bwMode="auto">
          <a:xfrm>
            <a:off x="82167" y="-590549"/>
            <a:ext cx="12109833" cy="74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47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5B92C5-66B3-FFD3-FF85-9FDC3DAB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987B572-1B09-B8D3-0849-9F3FD92AF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2" descr="3. The Pelvic Floor - SimpleMed - Learning Medicine, Simplified">
            <a:extLst>
              <a:ext uri="{FF2B5EF4-FFF2-40B4-BE49-F238E27FC236}">
                <a16:creationId xmlns:a16="http://schemas.microsoft.com/office/drawing/2014/main" id="{38C20C2E-1FBB-B60C-95CC-AE1153171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2" b="31806"/>
          <a:stretch/>
        </p:blipFill>
        <p:spPr bwMode="auto">
          <a:xfrm>
            <a:off x="104775" y="154831"/>
            <a:ext cx="11887200" cy="652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95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D210342-C3F4-5EAC-3A4D-4770C07F3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ey Points The muscles of the pelvis form a bowl that provides ...">
            <a:extLst>
              <a:ext uri="{FF2B5EF4-FFF2-40B4-BE49-F238E27FC236}">
                <a16:creationId xmlns:a16="http://schemas.microsoft.com/office/drawing/2014/main" id="{323C6961-E884-E776-8E53-49C831ED7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2" b="2"/>
          <a:stretch>
            <a:fillRect/>
          </a:stretch>
        </p:blipFill>
        <p:spPr bwMode="auto">
          <a:xfrm>
            <a:off x="161924" y="123824"/>
            <a:ext cx="6581775" cy="65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69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B0222E-1FB4-4D65-C0EE-9835EC8C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19456"/>
            <a:ext cx="11786616" cy="4572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sz="2400" dirty="0"/>
              <a:t>Levator Ani Group </a:t>
            </a:r>
            <a:r>
              <a:rPr lang="tr-TR" sz="2400" i="1" dirty="0"/>
              <a:t>(most important for support and continence)</a:t>
            </a:r>
            <a:br>
              <a:rPr lang="tr-TR" sz="2400" dirty="0"/>
            </a:br>
            <a:endParaRPr lang="el-GR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21AD0C-4415-0EC8-37AB-6B1122C09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3" y="841248"/>
            <a:ext cx="6554342" cy="54681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Pubococcygeus</a:t>
            </a:r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From pubis to coccyx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Supports pelvic organs and helps control urine flow and vaginal tone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Puborectalis</a:t>
            </a:r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Forms a sling around the rectum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Critical for maintaining the anorectal angle and fecal continence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Iliococcygeus</a:t>
            </a:r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From fascia over obturator internus to coccyx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Lifts pelvic floor and supports viscera</a:t>
            </a:r>
          </a:p>
          <a:p>
            <a:endParaRPr lang="el-GR" dirty="0"/>
          </a:p>
        </p:txBody>
      </p:sp>
      <p:pic>
        <p:nvPicPr>
          <p:cNvPr id="2050" name="Picture 2" descr="Levator ani muscle group location and lesser pelvis bones outline ...">
            <a:extLst>
              <a:ext uri="{FF2B5EF4-FFF2-40B4-BE49-F238E27FC236}">
                <a16:creationId xmlns:a16="http://schemas.microsoft.com/office/drawing/2014/main" id="{136658B5-18E7-EAD0-AC77-69003C115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132505"/>
            <a:ext cx="5232273" cy="43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7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4A218F-D511-EB09-6F72-A5D6586FC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246888"/>
            <a:ext cx="11667743" cy="626364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r-TR" sz="5600" b="1" dirty="0"/>
              <a:t>Multiple Choice Questions (MCQs)</a:t>
            </a:r>
          </a:p>
          <a:p>
            <a:pPr>
              <a:buNone/>
            </a:pPr>
            <a:r>
              <a:rPr lang="tr-TR" sz="5600" b="1" dirty="0"/>
              <a:t>(Each question has one correct answer)</a:t>
            </a:r>
            <a:endParaRPr lang="tr-TR" sz="5600" dirty="0"/>
          </a:p>
          <a:p>
            <a:pPr>
              <a:buFont typeface="+mj-lt"/>
              <a:buAutoNum type="arabicPeriod"/>
            </a:pPr>
            <a:r>
              <a:rPr lang="tr-TR" sz="5600" b="1" dirty="0"/>
              <a:t>The female urethra </a:t>
            </a:r>
            <a:r>
              <a:rPr lang="tr-TR" sz="5600" dirty="0"/>
              <a:t>is derived from which embryological structure?</a:t>
            </a:r>
            <a:br>
              <a:rPr lang="tr-TR" sz="5600" dirty="0"/>
            </a:br>
            <a:r>
              <a:rPr lang="tr-TR" sz="5600" dirty="0"/>
              <a:t>A. Mesonephric duct</a:t>
            </a:r>
            <a:br>
              <a:rPr lang="tr-TR" sz="5600" dirty="0"/>
            </a:br>
            <a:r>
              <a:rPr lang="tr-TR" sz="5600" dirty="0"/>
              <a:t>B. Paramesonephric duct</a:t>
            </a:r>
            <a:br>
              <a:rPr lang="tr-TR" sz="5600" dirty="0"/>
            </a:br>
            <a:r>
              <a:rPr lang="tr-TR" sz="5600" dirty="0"/>
              <a:t>C. Urogenital sinus</a:t>
            </a:r>
            <a:br>
              <a:rPr lang="tr-TR" sz="5600" dirty="0"/>
            </a:br>
            <a:r>
              <a:rPr lang="tr-TR" sz="5600" dirty="0"/>
              <a:t>D. Genital ridge</a:t>
            </a:r>
          </a:p>
          <a:p>
            <a:pPr>
              <a:buFont typeface="+mj-lt"/>
              <a:buAutoNum type="arabicPeriod"/>
            </a:pPr>
            <a:r>
              <a:rPr lang="tr-TR" sz="5600" b="1" dirty="0"/>
              <a:t>The round ligament </a:t>
            </a:r>
            <a:r>
              <a:rPr lang="tr-TR" sz="5600" dirty="0"/>
              <a:t>of the uterus is a remnant of:</a:t>
            </a:r>
            <a:br>
              <a:rPr lang="tr-TR" sz="5600" dirty="0"/>
            </a:br>
            <a:r>
              <a:rPr lang="tr-TR" sz="5600" dirty="0"/>
              <a:t>A. Paramesonephric duct</a:t>
            </a:r>
            <a:br>
              <a:rPr lang="tr-TR" sz="5600" dirty="0"/>
            </a:br>
            <a:r>
              <a:rPr lang="tr-TR" sz="5600" dirty="0"/>
              <a:t>B. Urachus</a:t>
            </a:r>
            <a:br>
              <a:rPr lang="tr-TR" sz="5600" dirty="0"/>
            </a:br>
            <a:r>
              <a:rPr lang="tr-TR" sz="5600" dirty="0"/>
              <a:t>C. Gubernaculum</a:t>
            </a:r>
            <a:br>
              <a:rPr lang="tr-TR" sz="5600" dirty="0"/>
            </a:br>
            <a:r>
              <a:rPr lang="tr-TR" sz="5600" dirty="0"/>
              <a:t>D. Cloacal membrane</a:t>
            </a:r>
          </a:p>
          <a:p>
            <a:pPr>
              <a:buFont typeface="+mj-lt"/>
              <a:buAutoNum type="arabicPeriod"/>
            </a:pPr>
            <a:r>
              <a:rPr lang="tr-TR" sz="5600" b="1" dirty="0"/>
              <a:t>The ovary receives </a:t>
            </a:r>
            <a:r>
              <a:rPr lang="tr-TR" sz="5600" dirty="0"/>
              <a:t>its main arterial supply from the:</a:t>
            </a:r>
            <a:br>
              <a:rPr lang="tr-TR" sz="5600" dirty="0"/>
            </a:br>
            <a:r>
              <a:rPr lang="tr-TR" sz="5600" dirty="0"/>
              <a:t>A. Uterine artery</a:t>
            </a:r>
            <a:br>
              <a:rPr lang="tr-TR" sz="5600" dirty="0"/>
            </a:br>
            <a:r>
              <a:rPr lang="tr-TR" sz="5600" dirty="0"/>
              <a:t>B. Internal pudendal artery</a:t>
            </a:r>
            <a:br>
              <a:rPr lang="tr-TR" sz="5600" dirty="0"/>
            </a:br>
            <a:r>
              <a:rPr lang="tr-TR" sz="5600" dirty="0"/>
              <a:t>C. Ovarian artery</a:t>
            </a:r>
            <a:br>
              <a:rPr lang="tr-TR" sz="5600" dirty="0"/>
            </a:br>
            <a:r>
              <a:rPr lang="tr-TR" sz="5600" dirty="0"/>
              <a:t>D. Vaginal artery</a:t>
            </a:r>
          </a:p>
          <a:p>
            <a:pPr>
              <a:buFont typeface="+mj-lt"/>
              <a:buAutoNum type="arabicPeriod"/>
            </a:pPr>
            <a:r>
              <a:rPr lang="tr-TR" sz="5600" dirty="0"/>
              <a:t>Pain from the ovaries is typically referred to which dermatome level?</a:t>
            </a:r>
            <a:br>
              <a:rPr lang="tr-TR" sz="5600" dirty="0"/>
            </a:br>
            <a:r>
              <a:rPr lang="tr-TR" sz="5600" dirty="0"/>
              <a:t>A. T4–T5</a:t>
            </a:r>
            <a:br>
              <a:rPr lang="tr-TR" sz="5600" dirty="0"/>
            </a:br>
            <a:r>
              <a:rPr lang="tr-TR" sz="5600" dirty="0"/>
              <a:t>B. T10–T12</a:t>
            </a:r>
            <a:br>
              <a:rPr lang="tr-TR" sz="5600" dirty="0"/>
            </a:br>
            <a:r>
              <a:rPr lang="tr-TR" sz="5600" dirty="0"/>
              <a:t>C. L3–L4</a:t>
            </a:r>
            <a:br>
              <a:rPr lang="tr-TR" sz="5600" dirty="0"/>
            </a:br>
            <a:r>
              <a:rPr lang="tr-TR" sz="5600" dirty="0"/>
              <a:t>D. S2–S4</a:t>
            </a:r>
            <a:endParaRPr lang="en-US" sz="5600" dirty="0"/>
          </a:p>
          <a:p>
            <a:pPr>
              <a:buFont typeface="+mj-lt"/>
              <a:buAutoNum type="arabicPeriod"/>
            </a:pPr>
            <a:r>
              <a:rPr lang="tr-TR" sz="5600" dirty="0"/>
              <a:t>Which of the following is </a:t>
            </a:r>
            <a:r>
              <a:rPr lang="tr-TR" sz="5600" b="1" dirty="0"/>
              <a:t>not</a:t>
            </a:r>
            <a:r>
              <a:rPr lang="tr-TR" sz="5600" dirty="0"/>
              <a:t> part of the </a:t>
            </a:r>
            <a:r>
              <a:rPr lang="tr-TR" sz="5600" b="1" dirty="0"/>
              <a:t>female pelvic floor muscles</a:t>
            </a:r>
            <a:r>
              <a:rPr lang="tr-TR" sz="5600" dirty="0"/>
              <a:t>?</a:t>
            </a:r>
            <a:br>
              <a:rPr lang="tr-TR" sz="5600" dirty="0"/>
            </a:br>
            <a:r>
              <a:rPr lang="tr-TR" sz="5600" dirty="0"/>
              <a:t>A. Pubococcygeus</a:t>
            </a:r>
            <a:br>
              <a:rPr lang="tr-TR" sz="5600" dirty="0"/>
            </a:br>
            <a:r>
              <a:rPr lang="tr-TR" sz="5600" dirty="0"/>
              <a:t>B. Coccygeus</a:t>
            </a:r>
            <a:br>
              <a:rPr lang="tr-TR" sz="5600" dirty="0"/>
            </a:br>
            <a:r>
              <a:rPr lang="tr-TR" sz="5600" dirty="0"/>
              <a:t>C. Iliococcygeus</a:t>
            </a:r>
            <a:br>
              <a:rPr lang="tr-TR" sz="5600" dirty="0"/>
            </a:br>
            <a:r>
              <a:rPr lang="tr-TR" sz="5600" dirty="0"/>
              <a:t>D. Obturator internus</a:t>
            </a:r>
          </a:p>
          <a:p>
            <a:pPr marL="0" indent="0">
              <a:buNone/>
            </a:pPr>
            <a:endParaRPr lang="tr-TR" sz="5600" dirty="0"/>
          </a:p>
        </p:txBody>
      </p:sp>
    </p:spTree>
    <p:extLst>
      <p:ext uri="{BB962C8B-B14F-4D97-AF65-F5344CB8AC3E}">
        <p14:creationId xmlns:p14="http://schemas.microsoft.com/office/powerpoint/2010/main" val="764125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5324E5-31F4-9287-9CB8-E6D60014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55778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Coccygeus (Ischiococcygeus)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1AA400-B45A-D9C3-07FB-94CEA349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85764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From ischial spine to sacrum/coccyx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Supports pelvic organs and contributes to the pelvic floor’s posterior wall</a:t>
            </a:r>
          </a:p>
          <a:p>
            <a:endParaRPr lang="el-GR" dirty="0"/>
          </a:p>
        </p:txBody>
      </p:sp>
      <p:pic>
        <p:nvPicPr>
          <p:cNvPr id="3074" name="Picture 2" descr="Coccygeus muscle (Musculus coccygeus); Image: Liene Znotina">
            <a:extLst>
              <a:ext uri="{FF2B5EF4-FFF2-40B4-BE49-F238E27FC236}">
                <a16:creationId xmlns:a16="http://schemas.microsoft.com/office/drawing/2014/main" id="{EC415A6F-C363-0CD6-3B01-E9466534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400300"/>
            <a:ext cx="4386263" cy="43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Pelvic Floor - Structure - Function - Muscles - TeachMeAnatomy">
            <a:extLst>
              <a:ext uri="{FF2B5EF4-FFF2-40B4-BE49-F238E27FC236}">
                <a16:creationId xmlns:a16="http://schemas.microsoft.com/office/drawing/2014/main" id="{EF862027-0FEB-3667-C537-F5627AE5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2568522"/>
            <a:ext cx="7439025" cy="40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36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3FE534-B9F0-374D-B85E-5FB317796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23" y="167640"/>
            <a:ext cx="10653578" cy="62179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Associated Structures 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BD80E2B-B3A2-2B06-1956-7EAA3E4D7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22" y="902097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Urogenital hiatus</a:t>
            </a:r>
            <a:r>
              <a:rPr lang="tr-TR" sz="1600" dirty="0"/>
              <a:t>: Gap for urethra and vagina (females)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Anal aperture</a:t>
            </a:r>
            <a:r>
              <a:rPr lang="tr-TR" sz="1600" dirty="0"/>
              <a:t>: Opening for the rectum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Perineal body</a:t>
            </a:r>
            <a:r>
              <a:rPr lang="tr-TR" sz="1600" dirty="0"/>
              <a:t>: Fibromuscular node at the center of the perineum — critical for structural integrity</a:t>
            </a:r>
          </a:p>
          <a:p>
            <a:endParaRPr lang="el-GR" dirty="0"/>
          </a:p>
        </p:txBody>
      </p:sp>
      <p:pic>
        <p:nvPicPr>
          <p:cNvPr id="5122" name="Picture 2" descr="Power Point Handout Lab 1 Musculoskeletal Pelvis Perineum">
            <a:extLst>
              <a:ext uri="{FF2B5EF4-FFF2-40B4-BE49-F238E27FC236}">
                <a16:creationId xmlns:a16="http://schemas.microsoft.com/office/drawing/2014/main" id="{AEBAA0A7-B22A-2D67-F9C6-EE92698A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97497"/>
            <a:ext cx="7810500" cy="459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unctional Anatomy of Female Perineum | IntechOpen">
            <a:extLst>
              <a:ext uri="{FF2B5EF4-FFF2-40B4-BE49-F238E27FC236}">
                <a16:creationId xmlns:a16="http://schemas.microsoft.com/office/drawing/2014/main" id="{D28CEC5F-FAE5-21CF-1E97-3E2165DB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600450"/>
            <a:ext cx="45148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99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C74DD-CFCC-4DDC-9549-96CC9DEE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325518-8166-B320-BF94-4C33EA814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PPT - Female Perineum and External Genitalia PowerPoint Presentation ...">
            <a:extLst>
              <a:ext uri="{FF2B5EF4-FFF2-40B4-BE49-F238E27FC236}">
                <a16:creationId xmlns:a16="http://schemas.microsoft.com/office/drawing/2014/main" id="{4F3DB874-67AD-63E1-BFB9-F1D0009CE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/>
          <a:stretch/>
        </p:blipFill>
        <p:spPr bwMode="auto">
          <a:xfrm>
            <a:off x="0" y="0"/>
            <a:ext cx="121920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6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ACA57B90-B92C-2765-7DEE-ADAF6DEF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2.5 Pelvis and perineum - Ross University Anatomy Instructional Site">
            <a:extLst>
              <a:ext uri="{FF2B5EF4-FFF2-40B4-BE49-F238E27FC236}">
                <a16:creationId xmlns:a16="http://schemas.microsoft.com/office/drawing/2014/main" id="{AE8B3B1D-E444-805F-5004-2C02636253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 r="-1" b="-1"/>
          <a:stretch>
            <a:fillRect/>
          </a:stretch>
        </p:blipFill>
        <p:spPr bwMode="auto">
          <a:xfrm>
            <a:off x="1394460" y="419100"/>
            <a:ext cx="9410700" cy="60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16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EF9C25-E13F-C26F-1AC6-0D0BBE83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53949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Functions of the Pelvic Floor Muscles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557282B-888E-BB01-F3CC-40E94CB2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67476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Support pelvic organs (bladder, uterus, rectum)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Maintain urinary and fecal continence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Aid in childbirth (resist downward pressure, stretch with fetal passage)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Stabilize the core during movement</a:t>
            </a:r>
          </a:p>
          <a:p>
            <a:endParaRPr lang="el-GR" dirty="0"/>
          </a:p>
        </p:txBody>
      </p:sp>
      <p:pic>
        <p:nvPicPr>
          <p:cNvPr id="8194" name="Picture 2" descr="An Essential Part of the Core: The Pelvic Floor | RISE Physical Therapy">
            <a:extLst>
              <a:ext uri="{FF2B5EF4-FFF2-40B4-BE49-F238E27FC236}">
                <a16:creationId xmlns:a16="http://schemas.microsoft.com/office/drawing/2014/main" id="{7F56AAB3-43D4-DF7B-6018-561ADDCE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52" y="2857499"/>
            <a:ext cx="6358148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558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97742-1C9D-E7B4-EE64-9D1620FE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8DD3AC-98B1-C77C-B0C5-910CFD20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182880"/>
            <a:ext cx="10653578" cy="61264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Pelvic Floor Muscles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7EC0F5-DDDE-7DCA-BE76-BF951DE5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7" y="865140"/>
            <a:ext cx="6085333" cy="459382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Levator ani</a:t>
            </a:r>
            <a:r>
              <a:rPr lang="tr-TR" dirty="0"/>
              <a:t> (especially </a:t>
            </a:r>
            <a:r>
              <a:rPr lang="tr-TR" b="1" dirty="0"/>
              <a:t>pubococcygeus</a:t>
            </a:r>
            <a:r>
              <a:rPr lang="tr-TR" dirty="0"/>
              <a:t> and </a:t>
            </a:r>
            <a:r>
              <a:rPr lang="tr-TR" b="1" dirty="0"/>
              <a:t>puborectalis</a:t>
            </a:r>
            <a:r>
              <a:rPr lang="tr-TR" dirty="0"/>
              <a:t>) supports the urethra and aids in continence.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Contraction increases urethral pressure and closure during stress.</a:t>
            </a:r>
          </a:p>
          <a:p>
            <a:endParaRPr lang="el-GR" dirty="0"/>
          </a:p>
        </p:txBody>
      </p:sp>
      <p:pic>
        <p:nvPicPr>
          <p:cNvPr id="13314" name="Picture 2" descr="Ask a Pro: Pelvic Instability and Emergency Treatment - Dynamic Rescue ...">
            <a:extLst>
              <a:ext uri="{FF2B5EF4-FFF2-40B4-BE49-F238E27FC236}">
                <a16:creationId xmlns:a16="http://schemas.microsoft.com/office/drawing/2014/main" id="{C6376D75-C203-62EF-BF16-0086EEFA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42975"/>
            <a:ext cx="5824728" cy="57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314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PT - ANATOMY OF THE FEMALE REPRODUCTIVE SYSTEM PowerPoint Presentation ...">
            <a:extLst>
              <a:ext uri="{FF2B5EF4-FFF2-40B4-BE49-F238E27FC236}">
                <a16:creationId xmlns:a16="http://schemas.microsoft.com/office/drawing/2014/main" id="{E8AF38C1-8279-9D87-1F61-A534EB4C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19" y="0"/>
            <a:ext cx="9698478" cy="684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55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2B7072-B4DE-5478-6C58-0B47BBBC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20" y="94981"/>
            <a:ext cx="10653578" cy="1132258"/>
          </a:xfrm>
        </p:spPr>
        <p:txBody>
          <a:bodyPr/>
          <a:lstStyle/>
          <a:p>
            <a:r>
              <a:rPr lang="tr-TR" dirty="0"/>
              <a:t>Peritoneal Reflections &amp; Pouches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BCA96C-FDA7-4950-8BE4-589B76BC1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92" y="661110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Rectouterine pouch (of Douglas)</a:t>
            </a:r>
            <a:r>
              <a:rPr lang="tr-TR" dirty="0"/>
              <a:t>: Between uterus and rectum (lowest point in peritoneal cavity).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Vesicouterine pouch</a:t>
            </a:r>
            <a:r>
              <a:rPr lang="tr-TR" dirty="0"/>
              <a:t>: Between bladder and uterus.</a:t>
            </a:r>
          </a:p>
          <a:p>
            <a:endParaRPr lang="el-GR" dirty="0"/>
          </a:p>
        </p:txBody>
      </p:sp>
      <p:pic>
        <p:nvPicPr>
          <p:cNvPr id="12290" name="Picture 2" descr="The peritoneum peritoneal cavity Dr Kumar Satish Ravi">
            <a:extLst>
              <a:ext uri="{FF2B5EF4-FFF2-40B4-BE49-F238E27FC236}">
                <a16:creationId xmlns:a16="http://schemas.microsoft.com/office/drawing/2014/main" id="{8D1D03A6-A604-39E1-1EA1-9A50BA882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7276" r="6618" b="6189"/>
          <a:stretch/>
        </p:blipFill>
        <p:spPr bwMode="auto">
          <a:xfrm>
            <a:off x="5861305" y="2092526"/>
            <a:ext cx="6262592" cy="46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productive organs Dr. Sándor Katz. - ppt download">
            <a:extLst>
              <a:ext uri="{FF2B5EF4-FFF2-40B4-BE49-F238E27FC236}">
                <a16:creationId xmlns:a16="http://schemas.microsoft.com/office/drawing/2014/main" id="{D5AD45FB-8173-6642-7835-438A12571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26150" r="39007" b="8085"/>
          <a:stretch/>
        </p:blipFill>
        <p:spPr bwMode="auto">
          <a:xfrm>
            <a:off x="239029" y="2092526"/>
            <a:ext cx="5383558" cy="46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95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F41BD2-A9BD-5C0A-563B-9B47072A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23" y="263234"/>
            <a:ext cx="10653578" cy="60544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Arterial </a:t>
            </a:r>
            <a:r>
              <a:rPr lang="tr-TR" dirty="0"/>
              <a:t>Supply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E97657-2837-BFD4-2BBC-82CB4A44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1395492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Arteries</a:t>
            </a:r>
            <a:r>
              <a:rPr lang="tr-TR" dirty="0"/>
              <a:t>: Mainly from </a:t>
            </a:r>
            <a:r>
              <a:rPr lang="tr-TR" b="1" dirty="0"/>
              <a:t>internal iliac artery</a:t>
            </a:r>
            <a:r>
              <a:rPr lang="tr-TR" dirty="0"/>
              <a:t> (uterine, vaginal, pudendal).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3314" name="Picture 2" descr="The Uterus - Structure - Location - Vasculature - TeachMeAnatomy">
            <a:extLst>
              <a:ext uri="{FF2B5EF4-FFF2-40B4-BE49-F238E27FC236}">
                <a16:creationId xmlns:a16="http://schemas.microsoft.com/office/drawing/2014/main" id="{1976CCC4-DA7C-F7FA-C4E8-9C030236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9" y="2446740"/>
            <a:ext cx="6270080" cy="42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PT - Chapter 28 The Female Reproductive System PowerPoint Presentation ...">
            <a:extLst>
              <a:ext uri="{FF2B5EF4-FFF2-40B4-BE49-F238E27FC236}">
                <a16:creationId xmlns:a16="http://schemas.microsoft.com/office/drawing/2014/main" id="{7144C6FA-B99E-D688-FE92-CA86BDE3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20" y="2288725"/>
            <a:ext cx="5881680" cy="441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97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nternal iliac artery: Branches – Mnemonics">
            <a:extLst>
              <a:ext uri="{FF2B5EF4-FFF2-40B4-BE49-F238E27FC236}">
                <a16:creationId xmlns:a16="http://schemas.microsoft.com/office/drawing/2014/main" id="{749DD8D1-C322-C324-103F-586B18AB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9525"/>
            <a:ext cx="1022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8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0FB74-F94B-932F-3339-49DEC7449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0C2493-98F2-7603-4A2F-8E953A5B3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7" y="246888"/>
            <a:ext cx="11046770" cy="606247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r-TR" sz="5600" b="1" dirty="0"/>
              <a:t>Multiple Choice Questions (MCQs)</a:t>
            </a:r>
          </a:p>
          <a:p>
            <a:pPr>
              <a:buNone/>
            </a:pPr>
            <a:r>
              <a:rPr lang="tr-TR" sz="5600" b="1" dirty="0"/>
              <a:t>(one correct answer)</a:t>
            </a:r>
            <a:endParaRPr lang="tr-TR" sz="5600" dirty="0"/>
          </a:p>
          <a:p>
            <a:pPr>
              <a:buFont typeface="+mj-lt"/>
              <a:buAutoNum type="arabicPeriod"/>
            </a:pPr>
            <a:r>
              <a:rPr lang="tr-TR" sz="5600" dirty="0"/>
              <a:t>The </a:t>
            </a:r>
            <a:r>
              <a:rPr lang="tr-TR" sz="5600" b="1" dirty="0"/>
              <a:t>rectouterine pouch (of Douglas) </a:t>
            </a:r>
            <a:r>
              <a:rPr lang="tr-TR" sz="5600" dirty="0"/>
              <a:t>is located:</a:t>
            </a:r>
            <a:br>
              <a:rPr lang="tr-TR" sz="5600" dirty="0"/>
            </a:br>
            <a:r>
              <a:rPr lang="tr-TR" sz="5600" dirty="0"/>
              <a:t>A. Between the uterus and bladder</a:t>
            </a:r>
            <a:br>
              <a:rPr lang="tr-TR" sz="5600" dirty="0"/>
            </a:br>
            <a:r>
              <a:rPr lang="tr-TR" sz="5600" dirty="0"/>
              <a:t>B. Between the uterus and rectum</a:t>
            </a:r>
            <a:br>
              <a:rPr lang="tr-TR" sz="5600" dirty="0"/>
            </a:br>
            <a:r>
              <a:rPr lang="tr-TR" sz="5600" dirty="0"/>
              <a:t>C. Around the cervix</a:t>
            </a:r>
            <a:br>
              <a:rPr lang="tr-TR" sz="5600" dirty="0"/>
            </a:br>
            <a:r>
              <a:rPr lang="tr-TR" sz="5600" dirty="0"/>
              <a:t>D. Lateral to the uterus</a:t>
            </a:r>
          </a:p>
          <a:p>
            <a:pPr>
              <a:buFont typeface="+mj-lt"/>
              <a:buAutoNum type="arabicPeriod"/>
            </a:pPr>
            <a:r>
              <a:rPr lang="tr-TR" sz="5600" b="1" dirty="0"/>
              <a:t>The lymphatic drainage </a:t>
            </a:r>
            <a:r>
              <a:rPr lang="tr-TR" sz="5600" dirty="0"/>
              <a:t>of the ovaries primarily goes to:</a:t>
            </a:r>
            <a:br>
              <a:rPr lang="tr-TR" sz="5600" dirty="0"/>
            </a:br>
            <a:r>
              <a:rPr lang="tr-TR" sz="5600" dirty="0"/>
              <a:t>A. Superficial inguinal nodes</a:t>
            </a:r>
            <a:br>
              <a:rPr lang="tr-TR" sz="5600" dirty="0"/>
            </a:br>
            <a:r>
              <a:rPr lang="tr-TR" sz="5600" dirty="0"/>
              <a:t>B. Internal iliac nodes</a:t>
            </a:r>
            <a:br>
              <a:rPr lang="tr-TR" sz="5600" dirty="0"/>
            </a:br>
            <a:r>
              <a:rPr lang="tr-TR" sz="5600" dirty="0"/>
              <a:t>C. Para-aortic (lumbar) nodes</a:t>
            </a:r>
            <a:br>
              <a:rPr lang="tr-TR" sz="5600" dirty="0"/>
            </a:br>
            <a:r>
              <a:rPr lang="tr-TR" sz="5600" dirty="0"/>
              <a:t>D. Obturator nodes</a:t>
            </a:r>
          </a:p>
          <a:p>
            <a:pPr>
              <a:buFont typeface="+mj-lt"/>
              <a:buAutoNum type="arabicPeriod"/>
            </a:pPr>
            <a:r>
              <a:rPr lang="tr-TR" sz="5600" b="1" dirty="0"/>
              <a:t>The uterine artery </a:t>
            </a:r>
            <a:r>
              <a:rPr lang="tr-TR" sz="5600" dirty="0"/>
              <a:t>crosses superior to which important structure?</a:t>
            </a:r>
            <a:br>
              <a:rPr lang="tr-TR" sz="5600" dirty="0"/>
            </a:br>
            <a:r>
              <a:rPr lang="tr-TR" sz="5600" dirty="0"/>
              <a:t>A. Ovarian artery</a:t>
            </a:r>
            <a:br>
              <a:rPr lang="tr-TR" sz="5600" dirty="0"/>
            </a:br>
            <a:r>
              <a:rPr lang="tr-TR" sz="5600" dirty="0"/>
              <a:t>B. External iliac vein</a:t>
            </a:r>
            <a:br>
              <a:rPr lang="tr-TR" sz="5600" dirty="0"/>
            </a:br>
            <a:r>
              <a:rPr lang="tr-TR" sz="5600" dirty="0"/>
              <a:t>C. Ureter</a:t>
            </a:r>
            <a:br>
              <a:rPr lang="tr-TR" sz="5600" dirty="0"/>
            </a:br>
            <a:r>
              <a:rPr lang="tr-TR" sz="5600" dirty="0"/>
              <a:t>D. Round ligament</a:t>
            </a:r>
          </a:p>
          <a:p>
            <a:pPr>
              <a:buFont typeface="+mj-lt"/>
              <a:buAutoNum type="arabicPeriod"/>
            </a:pPr>
            <a:r>
              <a:rPr lang="tr-TR" sz="5600" b="1" dirty="0"/>
              <a:t>The external female genitalia </a:t>
            </a:r>
            <a:r>
              <a:rPr lang="tr-TR" sz="5600" dirty="0"/>
              <a:t>do not include:</a:t>
            </a:r>
            <a:br>
              <a:rPr lang="tr-TR" sz="5600" dirty="0"/>
            </a:br>
            <a:r>
              <a:rPr lang="tr-TR" sz="5600" dirty="0"/>
              <a:t>A. Labia majora</a:t>
            </a:r>
            <a:br>
              <a:rPr lang="tr-TR" sz="5600" dirty="0"/>
            </a:br>
            <a:r>
              <a:rPr lang="tr-TR" sz="5600" dirty="0"/>
              <a:t>B. Clitoris</a:t>
            </a:r>
            <a:br>
              <a:rPr lang="tr-TR" sz="5600" dirty="0"/>
            </a:br>
            <a:r>
              <a:rPr lang="tr-TR" sz="5600" dirty="0"/>
              <a:t>C. Cervix</a:t>
            </a:r>
            <a:br>
              <a:rPr lang="tr-TR" sz="5600" dirty="0"/>
            </a:br>
            <a:r>
              <a:rPr lang="tr-TR" sz="5600" dirty="0"/>
              <a:t>D. Vestibular glands</a:t>
            </a:r>
          </a:p>
          <a:p>
            <a:pPr>
              <a:buFont typeface="+mj-lt"/>
              <a:buAutoNum type="arabicPeriod"/>
            </a:pPr>
            <a:r>
              <a:rPr lang="tr-TR" sz="5600" b="1" dirty="0"/>
              <a:t>Which ligament </a:t>
            </a:r>
            <a:r>
              <a:rPr lang="tr-TR" sz="5600" dirty="0"/>
              <a:t>contains the ovarian vessels?</a:t>
            </a:r>
            <a:br>
              <a:rPr lang="tr-TR" sz="5600" dirty="0"/>
            </a:br>
            <a:r>
              <a:rPr lang="tr-TR" sz="5600" dirty="0"/>
              <a:t>A. Broad ligament</a:t>
            </a:r>
            <a:br>
              <a:rPr lang="tr-TR" sz="5600" dirty="0"/>
            </a:br>
            <a:r>
              <a:rPr lang="tr-TR" sz="5600" dirty="0"/>
              <a:t>B. Suspensory ligament of the ovary</a:t>
            </a:r>
            <a:br>
              <a:rPr lang="tr-TR" sz="5600" dirty="0"/>
            </a:br>
            <a:r>
              <a:rPr lang="tr-TR" sz="5600" dirty="0"/>
              <a:t>C. Ovarian ligament</a:t>
            </a:r>
            <a:br>
              <a:rPr lang="tr-TR" sz="5600" dirty="0"/>
            </a:br>
            <a:r>
              <a:rPr lang="tr-TR" sz="5600" dirty="0"/>
              <a:t>D. Round ligament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6385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FD132-2155-5B0B-DA75-AC4368E97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BDF61D-FE15-FFE9-EAD4-F19F5315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09" y="211014"/>
            <a:ext cx="10653578" cy="1132258"/>
          </a:xfrm>
        </p:spPr>
        <p:txBody>
          <a:bodyPr/>
          <a:lstStyle/>
          <a:p>
            <a:r>
              <a:rPr lang="tr-TR" dirty="0"/>
              <a:t>Vascular Supply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341563-9F61-6286-4FFC-7FD48376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09" y="938292"/>
            <a:ext cx="5829091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Veins</a:t>
            </a:r>
            <a:r>
              <a:rPr lang="tr-TR" dirty="0"/>
              <a:t>: Drain to </a:t>
            </a:r>
            <a:r>
              <a:rPr lang="tr-TR" b="1" dirty="0"/>
              <a:t>internal iliac veins</a:t>
            </a:r>
            <a:r>
              <a:rPr lang="tr-TR" dirty="0"/>
              <a:t>, with rich venous plexuses.</a:t>
            </a:r>
          </a:p>
          <a:p>
            <a:endParaRPr lang="el-GR" dirty="0"/>
          </a:p>
        </p:txBody>
      </p:sp>
      <p:pic>
        <p:nvPicPr>
          <p:cNvPr id="14338" name="Picture 2" descr="Normal pelvic and ovarian venous anatomy. The rich uterine venous ...">
            <a:extLst>
              <a:ext uri="{FF2B5EF4-FFF2-40B4-BE49-F238E27FC236}">
                <a16:creationId xmlns:a16="http://schemas.microsoft.com/office/drawing/2014/main" id="{852FD773-7A80-42E5-E02B-F7505B6F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-1"/>
            <a:ext cx="5697537" cy="67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86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7D5171-08B8-7F0C-A80E-C738C9BF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4" y="145529"/>
            <a:ext cx="10653578" cy="1132258"/>
          </a:xfrm>
        </p:spPr>
        <p:txBody>
          <a:bodyPr/>
          <a:lstStyle/>
          <a:p>
            <a:r>
              <a:rPr lang="tr-TR" dirty="0"/>
              <a:t>Innervation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627649-F238-C754-ED7A-5DB44E648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31" y="711658"/>
            <a:ext cx="11920015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Somatic</a:t>
            </a:r>
            <a:r>
              <a:rPr lang="tr-TR" sz="1600" dirty="0"/>
              <a:t>: Pudendal nerve (S2–S4) → perineum, external sphincters.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Autonomic</a:t>
            </a:r>
            <a:r>
              <a:rPr lang="tr-TR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b="1" dirty="0"/>
              <a:t>Hypogastric plexuses</a:t>
            </a:r>
            <a:r>
              <a:rPr lang="tr-TR" sz="1600" dirty="0"/>
              <a:t> (superior and inferior).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Parasympathetic (S2–S4, pelvic splanchnics): motor to bladder, uterus.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Sympathetic (T10–L2): vasomotor and pain fibers.</a:t>
            </a:r>
          </a:p>
          <a:p>
            <a:endParaRPr lang="el-GR" dirty="0"/>
          </a:p>
        </p:txBody>
      </p:sp>
      <p:pic>
        <p:nvPicPr>
          <p:cNvPr id="9218" name="Picture 2" descr="Anatomy Pelvis: innervation, blood supply and lymph drainage Flashcards ...">
            <a:extLst>
              <a:ext uri="{FF2B5EF4-FFF2-40B4-BE49-F238E27FC236}">
                <a16:creationId xmlns:a16="http://schemas.microsoft.com/office/drawing/2014/main" id="{749CE55F-9A76-9924-0487-5DB7770A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562225"/>
            <a:ext cx="7315200" cy="41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528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158C0E-444F-E794-5D4D-36693B44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17900"/>
            <a:ext cx="10653578" cy="1132258"/>
          </a:xfrm>
        </p:spPr>
        <p:txBody>
          <a:bodyPr/>
          <a:lstStyle/>
          <a:p>
            <a:r>
              <a:rPr lang="en-US" dirty="0"/>
              <a:t>Development of the female urethra 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C1DAF2-9B34-3E09-D128-BA5166503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912413"/>
            <a:ext cx="11740895" cy="4628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Origin</a:t>
            </a:r>
            <a:r>
              <a:rPr lang="en-US" dirty="0"/>
              <a:t>: The female urethra develops from the </a:t>
            </a:r>
            <a:r>
              <a:rPr lang="en-US" b="1" dirty="0"/>
              <a:t>urogenital sinus</a:t>
            </a:r>
            <a:r>
              <a:rPr lang="en-US" dirty="0"/>
              <a:t>, a derivative of the </a:t>
            </a:r>
            <a:r>
              <a:rPr lang="en-US" b="1" dirty="0"/>
              <a:t>endoderm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bladder and urethra</a:t>
            </a:r>
            <a:r>
              <a:rPr lang="en-US" dirty="0"/>
              <a:t> are formed from the </a:t>
            </a:r>
            <a:r>
              <a:rPr lang="en-US" b="1" dirty="0"/>
              <a:t>vesicourethral part</a:t>
            </a:r>
            <a:r>
              <a:rPr lang="en-US" dirty="0"/>
              <a:t> of the urogenital sinus.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urogenital membrane</a:t>
            </a:r>
            <a:r>
              <a:rPr lang="en-US" dirty="0"/>
              <a:t> breaks down to open the urethra to the perineum.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Mesenchymal interaction with endoderm is critical in defining length, patency, and surrounding musculature.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76D834C-5267-68BA-CC82-0D0E4B30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3" y="3628882"/>
            <a:ext cx="5462730" cy="301121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F336CE4-54B3-F207-3F97-77B43DEFF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62" y="3004697"/>
            <a:ext cx="6308098" cy="363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63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FAB977-E213-8E01-352C-881A3822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D38B6F-BD1C-50DC-EE5B-2838188C5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7" y="1"/>
            <a:ext cx="5987043" cy="37239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64FF394-ECBD-22E6-A128-5B42F516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39" y="73239"/>
            <a:ext cx="6174861" cy="368529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E1558B2-2DF9-1EE9-0063-913394C02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091" y="3831773"/>
            <a:ext cx="6174861" cy="30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37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D4EF77-4C2F-781B-6B00-C44A314B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15"/>
            <a:ext cx="8015591" cy="41468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57E9784-E0B9-4010-FCD6-DA225F1EE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72" y="3412202"/>
            <a:ext cx="6094807" cy="33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40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9109EC-51A6-F0A9-001A-D52E28B7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73736"/>
            <a:ext cx="10863072" cy="55968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Topography and Relations of the female urethra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7DB7D1-997B-FBA6-24AA-5DC2DBE54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7" y="1305994"/>
            <a:ext cx="6506572" cy="4628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Length</a:t>
            </a:r>
            <a:r>
              <a:rPr lang="en-US" dirty="0"/>
              <a:t>: ~4 cm (short compared to males).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Course</a:t>
            </a:r>
            <a:r>
              <a:rPr lang="en-US" dirty="0"/>
              <a:t>: Passes downward and forward from the bladder neck to open in the </a:t>
            </a:r>
            <a:r>
              <a:rPr lang="en-US" b="1" dirty="0"/>
              <a:t>vestibule</a:t>
            </a:r>
            <a:r>
              <a:rPr lang="en-US" dirty="0"/>
              <a:t> between the clitoris and vaginal opening.</a:t>
            </a:r>
          </a:p>
          <a:p>
            <a:endParaRPr lang="el-GR" dirty="0"/>
          </a:p>
        </p:txBody>
      </p:sp>
      <p:pic>
        <p:nvPicPr>
          <p:cNvPr id="16386" name="Picture 2" descr="Female urethra and urethral sphincter">
            <a:extLst>
              <a:ext uri="{FF2B5EF4-FFF2-40B4-BE49-F238E27FC236}">
                <a16:creationId xmlns:a16="http://schemas.microsoft.com/office/drawing/2014/main" id="{4A160802-BBEB-CEF1-FC8C-E1A34BB48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98" y="1253313"/>
            <a:ext cx="5166654" cy="46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ladder Function Basics: From Anatomy to Care - Ezra">
            <a:extLst>
              <a:ext uri="{FF2B5EF4-FFF2-40B4-BE49-F238E27FC236}">
                <a16:creationId xmlns:a16="http://schemas.microsoft.com/office/drawing/2014/main" id="{3D1525C6-A87B-DFD8-7197-F1E43910A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5"/>
          <a:stretch/>
        </p:blipFill>
        <p:spPr bwMode="auto">
          <a:xfrm>
            <a:off x="138748" y="3125711"/>
            <a:ext cx="5957252" cy="35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17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21185-C8F5-B473-07DB-9A68E499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FF416F-D12C-7414-040D-87D80AE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73736"/>
            <a:ext cx="10863072" cy="61264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Topography and Relations of the female urethra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D72E61-3F25-096F-D78B-FA20E241E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3" y="994709"/>
            <a:ext cx="6506572" cy="4628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Length</a:t>
            </a:r>
            <a:r>
              <a:rPr lang="en-US" sz="1600" dirty="0"/>
              <a:t>: ~4 cm (short compared to males).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Course</a:t>
            </a:r>
            <a:r>
              <a:rPr lang="en-US" sz="1600" dirty="0"/>
              <a:t>: Passes downward and forward from the bladder neck to open in the </a:t>
            </a:r>
            <a:r>
              <a:rPr lang="en-US" sz="1600" b="1" dirty="0"/>
              <a:t>vestibule</a:t>
            </a:r>
            <a:r>
              <a:rPr lang="en-US" sz="1600" dirty="0"/>
              <a:t> between the clitoris and vaginal opening.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Anterior Relations</a:t>
            </a:r>
            <a:r>
              <a:rPr lang="en-US" sz="1600" dirty="0"/>
              <a:t>: Pubic symphysis and retropubic space.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Posterior Relations</a:t>
            </a:r>
            <a:r>
              <a:rPr lang="en-US" sz="1600" dirty="0"/>
              <a:t>: Vaginal wall.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Lateral Relations</a:t>
            </a:r>
            <a:r>
              <a:rPr lang="en-US" sz="1600" dirty="0"/>
              <a:t>: Paraurethral glands (Skene's glands), connective tissue, and venous plexuses.</a:t>
            </a:r>
          </a:p>
          <a:p>
            <a:endParaRPr lang="el-GR" dirty="0"/>
          </a:p>
        </p:txBody>
      </p:sp>
      <p:pic>
        <p:nvPicPr>
          <p:cNvPr id="17410" name="Picture 2" descr="Urethra Anatomy Female Diagram">
            <a:extLst>
              <a:ext uri="{FF2B5EF4-FFF2-40B4-BE49-F238E27FC236}">
                <a16:creationId xmlns:a16="http://schemas.microsoft.com/office/drawing/2014/main" id="{DD14AA2B-DC97-26B3-3EC6-E1BFDF9E9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69" y="856355"/>
            <a:ext cx="5256179" cy="25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Ureter, Urethra, Urinary Bladder — The Urogenital System | Lecturio">
            <a:extLst>
              <a:ext uri="{FF2B5EF4-FFF2-40B4-BE49-F238E27FC236}">
                <a16:creationId xmlns:a16="http://schemas.microsoft.com/office/drawing/2014/main" id="{BFF0D839-9E04-65BD-2573-FB55DE23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82" y="3429000"/>
            <a:ext cx="489502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ichas de aprendizaje Anatomy - Renal (Urethra) | Quizlet">
            <a:extLst>
              <a:ext uri="{FF2B5EF4-FFF2-40B4-BE49-F238E27FC236}">
                <a16:creationId xmlns:a16="http://schemas.microsoft.com/office/drawing/2014/main" id="{B64D033E-A88B-E3AE-214A-8EB7B42A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5" y="3710786"/>
            <a:ext cx="5290616" cy="297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49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D14AF0-C03E-450F-B22E-AB06FDA3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80" y="221054"/>
            <a:ext cx="10653578" cy="52628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Female Continence Mechanism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A6D271-0728-BE6E-B333-FD280BE14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" y="1060315"/>
            <a:ext cx="10896575" cy="52490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/>
              <a:t>a. Sphincters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Internal Urethral Sphincter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External Urethral Sphincter (EUS)</a:t>
            </a:r>
            <a:endParaRPr lang="tr-TR" dirty="0"/>
          </a:p>
          <a:p>
            <a:pPr>
              <a:buNone/>
            </a:pPr>
            <a:r>
              <a:rPr lang="tr-TR" b="1" dirty="0"/>
              <a:t>b. Endopelvic Fascia</a:t>
            </a:r>
          </a:p>
          <a:p>
            <a:pPr>
              <a:buNone/>
            </a:pPr>
            <a:r>
              <a:rPr lang="tr-TR" b="1" dirty="0"/>
              <a:t>c. Pelvic Floor Muscles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8434" name="Picture 2" descr="FEMALE LUT and Continence Mechanism | PDF">
            <a:extLst>
              <a:ext uri="{FF2B5EF4-FFF2-40B4-BE49-F238E27FC236}">
                <a16:creationId xmlns:a16="http://schemas.microsoft.com/office/drawing/2014/main" id="{FAF4CB25-7C0B-0230-9610-8664EED9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60" y="961595"/>
            <a:ext cx="6370301" cy="556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39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BE8DE-01D4-7CFA-ACB1-09F57C7ED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9918B5-1F3D-70FA-A074-9D2E9448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37744"/>
            <a:ext cx="10653578" cy="62179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Sphincters</a:t>
            </a:r>
            <a:r>
              <a:rPr lang="en-US" dirty="0"/>
              <a:t> of urethra 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5925D4-81CE-3DFE-D39A-BF4FDEC99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37844"/>
            <a:ext cx="11689080" cy="47823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Internal Urethral Sphincter</a:t>
            </a:r>
            <a:r>
              <a:rPr lang="tr-TR" sz="1600" dirty="0"/>
              <a:t>: Involuntary smooth muscle at bladder neck; not well-defined in females.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b="1" dirty="0"/>
              <a:t>External Urethral Sphincter (EUS)</a:t>
            </a:r>
            <a:r>
              <a:rPr lang="tr-TR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b="1" dirty="0"/>
              <a:t>Compressor urethrae</a:t>
            </a:r>
            <a:r>
              <a:rPr lang="tr-TR" sz="1600" dirty="0"/>
              <a:t> and </a:t>
            </a:r>
            <a:r>
              <a:rPr lang="tr-TR" sz="1600" b="1" dirty="0"/>
              <a:t>urethrovaginal sphincter</a:t>
            </a:r>
            <a:r>
              <a:rPr lang="tr-TR" sz="1600" dirty="0"/>
              <a:t> enhance continence.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Formed by </a:t>
            </a:r>
            <a:r>
              <a:rPr lang="tr-TR" sz="1600" b="1" dirty="0"/>
              <a:t>striated muscle</a:t>
            </a:r>
            <a:r>
              <a:rPr lang="tr-TR" sz="1600" dirty="0"/>
              <a:t>, under </a:t>
            </a:r>
            <a:r>
              <a:rPr lang="tr-TR" sz="1600" b="1" dirty="0"/>
              <a:t>voluntary control</a:t>
            </a:r>
            <a:r>
              <a:rPr lang="tr-TR" sz="1600" dirty="0"/>
              <a:t>, innervated by the </a:t>
            </a:r>
            <a:r>
              <a:rPr lang="tr-TR" sz="1600" b="1" dirty="0"/>
              <a:t>pudendal nerve</a:t>
            </a:r>
            <a:r>
              <a:rPr lang="tr-TR" sz="1600" dirty="0"/>
              <a:t>.</a:t>
            </a:r>
          </a:p>
          <a:p>
            <a:endParaRPr lang="el-GR" dirty="0"/>
          </a:p>
        </p:txBody>
      </p:sp>
      <p:pic>
        <p:nvPicPr>
          <p:cNvPr id="10242" name="Picture 2" descr="Urethra Woman Anatomy">
            <a:extLst>
              <a:ext uri="{FF2B5EF4-FFF2-40B4-BE49-F238E27FC236}">
                <a16:creationId xmlns:a16="http://schemas.microsoft.com/office/drawing/2014/main" id="{925A1A2A-5896-FD7C-D28D-0F90F4AD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3143250"/>
            <a:ext cx="3729991" cy="36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erineum Flashcards | Quizlet">
            <a:extLst>
              <a:ext uri="{FF2B5EF4-FFF2-40B4-BE49-F238E27FC236}">
                <a16:creationId xmlns:a16="http://schemas.microsoft.com/office/drawing/2014/main" id="{3F771D0B-70ED-4D8B-A137-0930B7722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91" y="3333750"/>
            <a:ext cx="4254649" cy="34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ale Urinary Incontinence: Difference between revisions - 918Kiss">
            <a:extLst>
              <a:ext uri="{FF2B5EF4-FFF2-40B4-BE49-F238E27FC236}">
                <a16:creationId xmlns:a16="http://schemas.microsoft.com/office/drawing/2014/main" id="{2D708888-05F3-729F-57FB-E0D9B202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429001"/>
            <a:ext cx="4038602" cy="30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24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F3CC-B25C-1A41-A9D9-2A1107F2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DAB74D-00F0-17E9-B9BE-74F03AB2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63246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Endopelvic Fascia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81B1F0-3932-C822-DEBF-A3C4F1818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9" y="1389888"/>
            <a:ext cx="10882178" cy="49194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Anchors urethra and bladder neck to the pubic bone and pelvic wall.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Contributes to the </a:t>
            </a:r>
            <a:r>
              <a:rPr lang="tr-TR" b="1" dirty="0"/>
              <a:t>pubourethral ligament</a:t>
            </a:r>
            <a:r>
              <a:rPr lang="tr-TR" dirty="0"/>
              <a:t>, supporting urethral closure.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11266" name="Picture 2" descr="Schematic drawing of fascial condensations/ligaments of endopelvic ...">
            <a:extLst>
              <a:ext uri="{FF2B5EF4-FFF2-40B4-BE49-F238E27FC236}">
                <a16:creationId xmlns:a16="http://schemas.microsoft.com/office/drawing/2014/main" id="{648B6539-94C6-317C-3095-CD96D996A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7" y="2637854"/>
            <a:ext cx="45148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emale pelvic ligaments Diagram | Quizlet">
            <a:extLst>
              <a:ext uri="{FF2B5EF4-FFF2-40B4-BE49-F238E27FC236}">
                <a16:creationId xmlns:a16="http://schemas.microsoft.com/office/drawing/2014/main" id="{DA354A34-DA76-96C6-9234-97147074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00" y="2448633"/>
            <a:ext cx="4940426" cy="43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9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9563E1-822D-F141-94BC-AFFAE25B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9" y="173736"/>
            <a:ext cx="11820142" cy="676656"/>
          </a:xfrm>
          <a:solidFill>
            <a:schemeClr val="accent2"/>
          </a:solidFill>
        </p:spPr>
        <p:txBody>
          <a:bodyPr/>
          <a:lstStyle/>
          <a:p>
            <a:r>
              <a:rPr lang="tr-TR" dirty="0"/>
              <a:t>Learning Objectives: Female Genital System</a:t>
            </a:r>
            <a:r>
              <a:rPr lang="en-US" dirty="0"/>
              <a:t> (FGS)</a:t>
            </a:r>
            <a:r>
              <a:rPr lang="tr-TR" dirty="0"/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50ED87-D889-8F4D-100F-9C9393BA9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024128"/>
            <a:ext cx="11750039" cy="5751576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tr-TR" b="1" dirty="0"/>
              <a:t>Anatomy</a:t>
            </a:r>
            <a:r>
              <a:rPr lang="en-US" b="1" dirty="0"/>
              <a:t> </a:t>
            </a:r>
          </a:p>
          <a:p>
            <a:pPr marL="0" indent="0" algn="just">
              <a:buNone/>
            </a:pPr>
            <a:r>
              <a:rPr lang="en-US" dirty="0"/>
              <a:t>D</a:t>
            </a:r>
            <a:r>
              <a:rPr lang="tr-TR" dirty="0"/>
              <a:t>escribe the major structures of the external and internal female genitalia.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tr-TR" dirty="0"/>
              <a:t>Describe the topographical relationships of pelvic reproductive organs (uterus, ovaries, tubes, vagina) within the pelvis.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tr-TR" dirty="0"/>
              <a:t>Understand the supporting structures: ligaments, pelvic floor muscles, and endopelvic fascia.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2. </a:t>
            </a:r>
            <a:r>
              <a:rPr lang="tr-TR" b="1" dirty="0"/>
              <a:t>Development</a:t>
            </a:r>
            <a:r>
              <a:rPr lang="en-US" dirty="0"/>
              <a:t> </a:t>
            </a:r>
            <a:r>
              <a:rPr lang="tr-TR" dirty="0"/>
              <a:t>Explain the embryological development of the female genital tract from the Müllerian (paramesonephric) ducts.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3. </a:t>
            </a:r>
            <a:r>
              <a:rPr lang="tr-TR" b="1" dirty="0"/>
              <a:t>Vascular and Lymphatic Supply</a:t>
            </a:r>
            <a:r>
              <a:rPr lang="en-US" b="1" dirty="0"/>
              <a:t> </a:t>
            </a:r>
            <a:r>
              <a:rPr lang="tr-TR" dirty="0"/>
              <a:t>Outline the arterial, venous, and lymphatic drainage of female genital organs.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4. </a:t>
            </a:r>
            <a:r>
              <a:rPr lang="tr-TR" b="1" dirty="0"/>
              <a:t>Innervation</a:t>
            </a:r>
            <a:r>
              <a:rPr lang="en-US" dirty="0"/>
              <a:t> </a:t>
            </a:r>
            <a:r>
              <a:rPr lang="tr-TR" dirty="0"/>
              <a:t>Describe the somatic and autonomic innervation of the female genital system.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87316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ubourethral Ligament | Complete Anatomy">
            <a:extLst>
              <a:ext uri="{FF2B5EF4-FFF2-40B4-BE49-F238E27FC236}">
                <a16:creationId xmlns:a16="http://schemas.microsoft.com/office/drawing/2014/main" id="{DCD84CDE-55D7-ED7A-2087-7C772CA09E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AutoShape 8" descr="Pubourethral Ligament">
            <a:extLst>
              <a:ext uri="{FF2B5EF4-FFF2-40B4-BE49-F238E27FC236}">
                <a16:creationId xmlns:a16="http://schemas.microsoft.com/office/drawing/2014/main" id="{95E4FC78-F4B3-EFAD-7F59-2BA355BEF9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E5BDAD0-ABEB-96C6-BAA1-79A3828F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1" y="-1038225"/>
            <a:ext cx="12059534" cy="79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3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6E4E6C-028D-2373-3F67-40E2C832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120015"/>
            <a:ext cx="10653578" cy="65151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Vascular Supply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61E2D3-7B4F-A0ED-6CA1-D024A790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" y="859536"/>
            <a:ext cx="10937042" cy="4718304"/>
          </a:xfrm>
        </p:spPr>
        <p:txBody>
          <a:bodyPr/>
          <a:lstStyle/>
          <a:p>
            <a:pPr>
              <a:buNone/>
            </a:pPr>
            <a:r>
              <a:rPr lang="tr-TR" b="1" dirty="0"/>
              <a:t>Arterial Supply</a:t>
            </a:r>
            <a:r>
              <a:rPr lang="tr-T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Internal pudendal artery</a:t>
            </a:r>
            <a:r>
              <a:rPr lang="tr-TR" dirty="0"/>
              <a:t> (via perineal branches).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Inferior vesical artery</a:t>
            </a:r>
            <a:r>
              <a:rPr lang="tr-TR" dirty="0"/>
              <a:t> (sometimes via vaginal artery).</a:t>
            </a:r>
          </a:p>
          <a:p>
            <a:endParaRPr lang="el-GR" dirty="0"/>
          </a:p>
        </p:txBody>
      </p:sp>
      <p:pic>
        <p:nvPicPr>
          <p:cNvPr id="17410" name="Picture 2" descr="nternal pudendal artery, a branch of the internal iliac artery, and its ...">
            <a:extLst>
              <a:ext uri="{FF2B5EF4-FFF2-40B4-BE49-F238E27FC236}">
                <a16:creationId xmlns:a16="http://schemas.microsoft.com/office/drawing/2014/main" id="{A5DD2E68-CD6B-AA54-3A5C-1B2ABC52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859536"/>
            <a:ext cx="5245227" cy="58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nternal Pudendal Artery">
            <a:extLst>
              <a:ext uri="{FF2B5EF4-FFF2-40B4-BE49-F238E27FC236}">
                <a16:creationId xmlns:a16="http://schemas.microsoft.com/office/drawing/2014/main" id="{F794CEBA-0693-975E-6D17-E4479B13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238633"/>
            <a:ext cx="5786437" cy="423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62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737B6-F068-C3A6-C626-91B0990A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575649-60BE-D84F-A492-E207E970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242316"/>
            <a:ext cx="10653578" cy="61264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Vascular Supply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92F050-8E8F-18A6-AF48-539F6A1D8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978408"/>
            <a:ext cx="4093083" cy="4718304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Venous Drainage</a:t>
            </a:r>
            <a:r>
              <a:rPr lang="tr-T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Via </a:t>
            </a:r>
            <a:r>
              <a:rPr lang="tr-TR" b="1" dirty="0"/>
              <a:t>pudendal venous plexus</a:t>
            </a:r>
            <a:r>
              <a:rPr lang="tr-TR" dirty="0"/>
              <a:t> and </a:t>
            </a:r>
            <a:r>
              <a:rPr lang="tr-TR" b="1" dirty="0"/>
              <a:t>vaginal venous plexus</a:t>
            </a:r>
            <a:r>
              <a:rPr lang="tr-TR" dirty="0"/>
              <a:t> into the </a:t>
            </a:r>
            <a:r>
              <a:rPr lang="tr-TR" b="1" dirty="0"/>
              <a:t>internal iliac vein</a:t>
            </a:r>
            <a:r>
              <a:rPr lang="tr-TR" dirty="0"/>
              <a:t>.</a:t>
            </a:r>
          </a:p>
          <a:p>
            <a:endParaRPr lang="el-GR" dirty="0"/>
          </a:p>
        </p:txBody>
      </p:sp>
      <p:pic>
        <p:nvPicPr>
          <p:cNvPr id="18434" name="Picture 2" descr="Bladder and injuries">
            <a:extLst>
              <a:ext uri="{FF2B5EF4-FFF2-40B4-BE49-F238E27FC236}">
                <a16:creationId xmlns:a16="http://schemas.microsoft.com/office/drawing/2014/main" id="{113F4F22-29DD-1A6E-82CD-07935683B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5" t="20566" r="3187" b="17433"/>
          <a:stretch/>
        </p:blipFill>
        <p:spPr bwMode="auto">
          <a:xfrm>
            <a:off x="8401051" y="70866"/>
            <a:ext cx="3790950" cy="329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he Pelvic Veins - External - Internal - Common Iliac - TeachMeAnatomy">
            <a:extLst>
              <a:ext uri="{FF2B5EF4-FFF2-40B4-BE49-F238E27FC236}">
                <a16:creationId xmlns:a16="http://schemas.microsoft.com/office/drawing/2014/main" id="{182A3F44-8484-696D-927B-B1E8CE5B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81" y="3495676"/>
            <a:ext cx="6246401" cy="32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03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FB59ED-9904-1F08-746F-4E708CDA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88036"/>
            <a:ext cx="10653578" cy="52120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Lymphatic Drainage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B82675B-81B4-4D0E-4371-C5E38B09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940234"/>
            <a:ext cx="3773805" cy="4628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Primary nodes</a:t>
            </a:r>
            <a:r>
              <a:rPr lang="tr-T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Internal iliac nodes</a:t>
            </a:r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Obturator nodes</a:t>
            </a:r>
            <a:endParaRPr lang="tr-TR" dirty="0"/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Some drainage may reach </a:t>
            </a:r>
            <a:r>
              <a:rPr lang="tr-TR" b="1" dirty="0"/>
              <a:t>superficial and deep inguinal nodes</a:t>
            </a:r>
            <a:r>
              <a:rPr lang="tr-TR" dirty="0"/>
              <a:t>, especially from the distal urethra.</a:t>
            </a:r>
          </a:p>
          <a:p>
            <a:endParaRPr lang="el-GR" dirty="0"/>
          </a:p>
        </p:txBody>
      </p:sp>
      <p:pic>
        <p:nvPicPr>
          <p:cNvPr id="19460" name="Picture 4" descr="Anatomy of lymphatic drainage of the bladder. | Download Scientific Diagram">
            <a:extLst>
              <a:ext uri="{FF2B5EF4-FFF2-40B4-BE49-F238E27FC236}">
                <a16:creationId xmlns:a16="http://schemas.microsoft.com/office/drawing/2014/main" id="{B53B04AF-DA6D-FE24-33B3-BD640005B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05" y="114300"/>
            <a:ext cx="7629320" cy="67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92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7162C4-8D81-CE5A-79FA-59039A9C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448"/>
            <a:ext cx="10653578" cy="59436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Innervation</a:t>
            </a:r>
            <a:r>
              <a:rPr lang="en-US" dirty="0"/>
              <a:t> of the urethra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A3D2DB-490B-306A-DEB4-D4E8DB153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9536"/>
            <a:ext cx="11612879" cy="4828032"/>
          </a:xfrm>
        </p:spPr>
        <p:txBody>
          <a:bodyPr/>
          <a:lstStyle/>
          <a:p>
            <a:pPr>
              <a:buNone/>
            </a:pPr>
            <a:r>
              <a:rPr lang="tr-TR" b="1" dirty="0"/>
              <a:t>Somatic</a:t>
            </a:r>
            <a:r>
              <a:rPr lang="tr-TR" dirty="0"/>
              <a:t>: Pudendal nerve (S2–S4) → motor to external sphincter and sensory to urethra.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/>
              <a:t>Autonomic</a:t>
            </a:r>
            <a:r>
              <a:rPr lang="tr-T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Sympathetic</a:t>
            </a:r>
            <a:r>
              <a:rPr lang="tr-TR" dirty="0"/>
              <a:t> (T11–L2): via </a:t>
            </a:r>
            <a:r>
              <a:rPr lang="tr-TR" b="1" dirty="0"/>
              <a:t>hypogastric plexus</a:t>
            </a:r>
            <a:r>
              <a:rPr lang="tr-TR" dirty="0"/>
              <a:t>, modulating smooth muscle tone.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Parasympathetic</a:t>
            </a:r>
            <a:r>
              <a:rPr lang="tr-TR" dirty="0"/>
              <a:t> (S2–S4): via </a:t>
            </a:r>
            <a:r>
              <a:rPr lang="tr-TR" b="1" dirty="0"/>
              <a:t>pelvic splanchnic nerves</a:t>
            </a:r>
            <a:r>
              <a:rPr lang="tr-TR" dirty="0"/>
              <a:t>, supporting detrusor and urethral relaxation during voiding.</a:t>
            </a:r>
          </a:p>
          <a:p>
            <a:endParaRPr lang="el-GR" dirty="0"/>
          </a:p>
        </p:txBody>
      </p:sp>
      <p:pic>
        <p:nvPicPr>
          <p:cNvPr id="15362" name="Picture 2" descr="[DIAGRAM] Diagram Kidney And Bladder - MYDIAGRAM.ONLINE">
            <a:extLst>
              <a:ext uri="{FF2B5EF4-FFF2-40B4-BE49-F238E27FC236}">
                <a16:creationId xmlns:a16="http://schemas.microsoft.com/office/drawing/2014/main" id="{BBC1DE06-655A-73CD-6288-47FD4CBB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535935"/>
            <a:ext cx="5553075" cy="40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26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426538-0D7C-FD99-A3A7-F798F545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64008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External Genitalia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F351F4-7D9A-EAA3-199D-EC245B448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Topics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 of the female pelvis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Vulva and perineum: labia, clitoris, vestibule, glands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Perineal body and pelvic floor support</a:t>
            </a:r>
          </a:p>
          <a:p>
            <a:pPr>
              <a:buNone/>
            </a:pPr>
            <a:r>
              <a:rPr lang="en-US" b="1" dirty="0"/>
              <a:t>Learning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Identify the structures of the external genitalia and perineum.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Describe the role of the pelvic floor in continence and support.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Understand the innervation and blood supply of the perineal region.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811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C5BDF4-B90C-8EBA-792A-F07D1610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173736"/>
            <a:ext cx="10653578" cy="62179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External genitalia (vulva)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68D14A-F70C-5ECF-1408-CCEAD2678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892572"/>
            <a:ext cx="10653579" cy="45938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Collectively known as the </a:t>
            </a:r>
            <a:r>
              <a:rPr lang="en-US" b="1" dirty="0"/>
              <a:t>vulva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Forms the external part of the female reproductive system.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Located in the </a:t>
            </a:r>
            <a:r>
              <a:rPr lang="en-US" b="1" dirty="0"/>
              <a:t>urogenital triangle</a:t>
            </a:r>
            <a:r>
              <a:rPr lang="en-US" dirty="0"/>
              <a:t> of the perineum.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997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99F1F4-EDEA-C41D-D8A8-69C51D0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41732"/>
            <a:ext cx="10653578" cy="55778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Major Structures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15CA45-335B-080E-1ABB-327767A33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5" y="822960"/>
            <a:ext cx="11119922" cy="54864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tr-TR" sz="4800" b="1" dirty="0"/>
              <a:t>Mons Pubis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Fatty pad over the pubic symphysis.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Covered with pubic hair after puberty.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Cushions pubic bone during intercourse.</a:t>
            </a:r>
          </a:p>
          <a:p>
            <a:pPr>
              <a:buNone/>
            </a:pPr>
            <a:r>
              <a:rPr lang="tr-TR" sz="4800" b="1" dirty="0"/>
              <a:t>Labia Majora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Two thick, hair-bearing skin folds.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Homologous to the male </a:t>
            </a:r>
            <a:r>
              <a:rPr lang="tr-TR" sz="4800" b="1" dirty="0"/>
              <a:t>scrotum</a:t>
            </a:r>
            <a:r>
              <a:rPr lang="tr-TR" sz="4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Contain sweat and sebaceous glands; protect inner structures.</a:t>
            </a:r>
          </a:p>
          <a:p>
            <a:pPr>
              <a:buNone/>
            </a:pPr>
            <a:r>
              <a:rPr lang="tr-TR" sz="4800" b="1" dirty="0"/>
              <a:t>Labia Minora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Thin, hairless skin folds inside labia majora.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Rich in sebaceous glands and nerve endings.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Join anteriorly to form </a:t>
            </a:r>
            <a:r>
              <a:rPr lang="tr-TR" sz="4800" b="1" dirty="0"/>
              <a:t>prepuce</a:t>
            </a:r>
            <a:r>
              <a:rPr lang="tr-TR" sz="4800" dirty="0"/>
              <a:t> and </a:t>
            </a:r>
            <a:r>
              <a:rPr lang="tr-TR" sz="4800" b="1" dirty="0"/>
              <a:t>frenulum of clitoris</a:t>
            </a:r>
            <a:r>
              <a:rPr lang="tr-TR" sz="4800" dirty="0"/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193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BFAC5-2E4B-F57D-665D-7BA6A330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3FD2E9-236C-448D-7A53-FCEB79B6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41732"/>
            <a:ext cx="10653578" cy="55778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tr-TR" dirty="0"/>
              <a:t>Major Structures</a:t>
            </a:r>
            <a:br>
              <a:rPr lang="tr-T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DA9BAF-415D-9E6D-B0D1-C8DF8CBF5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5" y="822960"/>
            <a:ext cx="11119922" cy="54864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tr-TR" sz="4800" b="1" dirty="0"/>
              <a:t>Clitoris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Erectile tissue, homologous to the male </a:t>
            </a:r>
            <a:r>
              <a:rPr lang="tr-TR" sz="4800" b="1" dirty="0"/>
              <a:t>penis</a:t>
            </a:r>
            <a:r>
              <a:rPr lang="tr-TR" sz="4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Contains </a:t>
            </a:r>
            <a:r>
              <a:rPr lang="tr-TR" sz="4800" b="1" dirty="0"/>
              <a:t>glans, body, and crura</a:t>
            </a:r>
            <a:r>
              <a:rPr lang="tr-TR" sz="4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Main sensory organ for sexual stimulation.</a:t>
            </a:r>
          </a:p>
          <a:p>
            <a:pPr>
              <a:buNone/>
            </a:pPr>
            <a:r>
              <a:rPr lang="tr-TR" sz="4800" b="1" dirty="0"/>
              <a:t>Vestibule of the Vagina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Space between labia minora.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Contains:</a:t>
            </a:r>
            <a:r>
              <a:rPr lang="en-US" sz="4800" dirty="0"/>
              <a:t> </a:t>
            </a:r>
            <a:r>
              <a:rPr lang="tr-TR" sz="4800" b="1" dirty="0"/>
              <a:t>External urethral orifice</a:t>
            </a:r>
            <a:r>
              <a:rPr lang="en-US" sz="4800" dirty="0"/>
              <a:t>, </a:t>
            </a:r>
            <a:r>
              <a:rPr lang="tr-TR" sz="4800" b="1" dirty="0"/>
              <a:t>Vaginal orifice</a:t>
            </a:r>
            <a:r>
              <a:rPr lang="en-US" sz="4800" dirty="0"/>
              <a:t>, </a:t>
            </a:r>
            <a:r>
              <a:rPr lang="tr-TR" sz="4800" b="1" dirty="0"/>
              <a:t>Openings of Bartholin’s glands</a:t>
            </a:r>
            <a:r>
              <a:rPr lang="tr-TR" sz="4800" dirty="0"/>
              <a:t> (posterolateral)</a:t>
            </a:r>
            <a:r>
              <a:rPr lang="en-US" sz="4800" dirty="0"/>
              <a:t>, </a:t>
            </a:r>
            <a:r>
              <a:rPr lang="tr-TR" sz="4800" b="1" dirty="0"/>
              <a:t>Skene’s (paraurethral) glands</a:t>
            </a:r>
            <a:r>
              <a:rPr lang="tr-TR" sz="4800" dirty="0"/>
              <a:t> near urethra</a:t>
            </a:r>
          </a:p>
          <a:p>
            <a:pPr>
              <a:buNone/>
            </a:pPr>
            <a:r>
              <a:rPr lang="tr-TR" sz="4800" b="1" dirty="0"/>
              <a:t>Bartholin’s (Greater Vestibular) Glands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Located at 5 and 7 o'clock positions near vaginal opening.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Secrete mucus to lubricate the vestibule during arousal.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4800" dirty="0"/>
              <a:t>Can become cystic or infected (</a:t>
            </a:r>
            <a:r>
              <a:rPr lang="tr-TR" sz="4800" b="1" dirty="0"/>
              <a:t>Bartholin's cyst/abscess</a:t>
            </a:r>
            <a:r>
              <a:rPr lang="tr-TR" sz="4800" dirty="0"/>
              <a:t>).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0630843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2285</Words>
  <Application>Microsoft Office PowerPoint</Application>
  <PresentationFormat>Ευρεία οθόνη</PresentationFormat>
  <Paragraphs>275</Paragraphs>
  <Slides>54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57" baseType="lpstr">
      <vt:lpstr>Arial</vt:lpstr>
      <vt:lpstr>Neue Haas Grotesk Text Pro</vt:lpstr>
      <vt:lpstr>VanillaVTI</vt:lpstr>
      <vt:lpstr>Female pelvis and urethra </vt:lpstr>
      <vt:lpstr>Παρουσίαση του PowerPoint</vt:lpstr>
      <vt:lpstr>Παρουσίαση του PowerPoint</vt:lpstr>
      <vt:lpstr>Παρουσίαση του PowerPoint</vt:lpstr>
      <vt:lpstr>Learning Objectives: Female Genital System (FGS) </vt:lpstr>
      <vt:lpstr>External Genitalia </vt:lpstr>
      <vt:lpstr>External genitalia (vulva) </vt:lpstr>
      <vt:lpstr>Major Structures </vt:lpstr>
      <vt:lpstr>Major Structures </vt:lpstr>
      <vt:lpstr>Παρουσίαση του PowerPoint</vt:lpstr>
      <vt:lpstr>Internal Genital Organs </vt:lpstr>
      <vt:lpstr>Development, Innervation &amp; Clinical Relevance </vt:lpstr>
      <vt:lpstr>General Features of the female pelvis </vt:lpstr>
      <vt:lpstr>Definition &amp; Boundaries </vt:lpstr>
      <vt:lpstr>Ligaments </vt:lpstr>
      <vt:lpstr>Vascular Supply of the pelvis  </vt:lpstr>
      <vt:lpstr>Lymphatic Drainage of the pelvis  </vt:lpstr>
      <vt:lpstr>Innervation of the pelvis  </vt:lpstr>
      <vt:lpstr>Παρουσίαση του PowerPoint</vt:lpstr>
      <vt:lpstr>Divisions of the Pelvis </vt:lpstr>
      <vt:lpstr>Παρουσίαση του PowerPoint</vt:lpstr>
      <vt:lpstr>Παρουσίαση του PowerPoint</vt:lpstr>
      <vt:lpstr>Contents of the Female Pelvis </vt:lpstr>
      <vt:lpstr>Pelvic Organs </vt:lpstr>
      <vt:lpstr>Pelvic Floor </vt:lpstr>
      <vt:lpstr>Παρουσίαση του PowerPoint</vt:lpstr>
      <vt:lpstr>Παρουσίαση του PowerPoint</vt:lpstr>
      <vt:lpstr>Παρουσίαση του PowerPoint</vt:lpstr>
      <vt:lpstr>Levator Ani Group (most important for support and continence) </vt:lpstr>
      <vt:lpstr>Coccygeus (Ischiococcygeus) </vt:lpstr>
      <vt:lpstr>Associated Structures  </vt:lpstr>
      <vt:lpstr>Παρουσίαση του PowerPoint</vt:lpstr>
      <vt:lpstr>Παρουσίαση του PowerPoint</vt:lpstr>
      <vt:lpstr>Functions of the Pelvic Floor Muscles </vt:lpstr>
      <vt:lpstr>Pelvic Floor Muscles </vt:lpstr>
      <vt:lpstr>Παρουσίαση του PowerPoint</vt:lpstr>
      <vt:lpstr>Peritoneal Reflections &amp; Pouches </vt:lpstr>
      <vt:lpstr>Arterial Supply </vt:lpstr>
      <vt:lpstr>Παρουσίαση του PowerPoint</vt:lpstr>
      <vt:lpstr>Vascular Supply </vt:lpstr>
      <vt:lpstr>Innervation </vt:lpstr>
      <vt:lpstr>Development of the female urethra  </vt:lpstr>
      <vt:lpstr>Παρουσίαση του PowerPoint</vt:lpstr>
      <vt:lpstr>Παρουσίαση του PowerPoint</vt:lpstr>
      <vt:lpstr>Topography and Relations of the female urethra </vt:lpstr>
      <vt:lpstr>Topography and Relations of the female urethra </vt:lpstr>
      <vt:lpstr>Female Continence Mechanism </vt:lpstr>
      <vt:lpstr>Sphincters of urethra  </vt:lpstr>
      <vt:lpstr>Endopelvic Fascia </vt:lpstr>
      <vt:lpstr>Παρουσίαση του PowerPoint</vt:lpstr>
      <vt:lpstr>Vascular Supply </vt:lpstr>
      <vt:lpstr>Vascular Supply </vt:lpstr>
      <vt:lpstr>Lymphatic Drainage </vt:lpstr>
      <vt:lpstr>Innervation of the urethra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Piagkou</dc:creator>
  <cp:lastModifiedBy>Maria Piagkou</cp:lastModifiedBy>
  <cp:revision>148</cp:revision>
  <dcterms:created xsi:type="dcterms:W3CDTF">2025-05-20T14:58:34Z</dcterms:created>
  <dcterms:modified xsi:type="dcterms:W3CDTF">2025-05-20T22:57:04Z</dcterms:modified>
</cp:coreProperties>
</file>