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8" d="100"/>
          <a:sy n="58" d="100"/>
        </p:scale>
        <p:origin x="964" y="2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2525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2525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726694"/>
            <a:ext cx="10358120" cy="528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0129" y="2535148"/>
            <a:ext cx="7345045" cy="3115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252525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5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5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5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5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5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5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9.jp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5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5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5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5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5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5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5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5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5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5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5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5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5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5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5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hub.com/en/library/anatomy/mesentery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hyperlink" Target="http://www.kenhub.com/en/library/anatomy/mesentery" TargetMode="Externa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5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5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5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2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morangapp.com/flashcards/71585/Inferior%2BMesenteric%2BArtery%2Band%2BLarge%2Bintestine/" TargetMode="External"/><Relationship Id="rId5" Type="http://schemas.openxmlformats.org/officeDocument/2006/relationships/hyperlink" Target="https://www.memorangapp.com/flashcards/71585/Inferior%2BMesenteric%2BArtery%2Band%2BLarge%2Bintestine/" TargetMode="Externa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600200" y="2386710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vert="horz" wrap="square" lIns="0" tIns="298450" rIns="0" bIns="0" rtlCol="0">
            <a:spAutoFit/>
          </a:bodyPr>
          <a:lstStyle/>
          <a:p>
            <a:pPr marL="3239135" marR="1469390" indent="-1797050">
              <a:lnSpc>
                <a:spcPts val="4029"/>
              </a:lnSpc>
              <a:spcBef>
                <a:spcPts val="2350"/>
              </a:spcBef>
            </a:pPr>
            <a:r>
              <a:rPr sz="3800" b="0" spc="385" dirty="0">
                <a:solidFill>
                  <a:srgbClr val="252525"/>
                </a:solidFill>
                <a:latin typeface="Trebuchet MS"/>
                <a:cs typeface="Trebuchet MS"/>
              </a:rPr>
              <a:t>ANATOMY</a:t>
            </a:r>
            <a:r>
              <a:rPr sz="3800" b="0" spc="2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26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3800" b="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2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3800" b="0" spc="3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215" dirty="0">
                <a:solidFill>
                  <a:srgbClr val="252525"/>
                </a:solidFill>
                <a:latin typeface="Trebuchet MS"/>
                <a:cs typeface="Trebuchet MS"/>
              </a:rPr>
              <a:t>LARGE </a:t>
            </a:r>
            <a:r>
              <a:rPr sz="3800" b="0" spc="229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endParaRPr sz="3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896617" y="4732147"/>
            <a:ext cx="8133715" cy="174855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315210" marR="2305050" algn="ctr">
              <a:lnSpc>
                <a:spcPct val="100000"/>
              </a:lnSpc>
              <a:spcBef>
                <a:spcPts val="95"/>
              </a:spcBef>
            </a:pPr>
            <a:r>
              <a:rPr lang="en-US" sz="2800" b="1" i="1" spc="-110" dirty="0">
                <a:latin typeface="Trebuchet MS"/>
                <a:cs typeface="Trebuchet MS"/>
              </a:rPr>
              <a:t>Stamatis Chatzikokolis MD.</a:t>
            </a:r>
          </a:p>
          <a:p>
            <a:pPr marL="2315210" marR="2305050" algn="ctr">
              <a:lnSpc>
                <a:spcPct val="100000"/>
              </a:lnSpc>
              <a:spcBef>
                <a:spcPts val="95"/>
              </a:spcBef>
            </a:pPr>
            <a:r>
              <a:rPr lang="en-US" sz="2800" b="1" i="1" spc="-110" dirty="0">
                <a:latin typeface="Trebuchet MS"/>
                <a:cs typeface="Trebuchet MS"/>
              </a:rPr>
              <a:t>General</a:t>
            </a:r>
            <a:r>
              <a:rPr sz="2800" b="1" i="1" spc="-110" dirty="0">
                <a:latin typeface="Trebuchet MS"/>
                <a:cs typeface="Trebuchet MS"/>
              </a:rPr>
              <a:t> </a:t>
            </a:r>
            <a:r>
              <a:rPr sz="2800" b="1" i="1" spc="-10" dirty="0">
                <a:latin typeface="Trebuchet MS"/>
                <a:cs typeface="Trebuchet MS"/>
              </a:rPr>
              <a:t>Surgeon</a:t>
            </a:r>
            <a:endParaRPr sz="2800" dirty="0">
              <a:latin typeface="Trebuchet MS"/>
              <a:cs typeface="Trebuchet MS"/>
            </a:endParaRPr>
          </a:p>
          <a:p>
            <a:pPr algn="ctr">
              <a:lnSpc>
                <a:spcPct val="100000"/>
              </a:lnSpc>
            </a:pPr>
            <a:r>
              <a:rPr sz="2800" b="1" i="1" spc="-75" dirty="0">
                <a:latin typeface="Trebuchet MS"/>
                <a:cs typeface="Trebuchet MS"/>
              </a:rPr>
              <a:t>Department</a:t>
            </a:r>
            <a:r>
              <a:rPr sz="2800" b="1" i="1" spc="-70" dirty="0">
                <a:latin typeface="Trebuchet MS"/>
                <a:cs typeface="Trebuchet MS"/>
              </a:rPr>
              <a:t> </a:t>
            </a:r>
            <a:r>
              <a:rPr sz="2800" b="1" i="1" spc="-130" dirty="0">
                <a:latin typeface="Trebuchet MS"/>
                <a:cs typeface="Trebuchet MS"/>
              </a:rPr>
              <a:t>of</a:t>
            </a:r>
            <a:r>
              <a:rPr sz="2800" b="1" i="1" spc="-290" dirty="0">
                <a:latin typeface="Trebuchet MS"/>
                <a:cs typeface="Trebuchet MS"/>
              </a:rPr>
              <a:t> </a:t>
            </a:r>
            <a:r>
              <a:rPr sz="2800" b="1" i="1" spc="-145" dirty="0">
                <a:latin typeface="Trebuchet MS"/>
                <a:cs typeface="Trebuchet MS"/>
              </a:rPr>
              <a:t>Anatomy,</a:t>
            </a:r>
            <a:r>
              <a:rPr sz="2800" b="1" i="1" spc="-335" dirty="0">
                <a:latin typeface="Trebuchet MS"/>
                <a:cs typeface="Trebuchet MS"/>
              </a:rPr>
              <a:t> </a:t>
            </a:r>
            <a:r>
              <a:rPr sz="2800" b="1" i="1" spc="-40" dirty="0">
                <a:latin typeface="Trebuchet MS"/>
                <a:cs typeface="Trebuchet MS"/>
              </a:rPr>
              <a:t>School</a:t>
            </a:r>
            <a:r>
              <a:rPr sz="2800" b="1" i="1" spc="-55" dirty="0">
                <a:latin typeface="Trebuchet MS"/>
                <a:cs typeface="Trebuchet MS"/>
              </a:rPr>
              <a:t> </a:t>
            </a:r>
            <a:r>
              <a:rPr sz="2800" b="1" i="1" spc="-110" dirty="0">
                <a:latin typeface="Trebuchet MS"/>
                <a:cs typeface="Trebuchet MS"/>
              </a:rPr>
              <a:t>of</a:t>
            </a:r>
            <a:r>
              <a:rPr sz="2800" b="1" i="1" spc="-65" dirty="0">
                <a:latin typeface="Trebuchet MS"/>
                <a:cs typeface="Trebuchet MS"/>
              </a:rPr>
              <a:t> </a:t>
            </a:r>
            <a:r>
              <a:rPr sz="2800" b="1" i="1" spc="-85" dirty="0">
                <a:latin typeface="Trebuchet MS"/>
                <a:cs typeface="Trebuchet MS"/>
              </a:rPr>
              <a:t>Medicine,</a:t>
            </a:r>
            <a:r>
              <a:rPr sz="2800" b="1" i="1" spc="-375" dirty="0">
                <a:latin typeface="Trebuchet MS"/>
                <a:cs typeface="Trebuchet MS"/>
              </a:rPr>
              <a:t> </a:t>
            </a:r>
            <a:r>
              <a:rPr sz="2800" b="1" i="1" spc="114" dirty="0">
                <a:latin typeface="Trebuchet MS"/>
                <a:cs typeface="Trebuchet MS"/>
              </a:rPr>
              <a:t>NKUA</a:t>
            </a:r>
            <a:endParaRPr sz="2800" dirty="0">
              <a:latin typeface="Trebuchet MS"/>
              <a:cs typeface="Trebuchet MS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711" y="260604"/>
            <a:ext cx="1176921" cy="124460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537317" y="260604"/>
            <a:ext cx="1257300" cy="12446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8538" y="1314703"/>
            <a:ext cx="5722112" cy="408724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967344" y="5832031"/>
            <a:ext cx="2527046" cy="1003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2675"/>
              </a:spcBef>
            </a:pPr>
            <a:r>
              <a:rPr sz="2800" b="0" spc="380" dirty="0">
                <a:solidFill>
                  <a:srgbClr val="252525"/>
                </a:solidFill>
                <a:latin typeface="Trebuchet MS"/>
                <a:cs typeface="Trebuchet MS"/>
              </a:rPr>
              <a:t>BLOOD</a:t>
            </a:r>
            <a:r>
              <a:rPr sz="2800" b="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80" dirty="0">
                <a:solidFill>
                  <a:srgbClr val="252525"/>
                </a:solidFill>
                <a:latin typeface="Trebuchet MS"/>
                <a:cs typeface="Trebuchet MS"/>
              </a:rPr>
              <a:t>SUPPLY,NERVE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7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42570" indent="-229870">
              <a:lnSpc>
                <a:spcPct val="100000"/>
              </a:lnSpc>
              <a:spcBef>
                <a:spcPts val="700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pc="-10" dirty="0"/>
              <a:t>Arteries.</a:t>
            </a: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pc="-90" dirty="0"/>
              <a:t>Sigmoid</a:t>
            </a:r>
            <a:r>
              <a:rPr spc="-30" dirty="0"/>
              <a:t> </a:t>
            </a:r>
            <a:r>
              <a:rPr spc="-90" dirty="0"/>
              <a:t>branches</a:t>
            </a:r>
            <a:r>
              <a:rPr spc="-5" dirty="0"/>
              <a:t> </a:t>
            </a:r>
            <a:r>
              <a:rPr spc="-95" dirty="0"/>
              <a:t>of</a:t>
            </a:r>
            <a:r>
              <a:rPr dirty="0"/>
              <a:t> </a:t>
            </a:r>
            <a:r>
              <a:rPr spc="-110" dirty="0"/>
              <a:t>the</a:t>
            </a:r>
            <a:r>
              <a:rPr spc="-15" dirty="0"/>
              <a:t> </a:t>
            </a:r>
            <a:r>
              <a:rPr spc="-85" dirty="0"/>
              <a:t>inferior</a:t>
            </a:r>
            <a:r>
              <a:rPr spc="-15" dirty="0"/>
              <a:t> </a:t>
            </a:r>
            <a:r>
              <a:rPr spc="-90" dirty="0"/>
              <a:t>mesenteric</a:t>
            </a:r>
            <a:r>
              <a:rPr spc="-15" dirty="0"/>
              <a:t> </a:t>
            </a:r>
            <a:r>
              <a:rPr spc="-10" dirty="0"/>
              <a:t>artery.</a:t>
            </a:r>
          </a:p>
          <a:p>
            <a:pPr marL="242570" indent="-229870">
              <a:lnSpc>
                <a:spcPct val="100000"/>
              </a:lnSpc>
              <a:spcBef>
                <a:spcPts val="585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pc="-10" dirty="0"/>
              <a:t>Veins.</a:t>
            </a:r>
          </a:p>
          <a:p>
            <a:pPr marL="12700" marR="422909">
              <a:lnSpc>
                <a:spcPts val="1630"/>
              </a:lnSpc>
              <a:spcBef>
                <a:spcPts val="985"/>
              </a:spcBef>
            </a:pPr>
            <a:r>
              <a:rPr spc="-40" dirty="0"/>
              <a:t>The</a:t>
            </a:r>
            <a:r>
              <a:rPr spc="-35" dirty="0"/>
              <a:t> </a:t>
            </a:r>
            <a:r>
              <a:rPr spc="-100" dirty="0"/>
              <a:t>veins</a:t>
            </a:r>
            <a:r>
              <a:rPr spc="-20" dirty="0"/>
              <a:t> </a:t>
            </a:r>
            <a:r>
              <a:rPr spc="-95" dirty="0"/>
              <a:t>drain</a:t>
            </a:r>
            <a:r>
              <a:rPr spc="-25" dirty="0"/>
              <a:t> </a:t>
            </a:r>
            <a:r>
              <a:rPr spc="-65" dirty="0"/>
              <a:t>into</a:t>
            </a:r>
            <a:r>
              <a:rPr spc="-20" dirty="0"/>
              <a:t> </a:t>
            </a:r>
            <a:r>
              <a:rPr spc="-110" dirty="0"/>
              <a:t>the</a:t>
            </a:r>
            <a:r>
              <a:rPr spc="-30" dirty="0"/>
              <a:t> </a:t>
            </a:r>
            <a:r>
              <a:rPr spc="-85" dirty="0"/>
              <a:t>inferior</a:t>
            </a:r>
            <a:r>
              <a:rPr spc="-30" dirty="0"/>
              <a:t> </a:t>
            </a:r>
            <a:r>
              <a:rPr spc="-90" dirty="0"/>
              <a:t>mesenteric</a:t>
            </a:r>
            <a:r>
              <a:rPr spc="-30" dirty="0"/>
              <a:t> </a:t>
            </a:r>
            <a:r>
              <a:rPr spc="-150" dirty="0"/>
              <a:t>vein,</a:t>
            </a:r>
            <a:r>
              <a:rPr spc="-190" dirty="0"/>
              <a:t> </a:t>
            </a:r>
            <a:r>
              <a:rPr spc="-80" dirty="0"/>
              <a:t>which</a:t>
            </a:r>
            <a:r>
              <a:rPr spc="-20" dirty="0"/>
              <a:t> </a:t>
            </a:r>
            <a:r>
              <a:rPr spc="-100" dirty="0"/>
              <a:t>joins</a:t>
            </a:r>
            <a:r>
              <a:rPr spc="-20" dirty="0"/>
              <a:t> </a:t>
            </a:r>
            <a:r>
              <a:rPr spc="-105" dirty="0"/>
              <a:t>the</a:t>
            </a:r>
            <a:r>
              <a:rPr spc="-20" dirty="0"/>
              <a:t> </a:t>
            </a:r>
            <a:r>
              <a:rPr spc="-85" dirty="0"/>
              <a:t>portal</a:t>
            </a:r>
            <a:r>
              <a:rPr spc="-25" dirty="0"/>
              <a:t> </a:t>
            </a:r>
            <a:r>
              <a:rPr spc="-30" dirty="0"/>
              <a:t>venous </a:t>
            </a:r>
            <a:r>
              <a:rPr spc="-10" dirty="0"/>
              <a:t>system.</a:t>
            </a:r>
          </a:p>
          <a:p>
            <a:pPr marL="242570" indent="-229870">
              <a:lnSpc>
                <a:spcPct val="100000"/>
              </a:lnSpc>
              <a:spcBef>
                <a:spcPts val="620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pc="-100" dirty="0"/>
              <a:t>Lymph</a:t>
            </a:r>
            <a:r>
              <a:rPr spc="-25" dirty="0"/>
              <a:t> </a:t>
            </a:r>
            <a:r>
              <a:rPr spc="-10" dirty="0"/>
              <a:t>Drainage.</a:t>
            </a:r>
          </a:p>
          <a:p>
            <a:pPr marL="12700">
              <a:lnSpc>
                <a:spcPts val="1835"/>
              </a:lnSpc>
              <a:spcBef>
                <a:spcPts val="585"/>
              </a:spcBef>
            </a:pPr>
            <a:r>
              <a:rPr spc="-40" dirty="0"/>
              <a:t>The</a:t>
            </a:r>
            <a:r>
              <a:rPr spc="-45" dirty="0"/>
              <a:t> </a:t>
            </a:r>
            <a:r>
              <a:rPr spc="-114" dirty="0"/>
              <a:t>lymph</a:t>
            </a:r>
            <a:r>
              <a:rPr spc="-20" dirty="0"/>
              <a:t> </a:t>
            </a:r>
            <a:r>
              <a:rPr spc="-85" dirty="0"/>
              <a:t>drains</a:t>
            </a:r>
            <a:r>
              <a:rPr spc="-35" dirty="0"/>
              <a:t> </a:t>
            </a:r>
            <a:r>
              <a:rPr spc="-65" dirty="0"/>
              <a:t>into</a:t>
            </a:r>
            <a:r>
              <a:rPr spc="-30" dirty="0"/>
              <a:t> </a:t>
            </a:r>
            <a:r>
              <a:rPr spc="-60" dirty="0"/>
              <a:t>nodes</a:t>
            </a:r>
            <a:r>
              <a:rPr spc="-40" dirty="0"/>
              <a:t> </a:t>
            </a:r>
            <a:r>
              <a:rPr spc="-105" dirty="0"/>
              <a:t>along</a:t>
            </a:r>
            <a:r>
              <a:rPr spc="-25" dirty="0"/>
              <a:t> </a:t>
            </a:r>
            <a:r>
              <a:rPr spc="-105" dirty="0"/>
              <a:t>the</a:t>
            </a:r>
            <a:r>
              <a:rPr spc="-30" dirty="0"/>
              <a:t> </a:t>
            </a:r>
            <a:r>
              <a:rPr spc="-45" dirty="0"/>
              <a:t>course</a:t>
            </a:r>
            <a:r>
              <a:rPr spc="-25" dirty="0"/>
              <a:t> </a:t>
            </a:r>
            <a:r>
              <a:rPr spc="-95" dirty="0"/>
              <a:t>of</a:t>
            </a:r>
            <a:r>
              <a:rPr spc="-25" dirty="0"/>
              <a:t> </a:t>
            </a:r>
            <a:r>
              <a:rPr spc="-110" dirty="0"/>
              <a:t>the</a:t>
            </a:r>
            <a:r>
              <a:rPr spc="-35" dirty="0"/>
              <a:t> </a:t>
            </a:r>
            <a:r>
              <a:rPr spc="-90" dirty="0"/>
              <a:t>sigmoid</a:t>
            </a:r>
            <a:r>
              <a:rPr spc="-35" dirty="0"/>
              <a:t> </a:t>
            </a:r>
            <a:r>
              <a:rPr spc="-100" dirty="0"/>
              <a:t>arteries;</a:t>
            </a:r>
            <a:r>
              <a:rPr spc="-225" dirty="0"/>
              <a:t> </a:t>
            </a:r>
            <a:r>
              <a:rPr spc="-85" dirty="0"/>
              <a:t>from</a:t>
            </a:r>
            <a:r>
              <a:rPr spc="-30" dirty="0"/>
              <a:t> </a:t>
            </a:r>
            <a:r>
              <a:rPr spc="-10" dirty="0"/>
              <a:t>these</a:t>
            </a:r>
          </a:p>
          <a:p>
            <a:pPr marL="12700">
              <a:lnSpc>
                <a:spcPts val="1835"/>
              </a:lnSpc>
            </a:pPr>
            <a:r>
              <a:rPr spc="-105" dirty="0"/>
              <a:t>nodes,</a:t>
            </a:r>
            <a:r>
              <a:rPr spc="-220" dirty="0"/>
              <a:t> </a:t>
            </a:r>
            <a:r>
              <a:rPr spc="-110" dirty="0"/>
              <a:t>the</a:t>
            </a:r>
            <a:r>
              <a:rPr spc="-15" dirty="0"/>
              <a:t> </a:t>
            </a:r>
            <a:r>
              <a:rPr spc="-114" dirty="0"/>
              <a:t>lymph</a:t>
            </a:r>
            <a:r>
              <a:rPr spc="-5" dirty="0"/>
              <a:t> </a:t>
            </a:r>
            <a:r>
              <a:rPr spc="-114" dirty="0"/>
              <a:t>travels</a:t>
            </a:r>
            <a:r>
              <a:rPr spc="-10" dirty="0"/>
              <a:t> </a:t>
            </a:r>
            <a:r>
              <a:rPr dirty="0"/>
              <a:t>to</a:t>
            </a:r>
            <a:r>
              <a:rPr spc="-10" dirty="0"/>
              <a:t> </a:t>
            </a:r>
            <a:r>
              <a:rPr spc="-110" dirty="0"/>
              <a:t>the</a:t>
            </a:r>
            <a:r>
              <a:rPr spc="-15" dirty="0"/>
              <a:t> </a:t>
            </a:r>
            <a:r>
              <a:rPr spc="-85" dirty="0"/>
              <a:t>inferior</a:t>
            </a:r>
            <a:r>
              <a:rPr spc="-15" dirty="0"/>
              <a:t> </a:t>
            </a:r>
            <a:r>
              <a:rPr spc="-100" dirty="0"/>
              <a:t>mesenteric</a:t>
            </a:r>
            <a:r>
              <a:rPr spc="-15" dirty="0"/>
              <a:t> </a:t>
            </a:r>
            <a:r>
              <a:rPr spc="-10" dirty="0"/>
              <a:t>nodes.</a:t>
            </a:r>
          </a:p>
          <a:p>
            <a:pPr marL="242570" indent="-229870">
              <a:lnSpc>
                <a:spcPct val="100000"/>
              </a:lnSpc>
              <a:spcBef>
                <a:spcPts val="590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dirty="0"/>
              <a:t>Nerve</a:t>
            </a:r>
            <a:r>
              <a:rPr spc="-114" dirty="0"/>
              <a:t> </a:t>
            </a:r>
            <a:r>
              <a:rPr spc="-10" dirty="0"/>
              <a:t>Supply.</a:t>
            </a:r>
          </a:p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pc="-40" dirty="0"/>
              <a:t>The</a:t>
            </a:r>
            <a:r>
              <a:rPr spc="-45" dirty="0"/>
              <a:t> </a:t>
            </a:r>
            <a:r>
              <a:rPr spc="-100" dirty="0"/>
              <a:t>sympathetic</a:t>
            </a:r>
            <a:r>
              <a:rPr spc="-50" dirty="0"/>
              <a:t> </a:t>
            </a:r>
            <a:r>
              <a:rPr spc="-114" dirty="0"/>
              <a:t>and</a:t>
            </a:r>
            <a:r>
              <a:rPr spc="-35" dirty="0"/>
              <a:t> </a:t>
            </a:r>
            <a:r>
              <a:rPr spc="-105" dirty="0"/>
              <a:t>parasympathetic</a:t>
            </a:r>
            <a:r>
              <a:rPr spc="-50" dirty="0"/>
              <a:t> </a:t>
            </a:r>
            <a:r>
              <a:rPr spc="-70" dirty="0"/>
              <a:t>nerves</a:t>
            </a:r>
            <a:r>
              <a:rPr spc="-30" dirty="0"/>
              <a:t> </a:t>
            </a:r>
            <a:r>
              <a:rPr spc="-85" dirty="0"/>
              <a:t>from</a:t>
            </a:r>
            <a:r>
              <a:rPr spc="-30" dirty="0"/>
              <a:t> </a:t>
            </a:r>
            <a:r>
              <a:rPr spc="-110" dirty="0"/>
              <a:t>the</a:t>
            </a:r>
            <a:r>
              <a:rPr spc="-40" dirty="0"/>
              <a:t> </a:t>
            </a:r>
            <a:r>
              <a:rPr spc="-75" dirty="0"/>
              <a:t>inferior</a:t>
            </a:r>
            <a:r>
              <a:rPr spc="-30" dirty="0"/>
              <a:t> </a:t>
            </a:r>
            <a:r>
              <a:rPr spc="-85" dirty="0"/>
              <a:t>hypogastric</a:t>
            </a:r>
            <a:r>
              <a:rPr spc="-55" dirty="0"/>
              <a:t> </a:t>
            </a:r>
            <a:r>
              <a:rPr spc="-50" dirty="0"/>
              <a:t>plexuses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 descr="media/image7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1600200"/>
            <a:ext cx="4724400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 descr="media/image7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1803400"/>
            <a:ext cx="8229600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 descr="media/image7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81200" y="2222500"/>
            <a:ext cx="8229600" cy="3276600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 descr="media/image7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0600" y="1600200"/>
            <a:ext cx="7670800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4130" algn="ctr">
              <a:lnSpc>
                <a:spcPct val="100000"/>
              </a:lnSpc>
              <a:spcBef>
                <a:spcPts val="2675"/>
              </a:spcBef>
            </a:pPr>
            <a:r>
              <a:rPr sz="2800" b="0" spc="135" dirty="0">
                <a:solidFill>
                  <a:srgbClr val="252525"/>
                </a:solidFill>
                <a:latin typeface="Trebuchet MS"/>
                <a:cs typeface="Trebuchet MS"/>
              </a:rPr>
              <a:t>MECKEL’S</a:t>
            </a:r>
            <a:r>
              <a:rPr sz="2800" b="0" spc="3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35" dirty="0">
                <a:solidFill>
                  <a:srgbClr val="252525"/>
                </a:solidFill>
                <a:latin typeface="Trebuchet MS"/>
                <a:cs typeface="Trebuchet MS"/>
              </a:rPr>
              <a:t>DIVERTICULUM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506334" cy="2601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41783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Congenital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anomaly,</a:t>
            </a:r>
            <a:r>
              <a:rPr sz="1800" spc="-2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represents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persistent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portion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vitellointestinal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duct.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diverticulum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located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antimesenteric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border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ileum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about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2 </a:t>
            </a:r>
            <a:r>
              <a:rPr sz="1800" spc="-175" dirty="0">
                <a:solidFill>
                  <a:srgbClr val="252525"/>
                </a:solidFill>
                <a:latin typeface="Trebuchet MS"/>
                <a:cs typeface="Trebuchet MS"/>
              </a:rPr>
              <a:t>ft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(61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cm)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junction.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about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2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in.</a:t>
            </a:r>
            <a:r>
              <a:rPr sz="18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(5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cm)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long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occurs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about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2%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individuals.</a:t>
            </a:r>
            <a:endParaRPr sz="1800">
              <a:latin typeface="Trebuchet MS"/>
              <a:cs typeface="Trebuchet MS"/>
            </a:endParaRPr>
          </a:p>
          <a:p>
            <a:pPr marL="241300" marR="316230" indent="-228600" algn="just">
              <a:lnSpc>
                <a:spcPct val="100000"/>
              </a:lnSpc>
              <a:spcBef>
                <a:spcPts val="994"/>
              </a:spcBef>
              <a:buFont typeface="Tahoma"/>
              <a:buChar char="•"/>
              <a:tabLst>
                <a:tab pos="241300" algn="l"/>
                <a:tab pos="274320" algn="l"/>
              </a:tabLst>
            </a:pPr>
            <a:r>
              <a:rPr sz="1800" dirty="0">
                <a:solidFill>
                  <a:srgbClr val="9BAEB5"/>
                </a:solidFill>
                <a:latin typeface="Trebuchet MS"/>
                <a:cs typeface="Trebuchet MS"/>
              </a:rPr>
              <a:t>	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diverticulum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important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clinically,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since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possess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area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gastric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mucosa,</a:t>
            </a:r>
            <a:r>
              <a:rPr sz="1800" spc="-25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bleeding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occur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“gastric”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ulcer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its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mucous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membrane.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600200" y="2386710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vert="horz" wrap="square" lIns="0" tIns="476884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3754"/>
              </a:spcBef>
            </a:pPr>
            <a:r>
              <a:rPr sz="3800" b="0" spc="385" dirty="0">
                <a:solidFill>
                  <a:srgbClr val="252525"/>
                </a:solidFill>
                <a:latin typeface="Trebuchet MS"/>
                <a:cs typeface="Trebuchet MS"/>
              </a:rPr>
              <a:t>ANATOMY</a:t>
            </a:r>
            <a:r>
              <a:rPr sz="3800" b="0" spc="2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27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3800" b="0" spc="-1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2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3800" b="0" spc="3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300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endParaRPr sz="3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417448"/>
            <a:ext cx="7729855" cy="14300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21590" rIns="0" bIns="0" rtlCol="0">
            <a:spAutoFit/>
          </a:bodyPr>
          <a:lstStyle/>
          <a:p>
            <a:pPr marL="582930" marR="609600" algn="ctr">
              <a:lnSpc>
                <a:spcPts val="2700"/>
              </a:lnSpc>
              <a:spcBef>
                <a:spcPts val="170"/>
              </a:spcBef>
            </a:pPr>
            <a:r>
              <a:rPr sz="2500" b="0" spc="18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500" b="0" spc="3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270" dirty="0">
                <a:solidFill>
                  <a:srgbClr val="252525"/>
                </a:solidFill>
                <a:latin typeface="Trebuchet MS"/>
                <a:cs typeface="Trebuchet MS"/>
              </a:rPr>
              <a:t>JUNCTION</a:t>
            </a:r>
            <a:r>
              <a:rPr sz="2500" b="0" spc="3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245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2500" b="0" spc="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18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500" b="0" spc="3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265" dirty="0">
                <a:solidFill>
                  <a:srgbClr val="252525"/>
                </a:solidFill>
                <a:latin typeface="Trebuchet MS"/>
                <a:cs typeface="Trebuchet MS"/>
              </a:rPr>
              <a:t>SIGMOID </a:t>
            </a:r>
            <a:r>
              <a:rPr sz="2500" b="0" spc="40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2500" b="0" spc="1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409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500" b="0" spc="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18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500" b="0" spc="3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254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2500" b="0" spc="3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229" dirty="0">
                <a:solidFill>
                  <a:srgbClr val="252525"/>
                </a:solidFill>
                <a:latin typeface="Trebuchet MS"/>
                <a:cs typeface="Trebuchet MS"/>
              </a:rPr>
              <a:t>HAS</a:t>
            </a:r>
            <a:r>
              <a:rPr sz="2500" b="0" spc="3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160" dirty="0">
                <a:solidFill>
                  <a:srgbClr val="252525"/>
                </a:solidFill>
                <a:latin typeface="Trebuchet MS"/>
                <a:cs typeface="Trebuchet MS"/>
              </a:rPr>
              <a:t>BEEN </a:t>
            </a:r>
            <a:r>
              <a:rPr sz="2500" b="0" spc="190" dirty="0">
                <a:solidFill>
                  <a:srgbClr val="252525"/>
                </a:solidFill>
                <a:latin typeface="Trebuchet MS"/>
                <a:cs typeface="Trebuchet MS"/>
              </a:rPr>
              <a:t>VARIOUSLY</a:t>
            </a:r>
            <a:r>
              <a:rPr sz="2500" b="0" spc="3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b="0" spc="229" dirty="0">
                <a:solidFill>
                  <a:srgbClr val="252525"/>
                </a:solidFill>
                <a:latin typeface="Trebuchet MS"/>
                <a:cs typeface="Trebuchet MS"/>
              </a:rPr>
              <a:t>DESCRIBED</a:t>
            </a:r>
            <a:endParaRPr sz="25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029460"/>
            <a:ext cx="3884295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9415" indent="-386715">
              <a:lnSpc>
                <a:spcPct val="100000"/>
              </a:lnSpc>
              <a:spcBef>
                <a:spcPts val="105"/>
              </a:spcBef>
              <a:buClr>
                <a:srgbClr val="9BAEB5"/>
              </a:buClr>
              <a:buFont typeface="Tahoma"/>
              <a:buChar char="•"/>
              <a:tabLst>
                <a:tab pos="399415" algn="l"/>
              </a:tabLst>
            </a:pPr>
            <a:r>
              <a:rPr sz="1700" spc="13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point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opposite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sacroiliac</a:t>
            </a:r>
            <a:r>
              <a:rPr sz="17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joint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129" y="3109925"/>
            <a:ext cx="3057525" cy="285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105"/>
              </a:spcBef>
              <a:buClr>
                <a:srgbClr val="9BAEB5"/>
              </a:buClr>
              <a:buFont typeface="Tahoma"/>
              <a:buChar char="•"/>
              <a:tabLst>
                <a:tab pos="300355" algn="l"/>
              </a:tabLst>
            </a:pP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Level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3rd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sacral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vertebra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0129" y="4190746"/>
            <a:ext cx="4587875" cy="285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indent="-28765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300355" algn="l"/>
              </a:tabLst>
            </a:pP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Level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mesentery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disappears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0129" y="5271642"/>
            <a:ext cx="7541259" cy="87884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241300" marR="5080" indent="-228600">
              <a:lnSpc>
                <a:spcPts val="1839"/>
              </a:lnSpc>
              <a:spcBef>
                <a:spcPts val="330"/>
              </a:spcBef>
              <a:buChar char="•"/>
              <a:tabLst>
                <a:tab pos="241300" algn="l"/>
                <a:tab pos="300355" algn="l"/>
              </a:tabLst>
            </a:pPr>
            <a:r>
              <a:rPr sz="17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Level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sacculations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epiploic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appendages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disappear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taeniae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broaden 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7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complete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muscle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layer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(long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transition)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700" spc="-50" dirty="0">
                <a:solidFill>
                  <a:srgbClr val="9BAEB5"/>
                </a:solidFill>
                <a:latin typeface="Tahoma"/>
                <a:cs typeface="Tahoma"/>
              </a:rPr>
              <a:t>•</a:t>
            </a:r>
            <a:endParaRPr sz="17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1590" algn="ctr">
              <a:lnSpc>
                <a:spcPct val="100000"/>
              </a:lnSpc>
              <a:spcBef>
                <a:spcPts val="2675"/>
              </a:spcBef>
            </a:pPr>
            <a:r>
              <a:rPr sz="2800" b="0" spc="285" dirty="0">
                <a:solidFill>
                  <a:srgbClr val="252525"/>
                </a:solidFill>
                <a:latin typeface="Trebuchet MS"/>
                <a:cs typeface="Trebuchet MS"/>
              </a:rPr>
              <a:t>RECTOSIGMOID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324861"/>
            <a:ext cx="607822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Level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3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rectal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5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divides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30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branches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129" y="3323335"/>
            <a:ext cx="437197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65" indent="-27876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91465" algn="l"/>
              </a:tabLst>
            </a:pP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Construction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angulation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(proctoscopy)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0129" y="4321505"/>
            <a:ext cx="340804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1465" indent="-27876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91465" algn="l"/>
              </a:tabLst>
            </a:pP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Level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rectal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fold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(inconstant)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0129" y="5320029"/>
            <a:ext cx="6819265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8605" indent="-255904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68605" algn="l"/>
              </a:tabLst>
            </a:pP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Transition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rugose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mucosa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smooth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mucosa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(cadaver)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2675"/>
              </a:spcBef>
            </a:pPr>
            <a:r>
              <a:rPr sz="2800" b="0" spc="220" dirty="0">
                <a:solidFill>
                  <a:srgbClr val="252525"/>
                </a:solidFill>
                <a:latin typeface="Trebuchet MS"/>
                <a:cs typeface="Trebuchet MS"/>
              </a:rPr>
              <a:t>PERITONEAL</a:t>
            </a:r>
            <a:r>
              <a:rPr sz="2800" b="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25" dirty="0">
                <a:solidFill>
                  <a:srgbClr val="252525"/>
                </a:solidFill>
                <a:latin typeface="Trebuchet MS"/>
                <a:cs typeface="Trebuchet MS"/>
              </a:rPr>
              <a:t>REFLECTIONS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47268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entire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one-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third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covered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peritoneum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18-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38).</a:t>
            </a:r>
            <a:r>
              <a:rPr sz="1800" spc="-4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passes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deeper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pelvis,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more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more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fat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is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interposed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rectal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musculature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peritoneum.The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mesorectum,</a:t>
            </a:r>
            <a:r>
              <a:rPr sz="1800" spc="-229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suspends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body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wall,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comes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off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more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laterally,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leaving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bare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progressively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more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rectal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wall.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peritoneum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finally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leaves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passes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anteriorly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superiorly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over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vaginal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fornix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uterus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females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over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ends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seminal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vesicles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bladder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males.This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creates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a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depression,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rectouterine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rectovesical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pouch;</a:t>
            </a:r>
            <a:r>
              <a:rPr sz="18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infection,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800" spc="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may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become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filled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pus.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8461" y="1196657"/>
            <a:ext cx="5979287" cy="44183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8947" y="5832031"/>
            <a:ext cx="2533523" cy="1003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MESORECTAL</a:t>
            </a:r>
            <a:r>
              <a:rPr spc="-145" dirty="0"/>
              <a:t> </a:t>
            </a:r>
            <a:r>
              <a:rPr spc="-20" dirty="0"/>
              <a:t>AREA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3052" y="2325349"/>
            <a:ext cx="6932281" cy="2759573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07514" y="677570"/>
            <a:ext cx="7291705" cy="5516880"/>
            <a:chOff x="2207514" y="677570"/>
            <a:chExt cx="7291705" cy="55168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2648" y="677570"/>
              <a:ext cx="6835480" cy="55162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207514" y="3678936"/>
              <a:ext cx="7129145" cy="76200"/>
            </a:xfrm>
            <a:custGeom>
              <a:avLst/>
              <a:gdLst/>
              <a:ahLst/>
              <a:cxnLst/>
              <a:rect l="l" t="t" r="r" b="b"/>
              <a:pathLst>
                <a:path w="7129145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7625"/>
                  </a:lnTo>
                  <a:lnTo>
                    <a:pt x="63500" y="47625"/>
                  </a:lnTo>
                  <a:lnTo>
                    <a:pt x="63500" y="28575"/>
                  </a:lnTo>
                  <a:lnTo>
                    <a:pt x="76200" y="28575"/>
                  </a:lnTo>
                  <a:lnTo>
                    <a:pt x="76200" y="0"/>
                  </a:lnTo>
                  <a:close/>
                </a:path>
                <a:path w="7129145" h="76200">
                  <a:moveTo>
                    <a:pt x="7052690" y="0"/>
                  </a:moveTo>
                  <a:lnTo>
                    <a:pt x="7052690" y="76200"/>
                  </a:lnTo>
                  <a:lnTo>
                    <a:pt x="7109840" y="47625"/>
                  </a:lnTo>
                  <a:lnTo>
                    <a:pt x="7065390" y="47625"/>
                  </a:lnTo>
                  <a:lnTo>
                    <a:pt x="7065390" y="28575"/>
                  </a:lnTo>
                  <a:lnTo>
                    <a:pt x="7109840" y="28575"/>
                  </a:lnTo>
                  <a:lnTo>
                    <a:pt x="7052690" y="0"/>
                  </a:lnTo>
                  <a:close/>
                </a:path>
                <a:path w="7129145" h="76200">
                  <a:moveTo>
                    <a:pt x="76200" y="28575"/>
                  </a:moveTo>
                  <a:lnTo>
                    <a:pt x="63500" y="28575"/>
                  </a:lnTo>
                  <a:lnTo>
                    <a:pt x="63500" y="47625"/>
                  </a:lnTo>
                  <a:lnTo>
                    <a:pt x="76200" y="47625"/>
                  </a:lnTo>
                  <a:lnTo>
                    <a:pt x="76200" y="28575"/>
                  </a:lnTo>
                  <a:close/>
                </a:path>
                <a:path w="7129145" h="76200">
                  <a:moveTo>
                    <a:pt x="7052690" y="28575"/>
                  </a:moveTo>
                  <a:lnTo>
                    <a:pt x="76200" y="28575"/>
                  </a:lnTo>
                  <a:lnTo>
                    <a:pt x="76200" y="47625"/>
                  </a:lnTo>
                  <a:lnTo>
                    <a:pt x="7052690" y="47625"/>
                  </a:lnTo>
                  <a:lnTo>
                    <a:pt x="7052690" y="28575"/>
                  </a:lnTo>
                  <a:close/>
                </a:path>
                <a:path w="7129145" h="76200">
                  <a:moveTo>
                    <a:pt x="7109840" y="28575"/>
                  </a:moveTo>
                  <a:lnTo>
                    <a:pt x="7065390" y="28575"/>
                  </a:lnTo>
                  <a:lnTo>
                    <a:pt x="7065390" y="47625"/>
                  </a:lnTo>
                  <a:lnTo>
                    <a:pt x="7109840" y="47625"/>
                  </a:lnTo>
                  <a:lnTo>
                    <a:pt x="7128890" y="38100"/>
                  </a:lnTo>
                  <a:lnTo>
                    <a:pt x="7109840" y="28575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07514" y="4221086"/>
              <a:ext cx="7291451" cy="1646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3880" y="593727"/>
            <a:ext cx="8023060" cy="5824902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8436" y="536934"/>
            <a:ext cx="6885942" cy="497319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1297" y="1259236"/>
            <a:ext cx="6934739" cy="4528893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2875" y="1429985"/>
            <a:ext cx="6567621" cy="4280645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4742" y="1205949"/>
            <a:ext cx="7397958" cy="5501967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3388" y="764621"/>
            <a:ext cx="6246338" cy="4496552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-113"/>
            <a:ext cx="12192635" cy="6858634"/>
            <a:chOff x="-48" y="-113"/>
            <a:chExt cx="12192635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-113"/>
              <a:ext cx="9135368" cy="685796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8639" y="804379"/>
            <a:ext cx="10394696" cy="52492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22573" y="1300162"/>
            <a:ext cx="5831840" cy="4180840"/>
            <a:chOff x="3322573" y="1300162"/>
            <a:chExt cx="5831840" cy="4180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22573" y="1347851"/>
              <a:ext cx="5831458" cy="413257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60311" y="1300162"/>
              <a:ext cx="2014474" cy="814387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838947" y="5832031"/>
            <a:ext cx="2533523" cy="10031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0129" y="1425066"/>
            <a:ext cx="23964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b="1" dirty="0">
                <a:solidFill>
                  <a:srgbClr val="252525"/>
                </a:solidFill>
                <a:latin typeface="Trebuchet MS"/>
                <a:cs typeface="Trebuchet MS"/>
              </a:rPr>
              <a:t>Male</a:t>
            </a:r>
            <a:r>
              <a:rPr sz="1800" b="1" spc="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(extraperitoneal)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129" y="2629280"/>
            <a:ext cx="73145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  <a:tab pos="367665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229" dirty="0">
                <a:solidFill>
                  <a:srgbClr val="252525"/>
                </a:solidFill>
                <a:latin typeface="Trebuchet MS"/>
                <a:cs typeface="Trebuchet MS"/>
              </a:rPr>
              <a:t>–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Anterior:</a:t>
            </a:r>
            <a:r>
              <a:rPr sz="1800" spc="-1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prostate,</a:t>
            </a:r>
            <a:r>
              <a:rPr sz="18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seminal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vesicles,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ductus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(vas)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deferens,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ureters,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urinary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bladder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0129" y="4107942"/>
            <a:ext cx="74485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229" dirty="0">
                <a:solidFill>
                  <a:srgbClr val="252525"/>
                </a:solidFill>
                <a:latin typeface="Trebuchet MS"/>
                <a:cs typeface="Trebuchet MS"/>
              </a:rPr>
              <a:t>–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Posterior: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sacrum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fascia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Waldeyer,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coccyx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its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muscles,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levator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ani,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median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sacral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vessels,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roots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sacral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plexus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21739" y="804316"/>
            <a:ext cx="8485886" cy="5615940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9008" y="981254"/>
            <a:ext cx="2983230" cy="126492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3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b="1" spc="110" dirty="0">
                <a:solidFill>
                  <a:srgbClr val="252525"/>
                </a:solidFill>
                <a:latin typeface="Trebuchet MS"/>
                <a:cs typeface="Trebuchet MS"/>
              </a:rPr>
              <a:t>FEMALE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64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Extraperitoneal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40"/>
              </a:spcBef>
              <a:buClr>
                <a:srgbClr val="9BAEB5"/>
              </a:buClr>
              <a:buFont typeface="Tahoma"/>
              <a:buChar char="•"/>
            </a:pPr>
            <a:endParaRPr sz="1500">
              <a:latin typeface="Trebuchet MS"/>
              <a:cs typeface="Trebuchet MS"/>
            </a:endParaRPr>
          </a:p>
          <a:p>
            <a:pPr marL="449580" indent="-436880">
              <a:lnSpc>
                <a:spcPct val="100000"/>
              </a:lnSpc>
              <a:buClr>
                <a:srgbClr val="9BAEB5"/>
              </a:buClr>
              <a:buFont typeface="Tahoma"/>
              <a:buChar char="•"/>
              <a:tabLst>
                <a:tab pos="449580" algn="l"/>
              </a:tabLst>
            </a:pPr>
            <a:r>
              <a:rPr sz="1500" spc="195" dirty="0">
                <a:solidFill>
                  <a:srgbClr val="252525"/>
                </a:solidFill>
                <a:latin typeface="Trebuchet MS"/>
                <a:cs typeface="Trebuchet MS"/>
              </a:rPr>
              <a:t>–</a:t>
            </a:r>
            <a:r>
              <a:rPr sz="1500" spc="-1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Anterior:</a:t>
            </a:r>
            <a:r>
              <a:rPr sz="1500" spc="-1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25" dirty="0">
                <a:solidFill>
                  <a:srgbClr val="252525"/>
                </a:solidFill>
                <a:latin typeface="Trebuchet MS"/>
                <a:cs typeface="Trebuchet MS"/>
              </a:rPr>
              <a:t>vaginal</a:t>
            </a:r>
            <a:r>
              <a:rPr sz="1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99008" y="2840744"/>
            <a:ext cx="6579234" cy="126492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3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195" dirty="0">
                <a:solidFill>
                  <a:srgbClr val="252525"/>
                </a:solidFill>
                <a:latin typeface="Trebuchet MS"/>
                <a:cs typeface="Trebuchet MS"/>
              </a:rPr>
              <a:t>–</a:t>
            </a:r>
            <a:r>
              <a:rPr sz="1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20" dirty="0">
                <a:solidFill>
                  <a:srgbClr val="252525"/>
                </a:solidFill>
                <a:latin typeface="Trebuchet MS"/>
                <a:cs typeface="Trebuchet MS"/>
              </a:rPr>
              <a:t>Lateral:</a:t>
            </a:r>
            <a:r>
              <a:rPr sz="1500" spc="-1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intestinal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loops</a:t>
            </a:r>
            <a:endParaRPr sz="1500">
              <a:latin typeface="Trebuchet MS"/>
              <a:cs typeface="Trebuchet MS"/>
            </a:endParaRPr>
          </a:p>
          <a:p>
            <a:pPr marL="291465" indent="-278765">
              <a:lnSpc>
                <a:spcPct val="100000"/>
              </a:lnSpc>
              <a:spcBef>
                <a:spcPts val="640"/>
              </a:spcBef>
              <a:buClr>
                <a:srgbClr val="9BAEB5"/>
              </a:buClr>
              <a:buFont typeface="Tahoma"/>
              <a:buChar char="•"/>
              <a:tabLst>
                <a:tab pos="291465" algn="l"/>
              </a:tabLst>
            </a:pP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Intraperitoneal</a:t>
            </a:r>
            <a:endParaRPr sz="150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1340"/>
              </a:spcBef>
              <a:buClr>
                <a:srgbClr val="9BAEB5"/>
              </a:buClr>
              <a:buFont typeface="Tahoma"/>
              <a:buChar char="•"/>
            </a:pPr>
            <a:endParaRPr sz="1500">
              <a:latin typeface="Trebuchet MS"/>
              <a:cs typeface="Trebuchet MS"/>
            </a:endParaRPr>
          </a:p>
          <a:p>
            <a:pPr marL="449580" indent="-436880">
              <a:lnSpc>
                <a:spcPct val="100000"/>
              </a:lnSpc>
              <a:buClr>
                <a:srgbClr val="9BAEB5"/>
              </a:buClr>
              <a:buFont typeface="Tahoma"/>
              <a:buChar char="•"/>
              <a:tabLst>
                <a:tab pos="449580" algn="l"/>
              </a:tabLst>
            </a:pPr>
            <a:r>
              <a:rPr sz="1500" spc="195" dirty="0">
                <a:solidFill>
                  <a:srgbClr val="252525"/>
                </a:solidFill>
                <a:latin typeface="Trebuchet MS"/>
                <a:cs typeface="Trebuchet MS"/>
              </a:rPr>
              <a:t>–</a:t>
            </a:r>
            <a:r>
              <a:rPr sz="1500" spc="-1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Anterior:</a:t>
            </a:r>
            <a:r>
              <a:rPr sz="1500" spc="-1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25" dirty="0">
                <a:solidFill>
                  <a:srgbClr val="252525"/>
                </a:solidFill>
                <a:latin typeface="Trebuchet MS"/>
                <a:cs typeface="Trebuchet MS"/>
              </a:rPr>
              <a:t>vaginal</a:t>
            </a:r>
            <a:r>
              <a:rPr sz="15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40" dirty="0">
                <a:solidFill>
                  <a:srgbClr val="252525"/>
                </a:solidFill>
                <a:latin typeface="Trebuchet MS"/>
                <a:cs typeface="Trebuchet MS"/>
              </a:rPr>
              <a:t>wall,</a:t>
            </a:r>
            <a:r>
              <a:rPr sz="1500" spc="-1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5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uterus,</a:t>
            </a:r>
            <a:r>
              <a:rPr sz="15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uterine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(fallopian)</a:t>
            </a:r>
            <a:r>
              <a:rPr sz="1500" spc="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tubes,</a:t>
            </a:r>
            <a:r>
              <a:rPr sz="15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ovaries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9008" y="4781550"/>
            <a:ext cx="17907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195" dirty="0">
                <a:solidFill>
                  <a:srgbClr val="252525"/>
                </a:solidFill>
                <a:latin typeface="Trebuchet MS"/>
                <a:cs typeface="Trebuchet MS"/>
              </a:rPr>
              <a:t>–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20" dirty="0">
                <a:solidFill>
                  <a:srgbClr val="252525"/>
                </a:solidFill>
                <a:latin typeface="Trebuchet MS"/>
                <a:cs typeface="Trebuchet MS"/>
              </a:rPr>
              <a:t>Lateral:</a:t>
            </a:r>
            <a:r>
              <a:rPr sz="1500" spc="-1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endParaRPr sz="15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9008" y="5711139"/>
            <a:ext cx="2261235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195" dirty="0">
                <a:solidFill>
                  <a:srgbClr val="252525"/>
                </a:solidFill>
                <a:latin typeface="Trebuchet MS"/>
                <a:cs typeface="Trebuchet MS"/>
              </a:rPr>
              <a:t>–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Posterior:</a:t>
            </a:r>
            <a:r>
              <a:rPr sz="15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male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02307" y="288772"/>
            <a:ext cx="7568057" cy="6189852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495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3470" y="643381"/>
            <a:ext cx="3364229" cy="1728470"/>
          </a:xfrm>
          <a:prstGeom prst="rect">
            <a:avLst/>
          </a:prstGeom>
          <a:solidFill>
            <a:srgbClr val="495255"/>
          </a:solidFill>
          <a:ln w="31750">
            <a:solidFill>
              <a:srgbClr val="FFFFFF"/>
            </a:solidFill>
          </a:ln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endParaRPr sz="2800">
              <a:latin typeface="Times New Roman"/>
              <a:cs typeface="Times New Roman"/>
            </a:endParaRPr>
          </a:p>
          <a:p>
            <a:pPr marR="19685" algn="ctr">
              <a:lnSpc>
                <a:spcPts val="3170"/>
              </a:lnSpc>
            </a:pPr>
            <a:r>
              <a:rPr sz="2800" spc="175" dirty="0">
                <a:solidFill>
                  <a:srgbClr val="FFFFFF"/>
                </a:solidFill>
                <a:latin typeface="Trebuchet MS"/>
                <a:cs typeface="Trebuchet MS"/>
              </a:rPr>
              <a:t>ARTERIAL</a:t>
            </a:r>
            <a:endParaRPr sz="2800">
              <a:latin typeface="Trebuchet MS"/>
              <a:cs typeface="Trebuchet MS"/>
            </a:endParaRPr>
          </a:p>
          <a:p>
            <a:pPr marR="20955" algn="ctr">
              <a:lnSpc>
                <a:spcPts val="3170"/>
              </a:lnSpc>
            </a:pPr>
            <a:r>
              <a:rPr sz="2800" spc="380" dirty="0">
                <a:solidFill>
                  <a:srgbClr val="FFFFFF"/>
                </a:solidFill>
                <a:latin typeface="Trebuchet MS"/>
                <a:cs typeface="Trebuchet MS"/>
              </a:rPr>
              <a:t>BLOOD</a:t>
            </a:r>
            <a:r>
              <a:rPr sz="2800" spc="30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2800" spc="75" dirty="0">
                <a:solidFill>
                  <a:srgbClr val="FFFFFF"/>
                </a:solidFill>
                <a:latin typeface="Trebuchet MS"/>
                <a:cs typeface="Trebuchet MS"/>
              </a:rPr>
              <a:t>SUPPLY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80860" y="643517"/>
            <a:ext cx="4654296" cy="616458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654550" cy="6858000"/>
            <a:chOff x="0" y="0"/>
            <a:chExt cx="465455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54296" y="6858000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9BA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04672" y="2404872"/>
              <a:ext cx="3045460" cy="1628139"/>
            </a:xfrm>
            <a:custGeom>
              <a:avLst/>
              <a:gdLst/>
              <a:ahLst/>
              <a:cxnLst/>
              <a:rect l="l" t="t" r="r" b="b"/>
              <a:pathLst>
                <a:path w="3045460" h="1628139">
                  <a:moveTo>
                    <a:pt x="3044952" y="0"/>
                  </a:moveTo>
                  <a:lnTo>
                    <a:pt x="0" y="0"/>
                  </a:lnTo>
                  <a:lnTo>
                    <a:pt x="0" y="1627758"/>
                  </a:lnTo>
                  <a:lnTo>
                    <a:pt x="3044952" y="1627758"/>
                  </a:lnTo>
                  <a:lnTo>
                    <a:pt x="304495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04672" y="2404872"/>
              <a:ext cx="3045460" cy="1628139"/>
            </a:xfrm>
            <a:custGeom>
              <a:avLst/>
              <a:gdLst/>
              <a:ahLst/>
              <a:cxnLst/>
              <a:rect l="l" t="t" r="r" b="b"/>
              <a:pathLst>
                <a:path w="3045460" h="1628139">
                  <a:moveTo>
                    <a:pt x="0" y="1627758"/>
                  </a:moveTo>
                  <a:lnTo>
                    <a:pt x="3044952" y="1627758"/>
                  </a:lnTo>
                  <a:lnTo>
                    <a:pt x="3044952" y="0"/>
                  </a:lnTo>
                  <a:lnTo>
                    <a:pt x="0" y="0"/>
                  </a:lnTo>
                  <a:lnTo>
                    <a:pt x="0" y="1627758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17159" y="640080"/>
            <a:ext cx="5411977" cy="5263134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04672" y="2404872"/>
            <a:ext cx="3045460" cy="1628139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2800">
              <a:latin typeface="Times New Roman"/>
              <a:cs typeface="Times New Roman"/>
            </a:endParaRPr>
          </a:p>
          <a:p>
            <a:pPr marL="844550" marR="298450" indent="-568960">
              <a:lnSpc>
                <a:spcPts val="3030"/>
              </a:lnSpc>
            </a:pPr>
            <a:r>
              <a:rPr sz="2800" b="0" spc="110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2800" b="0" spc="3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150" dirty="0">
                <a:solidFill>
                  <a:srgbClr val="252525"/>
                </a:solidFill>
                <a:latin typeface="Trebuchet MS"/>
                <a:cs typeface="Trebuchet MS"/>
              </a:rPr>
              <a:t>NERVE </a:t>
            </a:r>
            <a:r>
              <a:rPr sz="2800" b="0" spc="190" dirty="0">
                <a:solidFill>
                  <a:srgbClr val="252525"/>
                </a:solidFill>
                <a:latin typeface="Trebuchet MS"/>
                <a:cs typeface="Trebuchet MS"/>
              </a:rPr>
              <a:t>PLEXUS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4376" y="1331722"/>
            <a:ext cx="6257544" cy="3879723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429" y="142875"/>
            <a:ext cx="11777345" cy="2139950"/>
          </a:xfrm>
          <a:custGeom>
            <a:avLst/>
            <a:gdLst/>
            <a:ahLst/>
            <a:cxnLst/>
            <a:rect l="l" t="t" r="r" b="b"/>
            <a:pathLst>
              <a:path w="11777345" h="2139950">
                <a:moveTo>
                  <a:pt x="11777091" y="0"/>
                </a:moveTo>
                <a:lnTo>
                  <a:pt x="0" y="0"/>
                </a:lnTo>
                <a:lnTo>
                  <a:pt x="0" y="2139950"/>
                </a:lnTo>
                <a:lnTo>
                  <a:pt x="11777091" y="2139950"/>
                </a:lnTo>
                <a:lnTo>
                  <a:pt x="11777091" y="0"/>
                </a:lnTo>
                <a:close/>
              </a:path>
            </a:pathLst>
          </a:custGeom>
          <a:solidFill>
            <a:srgbClr val="EF7E0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94729" y="147637"/>
            <a:ext cx="11791950" cy="6556375"/>
            <a:chOff x="194729" y="147637"/>
            <a:chExt cx="11791950" cy="6556375"/>
          </a:xfrm>
        </p:grpSpPr>
        <p:sp>
          <p:nvSpPr>
            <p:cNvPr id="4" name="object 4"/>
            <p:cNvSpPr/>
            <p:nvPr/>
          </p:nvSpPr>
          <p:spPr>
            <a:xfrm>
              <a:off x="194729" y="6391275"/>
              <a:ext cx="11777345" cy="309880"/>
            </a:xfrm>
            <a:custGeom>
              <a:avLst/>
              <a:gdLst/>
              <a:ahLst/>
              <a:cxnLst/>
              <a:rect l="l" t="t" r="r" b="b"/>
              <a:pathLst>
                <a:path w="11777345" h="309879">
                  <a:moveTo>
                    <a:pt x="11777091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11777091" y="309562"/>
                  </a:lnTo>
                  <a:lnTo>
                    <a:pt x="11777091" y="0"/>
                  </a:lnTo>
                  <a:close/>
                </a:path>
              </a:pathLst>
            </a:custGeom>
            <a:solidFill>
              <a:srgbClr val="1B577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03200" y="152400"/>
              <a:ext cx="11777345" cy="6546850"/>
            </a:xfrm>
            <a:custGeom>
              <a:avLst/>
              <a:gdLst/>
              <a:ahLst/>
              <a:cxnLst/>
              <a:rect l="l" t="t" r="r" b="b"/>
              <a:pathLst>
                <a:path w="11777345" h="6546850">
                  <a:moveTo>
                    <a:pt x="0" y="6546850"/>
                  </a:moveTo>
                  <a:lnTo>
                    <a:pt x="11777091" y="6546850"/>
                  </a:lnTo>
                  <a:lnTo>
                    <a:pt x="11777091" y="0"/>
                  </a:lnTo>
                  <a:lnTo>
                    <a:pt x="0" y="0"/>
                  </a:lnTo>
                  <a:lnTo>
                    <a:pt x="0" y="6546850"/>
                  </a:lnTo>
                  <a:close/>
                </a:path>
              </a:pathLst>
            </a:custGeom>
            <a:ln w="9360">
              <a:solidFill>
                <a:srgbClr val="164B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03200" y="2438400"/>
              <a:ext cx="11777345" cy="1905"/>
            </a:xfrm>
            <a:custGeom>
              <a:avLst/>
              <a:gdLst/>
              <a:ahLst/>
              <a:cxnLst/>
              <a:rect l="l" t="t" r="r" b="b"/>
              <a:pathLst>
                <a:path w="11777345" h="1905">
                  <a:moveTo>
                    <a:pt x="0" y="0"/>
                  </a:moveTo>
                  <a:lnTo>
                    <a:pt x="11777091" y="1650"/>
                  </a:lnTo>
                </a:path>
              </a:pathLst>
            </a:custGeom>
            <a:ln w="11520">
              <a:solidFill>
                <a:srgbClr val="164B6C"/>
              </a:solidFill>
              <a:prstDash val="sys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689600" y="2114549"/>
              <a:ext cx="812800" cy="609600"/>
            </a:xfrm>
            <a:custGeom>
              <a:avLst/>
              <a:gdLst/>
              <a:ahLst/>
              <a:cxnLst/>
              <a:rect l="l" t="t" r="r" b="b"/>
              <a:pathLst>
                <a:path w="812800" h="609600">
                  <a:moveTo>
                    <a:pt x="812800" y="304800"/>
                  </a:moveTo>
                  <a:lnTo>
                    <a:pt x="809078" y="263461"/>
                  </a:lnTo>
                  <a:lnTo>
                    <a:pt x="798271" y="223799"/>
                  </a:lnTo>
                  <a:lnTo>
                    <a:pt x="780846" y="186194"/>
                  </a:lnTo>
                  <a:lnTo>
                    <a:pt x="757301" y="150990"/>
                  </a:lnTo>
                  <a:lnTo>
                    <a:pt x="728103" y="118579"/>
                  </a:lnTo>
                  <a:lnTo>
                    <a:pt x="693750" y="89306"/>
                  </a:lnTo>
                  <a:lnTo>
                    <a:pt x="654710" y="63538"/>
                  </a:lnTo>
                  <a:lnTo>
                    <a:pt x="611492" y="41630"/>
                  </a:lnTo>
                  <a:lnTo>
                    <a:pt x="564565" y="23964"/>
                  </a:lnTo>
                  <a:lnTo>
                    <a:pt x="514413" y="10896"/>
                  </a:lnTo>
                  <a:lnTo>
                    <a:pt x="461530" y="2794"/>
                  </a:lnTo>
                  <a:lnTo>
                    <a:pt x="406400" y="0"/>
                  </a:lnTo>
                  <a:lnTo>
                    <a:pt x="351256" y="2794"/>
                  </a:lnTo>
                  <a:lnTo>
                    <a:pt x="298373" y="10896"/>
                  </a:lnTo>
                  <a:lnTo>
                    <a:pt x="248221" y="23964"/>
                  </a:lnTo>
                  <a:lnTo>
                    <a:pt x="201295" y="41630"/>
                  </a:lnTo>
                  <a:lnTo>
                    <a:pt x="158076" y="63538"/>
                  </a:lnTo>
                  <a:lnTo>
                    <a:pt x="119037" y="89306"/>
                  </a:lnTo>
                  <a:lnTo>
                    <a:pt x="84683" y="118579"/>
                  </a:lnTo>
                  <a:lnTo>
                    <a:pt x="55486" y="150990"/>
                  </a:lnTo>
                  <a:lnTo>
                    <a:pt x="31940" y="186194"/>
                  </a:lnTo>
                  <a:lnTo>
                    <a:pt x="14516" y="223799"/>
                  </a:lnTo>
                  <a:lnTo>
                    <a:pt x="3708" y="263461"/>
                  </a:lnTo>
                  <a:lnTo>
                    <a:pt x="0" y="304800"/>
                  </a:lnTo>
                  <a:lnTo>
                    <a:pt x="3708" y="346151"/>
                  </a:lnTo>
                  <a:lnTo>
                    <a:pt x="14516" y="385813"/>
                  </a:lnTo>
                  <a:lnTo>
                    <a:pt x="31940" y="423418"/>
                  </a:lnTo>
                  <a:lnTo>
                    <a:pt x="55486" y="458622"/>
                  </a:lnTo>
                  <a:lnTo>
                    <a:pt x="84683" y="491032"/>
                  </a:lnTo>
                  <a:lnTo>
                    <a:pt x="119037" y="520306"/>
                  </a:lnTo>
                  <a:lnTo>
                    <a:pt x="158076" y="546074"/>
                  </a:lnTo>
                  <a:lnTo>
                    <a:pt x="201295" y="567982"/>
                  </a:lnTo>
                  <a:lnTo>
                    <a:pt x="248221" y="585647"/>
                  </a:lnTo>
                  <a:lnTo>
                    <a:pt x="298373" y="598716"/>
                  </a:lnTo>
                  <a:lnTo>
                    <a:pt x="351256" y="606818"/>
                  </a:lnTo>
                  <a:lnTo>
                    <a:pt x="406400" y="609600"/>
                  </a:lnTo>
                  <a:lnTo>
                    <a:pt x="461530" y="606818"/>
                  </a:lnTo>
                  <a:lnTo>
                    <a:pt x="514413" y="598716"/>
                  </a:lnTo>
                  <a:lnTo>
                    <a:pt x="564565" y="585647"/>
                  </a:lnTo>
                  <a:lnTo>
                    <a:pt x="611492" y="567982"/>
                  </a:lnTo>
                  <a:lnTo>
                    <a:pt x="654710" y="546074"/>
                  </a:lnTo>
                  <a:lnTo>
                    <a:pt x="693750" y="520306"/>
                  </a:lnTo>
                  <a:lnTo>
                    <a:pt x="728103" y="491032"/>
                  </a:lnTo>
                  <a:lnTo>
                    <a:pt x="757301" y="458622"/>
                  </a:lnTo>
                  <a:lnTo>
                    <a:pt x="780846" y="423418"/>
                  </a:lnTo>
                  <a:lnTo>
                    <a:pt x="798271" y="385813"/>
                  </a:lnTo>
                  <a:lnTo>
                    <a:pt x="809078" y="346151"/>
                  </a:lnTo>
                  <a:lnTo>
                    <a:pt x="812800" y="304800"/>
                  </a:lnTo>
                  <a:close/>
                </a:path>
              </a:pathLst>
            </a:custGeom>
            <a:solidFill>
              <a:srgbClr val="FFFFFF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16599" y="2209800"/>
              <a:ext cx="558800" cy="421005"/>
            </a:xfrm>
            <a:custGeom>
              <a:avLst/>
              <a:gdLst/>
              <a:ahLst/>
              <a:cxnLst/>
              <a:rect l="l" t="t" r="r" b="b"/>
              <a:pathLst>
                <a:path w="558800" h="421005">
                  <a:moveTo>
                    <a:pt x="0" y="210312"/>
                  </a:moveTo>
                  <a:lnTo>
                    <a:pt x="5676" y="167948"/>
                  </a:lnTo>
                  <a:lnTo>
                    <a:pt x="21957" y="128480"/>
                  </a:lnTo>
                  <a:lnTo>
                    <a:pt x="47718" y="92757"/>
                  </a:lnTo>
                  <a:lnTo>
                    <a:pt x="81835" y="61626"/>
                  </a:lnTo>
                  <a:lnTo>
                    <a:pt x="123186" y="35937"/>
                  </a:lnTo>
                  <a:lnTo>
                    <a:pt x="170646" y="16537"/>
                  </a:lnTo>
                  <a:lnTo>
                    <a:pt x="223092" y="4275"/>
                  </a:lnTo>
                  <a:lnTo>
                    <a:pt x="279400" y="0"/>
                  </a:lnTo>
                  <a:lnTo>
                    <a:pt x="335707" y="4275"/>
                  </a:lnTo>
                  <a:lnTo>
                    <a:pt x="388153" y="16537"/>
                  </a:lnTo>
                  <a:lnTo>
                    <a:pt x="435613" y="35937"/>
                  </a:lnTo>
                  <a:lnTo>
                    <a:pt x="476964" y="61626"/>
                  </a:lnTo>
                  <a:lnTo>
                    <a:pt x="511081" y="92757"/>
                  </a:lnTo>
                  <a:lnTo>
                    <a:pt x="536842" y="128480"/>
                  </a:lnTo>
                  <a:lnTo>
                    <a:pt x="553123" y="167948"/>
                  </a:lnTo>
                  <a:lnTo>
                    <a:pt x="558800" y="210312"/>
                  </a:lnTo>
                  <a:lnTo>
                    <a:pt x="553123" y="252717"/>
                  </a:lnTo>
                  <a:lnTo>
                    <a:pt x="536842" y="292217"/>
                  </a:lnTo>
                  <a:lnTo>
                    <a:pt x="511081" y="327962"/>
                  </a:lnTo>
                  <a:lnTo>
                    <a:pt x="476964" y="359108"/>
                  </a:lnTo>
                  <a:lnTo>
                    <a:pt x="435613" y="384806"/>
                  </a:lnTo>
                  <a:lnTo>
                    <a:pt x="388153" y="404211"/>
                  </a:lnTo>
                  <a:lnTo>
                    <a:pt x="335707" y="416474"/>
                  </a:lnTo>
                  <a:lnTo>
                    <a:pt x="279400" y="420750"/>
                  </a:lnTo>
                  <a:lnTo>
                    <a:pt x="223092" y="416474"/>
                  </a:lnTo>
                  <a:lnTo>
                    <a:pt x="170646" y="404211"/>
                  </a:lnTo>
                  <a:lnTo>
                    <a:pt x="123186" y="384806"/>
                  </a:lnTo>
                  <a:lnTo>
                    <a:pt x="81835" y="359108"/>
                  </a:lnTo>
                  <a:lnTo>
                    <a:pt x="47718" y="327962"/>
                  </a:lnTo>
                  <a:lnTo>
                    <a:pt x="21957" y="292217"/>
                  </a:lnTo>
                  <a:lnTo>
                    <a:pt x="5676" y="252717"/>
                  </a:lnTo>
                  <a:lnTo>
                    <a:pt x="0" y="210312"/>
                  </a:lnTo>
                  <a:close/>
                </a:path>
              </a:pathLst>
            </a:custGeom>
            <a:ln w="50760">
              <a:solidFill>
                <a:srgbClr val="164B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2229992" y="406653"/>
            <a:ext cx="771715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0" spc="-10" dirty="0">
                <a:solidFill>
                  <a:srgbClr val="164B6C"/>
                </a:solidFill>
                <a:latin typeface="Georgia"/>
                <a:cs typeface="Georgia"/>
              </a:rPr>
              <a:t>Fundamental</a:t>
            </a:r>
            <a:r>
              <a:rPr b="0" spc="-100" dirty="0">
                <a:solidFill>
                  <a:srgbClr val="164B6C"/>
                </a:solidFill>
                <a:latin typeface="Georgia"/>
                <a:cs typeface="Georgia"/>
              </a:rPr>
              <a:t> </a:t>
            </a:r>
            <a:r>
              <a:rPr b="0" dirty="0">
                <a:solidFill>
                  <a:srgbClr val="164B6C"/>
                </a:solidFill>
                <a:latin typeface="Georgia"/>
                <a:cs typeface="Georgia"/>
              </a:rPr>
              <a:t>Concepts</a:t>
            </a:r>
            <a:r>
              <a:rPr b="0" spc="-95" dirty="0">
                <a:solidFill>
                  <a:srgbClr val="164B6C"/>
                </a:solidFill>
                <a:latin typeface="Georgia"/>
                <a:cs typeface="Georgia"/>
              </a:rPr>
              <a:t> </a:t>
            </a:r>
            <a:r>
              <a:rPr b="0" dirty="0">
                <a:solidFill>
                  <a:srgbClr val="164B6C"/>
                </a:solidFill>
                <a:latin typeface="Georgia"/>
                <a:cs typeface="Georgia"/>
              </a:rPr>
              <a:t>of</a:t>
            </a:r>
            <a:r>
              <a:rPr b="0" spc="-100" dirty="0">
                <a:solidFill>
                  <a:srgbClr val="164B6C"/>
                </a:solidFill>
                <a:latin typeface="Georgia"/>
                <a:cs typeface="Georgia"/>
              </a:rPr>
              <a:t> </a:t>
            </a:r>
            <a:r>
              <a:rPr b="0" dirty="0">
                <a:solidFill>
                  <a:srgbClr val="164B6C"/>
                </a:solidFill>
                <a:latin typeface="Georgia"/>
                <a:cs typeface="Georgia"/>
              </a:rPr>
              <a:t>Cancer</a:t>
            </a:r>
            <a:r>
              <a:rPr b="0" spc="-100" dirty="0">
                <a:solidFill>
                  <a:srgbClr val="164B6C"/>
                </a:solidFill>
                <a:latin typeface="Georgia"/>
                <a:cs typeface="Georgia"/>
              </a:rPr>
              <a:t> </a:t>
            </a:r>
            <a:r>
              <a:rPr b="0" spc="-10" dirty="0">
                <a:solidFill>
                  <a:srgbClr val="164B6C"/>
                </a:solidFill>
                <a:latin typeface="Georgia"/>
                <a:cs typeface="Georgia"/>
              </a:rPr>
              <a:t>Surgery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97201" y="1292478"/>
            <a:ext cx="8173720" cy="4674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15875" indent="-3429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latin typeface="Georgia"/>
                <a:cs typeface="Georgia"/>
              </a:rPr>
              <a:t>Mesentery</a:t>
            </a:r>
            <a:r>
              <a:rPr sz="2700" spc="-65" dirty="0">
                <a:latin typeface="Georgia"/>
                <a:cs typeface="Georgia"/>
              </a:rPr>
              <a:t> </a:t>
            </a:r>
            <a:r>
              <a:rPr sz="2700" spc="-10" dirty="0">
                <a:latin typeface="Georgia"/>
                <a:cs typeface="Georgia"/>
              </a:rPr>
              <a:t>(meso-</a:t>
            </a:r>
            <a:r>
              <a:rPr sz="2700" dirty="0">
                <a:latin typeface="Georgia"/>
                <a:cs typeface="Georgia"/>
              </a:rPr>
              <a:t>)</a:t>
            </a:r>
            <a:r>
              <a:rPr sz="2700" spc="-2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Two</a:t>
            </a:r>
            <a:r>
              <a:rPr sz="2700" spc="-1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sheets</a:t>
            </a:r>
            <a:r>
              <a:rPr sz="2700" spc="-2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of</a:t>
            </a:r>
            <a:r>
              <a:rPr sz="2700" spc="-1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peritoneum</a:t>
            </a:r>
            <a:r>
              <a:rPr sz="2700" spc="-40" dirty="0">
                <a:latin typeface="Georgia"/>
                <a:cs typeface="Georgia"/>
              </a:rPr>
              <a:t> </a:t>
            </a:r>
            <a:r>
              <a:rPr sz="2700" spc="-20" dirty="0">
                <a:latin typeface="Georgia"/>
                <a:cs typeface="Georgia"/>
              </a:rPr>
              <a:t>with </a:t>
            </a:r>
            <a:r>
              <a:rPr sz="2700" dirty="0">
                <a:latin typeface="Georgia"/>
                <a:cs typeface="Georgia"/>
              </a:rPr>
              <a:t>blood</a:t>
            </a:r>
            <a:r>
              <a:rPr sz="2700" spc="-5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vessels,</a:t>
            </a:r>
            <a:r>
              <a:rPr sz="2700" spc="-5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lymph</a:t>
            </a:r>
            <a:r>
              <a:rPr sz="2700" spc="-5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vessels,</a:t>
            </a:r>
            <a:r>
              <a:rPr sz="2700" spc="-5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and</a:t>
            </a:r>
            <a:r>
              <a:rPr sz="2700" spc="-4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nerves</a:t>
            </a:r>
            <a:r>
              <a:rPr sz="2700" spc="-6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in</a:t>
            </a:r>
            <a:r>
              <a:rPr sz="2700" spc="-35" dirty="0">
                <a:latin typeface="Georgia"/>
                <a:cs typeface="Georgia"/>
              </a:rPr>
              <a:t> </a:t>
            </a:r>
            <a:r>
              <a:rPr sz="2700" spc="-10" dirty="0">
                <a:latin typeface="Georgia"/>
                <a:cs typeface="Georgia"/>
              </a:rPr>
              <a:t>between</a:t>
            </a:r>
            <a:endParaRPr sz="27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75"/>
              </a:spcBef>
            </a:pPr>
            <a:endParaRPr sz="27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tabLst>
                <a:tab pos="4508500" algn="l"/>
              </a:tabLst>
            </a:pPr>
            <a:r>
              <a:rPr sz="2700" dirty="0">
                <a:latin typeface="Georgia"/>
                <a:cs typeface="Georgia"/>
              </a:rPr>
              <a:t>Cancer</a:t>
            </a:r>
            <a:r>
              <a:rPr sz="2700" spc="-50" dirty="0">
                <a:latin typeface="Georgia"/>
                <a:cs typeface="Georgia"/>
              </a:rPr>
              <a:t> </a:t>
            </a:r>
            <a:r>
              <a:rPr sz="2700" spc="-10" dirty="0">
                <a:latin typeface="Georgia"/>
                <a:cs typeface="Georgia"/>
              </a:rPr>
              <a:t>Surgery</a:t>
            </a:r>
            <a:r>
              <a:rPr sz="2700" dirty="0">
                <a:latin typeface="Georgia"/>
                <a:cs typeface="Georgia"/>
              </a:rPr>
              <a:t>	Lymphatic</a:t>
            </a:r>
            <a:r>
              <a:rPr sz="2700" spc="-125" dirty="0">
                <a:latin typeface="Georgia"/>
                <a:cs typeface="Georgia"/>
              </a:rPr>
              <a:t> </a:t>
            </a:r>
            <a:r>
              <a:rPr sz="2700" spc="-10" dirty="0">
                <a:latin typeface="Georgia"/>
                <a:cs typeface="Georgia"/>
              </a:rPr>
              <a:t>Surgery</a:t>
            </a:r>
            <a:endParaRPr sz="27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70"/>
              </a:spcBef>
            </a:pPr>
            <a:endParaRPr sz="2700">
              <a:latin typeface="Georgia"/>
              <a:cs typeface="Georgia"/>
            </a:endParaRPr>
          </a:p>
          <a:p>
            <a:pPr marL="355600" marR="5080" indent="-342900">
              <a:lnSpc>
                <a:spcPct val="100000"/>
              </a:lnSpc>
            </a:pPr>
            <a:r>
              <a:rPr sz="2700" b="1" spc="-10" dirty="0">
                <a:latin typeface="Georgia"/>
                <a:cs typeface="Georgia"/>
              </a:rPr>
              <a:t>MESENTERIZATION</a:t>
            </a:r>
            <a:r>
              <a:rPr sz="2700" spc="-10" dirty="0">
                <a:latin typeface="Georgia"/>
                <a:cs typeface="Georgia"/>
              </a:rPr>
              <a:t>=to</a:t>
            </a:r>
            <a:r>
              <a:rPr sz="2700" spc="-6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set</a:t>
            </a:r>
            <a:r>
              <a:rPr sz="2700" spc="-6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back</a:t>
            </a:r>
            <a:r>
              <a:rPr sz="2700" spc="-4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the</a:t>
            </a:r>
            <a:r>
              <a:rPr sz="2700" spc="-5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mesentery</a:t>
            </a:r>
            <a:r>
              <a:rPr sz="2700" spc="-90" dirty="0">
                <a:latin typeface="Georgia"/>
                <a:cs typeface="Georgia"/>
              </a:rPr>
              <a:t> </a:t>
            </a:r>
            <a:r>
              <a:rPr sz="2700" spc="-25" dirty="0">
                <a:latin typeface="Georgia"/>
                <a:cs typeface="Georgia"/>
              </a:rPr>
              <a:t>in </a:t>
            </a:r>
            <a:r>
              <a:rPr sz="2700" dirty="0">
                <a:latin typeface="Georgia"/>
                <a:cs typeface="Georgia"/>
              </a:rPr>
              <a:t>the</a:t>
            </a:r>
            <a:r>
              <a:rPr sz="2700" spc="-5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original</a:t>
            </a:r>
            <a:r>
              <a:rPr sz="2700" spc="-5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form</a:t>
            </a:r>
            <a:r>
              <a:rPr sz="2700" spc="-6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by</a:t>
            </a:r>
            <a:r>
              <a:rPr sz="2700" spc="-4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releasing</a:t>
            </a:r>
            <a:r>
              <a:rPr sz="2700" spc="-5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the</a:t>
            </a:r>
            <a:r>
              <a:rPr sz="2700" spc="-40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rotation</a:t>
            </a:r>
            <a:r>
              <a:rPr sz="2700" spc="-4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and</a:t>
            </a:r>
            <a:r>
              <a:rPr sz="2700" spc="-45" dirty="0">
                <a:latin typeface="Georgia"/>
                <a:cs typeface="Georgia"/>
              </a:rPr>
              <a:t> </a:t>
            </a:r>
            <a:r>
              <a:rPr sz="2700" spc="-25" dirty="0">
                <a:latin typeface="Georgia"/>
                <a:cs typeface="Georgia"/>
              </a:rPr>
              <a:t>the </a:t>
            </a:r>
            <a:r>
              <a:rPr sz="2700" spc="-10" dirty="0">
                <a:latin typeface="Georgia"/>
                <a:cs typeface="Georgia"/>
              </a:rPr>
              <a:t>adhesion</a:t>
            </a:r>
            <a:endParaRPr sz="2700">
              <a:latin typeface="Georgia"/>
              <a:cs typeface="Georgia"/>
            </a:endParaRPr>
          </a:p>
          <a:p>
            <a:pPr>
              <a:lnSpc>
                <a:spcPct val="100000"/>
              </a:lnSpc>
              <a:spcBef>
                <a:spcPts val="1575"/>
              </a:spcBef>
            </a:pPr>
            <a:endParaRPr sz="27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</a:pPr>
            <a:r>
              <a:rPr sz="2700" dirty="0">
                <a:latin typeface="Georgia"/>
                <a:cs typeface="Georgia"/>
              </a:rPr>
              <a:t>Karolinska</a:t>
            </a:r>
            <a:r>
              <a:rPr sz="2700" spc="-3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University,</a:t>
            </a:r>
            <a:r>
              <a:rPr sz="2700" spc="-55" dirty="0">
                <a:latin typeface="Georgia"/>
                <a:cs typeface="Georgia"/>
              </a:rPr>
              <a:t> </a:t>
            </a:r>
            <a:r>
              <a:rPr sz="2700" dirty="0">
                <a:latin typeface="Georgia"/>
                <a:cs typeface="Georgia"/>
              </a:rPr>
              <a:t>May</a:t>
            </a:r>
            <a:r>
              <a:rPr sz="2700" spc="-30" dirty="0">
                <a:latin typeface="Georgia"/>
                <a:cs typeface="Georgia"/>
              </a:rPr>
              <a:t> </a:t>
            </a:r>
            <a:r>
              <a:rPr sz="2700" spc="-20" dirty="0">
                <a:latin typeface="Georgia"/>
                <a:cs typeface="Georgia"/>
              </a:rPr>
              <a:t>2018</a:t>
            </a:r>
            <a:endParaRPr sz="2700">
              <a:latin typeface="Georgia"/>
              <a:cs typeface="Georgia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507039" y="2681414"/>
            <a:ext cx="1683385" cy="828675"/>
            <a:chOff x="4507039" y="2681414"/>
            <a:chExt cx="1683385" cy="828675"/>
          </a:xfrm>
        </p:grpSpPr>
        <p:sp>
          <p:nvSpPr>
            <p:cNvPr id="12" name="object 12"/>
            <p:cNvSpPr/>
            <p:nvPr/>
          </p:nvSpPr>
          <p:spPr>
            <a:xfrm>
              <a:off x="5206746" y="3020567"/>
              <a:ext cx="978535" cy="485140"/>
            </a:xfrm>
            <a:custGeom>
              <a:avLst/>
              <a:gdLst/>
              <a:ahLst/>
              <a:cxnLst/>
              <a:rect l="l" t="t" r="r" b="b"/>
              <a:pathLst>
                <a:path w="978535" h="485139">
                  <a:moveTo>
                    <a:pt x="736091" y="0"/>
                  </a:moveTo>
                  <a:lnTo>
                    <a:pt x="736091" y="121158"/>
                  </a:lnTo>
                  <a:lnTo>
                    <a:pt x="0" y="121158"/>
                  </a:lnTo>
                  <a:lnTo>
                    <a:pt x="0" y="363474"/>
                  </a:lnTo>
                  <a:lnTo>
                    <a:pt x="736091" y="363474"/>
                  </a:lnTo>
                  <a:lnTo>
                    <a:pt x="736091" y="484632"/>
                  </a:lnTo>
                  <a:lnTo>
                    <a:pt x="978407" y="242316"/>
                  </a:lnTo>
                  <a:lnTo>
                    <a:pt x="736091" y="0"/>
                  </a:lnTo>
                  <a:close/>
                </a:path>
              </a:pathLst>
            </a:custGeom>
            <a:solidFill>
              <a:srgbClr val="00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206746" y="3020567"/>
              <a:ext cx="978535" cy="485140"/>
            </a:xfrm>
            <a:custGeom>
              <a:avLst/>
              <a:gdLst/>
              <a:ahLst/>
              <a:cxnLst/>
              <a:rect l="l" t="t" r="r" b="b"/>
              <a:pathLst>
                <a:path w="978535" h="485139">
                  <a:moveTo>
                    <a:pt x="0" y="121158"/>
                  </a:moveTo>
                  <a:lnTo>
                    <a:pt x="736091" y="121158"/>
                  </a:lnTo>
                  <a:lnTo>
                    <a:pt x="736091" y="0"/>
                  </a:lnTo>
                  <a:lnTo>
                    <a:pt x="978407" y="242316"/>
                  </a:lnTo>
                  <a:lnTo>
                    <a:pt x="736091" y="484632"/>
                  </a:lnTo>
                  <a:lnTo>
                    <a:pt x="736091" y="363474"/>
                  </a:lnTo>
                  <a:lnTo>
                    <a:pt x="0" y="363474"/>
                  </a:lnTo>
                  <a:lnTo>
                    <a:pt x="0" y="12115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11802" y="2686176"/>
              <a:ext cx="978535" cy="485140"/>
            </a:xfrm>
            <a:custGeom>
              <a:avLst/>
              <a:gdLst/>
              <a:ahLst/>
              <a:cxnLst/>
              <a:rect l="l" t="t" r="r" b="b"/>
              <a:pathLst>
                <a:path w="978535" h="485139">
                  <a:moveTo>
                    <a:pt x="242315" y="0"/>
                  </a:moveTo>
                  <a:lnTo>
                    <a:pt x="0" y="242315"/>
                  </a:lnTo>
                  <a:lnTo>
                    <a:pt x="242315" y="484632"/>
                  </a:lnTo>
                  <a:lnTo>
                    <a:pt x="242315" y="363474"/>
                  </a:lnTo>
                  <a:lnTo>
                    <a:pt x="978408" y="363474"/>
                  </a:lnTo>
                  <a:lnTo>
                    <a:pt x="978408" y="121158"/>
                  </a:lnTo>
                  <a:lnTo>
                    <a:pt x="242315" y="121158"/>
                  </a:lnTo>
                  <a:lnTo>
                    <a:pt x="242315" y="0"/>
                  </a:lnTo>
                  <a:close/>
                </a:path>
              </a:pathLst>
            </a:custGeom>
            <a:solidFill>
              <a:srgbClr val="00B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11802" y="2686176"/>
              <a:ext cx="978535" cy="485140"/>
            </a:xfrm>
            <a:custGeom>
              <a:avLst/>
              <a:gdLst/>
              <a:ahLst/>
              <a:cxnLst/>
              <a:rect l="l" t="t" r="r" b="b"/>
              <a:pathLst>
                <a:path w="978535" h="485139">
                  <a:moveTo>
                    <a:pt x="0" y="242315"/>
                  </a:moveTo>
                  <a:lnTo>
                    <a:pt x="242315" y="0"/>
                  </a:lnTo>
                  <a:lnTo>
                    <a:pt x="242315" y="121158"/>
                  </a:lnTo>
                  <a:lnTo>
                    <a:pt x="978408" y="121158"/>
                  </a:lnTo>
                  <a:lnTo>
                    <a:pt x="978408" y="363474"/>
                  </a:lnTo>
                  <a:lnTo>
                    <a:pt x="242315" y="363474"/>
                  </a:lnTo>
                  <a:lnTo>
                    <a:pt x="242315" y="484632"/>
                  </a:lnTo>
                  <a:lnTo>
                    <a:pt x="0" y="24231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29" y="154069"/>
            <a:ext cx="11790680" cy="6556375"/>
            <a:chOff x="194729" y="154069"/>
            <a:chExt cx="11790680" cy="6556375"/>
          </a:xfrm>
        </p:grpSpPr>
        <p:sp>
          <p:nvSpPr>
            <p:cNvPr id="3" name="object 3"/>
            <p:cNvSpPr/>
            <p:nvPr/>
          </p:nvSpPr>
          <p:spPr>
            <a:xfrm>
              <a:off x="194729" y="6391274"/>
              <a:ext cx="11777345" cy="309880"/>
            </a:xfrm>
            <a:custGeom>
              <a:avLst/>
              <a:gdLst/>
              <a:ahLst/>
              <a:cxnLst/>
              <a:rect l="l" t="t" r="r" b="b"/>
              <a:pathLst>
                <a:path w="11777345" h="309879">
                  <a:moveTo>
                    <a:pt x="11777091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11777091" y="309562"/>
                  </a:lnTo>
                  <a:lnTo>
                    <a:pt x="11777091" y="0"/>
                  </a:lnTo>
                  <a:close/>
                </a:path>
              </a:pathLst>
            </a:custGeom>
            <a:solidFill>
              <a:srgbClr val="1B577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3200" y="158750"/>
              <a:ext cx="11777345" cy="6546850"/>
            </a:xfrm>
            <a:custGeom>
              <a:avLst/>
              <a:gdLst/>
              <a:ahLst/>
              <a:cxnLst/>
              <a:rect l="l" t="t" r="r" b="b"/>
              <a:pathLst>
                <a:path w="11777345" h="6546850">
                  <a:moveTo>
                    <a:pt x="0" y="6546850"/>
                  </a:moveTo>
                  <a:lnTo>
                    <a:pt x="11777091" y="6546850"/>
                  </a:lnTo>
                  <a:lnTo>
                    <a:pt x="11777091" y="0"/>
                  </a:lnTo>
                  <a:lnTo>
                    <a:pt x="0" y="0"/>
                  </a:lnTo>
                  <a:lnTo>
                    <a:pt x="0" y="6546850"/>
                  </a:lnTo>
                  <a:close/>
                </a:path>
              </a:pathLst>
            </a:custGeom>
            <a:ln w="9360">
              <a:solidFill>
                <a:srgbClr val="164B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67100" y="290449"/>
              <a:ext cx="6181725" cy="28194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8950" y="3219449"/>
              <a:ext cx="7105650" cy="26765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0455" y="6365747"/>
              <a:ext cx="3354324" cy="342900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4526407" y="6406997"/>
            <a:ext cx="3098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20" dirty="0">
                <a:solidFill>
                  <a:srgbClr val="FFFFFF"/>
                </a:solidFill>
                <a:latin typeface="Times New Roman"/>
                <a:cs typeface="Times New Roman"/>
              </a:rPr>
              <a:t>Siani</a:t>
            </a:r>
            <a:r>
              <a:rPr sz="1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and</a:t>
            </a:r>
            <a:r>
              <a:rPr sz="1600" b="1" spc="-3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Times New Roman"/>
                <a:cs typeface="Times New Roman"/>
              </a:rPr>
              <a:t>Garulli,</a:t>
            </a:r>
            <a:r>
              <a:rPr sz="1600" b="1" spc="-4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dirty="0">
                <a:solidFill>
                  <a:srgbClr val="FFFFFF"/>
                </a:solidFill>
                <a:latin typeface="Times New Roman"/>
                <a:cs typeface="Times New Roman"/>
              </a:rPr>
              <a:t>The</a:t>
            </a:r>
            <a:r>
              <a:rPr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Surgeon</a:t>
            </a:r>
            <a:r>
              <a:rPr sz="1600" b="1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600" b="1" spc="-30" dirty="0">
                <a:solidFill>
                  <a:srgbClr val="FFFFFF"/>
                </a:solidFill>
                <a:latin typeface="Times New Roman"/>
                <a:cs typeface="Times New Roman"/>
              </a:rPr>
              <a:t>2017</a:t>
            </a:r>
            <a:endParaRPr sz="1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29" y="154069"/>
            <a:ext cx="11790680" cy="6556375"/>
            <a:chOff x="194729" y="154069"/>
            <a:chExt cx="11790680" cy="6556375"/>
          </a:xfrm>
        </p:grpSpPr>
        <p:sp>
          <p:nvSpPr>
            <p:cNvPr id="3" name="object 3"/>
            <p:cNvSpPr/>
            <p:nvPr/>
          </p:nvSpPr>
          <p:spPr>
            <a:xfrm>
              <a:off x="194729" y="6391274"/>
              <a:ext cx="11777345" cy="309880"/>
            </a:xfrm>
            <a:custGeom>
              <a:avLst/>
              <a:gdLst/>
              <a:ahLst/>
              <a:cxnLst/>
              <a:rect l="l" t="t" r="r" b="b"/>
              <a:pathLst>
                <a:path w="11777345" h="309879">
                  <a:moveTo>
                    <a:pt x="11777091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11777091" y="309562"/>
                  </a:lnTo>
                  <a:lnTo>
                    <a:pt x="11777091" y="0"/>
                  </a:lnTo>
                  <a:close/>
                </a:path>
              </a:pathLst>
            </a:custGeom>
            <a:solidFill>
              <a:srgbClr val="1B577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3200" y="158750"/>
              <a:ext cx="11777345" cy="6546850"/>
            </a:xfrm>
            <a:custGeom>
              <a:avLst/>
              <a:gdLst/>
              <a:ahLst/>
              <a:cxnLst/>
              <a:rect l="l" t="t" r="r" b="b"/>
              <a:pathLst>
                <a:path w="11777345" h="6546850">
                  <a:moveTo>
                    <a:pt x="0" y="6546850"/>
                  </a:moveTo>
                  <a:lnTo>
                    <a:pt x="11777091" y="6546850"/>
                  </a:lnTo>
                  <a:lnTo>
                    <a:pt x="11777091" y="0"/>
                  </a:lnTo>
                  <a:lnTo>
                    <a:pt x="0" y="0"/>
                  </a:lnTo>
                  <a:lnTo>
                    <a:pt x="0" y="6546850"/>
                  </a:lnTo>
                  <a:close/>
                </a:path>
              </a:pathLst>
            </a:custGeom>
            <a:ln w="9360">
              <a:solidFill>
                <a:srgbClr val="164B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3024" y="300792"/>
              <a:ext cx="4797339" cy="8899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3224" y="527113"/>
              <a:ext cx="3962400" cy="1920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9478" y="1192212"/>
              <a:ext cx="8280908" cy="54324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819402"/>
            <a:ext cx="10299700" cy="276923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84785" marR="259715" indent="-172720">
              <a:lnSpc>
                <a:spcPts val="2270"/>
              </a:lnSpc>
              <a:spcBef>
                <a:spcPts val="380"/>
              </a:spcBef>
              <a:buChar char="•"/>
              <a:tabLst>
                <a:tab pos="184785" algn="l"/>
              </a:tabLst>
            </a:pPr>
            <a:r>
              <a:rPr sz="2100" dirty="0">
                <a:latin typeface="Tahoma"/>
                <a:cs typeface="Tahoma"/>
              </a:rPr>
              <a:t>The</a:t>
            </a:r>
            <a:r>
              <a:rPr sz="2100" spc="-6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mesocolon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is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spc="65" dirty="0">
                <a:latin typeface="Tahoma"/>
                <a:cs typeface="Tahoma"/>
              </a:rPr>
              <a:t>a</a:t>
            </a:r>
            <a:r>
              <a:rPr sz="2100" spc="-35" dirty="0">
                <a:latin typeface="Tahoma"/>
                <a:cs typeface="Tahoma"/>
              </a:rPr>
              <a:t> </a:t>
            </a:r>
            <a:r>
              <a:rPr sz="2100" b="1" dirty="0">
                <a:latin typeface="Arial"/>
                <a:cs typeface="Arial"/>
              </a:rPr>
              <a:t>mesentery </a:t>
            </a:r>
            <a:r>
              <a:rPr sz="2100" spc="-40" dirty="0">
                <a:latin typeface="Tahoma"/>
                <a:cs typeface="Tahoma"/>
              </a:rPr>
              <a:t>that </a:t>
            </a:r>
            <a:r>
              <a:rPr sz="2100" dirty="0">
                <a:latin typeface="Tahoma"/>
                <a:cs typeface="Tahoma"/>
              </a:rPr>
              <a:t>attaches</a:t>
            </a:r>
            <a:r>
              <a:rPr sz="2100" spc="-6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colon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to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b="1" dirty="0">
                <a:latin typeface="Arial"/>
                <a:cs typeface="Arial"/>
              </a:rPr>
              <a:t>posterior</a:t>
            </a:r>
            <a:r>
              <a:rPr sz="2100" b="1" spc="3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abdominal wall</a:t>
            </a:r>
            <a:r>
              <a:rPr sz="2100" spc="-10" dirty="0">
                <a:latin typeface="Tahoma"/>
                <a:cs typeface="Tahoma"/>
              </a:rPr>
              <a:t>.</a:t>
            </a:r>
            <a:endParaRPr sz="21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520"/>
              </a:spcBef>
              <a:buChar char="•"/>
              <a:tabLst>
                <a:tab pos="184785" algn="l"/>
              </a:tabLst>
            </a:pPr>
            <a:r>
              <a:rPr sz="2100" spc="-170" dirty="0">
                <a:latin typeface="Tahoma"/>
                <a:cs typeface="Tahoma"/>
              </a:rPr>
              <a:t>It</a:t>
            </a:r>
            <a:r>
              <a:rPr sz="2100" spc="-8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results</a:t>
            </a:r>
            <a:r>
              <a:rPr sz="2100" spc="-155" dirty="0">
                <a:latin typeface="Tahoma"/>
                <a:cs typeface="Tahoma"/>
              </a:rPr>
              <a:t> </a:t>
            </a:r>
            <a:r>
              <a:rPr sz="2100" spc="-20" dirty="0">
                <a:latin typeface="Tahoma"/>
                <a:cs typeface="Tahoma"/>
              </a:rPr>
              <a:t>from</a:t>
            </a:r>
            <a:r>
              <a:rPr sz="2100" spc="-10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12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reflection</a:t>
            </a:r>
            <a:r>
              <a:rPr sz="2100" spc="-13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of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b="1" dirty="0">
                <a:latin typeface="Arial"/>
                <a:cs typeface="Arial"/>
              </a:rPr>
              <a:t>parietal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peritoneum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dirty="0">
                <a:latin typeface="Tahoma"/>
                <a:cs typeface="Tahoma"/>
              </a:rPr>
              <a:t>of</a:t>
            </a:r>
            <a:r>
              <a:rPr sz="2100" spc="-11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110" dirty="0">
                <a:latin typeface="Tahoma"/>
                <a:cs typeface="Tahoma"/>
              </a:rPr>
              <a:t> </a:t>
            </a:r>
            <a:r>
              <a:rPr sz="2100" b="1" dirty="0">
                <a:latin typeface="Arial"/>
                <a:cs typeface="Arial"/>
              </a:rPr>
              <a:t>posterior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abdominal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wall</a:t>
            </a:r>
            <a:r>
              <a:rPr sz="2100" spc="-10" dirty="0">
                <a:latin typeface="Tahoma"/>
                <a:cs typeface="Tahoma"/>
              </a:rPr>
              <a:t>.</a:t>
            </a:r>
            <a:endParaRPr sz="2100">
              <a:latin typeface="Tahoma"/>
              <a:cs typeface="Tahoma"/>
            </a:endParaRPr>
          </a:p>
          <a:p>
            <a:pPr marL="184785" marR="789305" indent="-172720">
              <a:lnSpc>
                <a:spcPts val="2270"/>
              </a:lnSpc>
              <a:spcBef>
                <a:spcPts val="835"/>
              </a:spcBef>
              <a:buChar char="•"/>
              <a:tabLst>
                <a:tab pos="184785" algn="l"/>
                <a:tab pos="254000" algn="l"/>
              </a:tabLst>
            </a:pPr>
            <a:r>
              <a:rPr sz="2100" dirty="0">
                <a:latin typeface="Tahoma"/>
                <a:cs typeface="Tahoma"/>
              </a:rPr>
              <a:t>	The</a:t>
            </a:r>
            <a:r>
              <a:rPr sz="2100" spc="-3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mesocolon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contains</a:t>
            </a:r>
            <a:r>
              <a:rPr sz="2100" spc="-50" dirty="0">
                <a:latin typeface="Tahoma"/>
                <a:cs typeface="Tahoma"/>
              </a:rPr>
              <a:t> </a:t>
            </a:r>
            <a:r>
              <a:rPr sz="2100" spc="65" dirty="0">
                <a:latin typeface="Tahoma"/>
                <a:cs typeface="Tahoma"/>
              </a:rPr>
              <a:t>a</a:t>
            </a:r>
            <a:r>
              <a:rPr sz="2100" spc="-2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substantial</a:t>
            </a:r>
            <a:r>
              <a:rPr sz="2100" spc="-3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amount</a:t>
            </a:r>
            <a:r>
              <a:rPr sz="2100" spc="-2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of</a:t>
            </a:r>
            <a:r>
              <a:rPr sz="2100" spc="-2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adipose</a:t>
            </a:r>
            <a:r>
              <a:rPr sz="2100" spc="-4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tissue,</a:t>
            </a:r>
            <a:r>
              <a:rPr sz="2100" spc="-35" dirty="0">
                <a:latin typeface="Tahoma"/>
                <a:cs typeface="Tahoma"/>
              </a:rPr>
              <a:t> </a:t>
            </a:r>
            <a:r>
              <a:rPr sz="2100" spc="80" dirty="0">
                <a:latin typeface="Tahoma"/>
                <a:cs typeface="Tahoma"/>
              </a:rPr>
              <a:t>as</a:t>
            </a:r>
            <a:r>
              <a:rPr sz="2100" spc="-1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well</a:t>
            </a:r>
            <a:r>
              <a:rPr sz="2100" spc="-20" dirty="0">
                <a:latin typeface="Tahoma"/>
                <a:cs typeface="Tahoma"/>
              </a:rPr>
              <a:t> </a:t>
            </a:r>
            <a:r>
              <a:rPr sz="2100" spc="80" dirty="0">
                <a:latin typeface="Tahoma"/>
                <a:cs typeface="Tahoma"/>
              </a:rPr>
              <a:t>as</a:t>
            </a:r>
            <a:r>
              <a:rPr sz="2100" spc="-20" dirty="0">
                <a:latin typeface="Tahoma"/>
                <a:cs typeface="Tahoma"/>
              </a:rPr>
              <a:t> </a:t>
            </a:r>
            <a:r>
              <a:rPr sz="2100" spc="-25" dirty="0">
                <a:latin typeface="Tahoma"/>
                <a:cs typeface="Tahoma"/>
              </a:rPr>
              <a:t>the </a:t>
            </a:r>
            <a:r>
              <a:rPr sz="2100" dirty="0">
                <a:latin typeface="Tahoma"/>
                <a:cs typeface="Tahoma"/>
              </a:rPr>
              <a:t>neurovascular</a:t>
            </a:r>
            <a:r>
              <a:rPr sz="2100" spc="-8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supply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to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7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colon.</a:t>
            </a:r>
            <a:endParaRPr sz="2100">
              <a:latin typeface="Tahoma"/>
              <a:cs typeface="Tahoma"/>
            </a:endParaRPr>
          </a:p>
          <a:p>
            <a:pPr marL="184785" indent="-172085">
              <a:lnSpc>
                <a:spcPts val="2395"/>
              </a:lnSpc>
              <a:spcBef>
                <a:spcPts val="505"/>
              </a:spcBef>
              <a:buChar char="•"/>
              <a:tabLst>
                <a:tab pos="184785" algn="l"/>
              </a:tabLst>
            </a:pPr>
            <a:r>
              <a:rPr sz="2100" dirty="0">
                <a:latin typeface="Tahoma"/>
                <a:cs typeface="Tahoma"/>
              </a:rPr>
              <a:t>Where</a:t>
            </a:r>
            <a:r>
              <a:rPr sz="2100" spc="-65" dirty="0">
                <a:latin typeface="Tahoma"/>
                <a:cs typeface="Tahoma"/>
              </a:rPr>
              <a:t> </a:t>
            </a:r>
            <a:r>
              <a:rPr sz="2100" spc="-45" dirty="0">
                <a:latin typeface="Tahoma"/>
                <a:cs typeface="Tahoma"/>
              </a:rPr>
              <a:t>it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is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adhered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spc="-20" dirty="0">
                <a:latin typeface="Tahoma"/>
                <a:cs typeface="Tahoma"/>
              </a:rPr>
              <a:t>to</a:t>
            </a:r>
            <a:r>
              <a:rPr sz="2100" spc="-6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posterior</a:t>
            </a:r>
            <a:r>
              <a:rPr sz="2100" spc="-7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abdominal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wall,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spc="-30" dirty="0">
                <a:latin typeface="Tahoma"/>
                <a:cs typeface="Tahoma"/>
              </a:rPr>
              <a:t>it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is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held</a:t>
            </a:r>
            <a:r>
              <a:rPr sz="2100" spc="-6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in</a:t>
            </a:r>
            <a:r>
              <a:rPr sz="2100" spc="-7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place</a:t>
            </a:r>
            <a:r>
              <a:rPr sz="2100" spc="-6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by</a:t>
            </a:r>
            <a:r>
              <a:rPr sz="2100" spc="-65" dirty="0">
                <a:latin typeface="Tahoma"/>
                <a:cs typeface="Tahoma"/>
              </a:rPr>
              <a:t> </a:t>
            </a:r>
            <a:r>
              <a:rPr sz="2100" spc="65" dirty="0">
                <a:latin typeface="Tahoma"/>
                <a:cs typeface="Tahoma"/>
              </a:rPr>
              <a:t>a</a:t>
            </a:r>
            <a:r>
              <a:rPr sz="2100" spc="-5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layer</a:t>
            </a:r>
            <a:r>
              <a:rPr sz="2100" spc="-60" dirty="0">
                <a:latin typeface="Tahoma"/>
                <a:cs typeface="Tahoma"/>
              </a:rPr>
              <a:t> </a:t>
            </a:r>
            <a:r>
              <a:rPr sz="2100" spc="-25" dirty="0">
                <a:latin typeface="Tahoma"/>
                <a:cs typeface="Tahoma"/>
              </a:rPr>
              <a:t>of</a:t>
            </a:r>
            <a:endParaRPr sz="2100">
              <a:latin typeface="Tahoma"/>
              <a:cs typeface="Tahoma"/>
            </a:endParaRPr>
          </a:p>
          <a:p>
            <a:pPr marL="184785">
              <a:lnSpc>
                <a:spcPts val="2395"/>
              </a:lnSpc>
            </a:pPr>
            <a:r>
              <a:rPr sz="2100" dirty="0">
                <a:latin typeface="Tahoma"/>
                <a:cs typeface="Tahoma"/>
              </a:rPr>
              <a:t>loose</a:t>
            </a:r>
            <a:r>
              <a:rPr sz="2100" spc="4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connective</a:t>
            </a:r>
            <a:r>
              <a:rPr sz="2100" spc="3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tissue</a:t>
            </a:r>
            <a:r>
              <a:rPr sz="2100" spc="40" dirty="0">
                <a:latin typeface="Tahoma"/>
                <a:cs typeface="Tahoma"/>
              </a:rPr>
              <a:t> </a:t>
            </a:r>
            <a:r>
              <a:rPr sz="2100" spc="135" dirty="0">
                <a:latin typeface="Tahoma"/>
                <a:cs typeface="Tahoma"/>
              </a:rPr>
              <a:t>??</a:t>
            </a:r>
            <a:endParaRPr sz="21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spcBef>
                <a:spcPts val="555"/>
              </a:spcBef>
              <a:buFont typeface="Tahoma"/>
              <a:buChar char="•"/>
              <a:tabLst>
                <a:tab pos="184785" algn="l"/>
              </a:tabLst>
            </a:pPr>
            <a:r>
              <a:rPr sz="2100" b="1" spc="-20" dirty="0">
                <a:solidFill>
                  <a:srgbClr val="FF0000"/>
                </a:solidFill>
                <a:latin typeface="Arial"/>
                <a:cs typeface="Arial"/>
              </a:rPr>
              <a:t>FASCIA</a:t>
            </a:r>
            <a:r>
              <a:rPr sz="2100" b="1" spc="-1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100" b="1" spc="-10" dirty="0">
                <a:solidFill>
                  <a:srgbClr val="FF0000"/>
                </a:solidFill>
                <a:latin typeface="Arial"/>
                <a:cs typeface="Arial"/>
              </a:rPr>
              <a:t>TOLDT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29" y="154069"/>
            <a:ext cx="11790680" cy="6556375"/>
            <a:chOff x="194729" y="154069"/>
            <a:chExt cx="11790680" cy="6556375"/>
          </a:xfrm>
        </p:grpSpPr>
        <p:sp>
          <p:nvSpPr>
            <p:cNvPr id="3" name="object 3"/>
            <p:cNvSpPr/>
            <p:nvPr/>
          </p:nvSpPr>
          <p:spPr>
            <a:xfrm>
              <a:off x="194729" y="6391274"/>
              <a:ext cx="11777345" cy="309880"/>
            </a:xfrm>
            <a:custGeom>
              <a:avLst/>
              <a:gdLst/>
              <a:ahLst/>
              <a:cxnLst/>
              <a:rect l="l" t="t" r="r" b="b"/>
              <a:pathLst>
                <a:path w="11777345" h="309879">
                  <a:moveTo>
                    <a:pt x="11777091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11777091" y="309562"/>
                  </a:lnTo>
                  <a:lnTo>
                    <a:pt x="11777091" y="0"/>
                  </a:lnTo>
                  <a:close/>
                </a:path>
              </a:pathLst>
            </a:custGeom>
            <a:solidFill>
              <a:srgbClr val="1B577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3200" y="158750"/>
              <a:ext cx="11777345" cy="6546850"/>
            </a:xfrm>
            <a:custGeom>
              <a:avLst/>
              <a:gdLst/>
              <a:ahLst/>
              <a:cxnLst/>
              <a:rect l="l" t="t" r="r" b="b"/>
              <a:pathLst>
                <a:path w="11777345" h="6546850">
                  <a:moveTo>
                    <a:pt x="0" y="6546850"/>
                  </a:moveTo>
                  <a:lnTo>
                    <a:pt x="11777091" y="6546850"/>
                  </a:lnTo>
                  <a:lnTo>
                    <a:pt x="11777091" y="0"/>
                  </a:lnTo>
                  <a:lnTo>
                    <a:pt x="0" y="0"/>
                  </a:lnTo>
                  <a:lnTo>
                    <a:pt x="0" y="6546850"/>
                  </a:lnTo>
                  <a:close/>
                </a:path>
              </a:pathLst>
            </a:custGeom>
            <a:ln w="9360">
              <a:solidFill>
                <a:srgbClr val="164B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3024" y="300792"/>
              <a:ext cx="4797339" cy="8899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3224" y="527113"/>
              <a:ext cx="3962400" cy="19208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35505" y="1319276"/>
              <a:ext cx="8064881" cy="5287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600200" y="2386710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vert="horz" wrap="square" lIns="0" tIns="476884" rIns="0" bIns="0" rtlCol="0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3754"/>
              </a:spcBef>
            </a:pPr>
            <a:r>
              <a:rPr sz="3800" b="0" spc="375" dirty="0">
                <a:solidFill>
                  <a:srgbClr val="252525"/>
                </a:solidFill>
                <a:latin typeface="Trebuchet MS"/>
                <a:cs typeface="Trebuchet MS"/>
              </a:rPr>
              <a:t>ANATOMICAL</a:t>
            </a:r>
            <a:r>
              <a:rPr sz="3800" b="0" spc="2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295" dirty="0">
                <a:solidFill>
                  <a:srgbClr val="252525"/>
                </a:solidFill>
                <a:latin typeface="Trebuchet MS"/>
                <a:cs typeface="Trebuchet MS"/>
              </a:rPr>
              <a:t>DISSECTIONS</a:t>
            </a:r>
            <a:endParaRPr sz="3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3333" y="399605"/>
            <a:ext cx="5728970" cy="592963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2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080" y="260426"/>
            <a:ext cx="8913074" cy="6337173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3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9329" y="248475"/>
            <a:ext cx="9676765" cy="6361049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449" y="206768"/>
            <a:ext cx="9557512" cy="6313297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2276" y="288213"/>
            <a:ext cx="9237311" cy="6281547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1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29080" y="357809"/>
            <a:ext cx="9692640" cy="5564049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1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5720" y="296138"/>
            <a:ext cx="8808439" cy="6023286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1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8308" y="794828"/>
            <a:ext cx="6111105" cy="53009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16939" y="1819402"/>
            <a:ext cx="10335895" cy="3345815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84785" marR="5080" indent="-172720" algn="just">
              <a:lnSpc>
                <a:spcPct val="90000"/>
              </a:lnSpc>
              <a:spcBef>
                <a:spcPts val="350"/>
              </a:spcBef>
              <a:buChar char="•"/>
              <a:tabLst>
                <a:tab pos="184785" algn="l"/>
              </a:tabLst>
            </a:pPr>
            <a:r>
              <a:rPr sz="2100" dirty="0">
                <a:latin typeface="Tahoma"/>
                <a:cs typeface="Tahoma"/>
              </a:rPr>
              <a:t>The</a:t>
            </a:r>
            <a:r>
              <a:rPr sz="2100" spc="-10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mesocolon</a:t>
            </a:r>
            <a:r>
              <a:rPr sz="2100" spc="-10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extends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along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spc="-20" dirty="0">
                <a:latin typeface="Tahoma"/>
                <a:cs typeface="Tahoma"/>
              </a:rPr>
              <a:t>entire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length</a:t>
            </a:r>
            <a:r>
              <a:rPr sz="2100" spc="-8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of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8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colon,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spc="-20" dirty="0">
                <a:latin typeface="Tahoma"/>
                <a:cs typeface="Tahoma"/>
              </a:rPr>
              <a:t>from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8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distal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spc="-20" dirty="0">
                <a:latin typeface="Tahoma"/>
                <a:cs typeface="Tahoma"/>
              </a:rPr>
              <a:t>root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of</a:t>
            </a:r>
            <a:r>
              <a:rPr sz="2100" spc="-65" dirty="0">
                <a:latin typeface="Tahoma"/>
                <a:cs typeface="Tahoma"/>
              </a:rPr>
              <a:t> </a:t>
            </a:r>
            <a:r>
              <a:rPr sz="2100" spc="-25" dirty="0">
                <a:latin typeface="Tahoma"/>
                <a:cs typeface="Tahoma"/>
              </a:rPr>
              <a:t>the </a:t>
            </a:r>
            <a:r>
              <a:rPr sz="2100" dirty="0">
                <a:latin typeface="Tahoma"/>
                <a:cs typeface="Tahoma"/>
              </a:rPr>
              <a:t>small</a:t>
            </a:r>
            <a:r>
              <a:rPr sz="2100" spc="-7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intestine</a:t>
            </a:r>
            <a:r>
              <a:rPr sz="2100" spc="-6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mesentery,</a:t>
            </a:r>
            <a:r>
              <a:rPr sz="2100" spc="-2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along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ascending,</a:t>
            </a:r>
            <a:r>
              <a:rPr sz="2100" spc="-4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transverse,</a:t>
            </a:r>
            <a:r>
              <a:rPr sz="2100" spc="-3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colon,</a:t>
            </a:r>
            <a:r>
              <a:rPr sz="2100" spc="-5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and</a:t>
            </a:r>
            <a:r>
              <a:rPr sz="2100" spc="-3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sigmoid</a:t>
            </a:r>
            <a:r>
              <a:rPr sz="2100" spc="-6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colons </a:t>
            </a:r>
            <a:r>
              <a:rPr sz="2100" spc="-20" dirty="0">
                <a:latin typeface="Tahoma"/>
                <a:cs typeface="Tahoma"/>
              </a:rPr>
              <a:t>to</a:t>
            </a:r>
            <a:r>
              <a:rPr sz="2100" spc="-10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reach</a:t>
            </a:r>
            <a:r>
              <a:rPr sz="2100" spc="-10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rectum,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which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is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spc="-20" dirty="0">
                <a:latin typeface="Tahoma"/>
                <a:cs typeface="Tahoma"/>
              </a:rPr>
              <a:t>not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surrounded</a:t>
            </a:r>
            <a:r>
              <a:rPr sz="2100" spc="-10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by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spc="-20" dirty="0">
                <a:latin typeface="Tahoma"/>
                <a:cs typeface="Tahoma"/>
              </a:rPr>
              <a:t>peritoneum,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roughly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at</a:t>
            </a:r>
            <a:r>
              <a:rPr sz="2100" spc="-8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10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level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of</a:t>
            </a:r>
            <a:r>
              <a:rPr sz="2100" spc="-100" dirty="0">
                <a:latin typeface="Tahoma"/>
                <a:cs typeface="Tahoma"/>
              </a:rPr>
              <a:t> </a:t>
            </a:r>
            <a:r>
              <a:rPr sz="2100" spc="-25" dirty="0">
                <a:latin typeface="Tahoma"/>
                <a:cs typeface="Tahoma"/>
              </a:rPr>
              <a:t>the </a:t>
            </a:r>
            <a:r>
              <a:rPr sz="2100" spc="-40" dirty="0">
                <a:latin typeface="Tahoma"/>
                <a:cs typeface="Tahoma"/>
              </a:rPr>
              <a:t>third</a:t>
            </a:r>
            <a:r>
              <a:rPr sz="2100" spc="-6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sacral</a:t>
            </a:r>
            <a:r>
              <a:rPr sz="2100" spc="-6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vertebra</a:t>
            </a:r>
            <a:r>
              <a:rPr sz="2100" spc="-3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(S3).</a:t>
            </a: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340"/>
              </a:spcBef>
              <a:buFont typeface="Tahoma"/>
              <a:buChar char="•"/>
            </a:pPr>
            <a:endParaRPr sz="2100">
              <a:latin typeface="Tahoma"/>
              <a:cs typeface="Tahoma"/>
            </a:endParaRPr>
          </a:p>
          <a:p>
            <a:pPr marL="184785" marR="124460" indent="-172720">
              <a:lnSpc>
                <a:spcPct val="90000"/>
              </a:lnSpc>
              <a:buChar char="•"/>
              <a:tabLst>
                <a:tab pos="184785" algn="l"/>
              </a:tabLst>
            </a:pPr>
            <a:r>
              <a:rPr sz="2100" spc="-20" dirty="0">
                <a:latin typeface="Tahoma"/>
                <a:cs typeface="Tahoma"/>
              </a:rPr>
              <a:t>Differing</a:t>
            </a:r>
            <a:r>
              <a:rPr sz="2100" spc="-12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parts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of</a:t>
            </a:r>
            <a:r>
              <a:rPr sz="2100" spc="-8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mesocolon</a:t>
            </a:r>
            <a:r>
              <a:rPr sz="2100" spc="-120" dirty="0">
                <a:latin typeface="Tahoma"/>
                <a:cs typeface="Tahoma"/>
              </a:rPr>
              <a:t> </a:t>
            </a:r>
            <a:r>
              <a:rPr sz="2100" spc="-40" dirty="0">
                <a:latin typeface="Tahoma"/>
                <a:cs typeface="Tahoma"/>
              </a:rPr>
              <a:t>that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extend</a:t>
            </a:r>
            <a:r>
              <a:rPr sz="2100" spc="-8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to</a:t>
            </a:r>
            <a:r>
              <a:rPr sz="2100" spc="-8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portions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of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the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colon</a:t>
            </a:r>
            <a:r>
              <a:rPr sz="2100" spc="-100" dirty="0">
                <a:latin typeface="Tahoma"/>
                <a:cs typeface="Tahoma"/>
              </a:rPr>
              <a:t> </a:t>
            </a:r>
            <a:r>
              <a:rPr sz="2100" spc="-40" dirty="0">
                <a:latin typeface="Tahoma"/>
                <a:cs typeface="Tahoma"/>
              </a:rPr>
              <a:t>that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remain</a:t>
            </a:r>
            <a:r>
              <a:rPr sz="2100" spc="-85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static </a:t>
            </a:r>
            <a:r>
              <a:rPr sz="2100" dirty="0">
                <a:latin typeface="Tahoma"/>
                <a:cs typeface="Tahoma"/>
              </a:rPr>
              <a:t>become</a:t>
            </a:r>
            <a:r>
              <a:rPr sz="2100" spc="-10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adherent</a:t>
            </a:r>
            <a:r>
              <a:rPr sz="2100" spc="-85" dirty="0">
                <a:latin typeface="Tahoma"/>
                <a:cs typeface="Tahoma"/>
              </a:rPr>
              <a:t> </a:t>
            </a:r>
            <a:r>
              <a:rPr sz="2100" spc="-40" dirty="0">
                <a:latin typeface="Tahoma"/>
                <a:cs typeface="Tahoma"/>
              </a:rPr>
              <a:t>with</a:t>
            </a:r>
            <a:r>
              <a:rPr sz="2100" spc="-8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the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parietal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peritoneum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and</a:t>
            </a:r>
            <a:r>
              <a:rPr sz="2100" spc="-75" dirty="0">
                <a:latin typeface="Tahoma"/>
                <a:cs typeface="Tahoma"/>
              </a:rPr>
              <a:t> </a:t>
            </a:r>
            <a:r>
              <a:rPr sz="2100" b="1" dirty="0">
                <a:latin typeface="Arial"/>
                <a:cs typeface="Arial"/>
              </a:rPr>
              <a:t>are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called</a:t>
            </a:r>
            <a:r>
              <a:rPr sz="2100" b="1" spc="-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secondarily </a:t>
            </a:r>
            <a:r>
              <a:rPr sz="2100" b="1" dirty="0">
                <a:latin typeface="Arial"/>
                <a:cs typeface="Arial"/>
              </a:rPr>
              <a:t>retroperitoneal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spc="-10" dirty="0">
                <a:latin typeface="Tahoma"/>
                <a:cs typeface="Tahoma"/>
              </a:rPr>
              <a:t>(Standring,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2016).</a:t>
            </a:r>
            <a:r>
              <a:rPr sz="2100" spc="-85" dirty="0">
                <a:latin typeface="Tahoma"/>
                <a:cs typeface="Tahoma"/>
              </a:rPr>
              <a:t> </a:t>
            </a:r>
            <a:r>
              <a:rPr sz="2100" spc="80" dirty="0">
                <a:latin typeface="Tahoma"/>
                <a:cs typeface="Tahoma"/>
              </a:rPr>
              <a:t>=ASCENDING</a:t>
            </a:r>
            <a:r>
              <a:rPr sz="2100" spc="-195" dirty="0">
                <a:latin typeface="Tahoma"/>
                <a:cs typeface="Tahoma"/>
              </a:rPr>
              <a:t> </a:t>
            </a:r>
            <a:r>
              <a:rPr sz="2100" spc="105" dirty="0">
                <a:latin typeface="Tahoma"/>
                <a:cs typeface="Tahoma"/>
              </a:rPr>
              <a:t>AND</a:t>
            </a:r>
            <a:r>
              <a:rPr sz="2100" spc="-90" dirty="0">
                <a:latin typeface="Tahoma"/>
                <a:cs typeface="Tahoma"/>
              </a:rPr>
              <a:t> </a:t>
            </a:r>
            <a:r>
              <a:rPr sz="2100" spc="130" dirty="0">
                <a:latin typeface="Tahoma"/>
                <a:cs typeface="Tahoma"/>
              </a:rPr>
              <a:t>DESCENDING</a:t>
            </a:r>
            <a:r>
              <a:rPr sz="2100" spc="-105" dirty="0">
                <a:latin typeface="Tahoma"/>
                <a:cs typeface="Tahoma"/>
              </a:rPr>
              <a:t> </a:t>
            </a:r>
            <a:r>
              <a:rPr sz="2100" spc="125" dirty="0">
                <a:latin typeface="Tahoma"/>
                <a:cs typeface="Tahoma"/>
              </a:rPr>
              <a:t>COLON</a:t>
            </a:r>
            <a:endParaRPr sz="21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80"/>
              </a:spcBef>
              <a:buFont typeface="Tahoma"/>
              <a:buChar char="•"/>
            </a:pPr>
            <a:endParaRPr sz="2100">
              <a:latin typeface="Tahoma"/>
              <a:cs typeface="Tahoma"/>
            </a:endParaRPr>
          </a:p>
          <a:p>
            <a:pPr marL="184785" indent="-172085">
              <a:lnSpc>
                <a:spcPct val="100000"/>
              </a:lnSpc>
              <a:buChar char="•"/>
              <a:tabLst>
                <a:tab pos="184785" algn="l"/>
              </a:tabLst>
            </a:pPr>
            <a:r>
              <a:rPr sz="2100" dirty="0">
                <a:latin typeface="Tahoma"/>
                <a:cs typeface="Tahoma"/>
              </a:rPr>
              <a:t>Other</a:t>
            </a:r>
            <a:r>
              <a:rPr sz="2100" spc="-114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parts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spc="-20" dirty="0">
                <a:latin typeface="Tahoma"/>
                <a:cs typeface="Tahoma"/>
              </a:rPr>
              <a:t>retain</a:t>
            </a:r>
            <a:r>
              <a:rPr sz="2100" spc="-114" dirty="0">
                <a:latin typeface="Tahoma"/>
                <a:cs typeface="Tahoma"/>
              </a:rPr>
              <a:t> </a:t>
            </a:r>
            <a:r>
              <a:rPr sz="2100" spc="-25" dirty="0">
                <a:latin typeface="Tahoma"/>
                <a:cs typeface="Tahoma"/>
              </a:rPr>
              <a:t>their</a:t>
            </a:r>
            <a:r>
              <a:rPr sz="2100" spc="-10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mobility</a:t>
            </a:r>
            <a:r>
              <a:rPr sz="2100" spc="-11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and</a:t>
            </a:r>
            <a:r>
              <a:rPr sz="2100" spc="-110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mesentery,</a:t>
            </a:r>
            <a:r>
              <a:rPr sz="2100" spc="-95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thus</a:t>
            </a:r>
            <a:r>
              <a:rPr sz="2100" spc="-100" dirty="0">
                <a:latin typeface="Tahoma"/>
                <a:cs typeface="Tahoma"/>
              </a:rPr>
              <a:t> </a:t>
            </a:r>
            <a:r>
              <a:rPr sz="2100" dirty="0">
                <a:latin typeface="Tahoma"/>
                <a:cs typeface="Tahoma"/>
              </a:rPr>
              <a:t>staying</a:t>
            </a:r>
            <a:r>
              <a:rPr sz="2100" spc="-114" dirty="0">
                <a:latin typeface="Tahoma"/>
                <a:cs typeface="Tahoma"/>
              </a:rPr>
              <a:t> </a:t>
            </a:r>
            <a:r>
              <a:rPr sz="2100" spc="-10" dirty="0">
                <a:latin typeface="Tahoma"/>
                <a:cs typeface="Tahoma"/>
              </a:rPr>
              <a:t>intraperitoneal.</a:t>
            </a:r>
            <a:endParaRPr sz="21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1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0064" y="206717"/>
            <a:ext cx="8329373" cy="6464426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2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7614" y="644316"/>
            <a:ext cx="8845270" cy="5106412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2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3423" y="318084"/>
            <a:ext cx="7772273" cy="6233795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2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0542" y="373697"/>
            <a:ext cx="8228583" cy="6138418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2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6245" y="216649"/>
            <a:ext cx="10726293" cy="6424676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54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17874" y="206730"/>
            <a:ext cx="7277990" cy="621792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55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62427" y="1115255"/>
            <a:ext cx="6380440" cy="5176367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5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0600" y="1592249"/>
            <a:ext cx="6331301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5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21867" y="1600200"/>
            <a:ext cx="6212632" cy="45212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5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60206" y="1735027"/>
            <a:ext cx="4742130" cy="42515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98621" y="1549780"/>
            <a:ext cx="4568063" cy="390563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5323" y="5786592"/>
            <a:ext cx="2916935" cy="9119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5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1282" y="596341"/>
            <a:ext cx="8169137" cy="5223299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60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01321" y="264325"/>
            <a:ext cx="7772659" cy="6329299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61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18984" y="254457"/>
            <a:ext cx="10050399" cy="6297422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66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3400" y="357835"/>
            <a:ext cx="9005478" cy="6233795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67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884" y="516826"/>
            <a:ext cx="8744301" cy="6138418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media/image68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7082" y="1097249"/>
            <a:ext cx="5788200" cy="4962021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600200" y="2386710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vert="horz" wrap="square" lIns="0" tIns="476884" rIns="0" bIns="0" rtlCol="0">
            <a:spAutoFit/>
          </a:bodyPr>
          <a:lstStyle/>
          <a:p>
            <a:pPr marR="22860" algn="ctr">
              <a:lnSpc>
                <a:spcPct val="100000"/>
              </a:lnSpc>
              <a:spcBef>
                <a:spcPts val="3754"/>
              </a:spcBef>
            </a:pPr>
            <a:r>
              <a:rPr sz="3800" b="0" spc="180" dirty="0">
                <a:solidFill>
                  <a:srgbClr val="252525"/>
                </a:solidFill>
                <a:latin typeface="Trebuchet MS"/>
                <a:cs typeface="Trebuchet MS"/>
              </a:rPr>
              <a:t>OPERATIVE</a:t>
            </a:r>
            <a:r>
              <a:rPr sz="3800" b="0" spc="2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210" dirty="0">
                <a:solidFill>
                  <a:srgbClr val="252525"/>
                </a:solidFill>
                <a:latin typeface="Trebuchet MS"/>
                <a:cs typeface="Trebuchet MS"/>
              </a:rPr>
              <a:t>SPECIMENS</a:t>
            </a:r>
            <a:endParaRPr sz="3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495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43470" y="820038"/>
            <a:ext cx="3415665" cy="3213100"/>
          </a:xfrm>
          <a:prstGeom prst="rect">
            <a:avLst/>
          </a:prstGeom>
          <a:solidFill>
            <a:srgbClr val="495255"/>
          </a:solidFill>
          <a:ln w="31750">
            <a:solidFill>
              <a:srgbClr val="FFFFFF"/>
            </a:solidFill>
          </a:ln>
        </p:spPr>
        <p:txBody>
          <a:bodyPr vert="horz" wrap="square" lIns="0" tIns="519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90"/>
              </a:spcBef>
            </a:pPr>
            <a:endParaRPr sz="3800">
              <a:latin typeface="Times New Roman"/>
              <a:cs typeface="Times New Roman"/>
            </a:endParaRPr>
          </a:p>
          <a:p>
            <a:pPr marL="1346200" marR="438150" indent="-929640">
              <a:lnSpc>
                <a:spcPts val="4100"/>
              </a:lnSpc>
            </a:pPr>
            <a:r>
              <a:rPr sz="3800" b="0" spc="229" dirty="0">
                <a:solidFill>
                  <a:srgbClr val="FFFFFF"/>
                </a:solidFill>
                <a:latin typeface="Trebuchet MS"/>
                <a:cs typeface="Trebuchet MS"/>
              </a:rPr>
              <a:t>LAPAROTO </a:t>
            </a:r>
            <a:r>
              <a:rPr sz="3800" b="0" spc="370" dirty="0">
                <a:solidFill>
                  <a:srgbClr val="FFFFFF"/>
                </a:solidFill>
                <a:latin typeface="Trebuchet MS"/>
                <a:cs typeface="Trebuchet MS"/>
              </a:rPr>
              <a:t>MY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5884" y="185546"/>
            <a:ext cx="4975987" cy="6486906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4672" y="2404872"/>
            <a:ext cx="3045460" cy="1628139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73380" rIns="0" bIns="0" rtlCol="0">
            <a:spAutoFit/>
          </a:bodyPr>
          <a:lstStyle/>
          <a:p>
            <a:pPr marR="19685" algn="ctr">
              <a:lnSpc>
                <a:spcPts val="3195"/>
              </a:lnSpc>
              <a:spcBef>
                <a:spcPts val="2940"/>
              </a:spcBef>
            </a:pPr>
            <a:r>
              <a:rPr sz="2800" spc="229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endParaRPr sz="2800">
              <a:latin typeface="Trebuchet MS"/>
              <a:cs typeface="Trebuchet MS"/>
            </a:endParaRPr>
          </a:p>
          <a:p>
            <a:pPr marR="21590" algn="ctr">
              <a:lnSpc>
                <a:spcPts val="3195"/>
              </a:lnSpc>
            </a:pPr>
            <a:r>
              <a:rPr sz="2800" spc="320" dirty="0">
                <a:solidFill>
                  <a:srgbClr val="252525"/>
                </a:solidFill>
                <a:latin typeface="Trebuchet MS"/>
                <a:cs typeface="Trebuchet MS"/>
              </a:rPr>
              <a:t>COLECTOMY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4" name="object 4" descr="Εικόνα που περιέχει κόκκινο, εσωτερικός χώρος  Περιγραφή που δημιουργήθηκε αυτόματ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84902" y="640080"/>
            <a:ext cx="5943600" cy="6033134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15260" y="867410"/>
            <a:ext cx="7761605" cy="5523865"/>
            <a:chOff x="2215260" y="867410"/>
            <a:chExt cx="7761605" cy="5523865"/>
          </a:xfrm>
        </p:grpSpPr>
        <p:sp>
          <p:nvSpPr>
            <p:cNvPr id="4" name="object 4"/>
            <p:cNvSpPr/>
            <p:nvPr/>
          </p:nvSpPr>
          <p:spPr>
            <a:xfrm>
              <a:off x="2231135" y="964692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7729727" y="0"/>
                  </a:moveTo>
                  <a:lnTo>
                    <a:pt x="0" y="0"/>
                  </a:lnTo>
                  <a:lnTo>
                    <a:pt x="0" y="1188719"/>
                  </a:lnTo>
                  <a:lnTo>
                    <a:pt x="7729727" y="1188719"/>
                  </a:lnTo>
                  <a:lnTo>
                    <a:pt x="7729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31135" y="964692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0" y="1188719"/>
                  </a:moveTo>
                  <a:lnTo>
                    <a:pt x="7729727" y="1188719"/>
                  </a:lnTo>
                  <a:lnTo>
                    <a:pt x="7729727" y="0"/>
                  </a:lnTo>
                  <a:lnTo>
                    <a:pt x="0" y="0"/>
                  </a:lnTo>
                  <a:lnTo>
                    <a:pt x="0" y="1188719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 descr="Εικόνα που περιέχει ψήσιμο, κρέας γαλοπούλας, σάρκα, κρέας  Περιγραφή που δημιουργήθηκε αυτόματα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5835" y="867410"/>
              <a:ext cx="6002782" cy="55236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084323" y="1276553"/>
            <a:ext cx="7719695" cy="9683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2455"/>
              </a:lnSpc>
              <a:spcBef>
                <a:spcPts val="114"/>
              </a:spcBef>
            </a:pPr>
            <a:r>
              <a:rPr sz="2050" spc="-10" dirty="0">
                <a:solidFill>
                  <a:srgbClr val="C00000"/>
                </a:solidFill>
              </a:rPr>
              <a:t>MESENTERY</a:t>
            </a:r>
            <a:endParaRPr sz="2050"/>
          </a:p>
          <a:p>
            <a:pPr marL="12700" marR="5080">
              <a:lnSpc>
                <a:spcPts val="2500"/>
              </a:lnSpc>
              <a:spcBef>
                <a:spcPts val="45"/>
              </a:spcBef>
            </a:pPr>
            <a:r>
              <a:rPr sz="2050" b="0" dirty="0">
                <a:latin typeface="Tahoma"/>
                <a:cs typeface="Tahoma"/>
              </a:rPr>
              <a:t>The</a:t>
            </a:r>
            <a:r>
              <a:rPr sz="2050" b="0" spc="254" dirty="0">
                <a:latin typeface="Tahoma"/>
                <a:cs typeface="Tahoma"/>
              </a:rPr>
              <a:t> </a:t>
            </a:r>
            <a:r>
              <a:rPr sz="2050" b="0" dirty="0">
                <a:latin typeface="Tahoma"/>
                <a:cs typeface="Tahoma"/>
              </a:rPr>
              <a:t>mesentery</a:t>
            </a:r>
            <a:r>
              <a:rPr sz="2050" b="0" spc="254" dirty="0">
                <a:latin typeface="Tahoma"/>
                <a:cs typeface="Tahoma"/>
              </a:rPr>
              <a:t> </a:t>
            </a:r>
            <a:r>
              <a:rPr sz="2050" b="0" dirty="0">
                <a:latin typeface="Tahoma"/>
                <a:cs typeface="Tahoma"/>
              </a:rPr>
              <a:t>(Greek</a:t>
            </a:r>
            <a:r>
              <a:rPr sz="2050" b="0" spc="275" dirty="0">
                <a:latin typeface="Tahoma"/>
                <a:cs typeface="Tahoma"/>
              </a:rPr>
              <a:t> </a:t>
            </a:r>
            <a:r>
              <a:rPr sz="2050" b="0" i="1" dirty="0">
                <a:latin typeface="Arial"/>
                <a:cs typeface="Arial"/>
              </a:rPr>
              <a:t>fold</a:t>
            </a:r>
            <a:r>
              <a:rPr sz="2050" b="0" i="1" spc="345" dirty="0">
                <a:latin typeface="Arial"/>
                <a:cs typeface="Arial"/>
              </a:rPr>
              <a:t> </a:t>
            </a:r>
            <a:r>
              <a:rPr sz="2050" b="0" i="1" dirty="0">
                <a:latin typeface="Arial"/>
                <a:cs typeface="Arial"/>
              </a:rPr>
              <a:t>of</a:t>
            </a:r>
            <a:r>
              <a:rPr sz="2050" b="0" i="1" spc="355" dirty="0">
                <a:latin typeface="Arial"/>
                <a:cs typeface="Arial"/>
              </a:rPr>
              <a:t> </a:t>
            </a:r>
            <a:r>
              <a:rPr sz="2050" b="0" i="1" dirty="0">
                <a:latin typeface="Arial"/>
                <a:cs typeface="Arial"/>
              </a:rPr>
              <a:t>intestine)</a:t>
            </a:r>
            <a:r>
              <a:rPr sz="2050" b="0" i="1" spc="320" dirty="0">
                <a:latin typeface="Arial"/>
                <a:cs typeface="Arial"/>
              </a:rPr>
              <a:t> </a:t>
            </a:r>
            <a:r>
              <a:rPr sz="2050" b="0" dirty="0">
                <a:latin typeface="Tahoma"/>
                <a:cs typeface="Tahoma"/>
              </a:rPr>
              <a:t>of</a:t>
            </a:r>
            <a:r>
              <a:rPr sz="2050" b="0" spc="275" dirty="0">
                <a:latin typeface="Tahoma"/>
                <a:cs typeface="Tahoma"/>
              </a:rPr>
              <a:t> </a:t>
            </a:r>
            <a:r>
              <a:rPr sz="2050" b="0" dirty="0">
                <a:latin typeface="Tahoma"/>
                <a:cs typeface="Tahoma"/>
              </a:rPr>
              <a:t>the</a:t>
            </a:r>
            <a:r>
              <a:rPr sz="2050" b="0" spc="260" dirty="0">
                <a:latin typeface="Tahoma"/>
                <a:cs typeface="Tahoma"/>
              </a:rPr>
              <a:t> </a:t>
            </a:r>
            <a:r>
              <a:rPr sz="2050" b="0" dirty="0">
                <a:latin typeface="Tahoma"/>
                <a:cs typeface="Tahoma"/>
              </a:rPr>
              <a:t>small</a:t>
            </a:r>
            <a:r>
              <a:rPr sz="2050" b="0" spc="280" dirty="0">
                <a:latin typeface="Tahoma"/>
                <a:cs typeface="Tahoma"/>
              </a:rPr>
              <a:t> </a:t>
            </a:r>
            <a:r>
              <a:rPr sz="2050" b="0" dirty="0">
                <a:latin typeface="Tahoma"/>
                <a:cs typeface="Tahoma"/>
              </a:rPr>
              <a:t>intestine</a:t>
            </a:r>
            <a:r>
              <a:rPr sz="2050" b="0" spc="235" dirty="0">
                <a:latin typeface="Tahoma"/>
                <a:cs typeface="Tahoma"/>
              </a:rPr>
              <a:t> </a:t>
            </a:r>
            <a:r>
              <a:rPr sz="2050" b="0" spc="25" dirty="0">
                <a:latin typeface="Tahoma"/>
                <a:cs typeface="Tahoma"/>
              </a:rPr>
              <a:t>or </a:t>
            </a:r>
            <a:r>
              <a:rPr sz="2050" b="0" dirty="0">
                <a:latin typeface="Tahoma"/>
                <a:cs typeface="Tahoma"/>
              </a:rPr>
              <a:t>mesentery</a:t>
            </a:r>
            <a:r>
              <a:rPr sz="2050" b="0" spc="40" dirty="0">
                <a:latin typeface="Tahoma"/>
                <a:cs typeface="Tahoma"/>
              </a:rPr>
              <a:t>  </a:t>
            </a:r>
            <a:r>
              <a:rPr sz="2050" b="0" dirty="0">
                <a:latin typeface="Tahoma"/>
                <a:cs typeface="Tahoma"/>
              </a:rPr>
              <a:t>proper</a:t>
            </a:r>
            <a:r>
              <a:rPr sz="2050" b="0" spc="55" dirty="0">
                <a:latin typeface="Tahoma"/>
                <a:cs typeface="Tahoma"/>
              </a:rPr>
              <a:t>  </a:t>
            </a:r>
            <a:r>
              <a:rPr sz="2050" b="0" spc="50" dirty="0">
                <a:latin typeface="Tahoma"/>
                <a:cs typeface="Tahoma"/>
              </a:rPr>
              <a:t>is</a:t>
            </a:r>
            <a:r>
              <a:rPr sz="2050" b="0" spc="45" dirty="0">
                <a:latin typeface="Tahoma"/>
                <a:cs typeface="Tahoma"/>
              </a:rPr>
              <a:t>  </a:t>
            </a:r>
            <a:r>
              <a:rPr sz="2050" b="0" spc="60" dirty="0">
                <a:latin typeface="Tahoma"/>
                <a:cs typeface="Tahoma"/>
              </a:rPr>
              <a:t>a</a:t>
            </a:r>
            <a:r>
              <a:rPr sz="2050" b="0" spc="55" dirty="0">
                <a:latin typeface="Tahoma"/>
                <a:cs typeface="Tahoma"/>
              </a:rPr>
              <a:t>  </a:t>
            </a:r>
            <a:r>
              <a:rPr sz="2050" b="0" dirty="0">
                <a:latin typeface="Tahoma"/>
                <a:cs typeface="Tahoma"/>
              </a:rPr>
              <a:t>broad,</a:t>
            </a:r>
            <a:r>
              <a:rPr sz="2050" b="0" spc="50" dirty="0">
                <a:latin typeface="Tahoma"/>
                <a:cs typeface="Tahoma"/>
              </a:rPr>
              <a:t>  </a:t>
            </a:r>
            <a:r>
              <a:rPr sz="2050" b="0" spc="-30" dirty="0">
                <a:latin typeface="Tahoma"/>
                <a:cs typeface="Tahoma"/>
              </a:rPr>
              <a:t>fan-</a:t>
            </a:r>
            <a:r>
              <a:rPr sz="2050" b="0" dirty="0">
                <a:latin typeface="Tahoma"/>
                <a:cs typeface="Tahoma"/>
              </a:rPr>
              <a:t>shaped</a:t>
            </a:r>
            <a:r>
              <a:rPr sz="2050" b="0" spc="50" dirty="0">
                <a:latin typeface="Tahoma"/>
                <a:cs typeface="Tahoma"/>
              </a:rPr>
              <a:t>  </a:t>
            </a:r>
            <a:r>
              <a:rPr sz="2050" b="0" dirty="0">
                <a:latin typeface="Tahoma"/>
                <a:cs typeface="Tahoma"/>
              </a:rPr>
              <a:t>fold</a:t>
            </a:r>
            <a:r>
              <a:rPr sz="2050" b="0" spc="45" dirty="0">
                <a:latin typeface="Tahoma"/>
                <a:cs typeface="Tahoma"/>
              </a:rPr>
              <a:t>  </a:t>
            </a:r>
            <a:r>
              <a:rPr sz="2050" b="0" dirty="0">
                <a:latin typeface="Tahoma"/>
                <a:cs typeface="Tahoma"/>
              </a:rPr>
              <a:t>of</a:t>
            </a:r>
            <a:r>
              <a:rPr sz="2050" b="0" spc="50" dirty="0">
                <a:latin typeface="Tahoma"/>
                <a:cs typeface="Tahoma"/>
              </a:rPr>
              <a:t>  </a:t>
            </a:r>
            <a:r>
              <a:rPr sz="2050" b="0" spc="-10" dirty="0">
                <a:latin typeface="Tahoma"/>
                <a:cs typeface="Tahoma"/>
              </a:rPr>
              <a:t>peritoneum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84323" y="2223262"/>
            <a:ext cx="7720330" cy="6578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050" dirty="0">
                <a:latin typeface="Tahoma"/>
                <a:cs typeface="Tahoma"/>
              </a:rPr>
              <a:t>which</a:t>
            </a:r>
            <a:r>
              <a:rPr sz="2050" spc="75" dirty="0">
                <a:latin typeface="Tahoma"/>
                <a:cs typeface="Tahoma"/>
              </a:rPr>
              <a:t> </a:t>
            </a:r>
            <a:r>
              <a:rPr sz="2050" spc="50" dirty="0">
                <a:latin typeface="Tahoma"/>
                <a:cs typeface="Tahoma"/>
              </a:rPr>
              <a:t>suspends</a:t>
            </a:r>
            <a:r>
              <a:rPr sz="2050" spc="6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the</a:t>
            </a:r>
            <a:r>
              <a:rPr sz="2050" spc="5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coils</a:t>
            </a:r>
            <a:r>
              <a:rPr sz="2050" spc="6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of</a:t>
            </a:r>
            <a:r>
              <a:rPr sz="2050" spc="4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jejunum</a:t>
            </a:r>
            <a:r>
              <a:rPr sz="2050" spc="5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and</a:t>
            </a:r>
            <a:r>
              <a:rPr sz="2050" spc="8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ileum</a:t>
            </a:r>
            <a:r>
              <a:rPr sz="2050" spc="5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from</a:t>
            </a:r>
            <a:r>
              <a:rPr sz="2050" spc="5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the</a:t>
            </a:r>
            <a:r>
              <a:rPr sz="2050" spc="60" dirty="0">
                <a:latin typeface="Tahoma"/>
                <a:cs typeface="Tahoma"/>
              </a:rPr>
              <a:t> </a:t>
            </a:r>
            <a:r>
              <a:rPr sz="2050" spc="-10" dirty="0">
                <a:latin typeface="Tahoma"/>
                <a:cs typeface="Tahoma"/>
              </a:rPr>
              <a:t>posterior</a:t>
            </a:r>
            <a:endParaRPr sz="2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2050" dirty="0">
                <a:latin typeface="Tahoma"/>
                <a:cs typeface="Tahoma"/>
              </a:rPr>
              <a:t>abdominal</a:t>
            </a:r>
            <a:r>
              <a:rPr sz="2050" spc="190" dirty="0">
                <a:latin typeface="Tahoma"/>
                <a:cs typeface="Tahoma"/>
              </a:rPr>
              <a:t> </a:t>
            </a:r>
            <a:r>
              <a:rPr sz="2050" spc="-20" dirty="0">
                <a:latin typeface="Tahoma"/>
                <a:cs typeface="Tahoma"/>
              </a:rPr>
              <a:t>wall.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03338" y="3257550"/>
            <a:ext cx="2264536" cy="22645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8111997" y="5751067"/>
            <a:ext cx="234188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20" dirty="0">
                <a:latin typeface="Calibri"/>
                <a:cs typeface="Calibri"/>
                <a:hlinkClick r:id="rId3"/>
              </a:rPr>
              <a:t>https://</a:t>
            </a:r>
            <a:r>
              <a:rPr sz="8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4"/>
              </a:rPr>
              <a:t>www.kenhub.com/en/library/anatomy/mesentery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495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3470" y="820038"/>
            <a:ext cx="2430780" cy="2439035"/>
          </a:xfrm>
          <a:prstGeom prst="rect">
            <a:avLst/>
          </a:prstGeom>
          <a:solidFill>
            <a:srgbClr val="495255"/>
          </a:solidFill>
          <a:ln w="31750">
            <a:solidFill>
              <a:srgbClr val="FFFFFF"/>
            </a:solidFill>
          </a:ln>
        </p:spPr>
        <p:txBody>
          <a:bodyPr vert="horz" wrap="square" lIns="0" tIns="276860" rIns="0" bIns="0" rtlCol="0">
            <a:spAutoFit/>
          </a:bodyPr>
          <a:lstStyle/>
          <a:p>
            <a:pPr marL="374650" marR="352425" algn="ctr">
              <a:lnSpc>
                <a:spcPts val="3670"/>
              </a:lnSpc>
              <a:spcBef>
                <a:spcPts val="2180"/>
              </a:spcBef>
            </a:pPr>
            <a:r>
              <a:rPr sz="3400" spc="200" dirty="0">
                <a:solidFill>
                  <a:srgbClr val="FFFFFF"/>
                </a:solidFill>
                <a:latin typeface="Trebuchet MS"/>
                <a:cs typeface="Trebuchet MS"/>
              </a:rPr>
              <a:t>SUBTOT </a:t>
            </a:r>
            <a:r>
              <a:rPr sz="3400" spc="170" dirty="0">
                <a:solidFill>
                  <a:srgbClr val="FFFFFF"/>
                </a:solidFill>
                <a:latin typeface="Trebuchet MS"/>
                <a:cs typeface="Trebuchet MS"/>
              </a:rPr>
              <a:t>AL</a:t>
            </a:r>
            <a:endParaRPr sz="3400">
              <a:latin typeface="Trebuchet MS"/>
              <a:cs typeface="Trebuchet MS"/>
            </a:endParaRPr>
          </a:p>
          <a:p>
            <a:pPr marL="324485" marR="316865" algn="ctr">
              <a:lnSpc>
                <a:spcPts val="3670"/>
              </a:lnSpc>
              <a:spcBef>
                <a:spcPts val="5"/>
              </a:spcBef>
            </a:pPr>
            <a:r>
              <a:rPr sz="3400" spc="335" dirty="0">
                <a:solidFill>
                  <a:srgbClr val="FFFFFF"/>
                </a:solidFill>
                <a:latin typeface="Trebuchet MS"/>
                <a:cs typeface="Trebuchet MS"/>
              </a:rPr>
              <a:t>COLECT </a:t>
            </a:r>
            <a:r>
              <a:rPr sz="3400" spc="375" dirty="0">
                <a:solidFill>
                  <a:srgbClr val="FFFFFF"/>
                </a:solidFill>
                <a:latin typeface="Trebuchet MS"/>
                <a:cs typeface="Trebuchet MS"/>
              </a:rPr>
              <a:t>OMY</a:t>
            </a:r>
            <a:endParaRPr sz="3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62472" y="555942"/>
            <a:ext cx="5721223" cy="6049137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68591" y="0"/>
            <a:ext cx="10455275" cy="6858000"/>
            <a:chOff x="868591" y="0"/>
            <a:chExt cx="10455275" cy="6858000"/>
          </a:xfrm>
        </p:grpSpPr>
        <p:sp>
          <p:nvSpPr>
            <p:cNvPr id="4" name="object 4"/>
            <p:cNvSpPr/>
            <p:nvPr/>
          </p:nvSpPr>
          <p:spPr>
            <a:xfrm>
              <a:off x="2231136" y="964691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7729727" y="0"/>
                  </a:moveTo>
                  <a:lnTo>
                    <a:pt x="0" y="0"/>
                  </a:lnTo>
                  <a:lnTo>
                    <a:pt x="0" y="1188719"/>
                  </a:lnTo>
                  <a:lnTo>
                    <a:pt x="7729727" y="1188719"/>
                  </a:lnTo>
                  <a:lnTo>
                    <a:pt x="7729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31136" y="964691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0" y="1188719"/>
                  </a:moveTo>
                  <a:lnTo>
                    <a:pt x="7729727" y="1188719"/>
                  </a:lnTo>
                  <a:lnTo>
                    <a:pt x="7729727" y="0"/>
                  </a:lnTo>
                  <a:lnTo>
                    <a:pt x="0" y="0"/>
                  </a:lnTo>
                  <a:lnTo>
                    <a:pt x="0" y="1188719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 descr="Εικόνα που περιέχει κρέας, φαγητό, εσωτερικός χώρος  Περιγραφή που δημιουργήθηκε αυτόματα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591" y="398779"/>
              <a:ext cx="5227446" cy="6303517"/>
            </a:xfrm>
            <a:prstGeom prst="rect">
              <a:avLst/>
            </a:prstGeom>
          </p:spPr>
        </p:pic>
        <p:pic>
          <p:nvPicPr>
            <p:cNvPr id="7" name="object 7" descr="Εικόνα που περιέχει άτομο, ιατρικό, ιατρική διαδικασία, ασθενής  Περιγραφή που δημιουργήθηκε αυτόματα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79947" y="0"/>
              <a:ext cx="5143500" cy="68579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223774"/>
            <a:ext cx="11138535" cy="6566534"/>
            <a:chOff x="0" y="223774"/>
            <a:chExt cx="11138535" cy="6566534"/>
          </a:xfrm>
        </p:grpSpPr>
        <p:sp>
          <p:nvSpPr>
            <p:cNvPr id="4" name="object 4"/>
            <p:cNvSpPr/>
            <p:nvPr/>
          </p:nvSpPr>
          <p:spPr>
            <a:xfrm>
              <a:off x="2231135" y="964692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7729727" y="0"/>
                  </a:moveTo>
                  <a:lnTo>
                    <a:pt x="0" y="0"/>
                  </a:lnTo>
                  <a:lnTo>
                    <a:pt x="0" y="1188719"/>
                  </a:lnTo>
                  <a:lnTo>
                    <a:pt x="7729727" y="1188719"/>
                  </a:lnTo>
                  <a:lnTo>
                    <a:pt x="7729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31135" y="964692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0" y="1188719"/>
                  </a:moveTo>
                  <a:lnTo>
                    <a:pt x="7729727" y="1188719"/>
                  </a:lnTo>
                  <a:lnTo>
                    <a:pt x="7729727" y="0"/>
                  </a:lnTo>
                  <a:lnTo>
                    <a:pt x="0" y="0"/>
                  </a:lnTo>
                  <a:lnTo>
                    <a:pt x="0" y="1188719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 descr="Εικόνα που περιέχει φαγητό, εσωτερικός χώρος, τηγανιτές φτερούγες κοτόπουλο  Περιγραφή που δημιουργήθηκε αυτόματα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3774"/>
              <a:ext cx="6095997" cy="6566154"/>
            </a:xfrm>
            <a:prstGeom prst="rect">
              <a:avLst/>
            </a:prstGeom>
          </p:spPr>
        </p:pic>
        <p:pic>
          <p:nvPicPr>
            <p:cNvPr id="7" name="object 7" descr="Εικόνα που περιέχει φαγητό, κόκκινο  Περιγραφή που δημιουργήθηκε αυτόματα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95034" y="223774"/>
              <a:ext cx="5143499" cy="656615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31025" y="0"/>
            <a:ext cx="10808970" cy="6858000"/>
            <a:chOff x="431025" y="0"/>
            <a:chExt cx="10808970" cy="6858000"/>
          </a:xfrm>
        </p:grpSpPr>
        <p:sp>
          <p:nvSpPr>
            <p:cNvPr id="4" name="object 4"/>
            <p:cNvSpPr/>
            <p:nvPr/>
          </p:nvSpPr>
          <p:spPr>
            <a:xfrm>
              <a:off x="2231135" y="964691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7729727" y="0"/>
                  </a:moveTo>
                  <a:lnTo>
                    <a:pt x="0" y="0"/>
                  </a:lnTo>
                  <a:lnTo>
                    <a:pt x="0" y="1188719"/>
                  </a:lnTo>
                  <a:lnTo>
                    <a:pt x="7729727" y="1188719"/>
                  </a:lnTo>
                  <a:lnTo>
                    <a:pt x="7729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31135" y="964691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0" y="1188719"/>
                  </a:moveTo>
                  <a:lnTo>
                    <a:pt x="7729727" y="1188719"/>
                  </a:lnTo>
                  <a:lnTo>
                    <a:pt x="7729727" y="0"/>
                  </a:lnTo>
                  <a:lnTo>
                    <a:pt x="0" y="0"/>
                  </a:lnTo>
                  <a:lnTo>
                    <a:pt x="0" y="1188719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 descr="Εικόνα που περιέχει δωμάτιο, άτομο, σκηνή, ιατρικός εξοπλισμός  Περιγραφή που δημιουργήθηκε αυτόματα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1025" y="138429"/>
              <a:ext cx="5664961" cy="6719569"/>
            </a:xfrm>
            <a:prstGeom prst="rect">
              <a:avLst/>
            </a:prstGeom>
          </p:spPr>
        </p:pic>
        <p:pic>
          <p:nvPicPr>
            <p:cNvPr id="7" name="object 7" descr="Εικόνα που περιέχει σκηνή, δωμάτιο, ιατρικός εξοπλισμός, ιατρικό  Περιγραφή που δημιουργήθηκε αυτόματα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0"/>
              <a:ext cx="5143500" cy="6858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04672" y="2404872"/>
            <a:ext cx="3045460" cy="1628139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2800">
              <a:latin typeface="Times New Roman"/>
              <a:cs typeface="Times New Roman"/>
            </a:endParaRPr>
          </a:p>
          <a:p>
            <a:pPr marL="981710" marR="367665" indent="-634365">
              <a:lnSpc>
                <a:spcPts val="3030"/>
              </a:lnSpc>
            </a:pPr>
            <a:r>
              <a:rPr sz="2800" b="0" spc="270" dirty="0">
                <a:solidFill>
                  <a:srgbClr val="252525"/>
                </a:solidFill>
                <a:latin typeface="Trebuchet MS"/>
                <a:cs typeface="Trebuchet MS"/>
              </a:rPr>
              <a:t>APPENDICEC </a:t>
            </a:r>
            <a:r>
              <a:rPr sz="2800" b="0" spc="260" dirty="0">
                <a:solidFill>
                  <a:srgbClr val="252525"/>
                </a:solidFill>
                <a:latin typeface="Trebuchet MS"/>
                <a:cs typeface="Trebuchet MS"/>
              </a:rPr>
              <a:t>TOMY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4" name="object 4" descr="Εικόνα που περιέχει κείμενο, εσωτερικός χώρος, ματζέντα  Περιγραφή που δημιουργήθηκε αυτόματ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49440" y="640080"/>
            <a:ext cx="3947286" cy="5263134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495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43470" y="820038"/>
            <a:ext cx="3415665" cy="3213100"/>
          </a:xfrm>
          <a:prstGeom prst="rect">
            <a:avLst/>
          </a:prstGeom>
          <a:solidFill>
            <a:srgbClr val="495255"/>
          </a:solidFill>
          <a:ln w="31750">
            <a:solidFill>
              <a:srgbClr val="FFFFFF"/>
            </a:solidFill>
          </a:ln>
        </p:spPr>
        <p:txBody>
          <a:bodyPr vert="horz" wrap="square" lIns="0" tIns="519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90"/>
              </a:spcBef>
            </a:pPr>
            <a:endParaRPr sz="3800">
              <a:latin typeface="Times New Roman"/>
              <a:cs typeface="Times New Roman"/>
            </a:endParaRPr>
          </a:p>
          <a:p>
            <a:pPr marL="1199515" marR="468630" indent="-751840">
              <a:lnSpc>
                <a:spcPts val="4100"/>
              </a:lnSpc>
            </a:pPr>
            <a:r>
              <a:rPr sz="3800" b="0" spc="250" dirty="0">
                <a:solidFill>
                  <a:srgbClr val="FFFFFF"/>
                </a:solidFill>
                <a:latin typeface="Trebuchet MS"/>
                <a:cs typeface="Trebuchet MS"/>
              </a:rPr>
              <a:t>LAPAROSC </a:t>
            </a:r>
            <a:r>
              <a:rPr sz="3800" b="0" spc="275" dirty="0">
                <a:solidFill>
                  <a:srgbClr val="FFFFFF"/>
                </a:solidFill>
                <a:latin typeface="Trebuchet MS"/>
                <a:cs typeface="Trebuchet MS"/>
              </a:rPr>
              <a:t>OPY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4" name="object 4" descr="Εικόνα που περιέχει κείμενο, εσωτερικός χώρος, συσκευή προβολής, υπολογιστής  Περιγραφή που δημιουργήθηκε αυτόματα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73496" y="433577"/>
            <a:ext cx="6099302" cy="5990844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086989" y="182879"/>
            <a:ext cx="6216650" cy="6341110"/>
            <a:chOff x="3086989" y="182879"/>
            <a:chExt cx="6216650" cy="6341110"/>
          </a:xfrm>
        </p:grpSpPr>
        <p:pic>
          <p:nvPicPr>
            <p:cNvPr id="4" name="object 4" descr="Εικόνα που περιέχει κείμενο, συσκευή προβολής, πολυμέσα, υπολογιστής  Περιγραφή που δημιουργήθηκε αυτόματα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2807" y="2638425"/>
              <a:ext cx="2326513" cy="3101975"/>
            </a:xfrm>
            <a:prstGeom prst="rect">
              <a:avLst/>
            </a:prstGeom>
          </p:spPr>
        </p:pic>
        <p:pic>
          <p:nvPicPr>
            <p:cNvPr id="5" name="object 5" descr="Εικόνα που περιέχει φαγητό, κόκκινο  Περιγραφή που δημιουργήθηκε αυτόματα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6989" y="182879"/>
              <a:ext cx="6216141" cy="634110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05277" y="1139399"/>
            <a:ext cx="6610984" cy="171640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050" b="1" spc="-10" dirty="0">
                <a:solidFill>
                  <a:srgbClr val="C00000"/>
                </a:solidFill>
                <a:latin typeface="Arial"/>
                <a:cs typeface="Arial"/>
              </a:rPr>
              <a:t>Mesoappendix</a:t>
            </a:r>
            <a:endParaRPr sz="2050">
              <a:latin typeface="Arial"/>
              <a:cs typeface="Arial"/>
            </a:endParaRPr>
          </a:p>
          <a:p>
            <a:pPr marL="12700" marR="5080" algn="just">
              <a:lnSpc>
                <a:spcPct val="102600"/>
              </a:lnSpc>
              <a:spcBef>
                <a:spcPts val="345"/>
              </a:spcBef>
            </a:pPr>
            <a:r>
              <a:rPr sz="2050" dirty="0">
                <a:latin typeface="Tahoma"/>
                <a:cs typeface="Tahoma"/>
              </a:rPr>
              <a:t>It</a:t>
            </a:r>
            <a:r>
              <a:rPr sz="2050" spc="170" dirty="0">
                <a:latin typeface="Tahoma"/>
                <a:cs typeface="Tahoma"/>
              </a:rPr>
              <a:t>  </a:t>
            </a:r>
            <a:r>
              <a:rPr sz="2050" spc="50" dirty="0">
                <a:latin typeface="Tahoma"/>
                <a:cs typeface="Tahoma"/>
              </a:rPr>
              <a:t>is</a:t>
            </a:r>
            <a:r>
              <a:rPr sz="2050" spc="170" dirty="0">
                <a:latin typeface="Tahoma"/>
                <a:cs typeface="Tahoma"/>
              </a:rPr>
              <a:t>  </a:t>
            </a:r>
            <a:r>
              <a:rPr sz="2050" spc="60" dirty="0">
                <a:latin typeface="Tahoma"/>
                <a:cs typeface="Tahoma"/>
              </a:rPr>
              <a:t>a</a:t>
            </a:r>
            <a:r>
              <a:rPr sz="2050" spc="165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small,</a:t>
            </a:r>
            <a:r>
              <a:rPr sz="2050" spc="170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triangular</a:t>
            </a:r>
            <a:r>
              <a:rPr sz="2050" spc="160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fold</a:t>
            </a:r>
            <a:r>
              <a:rPr sz="2050" spc="170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of</a:t>
            </a:r>
            <a:r>
              <a:rPr sz="2050" spc="160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peritoneum</a:t>
            </a:r>
            <a:r>
              <a:rPr sz="2050" spc="170" dirty="0">
                <a:latin typeface="Tahoma"/>
                <a:cs typeface="Tahoma"/>
              </a:rPr>
              <a:t>  </a:t>
            </a:r>
            <a:r>
              <a:rPr sz="2050" spc="-10" dirty="0">
                <a:latin typeface="Tahoma"/>
                <a:cs typeface="Tahoma"/>
              </a:rPr>
              <a:t>which </a:t>
            </a:r>
            <a:r>
              <a:rPr sz="2050" spc="50" dirty="0">
                <a:latin typeface="Tahoma"/>
                <a:cs typeface="Tahoma"/>
              </a:rPr>
              <a:t>suspends</a:t>
            </a:r>
            <a:r>
              <a:rPr sz="2050" spc="-20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the</a:t>
            </a:r>
            <a:r>
              <a:rPr sz="2050" spc="-30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vermiform</a:t>
            </a:r>
            <a:r>
              <a:rPr sz="2050" spc="-15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appendix</a:t>
            </a:r>
            <a:r>
              <a:rPr sz="2050" spc="-40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from</a:t>
            </a:r>
            <a:r>
              <a:rPr sz="2050" spc="-30" dirty="0">
                <a:latin typeface="Tahoma"/>
                <a:cs typeface="Tahoma"/>
              </a:rPr>
              <a:t>  </a:t>
            </a:r>
            <a:r>
              <a:rPr sz="2050" dirty="0">
                <a:latin typeface="Tahoma"/>
                <a:cs typeface="Tahoma"/>
              </a:rPr>
              <a:t>the</a:t>
            </a:r>
            <a:r>
              <a:rPr sz="2050" spc="-35" dirty="0">
                <a:latin typeface="Tahoma"/>
                <a:cs typeface="Tahoma"/>
              </a:rPr>
              <a:t>  </a:t>
            </a:r>
            <a:r>
              <a:rPr sz="2050" spc="-10" dirty="0">
                <a:latin typeface="Tahoma"/>
                <a:cs typeface="Tahoma"/>
              </a:rPr>
              <a:t>posterior </a:t>
            </a:r>
            <a:r>
              <a:rPr sz="2050" dirty="0">
                <a:latin typeface="Tahoma"/>
                <a:cs typeface="Tahoma"/>
              </a:rPr>
              <a:t>surface</a:t>
            </a:r>
            <a:r>
              <a:rPr sz="2050" spc="2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of</a:t>
            </a:r>
            <a:r>
              <a:rPr sz="2050" spc="22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the</a:t>
            </a:r>
            <a:r>
              <a:rPr sz="2050" spc="2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lower</a:t>
            </a:r>
            <a:r>
              <a:rPr sz="2050" spc="28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end</a:t>
            </a:r>
            <a:r>
              <a:rPr sz="2050" spc="195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of</a:t>
            </a:r>
            <a:r>
              <a:rPr sz="2050" spc="2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the</a:t>
            </a:r>
            <a:r>
              <a:rPr sz="2050" spc="2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mesentery</a:t>
            </a:r>
            <a:r>
              <a:rPr sz="2050" spc="225" dirty="0">
                <a:latin typeface="Tahoma"/>
                <a:cs typeface="Tahoma"/>
              </a:rPr>
              <a:t> </a:t>
            </a:r>
            <a:r>
              <a:rPr sz="2050" spc="50" dirty="0">
                <a:latin typeface="Tahoma"/>
                <a:cs typeface="Tahoma"/>
              </a:rPr>
              <a:t>close</a:t>
            </a:r>
            <a:r>
              <a:rPr sz="2050" spc="210" dirty="0">
                <a:latin typeface="Tahoma"/>
                <a:cs typeface="Tahoma"/>
              </a:rPr>
              <a:t> </a:t>
            </a:r>
            <a:r>
              <a:rPr sz="2050" dirty="0">
                <a:latin typeface="Tahoma"/>
                <a:cs typeface="Tahoma"/>
              </a:rPr>
              <a:t>to</a:t>
            </a:r>
            <a:r>
              <a:rPr sz="2050" spc="195" dirty="0">
                <a:latin typeface="Tahoma"/>
                <a:cs typeface="Tahoma"/>
              </a:rPr>
              <a:t> </a:t>
            </a:r>
            <a:r>
              <a:rPr sz="2050" spc="-25" dirty="0">
                <a:latin typeface="Tahoma"/>
                <a:cs typeface="Tahoma"/>
              </a:rPr>
              <a:t>the </a:t>
            </a:r>
            <a:r>
              <a:rPr sz="2050" dirty="0">
                <a:latin typeface="Tahoma"/>
                <a:cs typeface="Tahoma"/>
              </a:rPr>
              <a:t>ileocaecal</a:t>
            </a:r>
            <a:r>
              <a:rPr sz="2050" spc="-60" dirty="0">
                <a:latin typeface="Tahoma"/>
                <a:cs typeface="Tahoma"/>
              </a:rPr>
              <a:t>  </a:t>
            </a:r>
            <a:r>
              <a:rPr sz="2050" spc="-10" dirty="0">
                <a:latin typeface="Tahoma"/>
                <a:cs typeface="Tahoma"/>
              </a:rPr>
              <a:t>junction.</a:t>
            </a:r>
            <a:endParaRPr sz="205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45761" y="2921825"/>
            <a:ext cx="3193288" cy="280746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447913" y="5853423"/>
            <a:ext cx="2105913" cy="8747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1836801" y="1187322"/>
            <a:ext cx="3703954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0" dirty="0">
                <a:solidFill>
                  <a:srgbClr val="C00000"/>
                </a:solidFill>
              </a:rPr>
              <a:t>Transverse</a:t>
            </a:r>
            <a:r>
              <a:rPr sz="2700" spc="-105" dirty="0">
                <a:solidFill>
                  <a:srgbClr val="C00000"/>
                </a:solidFill>
              </a:rPr>
              <a:t> </a:t>
            </a:r>
            <a:r>
              <a:rPr sz="2700" spc="-10" dirty="0">
                <a:solidFill>
                  <a:srgbClr val="C00000"/>
                </a:solidFill>
              </a:rPr>
              <a:t>Mesocolon</a:t>
            </a:r>
            <a:endParaRPr sz="2700"/>
          </a:p>
        </p:txBody>
      </p:sp>
      <p:grpSp>
        <p:nvGrpSpPr>
          <p:cNvPr id="3" name="object 3"/>
          <p:cNvGrpSpPr/>
          <p:nvPr/>
        </p:nvGrpSpPr>
        <p:grpSpPr>
          <a:xfrm>
            <a:off x="6274561" y="1700148"/>
            <a:ext cx="4322445" cy="4093845"/>
            <a:chOff x="6274561" y="1700148"/>
            <a:chExt cx="4322445" cy="40938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274561" y="1700148"/>
              <a:ext cx="3078988" cy="17860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09206" y="3636111"/>
              <a:ext cx="2228214" cy="215747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3386" y="3436175"/>
              <a:ext cx="2293111" cy="21431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106295" y="1725993"/>
            <a:ext cx="3789045" cy="3164840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80"/>
              </a:spcBef>
            </a:pPr>
            <a:r>
              <a:rPr sz="1950" b="1" spc="-10" dirty="0">
                <a:solidFill>
                  <a:srgbClr val="C00000"/>
                </a:solidFill>
                <a:latin typeface="Arial"/>
                <a:cs typeface="Arial"/>
              </a:rPr>
              <a:t>Attachments</a:t>
            </a:r>
            <a:endParaRPr sz="1950">
              <a:latin typeface="Arial"/>
              <a:cs typeface="Arial"/>
            </a:endParaRPr>
          </a:p>
          <a:p>
            <a:pPr marL="182245" marR="5080" indent="-170180" algn="just">
              <a:lnSpc>
                <a:spcPct val="90000"/>
              </a:lnSpc>
              <a:spcBef>
                <a:spcPts val="1205"/>
              </a:spcBef>
              <a:buChar char="•"/>
              <a:tabLst>
                <a:tab pos="184785" algn="l"/>
              </a:tabLst>
            </a:pPr>
            <a:r>
              <a:rPr sz="1800" dirty="0">
                <a:latin typeface="Tahoma"/>
                <a:cs typeface="Tahoma"/>
              </a:rPr>
              <a:t>The</a:t>
            </a:r>
            <a:r>
              <a:rPr sz="1800" spc="229" dirty="0">
                <a:latin typeface="Tahoma"/>
                <a:cs typeface="Tahoma"/>
              </a:rPr>
              <a:t>   </a:t>
            </a:r>
            <a:r>
              <a:rPr sz="1800" dirty="0">
                <a:latin typeface="Tahoma"/>
                <a:cs typeface="Tahoma"/>
              </a:rPr>
              <a:t>root</a:t>
            </a:r>
            <a:r>
              <a:rPr sz="1800" spc="235" dirty="0">
                <a:latin typeface="Tahoma"/>
                <a:cs typeface="Tahoma"/>
              </a:rPr>
              <a:t>   </a:t>
            </a:r>
            <a:r>
              <a:rPr sz="1800" dirty="0">
                <a:latin typeface="Tahoma"/>
                <a:cs typeface="Tahoma"/>
              </a:rPr>
              <a:t>of</a:t>
            </a:r>
            <a:r>
              <a:rPr sz="1800" spc="229" dirty="0">
                <a:latin typeface="Tahoma"/>
                <a:cs typeface="Tahoma"/>
              </a:rPr>
              <a:t>   </a:t>
            </a:r>
            <a:r>
              <a:rPr sz="1800" dirty="0">
                <a:latin typeface="Tahoma"/>
                <a:cs typeface="Tahoma"/>
              </a:rPr>
              <a:t>the</a:t>
            </a:r>
            <a:r>
              <a:rPr sz="1800" spc="235" dirty="0">
                <a:latin typeface="Tahoma"/>
                <a:cs typeface="Tahoma"/>
              </a:rPr>
              <a:t>   </a:t>
            </a:r>
            <a:r>
              <a:rPr sz="1800" spc="-10" dirty="0">
                <a:latin typeface="Tahoma"/>
                <a:cs typeface="Tahoma"/>
              </a:rPr>
              <a:t>transverse 	</a:t>
            </a:r>
            <a:r>
              <a:rPr sz="1800" dirty="0">
                <a:latin typeface="Tahoma"/>
                <a:cs typeface="Tahoma"/>
              </a:rPr>
              <a:t>mesocolon</a:t>
            </a:r>
            <a:r>
              <a:rPr sz="1800" spc="370" dirty="0">
                <a:latin typeface="Tahoma"/>
                <a:cs typeface="Tahoma"/>
              </a:rPr>
              <a:t>  </a:t>
            </a:r>
            <a:r>
              <a:rPr sz="1800" dirty="0">
                <a:latin typeface="Tahoma"/>
                <a:cs typeface="Tahoma"/>
              </a:rPr>
              <a:t>is</a:t>
            </a:r>
            <a:r>
              <a:rPr sz="1800" spc="380" dirty="0">
                <a:latin typeface="Tahoma"/>
                <a:cs typeface="Tahoma"/>
              </a:rPr>
              <a:t>  </a:t>
            </a:r>
            <a:r>
              <a:rPr sz="1800" dirty="0">
                <a:latin typeface="Tahoma"/>
                <a:cs typeface="Tahoma"/>
              </a:rPr>
              <a:t>attached</a:t>
            </a:r>
            <a:r>
              <a:rPr sz="1800" spc="375" dirty="0">
                <a:latin typeface="Tahoma"/>
                <a:cs typeface="Tahoma"/>
              </a:rPr>
              <a:t>  </a:t>
            </a:r>
            <a:r>
              <a:rPr sz="1800" dirty="0">
                <a:latin typeface="Tahoma"/>
                <a:cs typeface="Tahoma"/>
              </a:rPr>
              <a:t>to</a:t>
            </a:r>
            <a:r>
              <a:rPr sz="1800" spc="375" dirty="0">
                <a:latin typeface="Tahoma"/>
                <a:cs typeface="Tahoma"/>
              </a:rPr>
              <a:t>  </a:t>
            </a:r>
            <a:r>
              <a:rPr sz="1800" spc="-25" dirty="0">
                <a:latin typeface="Tahoma"/>
                <a:cs typeface="Tahoma"/>
              </a:rPr>
              <a:t>the 	</a:t>
            </a:r>
            <a:r>
              <a:rPr sz="1800" dirty="0">
                <a:latin typeface="Tahoma"/>
                <a:cs typeface="Tahoma"/>
              </a:rPr>
              <a:t>anterior</a:t>
            </a:r>
            <a:r>
              <a:rPr sz="1800" spc="3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surface</a:t>
            </a:r>
            <a:r>
              <a:rPr sz="1800" spc="229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of</a:t>
            </a:r>
            <a:r>
              <a:rPr sz="1800" spc="125" dirty="0">
                <a:latin typeface="Tahoma"/>
                <a:cs typeface="Tahoma"/>
              </a:rPr>
              <a:t>  </a:t>
            </a:r>
            <a:r>
              <a:rPr sz="1800" dirty="0">
                <a:latin typeface="Tahoma"/>
                <a:cs typeface="Tahoma"/>
              </a:rPr>
              <a:t>the</a:t>
            </a:r>
            <a:r>
              <a:rPr sz="1800" spc="22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head,</a:t>
            </a:r>
            <a:r>
              <a:rPr sz="1800" spc="265" dirty="0">
                <a:latin typeface="Tahoma"/>
                <a:cs typeface="Tahoma"/>
              </a:rPr>
              <a:t> </a:t>
            </a:r>
            <a:r>
              <a:rPr sz="1800" spc="-25" dirty="0">
                <a:latin typeface="Tahoma"/>
                <a:cs typeface="Tahoma"/>
              </a:rPr>
              <a:t>and 	</a:t>
            </a:r>
            <a:r>
              <a:rPr sz="1800" dirty="0">
                <a:latin typeface="Tahoma"/>
                <a:cs typeface="Tahoma"/>
              </a:rPr>
              <a:t>the</a:t>
            </a:r>
            <a:r>
              <a:rPr sz="1800" spc="204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anterior</a:t>
            </a:r>
            <a:r>
              <a:rPr sz="1800" spc="229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border</a:t>
            </a:r>
            <a:r>
              <a:rPr sz="1800" spc="2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of</a:t>
            </a:r>
            <a:r>
              <a:rPr sz="1800" spc="229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the</a:t>
            </a:r>
            <a:r>
              <a:rPr sz="1800" spc="204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body</a:t>
            </a:r>
            <a:r>
              <a:rPr sz="1800" spc="220" dirty="0">
                <a:latin typeface="Tahoma"/>
                <a:cs typeface="Tahoma"/>
              </a:rPr>
              <a:t> </a:t>
            </a:r>
            <a:r>
              <a:rPr sz="1800" spc="-25" dirty="0">
                <a:latin typeface="Tahoma"/>
                <a:cs typeface="Tahoma"/>
              </a:rPr>
              <a:t>of 	</a:t>
            </a:r>
            <a:r>
              <a:rPr sz="1800" spc="-20" dirty="0">
                <a:latin typeface="Tahoma"/>
                <a:cs typeface="Tahoma"/>
              </a:rPr>
              <a:t>the</a:t>
            </a:r>
            <a:r>
              <a:rPr sz="1800" spc="-120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pancreas.</a:t>
            </a:r>
            <a:endParaRPr sz="1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1950" b="1" spc="-10" dirty="0">
                <a:solidFill>
                  <a:srgbClr val="C00000"/>
                </a:solidFill>
                <a:latin typeface="Arial"/>
                <a:cs typeface="Arial"/>
              </a:rPr>
              <a:t>Contents</a:t>
            </a:r>
            <a:endParaRPr sz="1950">
              <a:latin typeface="Arial"/>
              <a:cs typeface="Arial"/>
            </a:endParaRPr>
          </a:p>
          <a:p>
            <a:pPr marL="182245" marR="7620" indent="-170180" algn="just">
              <a:lnSpc>
                <a:spcPct val="90100"/>
              </a:lnSpc>
              <a:spcBef>
                <a:spcPts val="1205"/>
              </a:spcBef>
              <a:buChar char="•"/>
              <a:tabLst>
                <a:tab pos="184785" algn="l"/>
              </a:tabLst>
            </a:pPr>
            <a:r>
              <a:rPr sz="1800" spc="-155" dirty="0">
                <a:latin typeface="Tahoma"/>
                <a:cs typeface="Tahoma"/>
              </a:rPr>
              <a:t>It</a:t>
            </a:r>
            <a:r>
              <a:rPr sz="1800" spc="1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contains</a:t>
            </a:r>
            <a:r>
              <a:rPr sz="1800" spc="-1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the</a:t>
            </a:r>
            <a:r>
              <a:rPr sz="1800" spc="5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middle colic</a:t>
            </a:r>
            <a:r>
              <a:rPr sz="1800" spc="1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vessels; 	</a:t>
            </a:r>
            <a:r>
              <a:rPr sz="1800" dirty="0">
                <a:latin typeface="Tahoma"/>
                <a:cs typeface="Tahoma"/>
              </a:rPr>
              <a:t>the</a:t>
            </a:r>
            <a:r>
              <a:rPr sz="1800" spc="345" dirty="0">
                <a:latin typeface="Tahoma"/>
                <a:cs typeface="Tahoma"/>
              </a:rPr>
              <a:t>  </a:t>
            </a:r>
            <a:r>
              <a:rPr sz="1800" dirty="0">
                <a:latin typeface="Tahoma"/>
                <a:cs typeface="Tahoma"/>
              </a:rPr>
              <a:t>nerves,</a:t>
            </a:r>
            <a:r>
              <a:rPr sz="1800" spc="355" dirty="0">
                <a:latin typeface="Tahoma"/>
                <a:cs typeface="Tahoma"/>
              </a:rPr>
              <a:t>  </a:t>
            </a:r>
            <a:r>
              <a:rPr sz="1800" dirty="0">
                <a:latin typeface="Tahoma"/>
                <a:cs typeface="Tahoma"/>
              </a:rPr>
              <a:t>lymph</a:t>
            </a:r>
            <a:r>
              <a:rPr sz="1800" spc="350" dirty="0">
                <a:latin typeface="Tahoma"/>
                <a:cs typeface="Tahoma"/>
              </a:rPr>
              <a:t>  </a:t>
            </a:r>
            <a:r>
              <a:rPr sz="1800" dirty="0">
                <a:latin typeface="Tahoma"/>
                <a:cs typeface="Tahoma"/>
              </a:rPr>
              <a:t>nodes</a:t>
            </a:r>
            <a:r>
              <a:rPr sz="1800" spc="350" dirty="0">
                <a:latin typeface="Tahoma"/>
                <a:cs typeface="Tahoma"/>
              </a:rPr>
              <a:t>  </a:t>
            </a:r>
            <a:r>
              <a:rPr sz="1800" spc="-25" dirty="0">
                <a:latin typeface="Tahoma"/>
                <a:cs typeface="Tahoma"/>
              </a:rPr>
              <a:t>and 	</a:t>
            </a:r>
            <a:r>
              <a:rPr sz="1800" dirty="0">
                <a:latin typeface="Tahoma"/>
                <a:cs typeface="Tahoma"/>
              </a:rPr>
              <a:t>lymphatics</a:t>
            </a:r>
            <a:r>
              <a:rPr sz="1800" spc="-5" dirty="0">
                <a:latin typeface="Tahoma"/>
                <a:cs typeface="Tahoma"/>
              </a:rPr>
              <a:t> </a:t>
            </a:r>
            <a:r>
              <a:rPr sz="1800" spc="-30" dirty="0">
                <a:latin typeface="Tahoma"/>
                <a:cs typeface="Tahoma"/>
              </a:rPr>
              <a:t>of</a:t>
            </a:r>
            <a:r>
              <a:rPr sz="1800" spc="-70" dirty="0">
                <a:latin typeface="Tahoma"/>
                <a:cs typeface="Tahoma"/>
              </a:rPr>
              <a:t> </a:t>
            </a:r>
            <a:r>
              <a:rPr sz="1800" spc="-30" dirty="0">
                <a:latin typeface="Tahoma"/>
                <a:cs typeface="Tahoma"/>
              </a:rPr>
              <a:t>the</a:t>
            </a:r>
            <a:r>
              <a:rPr sz="1800" spc="-160" dirty="0">
                <a:latin typeface="Tahoma"/>
                <a:cs typeface="Tahoma"/>
              </a:rPr>
              <a:t> </a:t>
            </a:r>
            <a:r>
              <a:rPr sz="1800" dirty="0">
                <a:latin typeface="Tahoma"/>
                <a:cs typeface="Tahoma"/>
              </a:rPr>
              <a:t>transverse</a:t>
            </a:r>
            <a:r>
              <a:rPr sz="1800" spc="-55" dirty="0">
                <a:latin typeface="Tahoma"/>
                <a:cs typeface="Tahoma"/>
              </a:rPr>
              <a:t> </a:t>
            </a:r>
            <a:r>
              <a:rPr sz="1800" spc="-10" dirty="0">
                <a:latin typeface="Tahoma"/>
                <a:cs typeface="Tahoma"/>
              </a:rPr>
              <a:t>colon.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155816" y="5819647"/>
            <a:ext cx="4089400" cy="1466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800" spc="-25" dirty="0">
                <a:latin typeface="Calibri"/>
                <a:cs typeface="Calibri"/>
                <a:hlinkClick r:id="rId5"/>
              </a:rPr>
              <a:t>https://</a:t>
            </a:r>
            <a:r>
              <a:rPr sz="8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  <a:hlinkClick r:id="rId6"/>
              </a:rPr>
              <a:t>www.memorangapp.com/flashcards/71585/Inferior+Mesenteric+Artery+and+Large+intestine/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4437126" y="981836"/>
            <a:ext cx="324802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dirty="0">
                <a:solidFill>
                  <a:srgbClr val="C00000"/>
                </a:solidFill>
              </a:rPr>
              <a:t>Sigmoid</a:t>
            </a:r>
            <a:r>
              <a:rPr sz="2700" spc="-140" dirty="0">
                <a:solidFill>
                  <a:srgbClr val="C00000"/>
                </a:solidFill>
              </a:rPr>
              <a:t> </a:t>
            </a:r>
            <a:r>
              <a:rPr sz="2700" spc="-10" dirty="0">
                <a:solidFill>
                  <a:srgbClr val="C00000"/>
                </a:solidFill>
              </a:rPr>
              <a:t>Mesocolon</a:t>
            </a:r>
            <a:endParaRPr sz="2700"/>
          </a:p>
        </p:txBody>
      </p:sp>
      <p:sp>
        <p:nvSpPr>
          <p:cNvPr id="3" name="object 3"/>
          <p:cNvSpPr txBox="1"/>
          <p:nvPr/>
        </p:nvSpPr>
        <p:spPr>
          <a:xfrm>
            <a:off x="1919477" y="1979752"/>
            <a:ext cx="3786504" cy="3203575"/>
          </a:xfrm>
          <a:prstGeom prst="rect">
            <a:avLst/>
          </a:prstGeom>
        </p:spPr>
        <p:txBody>
          <a:bodyPr vert="horz" wrap="square" lIns="0" tIns="1022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05"/>
              </a:spcBef>
            </a:pP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Features</a:t>
            </a:r>
            <a:endParaRPr sz="1600">
              <a:latin typeface="Arial"/>
              <a:cs typeface="Arial"/>
            </a:endParaRPr>
          </a:p>
          <a:p>
            <a:pPr marL="183515" marR="16510" indent="-171450" algn="just">
              <a:lnSpc>
                <a:spcPct val="73400"/>
              </a:lnSpc>
              <a:spcBef>
                <a:spcPts val="1220"/>
              </a:spcBef>
              <a:buChar char="•"/>
              <a:tabLst>
                <a:tab pos="184785" algn="l"/>
              </a:tabLst>
            </a:pPr>
            <a:r>
              <a:rPr sz="1600" dirty="0">
                <a:latin typeface="Tahoma"/>
                <a:cs typeface="Tahoma"/>
              </a:rPr>
              <a:t>This</a:t>
            </a:r>
            <a:r>
              <a:rPr sz="1600" spc="310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is</a:t>
            </a:r>
            <a:r>
              <a:rPr sz="1600" spc="305" dirty="0">
                <a:latin typeface="Tahoma"/>
                <a:cs typeface="Tahoma"/>
              </a:rPr>
              <a:t> </a:t>
            </a:r>
            <a:r>
              <a:rPr sz="1600" spc="50" dirty="0">
                <a:latin typeface="Tahoma"/>
                <a:cs typeface="Tahoma"/>
              </a:rPr>
              <a:t>a</a:t>
            </a:r>
            <a:r>
              <a:rPr sz="1600" spc="3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triangular</a:t>
            </a:r>
            <a:r>
              <a:rPr sz="1600" spc="3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(Greek</a:t>
            </a:r>
            <a:r>
              <a:rPr sz="1600" spc="310" dirty="0">
                <a:latin typeface="Tahoma"/>
                <a:cs typeface="Tahoma"/>
              </a:rPr>
              <a:t> </a:t>
            </a:r>
            <a:r>
              <a:rPr sz="1600" spc="70" dirty="0">
                <a:latin typeface="Tahoma"/>
                <a:cs typeface="Tahoma"/>
              </a:rPr>
              <a:t>‘S’</a:t>
            </a:r>
            <a:r>
              <a:rPr sz="1600" spc="33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shape) 	</a:t>
            </a:r>
            <a:r>
              <a:rPr sz="1600" dirty="0">
                <a:latin typeface="Tahoma"/>
                <a:cs typeface="Tahoma"/>
              </a:rPr>
              <a:t>fold</a:t>
            </a:r>
            <a:r>
              <a:rPr sz="1600" spc="120" dirty="0">
                <a:latin typeface="Tahoma"/>
                <a:cs typeface="Tahoma"/>
              </a:rPr>
              <a:t>  </a:t>
            </a:r>
            <a:r>
              <a:rPr sz="1600" dirty="0">
                <a:latin typeface="Tahoma"/>
                <a:cs typeface="Tahoma"/>
              </a:rPr>
              <a:t>of</a:t>
            </a:r>
            <a:r>
              <a:rPr sz="1600" spc="120" dirty="0">
                <a:latin typeface="Tahoma"/>
                <a:cs typeface="Tahoma"/>
              </a:rPr>
              <a:t>  </a:t>
            </a:r>
            <a:r>
              <a:rPr sz="1600" dirty="0">
                <a:latin typeface="Tahoma"/>
                <a:cs typeface="Tahoma"/>
              </a:rPr>
              <a:t>peritoneum</a:t>
            </a:r>
            <a:r>
              <a:rPr sz="1600" spc="130" dirty="0">
                <a:latin typeface="Tahoma"/>
                <a:cs typeface="Tahoma"/>
              </a:rPr>
              <a:t>  </a:t>
            </a:r>
            <a:r>
              <a:rPr sz="1600" dirty="0">
                <a:latin typeface="Tahoma"/>
                <a:cs typeface="Tahoma"/>
              </a:rPr>
              <a:t>which</a:t>
            </a:r>
            <a:r>
              <a:rPr sz="1600" spc="135" dirty="0">
                <a:latin typeface="Tahoma"/>
                <a:cs typeface="Tahoma"/>
              </a:rPr>
              <a:t>  </a:t>
            </a:r>
            <a:r>
              <a:rPr sz="1600" spc="-10" dirty="0">
                <a:latin typeface="Tahoma"/>
                <a:cs typeface="Tahoma"/>
              </a:rPr>
              <a:t>suspends 	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2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sigmoid</a:t>
            </a:r>
            <a:r>
              <a:rPr sz="1600" spc="-6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colon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from</a:t>
            </a:r>
            <a:r>
              <a:rPr sz="1600" spc="3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4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pelvic</a:t>
            </a:r>
            <a:r>
              <a:rPr sz="1600" spc="8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wall.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Attachments</a:t>
            </a:r>
            <a:endParaRPr sz="1600">
              <a:latin typeface="Arial"/>
              <a:cs typeface="Arial"/>
            </a:endParaRPr>
          </a:p>
          <a:p>
            <a:pPr marL="184150" indent="-171450">
              <a:lnSpc>
                <a:spcPct val="100000"/>
              </a:lnSpc>
              <a:spcBef>
                <a:spcPts val="910"/>
              </a:spcBef>
              <a:buChar char="•"/>
              <a:tabLst>
                <a:tab pos="184150" algn="l"/>
              </a:tabLst>
            </a:pPr>
            <a:r>
              <a:rPr sz="1600" dirty="0">
                <a:latin typeface="Tahoma"/>
                <a:cs typeface="Tahoma"/>
              </a:rPr>
              <a:t>The</a:t>
            </a:r>
            <a:r>
              <a:rPr sz="1600" spc="-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root</a:t>
            </a:r>
            <a:r>
              <a:rPr sz="1600" spc="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is</a:t>
            </a:r>
            <a:r>
              <a:rPr sz="1600" spc="-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shaped</a:t>
            </a:r>
            <a:r>
              <a:rPr sz="1600" spc="1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like</a:t>
            </a:r>
            <a:r>
              <a:rPr sz="1600" spc="9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an</a:t>
            </a:r>
            <a:r>
              <a:rPr sz="1600" spc="1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inverted</a:t>
            </a:r>
            <a:r>
              <a:rPr sz="1600" spc="235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‘V’.</a:t>
            </a: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Contents</a:t>
            </a:r>
            <a:endParaRPr sz="1600">
              <a:latin typeface="Arial"/>
              <a:cs typeface="Arial"/>
            </a:endParaRPr>
          </a:p>
          <a:p>
            <a:pPr marL="183515" marR="7620" indent="-171450">
              <a:lnSpc>
                <a:spcPts val="1700"/>
              </a:lnSpc>
              <a:spcBef>
                <a:spcPts val="925"/>
              </a:spcBef>
              <a:buChar char="•"/>
              <a:tabLst>
                <a:tab pos="184785" algn="l"/>
              </a:tabLst>
            </a:pPr>
            <a:r>
              <a:rPr sz="1600" dirty="0">
                <a:latin typeface="Tahoma"/>
                <a:cs typeface="Tahoma"/>
              </a:rPr>
              <a:t>The</a:t>
            </a:r>
            <a:r>
              <a:rPr sz="1600" spc="3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sigmoid</a:t>
            </a:r>
            <a:r>
              <a:rPr sz="1600" spc="40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vessels</a:t>
            </a:r>
            <a:r>
              <a:rPr sz="1600" spc="47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in</a:t>
            </a:r>
            <a:r>
              <a:rPr sz="1600" spc="40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40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left</a:t>
            </a:r>
            <a:r>
              <a:rPr sz="1600" spc="455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limb; 	</a:t>
            </a:r>
            <a:r>
              <a:rPr sz="1600" dirty="0">
                <a:latin typeface="Tahoma"/>
                <a:cs typeface="Tahoma"/>
              </a:rPr>
              <a:t>superior</a:t>
            </a:r>
            <a:r>
              <a:rPr sz="1600" spc="39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rectal</a:t>
            </a:r>
            <a:r>
              <a:rPr sz="1600" spc="40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vessels,</a:t>
            </a:r>
            <a:r>
              <a:rPr sz="1600" spc="3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nerves,</a:t>
            </a:r>
            <a:r>
              <a:rPr sz="1600" spc="385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lymph</a:t>
            </a:r>
            <a:endParaRPr sz="1600">
              <a:latin typeface="Tahoma"/>
              <a:cs typeface="Tahoma"/>
            </a:endParaRPr>
          </a:p>
          <a:p>
            <a:pPr marL="184785">
              <a:lnSpc>
                <a:spcPts val="1080"/>
              </a:lnSpc>
            </a:pPr>
            <a:r>
              <a:rPr sz="1600" dirty="0">
                <a:latin typeface="Tahoma"/>
                <a:cs typeface="Tahoma"/>
              </a:rPr>
              <a:t>nodes</a:t>
            </a:r>
            <a:r>
              <a:rPr sz="1600" spc="17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and</a:t>
            </a:r>
            <a:r>
              <a:rPr sz="1600" spc="19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lymphatics</a:t>
            </a:r>
            <a:r>
              <a:rPr sz="1600" spc="19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in</a:t>
            </a:r>
            <a:r>
              <a:rPr sz="1600" spc="19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18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right</a:t>
            </a:r>
            <a:r>
              <a:rPr sz="1600" spc="175" dirty="0">
                <a:latin typeface="Tahoma"/>
                <a:cs typeface="Tahoma"/>
              </a:rPr>
              <a:t> </a:t>
            </a:r>
            <a:r>
              <a:rPr sz="1600" spc="-20" dirty="0">
                <a:latin typeface="Tahoma"/>
                <a:cs typeface="Tahoma"/>
              </a:rPr>
              <a:t>limb</a:t>
            </a:r>
            <a:endParaRPr sz="1600">
              <a:latin typeface="Tahoma"/>
              <a:cs typeface="Tahoma"/>
            </a:endParaRPr>
          </a:p>
          <a:p>
            <a:pPr marL="184785">
              <a:lnSpc>
                <a:spcPts val="1650"/>
              </a:lnSpc>
            </a:pPr>
            <a:r>
              <a:rPr sz="1600" dirty="0">
                <a:latin typeface="Tahoma"/>
                <a:cs typeface="Tahoma"/>
              </a:rPr>
              <a:t>of</a:t>
            </a:r>
            <a:r>
              <a:rPr sz="1600" spc="20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the</a:t>
            </a:r>
            <a:r>
              <a:rPr sz="1600" spc="45" dirty="0">
                <a:latin typeface="Tahoma"/>
                <a:cs typeface="Tahoma"/>
              </a:rPr>
              <a:t> </a:t>
            </a:r>
            <a:r>
              <a:rPr sz="1600" dirty="0">
                <a:latin typeface="Tahoma"/>
                <a:cs typeface="Tahoma"/>
              </a:rPr>
              <a:t>sigmoid</a:t>
            </a:r>
            <a:r>
              <a:rPr sz="1600" spc="-70" dirty="0">
                <a:latin typeface="Tahoma"/>
                <a:cs typeface="Tahoma"/>
              </a:rPr>
              <a:t> </a:t>
            </a:r>
            <a:r>
              <a:rPr sz="1600" spc="-10" dirty="0">
                <a:latin typeface="Tahoma"/>
                <a:cs typeface="Tahoma"/>
              </a:rPr>
              <a:t>colon.</a:t>
            </a:r>
            <a:endParaRPr sz="160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903211" y="1493011"/>
            <a:ext cx="3336290" cy="4093845"/>
            <a:chOff x="6903211" y="1493011"/>
            <a:chExt cx="3336290" cy="40938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211" y="3473195"/>
              <a:ext cx="2991230" cy="211315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21397" y="1493011"/>
              <a:ext cx="2169917" cy="179311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38974" y="3271837"/>
              <a:ext cx="3200400" cy="214312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05217" y="5845712"/>
            <a:ext cx="2112391" cy="8663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L="862965">
              <a:lnSpc>
                <a:spcPct val="100000"/>
              </a:lnSpc>
              <a:spcBef>
                <a:spcPts val="2675"/>
              </a:spcBef>
            </a:pPr>
            <a:r>
              <a:rPr sz="2800" b="0" spc="245" dirty="0">
                <a:solidFill>
                  <a:srgbClr val="252525"/>
                </a:solidFill>
                <a:latin typeface="Trebuchet MS"/>
                <a:cs typeface="Trebuchet MS"/>
              </a:rPr>
              <a:t>EMBRYOLOGY</a:t>
            </a:r>
            <a:r>
              <a:rPr sz="2800" b="0" spc="3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195" dirty="0">
                <a:solidFill>
                  <a:srgbClr val="252525"/>
                </a:solidFill>
                <a:latin typeface="Trebuchet MS"/>
                <a:cs typeface="Trebuchet MS"/>
              </a:rPr>
              <a:t>DIGESTIVE</a:t>
            </a:r>
            <a:r>
              <a:rPr sz="2800" b="0" spc="3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155" dirty="0">
                <a:solidFill>
                  <a:srgbClr val="252525"/>
                </a:solidFill>
                <a:latin typeface="Trebuchet MS"/>
                <a:cs typeface="Trebuchet MS"/>
              </a:rPr>
              <a:t>SYSTEM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54376" y="2847213"/>
            <a:ext cx="7566659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produced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both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midgut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hindgut.The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midgut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is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responsible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for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genesis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cecum,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proximal</a:t>
            </a:r>
            <a:endParaRPr sz="1800">
              <a:latin typeface="Trebuchet MS"/>
              <a:cs typeface="Trebuchet MS"/>
            </a:endParaRPr>
          </a:p>
          <a:p>
            <a:pPr marL="241300" marR="114300">
              <a:lnSpc>
                <a:spcPct val="99900"/>
              </a:lnSpc>
              <a:spcBef>
                <a:spcPts val="15"/>
              </a:spcBef>
            </a:pPr>
            <a:r>
              <a:rPr sz="1800" spc="-425" dirty="0">
                <a:solidFill>
                  <a:srgbClr val="252525"/>
                </a:solidFill>
                <a:latin typeface="Tahoma"/>
                <a:cs typeface="Tahoma"/>
              </a:rPr>
              <a:t>⅔</a:t>
            </a:r>
            <a:r>
              <a:rPr sz="1800" spc="-40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colon.The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hindgut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responsible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for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remainder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rectum,</a:t>
            </a:r>
            <a:r>
              <a:rPr sz="18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proximal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anus.To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more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specific,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distal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10" dirty="0">
                <a:solidFill>
                  <a:srgbClr val="252525"/>
                </a:solidFill>
                <a:latin typeface="Tahoma"/>
                <a:cs typeface="Tahoma"/>
              </a:rPr>
              <a:t>⅓</a:t>
            </a:r>
            <a:r>
              <a:rPr sz="1800" spc="-25" dirty="0">
                <a:solidFill>
                  <a:srgbClr val="252525"/>
                </a:solidFill>
                <a:latin typeface="Tahoma"/>
                <a:cs typeface="Tahoma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descending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proximal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anal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canal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develop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hindgut.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94131" y="-20319"/>
            <a:ext cx="609473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C00000"/>
                </a:solidFill>
              </a:rPr>
              <a:t>LIGAMENT</a:t>
            </a:r>
            <a:r>
              <a:rPr sz="2400" spc="-40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OF</a:t>
            </a:r>
            <a:r>
              <a:rPr sz="2400" spc="-35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TREITZ</a:t>
            </a:r>
            <a:r>
              <a:rPr sz="2400" spc="-25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THE</a:t>
            </a:r>
            <a:r>
              <a:rPr sz="2400" spc="-15" dirty="0">
                <a:solidFill>
                  <a:srgbClr val="C00000"/>
                </a:solidFill>
              </a:rPr>
              <a:t> </a:t>
            </a:r>
            <a:r>
              <a:rPr sz="2400" spc="-10" dirty="0">
                <a:solidFill>
                  <a:srgbClr val="C00000"/>
                </a:solidFill>
              </a:rPr>
              <a:t>ANATOMICAL </a:t>
            </a:r>
            <a:r>
              <a:rPr sz="2400" dirty="0">
                <a:solidFill>
                  <a:srgbClr val="C00000"/>
                </a:solidFill>
              </a:rPr>
              <a:t>LANDMARK</a:t>
            </a:r>
            <a:r>
              <a:rPr sz="2400" spc="-25" dirty="0">
                <a:solidFill>
                  <a:srgbClr val="C00000"/>
                </a:solidFill>
              </a:rPr>
              <a:t> </a:t>
            </a:r>
            <a:r>
              <a:rPr sz="2400" dirty="0">
                <a:solidFill>
                  <a:srgbClr val="C00000"/>
                </a:solidFill>
              </a:rPr>
              <a:t>OF</a:t>
            </a:r>
            <a:r>
              <a:rPr sz="2400" spc="-65" dirty="0">
                <a:solidFill>
                  <a:srgbClr val="C00000"/>
                </a:solidFill>
              </a:rPr>
              <a:t> </a:t>
            </a:r>
            <a:r>
              <a:rPr sz="2400" spc="-25" dirty="0">
                <a:solidFill>
                  <a:srgbClr val="C00000"/>
                </a:solidFill>
              </a:rPr>
              <a:t>U-</a:t>
            </a:r>
            <a:r>
              <a:rPr sz="2400" dirty="0">
                <a:solidFill>
                  <a:srgbClr val="C00000"/>
                </a:solidFill>
              </a:rPr>
              <a:t>L</a:t>
            </a:r>
            <a:r>
              <a:rPr sz="2400" spc="-55" dirty="0">
                <a:solidFill>
                  <a:srgbClr val="C00000"/>
                </a:solidFill>
              </a:rPr>
              <a:t> </a:t>
            </a:r>
            <a:r>
              <a:rPr sz="2400" spc="-35" dirty="0">
                <a:solidFill>
                  <a:srgbClr val="C00000"/>
                </a:solidFill>
              </a:rPr>
              <a:t>GI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4563490" y="0"/>
            <a:ext cx="7173595" cy="6639559"/>
            <a:chOff x="4563490" y="0"/>
            <a:chExt cx="7173595" cy="6639559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575484" y="0"/>
              <a:ext cx="4161447" cy="265925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3490" y="2467978"/>
              <a:ext cx="5254370" cy="4171569"/>
            </a:xfrm>
            <a:prstGeom prst="rect">
              <a:avLst/>
            </a:prstGeom>
          </p:spPr>
        </p:pic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756" y="883919"/>
            <a:ext cx="4277360" cy="494792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2675"/>
              </a:spcBef>
            </a:pPr>
            <a:r>
              <a:rPr sz="2800" b="0" spc="290" dirty="0">
                <a:solidFill>
                  <a:srgbClr val="252525"/>
                </a:solidFill>
                <a:latin typeface="Trebuchet MS"/>
                <a:cs typeface="Trebuchet MS"/>
              </a:rPr>
              <a:t>TOPOGRAPHIC</a:t>
            </a:r>
            <a:r>
              <a:rPr sz="2800" b="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310" dirty="0">
                <a:solidFill>
                  <a:srgbClr val="252525"/>
                </a:solidFill>
                <a:latin typeface="Trebuchet MS"/>
                <a:cs typeface="Trebuchet MS"/>
              </a:rPr>
              <a:t>ANATOMY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564120" cy="2749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85725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extends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terminal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ileum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anus.To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more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embryologically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anatomically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correct,</a:t>
            </a:r>
            <a:r>
              <a:rPr sz="1800" spc="-229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extends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pectinate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(dentate)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line,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other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words,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proximal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2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anal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canal.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classic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divisions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cecum,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proper,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rectum,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anal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canal.The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first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6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cm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just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below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ileocecal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valve,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hepatic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surgical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unit,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right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(right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colectomy).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distal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splenic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flexure,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descending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colons</a:t>
            </a:r>
            <a:endParaRPr sz="1800">
              <a:latin typeface="Trebuchet MS"/>
              <a:cs typeface="Trebuchet MS"/>
            </a:endParaRPr>
          </a:p>
          <a:p>
            <a:pPr marL="241300">
              <a:lnSpc>
                <a:spcPct val="100000"/>
              </a:lnSpc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constitute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(left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colectomy).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4672" y="1137030"/>
            <a:ext cx="3045460" cy="289560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196850" rIns="0" bIns="0" rtlCol="0">
            <a:spAutoFit/>
          </a:bodyPr>
          <a:lstStyle/>
          <a:p>
            <a:pPr marR="17780" algn="ctr">
              <a:lnSpc>
                <a:spcPts val="2850"/>
              </a:lnSpc>
              <a:spcBef>
                <a:spcPts val="1550"/>
              </a:spcBef>
            </a:pPr>
            <a:r>
              <a:rPr sz="2500" spc="175" dirty="0">
                <a:solidFill>
                  <a:srgbClr val="252525"/>
                </a:solidFill>
                <a:latin typeface="Trebuchet MS"/>
                <a:cs typeface="Trebuchet MS"/>
              </a:rPr>
              <a:t>AVERAGE</a:t>
            </a:r>
            <a:endParaRPr sz="2500">
              <a:latin typeface="Trebuchet MS"/>
              <a:cs typeface="Trebuchet MS"/>
            </a:endParaRPr>
          </a:p>
          <a:p>
            <a:pPr marL="307975" marR="330835" indent="1270" algn="ctr">
              <a:lnSpc>
                <a:spcPts val="2700"/>
              </a:lnSpc>
              <a:spcBef>
                <a:spcPts val="190"/>
              </a:spcBef>
            </a:pPr>
            <a:r>
              <a:rPr sz="2500" spc="240" dirty="0">
                <a:solidFill>
                  <a:srgbClr val="252525"/>
                </a:solidFill>
                <a:latin typeface="Trebuchet MS"/>
                <a:cs typeface="Trebuchet MS"/>
              </a:rPr>
              <a:t>LENGTHS</a:t>
            </a:r>
            <a:r>
              <a:rPr sz="2500" spc="1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spc="385" dirty="0">
                <a:solidFill>
                  <a:srgbClr val="252525"/>
                </a:solidFill>
                <a:latin typeface="Trebuchet MS"/>
                <a:cs typeface="Trebuchet MS"/>
              </a:rPr>
              <a:t>AND </a:t>
            </a:r>
            <a:r>
              <a:rPr sz="2500" spc="225" dirty="0">
                <a:solidFill>
                  <a:srgbClr val="252525"/>
                </a:solidFill>
                <a:latin typeface="Trebuchet MS"/>
                <a:cs typeface="Trebuchet MS"/>
              </a:rPr>
              <a:t>DIAMETERS</a:t>
            </a:r>
            <a:r>
              <a:rPr sz="250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spc="175" dirty="0">
                <a:solidFill>
                  <a:srgbClr val="252525"/>
                </a:solidFill>
                <a:latin typeface="Trebuchet MS"/>
                <a:cs typeface="Trebuchet MS"/>
              </a:rPr>
              <a:t>OF </a:t>
            </a:r>
            <a:r>
              <a:rPr sz="2500" spc="1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endParaRPr sz="2500">
              <a:latin typeface="Trebuchet MS"/>
              <a:cs typeface="Trebuchet MS"/>
            </a:endParaRPr>
          </a:p>
          <a:p>
            <a:pPr marL="367665" marR="387985" algn="ctr">
              <a:lnSpc>
                <a:spcPts val="2700"/>
              </a:lnSpc>
              <a:spcBef>
                <a:spcPts val="5"/>
              </a:spcBef>
            </a:pPr>
            <a:r>
              <a:rPr sz="2500" spc="220" dirty="0">
                <a:solidFill>
                  <a:srgbClr val="252525"/>
                </a:solidFill>
                <a:latin typeface="Trebuchet MS"/>
                <a:cs typeface="Trebuchet MS"/>
              </a:rPr>
              <a:t>SEGMENTS</a:t>
            </a:r>
            <a:r>
              <a:rPr sz="2500" spc="3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spc="175" dirty="0">
                <a:solidFill>
                  <a:srgbClr val="252525"/>
                </a:solidFill>
                <a:latin typeface="Trebuchet MS"/>
                <a:cs typeface="Trebuchet MS"/>
              </a:rPr>
              <a:t>OF </a:t>
            </a:r>
            <a:r>
              <a:rPr sz="2500" spc="18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500" spc="3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spc="185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endParaRPr sz="2500">
              <a:latin typeface="Trebuchet MS"/>
              <a:cs typeface="Trebuchet MS"/>
            </a:endParaRPr>
          </a:p>
          <a:p>
            <a:pPr marR="19050" algn="ctr">
              <a:lnSpc>
                <a:spcPts val="2660"/>
              </a:lnSpc>
            </a:pPr>
            <a:r>
              <a:rPr sz="2500" spc="204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87620" y="640143"/>
            <a:ext cx="6731508" cy="606221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3470" y="820038"/>
            <a:ext cx="3415665" cy="3720465"/>
          </a:xfrm>
          <a:prstGeom prst="rect">
            <a:avLst/>
          </a:prstGeom>
          <a:ln w="31750">
            <a:solidFill>
              <a:srgbClr val="FFFFFF"/>
            </a:solidFill>
          </a:ln>
        </p:spPr>
        <p:txBody>
          <a:bodyPr vert="horz" wrap="square" lIns="0" tIns="217804" rIns="0" bIns="0" rtlCol="0">
            <a:spAutoFit/>
          </a:bodyPr>
          <a:lstStyle/>
          <a:p>
            <a:pPr marL="424180" marR="447675" algn="ctr">
              <a:lnSpc>
                <a:spcPts val="3670"/>
              </a:lnSpc>
              <a:spcBef>
                <a:spcPts val="1714"/>
              </a:spcBef>
            </a:pPr>
            <a:r>
              <a:rPr sz="3400" spc="305" dirty="0">
                <a:latin typeface="Trebuchet MS"/>
                <a:cs typeface="Trebuchet MS"/>
              </a:rPr>
              <a:t>SCHEMA</a:t>
            </a:r>
            <a:r>
              <a:rPr sz="3400" spc="315" dirty="0">
                <a:latin typeface="Trebuchet MS"/>
                <a:cs typeface="Trebuchet MS"/>
              </a:rPr>
              <a:t> </a:t>
            </a:r>
            <a:r>
              <a:rPr sz="3400" spc="225" dirty="0">
                <a:latin typeface="Trebuchet MS"/>
                <a:cs typeface="Trebuchet MS"/>
              </a:rPr>
              <a:t>OF </a:t>
            </a:r>
            <a:r>
              <a:rPr sz="3400" spc="165" dirty="0">
                <a:latin typeface="Trebuchet MS"/>
                <a:cs typeface="Trebuchet MS"/>
              </a:rPr>
              <a:t>THE</a:t>
            </a:r>
            <a:endParaRPr sz="3400">
              <a:latin typeface="Trebuchet MS"/>
              <a:cs typeface="Trebuchet MS"/>
            </a:endParaRPr>
          </a:p>
          <a:p>
            <a:pPr marL="676910" marR="698500" algn="ctr">
              <a:lnSpc>
                <a:spcPts val="3670"/>
              </a:lnSpc>
              <a:spcBef>
                <a:spcPts val="5"/>
              </a:spcBef>
            </a:pPr>
            <a:r>
              <a:rPr sz="3400" spc="170" dirty="0">
                <a:latin typeface="Trebuchet MS"/>
                <a:cs typeface="Trebuchet MS"/>
              </a:rPr>
              <a:t>ARTERIAL </a:t>
            </a:r>
            <a:r>
              <a:rPr sz="3400" spc="420" dirty="0">
                <a:latin typeface="Trebuchet MS"/>
                <a:cs typeface="Trebuchet MS"/>
              </a:rPr>
              <a:t>BLOOD</a:t>
            </a:r>
            <a:endParaRPr sz="3400">
              <a:latin typeface="Trebuchet MS"/>
              <a:cs typeface="Trebuchet MS"/>
            </a:endParaRPr>
          </a:p>
          <a:p>
            <a:pPr marR="24130" algn="ctr">
              <a:lnSpc>
                <a:spcPts val="3415"/>
              </a:lnSpc>
            </a:pPr>
            <a:r>
              <a:rPr sz="3400" spc="65" dirty="0">
                <a:latin typeface="Trebuchet MS"/>
                <a:cs typeface="Trebuchet MS"/>
              </a:rPr>
              <a:t>SUPPLY</a:t>
            </a:r>
            <a:r>
              <a:rPr sz="3400" spc="-90" dirty="0">
                <a:latin typeface="Trebuchet MS"/>
                <a:cs typeface="Trebuchet MS"/>
              </a:rPr>
              <a:t> </a:t>
            </a:r>
            <a:r>
              <a:rPr sz="3400" spc="245" dirty="0">
                <a:latin typeface="Trebuchet MS"/>
                <a:cs typeface="Trebuchet MS"/>
              </a:rPr>
              <a:t>TO</a:t>
            </a:r>
            <a:endParaRPr sz="3400">
              <a:latin typeface="Trebuchet MS"/>
              <a:cs typeface="Trebuchet MS"/>
            </a:endParaRPr>
          </a:p>
          <a:p>
            <a:pPr marL="487680" marR="512445" algn="ctr">
              <a:lnSpc>
                <a:spcPts val="3670"/>
              </a:lnSpc>
              <a:spcBef>
                <a:spcPts val="265"/>
              </a:spcBef>
            </a:pPr>
            <a:r>
              <a:rPr sz="3400" spc="185" dirty="0">
                <a:latin typeface="Trebuchet MS"/>
                <a:cs typeface="Trebuchet MS"/>
              </a:rPr>
              <a:t>THE</a:t>
            </a:r>
            <a:r>
              <a:rPr sz="3400" spc="310" dirty="0">
                <a:latin typeface="Trebuchet MS"/>
                <a:cs typeface="Trebuchet MS"/>
              </a:rPr>
              <a:t> </a:t>
            </a:r>
            <a:r>
              <a:rPr sz="3400" spc="210" dirty="0">
                <a:latin typeface="Trebuchet MS"/>
                <a:cs typeface="Trebuchet MS"/>
              </a:rPr>
              <a:t>LARGE </a:t>
            </a:r>
            <a:r>
              <a:rPr sz="3400" spc="215" dirty="0">
                <a:latin typeface="Trebuchet MS"/>
                <a:cs typeface="Trebuchet MS"/>
              </a:rPr>
              <a:t>INTESTINE</a:t>
            </a:r>
            <a:endParaRPr sz="3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2486" y="214052"/>
            <a:ext cx="7149846" cy="653694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3470" y="820038"/>
            <a:ext cx="3415665" cy="3213100"/>
          </a:xfrm>
          <a:prstGeom prst="rect">
            <a:avLst/>
          </a:prstGeom>
          <a:ln w="31750">
            <a:solidFill>
              <a:srgbClr val="FFFFFF"/>
            </a:solidFill>
          </a:ln>
        </p:spPr>
        <p:txBody>
          <a:bodyPr vert="horz" wrap="square" lIns="0" tIns="196215" rIns="0" bIns="0" rtlCol="0">
            <a:spAutoFit/>
          </a:bodyPr>
          <a:lstStyle/>
          <a:p>
            <a:pPr marL="295910" marR="316865" indent="976630">
              <a:lnSpc>
                <a:spcPts val="3679"/>
              </a:lnSpc>
              <a:spcBef>
                <a:spcPts val="1545"/>
              </a:spcBef>
            </a:pPr>
            <a:r>
              <a:rPr sz="3400" spc="165" dirty="0">
                <a:latin typeface="Trebuchet MS"/>
                <a:cs typeface="Trebuchet MS"/>
              </a:rPr>
              <a:t>THE </a:t>
            </a:r>
            <a:r>
              <a:rPr sz="3400" spc="250" dirty="0">
                <a:latin typeface="Trebuchet MS"/>
                <a:cs typeface="Trebuchet MS"/>
              </a:rPr>
              <a:t>COLLATERAL</a:t>
            </a:r>
            <a:endParaRPr sz="3400">
              <a:latin typeface="Trebuchet MS"/>
              <a:cs typeface="Trebuchet MS"/>
            </a:endParaRPr>
          </a:p>
          <a:p>
            <a:pPr marR="21590" algn="ctr">
              <a:lnSpc>
                <a:spcPts val="3404"/>
              </a:lnSpc>
            </a:pPr>
            <a:r>
              <a:rPr sz="3400" spc="240" dirty="0">
                <a:latin typeface="Trebuchet MS"/>
                <a:cs typeface="Trebuchet MS"/>
              </a:rPr>
              <a:t>OF</a:t>
            </a:r>
            <a:r>
              <a:rPr sz="3400" spc="-105" dirty="0">
                <a:latin typeface="Trebuchet MS"/>
                <a:cs typeface="Trebuchet MS"/>
              </a:rPr>
              <a:t> </a:t>
            </a:r>
            <a:r>
              <a:rPr sz="3400" spc="165" dirty="0">
                <a:latin typeface="Trebuchet MS"/>
                <a:cs typeface="Trebuchet MS"/>
              </a:rPr>
              <a:t>THE</a:t>
            </a:r>
            <a:endParaRPr sz="3400">
              <a:latin typeface="Trebuchet MS"/>
              <a:cs typeface="Trebuchet MS"/>
            </a:endParaRPr>
          </a:p>
          <a:p>
            <a:pPr marL="350520" marR="374650" indent="1270" algn="ctr">
              <a:lnSpc>
                <a:spcPct val="90000"/>
              </a:lnSpc>
              <a:spcBef>
                <a:spcPts val="200"/>
              </a:spcBef>
            </a:pPr>
            <a:r>
              <a:rPr sz="3400" spc="200" dirty="0">
                <a:latin typeface="Trebuchet MS"/>
                <a:cs typeface="Trebuchet MS"/>
              </a:rPr>
              <a:t>SUPERIOR </a:t>
            </a:r>
            <a:r>
              <a:rPr sz="3400" spc="225" dirty="0">
                <a:latin typeface="Trebuchet MS"/>
                <a:cs typeface="Trebuchet MS"/>
              </a:rPr>
              <a:t>MESENTERIC </a:t>
            </a:r>
            <a:r>
              <a:rPr sz="3400" spc="114" dirty="0">
                <a:latin typeface="Trebuchet MS"/>
                <a:cs typeface="Trebuchet MS"/>
              </a:rPr>
              <a:t>ARTERY</a:t>
            </a:r>
            <a:endParaRPr sz="34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12486" y="194543"/>
            <a:ext cx="7033133" cy="654672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19505" y="1416430"/>
            <a:ext cx="3415665" cy="3213100"/>
          </a:xfrm>
          <a:prstGeom prst="rect">
            <a:avLst/>
          </a:prstGeom>
          <a:ln w="31750">
            <a:solidFill>
              <a:srgbClr val="FFFF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25"/>
              </a:spcBef>
            </a:pPr>
            <a:endParaRPr sz="2000">
              <a:latin typeface="Times New Roman"/>
              <a:cs typeface="Times New Roman"/>
            </a:endParaRPr>
          </a:p>
          <a:p>
            <a:pPr marL="843280" marR="535940" indent="-327660" algn="just">
              <a:lnSpc>
                <a:spcPts val="2160"/>
              </a:lnSpc>
            </a:pPr>
            <a:r>
              <a:rPr sz="2000" spc="275" dirty="0">
                <a:latin typeface="Trebuchet MS"/>
                <a:cs typeface="Trebuchet MS"/>
              </a:rPr>
              <a:t>DIAGRAM</a:t>
            </a:r>
            <a:r>
              <a:rPr sz="2000" spc="305" dirty="0">
                <a:latin typeface="Trebuchet MS"/>
                <a:cs typeface="Trebuchet MS"/>
              </a:rPr>
              <a:t> </a:t>
            </a:r>
            <a:r>
              <a:rPr sz="2000" spc="185" dirty="0">
                <a:latin typeface="Trebuchet MS"/>
                <a:cs typeface="Trebuchet MS"/>
              </a:rPr>
              <a:t>OF</a:t>
            </a:r>
            <a:r>
              <a:rPr sz="2000" spc="105" dirty="0">
                <a:latin typeface="Trebuchet MS"/>
                <a:cs typeface="Trebuchet MS"/>
              </a:rPr>
              <a:t> </a:t>
            </a:r>
            <a:r>
              <a:rPr sz="2000" spc="150" dirty="0">
                <a:latin typeface="Trebuchet MS"/>
                <a:cs typeface="Trebuchet MS"/>
              </a:rPr>
              <a:t>THE </a:t>
            </a:r>
            <a:r>
              <a:rPr sz="2000" spc="204" dirty="0">
                <a:latin typeface="Trebuchet MS"/>
                <a:cs typeface="Trebuchet MS"/>
              </a:rPr>
              <a:t>TRANSVERSE</a:t>
            </a:r>
            <a:endParaRPr sz="2000">
              <a:latin typeface="Trebuchet MS"/>
              <a:cs typeface="Trebuchet MS"/>
            </a:endParaRPr>
          </a:p>
          <a:p>
            <a:pPr marL="426720" marR="448309" indent="10795" algn="just">
              <a:lnSpc>
                <a:spcPts val="2160"/>
              </a:lnSpc>
            </a:pPr>
            <a:r>
              <a:rPr sz="2000" spc="370" dirty="0">
                <a:latin typeface="Trebuchet MS"/>
                <a:cs typeface="Trebuchet MS"/>
              </a:rPr>
              <a:t>COLON</a:t>
            </a:r>
            <a:r>
              <a:rPr sz="2000" spc="310" dirty="0">
                <a:latin typeface="Trebuchet MS"/>
                <a:cs typeface="Trebuchet MS"/>
              </a:rPr>
              <a:t> </a:t>
            </a:r>
            <a:r>
              <a:rPr sz="2000" spc="305" dirty="0">
                <a:latin typeface="Trebuchet MS"/>
                <a:cs typeface="Trebuchet MS"/>
              </a:rPr>
              <a:t>SHOWING </a:t>
            </a:r>
            <a:r>
              <a:rPr sz="2000" spc="310" dirty="0">
                <a:latin typeface="Trebuchet MS"/>
                <a:cs typeface="Trebuchet MS"/>
              </a:rPr>
              <a:t>LONG</a:t>
            </a:r>
            <a:r>
              <a:rPr sz="2000" spc="114" dirty="0">
                <a:latin typeface="Trebuchet MS"/>
                <a:cs typeface="Trebuchet MS"/>
              </a:rPr>
              <a:t> </a:t>
            </a:r>
            <a:r>
              <a:rPr sz="2000" spc="365" dirty="0">
                <a:latin typeface="Trebuchet MS"/>
                <a:cs typeface="Trebuchet MS"/>
              </a:rPr>
              <a:t>AND</a:t>
            </a:r>
            <a:r>
              <a:rPr sz="2000" spc="360" dirty="0">
                <a:latin typeface="Trebuchet MS"/>
                <a:cs typeface="Trebuchet MS"/>
              </a:rPr>
              <a:t> </a:t>
            </a:r>
            <a:r>
              <a:rPr sz="2000" spc="200" dirty="0">
                <a:latin typeface="Trebuchet MS"/>
                <a:cs typeface="Trebuchet MS"/>
              </a:rPr>
              <a:t>SHORT </a:t>
            </a:r>
            <a:r>
              <a:rPr sz="2000" spc="260" dirty="0">
                <a:latin typeface="Trebuchet MS"/>
                <a:cs typeface="Trebuchet MS"/>
              </a:rPr>
              <a:t>BRANCHES</a:t>
            </a:r>
            <a:r>
              <a:rPr sz="2000" spc="305" dirty="0">
                <a:latin typeface="Trebuchet MS"/>
                <a:cs typeface="Trebuchet MS"/>
              </a:rPr>
              <a:t> </a:t>
            </a:r>
            <a:r>
              <a:rPr sz="2000" spc="185" dirty="0">
                <a:latin typeface="Trebuchet MS"/>
                <a:cs typeface="Trebuchet MS"/>
              </a:rPr>
              <a:t>OF</a:t>
            </a:r>
            <a:r>
              <a:rPr sz="2000" spc="114" dirty="0">
                <a:latin typeface="Trebuchet MS"/>
                <a:cs typeface="Trebuchet MS"/>
              </a:rPr>
              <a:t> </a:t>
            </a:r>
            <a:r>
              <a:rPr sz="2000" spc="150" dirty="0">
                <a:latin typeface="Trebuchet MS"/>
                <a:cs typeface="Trebuchet MS"/>
              </a:rPr>
              <a:t>THE</a:t>
            </a:r>
            <a:endParaRPr sz="2000">
              <a:latin typeface="Trebuchet MS"/>
              <a:cs typeface="Trebuchet MS"/>
            </a:endParaRPr>
          </a:p>
          <a:p>
            <a:pPr marL="870585" algn="just">
              <a:lnSpc>
                <a:spcPts val="2130"/>
              </a:lnSpc>
            </a:pPr>
            <a:r>
              <a:rPr sz="2000" spc="180" dirty="0">
                <a:latin typeface="Trebuchet MS"/>
                <a:cs typeface="Trebuchet MS"/>
              </a:rPr>
              <a:t>VASA</a:t>
            </a:r>
            <a:r>
              <a:rPr sz="2000" spc="335" dirty="0">
                <a:latin typeface="Trebuchet MS"/>
                <a:cs typeface="Trebuchet MS"/>
              </a:rPr>
              <a:t> </a:t>
            </a:r>
            <a:r>
              <a:rPr sz="2000" spc="185" dirty="0">
                <a:latin typeface="Trebuchet MS"/>
                <a:cs typeface="Trebuchet MS"/>
              </a:rPr>
              <a:t>RECTA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990338" y="213956"/>
            <a:ext cx="6945502" cy="645922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3495" algn="ctr">
              <a:lnSpc>
                <a:spcPct val="100000"/>
              </a:lnSpc>
              <a:spcBef>
                <a:spcPts val="2675"/>
              </a:spcBef>
            </a:pPr>
            <a:r>
              <a:rPr sz="2800" b="0" spc="135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2800" b="0" spc="2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04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2800" b="0" spc="3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15" dirty="0">
                <a:solidFill>
                  <a:srgbClr val="252525"/>
                </a:solidFill>
                <a:latin typeface="Trebuchet MS"/>
                <a:cs typeface="Trebuchet MS"/>
              </a:rPr>
              <a:t>DRUMMOND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4729" y="2635122"/>
            <a:ext cx="7539990" cy="351790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66700" marR="178435" indent="-228600">
              <a:lnSpc>
                <a:spcPct val="90000"/>
              </a:lnSpc>
              <a:spcBef>
                <a:spcPts val="315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marginal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18-17A,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B,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C)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composed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series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of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anastomosing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arcades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branches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ileocolic,</a:t>
            </a:r>
            <a:r>
              <a:rPr sz="18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colic,</a:t>
            </a:r>
            <a:r>
              <a:rPr sz="18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middle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colic,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colic,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sigmoidal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arteries.These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single,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looping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vessel.The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marginal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courses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roughly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parallel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border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intestine,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1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8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cm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intestinal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wall.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not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terminate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rectal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18-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17C).</a:t>
            </a:r>
            <a:endParaRPr sz="1800">
              <a:latin typeface="Trebuchet MS"/>
              <a:cs typeface="Trebuchet MS"/>
            </a:endParaRPr>
          </a:p>
          <a:p>
            <a:pPr marL="266700" marR="50800" indent="-228600">
              <a:lnSpc>
                <a:spcPct val="90100"/>
              </a:lnSpc>
              <a:spcBef>
                <a:spcPts val="1005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blood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adequate,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but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without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much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margin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safety.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Anastomosis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ileocolic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absent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5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percent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subjects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18-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17B).</a:t>
            </a:r>
            <a:r>
              <a:rPr sz="1800" spc="-15" baseline="25462" dirty="0">
                <a:solidFill>
                  <a:srgbClr val="252525"/>
                </a:solidFill>
                <a:latin typeface="Trebuchet MS"/>
                <a:cs typeface="Trebuchet MS"/>
              </a:rPr>
              <a:t>30</a:t>
            </a:r>
            <a:endParaRPr sz="1800" baseline="25462">
              <a:latin typeface="Trebuchet MS"/>
              <a:cs typeface="Trebuchet MS"/>
            </a:endParaRPr>
          </a:p>
          <a:p>
            <a:pPr marL="266700" marR="30480" indent="-228600">
              <a:lnSpc>
                <a:spcPts val="1939"/>
              </a:lnSpc>
              <a:spcBef>
                <a:spcPts val="1030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Griffiths</a:t>
            </a:r>
            <a:r>
              <a:rPr sz="1800" spc="-97" baseline="25462" dirty="0">
                <a:solidFill>
                  <a:srgbClr val="252525"/>
                </a:solidFill>
                <a:latin typeface="Trebuchet MS"/>
                <a:cs typeface="Trebuchet MS"/>
              </a:rPr>
              <a:t>35</a:t>
            </a:r>
            <a:r>
              <a:rPr sz="1800" spc="209" baseline="2546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described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point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circulation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weakness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splenic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flexure.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In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200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subjects,</a:t>
            </a:r>
            <a:r>
              <a:rPr sz="1800" spc="-229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Michels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colleagues</a:t>
            </a:r>
            <a:r>
              <a:rPr sz="1800" spc="-127" baseline="25462" dirty="0">
                <a:solidFill>
                  <a:srgbClr val="252525"/>
                </a:solidFill>
                <a:latin typeface="Trebuchet MS"/>
                <a:cs typeface="Trebuchet MS"/>
              </a:rPr>
              <a:t>32</a:t>
            </a:r>
            <a:r>
              <a:rPr sz="1800" spc="202" baseline="2546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found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good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anastomosis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in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area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61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percent,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poor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anastomosis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32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percent,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no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anastomosis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in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7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percent.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6670" algn="ctr">
              <a:lnSpc>
                <a:spcPct val="100000"/>
              </a:lnSpc>
              <a:spcBef>
                <a:spcPts val="2675"/>
              </a:spcBef>
            </a:pPr>
            <a:r>
              <a:rPr sz="2800" b="0" spc="405" dirty="0">
                <a:solidFill>
                  <a:srgbClr val="252525"/>
                </a:solidFill>
                <a:latin typeface="Trebuchet MS"/>
                <a:cs typeface="Trebuchet MS"/>
              </a:rPr>
              <a:t>COLONIC</a:t>
            </a:r>
            <a:r>
              <a:rPr sz="2800" b="0" spc="-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VENOUS</a:t>
            </a:r>
            <a:r>
              <a:rPr sz="2800" b="0" spc="3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DRAINAGE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284729" y="2635122"/>
            <a:ext cx="7609205" cy="37572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66700" marR="30480" indent="-228600">
              <a:lnSpc>
                <a:spcPct val="90000"/>
              </a:lnSpc>
              <a:spcBef>
                <a:spcPts val="315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Veins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18-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20)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follow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arteries.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8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(the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cecum,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colon),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veins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join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vein.Veins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hepatic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portion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of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enter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gastroepiploic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vein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superior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pancreaticoduodenal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vein.Voiglio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et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al.</a:t>
            </a:r>
            <a:r>
              <a:rPr sz="1800" spc="-172" baseline="25462" dirty="0">
                <a:solidFill>
                  <a:srgbClr val="252525"/>
                </a:solidFill>
                <a:latin typeface="Trebuchet MS"/>
                <a:cs typeface="Trebuchet MS"/>
              </a:rPr>
              <a:t>43</a:t>
            </a:r>
            <a:r>
              <a:rPr sz="1800" spc="270" baseline="2546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studied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defined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gastrocolic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vein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reported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cases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avulsion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secondary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trauma.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is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present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70%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patients,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short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(less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than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25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mm),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its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calibre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ranges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3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mm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10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252525"/>
                </a:solidFill>
                <a:latin typeface="Trebuchet MS"/>
                <a:cs typeface="Trebuchet MS"/>
              </a:rPr>
              <a:t>mm.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located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surface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head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pancreas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beneath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root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mesocolon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confluence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gastroepiploic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veins.The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above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authors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emphasize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surgical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importance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vein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during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surgery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pancreas,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portal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hypertension,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trauma.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Drainage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portion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enters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vein.The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rectal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vein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drains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descending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colons;</a:t>
            </a:r>
            <a:r>
              <a:rPr sz="1800" spc="-2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passes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upward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vein.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83501" y="2958122"/>
            <a:ext cx="4797425" cy="94234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222885" rIns="0" bIns="0" rtlCol="0">
            <a:spAutoFit/>
          </a:bodyPr>
          <a:lstStyle/>
          <a:p>
            <a:pPr marR="20955" algn="ctr">
              <a:lnSpc>
                <a:spcPct val="100000"/>
              </a:lnSpc>
              <a:spcBef>
                <a:spcPts val="1755"/>
              </a:spcBef>
            </a:pPr>
            <a:r>
              <a:rPr sz="2800" spc="300" dirty="0">
                <a:solidFill>
                  <a:srgbClr val="252525"/>
                </a:solidFill>
                <a:latin typeface="Trebuchet MS"/>
                <a:cs typeface="Trebuchet MS"/>
              </a:rPr>
              <a:t>VENOUS DRAINAGE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809"/>
            <a:ext cx="6973316" cy="685419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3495" algn="ctr">
              <a:lnSpc>
                <a:spcPct val="100000"/>
              </a:lnSpc>
              <a:spcBef>
                <a:spcPts val="2675"/>
              </a:spcBef>
            </a:pPr>
            <a:r>
              <a:rPr sz="2800" b="0" spc="145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2800" b="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DRAINAGE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508875" cy="1946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nodes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have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been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divided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four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groups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18-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22):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epicolic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(under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serosa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intestine);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paracolic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(on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marginal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artery);</a:t>
            </a:r>
            <a:r>
              <a:rPr sz="18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intermediate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(along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[superior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inferior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arteries]);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principal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(at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root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inferior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arteries).This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last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group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includes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root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(which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also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receive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intestine),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aortic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nodes,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lumbar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nodes.The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number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shown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Table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18-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4.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15260" y="948816"/>
            <a:ext cx="7761605" cy="5205730"/>
            <a:chOff x="2215260" y="948816"/>
            <a:chExt cx="7761605" cy="5205730"/>
          </a:xfrm>
        </p:grpSpPr>
        <p:sp>
          <p:nvSpPr>
            <p:cNvPr id="4" name="object 4"/>
            <p:cNvSpPr/>
            <p:nvPr/>
          </p:nvSpPr>
          <p:spPr>
            <a:xfrm>
              <a:off x="2231135" y="964691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7729727" y="0"/>
                  </a:moveTo>
                  <a:lnTo>
                    <a:pt x="0" y="0"/>
                  </a:lnTo>
                  <a:lnTo>
                    <a:pt x="0" y="1188719"/>
                  </a:lnTo>
                  <a:lnTo>
                    <a:pt x="7729727" y="1188719"/>
                  </a:lnTo>
                  <a:lnTo>
                    <a:pt x="7729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31135" y="964691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0" y="1188719"/>
                  </a:moveTo>
                  <a:lnTo>
                    <a:pt x="7729727" y="1188719"/>
                  </a:lnTo>
                  <a:lnTo>
                    <a:pt x="7729727" y="0"/>
                  </a:lnTo>
                  <a:lnTo>
                    <a:pt x="0" y="0"/>
                  </a:lnTo>
                  <a:lnTo>
                    <a:pt x="0" y="1188719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06649" y="1060081"/>
              <a:ext cx="7378827" cy="509422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495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3470" y="820038"/>
            <a:ext cx="3415665" cy="3213100"/>
          </a:xfrm>
          <a:prstGeom prst="rect">
            <a:avLst/>
          </a:prstGeom>
          <a:solidFill>
            <a:srgbClr val="495255"/>
          </a:solidFill>
          <a:ln w="31750">
            <a:solidFill>
              <a:srgbClr val="FFFFFF"/>
            </a:solidFill>
          </a:ln>
        </p:spPr>
        <p:txBody>
          <a:bodyPr vert="horz" wrap="square" lIns="0" tIns="553085" rIns="0" bIns="0" rtlCol="0">
            <a:spAutoFit/>
          </a:bodyPr>
          <a:lstStyle/>
          <a:p>
            <a:pPr marL="428625" marR="451484" indent="487045">
              <a:lnSpc>
                <a:spcPts val="4100"/>
              </a:lnSpc>
              <a:spcBef>
                <a:spcPts val="4355"/>
              </a:spcBef>
            </a:pPr>
            <a:r>
              <a:rPr sz="3800" spc="130" dirty="0">
                <a:solidFill>
                  <a:srgbClr val="FFFFFF"/>
                </a:solidFill>
                <a:latin typeface="Trebuchet MS"/>
                <a:cs typeface="Trebuchet MS"/>
              </a:rPr>
              <a:t>LYMPH </a:t>
            </a:r>
            <a:r>
              <a:rPr sz="3800" spc="430" dirty="0">
                <a:solidFill>
                  <a:srgbClr val="FFFFFF"/>
                </a:solidFill>
                <a:latin typeface="Trebuchet MS"/>
                <a:cs typeface="Trebuchet MS"/>
              </a:rPr>
              <a:t>NODES</a:t>
            </a:r>
            <a:r>
              <a:rPr sz="3800" spc="2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3800" spc="245" dirty="0">
                <a:solidFill>
                  <a:srgbClr val="FFFFFF"/>
                </a:solidFill>
                <a:latin typeface="Trebuchet MS"/>
                <a:cs typeface="Trebuchet MS"/>
              </a:rPr>
              <a:t>OF</a:t>
            </a:r>
            <a:endParaRPr sz="3800">
              <a:latin typeface="Trebuchet MS"/>
              <a:cs typeface="Trebuchet MS"/>
            </a:endParaRPr>
          </a:p>
          <a:p>
            <a:pPr marL="767080" marR="788035" indent="458470">
              <a:lnSpc>
                <a:spcPts val="4110"/>
              </a:lnSpc>
            </a:pPr>
            <a:r>
              <a:rPr sz="3800" spc="175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3800" spc="545" dirty="0">
                <a:solidFill>
                  <a:srgbClr val="FFFFFF"/>
                </a:solidFill>
                <a:latin typeface="Trebuchet MS"/>
                <a:cs typeface="Trebuchet MS"/>
              </a:rPr>
              <a:t>COLON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62423" y="8252"/>
            <a:ext cx="7529576" cy="684974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19685" algn="ctr">
              <a:lnSpc>
                <a:spcPct val="100000"/>
              </a:lnSpc>
              <a:spcBef>
                <a:spcPts val="2675"/>
              </a:spcBef>
            </a:pPr>
            <a:r>
              <a:rPr sz="2800" b="0" spc="265" dirty="0">
                <a:solidFill>
                  <a:srgbClr val="252525"/>
                </a:solidFill>
                <a:latin typeface="Trebuchet MS"/>
                <a:cs typeface="Trebuchet MS"/>
              </a:rPr>
              <a:t>INNERVATION</a:t>
            </a:r>
            <a:r>
              <a:rPr sz="2800" b="0" spc="2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-50" dirty="0">
                <a:solidFill>
                  <a:srgbClr val="252525"/>
                </a:solidFill>
                <a:latin typeface="Trebuchet MS"/>
                <a:cs typeface="Trebuchet MS"/>
              </a:rPr>
              <a:t>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35122"/>
            <a:ext cx="7526655" cy="289750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41300" marR="5080" indent="-228600">
              <a:lnSpc>
                <a:spcPct val="90000"/>
              </a:lnSpc>
              <a:spcBef>
                <a:spcPts val="315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sympathetic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originates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six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thoracic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segments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spinal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cord.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Preganglionic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fibers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pass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through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sympathetic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chain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ganglia,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pass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thoracic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splanchnic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nerves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to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synapse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in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celiac,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aortic,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plexuses.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plexuses,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postganglionic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fibers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pass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mesentery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small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colon.</a:t>
            </a:r>
            <a:endParaRPr sz="1800">
              <a:latin typeface="Trebuchet MS"/>
              <a:cs typeface="Trebuchet MS"/>
            </a:endParaRPr>
          </a:p>
          <a:p>
            <a:pPr marL="241300" marR="169545" indent="-228600">
              <a:lnSpc>
                <a:spcPct val="90000"/>
              </a:lnSpc>
              <a:spcBef>
                <a:spcPts val="1005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8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left,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preganglionic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fibers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arise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first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(or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three)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lumbar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segments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cord,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then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travel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lumbar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splanchnic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nerves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aortic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plexus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plexus.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ganglia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diffuse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plexus,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postganglionic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fibers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follow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branches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the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rectum.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1590" algn="ctr">
              <a:lnSpc>
                <a:spcPct val="100000"/>
              </a:lnSpc>
              <a:spcBef>
                <a:spcPts val="2675"/>
              </a:spcBef>
            </a:pPr>
            <a:r>
              <a:rPr sz="2800" b="0" spc="265" dirty="0">
                <a:solidFill>
                  <a:srgbClr val="252525"/>
                </a:solidFill>
                <a:latin typeface="Trebuchet MS"/>
                <a:cs typeface="Trebuchet MS"/>
              </a:rPr>
              <a:t>INNERVATION</a:t>
            </a:r>
            <a:r>
              <a:rPr sz="2800" b="0" spc="2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-25" dirty="0">
                <a:solidFill>
                  <a:srgbClr val="252525"/>
                </a:solidFill>
                <a:latin typeface="Trebuchet MS"/>
                <a:cs typeface="Trebuchet MS"/>
              </a:rPr>
              <a:t>II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498080" cy="26231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Vagal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fibers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trunk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pass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celiac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division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through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celiac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ganglion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without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synapse.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ganglion,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preganglionic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fibers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pass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right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where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they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synapse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ganglion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cells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intramural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plexuses.</a:t>
            </a:r>
            <a:endParaRPr sz="1800">
              <a:latin typeface="Trebuchet MS"/>
              <a:cs typeface="Trebuchet MS"/>
            </a:endParaRPr>
          </a:p>
          <a:p>
            <a:pPr marL="241300" marR="176530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receives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parasympathetic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fibers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splanchnic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nerves,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arise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2nd,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3rd,</a:t>
            </a:r>
            <a:r>
              <a:rPr sz="1800" spc="-1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4th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sacral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nerves.These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fibers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follow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course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presacral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reach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plexus.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From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plexus,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preganglionic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fibers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follow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branches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inferior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rectum.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0" y="443522"/>
            <a:ext cx="7654163" cy="5869813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4672" y="2404872"/>
            <a:ext cx="3045460" cy="2930525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R="17780" algn="ctr">
              <a:lnSpc>
                <a:spcPts val="2850"/>
              </a:lnSpc>
              <a:spcBef>
                <a:spcPts val="340"/>
              </a:spcBef>
            </a:pPr>
            <a:r>
              <a:rPr sz="2500" spc="135" dirty="0">
                <a:solidFill>
                  <a:srgbClr val="252525"/>
                </a:solidFill>
                <a:latin typeface="Trebuchet MS"/>
                <a:cs typeface="Trebuchet MS"/>
              </a:rPr>
              <a:t>RELATIVE</a:t>
            </a:r>
            <a:endParaRPr sz="2500">
              <a:latin typeface="Trebuchet MS"/>
              <a:cs typeface="Trebuchet MS"/>
            </a:endParaRPr>
          </a:p>
          <a:p>
            <a:pPr marL="502920" marR="523240" algn="ctr">
              <a:lnSpc>
                <a:spcPts val="2700"/>
              </a:lnSpc>
              <a:spcBef>
                <a:spcPts val="190"/>
              </a:spcBef>
            </a:pPr>
            <a:r>
              <a:rPr sz="2500" spc="260" dirty="0">
                <a:solidFill>
                  <a:srgbClr val="252525"/>
                </a:solidFill>
                <a:latin typeface="Trebuchet MS"/>
                <a:cs typeface="Trebuchet MS"/>
              </a:rPr>
              <a:t>FREQUENCY </a:t>
            </a:r>
            <a:r>
              <a:rPr sz="2500" spc="17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endParaRPr sz="2500">
              <a:latin typeface="Trebuchet MS"/>
              <a:cs typeface="Trebuchet MS"/>
            </a:endParaRPr>
          </a:p>
          <a:p>
            <a:pPr marL="387350" marR="313690" indent="-94615" algn="just">
              <a:lnSpc>
                <a:spcPts val="2700"/>
              </a:lnSpc>
              <a:spcBef>
                <a:spcPts val="5"/>
              </a:spcBef>
            </a:pPr>
            <a:r>
              <a:rPr sz="2500" spc="315" dirty="0">
                <a:solidFill>
                  <a:srgbClr val="252525"/>
                </a:solidFill>
                <a:latin typeface="Trebuchet MS"/>
                <a:cs typeface="Trebuchet MS"/>
              </a:rPr>
              <a:t>AGANGLIONIC </a:t>
            </a:r>
            <a:r>
              <a:rPr sz="2500" spc="220" dirty="0">
                <a:solidFill>
                  <a:srgbClr val="252525"/>
                </a:solidFill>
                <a:latin typeface="Trebuchet MS"/>
                <a:cs typeface="Trebuchet MS"/>
              </a:rPr>
              <a:t>SEGMENTS</a:t>
            </a:r>
            <a:r>
              <a:rPr sz="2500" spc="3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spc="100" dirty="0">
                <a:solidFill>
                  <a:srgbClr val="252525"/>
                </a:solidFill>
                <a:latin typeface="Trebuchet MS"/>
                <a:cs typeface="Trebuchet MS"/>
              </a:rPr>
              <a:t>BY </a:t>
            </a:r>
            <a:r>
              <a:rPr sz="2500" spc="260" dirty="0">
                <a:solidFill>
                  <a:srgbClr val="252525"/>
                </a:solidFill>
                <a:latin typeface="Trebuchet MS"/>
                <a:cs typeface="Trebuchet MS"/>
              </a:rPr>
              <a:t>LENGTH</a:t>
            </a:r>
            <a:r>
              <a:rPr sz="2500" spc="3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spc="17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endParaRPr sz="2500">
              <a:latin typeface="Trebuchet MS"/>
              <a:cs typeface="Trebuchet MS"/>
            </a:endParaRPr>
          </a:p>
          <a:p>
            <a:pPr marL="678815" marR="697230" indent="62230" algn="just">
              <a:lnSpc>
                <a:spcPts val="2700"/>
              </a:lnSpc>
            </a:pPr>
            <a:r>
              <a:rPr sz="2500" spc="220" dirty="0">
                <a:solidFill>
                  <a:srgbClr val="252525"/>
                </a:solidFill>
                <a:latin typeface="Trebuchet MS"/>
                <a:cs typeface="Trebuchet MS"/>
              </a:rPr>
              <a:t>SEGMENT </a:t>
            </a:r>
            <a:r>
              <a:rPr sz="2500" spc="204" dirty="0">
                <a:solidFill>
                  <a:srgbClr val="252525"/>
                </a:solidFill>
                <a:latin typeface="Trebuchet MS"/>
                <a:cs typeface="Trebuchet MS"/>
              </a:rPr>
              <a:t>AFFECTED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23764" y="640041"/>
            <a:ext cx="6163564" cy="598449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2675"/>
              </a:spcBef>
            </a:pPr>
            <a:r>
              <a:rPr sz="2800" b="0" spc="280" dirty="0">
                <a:solidFill>
                  <a:srgbClr val="252525"/>
                </a:solidFill>
                <a:latin typeface="Trebuchet MS"/>
                <a:cs typeface="Trebuchet MS"/>
              </a:rPr>
              <a:t>EXTERNAL</a:t>
            </a:r>
            <a:r>
              <a:rPr sz="2800" b="0" spc="3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195" dirty="0">
                <a:solidFill>
                  <a:srgbClr val="252525"/>
                </a:solidFill>
                <a:latin typeface="Trebuchet MS"/>
                <a:cs typeface="Trebuchet MS"/>
              </a:rPr>
              <a:t>DIFFERENCES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41219"/>
            <a:ext cx="7546975" cy="294449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62865" indent="142240">
              <a:lnSpc>
                <a:spcPts val="1620"/>
              </a:lnSpc>
              <a:spcBef>
                <a:spcPts val="305"/>
              </a:spcBef>
              <a:buFont typeface="Tahoma"/>
              <a:buChar char="■"/>
              <a:tabLst>
                <a:tab pos="154940" algn="l"/>
              </a:tabLst>
            </a:pP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(with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exception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duodenum)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mobile,</a:t>
            </a:r>
            <a:r>
              <a:rPr sz="1500" spc="-1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whereas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and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descending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parts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fixed.</a:t>
            </a:r>
            <a:endParaRPr sz="1500">
              <a:latin typeface="Trebuchet MS"/>
              <a:cs typeface="Trebuchet MS"/>
            </a:endParaRPr>
          </a:p>
          <a:p>
            <a:pPr marL="154940" indent="-142240">
              <a:lnSpc>
                <a:spcPct val="100000"/>
              </a:lnSpc>
              <a:spcBef>
                <a:spcPts val="800"/>
              </a:spcBef>
              <a:buFont typeface="Tahoma"/>
              <a:buChar char="■"/>
              <a:tabLst>
                <a:tab pos="154940" algn="l"/>
              </a:tabLst>
            </a:pP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caliber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30" dirty="0">
                <a:solidFill>
                  <a:srgbClr val="252525"/>
                </a:solidFill>
                <a:latin typeface="Trebuchet MS"/>
                <a:cs typeface="Trebuchet MS"/>
              </a:rPr>
              <a:t>full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smaller</a:t>
            </a:r>
            <a:r>
              <a:rPr sz="1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than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that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25" dirty="0">
                <a:solidFill>
                  <a:srgbClr val="252525"/>
                </a:solidFill>
                <a:latin typeface="Trebuchet MS"/>
                <a:cs typeface="Trebuchet MS"/>
              </a:rPr>
              <a:t>filled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intestine.</a:t>
            </a:r>
            <a:endParaRPr sz="1500">
              <a:latin typeface="Trebuchet MS"/>
              <a:cs typeface="Trebuchet MS"/>
            </a:endParaRPr>
          </a:p>
          <a:p>
            <a:pPr marL="154305" indent="-141605">
              <a:lnSpc>
                <a:spcPts val="1710"/>
              </a:lnSpc>
              <a:spcBef>
                <a:spcPts val="819"/>
              </a:spcBef>
              <a:buFont typeface="Tahoma"/>
              <a:buChar char="■"/>
              <a:tabLst>
                <a:tab pos="154305" algn="l"/>
              </a:tabLst>
            </a:pP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(with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exception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duodenum)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has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55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mesentery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20" dirty="0">
                <a:solidFill>
                  <a:srgbClr val="252525"/>
                </a:solidFill>
                <a:latin typeface="Trebuchet MS"/>
                <a:cs typeface="Trebuchet MS"/>
              </a:rPr>
              <a:t>that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passes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ts val="1710"/>
              </a:lnSpc>
            </a:pP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downward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across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midline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20" dirty="0">
                <a:solidFill>
                  <a:srgbClr val="252525"/>
                </a:solidFill>
                <a:latin typeface="Trebuchet MS"/>
                <a:cs typeface="Trebuchet MS"/>
              </a:rPr>
              <a:t>iliac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fossa.</a:t>
            </a:r>
            <a:endParaRPr sz="1500">
              <a:latin typeface="Trebuchet MS"/>
              <a:cs typeface="Trebuchet MS"/>
            </a:endParaRPr>
          </a:p>
          <a:p>
            <a:pPr marL="12700" marR="5080" indent="142240">
              <a:lnSpc>
                <a:spcPts val="1620"/>
              </a:lnSpc>
              <a:spcBef>
                <a:spcPts val="1019"/>
              </a:spcBef>
              <a:buFont typeface="Tahoma"/>
              <a:buChar char="■"/>
              <a:tabLst>
                <a:tab pos="154940" algn="l"/>
              </a:tabLst>
            </a:pP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longitudinal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muscle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forms</a:t>
            </a:r>
            <a:r>
              <a:rPr sz="15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55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continuous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layer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around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40" dirty="0">
                <a:solidFill>
                  <a:srgbClr val="252525"/>
                </a:solidFill>
                <a:latin typeface="Trebuchet MS"/>
                <a:cs typeface="Trebuchet MS"/>
              </a:rPr>
              <a:t>gut.</a:t>
            </a:r>
            <a:r>
              <a:rPr sz="15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(with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exception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appendix),</a:t>
            </a:r>
            <a:r>
              <a:rPr sz="15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longitudinal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muscle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collected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three </a:t>
            </a:r>
            <a:r>
              <a:rPr sz="1500" spc="-125" dirty="0">
                <a:solidFill>
                  <a:srgbClr val="252525"/>
                </a:solidFill>
                <a:latin typeface="Trebuchet MS"/>
                <a:cs typeface="Trebuchet MS"/>
              </a:rPr>
              <a:t>bands,</a:t>
            </a:r>
            <a:r>
              <a:rPr sz="15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teniae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coli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500">
              <a:latin typeface="Trebuchet MS"/>
              <a:cs typeface="Trebuchet MS"/>
            </a:endParaRPr>
          </a:p>
          <a:p>
            <a:pPr marL="12700" marR="101600" indent="142240">
              <a:lnSpc>
                <a:spcPts val="1620"/>
              </a:lnSpc>
              <a:spcBef>
                <a:spcPts val="1010"/>
              </a:spcBef>
              <a:buFont typeface="Tahoma"/>
              <a:buChar char="■"/>
              <a:tabLst>
                <a:tab pos="154940" algn="l"/>
              </a:tabLst>
            </a:pP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has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dirty="0">
                <a:solidFill>
                  <a:srgbClr val="252525"/>
                </a:solidFill>
                <a:latin typeface="Trebuchet MS"/>
                <a:cs typeface="Trebuchet MS"/>
              </a:rPr>
              <a:t>no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30" dirty="0">
                <a:solidFill>
                  <a:srgbClr val="252525"/>
                </a:solidFill>
                <a:latin typeface="Trebuchet MS"/>
                <a:cs typeface="Trebuchet MS"/>
              </a:rPr>
              <a:t>fatty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tags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attached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its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wall.The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has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30" dirty="0">
                <a:solidFill>
                  <a:srgbClr val="252525"/>
                </a:solidFill>
                <a:latin typeface="Trebuchet MS"/>
                <a:cs typeface="Trebuchet MS"/>
              </a:rPr>
              <a:t>fatty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35" dirty="0">
                <a:solidFill>
                  <a:srgbClr val="252525"/>
                </a:solidFill>
                <a:latin typeface="Trebuchet MS"/>
                <a:cs typeface="Trebuchet MS"/>
              </a:rPr>
              <a:t>tags,</a:t>
            </a:r>
            <a:r>
              <a:rPr sz="15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called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appendices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epiploicae.</a:t>
            </a:r>
            <a:endParaRPr sz="1500">
              <a:latin typeface="Trebuchet MS"/>
              <a:cs typeface="Trebuchet MS"/>
            </a:endParaRPr>
          </a:p>
          <a:p>
            <a:pPr marL="154940" indent="-142240">
              <a:lnSpc>
                <a:spcPct val="100000"/>
              </a:lnSpc>
              <a:spcBef>
                <a:spcPts val="770"/>
              </a:spcBef>
              <a:buFont typeface="Tahoma"/>
              <a:buChar char="■"/>
              <a:tabLst>
                <a:tab pos="154940" algn="l"/>
              </a:tabLst>
            </a:pP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smooth,</a:t>
            </a:r>
            <a:r>
              <a:rPr sz="1500" spc="-1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whereas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that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sacculated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2675"/>
              </a:spcBef>
            </a:pPr>
            <a:r>
              <a:rPr sz="2800" b="0" spc="280" dirty="0">
                <a:solidFill>
                  <a:srgbClr val="252525"/>
                </a:solidFill>
                <a:latin typeface="Trebuchet MS"/>
                <a:cs typeface="Trebuchet MS"/>
              </a:rPr>
              <a:t>INTERNAL</a:t>
            </a:r>
            <a:r>
              <a:rPr sz="2800" b="0" spc="3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195" dirty="0">
                <a:solidFill>
                  <a:srgbClr val="252525"/>
                </a:solidFill>
                <a:latin typeface="Trebuchet MS"/>
                <a:cs typeface="Trebuchet MS"/>
              </a:rPr>
              <a:t>DIFFERENCES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4078"/>
            <a:ext cx="7502525" cy="192023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indent="171450">
              <a:lnSpc>
                <a:spcPts val="2150"/>
              </a:lnSpc>
              <a:spcBef>
                <a:spcPts val="180"/>
              </a:spcBef>
              <a:buFont typeface="Tahoma"/>
              <a:buChar char="■"/>
              <a:tabLst>
                <a:tab pos="184150" algn="l"/>
              </a:tabLst>
            </a:pP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mucous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membrane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has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permanent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folds,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called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plicae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circulares,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absent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intestine.</a:t>
            </a:r>
            <a:endParaRPr sz="1800">
              <a:latin typeface="Trebuchet MS"/>
              <a:cs typeface="Trebuchet MS"/>
            </a:endParaRPr>
          </a:p>
          <a:p>
            <a:pPr marL="12700" marR="158750" indent="171450">
              <a:lnSpc>
                <a:spcPct val="100000"/>
              </a:lnSpc>
              <a:spcBef>
                <a:spcPts val="935"/>
              </a:spcBef>
              <a:buFont typeface="Tahoma"/>
              <a:buChar char="■"/>
              <a:tabLst>
                <a:tab pos="184150" algn="l"/>
              </a:tabLst>
            </a:pP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mucous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membrane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has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villi,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absent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intestine.</a:t>
            </a:r>
            <a:endParaRPr sz="1800">
              <a:latin typeface="Trebuchet MS"/>
              <a:cs typeface="Trebuchet MS"/>
            </a:endParaRPr>
          </a:p>
          <a:p>
            <a:pPr marL="12700" marR="8890" indent="175895">
              <a:lnSpc>
                <a:spcPts val="2120"/>
              </a:lnSpc>
              <a:spcBef>
                <a:spcPts val="1100"/>
              </a:spcBef>
              <a:buFont typeface="Tahoma"/>
              <a:buChar char="■"/>
              <a:tabLst>
                <a:tab pos="188595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Aggregations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lymphoid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tissue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called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Peyer’s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patches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found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mucous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membrane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intestine;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these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absent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intestine.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 descr="media/image79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76195" y="413499"/>
            <a:ext cx="6115050" cy="577151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41648" y="73151"/>
              <a:ext cx="2971800" cy="4343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2021" y="492062"/>
              <a:ext cx="8481425" cy="62493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03450" y="692753"/>
              <a:ext cx="8641048" cy="597660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41648" y="73151"/>
              <a:ext cx="2866644" cy="4343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2675"/>
              </a:spcBef>
            </a:pPr>
            <a:r>
              <a:rPr sz="2800" b="0" spc="245" dirty="0">
                <a:solidFill>
                  <a:srgbClr val="252525"/>
                </a:solidFill>
                <a:latin typeface="Trebuchet MS"/>
                <a:cs typeface="Trebuchet MS"/>
              </a:rPr>
              <a:t>EMBRYOLOGY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04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2800" b="0" spc="3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15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51967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fifth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week,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embryonic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cloaca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an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endodermal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sac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receiving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hindgut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dorsally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allantoic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stalk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ventrally.The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cloaca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18-2A,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B)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is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separated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outside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thin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cloacal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membrane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(proctodeum),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which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occupies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embryo's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ventral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surface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tail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body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stalk.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During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sixth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week,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septum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mesoderm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divides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cloaca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ventral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urogenital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sinus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dorsal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18-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2C)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.This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mesodermic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septum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fuses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cloacal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membrane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seventh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week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perineal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body.The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cloacal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membrane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divided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larger,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ventral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urogenital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membrane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smaller,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dorsal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anal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membrane.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Externally,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anal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membrane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becomes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slightly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depressed,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forming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anal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dimple.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9947" y="0"/>
              <a:ext cx="6496811" cy="89153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9478" y="908851"/>
              <a:ext cx="8409803" cy="554448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1441" y="620913"/>
              <a:ext cx="9119073" cy="623698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4321" y="10579"/>
              <a:ext cx="8555272" cy="67783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23262" y="792986"/>
              <a:ext cx="8407525" cy="5272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692745"/>
              <a:ext cx="9143697" cy="61650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4352" y="329139"/>
              <a:ext cx="8266943" cy="61996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123"/>
              <a:ext cx="9135216" cy="68578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91487" y="908787"/>
              <a:ext cx="7992917" cy="51845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0"/>
            <a:ext cx="12192635" cy="6858000"/>
            <a:chOff x="-48" y="0"/>
            <a:chExt cx="1219263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24000" y="692566"/>
              <a:ext cx="9134910" cy="61653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8" y="-94"/>
            <a:ext cx="12192635" cy="6858634"/>
            <a:chOff x="-48" y="-94"/>
            <a:chExt cx="12192635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48" y="0"/>
              <a:ext cx="12192048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75459" y="-94"/>
              <a:ext cx="8569032" cy="68580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29" y="154069"/>
            <a:ext cx="11790680" cy="6556375"/>
            <a:chOff x="194729" y="154069"/>
            <a:chExt cx="11790680" cy="6556375"/>
          </a:xfrm>
        </p:grpSpPr>
        <p:sp>
          <p:nvSpPr>
            <p:cNvPr id="3" name="object 3"/>
            <p:cNvSpPr/>
            <p:nvPr/>
          </p:nvSpPr>
          <p:spPr>
            <a:xfrm>
              <a:off x="194729" y="6391274"/>
              <a:ext cx="11777345" cy="309880"/>
            </a:xfrm>
            <a:custGeom>
              <a:avLst/>
              <a:gdLst/>
              <a:ahLst/>
              <a:cxnLst/>
              <a:rect l="l" t="t" r="r" b="b"/>
              <a:pathLst>
                <a:path w="11777345" h="309879">
                  <a:moveTo>
                    <a:pt x="11777091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11777091" y="309562"/>
                  </a:lnTo>
                  <a:lnTo>
                    <a:pt x="11777091" y="0"/>
                  </a:lnTo>
                  <a:close/>
                </a:path>
              </a:pathLst>
            </a:custGeom>
            <a:solidFill>
              <a:srgbClr val="1B577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3200" y="158750"/>
              <a:ext cx="11777345" cy="6546850"/>
            </a:xfrm>
            <a:custGeom>
              <a:avLst/>
              <a:gdLst/>
              <a:ahLst/>
              <a:cxnLst/>
              <a:rect l="l" t="t" r="r" b="b"/>
              <a:pathLst>
                <a:path w="11777345" h="6546850">
                  <a:moveTo>
                    <a:pt x="0" y="6546850"/>
                  </a:moveTo>
                  <a:lnTo>
                    <a:pt x="11777091" y="6546850"/>
                  </a:lnTo>
                  <a:lnTo>
                    <a:pt x="11777091" y="0"/>
                  </a:lnTo>
                  <a:lnTo>
                    <a:pt x="0" y="0"/>
                  </a:lnTo>
                  <a:lnTo>
                    <a:pt x="0" y="6546850"/>
                  </a:lnTo>
                  <a:close/>
                </a:path>
              </a:pathLst>
            </a:custGeom>
            <a:ln w="9360">
              <a:solidFill>
                <a:srgbClr val="164B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09875" y="500126"/>
              <a:ext cx="7786624" cy="6119749"/>
            </a:xfrm>
            <a:prstGeom prst="rect">
              <a:avLst/>
            </a:prstGeom>
          </p:spPr>
        </p:pic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388990" y="114427"/>
            <a:ext cx="19196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0" dirty="0">
                <a:solidFill>
                  <a:srgbClr val="001F5F"/>
                </a:solidFill>
                <a:latin typeface="Georgia"/>
                <a:cs typeface="Georgia"/>
              </a:rPr>
              <a:t>Embryology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054857" y="2876804"/>
            <a:ext cx="11849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solidFill>
                  <a:srgbClr val="001F5F"/>
                </a:solidFill>
                <a:latin typeface="Georgia"/>
                <a:cs typeface="Georgia"/>
              </a:rPr>
              <a:t>Herniation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769100" y="2968243"/>
            <a:ext cx="32143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1F5F"/>
                </a:solidFill>
                <a:latin typeface="Georgia"/>
                <a:cs typeface="Georgia"/>
              </a:rPr>
              <a:t>Return</a:t>
            </a:r>
            <a:r>
              <a:rPr sz="1600" b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001F5F"/>
                </a:solidFill>
                <a:latin typeface="Georgia"/>
                <a:cs typeface="Georgia"/>
              </a:rPr>
              <a:t>in</a:t>
            </a:r>
            <a:r>
              <a:rPr sz="1600" b="1" spc="-4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001F5F"/>
                </a:solidFill>
                <a:latin typeface="Georgia"/>
                <a:cs typeface="Georgia"/>
              </a:rPr>
              <a:t>the</a:t>
            </a:r>
            <a:r>
              <a:rPr sz="1600" b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001F5F"/>
                </a:solidFill>
                <a:latin typeface="Georgia"/>
                <a:cs typeface="Georgia"/>
              </a:rPr>
              <a:t>peritoneal</a:t>
            </a:r>
            <a:r>
              <a:rPr sz="1600" b="1" spc="-3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Georgia"/>
                <a:cs typeface="Georgia"/>
              </a:rPr>
              <a:t>cavity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749285" y="6121095"/>
            <a:ext cx="38487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dirty="0">
                <a:solidFill>
                  <a:srgbClr val="001F5F"/>
                </a:solidFill>
                <a:latin typeface="Georgia"/>
                <a:cs typeface="Georgia"/>
              </a:rPr>
              <a:t>Adhesion</a:t>
            </a:r>
            <a:r>
              <a:rPr sz="1600" b="1" spc="-5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001F5F"/>
                </a:solidFill>
                <a:latin typeface="Georgia"/>
                <a:cs typeface="Georgia"/>
              </a:rPr>
              <a:t>in</a:t>
            </a:r>
            <a:r>
              <a:rPr sz="1600" b="1" spc="-5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001F5F"/>
                </a:solidFill>
                <a:latin typeface="Georgia"/>
                <a:cs typeface="Georgia"/>
              </a:rPr>
              <a:t>the</a:t>
            </a:r>
            <a:r>
              <a:rPr sz="1600" b="1" spc="-35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600" b="1" dirty="0">
                <a:solidFill>
                  <a:srgbClr val="001F5F"/>
                </a:solidFill>
                <a:latin typeface="Georgia"/>
                <a:cs typeface="Georgia"/>
              </a:rPr>
              <a:t>retroperitoneal</a:t>
            </a:r>
            <a:r>
              <a:rPr sz="1600" b="1" spc="-30" dirty="0">
                <a:solidFill>
                  <a:srgbClr val="001F5F"/>
                </a:solidFill>
                <a:latin typeface="Georgia"/>
                <a:cs typeface="Georgia"/>
              </a:rPr>
              <a:t> </a:t>
            </a:r>
            <a:r>
              <a:rPr sz="1600" b="1" spc="-20" dirty="0">
                <a:solidFill>
                  <a:srgbClr val="001F5F"/>
                </a:solidFill>
                <a:latin typeface="Georgia"/>
                <a:cs typeface="Georgia"/>
              </a:rPr>
              <a:t>area</a:t>
            </a:r>
            <a:endParaRPr sz="1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4765" algn="ctr">
              <a:lnSpc>
                <a:spcPct val="100000"/>
              </a:lnSpc>
              <a:spcBef>
                <a:spcPts val="2675"/>
              </a:spcBef>
            </a:pPr>
            <a:r>
              <a:rPr sz="2800" b="0" spc="21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2800" b="0" spc="3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15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5354955" cy="283654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extends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ileum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anus.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99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Descending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4765" algn="ctr">
              <a:lnSpc>
                <a:spcPct val="100000"/>
              </a:lnSpc>
              <a:spcBef>
                <a:spcPts val="2675"/>
              </a:spcBef>
            </a:pPr>
            <a:r>
              <a:rPr sz="2800" b="0" spc="21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2800" b="0" spc="3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15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6475730" cy="1631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00355" indent="227965">
              <a:lnSpc>
                <a:spcPct val="1467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anal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canal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considered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sections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pelvis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perineum.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primary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function</a:t>
            </a:r>
            <a:r>
              <a:rPr sz="1800" spc="2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absorption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water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electrolytes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storage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undigested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material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18415" algn="ctr">
              <a:lnSpc>
                <a:spcPct val="100000"/>
              </a:lnSpc>
              <a:spcBef>
                <a:spcPts val="2675"/>
              </a:spcBef>
            </a:pPr>
            <a:r>
              <a:rPr sz="2800" b="0" spc="315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7028815" cy="27101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Lies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below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level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junction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ileum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intestine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blind-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ended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pouch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that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situated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iliac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fossa.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about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2.5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in.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(6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cm)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long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completely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covered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peritoneum.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99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does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not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have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mesentery.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Attached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its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posteromedial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surface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appendix.</a:t>
            </a:r>
            <a:endParaRPr sz="1800">
              <a:latin typeface="Trebuchet MS"/>
              <a:cs typeface="Trebuchet MS"/>
            </a:endParaRPr>
          </a:p>
          <a:p>
            <a:pPr marL="241300" marR="19685" indent="-228600">
              <a:lnSpc>
                <a:spcPct val="100000"/>
              </a:lnSpc>
              <a:spcBef>
                <a:spcPts val="1000"/>
              </a:spcBef>
              <a:buChar char="•"/>
              <a:tabLst>
                <a:tab pos="241300" algn="l"/>
                <a:tab pos="27432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presence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peritoneal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folds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vicinity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r>
              <a:rPr sz="1800" spc="4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creates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ileocecal,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ileocecal,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retrocecal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recesses.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46807" y="1262862"/>
            <a:ext cx="5738876" cy="457339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4765" algn="ctr">
              <a:lnSpc>
                <a:spcPct val="100000"/>
              </a:lnSpc>
              <a:spcBef>
                <a:spcPts val="2675"/>
              </a:spcBef>
            </a:pPr>
            <a:r>
              <a:rPr sz="2800" b="0" spc="280" dirty="0">
                <a:solidFill>
                  <a:srgbClr val="252525"/>
                </a:solidFill>
                <a:latin typeface="Trebuchet MS"/>
                <a:cs typeface="Trebuchet MS"/>
              </a:rPr>
              <a:t>LOCATION,DESCRIPTION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10738"/>
            <a:ext cx="7044690" cy="291338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42545" indent="-228600">
              <a:lnSpc>
                <a:spcPts val="1630"/>
              </a:lnSpc>
              <a:spcBef>
                <a:spcPts val="500"/>
              </a:spcBef>
              <a:buFont typeface="Tahoma"/>
              <a:buChar char="•"/>
              <a:tabLst>
                <a:tab pos="241300" algn="l"/>
                <a:tab pos="242570" algn="l"/>
              </a:tabLst>
            </a:pPr>
            <a:r>
              <a:rPr sz="1700" dirty="0">
                <a:solidFill>
                  <a:srgbClr val="9BAEB5"/>
                </a:solidFill>
                <a:latin typeface="Trebuchet MS"/>
                <a:cs typeface="Trebuchet MS"/>
              </a:rPr>
              <a:t>	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longitudinal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muscle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restricted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to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three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60" dirty="0">
                <a:solidFill>
                  <a:srgbClr val="252525"/>
                </a:solidFill>
                <a:latin typeface="Trebuchet MS"/>
                <a:cs typeface="Trebuchet MS"/>
              </a:rPr>
              <a:t>flat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bands,</a:t>
            </a:r>
            <a:r>
              <a:rPr sz="17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teniae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coli,</a:t>
            </a:r>
            <a:r>
              <a:rPr sz="17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which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converge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base</a:t>
            </a:r>
            <a:r>
              <a:rPr sz="1700" spc="2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appendix.</a:t>
            </a:r>
            <a:endParaRPr sz="1700">
              <a:latin typeface="Trebuchet MS"/>
              <a:cs typeface="Trebuchet MS"/>
            </a:endParaRPr>
          </a:p>
          <a:p>
            <a:pPr marL="273050" indent="-260350">
              <a:lnSpc>
                <a:spcPts val="1835"/>
              </a:lnSpc>
              <a:spcBef>
                <a:spcPts val="615"/>
              </a:spcBef>
              <a:buClr>
                <a:srgbClr val="9BAEB5"/>
              </a:buClr>
              <a:buFont typeface="Tahoma"/>
              <a:buChar char="•"/>
              <a:tabLst>
                <a:tab pos="273050" algn="l"/>
              </a:tabLst>
            </a:pP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often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distended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gas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can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then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palpated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through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endParaRPr sz="1700">
              <a:latin typeface="Trebuchet MS"/>
              <a:cs typeface="Trebuchet MS"/>
            </a:endParaRPr>
          </a:p>
          <a:p>
            <a:pPr marL="241300">
              <a:lnSpc>
                <a:spcPts val="1835"/>
              </a:lnSpc>
            </a:pP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living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patient.</a:t>
            </a:r>
            <a:endParaRPr sz="1700">
              <a:latin typeface="Trebuchet MS"/>
              <a:cs typeface="Trebuchet MS"/>
            </a:endParaRPr>
          </a:p>
          <a:p>
            <a:pPr marL="12700" marR="1897380" indent="229870">
              <a:lnSpc>
                <a:spcPct val="128800"/>
              </a:lnSpc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terminal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ileum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enters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intestine </a:t>
            </a:r>
            <a:r>
              <a:rPr sz="1700" spc="-15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junction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colon.</a:t>
            </a:r>
            <a:endParaRPr sz="1700">
              <a:latin typeface="Trebuchet MS"/>
              <a:cs typeface="Trebuchet MS"/>
            </a:endParaRPr>
          </a:p>
          <a:p>
            <a:pPr marL="12700" marR="1306830" indent="229870">
              <a:lnSpc>
                <a:spcPct val="129000"/>
              </a:lnSpc>
              <a:spcBef>
                <a:spcPts val="10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opening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provided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folds,</a:t>
            </a:r>
            <a:r>
              <a:rPr sz="17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0" dirty="0">
                <a:solidFill>
                  <a:srgbClr val="252525"/>
                </a:solidFill>
                <a:latin typeface="Trebuchet MS"/>
                <a:cs typeface="Trebuchet MS"/>
              </a:rPr>
              <a:t>lips,</a:t>
            </a:r>
            <a:r>
              <a:rPr sz="17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so-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called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700" spc="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valve.</a:t>
            </a:r>
            <a:endParaRPr sz="1700">
              <a:latin typeface="Trebuchet MS"/>
              <a:cs typeface="Trebuchet MS"/>
            </a:endParaRPr>
          </a:p>
          <a:p>
            <a:pPr marL="241300" marR="5080" indent="-228600">
              <a:lnSpc>
                <a:spcPct val="80000"/>
              </a:lnSpc>
              <a:spcBef>
                <a:spcPts val="994"/>
              </a:spcBef>
              <a:buFont typeface="Tahoma"/>
              <a:buChar char="•"/>
              <a:tabLst>
                <a:tab pos="241300" algn="l"/>
                <a:tab pos="242570" algn="l"/>
              </a:tabLst>
            </a:pPr>
            <a:r>
              <a:rPr sz="1700" dirty="0">
                <a:solidFill>
                  <a:srgbClr val="9BAEB5"/>
                </a:solidFill>
                <a:latin typeface="Trebuchet MS"/>
                <a:cs typeface="Trebuchet MS"/>
              </a:rPr>
              <a:t>	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communicates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cavity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through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an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opening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located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below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behind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opening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2675"/>
              </a:spcBef>
            </a:pPr>
            <a:r>
              <a:rPr sz="2800" b="0" spc="220" dirty="0">
                <a:solidFill>
                  <a:srgbClr val="252525"/>
                </a:solidFill>
                <a:latin typeface="Trebuchet MS"/>
                <a:cs typeface="Trebuchet MS"/>
              </a:rPr>
              <a:t>RELATIONS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348220" cy="2322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159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  <a:tab pos="28067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Anteriorly: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Coils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intestine,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sometimes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greater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omentum,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iliac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region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1010"/>
              </a:spcBef>
              <a:buChar char="•"/>
              <a:tabLst>
                <a:tab pos="241300" algn="l"/>
                <a:tab pos="30353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Posteriorly:The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psoas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iliacus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muscles,</a:t>
            </a:r>
            <a:r>
              <a:rPr sz="1800" spc="-229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femoral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nerve,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lateral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cutaneous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thigh.The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commonly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found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behind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cecum.</a:t>
            </a:r>
            <a:endParaRPr sz="1800">
              <a:latin typeface="Trebuchet MS"/>
              <a:cs typeface="Trebuchet MS"/>
            </a:endParaRPr>
          </a:p>
          <a:p>
            <a:pPr marL="12700" marR="2270125" indent="290830">
              <a:lnSpc>
                <a:spcPct val="144400"/>
              </a:lnSpc>
              <a:spcBef>
                <a:spcPts val="35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Medially:The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arises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its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medial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side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25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1590" algn="ctr">
              <a:lnSpc>
                <a:spcPct val="100000"/>
              </a:lnSpc>
              <a:spcBef>
                <a:spcPts val="2675"/>
              </a:spcBef>
            </a:pPr>
            <a:r>
              <a:rPr sz="2800" b="0" spc="275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2800" b="0" spc="-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65" dirty="0">
                <a:solidFill>
                  <a:srgbClr val="252525"/>
                </a:solidFill>
                <a:latin typeface="Trebuchet MS"/>
                <a:cs typeface="Trebuchet MS"/>
              </a:rPr>
              <a:t>VALVE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553959" cy="2725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2573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Rudimentary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structure,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consists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horizontal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folds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mucous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membrane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that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project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around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orifice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ileum.</a:t>
            </a:r>
            <a:endParaRPr sz="1800">
              <a:latin typeface="Trebuchet MS"/>
              <a:cs typeface="Trebuchet MS"/>
            </a:endParaRPr>
          </a:p>
          <a:p>
            <a:pPr marL="241300" marR="260985" indent="-228600">
              <a:lnSpc>
                <a:spcPct val="100000"/>
              </a:lnSpc>
              <a:spcBef>
                <a:spcPts val="1010"/>
              </a:spcBef>
              <a:buChar char="•"/>
              <a:tabLst>
                <a:tab pos="241300" algn="l"/>
                <a:tab pos="27432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valve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plays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little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no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prevention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reflux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cecal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contents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ileum.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circular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muscle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end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ileum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(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sphincter)</a:t>
            </a:r>
            <a:r>
              <a:rPr sz="1800" spc="43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serves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sphincter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controls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flow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contents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ileum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colon.</a:t>
            </a:r>
            <a:endParaRPr sz="1800">
              <a:latin typeface="Trebuchet MS"/>
              <a:cs typeface="Trebuchet MS"/>
            </a:endParaRPr>
          </a:p>
          <a:p>
            <a:pPr marL="274320" indent="-26162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Tahoma"/>
              <a:buChar char="•"/>
              <a:tabLst>
                <a:tab pos="274320" algn="l"/>
              </a:tabLst>
            </a:pP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smooth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muscle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tone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reflexly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increased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when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distended;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97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hormone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gastrin,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causes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relaxation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muscle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tone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48563" y="704215"/>
            <a:ext cx="8958580" cy="550100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66700" marR="95250" indent="-228600">
              <a:lnSpc>
                <a:spcPct val="90000"/>
              </a:lnSpc>
              <a:spcBef>
                <a:spcPts val="315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cadaveric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valve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formed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parallel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folds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(labia,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lips,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flaps)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which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project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within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slit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1-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1.5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252525"/>
                </a:solidFill>
                <a:latin typeface="Trebuchet MS"/>
                <a:cs typeface="Trebuchet MS"/>
              </a:rPr>
              <a:t>cm.</a:t>
            </a:r>
            <a:r>
              <a:rPr sz="1800" spc="-3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each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end,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folds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are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united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frenulum.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For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all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practical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purposes,</a:t>
            </a:r>
            <a:r>
              <a:rPr sz="1800" spc="-229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protrusion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bowel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formed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circular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muscle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terminal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ileum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covered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mucosa.</a:t>
            </a:r>
            <a:endParaRPr sz="1800">
              <a:latin typeface="Trebuchet MS"/>
              <a:cs typeface="Trebuchet MS"/>
            </a:endParaRPr>
          </a:p>
          <a:p>
            <a:pPr marL="266065" indent="-227965">
              <a:lnSpc>
                <a:spcPts val="2055"/>
              </a:lnSpc>
              <a:spcBef>
                <a:spcPts val="790"/>
              </a:spcBef>
              <a:buClr>
                <a:srgbClr val="9BAEB5"/>
              </a:buClr>
              <a:buFont typeface="Tahoma"/>
              <a:buChar char="•"/>
              <a:tabLst>
                <a:tab pos="266065" algn="l"/>
              </a:tabLst>
            </a:pP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living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subjects,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valve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has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papillary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shape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conoid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ileal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projection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endParaRPr sz="1800">
              <a:latin typeface="Trebuchet MS"/>
              <a:cs typeface="Trebuchet MS"/>
            </a:endParaRPr>
          </a:p>
          <a:p>
            <a:pPr marL="266700">
              <a:lnSpc>
                <a:spcPts val="2055"/>
              </a:lnSpc>
            </a:pP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intrusion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cecum.</a:t>
            </a:r>
            <a:endParaRPr sz="1800">
              <a:latin typeface="Trebuchet MS"/>
              <a:cs typeface="Trebuchet MS"/>
            </a:endParaRPr>
          </a:p>
          <a:p>
            <a:pPr marL="266700" marR="927735" indent="-228600">
              <a:lnSpc>
                <a:spcPts val="1939"/>
              </a:lnSpc>
              <a:spcBef>
                <a:spcPts val="1030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Kumar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Phillips</a:t>
            </a:r>
            <a:r>
              <a:rPr sz="1800" spc="-120" baseline="25462" dirty="0">
                <a:solidFill>
                  <a:srgbClr val="252525"/>
                </a:solidFill>
                <a:latin typeface="Trebuchet MS"/>
                <a:cs typeface="Trebuchet MS"/>
              </a:rPr>
              <a:t>53</a:t>
            </a:r>
            <a:r>
              <a:rPr sz="1800" spc="232" baseline="2546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stated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that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ligaments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are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responsible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for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competence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valve.</a:t>
            </a:r>
            <a:endParaRPr sz="1800">
              <a:latin typeface="Trebuchet MS"/>
              <a:cs typeface="Trebuchet MS"/>
            </a:endParaRPr>
          </a:p>
          <a:p>
            <a:pPr marL="266700" marR="30480" indent="-228600">
              <a:lnSpc>
                <a:spcPct val="90000"/>
              </a:lnSpc>
              <a:spcBef>
                <a:spcPts val="969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purpose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valve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not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definitely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known.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Bogers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Van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Marck</a:t>
            </a:r>
            <a:r>
              <a:rPr sz="1800" spc="-44" baseline="25462" dirty="0">
                <a:solidFill>
                  <a:srgbClr val="252525"/>
                </a:solidFill>
                <a:latin typeface="Trebuchet MS"/>
                <a:cs typeface="Trebuchet MS"/>
              </a:rPr>
              <a:t>54</a:t>
            </a:r>
            <a:r>
              <a:rPr sz="1800" spc="217" baseline="2546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stated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that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"the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junction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remains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controversial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region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gut."</a:t>
            </a:r>
            <a:r>
              <a:rPr sz="1800" spc="-2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They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wrote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review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in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1993,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"Based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available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data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literature,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evidence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accumulating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for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a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sphincteric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function."</a:t>
            </a:r>
            <a:endParaRPr sz="1800">
              <a:latin typeface="Trebuchet MS"/>
              <a:cs typeface="Trebuchet MS"/>
            </a:endParaRPr>
          </a:p>
          <a:p>
            <a:pPr marL="266700" marR="245110" indent="-228600">
              <a:lnSpc>
                <a:spcPct val="9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definition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valve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differs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various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specialties.</a:t>
            </a:r>
            <a:r>
              <a:rPr sz="1800" spc="-3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Anatomists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define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a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bilabial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type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horizontal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slit,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formed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lips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united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medially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laterally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frenula.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Endoscopists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consider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papillary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type,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is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like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uterine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cervix,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round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conical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projection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starlike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orifice,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but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without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the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frenula.To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radiologists,</a:t>
            </a:r>
            <a:r>
              <a:rPr sz="1800" spc="-120" baseline="25462" dirty="0">
                <a:solidFill>
                  <a:srgbClr val="252525"/>
                </a:solidFill>
                <a:latin typeface="Trebuchet MS"/>
                <a:cs typeface="Trebuchet MS"/>
              </a:rPr>
              <a:t>55</a:t>
            </a:r>
            <a:r>
              <a:rPr sz="1800" spc="225" baseline="2546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ileocecal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valve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appears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round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oval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protuberance,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which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usually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arises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posteromedial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cecum.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composed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and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lips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which,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corners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fusion,</a:t>
            </a:r>
            <a:r>
              <a:rPr sz="1800" spc="-2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taper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cecal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wall.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2675"/>
              </a:spcBef>
            </a:pPr>
            <a:r>
              <a:rPr sz="2800" b="0" spc="380" dirty="0">
                <a:solidFill>
                  <a:srgbClr val="252525"/>
                </a:solidFill>
                <a:latin typeface="Trebuchet MS"/>
                <a:cs typeface="Trebuchet MS"/>
              </a:rPr>
              <a:t>BLOOD</a:t>
            </a:r>
            <a:r>
              <a:rPr sz="2800" b="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80" dirty="0">
                <a:solidFill>
                  <a:srgbClr val="252525"/>
                </a:solidFill>
                <a:latin typeface="Trebuchet MS"/>
                <a:cs typeface="Trebuchet MS"/>
              </a:rPr>
              <a:t>SUPPLY,NERVE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7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6063"/>
            <a:ext cx="7546975" cy="3054350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74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Arteries.</a:t>
            </a:r>
            <a:endParaRPr sz="1500">
              <a:latin typeface="Trebuchet MS"/>
              <a:cs typeface="Trebuchet MS"/>
            </a:endParaRPr>
          </a:p>
          <a:p>
            <a:pPr marL="12700" marR="759460" indent="31750">
              <a:lnSpc>
                <a:spcPct val="80000"/>
              </a:lnSpc>
              <a:spcBef>
                <a:spcPts val="1010"/>
              </a:spcBef>
            </a:pP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Anterior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cecal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ileocolic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artery,</a:t>
            </a:r>
            <a:r>
              <a:rPr sz="1500" spc="-1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5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branch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superior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63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Veins.</a:t>
            </a:r>
            <a:endParaRPr sz="1500">
              <a:latin typeface="Trebuchet MS"/>
              <a:cs typeface="Trebuchet MS"/>
            </a:endParaRPr>
          </a:p>
          <a:p>
            <a:pPr marL="40005">
              <a:lnSpc>
                <a:spcPct val="100000"/>
              </a:lnSpc>
              <a:spcBef>
                <a:spcPts val="640"/>
              </a:spcBef>
            </a:pP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veins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correspond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to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drain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vein.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64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5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Drainage</a:t>
            </a:r>
            <a:endParaRPr sz="1500">
              <a:latin typeface="Trebuchet MS"/>
              <a:cs typeface="Trebuchet MS"/>
            </a:endParaRPr>
          </a:p>
          <a:p>
            <a:pPr marL="12700" marR="818515">
              <a:lnSpc>
                <a:spcPct val="80000"/>
              </a:lnSpc>
              <a:spcBef>
                <a:spcPts val="994"/>
              </a:spcBef>
            </a:pP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5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vessels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pass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through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several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30" dirty="0">
                <a:solidFill>
                  <a:srgbClr val="252525"/>
                </a:solidFill>
                <a:latin typeface="Trebuchet MS"/>
                <a:cs typeface="Trebuchet MS"/>
              </a:rPr>
              <a:t>finally</a:t>
            </a:r>
            <a:r>
              <a:rPr sz="1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reach</a:t>
            </a:r>
            <a:r>
              <a:rPr sz="1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superior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nodes.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64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1500">
              <a:latin typeface="Trebuchet MS"/>
              <a:cs typeface="Trebuchet MS"/>
            </a:endParaRPr>
          </a:p>
          <a:p>
            <a:pPr marL="12700" marR="5080">
              <a:lnSpc>
                <a:spcPct val="79300"/>
              </a:lnSpc>
              <a:spcBef>
                <a:spcPts val="1019"/>
              </a:spcBef>
            </a:pP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Branches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sympathetic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parasympathetic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(vagus)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nerves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mesenteric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plexus.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763" y="8077"/>
            <a:ext cx="5556504" cy="625652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95289" y="165163"/>
            <a:ext cx="6196711" cy="5924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4729" y="154069"/>
            <a:ext cx="11790680" cy="6556375"/>
            <a:chOff x="194729" y="154069"/>
            <a:chExt cx="11790680" cy="6556375"/>
          </a:xfrm>
        </p:grpSpPr>
        <p:sp>
          <p:nvSpPr>
            <p:cNvPr id="3" name="object 3"/>
            <p:cNvSpPr/>
            <p:nvPr/>
          </p:nvSpPr>
          <p:spPr>
            <a:xfrm>
              <a:off x="194729" y="6391274"/>
              <a:ext cx="11777345" cy="309880"/>
            </a:xfrm>
            <a:custGeom>
              <a:avLst/>
              <a:gdLst/>
              <a:ahLst/>
              <a:cxnLst/>
              <a:rect l="l" t="t" r="r" b="b"/>
              <a:pathLst>
                <a:path w="11777345" h="309879">
                  <a:moveTo>
                    <a:pt x="11777091" y="0"/>
                  </a:moveTo>
                  <a:lnTo>
                    <a:pt x="0" y="0"/>
                  </a:lnTo>
                  <a:lnTo>
                    <a:pt x="0" y="309562"/>
                  </a:lnTo>
                  <a:lnTo>
                    <a:pt x="11777091" y="309562"/>
                  </a:lnTo>
                  <a:lnTo>
                    <a:pt x="11777091" y="0"/>
                  </a:lnTo>
                  <a:close/>
                </a:path>
              </a:pathLst>
            </a:custGeom>
            <a:solidFill>
              <a:srgbClr val="1B577B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3200" y="158750"/>
              <a:ext cx="11777345" cy="6546850"/>
            </a:xfrm>
            <a:custGeom>
              <a:avLst/>
              <a:gdLst/>
              <a:ahLst/>
              <a:cxnLst/>
              <a:rect l="l" t="t" r="r" b="b"/>
              <a:pathLst>
                <a:path w="11777345" h="6546850">
                  <a:moveTo>
                    <a:pt x="0" y="6546850"/>
                  </a:moveTo>
                  <a:lnTo>
                    <a:pt x="11777091" y="6546850"/>
                  </a:lnTo>
                  <a:lnTo>
                    <a:pt x="11777091" y="0"/>
                  </a:lnTo>
                  <a:lnTo>
                    <a:pt x="0" y="0"/>
                  </a:lnTo>
                  <a:lnTo>
                    <a:pt x="0" y="6546850"/>
                  </a:lnTo>
                  <a:close/>
                </a:path>
              </a:pathLst>
            </a:custGeom>
            <a:ln w="9360">
              <a:solidFill>
                <a:srgbClr val="164B6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96324" y="357124"/>
              <a:ext cx="2970975" cy="29622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8749" y="285750"/>
              <a:ext cx="5214874" cy="29761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09999" y="3214687"/>
              <a:ext cx="4929124" cy="271462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595750" y="5857874"/>
              <a:ext cx="5357749" cy="64293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95750" y="5857874"/>
              <a:ext cx="5358130" cy="643255"/>
            </a:xfrm>
            <a:custGeom>
              <a:avLst/>
              <a:gdLst/>
              <a:ahLst/>
              <a:cxnLst/>
              <a:rect l="l" t="t" r="r" b="b"/>
              <a:pathLst>
                <a:path w="5358130" h="643254">
                  <a:moveTo>
                    <a:pt x="0" y="642937"/>
                  </a:moveTo>
                  <a:lnTo>
                    <a:pt x="5357749" y="642937"/>
                  </a:lnTo>
                  <a:lnTo>
                    <a:pt x="5357749" y="0"/>
                  </a:lnTo>
                  <a:lnTo>
                    <a:pt x="0" y="0"/>
                  </a:lnTo>
                  <a:lnTo>
                    <a:pt x="0" y="642937"/>
                  </a:lnTo>
                  <a:close/>
                </a:path>
              </a:pathLst>
            </a:custGeom>
            <a:ln w="38159">
              <a:solidFill>
                <a:srgbClr val="C197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733543" y="5966460"/>
              <a:ext cx="2570988" cy="38252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90587" y="5966460"/>
              <a:ext cx="743711" cy="38252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6075" y="5993891"/>
              <a:ext cx="329183" cy="355091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4840223" y="6023254"/>
            <a:ext cx="2870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28090D"/>
                </a:solidFill>
                <a:latin typeface="Georgia"/>
                <a:cs typeface="Georgia"/>
              </a:rPr>
              <a:t>Anti</a:t>
            </a:r>
            <a:r>
              <a:rPr sz="1800" b="1" spc="-55" dirty="0">
                <a:solidFill>
                  <a:srgbClr val="28090D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28090D"/>
                </a:solidFill>
                <a:latin typeface="Georgia"/>
                <a:cs typeface="Georgia"/>
              </a:rPr>
              <a:t>clock</a:t>
            </a:r>
            <a:r>
              <a:rPr sz="1800" b="1" spc="-30" dirty="0">
                <a:solidFill>
                  <a:srgbClr val="28090D"/>
                </a:solidFill>
                <a:latin typeface="Georgia"/>
                <a:cs typeface="Georgia"/>
              </a:rPr>
              <a:t> </a:t>
            </a:r>
            <a:r>
              <a:rPr sz="1800" b="1" dirty="0">
                <a:solidFill>
                  <a:srgbClr val="28090D"/>
                </a:solidFill>
                <a:latin typeface="Georgia"/>
                <a:cs typeface="Georgia"/>
              </a:rPr>
              <a:t>rotation</a:t>
            </a:r>
            <a:r>
              <a:rPr sz="1800" b="1" spc="-30" dirty="0">
                <a:solidFill>
                  <a:srgbClr val="28090D"/>
                </a:solidFill>
                <a:latin typeface="Georgia"/>
                <a:cs typeface="Georgia"/>
              </a:rPr>
              <a:t> </a:t>
            </a:r>
            <a:r>
              <a:rPr sz="1800" b="1" spc="-20" dirty="0">
                <a:solidFill>
                  <a:srgbClr val="28090D"/>
                </a:solidFill>
                <a:latin typeface="Georgia"/>
                <a:cs typeface="Georgia"/>
              </a:rPr>
              <a:t>270</a:t>
            </a:r>
            <a:r>
              <a:rPr sz="1800" b="1" spc="-30" baseline="25462" dirty="0">
                <a:solidFill>
                  <a:srgbClr val="28090D"/>
                </a:solidFill>
                <a:latin typeface="Georgia"/>
                <a:cs typeface="Georgia"/>
              </a:rPr>
              <a:t>0</a:t>
            </a:r>
            <a:endParaRPr sz="1800" baseline="25462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0955" algn="ctr">
              <a:lnSpc>
                <a:spcPct val="100000"/>
              </a:lnSpc>
              <a:spcBef>
                <a:spcPts val="2675"/>
              </a:spcBef>
            </a:pPr>
            <a:r>
              <a:rPr sz="2800" b="0" spc="280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2675"/>
              </a:spcBef>
            </a:pPr>
            <a:r>
              <a:rPr sz="2800" b="0" spc="350" dirty="0">
                <a:solidFill>
                  <a:srgbClr val="252525"/>
                </a:solidFill>
                <a:latin typeface="Trebuchet MS"/>
                <a:cs typeface="Trebuchet MS"/>
              </a:rPr>
              <a:t>LOCATION</a:t>
            </a:r>
            <a:r>
              <a:rPr sz="2800" b="0" spc="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5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800" b="0" spc="3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75" dirty="0">
                <a:solidFill>
                  <a:srgbClr val="252525"/>
                </a:solidFill>
                <a:latin typeface="Trebuchet MS"/>
                <a:cs typeface="Trebuchet MS"/>
              </a:rPr>
              <a:t>DESCRIPTION</a:t>
            </a:r>
            <a:r>
              <a:rPr sz="2800" b="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-50" dirty="0">
                <a:solidFill>
                  <a:srgbClr val="252525"/>
                </a:solidFill>
                <a:latin typeface="Trebuchet MS"/>
                <a:cs typeface="Trebuchet MS"/>
              </a:rPr>
              <a:t>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125" dirty="0"/>
              <a:t>A</a:t>
            </a:r>
            <a:r>
              <a:rPr sz="1800" spc="-25" dirty="0"/>
              <a:t> </a:t>
            </a:r>
            <a:r>
              <a:rPr sz="1800" spc="-114" dirty="0"/>
              <a:t>narrow,</a:t>
            </a:r>
            <a:r>
              <a:rPr sz="1800" spc="-204" dirty="0"/>
              <a:t> </a:t>
            </a:r>
            <a:r>
              <a:rPr sz="1800" spc="-105" dirty="0"/>
              <a:t>muscular</a:t>
            </a:r>
            <a:r>
              <a:rPr sz="1800" spc="-40" dirty="0"/>
              <a:t> </a:t>
            </a:r>
            <a:r>
              <a:rPr sz="1800" spc="-120" dirty="0"/>
              <a:t>tube</a:t>
            </a:r>
            <a:r>
              <a:rPr sz="1800" spc="-15" dirty="0"/>
              <a:t> </a:t>
            </a:r>
            <a:r>
              <a:rPr sz="1800" spc="-114" dirty="0"/>
              <a:t>containing</a:t>
            </a:r>
            <a:r>
              <a:rPr sz="1800" spc="-10" dirty="0"/>
              <a:t> </a:t>
            </a:r>
            <a:r>
              <a:rPr sz="1800" spc="-190" dirty="0"/>
              <a:t>a</a:t>
            </a:r>
            <a:r>
              <a:rPr sz="1800" spc="-25" dirty="0"/>
              <a:t> </a:t>
            </a:r>
            <a:r>
              <a:rPr sz="1800" spc="-120" dirty="0"/>
              <a:t>large</a:t>
            </a:r>
            <a:r>
              <a:rPr sz="1800" spc="-20" dirty="0"/>
              <a:t> </a:t>
            </a:r>
            <a:r>
              <a:rPr sz="1800" spc="-100" dirty="0"/>
              <a:t>amount</a:t>
            </a:r>
            <a:r>
              <a:rPr sz="1800" spc="-30" dirty="0"/>
              <a:t> </a:t>
            </a:r>
            <a:r>
              <a:rPr sz="1800" spc="-100" dirty="0"/>
              <a:t>of</a:t>
            </a:r>
            <a:r>
              <a:rPr sz="1800" spc="-10" dirty="0"/>
              <a:t> </a:t>
            </a:r>
            <a:r>
              <a:rPr sz="1800" spc="-95" dirty="0"/>
              <a:t>lymphoid</a:t>
            </a:r>
            <a:r>
              <a:rPr sz="1800" spc="-30" dirty="0"/>
              <a:t> </a:t>
            </a:r>
            <a:r>
              <a:rPr sz="1800" spc="-10" dirty="0"/>
              <a:t>tissue.</a:t>
            </a:r>
            <a:endParaRPr sz="1800"/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85" dirty="0"/>
              <a:t>It</a:t>
            </a:r>
            <a:r>
              <a:rPr sz="1800" spc="-65" dirty="0"/>
              <a:t> </a:t>
            </a:r>
            <a:r>
              <a:rPr sz="1800" spc="-100" dirty="0"/>
              <a:t>varies</a:t>
            </a:r>
            <a:r>
              <a:rPr sz="1800" spc="-45" dirty="0"/>
              <a:t> </a:t>
            </a:r>
            <a:r>
              <a:rPr sz="1800" spc="-105" dirty="0"/>
              <a:t>in</a:t>
            </a:r>
            <a:r>
              <a:rPr sz="1800" spc="-45" dirty="0"/>
              <a:t> </a:t>
            </a:r>
            <a:r>
              <a:rPr sz="1800" spc="-120" dirty="0"/>
              <a:t>length</a:t>
            </a:r>
            <a:r>
              <a:rPr sz="1800" spc="-55" dirty="0"/>
              <a:t> </a:t>
            </a:r>
            <a:r>
              <a:rPr sz="1800" spc="-95" dirty="0"/>
              <a:t>from</a:t>
            </a:r>
            <a:r>
              <a:rPr sz="1800" spc="-50" dirty="0"/>
              <a:t> </a:t>
            </a:r>
            <a:r>
              <a:rPr sz="1800" dirty="0"/>
              <a:t>3</a:t>
            </a:r>
            <a:r>
              <a:rPr sz="1800" spc="-135" dirty="0"/>
              <a:t> </a:t>
            </a:r>
            <a:r>
              <a:rPr sz="1800" dirty="0"/>
              <a:t>to</a:t>
            </a:r>
            <a:r>
              <a:rPr sz="1800" spc="-125" dirty="0"/>
              <a:t> </a:t>
            </a:r>
            <a:r>
              <a:rPr sz="1800" dirty="0"/>
              <a:t>5</a:t>
            </a:r>
            <a:r>
              <a:rPr sz="1800" spc="-75" dirty="0"/>
              <a:t> </a:t>
            </a:r>
            <a:r>
              <a:rPr sz="1800" spc="-170" dirty="0"/>
              <a:t>in.</a:t>
            </a:r>
            <a:r>
              <a:rPr sz="1800" spc="-204" dirty="0"/>
              <a:t> </a:t>
            </a:r>
            <a:r>
              <a:rPr sz="1800" spc="-60" dirty="0"/>
              <a:t>(8</a:t>
            </a:r>
            <a:r>
              <a:rPr sz="1800" spc="-70" dirty="0"/>
              <a:t> </a:t>
            </a:r>
            <a:r>
              <a:rPr sz="1800" dirty="0"/>
              <a:t>to</a:t>
            </a:r>
            <a:r>
              <a:rPr sz="1800" spc="-70" dirty="0"/>
              <a:t> </a:t>
            </a:r>
            <a:r>
              <a:rPr sz="1800" spc="-30" dirty="0"/>
              <a:t>13</a:t>
            </a:r>
            <a:r>
              <a:rPr sz="1800" spc="-65" dirty="0"/>
              <a:t> </a:t>
            </a:r>
            <a:r>
              <a:rPr sz="1800" spc="-20" dirty="0"/>
              <a:t>cm).</a:t>
            </a:r>
            <a:endParaRPr sz="1800"/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/>
              <a:t>The</a:t>
            </a:r>
            <a:r>
              <a:rPr sz="1800" spc="-60" dirty="0"/>
              <a:t> </a:t>
            </a:r>
            <a:r>
              <a:rPr sz="1800" spc="-114" dirty="0"/>
              <a:t>base</a:t>
            </a:r>
            <a:r>
              <a:rPr sz="1800" spc="-45" dirty="0"/>
              <a:t> </a:t>
            </a:r>
            <a:r>
              <a:rPr sz="1800" spc="-85" dirty="0"/>
              <a:t>is</a:t>
            </a:r>
            <a:r>
              <a:rPr sz="1800" spc="-40" dirty="0"/>
              <a:t> </a:t>
            </a:r>
            <a:r>
              <a:rPr sz="1800" spc="-135" dirty="0"/>
              <a:t>attached</a:t>
            </a:r>
            <a:r>
              <a:rPr sz="1800" spc="-60" dirty="0"/>
              <a:t> </a:t>
            </a:r>
            <a:r>
              <a:rPr sz="1800" dirty="0"/>
              <a:t>to</a:t>
            </a:r>
            <a:r>
              <a:rPr sz="1800" spc="-40" dirty="0"/>
              <a:t> </a:t>
            </a:r>
            <a:r>
              <a:rPr sz="1800" spc="-125" dirty="0"/>
              <a:t>the</a:t>
            </a:r>
            <a:r>
              <a:rPr sz="1800" spc="-35" dirty="0"/>
              <a:t> </a:t>
            </a:r>
            <a:r>
              <a:rPr sz="1800" spc="-95" dirty="0"/>
              <a:t>posteromedial</a:t>
            </a:r>
            <a:r>
              <a:rPr sz="1800" spc="-65" dirty="0"/>
              <a:t> </a:t>
            </a:r>
            <a:r>
              <a:rPr sz="1800" spc="-114" dirty="0"/>
              <a:t>surface</a:t>
            </a:r>
            <a:r>
              <a:rPr sz="1800" spc="-55" dirty="0"/>
              <a:t> </a:t>
            </a:r>
            <a:r>
              <a:rPr sz="1800" spc="-100" dirty="0"/>
              <a:t>of</a:t>
            </a:r>
            <a:r>
              <a:rPr sz="1800" spc="-35" dirty="0"/>
              <a:t> </a:t>
            </a:r>
            <a:r>
              <a:rPr sz="1800" spc="-125" dirty="0"/>
              <a:t>the</a:t>
            </a:r>
            <a:r>
              <a:rPr sz="1800" spc="-40" dirty="0"/>
              <a:t> </a:t>
            </a:r>
            <a:r>
              <a:rPr sz="1800" spc="-114" dirty="0"/>
              <a:t>cecum</a:t>
            </a:r>
            <a:r>
              <a:rPr sz="1800" spc="-40" dirty="0"/>
              <a:t> </a:t>
            </a:r>
            <a:r>
              <a:rPr sz="1800" spc="-100" dirty="0"/>
              <a:t>about</a:t>
            </a:r>
            <a:r>
              <a:rPr sz="1800" spc="-55" dirty="0"/>
              <a:t> </a:t>
            </a:r>
            <a:r>
              <a:rPr sz="1800" dirty="0"/>
              <a:t>1</a:t>
            </a:r>
            <a:r>
              <a:rPr sz="1800" spc="-30" dirty="0"/>
              <a:t> </a:t>
            </a:r>
            <a:r>
              <a:rPr sz="1800" spc="-25" dirty="0"/>
              <a:t>in.</a:t>
            </a:r>
            <a:endParaRPr sz="1800"/>
          </a:p>
          <a:p>
            <a:pPr marL="241300">
              <a:lnSpc>
                <a:spcPct val="100000"/>
              </a:lnSpc>
            </a:pPr>
            <a:r>
              <a:rPr sz="1800" spc="-120" dirty="0"/>
              <a:t>(2.5</a:t>
            </a:r>
            <a:r>
              <a:rPr sz="1800" spc="-20" dirty="0"/>
              <a:t> </a:t>
            </a:r>
            <a:r>
              <a:rPr sz="1800" spc="-100" dirty="0"/>
              <a:t>cm)</a:t>
            </a:r>
            <a:r>
              <a:rPr sz="1800" spc="-15" dirty="0"/>
              <a:t> </a:t>
            </a:r>
            <a:r>
              <a:rPr sz="1800" spc="-85" dirty="0"/>
              <a:t>below</a:t>
            </a:r>
            <a:r>
              <a:rPr sz="1800" spc="-25" dirty="0"/>
              <a:t> </a:t>
            </a:r>
            <a:r>
              <a:rPr sz="1800" spc="-125" dirty="0"/>
              <a:t>the</a:t>
            </a:r>
            <a:r>
              <a:rPr sz="1800" spc="-20" dirty="0"/>
              <a:t> </a:t>
            </a:r>
            <a:r>
              <a:rPr sz="1800" spc="-120" dirty="0"/>
              <a:t>ileocecal</a:t>
            </a:r>
            <a:r>
              <a:rPr sz="1800" spc="-25" dirty="0"/>
              <a:t> </a:t>
            </a:r>
            <a:r>
              <a:rPr sz="1800" spc="-10" dirty="0"/>
              <a:t>junction.</a:t>
            </a:r>
            <a:endParaRPr sz="1800"/>
          </a:p>
          <a:p>
            <a:pPr marL="241300" marR="5080" indent="-228600">
              <a:lnSpc>
                <a:spcPct val="100000"/>
              </a:lnSpc>
              <a:spcBef>
                <a:spcPts val="994"/>
              </a:spcBef>
              <a:buChar char="•"/>
              <a:tabLst>
                <a:tab pos="241300" algn="l"/>
                <a:tab pos="30353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85" dirty="0"/>
              <a:t>It</a:t>
            </a:r>
            <a:r>
              <a:rPr sz="1800" spc="-35" dirty="0"/>
              <a:t> </a:t>
            </a:r>
            <a:r>
              <a:rPr sz="1800" spc="-114" dirty="0"/>
              <a:t>has</a:t>
            </a:r>
            <a:r>
              <a:rPr sz="1800" spc="-45" dirty="0"/>
              <a:t> </a:t>
            </a:r>
            <a:r>
              <a:rPr sz="1800" spc="-190" dirty="0"/>
              <a:t>a</a:t>
            </a:r>
            <a:r>
              <a:rPr sz="1800" spc="-25" dirty="0"/>
              <a:t> </a:t>
            </a:r>
            <a:r>
              <a:rPr sz="1800" spc="-110" dirty="0"/>
              <a:t>complete</a:t>
            </a:r>
            <a:r>
              <a:rPr sz="1800" spc="-45" dirty="0"/>
              <a:t> </a:t>
            </a:r>
            <a:r>
              <a:rPr sz="1800" spc="-105" dirty="0"/>
              <a:t>peritoneal</a:t>
            </a:r>
            <a:r>
              <a:rPr sz="1800" spc="-30" dirty="0"/>
              <a:t> </a:t>
            </a:r>
            <a:r>
              <a:rPr sz="1800" spc="-120" dirty="0"/>
              <a:t>covering,</a:t>
            </a:r>
            <a:r>
              <a:rPr sz="1800" spc="-235" dirty="0"/>
              <a:t> </a:t>
            </a:r>
            <a:r>
              <a:rPr sz="1800" spc="-95" dirty="0"/>
              <a:t>which</a:t>
            </a:r>
            <a:r>
              <a:rPr sz="1800" spc="-25" dirty="0"/>
              <a:t> </a:t>
            </a:r>
            <a:r>
              <a:rPr sz="1800" spc="-60" dirty="0"/>
              <a:t>is</a:t>
            </a:r>
            <a:r>
              <a:rPr sz="1800" spc="-25" dirty="0"/>
              <a:t> </a:t>
            </a:r>
            <a:r>
              <a:rPr sz="1800" spc="-135" dirty="0"/>
              <a:t>attached</a:t>
            </a:r>
            <a:r>
              <a:rPr sz="1800" spc="-55" dirty="0"/>
              <a:t> </a:t>
            </a:r>
            <a:r>
              <a:rPr sz="1800" dirty="0"/>
              <a:t>to</a:t>
            </a:r>
            <a:r>
              <a:rPr sz="1800" spc="-30" dirty="0"/>
              <a:t> </a:t>
            </a:r>
            <a:r>
              <a:rPr sz="1800" spc="-125" dirty="0"/>
              <a:t>the</a:t>
            </a:r>
            <a:r>
              <a:rPr sz="1800" spc="-35" dirty="0"/>
              <a:t> </a:t>
            </a:r>
            <a:r>
              <a:rPr sz="1800" spc="-95" dirty="0"/>
              <a:t>mesentery</a:t>
            </a:r>
            <a:r>
              <a:rPr sz="1800" spc="-30" dirty="0"/>
              <a:t> </a:t>
            </a:r>
            <a:r>
              <a:rPr sz="1800" spc="-25" dirty="0"/>
              <a:t>of </a:t>
            </a:r>
            <a:r>
              <a:rPr sz="1800" spc="-125" dirty="0"/>
              <a:t>the</a:t>
            </a:r>
            <a:r>
              <a:rPr sz="1800" spc="-30" dirty="0"/>
              <a:t> </a:t>
            </a:r>
            <a:r>
              <a:rPr sz="1800" spc="-130" dirty="0"/>
              <a:t>small</a:t>
            </a:r>
            <a:r>
              <a:rPr sz="1800" spc="-45" dirty="0"/>
              <a:t> </a:t>
            </a:r>
            <a:r>
              <a:rPr sz="1800" spc="-114" dirty="0"/>
              <a:t>intestine</a:t>
            </a:r>
            <a:r>
              <a:rPr sz="1800" spc="-15" dirty="0"/>
              <a:t> </a:t>
            </a:r>
            <a:r>
              <a:rPr sz="1800" spc="-120" dirty="0"/>
              <a:t>by</a:t>
            </a:r>
            <a:r>
              <a:rPr sz="1800" spc="-20" dirty="0"/>
              <a:t> </a:t>
            </a:r>
            <a:r>
              <a:rPr sz="1800" spc="-190" dirty="0"/>
              <a:t>a</a:t>
            </a:r>
            <a:r>
              <a:rPr sz="1800" spc="-40" dirty="0"/>
              <a:t> </a:t>
            </a:r>
            <a:r>
              <a:rPr sz="1800" spc="-30" dirty="0"/>
              <a:t>short</a:t>
            </a:r>
            <a:r>
              <a:rPr sz="1800" spc="-45" dirty="0"/>
              <a:t> </a:t>
            </a:r>
            <a:r>
              <a:rPr sz="1800" spc="-95" dirty="0"/>
              <a:t>mesentery</a:t>
            </a:r>
            <a:r>
              <a:rPr sz="1800" spc="-20" dirty="0"/>
              <a:t> </a:t>
            </a:r>
            <a:r>
              <a:rPr sz="1800" spc="-100" dirty="0"/>
              <a:t>of</a:t>
            </a:r>
            <a:r>
              <a:rPr sz="1800" spc="-25" dirty="0"/>
              <a:t> </a:t>
            </a:r>
            <a:r>
              <a:rPr sz="1800" spc="-100" dirty="0"/>
              <a:t>its</a:t>
            </a:r>
            <a:r>
              <a:rPr sz="1800" spc="-25" dirty="0"/>
              <a:t> </a:t>
            </a:r>
            <a:r>
              <a:rPr sz="1800" spc="-110" dirty="0"/>
              <a:t>own,</a:t>
            </a:r>
            <a:r>
              <a:rPr sz="1800" spc="-215" dirty="0"/>
              <a:t> </a:t>
            </a:r>
            <a:r>
              <a:rPr sz="1800" spc="-120" dirty="0"/>
              <a:t>the</a:t>
            </a:r>
            <a:r>
              <a:rPr sz="1800" spc="-20" dirty="0"/>
              <a:t> mesoappendix.</a:t>
            </a:r>
            <a:endParaRPr sz="1800">
              <a:latin typeface="Tahoma"/>
              <a:cs typeface="Tahoma"/>
            </a:endParaRPr>
          </a:p>
          <a:p>
            <a:pPr marL="274320" indent="-261620">
              <a:lnSpc>
                <a:spcPct val="100000"/>
              </a:lnSpc>
              <a:spcBef>
                <a:spcPts val="975"/>
              </a:spcBef>
              <a:buClr>
                <a:srgbClr val="9BAEB5"/>
              </a:buClr>
              <a:buFont typeface="Tahoma"/>
              <a:buChar char="•"/>
              <a:tabLst>
                <a:tab pos="274320" algn="l"/>
              </a:tabLst>
            </a:pPr>
            <a:r>
              <a:rPr sz="1800" spc="-50" dirty="0"/>
              <a:t>The</a:t>
            </a:r>
            <a:r>
              <a:rPr sz="1800" spc="-25" dirty="0"/>
              <a:t> </a:t>
            </a:r>
            <a:r>
              <a:rPr sz="1800" spc="-95" dirty="0"/>
              <a:t>mesoappendix</a:t>
            </a:r>
            <a:r>
              <a:rPr sz="1800" spc="-60" dirty="0"/>
              <a:t> </a:t>
            </a:r>
            <a:r>
              <a:rPr sz="1800" spc="-95" dirty="0"/>
              <a:t>contains</a:t>
            </a:r>
            <a:r>
              <a:rPr sz="1800" spc="-35" dirty="0"/>
              <a:t> </a:t>
            </a:r>
            <a:r>
              <a:rPr sz="1800" spc="-125" dirty="0"/>
              <a:t>the</a:t>
            </a:r>
            <a:r>
              <a:rPr sz="1800" spc="-25" dirty="0"/>
              <a:t> </a:t>
            </a:r>
            <a:r>
              <a:rPr sz="1800" spc="-114" dirty="0"/>
              <a:t>appendicular</a:t>
            </a:r>
            <a:r>
              <a:rPr sz="1800" spc="-30" dirty="0"/>
              <a:t> </a:t>
            </a:r>
            <a:r>
              <a:rPr sz="1800" spc="-95" dirty="0"/>
              <a:t>vessels</a:t>
            </a:r>
            <a:r>
              <a:rPr sz="1800" spc="-35" dirty="0"/>
              <a:t> </a:t>
            </a:r>
            <a:r>
              <a:rPr sz="1800" spc="-125" dirty="0"/>
              <a:t>and</a:t>
            </a:r>
            <a:r>
              <a:rPr sz="1800" spc="-35" dirty="0"/>
              <a:t> </a:t>
            </a:r>
            <a:r>
              <a:rPr sz="1800" spc="-10" dirty="0"/>
              <a:t>nerves.</a:t>
            </a:r>
            <a:endParaRPr sz="180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2675"/>
              </a:spcBef>
            </a:pPr>
            <a:r>
              <a:rPr sz="2800" b="0" spc="350" dirty="0">
                <a:solidFill>
                  <a:srgbClr val="252525"/>
                </a:solidFill>
                <a:latin typeface="Trebuchet MS"/>
                <a:cs typeface="Trebuchet MS"/>
              </a:rPr>
              <a:t>LOCATION</a:t>
            </a:r>
            <a:r>
              <a:rPr sz="2800" b="0" spc="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5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800" b="0" spc="3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75" dirty="0">
                <a:solidFill>
                  <a:srgbClr val="252525"/>
                </a:solidFill>
                <a:latin typeface="Trebuchet MS"/>
                <a:cs typeface="Trebuchet MS"/>
              </a:rPr>
              <a:t>DESCRIPTION</a:t>
            </a:r>
            <a:r>
              <a:rPr sz="2800" b="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-25" dirty="0">
                <a:solidFill>
                  <a:srgbClr val="252525"/>
                </a:solidFill>
                <a:latin typeface="Trebuchet MS"/>
                <a:cs typeface="Trebuchet MS"/>
              </a:rPr>
              <a:t>II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7478395" cy="20497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 algn="just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lies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iliac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fossa.</a:t>
            </a:r>
            <a:endParaRPr sz="1800">
              <a:latin typeface="Trebuchet MS"/>
              <a:cs typeface="Trebuchet MS"/>
            </a:endParaRPr>
          </a:p>
          <a:p>
            <a:pPr marL="241300" marR="139065" indent="-228600" algn="just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relation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8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its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base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situated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one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third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way</a:t>
            </a:r>
            <a:r>
              <a:rPr sz="1800" spc="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up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line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joining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iliac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spine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umbilicus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(McBurney’s</a:t>
            </a:r>
            <a:r>
              <a:rPr sz="1800" spc="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point).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ts val="2120"/>
              </a:lnSpc>
              <a:spcBef>
                <a:spcPts val="1100"/>
              </a:spcBef>
              <a:buChar char="•"/>
              <a:tabLst>
                <a:tab pos="241300" algn="l"/>
                <a:tab pos="30353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Inside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abdomen,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base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easily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found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identifying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teniae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coli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tracing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them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base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appendix.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206375" rIns="0" bIns="0" rtlCol="0">
            <a:spAutoFit/>
          </a:bodyPr>
          <a:lstStyle/>
          <a:p>
            <a:pPr marL="2523490" marR="567055" indent="-1983105">
              <a:lnSpc>
                <a:spcPts val="2980"/>
              </a:lnSpc>
              <a:spcBef>
                <a:spcPts val="1625"/>
              </a:spcBef>
            </a:pPr>
            <a:r>
              <a:rPr sz="2800" b="0" spc="470" dirty="0">
                <a:solidFill>
                  <a:srgbClr val="252525"/>
                </a:solidFill>
                <a:latin typeface="Trebuchet MS"/>
                <a:cs typeface="Trebuchet MS"/>
              </a:rPr>
              <a:t>COMMON</a:t>
            </a:r>
            <a:r>
              <a:rPr sz="2800" b="0" spc="3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60" dirty="0">
                <a:solidFill>
                  <a:srgbClr val="252525"/>
                </a:solidFill>
                <a:latin typeface="Trebuchet MS"/>
                <a:cs typeface="Trebuchet MS"/>
              </a:rPr>
              <a:t>POSITIONS</a:t>
            </a:r>
            <a:r>
              <a:rPr sz="2800" b="0" spc="3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04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2800" b="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17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800" b="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75" dirty="0">
                <a:solidFill>
                  <a:srgbClr val="252525"/>
                </a:solidFill>
                <a:latin typeface="Trebuchet MS"/>
                <a:cs typeface="Trebuchet MS"/>
              </a:rPr>
              <a:t>TIP</a:t>
            </a:r>
            <a:r>
              <a:rPr sz="2800" b="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180" dirty="0">
                <a:solidFill>
                  <a:srgbClr val="252525"/>
                </a:solidFill>
                <a:latin typeface="Trebuchet MS"/>
                <a:cs typeface="Trebuchet MS"/>
              </a:rPr>
              <a:t>OF </a:t>
            </a:r>
            <a:r>
              <a:rPr sz="2800" b="0" spc="17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800" b="0" spc="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80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5973445" cy="203009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303530" indent="-290830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(a)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hanging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down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pelvis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against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wall,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(b)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coiled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up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behind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cecum,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(c)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projecting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upward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along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lateral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side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cecum,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995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(d)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front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behind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terminal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ileum.</a:t>
            </a:r>
            <a:endParaRPr sz="1800">
              <a:latin typeface="Trebuchet MS"/>
              <a:cs typeface="Trebuchet MS"/>
            </a:endParaRPr>
          </a:p>
          <a:p>
            <a:pPr marL="274320" indent="-261620">
              <a:lnSpc>
                <a:spcPct val="100000"/>
              </a:lnSpc>
              <a:spcBef>
                <a:spcPts val="969"/>
              </a:spcBef>
              <a:buClr>
                <a:srgbClr val="9BAEB5"/>
              </a:buClr>
              <a:buFont typeface="Tahoma"/>
              <a:buChar char="•"/>
              <a:tabLst>
                <a:tab pos="274320" algn="l"/>
              </a:tabLst>
            </a:pP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first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second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positions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most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common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site.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4672" y="2404872"/>
            <a:ext cx="3045460" cy="1628139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115570" rIns="0" bIns="0" rtlCol="0">
            <a:spAutoFit/>
          </a:bodyPr>
          <a:lstStyle/>
          <a:p>
            <a:pPr marL="530860" marR="549275" indent="-3175" algn="ctr">
              <a:lnSpc>
                <a:spcPct val="90000"/>
              </a:lnSpc>
              <a:spcBef>
                <a:spcPts val="910"/>
              </a:spcBef>
            </a:pPr>
            <a:r>
              <a:rPr sz="2500" spc="220" dirty="0">
                <a:solidFill>
                  <a:srgbClr val="252525"/>
                </a:solidFill>
                <a:latin typeface="Trebuchet MS"/>
                <a:cs typeface="Trebuchet MS"/>
              </a:rPr>
              <a:t>FREEQUENT </a:t>
            </a:r>
            <a:r>
              <a:rPr sz="2500" spc="295" dirty="0">
                <a:solidFill>
                  <a:srgbClr val="252525"/>
                </a:solidFill>
                <a:latin typeface="Trebuchet MS"/>
                <a:cs typeface="Trebuchet MS"/>
              </a:rPr>
              <a:t>LOCATIONS </a:t>
            </a:r>
            <a:r>
              <a:rPr sz="2500" spc="2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2500" spc="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500" spc="1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endParaRPr sz="2500">
              <a:latin typeface="Trebuchet MS"/>
              <a:cs typeface="Trebuchet MS"/>
            </a:endParaRPr>
          </a:p>
          <a:p>
            <a:pPr marR="18415" algn="ctr">
              <a:lnSpc>
                <a:spcPts val="2700"/>
              </a:lnSpc>
            </a:pPr>
            <a:r>
              <a:rPr sz="2500" spc="254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endParaRPr sz="25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94376" y="713854"/>
            <a:ext cx="6257544" cy="511556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60320" y="763269"/>
            <a:ext cx="5530850" cy="4619752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2675"/>
              </a:spcBef>
            </a:pPr>
            <a:r>
              <a:rPr sz="2800" b="0" spc="380" dirty="0">
                <a:solidFill>
                  <a:srgbClr val="252525"/>
                </a:solidFill>
                <a:latin typeface="Trebuchet MS"/>
                <a:cs typeface="Trebuchet MS"/>
              </a:rPr>
              <a:t>BLOOD</a:t>
            </a:r>
            <a:r>
              <a:rPr sz="2800" b="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80" dirty="0">
                <a:solidFill>
                  <a:srgbClr val="252525"/>
                </a:solidFill>
                <a:latin typeface="Trebuchet MS"/>
                <a:cs typeface="Trebuchet MS"/>
              </a:rPr>
              <a:t>SUPPLY,NERVE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7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5148"/>
            <a:ext cx="7519670" cy="31172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42570" indent="-229870">
              <a:lnSpc>
                <a:spcPct val="100000"/>
              </a:lnSpc>
              <a:spcBef>
                <a:spcPts val="700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Arteries.</a:t>
            </a:r>
            <a:endParaRPr sz="1700">
              <a:latin typeface="Trebuchet MS"/>
              <a:cs typeface="Trebuchet MS"/>
            </a:endParaRPr>
          </a:p>
          <a:p>
            <a:pPr marL="44450">
              <a:lnSpc>
                <a:spcPct val="100000"/>
              </a:lnSpc>
              <a:spcBef>
                <a:spcPts val="600"/>
              </a:spcBef>
            </a:pP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appendicular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7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branch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cecal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artery.</a:t>
            </a:r>
            <a:endParaRPr sz="1700">
              <a:latin typeface="Trebuchet MS"/>
              <a:cs typeface="Trebuchet MS"/>
            </a:endParaRPr>
          </a:p>
          <a:p>
            <a:pPr marL="242570" indent="-229870">
              <a:lnSpc>
                <a:spcPct val="100000"/>
              </a:lnSpc>
              <a:spcBef>
                <a:spcPts val="585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Veins.</a:t>
            </a:r>
            <a:endParaRPr sz="1700">
              <a:latin typeface="Trebuchet MS"/>
              <a:cs typeface="Trebuchet MS"/>
            </a:endParaRPr>
          </a:p>
          <a:p>
            <a:pPr marL="44450">
              <a:lnSpc>
                <a:spcPct val="100000"/>
              </a:lnSpc>
              <a:spcBef>
                <a:spcPts val="590"/>
              </a:spcBef>
            </a:pP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appendicular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vein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drains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cecal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vein.</a:t>
            </a:r>
            <a:endParaRPr sz="1700">
              <a:latin typeface="Trebuchet MS"/>
              <a:cs typeface="Trebuchet MS"/>
            </a:endParaRPr>
          </a:p>
          <a:p>
            <a:pPr marL="242570" indent="-229870">
              <a:lnSpc>
                <a:spcPct val="100000"/>
              </a:lnSpc>
              <a:spcBef>
                <a:spcPts val="600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Drainage</a:t>
            </a:r>
            <a:endParaRPr sz="1700">
              <a:latin typeface="Trebuchet MS"/>
              <a:cs typeface="Trebuchet MS"/>
            </a:endParaRPr>
          </a:p>
          <a:p>
            <a:pPr marL="12700" marR="228600">
              <a:lnSpc>
                <a:spcPct val="80000"/>
              </a:lnSpc>
              <a:spcBef>
                <a:spcPts val="994"/>
              </a:spcBef>
            </a:pP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vessels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drain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one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lying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mesoappendix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then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eventually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node.</a:t>
            </a:r>
            <a:endParaRPr sz="1700">
              <a:latin typeface="Trebuchet MS"/>
              <a:cs typeface="Trebuchet MS"/>
            </a:endParaRPr>
          </a:p>
          <a:p>
            <a:pPr marL="242570" indent="-229870">
              <a:lnSpc>
                <a:spcPct val="100000"/>
              </a:lnSpc>
              <a:spcBef>
                <a:spcPts val="595"/>
              </a:spcBef>
              <a:buClr>
                <a:srgbClr val="9BAEB5"/>
              </a:buClr>
              <a:buFont typeface="Tahoma"/>
              <a:buChar char="•"/>
              <a:tabLst>
                <a:tab pos="242570" algn="l"/>
              </a:tabLst>
            </a:pP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1700">
              <a:latin typeface="Trebuchet MS"/>
              <a:cs typeface="Trebuchet MS"/>
            </a:endParaRPr>
          </a:p>
          <a:p>
            <a:pPr marL="12700" marR="5080">
              <a:lnSpc>
                <a:spcPct val="80000"/>
              </a:lnSpc>
              <a:spcBef>
                <a:spcPts val="1005"/>
              </a:spcBef>
            </a:pP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appendix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supplied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sympathetic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parasympathetic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(vagus)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nerves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from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plexus.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495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43470" y="820038"/>
            <a:ext cx="3415665" cy="3213100"/>
          </a:xfrm>
          <a:prstGeom prst="rect">
            <a:avLst/>
          </a:prstGeom>
          <a:solidFill>
            <a:srgbClr val="495255"/>
          </a:solidFill>
          <a:ln w="31750">
            <a:solidFill>
              <a:srgbClr val="FFFFFF"/>
            </a:solidFill>
          </a:ln>
        </p:spPr>
        <p:txBody>
          <a:bodyPr vert="horz" wrap="square" lIns="0" tIns="2501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70"/>
              </a:spcBef>
            </a:pPr>
            <a:endParaRPr sz="3800">
              <a:latin typeface="Times New Roman"/>
              <a:cs typeface="Times New Roman"/>
            </a:endParaRPr>
          </a:p>
          <a:p>
            <a:pPr marL="567055" marR="588645" algn="ctr">
              <a:lnSpc>
                <a:spcPct val="90000"/>
              </a:lnSpc>
              <a:spcBef>
                <a:spcPts val="5"/>
              </a:spcBef>
            </a:pPr>
            <a:r>
              <a:rPr sz="3800" b="0" spc="175" dirty="0">
                <a:solidFill>
                  <a:srgbClr val="FFFFFF"/>
                </a:solidFill>
                <a:latin typeface="Trebuchet MS"/>
                <a:cs typeface="Trebuchet MS"/>
              </a:rPr>
              <a:t>ARTERIAL </a:t>
            </a:r>
            <a:r>
              <a:rPr sz="3800" b="0" spc="455" dirty="0">
                <a:solidFill>
                  <a:srgbClr val="FFFFFF"/>
                </a:solidFill>
                <a:latin typeface="Trebuchet MS"/>
                <a:cs typeface="Trebuchet MS"/>
              </a:rPr>
              <a:t>BLOOD </a:t>
            </a:r>
            <a:r>
              <a:rPr sz="3800" b="0" spc="50" dirty="0">
                <a:solidFill>
                  <a:srgbClr val="FFFFFF"/>
                </a:solidFill>
                <a:latin typeface="Trebuchet MS"/>
                <a:cs typeface="Trebuchet MS"/>
              </a:rPr>
              <a:t>SUPPLY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07404" y="643470"/>
            <a:ext cx="5031485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1435" y="894956"/>
            <a:ext cx="6527673" cy="534047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6080" y="2958122"/>
            <a:ext cx="4797425" cy="94234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222885" rIns="0" bIns="0" rtlCol="0">
            <a:spAutoFit/>
          </a:bodyPr>
          <a:lstStyle/>
          <a:p>
            <a:pPr marR="19685" algn="ctr">
              <a:lnSpc>
                <a:spcPct val="100000"/>
              </a:lnSpc>
              <a:spcBef>
                <a:spcPts val="1755"/>
              </a:spcBef>
            </a:pPr>
            <a:r>
              <a:rPr sz="2800" spc="175" dirty="0">
                <a:solidFill>
                  <a:srgbClr val="252525"/>
                </a:solidFill>
                <a:latin typeface="Trebuchet MS"/>
                <a:cs typeface="Trebuchet MS"/>
              </a:rPr>
              <a:t>LYMPHATICS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58" y="0"/>
            <a:ext cx="6088761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2876" y="379362"/>
            <a:ext cx="8696579" cy="647863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804672" y="2404872"/>
            <a:ext cx="3045460" cy="1628139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endParaRPr sz="2800">
              <a:latin typeface="Times New Roman"/>
              <a:cs typeface="Times New Roman"/>
            </a:endParaRPr>
          </a:p>
          <a:p>
            <a:pPr marL="585470" marR="606425" indent="7620">
              <a:lnSpc>
                <a:spcPts val="3030"/>
              </a:lnSpc>
            </a:pPr>
            <a:r>
              <a:rPr sz="2800" b="0" spc="254" dirty="0">
                <a:solidFill>
                  <a:srgbClr val="252525"/>
                </a:solidFill>
                <a:latin typeface="Trebuchet MS"/>
                <a:cs typeface="Trebuchet MS"/>
              </a:rPr>
              <a:t>SURGICAL </a:t>
            </a:r>
            <a:r>
              <a:rPr sz="2800" b="0" spc="310" dirty="0">
                <a:solidFill>
                  <a:srgbClr val="252525"/>
                </a:solidFill>
                <a:latin typeface="Trebuchet MS"/>
                <a:cs typeface="Trebuchet MS"/>
              </a:rPr>
              <a:t>ANATOMY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48119" y="640080"/>
            <a:ext cx="3749929" cy="526313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04672" y="2404872"/>
            <a:ext cx="3045460" cy="1628139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229235" rIns="0" bIns="0" rtlCol="0">
            <a:spAutoFit/>
          </a:bodyPr>
          <a:lstStyle/>
          <a:p>
            <a:pPr marL="588645" marR="608330" algn="ctr">
              <a:lnSpc>
                <a:spcPts val="3030"/>
              </a:lnSpc>
              <a:spcBef>
                <a:spcPts val="1805"/>
              </a:spcBef>
            </a:pPr>
            <a:r>
              <a:rPr sz="2800" spc="280" dirty="0">
                <a:solidFill>
                  <a:srgbClr val="252525"/>
                </a:solidFill>
                <a:latin typeface="Trebuchet MS"/>
                <a:cs typeface="Trebuchet MS"/>
              </a:rPr>
              <a:t>APPENDIX </a:t>
            </a:r>
            <a:r>
              <a:rPr sz="2800" spc="43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endParaRPr sz="2800">
              <a:latin typeface="Trebuchet MS"/>
              <a:cs typeface="Trebuchet MS"/>
            </a:endParaRPr>
          </a:p>
          <a:p>
            <a:pPr marR="21590" algn="ctr">
              <a:lnSpc>
                <a:spcPts val="2975"/>
              </a:lnSpc>
            </a:pPr>
            <a:r>
              <a:rPr sz="2800" spc="315" dirty="0">
                <a:solidFill>
                  <a:srgbClr val="252525"/>
                </a:solidFill>
                <a:latin typeface="Trebuchet MS"/>
                <a:cs typeface="Trebuchet MS"/>
              </a:rPr>
              <a:t>PREGNANCY</a:t>
            </a:r>
            <a:endParaRPr sz="2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8967" y="640041"/>
            <a:ext cx="6039103" cy="598449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4130" algn="ctr">
              <a:lnSpc>
                <a:spcPct val="100000"/>
              </a:lnSpc>
              <a:spcBef>
                <a:spcPts val="2675"/>
              </a:spcBef>
            </a:pPr>
            <a:r>
              <a:rPr sz="2800" b="0" spc="35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2800" b="0" spc="3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2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7305" algn="ctr">
              <a:lnSpc>
                <a:spcPct val="100000"/>
              </a:lnSpc>
              <a:spcBef>
                <a:spcPts val="2675"/>
              </a:spcBef>
            </a:pPr>
            <a:r>
              <a:rPr sz="2800" b="0" spc="350" dirty="0">
                <a:solidFill>
                  <a:srgbClr val="252525"/>
                </a:solidFill>
                <a:latin typeface="Trebuchet MS"/>
                <a:cs typeface="Trebuchet MS"/>
              </a:rPr>
              <a:t>LOCATION</a:t>
            </a:r>
            <a:r>
              <a:rPr sz="2800" b="0" spc="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5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800" b="0" spc="3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65" dirty="0">
                <a:solidFill>
                  <a:srgbClr val="252525"/>
                </a:solidFill>
                <a:latin typeface="Trebuchet MS"/>
                <a:cs typeface="Trebuchet MS"/>
              </a:rPr>
              <a:t>DESCRIPTION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7468234" cy="217614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about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5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in.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(13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cm)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long.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Lies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quadrant.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extends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upward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cecum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surface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lobe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endParaRPr sz="1800">
              <a:latin typeface="Trebuchet MS"/>
              <a:cs typeface="Trebuchet MS"/>
            </a:endParaRPr>
          </a:p>
          <a:p>
            <a:pPr marL="241300">
              <a:lnSpc>
                <a:spcPct val="100000"/>
              </a:lnSpc>
            </a:pP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liver,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where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turns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left,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forming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flexure.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ts val="2120"/>
              </a:lnSpc>
              <a:spcBef>
                <a:spcPts val="1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peritoneum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covers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front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sides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binding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posterior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wall.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6900671" y="978801"/>
            <a:ext cx="4486910" cy="1175385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endParaRPr sz="2400">
              <a:latin typeface="Times New Roman"/>
              <a:cs typeface="Times New Roman"/>
            </a:endParaRPr>
          </a:p>
          <a:p>
            <a:pPr marR="19050" algn="ctr">
              <a:lnSpc>
                <a:spcPct val="100000"/>
              </a:lnSpc>
            </a:pPr>
            <a:r>
              <a:rPr sz="2400" b="0" spc="215" dirty="0">
                <a:solidFill>
                  <a:srgbClr val="252525"/>
                </a:solidFill>
                <a:latin typeface="Trebuchet MS"/>
                <a:cs typeface="Trebuchet MS"/>
              </a:rPr>
              <a:t>RELATIONS</a:t>
            </a:r>
            <a:endParaRPr sz="2400">
              <a:latin typeface="Trebuchet MS"/>
              <a:cs typeface="Trebuchet MS"/>
            </a:endParaRPr>
          </a:p>
        </p:txBody>
      </p:sp>
      <p:pic>
        <p:nvPicPr>
          <p:cNvPr id="3" name="object 3" descr="Close-up of purple cells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" y="2285"/>
            <a:ext cx="6086602" cy="6855714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980301" y="2665221"/>
            <a:ext cx="4034790" cy="2618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201295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  <a:tab pos="28067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Anteriorly: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Coils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intestine,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greater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omentum,</a:t>
            </a:r>
            <a:r>
              <a:rPr sz="18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anterior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wall.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99700"/>
              </a:lnSpc>
              <a:spcBef>
                <a:spcPts val="1015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Posteriorly:The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iliacus,</a:t>
            </a:r>
            <a:r>
              <a:rPr sz="18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iliac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crest,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quadratus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lumborum,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origin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transversus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abdominis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muscle,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pole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kidney.The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iliohypogastric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ilioinguinal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nerves 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cross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behind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it.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215260" y="948816"/>
            <a:ext cx="7761605" cy="1220470"/>
            <a:chOff x="2215260" y="948816"/>
            <a:chExt cx="7761605" cy="1220470"/>
          </a:xfrm>
        </p:grpSpPr>
        <p:sp>
          <p:nvSpPr>
            <p:cNvPr id="4" name="object 4"/>
            <p:cNvSpPr/>
            <p:nvPr/>
          </p:nvSpPr>
          <p:spPr>
            <a:xfrm>
              <a:off x="2231135" y="964691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7729727" y="0"/>
                  </a:moveTo>
                  <a:lnTo>
                    <a:pt x="0" y="0"/>
                  </a:lnTo>
                  <a:lnTo>
                    <a:pt x="0" y="1188719"/>
                  </a:lnTo>
                  <a:lnTo>
                    <a:pt x="7729727" y="1188719"/>
                  </a:lnTo>
                  <a:lnTo>
                    <a:pt x="77297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31135" y="964691"/>
              <a:ext cx="7729855" cy="1188720"/>
            </a:xfrm>
            <a:custGeom>
              <a:avLst/>
              <a:gdLst/>
              <a:ahLst/>
              <a:cxnLst/>
              <a:rect l="l" t="t" r="r" b="b"/>
              <a:pathLst>
                <a:path w="7729855" h="1188720">
                  <a:moveTo>
                    <a:pt x="0" y="1188719"/>
                  </a:moveTo>
                  <a:lnTo>
                    <a:pt x="7729727" y="1188719"/>
                  </a:lnTo>
                  <a:lnTo>
                    <a:pt x="7729727" y="0"/>
                  </a:lnTo>
                  <a:lnTo>
                    <a:pt x="0" y="0"/>
                  </a:lnTo>
                  <a:lnTo>
                    <a:pt x="0" y="1188719"/>
                  </a:lnTo>
                  <a:close/>
                </a:path>
              </a:pathLst>
            </a:custGeom>
            <a:ln w="31750">
              <a:solidFill>
                <a:srgbClr val="4040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284729" y="2662554"/>
            <a:ext cx="755967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 marR="304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66700" algn="l"/>
              </a:tabLst>
            </a:pP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Normally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limb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fused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body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covered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anteriorly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peritoneum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(Fig.</a:t>
            </a:r>
            <a:r>
              <a:rPr sz="1800" spc="-1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18-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32).</a:t>
            </a:r>
            <a:r>
              <a:rPr sz="1800" spc="-4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There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are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variations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incomplete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fusion,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ranging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deep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lateral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paracolic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groove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to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persistence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an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entire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mesocolon.A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mesocolon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long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enough to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permit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volvulus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occurs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approximately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11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percent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cases.</a:t>
            </a:r>
            <a:r>
              <a:rPr sz="1800" spc="-127" baseline="25462" dirty="0">
                <a:solidFill>
                  <a:srgbClr val="252525"/>
                </a:solidFill>
                <a:latin typeface="Trebuchet MS"/>
                <a:cs typeface="Trebuchet MS"/>
              </a:rPr>
              <a:t>72</a:t>
            </a:r>
            <a:r>
              <a:rPr sz="1800" spc="172" baseline="2546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cadavers,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mobile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approximately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37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percent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cases.</a:t>
            </a:r>
            <a:r>
              <a:rPr sz="1800" spc="-157" baseline="25462" dirty="0">
                <a:solidFill>
                  <a:srgbClr val="252525"/>
                </a:solidFill>
                <a:latin typeface="Trebuchet MS"/>
                <a:cs typeface="Trebuchet MS"/>
              </a:rPr>
              <a:t>48</a:t>
            </a:r>
            <a:r>
              <a:rPr sz="1800" spc="-82" baseline="25462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75" dirty="0">
                <a:solidFill>
                  <a:srgbClr val="252525"/>
                </a:solidFill>
                <a:latin typeface="Trebuchet MS"/>
                <a:cs typeface="Trebuchet MS"/>
              </a:rPr>
              <a:t>A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mobile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cecum,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together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mobile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present;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justification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for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volvulus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colon.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1175" y="508850"/>
            <a:ext cx="4190365" cy="524941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26379" y="698969"/>
            <a:ext cx="5018278" cy="4895977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22701" y="714375"/>
            <a:ext cx="4711573" cy="542925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2675"/>
              </a:spcBef>
            </a:pPr>
            <a:r>
              <a:rPr sz="2800" b="0" spc="380" dirty="0">
                <a:solidFill>
                  <a:srgbClr val="252525"/>
                </a:solidFill>
                <a:latin typeface="Trebuchet MS"/>
                <a:cs typeface="Trebuchet MS"/>
              </a:rPr>
              <a:t>BLOOD</a:t>
            </a:r>
            <a:r>
              <a:rPr sz="2800" b="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80" dirty="0">
                <a:solidFill>
                  <a:srgbClr val="252525"/>
                </a:solidFill>
                <a:latin typeface="Trebuchet MS"/>
                <a:cs typeface="Trebuchet MS"/>
              </a:rPr>
              <a:t>SUPPLY,NERVE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7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6063"/>
            <a:ext cx="7480934" cy="309689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2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Arteries.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ileocolic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branches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500" spc="409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area.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1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Veins.</a:t>
            </a:r>
            <a:endParaRPr sz="1500">
              <a:latin typeface="Trebuchet MS"/>
              <a:cs typeface="Trebuchet MS"/>
            </a:endParaRPr>
          </a:p>
          <a:p>
            <a:pPr marL="40005">
              <a:lnSpc>
                <a:spcPct val="100000"/>
              </a:lnSpc>
              <a:spcBef>
                <a:spcPts val="820"/>
              </a:spcBef>
            </a:pP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veins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correspond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to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drain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vein.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2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5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Drainage.</a:t>
            </a:r>
            <a:endParaRPr sz="1500">
              <a:latin typeface="Trebuchet MS"/>
              <a:cs typeface="Trebuchet MS"/>
            </a:endParaRPr>
          </a:p>
          <a:p>
            <a:pPr marL="12700" marR="212090">
              <a:lnSpc>
                <a:spcPts val="1620"/>
              </a:lnSpc>
              <a:spcBef>
                <a:spcPts val="1019"/>
              </a:spcBef>
            </a:pP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vessels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drain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lying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along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course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blood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vessels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and </a:t>
            </a:r>
            <a:r>
              <a:rPr sz="1500" spc="-110" dirty="0">
                <a:solidFill>
                  <a:srgbClr val="252525"/>
                </a:solidFill>
                <a:latin typeface="Trebuchet MS"/>
                <a:cs typeface="Trebuchet MS"/>
              </a:rPr>
              <a:t>ultimately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reach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nodes.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Supply.</a:t>
            </a:r>
            <a:endParaRPr sz="1500">
              <a:latin typeface="Trebuchet MS"/>
              <a:cs typeface="Trebuchet MS"/>
            </a:endParaRPr>
          </a:p>
          <a:p>
            <a:pPr marL="12700" marR="5080">
              <a:lnSpc>
                <a:spcPts val="1580"/>
              </a:lnSpc>
              <a:spcBef>
                <a:spcPts val="1065"/>
              </a:spcBef>
            </a:pP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Sympathetic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parasympathetic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(vagus)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nerves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plexus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this </a:t>
            </a:r>
            <a:r>
              <a:rPr sz="1500" spc="-120" dirty="0">
                <a:solidFill>
                  <a:srgbClr val="252525"/>
                </a:solidFill>
                <a:latin typeface="Trebuchet MS"/>
                <a:cs typeface="Trebuchet MS"/>
              </a:rPr>
              <a:t>area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colon.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2860" algn="ctr">
              <a:lnSpc>
                <a:spcPct val="100000"/>
              </a:lnSpc>
              <a:spcBef>
                <a:spcPts val="2675"/>
              </a:spcBef>
            </a:pPr>
            <a:r>
              <a:rPr sz="2800" b="0" spc="220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2800" b="0" spc="2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2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95067" y="1757933"/>
            <a:ext cx="6591934" cy="4614545"/>
            <a:chOff x="2695067" y="1757933"/>
            <a:chExt cx="6591934" cy="46145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91282" y="1965604"/>
              <a:ext cx="6184900" cy="42672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91282" y="1965604"/>
              <a:ext cx="6184900" cy="4267200"/>
            </a:xfrm>
            <a:custGeom>
              <a:avLst/>
              <a:gdLst/>
              <a:ahLst/>
              <a:cxnLst/>
              <a:rect l="l" t="t" r="r" b="b"/>
              <a:pathLst>
                <a:path w="6184900" h="4267200">
                  <a:moveTo>
                    <a:pt x="6184900" y="0"/>
                  </a:moveTo>
                  <a:lnTo>
                    <a:pt x="0" y="0"/>
                  </a:lnTo>
                  <a:lnTo>
                    <a:pt x="0" y="4267200"/>
                  </a:lnTo>
                  <a:lnTo>
                    <a:pt x="6184900" y="4267200"/>
                  </a:lnTo>
                  <a:lnTo>
                    <a:pt x="6184900" y="0"/>
                  </a:lnTo>
                  <a:close/>
                </a:path>
              </a:pathLst>
            </a:custGeom>
            <a:solidFill>
              <a:srgbClr val="FFFFFF">
                <a:alpha val="87841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891282" y="1965604"/>
              <a:ext cx="6184900" cy="4267200"/>
            </a:xfrm>
            <a:custGeom>
              <a:avLst/>
              <a:gdLst/>
              <a:ahLst/>
              <a:cxnLst/>
              <a:rect l="l" t="t" r="r" b="b"/>
              <a:pathLst>
                <a:path w="6184900" h="4267200">
                  <a:moveTo>
                    <a:pt x="0" y="4267200"/>
                  </a:moveTo>
                  <a:lnTo>
                    <a:pt x="6184900" y="4267200"/>
                  </a:lnTo>
                  <a:lnTo>
                    <a:pt x="6184900" y="0"/>
                  </a:lnTo>
                  <a:lnTo>
                    <a:pt x="0" y="0"/>
                  </a:lnTo>
                  <a:lnTo>
                    <a:pt x="0" y="4267200"/>
                  </a:lnTo>
                  <a:close/>
                </a:path>
              </a:pathLst>
            </a:custGeom>
            <a:ln w="12700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95067" y="1757933"/>
              <a:ext cx="6591808" cy="4614291"/>
            </a:xfrm>
            <a:prstGeom prst="rect">
              <a:avLst/>
            </a:prstGeom>
          </p:spPr>
        </p:pic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697480">
              <a:lnSpc>
                <a:spcPct val="100000"/>
              </a:lnSpc>
              <a:spcBef>
                <a:spcPts val="105"/>
              </a:spcBef>
            </a:pPr>
            <a:r>
              <a:rPr sz="3200" spc="-30" dirty="0">
                <a:solidFill>
                  <a:srgbClr val="006FC0"/>
                </a:solidFill>
                <a:latin typeface="Times New Roman"/>
                <a:cs typeface="Times New Roman"/>
              </a:rPr>
              <a:t>Topography</a:t>
            </a:r>
            <a:r>
              <a:rPr sz="3200" spc="-85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FC0"/>
                </a:solidFill>
                <a:latin typeface="Times New Roman"/>
                <a:cs typeface="Times New Roman"/>
              </a:rPr>
              <a:t>of</a:t>
            </a:r>
            <a:r>
              <a:rPr sz="3200" spc="-2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dirty="0">
                <a:solidFill>
                  <a:srgbClr val="006FC0"/>
                </a:solidFill>
                <a:latin typeface="Times New Roman"/>
                <a:cs typeface="Times New Roman"/>
              </a:rPr>
              <a:t>the</a:t>
            </a:r>
            <a:r>
              <a:rPr sz="3200" spc="-200" dirty="0">
                <a:solidFill>
                  <a:srgbClr val="006FC0"/>
                </a:solidFill>
                <a:latin typeface="Times New Roman"/>
                <a:cs typeface="Times New Roman"/>
              </a:rPr>
              <a:t> </a:t>
            </a:r>
            <a:r>
              <a:rPr sz="3200" spc="-10" dirty="0">
                <a:solidFill>
                  <a:srgbClr val="006FC0"/>
                </a:solidFill>
                <a:latin typeface="Times New Roman"/>
                <a:cs typeface="Times New Roman"/>
              </a:rPr>
              <a:t>Abdomen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633219" cy="161653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53065" y="0"/>
            <a:ext cx="1638934" cy="1648587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3319" y="5170118"/>
            <a:ext cx="1104531" cy="162179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979914" y="6546595"/>
            <a:ext cx="18878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Times New Roman"/>
                <a:cs typeface="Times New Roman"/>
              </a:rPr>
              <a:t>Prometheus</a:t>
            </a:r>
            <a:r>
              <a:rPr sz="1000" spc="-30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LernAtlas</a:t>
            </a:r>
            <a:r>
              <a:rPr sz="1000" spc="-15" dirty="0">
                <a:latin typeface="Times New Roman"/>
                <a:cs typeface="Times New Roman"/>
              </a:rPr>
              <a:t> </a:t>
            </a:r>
            <a:r>
              <a:rPr sz="1000" dirty="0">
                <a:latin typeface="Times New Roman"/>
                <a:cs typeface="Times New Roman"/>
              </a:rPr>
              <a:t>der</a:t>
            </a:r>
            <a:r>
              <a:rPr sz="1000" spc="-45" dirty="0">
                <a:latin typeface="Times New Roman"/>
                <a:cs typeface="Times New Roman"/>
              </a:rPr>
              <a:t> </a:t>
            </a:r>
            <a:r>
              <a:rPr sz="1000" spc="-10" dirty="0">
                <a:latin typeface="Times New Roman"/>
                <a:cs typeface="Times New Roman"/>
              </a:rPr>
              <a:t>Anatomie</a:t>
            </a:r>
            <a:endParaRPr sz="1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" name="object 3"/>
            <p:cNvSpPr/>
            <p:nvPr/>
          </p:nvSpPr>
          <p:spPr>
            <a:xfrm>
              <a:off x="609600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0" y="6858000"/>
                  </a:moveTo>
                  <a:lnTo>
                    <a:pt x="6096000" y="6858000"/>
                  </a:lnTo>
                  <a:lnTo>
                    <a:pt x="6096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096000" cy="6858000"/>
            </a:xfrm>
            <a:custGeom>
              <a:avLst/>
              <a:gdLst/>
              <a:ahLst/>
              <a:cxnLst/>
              <a:rect l="l" t="t" r="r" b="b"/>
              <a:pathLst>
                <a:path w="6096000" h="6858000">
                  <a:moveTo>
                    <a:pt x="6096000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6096000" y="6858000"/>
                  </a:lnTo>
                  <a:lnTo>
                    <a:pt x="6096000" y="0"/>
                  </a:lnTo>
                  <a:close/>
                </a:path>
              </a:pathLst>
            </a:custGeom>
            <a:solidFill>
              <a:srgbClr val="9BAEB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85406" y="612266"/>
            <a:ext cx="4486910" cy="457200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95"/>
              </a:spcBef>
            </a:pPr>
            <a:endParaRPr sz="2000">
              <a:latin typeface="Times New Roman"/>
              <a:cs typeface="Times New Roman"/>
            </a:endParaRPr>
          </a:p>
          <a:p>
            <a:pPr marL="455930" marR="481330" algn="ctr">
              <a:lnSpc>
                <a:spcPts val="2160"/>
              </a:lnSpc>
            </a:pPr>
            <a:r>
              <a:rPr sz="2000" spc="275" dirty="0">
                <a:solidFill>
                  <a:srgbClr val="252525"/>
                </a:solidFill>
                <a:latin typeface="Trebuchet MS"/>
                <a:cs typeface="Trebuchet MS"/>
              </a:rPr>
              <a:t>DIAGRAMM</a:t>
            </a:r>
            <a:r>
              <a:rPr sz="2000" spc="-4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2000" spc="-4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75" dirty="0">
                <a:solidFill>
                  <a:srgbClr val="252525"/>
                </a:solidFill>
                <a:latin typeface="Trebuchet MS"/>
                <a:cs typeface="Trebuchet MS"/>
              </a:rPr>
              <a:t>IC</a:t>
            </a:r>
            <a:r>
              <a:rPr sz="2000" spc="3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252525"/>
                </a:solidFill>
                <a:latin typeface="Trebuchet MS"/>
                <a:cs typeface="Trebuchet MS"/>
              </a:rPr>
              <a:t>SAGITTAL </a:t>
            </a:r>
            <a:r>
              <a:rPr sz="2000" spc="260" dirty="0">
                <a:solidFill>
                  <a:srgbClr val="252525"/>
                </a:solidFill>
                <a:latin typeface="Trebuchet MS"/>
                <a:cs typeface="Trebuchet MS"/>
              </a:rPr>
              <a:t>SECTION</a:t>
            </a:r>
            <a:r>
              <a:rPr sz="2000" spc="3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315" dirty="0">
                <a:solidFill>
                  <a:srgbClr val="252525"/>
                </a:solidFill>
                <a:latin typeface="Trebuchet MS"/>
                <a:cs typeface="Trebuchet MS"/>
              </a:rPr>
              <a:t>SHOWING</a:t>
            </a:r>
            <a:r>
              <a:rPr sz="2000" spc="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4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endParaRPr sz="2000">
              <a:latin typeface="Trebuchet MS"/>
              <a:cs typeface="Trebuchet MS"/>
            </a:endParaRPr>
          </a:p>
          <a:p>
            <a:pPr marL="283845" marR="307975" indent="1270" algn="ctr">
              <a:lnSpc>
                <a:spcPts val="2160"/>
              </a:lnSpc>
            </a:pPr>
            <a:r>
              <a:rPr sz="2000" spc="225" dirty="0">
                <a:solidFill>
                  <a:srgbClr val="252525"/>
                </a:solidFill>
                <a:latin typeface="Trebuchet MS"/>
                <a:cs typeface="Trebuchet MS"/>
              </a:rPr>
              <a:t>DEVELOPMENTAL</a:t>
            </a:r>
            <a:r>
              <a:rPr sz="2000" spc="3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14" dirty="0">
                <a:solidFill>
                  <a:srgbClr val="252525"/>
                </a:solidFill>
                <a:latin typeface="Trebuchet MS"/>
                <a:cs typeface="Trebuchet MS"/>
              </a:rPr>
              <a:t>REL</a:t>
            </a:r>
            <a:r>
              <a:rPr sz="2000" spc="-3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2000" spc="-3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75" dirty="0">
                <a:solidFill>
                  <a:srgbClr val="252525"/>
                </a:solidFill>
                <a:latin typeface="Trebuchet MS"/>
                <a:cs typeface="Trebuchet MS"/>
              </a:rPr>
              <a:t>ION </a:t>
            </a:r>
            <a:r>
              <a:rPr sz="2000" spc="18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2000" spc="1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000" spc="1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10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200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34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2000">
              <a:latin typeface="Trebuchet MS"/>
              <a:cs typeface="Trebuchet MS"/>
            </a:endParaRPr>
          </a:p>
          <a:p>
            <a:pPr marR="24130" algn="ctr">
              <a:lnSpc>
                <a:spcPts val="1989"/>
              </a:lnSpc>
            </a:pPr>
            <a:r>
              <a:rPr sz="2000" spc="36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00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10" dirty="0">
                <a:solidFill>
                  <a:srgbClr val="252525"/>
                </a:solidFill>
                <a:latin typeface="Trebuchet MS"/>
                <a:cs typeface="Trebuchet MS"/>
              </a:rPr>
              <a:t>ITS</a:t>
            </a:r>
            <a:r>
              <a:rPr sz="200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95" dirty="0">
                <a:solidFill>
                  <a:srgbClr val="252525"/>
                </a:solidFill>
                <a:latin typeface="Trebuchet MS"/>
                <a:cs typeface="Trebuchet MS"/>
              </a:rPr>
              <a:t>MESENTE</a:t>
            </a:r>
            <a:r>
              <a:rPr sz="2000" spc="-3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252525"/>
                </a:solidFill>
                <a:latin typeface="Trebuchet MS"/>
                <a:cs typeface="Trebuchet MS"/>
              </a:rPr>
              <a:t>RY</a:t>
            </a:r>
            <a:r>
              <a:rPr sz="2000" spc="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04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2000" spc="1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4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endParaRPr sz="2000">
              <a:latin typeface="Trebuchet MS"/>
              <a:cs typeface="Trebuchet MS"/>
            </a:endParaRPr>
          </a:p>
          <a:p>
            <a:pPr algn="ctr">
              <a:lnSpc>
                <a:spcPts val="2160"/>
              </a:lnSpc>
            </a:pPr>
            <a:r>
              <a:rPr sz="2000" spc="240" dirty="0">
                <a:solidFill>
                  <a:srgbClr val="252525"/>
                </a:solidFill>
                <a:latin typeface="Trebuchet MS"/>
                <a:cs typeface="Trebuchet MS"/>
              </a:rPr>
              <a:t>OMENTUM.</a:t>
            </a:r>
            <a:endParaRPr sz="2000">
              <a:latin typeface="Trebuchet MS"/>
              <a:cs typeface="Trebuchet MS"/>
            </a:endParaRPr>
          </a:p>
          <a:p>
            <a:pPr marL="318770" marR="344170" indent="1905" algn="ctr">
              <a:lnSpc>
                <a:spcPct val="89700"/>
              </a:lnSpc>
              <a:spcBef>
                <a:spcPts val="145"/>
              </a:spcBef>
            </a:pPr>
            <a:r>
              <a:rPr sz="2000" spc="17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000" spc="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340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2000" spc="1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2000" spc="3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85" dirty="0">
                <a:solidFill>
                  <a:srgbClr val="252525"/>
                </a:solidFill>
                <a:latin typeface="Trebuchet MS"/>
                <a:cs typeface="Trebuchet MS"/>
              </a:rPr>
              <a:t>FUSED</a:t>
            </a:r>
            <a:r>
              <a:rPr sz="2000" spc="11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9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2000" spc="3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55" dirty="0">
                <a:solidFill>
                  <a:srgbClr val="252525"/>
                </a:solidFill>
                <a:latin typeface="Trebuchet MS"/>
                <a:cs typeface="Trebuchet MS"/>
              </a:rPr>
              <a:t>"</a:t>
            </a:r>
            <a:r>
              <a:rPr sz="2000" spc="-4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50" dirty="0">
                <a:solidFill>
                  <a:srgbClr val="252525"/>
                </a:solidFill>
                <a:latin typeface="Trebuchet MS"/>
                <a:cs typeface="Trebuchet MS"/>
              </a:rPr>
              <a:t>X" </a:t>
            </a:r>
            <a:r>
              <a:rPr sz="2000" spc="204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2000" spc="3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35" dirty="0">
                <a:solidFill>
                  <a:srgbClr val="252525"/>
                </a:solidFill>
                <a:latin typeface="Trebuchet MS"/>
                <a:cs typeface="Trebuchet MS"/>
              </a:rPr>
              <a:t>FORM</a:t>
            </a:r>
            <a:r>
              <a:rPr sz="2000" spc="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7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000" spc="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00" dirty="0">
                <a:solidFill>
                  <a:srgbClr val="252525"/>
                </a:solidFill>
                <a:latin typeface="Trebuchet MS"/>
                <a:cs typeface="Trebuchet MS"/>
              </a:rPr>
              <a:t>TRANSVERSE </a:t>
            </a:r>
            <a:r>
              <a:rPr sz="2000" spc="325" dirty="0">
                <a:solidFill>
                  <a:srgbClr val="252525"/>
                </a:solidFill>
                <a:latin typeface="Trebuchet MS"/>
                <a:cs typeface="Trebuchet MS"/>
              </a:rPr>
              <a:t>MESOCOLON</a:t>
            </a:r>
            <a:r>
              <a:rPr sz="2000" spc="3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300" dirty="0">
                <a:solidFill>
                  <a:srgbClr val="252525"/>
                </a:solidFill>
                <a:latin typeface="Trebuchet MS"/>
                <a:cs typeface="Trebuchet MS"/>
              </a:rPr>
              <a:t>CONTAINING </a:t>
            </a:r>
            <a:r>
              <a:rPr sz="2000" spc="17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200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45" dirty="0">
                <a:solidFill>
                  <a:srgbClr val="252525"/>
                </a:solidFill>
                <a:latin typeface="Trebuchet MS"/>
                <a:cs typeface="Trebuchet MS"/>
              </a:rPr>
              <a:t>MIDDLE</a:t>
            </a:r>
            <a:r>
              <a:rPr sz="200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8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2000" spc="1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145" dirty="0">
                <a:solidFill>
                  <a:srgbClr val="252525"/>
                </a:solidFill>
                <a:latin typeface="Trebuchet MS"/>
                <a:cs typeface="Trebuchet MS"/>
              </a:rPr>
              <a:t>ARTE</a:t>
            </a:r>
            <a:r>
              <a:rPr sz="2000" spc="-3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252525"/>
                </a:solidFill>
                <a:latin typeface="Trebuchet MS"/>
                <a:cs typeface="Trebuchet MS"/>
              </a:rPr>
              <a:t>RY. </a:t>
            </a:r>
            <a:r>
              <a:rPr sz="2000" spc="125" dirty="0">
                <a:solidFill>
                  <a:srgbClr val="252525"/>
                </a:solidFill>
                <a:latin typeface="Trebuchet MS"/>
                <a:cs typeface="Trebuchet MS"/>
              </a:rPr>
              <a:t>SMA,</a:t>
            </a:r>
            <a:r>
              <a:rPr sz="2000" spc="1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00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200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204" dirty="0">
                <a:solidFill>
                  <a:srgbClr val="252525"/>
                </a:solidFill>
                <a:latin typeface="Trebuchet MS"/>
                <a:cs typeface="Trebuchet MS"/>
              </a:rPr>
              <a:t>MESENTERIC </a:t>
            </a:r>
            <a:r>
              <a:rPr sz="2000" spc="145" dirty="0">
                <a:solidFill>
                  <a:srgbClr val="252525"/>
                </a:solidFill>
                <a:latin typeface="Trebuchet MS"/>
                <a:cs typeface="Trebuchet MS"/>
              </a:rPr>
              <a:t>ARTE</a:t>
            </a:r>
            <a:r>
              <a:rPr sz="2000" spc="-3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000" spc="-25" dirty="0">
                <a:solidFill>
                  <a:srgbClr val="252525"/>
                </a:solidFill>
                <a:latin typeface="Trebuchet MS"/>
                <a:cs typeface="Trebuchet MS"/>
              </a:rPr>
              <a:t>RY.</a:t>
            </a:r>
            <a:endParaRPr sz="2000">
              <a:latin typeface="Trebuchet MS"/>
              <a:cs typeface="Trebuchet MS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16776" y="409829"/>
            <a:ext cx="4716526" cy="5808091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2675"/>
              </a:spcBef>
            </a:pPr>
            <a:r>
              <a:rPr sz="2800" b="0" spc="350" dirty="0">
                <a:solidFill>
                  <a:srgbClr val="252525"/>
                </a:solidFill>
                <a:latin typeface="Trebuchet MS"/>
                <a:cs typeface="Trebuchet MS"/>
              </a:rPr>
              <a:t>LOCATION</a:t>
            </a:r>
            <a:r>
              <a:rPr sz="2800" b="0" spc="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5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800" b="0" spc="3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75" dirty="0">
                <a:solidFill>
                  <a:srgbClr val="252525"/>
                </a:solidFill>
                <a:latin typeface="Trebuchet MS"/>
                <a:cs typeface="Trebuchet MS"/>
              </a:rPr>
              <a:t>DESCRIPTION</a:t>
            </a:r>
            <a:r>
              <a:rPr sz="2800" b="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-50" dirty="0">
                <a:solidFill>
                  <a:srgbClr val="252525"/>
                </a:solidFill>
                <a:latin typeface="Trebuchet MS"/>
                <a:cs typeface="Trebuchet MS"/>
              </a:rPr>
              <a:t>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7356475" cy="271018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colon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about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15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in.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(38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cm)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long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Extends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across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abdomen,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occupying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umbilical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region.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begins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below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lobe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liver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hangs</a:t>
            </a:r>
            <a:endParaRPr sz="1800">
              <a:latin typeface="Trebuchet MS"/>
              <a:cs typeface="Trebuchet MS"/>
            </a:endParaRPr>
          </a:p>
          <a:p>
            <a:pPr marL="241300">
              <a:lnSpc>
                <a:spcPct val="100000"/>
              </a:lnSpc>
            </a:pP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downward,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suspended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mesocolon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pancreas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25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ascends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below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spleen.</a:t>
            </a:r>
            <a:endParaRPr sz="1800">
              <a:latin typeface="Trebuchet MS"/>
              <a:cs typeface="Trebuchet MS"/>
            </a:endParaRPr>
          </a:p>
          <a:p>
            <a:pPr marL="274320" indent="-261620">
              <a:lnSpc>
                <a:spcPct val="100000"/>
              </a:lnSpc>
              <a:spcBef>
                <a:spcPts val="1005"/>
              </a:spcBef>
              <a:buClr>
                <a:srgbClr val="9BAEB5"/>
              </a:buClr>
              <a:buFont typeface="Tahoma"/>
              <a:buChar char="•"/>
              <a:tabLst>
                <a:tab pos="274320" algn="l"/>
              </a:tabLst>
            </a:pP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higher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than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suspended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diaphragm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phrenicocolic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ligament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25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7940" algn="ctr">
              <a:lnSpc>
                <a:spcPct val="100000"/>
              </a:lnSpc>
              <a:spcBef>
                <a:spcPts val="2675"/>
              </a:spcBef>
            </a:pPr>
            <a:r>
              <a:rPr sz="2800" b="0" spc="350" dirty="0">
                <a:solidFill>
                  <a:srgbClr val="252525"/>
                </a:solidFill>
                <a:latin typeface="Trebuchet MS"/>
                <a:cs typeface="Trebuchet MS"/>
              </a:rPr>
              <a:t>LOCATION</a:t>
            </a:r>
            <a:r>
              <a:rPr sz="2800" b="0" spc="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5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800" b="0" spc="3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75" dirty="0">
                <a:solidFill>
                  <a:srgbClr val="252525"/>
                </a:solidFill>
                <a:latin typeface="Trebuchet MS"/>
                <a:cs typeface="Trebuchet MS"/>
              </a:rPr>
              <a:t>DESCRIPTION</a:t>
            </a:r>
            <a:r>
              <a:rPr sz="2800" b="0" spc="3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-25" dirty="0">
                <a:solidFill>
                  <a:srgbClr val="252525"/>
                </a:solidFill>
                <a:latin typeface="Trebuchet MS"/>
                <a:cs typeface="Trebuchet MS"/>
              </a:rPr>
              <a:t>II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557134" cy="2200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mesocolon,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mesentery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suspends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colon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border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pancreas.</a:t>
            </a:r>
            <a:endParaRPr sz="1800">
              <a:latin typeface="Trebuchet MS"/>
              <a:cs typeface="Trebuchet MS"/>
            </a:endParaRPr>
          </a:p>
          <a:p>
            <a:pPr marL="241300" marR="44450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mesentery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attached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border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and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layers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greater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omentum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attached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inferior border.</a:t>
            </a:r>
            <a:endParaRPr sz="1800">
              <a:latin typeface="Trebuchet MS"/>
              <a:cs typeface="Trebuchet MS"/>
            </a:endParaRPr>
          </a:p>
          <a:p>
            <a:pPr marL="241300" marR="814705" indent="-228600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Because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length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mesocolon,</a:t>
            </a:r>
            <a:r>
              <a:rPr sz="1800" spc="-2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position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colonis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extremely</a:t>
            </a:r>
            <a:r>
              <a:rPr sz="18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variable.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2675"/>
              </a:spcBef>
            </a:pPr>
            <a:r>
              <a:rPr sz="2800" b="0" spc="220" dirty="0">
                <a:solidFill>
                  <a:srgbClr val="252525"/>
                </a:solidFill>
                <a:latin typeface="Trebuchet MS"/>
                <a:cs typeface="Trebuchet MS"/>
              </a:rPr>
              <a:t>RELATIONS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361555" cy="1246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102235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Anteriorly:The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greater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omentum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(umbilical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hypogastric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regions)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ts val="2120"/>
              </a:lnSpc>
              <a:spcBef>
                <a:spcPts val="1115"/>
              </a:spcBef>
              <a:buChar char="•"/>
              <a:tabLst>
                <a:tab pos="241300" algn="l"/>
                <a:tab pos="30353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Posteriorly:The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second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duodenum,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head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pancreas,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and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coils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jejunum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ileum.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288797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090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2670"/>
              </a:spcBef>
            </a:pPr>
            <a:r>
              <a:rPr sz="2800" b="0" spc="380" dirty="0">
                <a:solidFill>
                  <a:srgbClr val="252525"/>
                </a:solidFill>
                <a:latin typeface="Trebuchet MS"/>
                <a:cs typeface="Trebuchet MS"/>
              </a:rPr>
              <a:t>BLOOD</a:t>
            </a:r>
            <a:r>
              <a:rPr sz="2800" b="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80" dirty="0">
                <a:solidFill>
                  <a:srgbClr val="252525"/>
                </a:solidFill>
                <a:latin typeface="Trebuchet MS"/>
                <a:cs typeface="Trebuchet MS"/>
              </a:rPr>
              <a:t>SUPPLY,NERVE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7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9456" y="1586484"/>
            <a:ext cx="10059670" cy="2984500"/>
          </a:xfrm>
          <a:prstGeom prst="rect">
            <a:avLst/>
          </a:prstGeom>
        </p:spPr>
        <p:txBody>
          <a:bodyPr vert="horz" wrap="square" lIns="0" tIns="14097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1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25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12700" marR="5080">
              <a:lnSpc>
                <a:spcPct val="100000"/>
              </a:lnSpc>
              <a:spcBef>
                <a:spcPts val="1010"/>
              </a:spcBef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proximal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thirds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supplied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middle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artery,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branch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25" dirty="0">
                <a:solidFill>
                  <a:srgbClr val="252525"/>
                </a:solidFill>
                <a:latin typeface="Trebuchet MS"/>
                <a:cs typeface="Trebuchet MS"/>
              </a:rPr>
              <a:t>.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distal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third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supplied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artery,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branch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25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994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Veins.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veins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correspond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drain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veins.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Drainage</a:t>
            </a:r>
            <a:endParaRPr sz="1800">
              <a:latin typeface="Trebuchet MS"/>
              <a:cs typeface="Trebuchet MS"/>
            </a:endParaRPr>
          </a:p>
          <a:p>
            <a:pPr marL="12700" marR="208915">
              <a:lnSpc>
                <a:spcPct val="100000"/>
              </a:lnSpc>
              <a:spcBef>
                <a:spcPts val="1000"/>
              </a:spcBef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proximal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thirds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drain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then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nodes;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distal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third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drains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then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nodes.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35198" y="405494"/>
            <a:ext cx="5695060" cy="633323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2675"/>
              </a:spcBef>
            </a:pPr>
            <a:r>
              <a:rPr sz="2800" b="0" spc="170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2800" b="0" spc="2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7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6922770" cy="1246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proximal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two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thirds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innervated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sympathetic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vagal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nerves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through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plexus;</a:t>
            </a:r>
            <a:endParaRPr sz="1800">
              <a:latin typeface="Trebuchet MS"/>
              <a:cs typeface="Trebuchet MS"/>
            </a:endParaRPr>
          </a:p>
          <a:p>
            <a:pPr marL="241300" marR="33655" indent="-228600">
              <a:lnSpc>
                <a:spcPts val="2120"/>
              </a:lnSpc>
              <a:spcBef>
                <a:spcPts val="1115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distal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third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innervated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sympathetic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parasympathetic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pelvic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spalchnic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nerves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through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plexus.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9BAEB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1600200" y="2386710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vert="horz" wrap="square" lIns="0" tIns="476884" rIns="0" bIns="0" rtlCol="0">
            <a:spAutoFit/>
          </a:bodyPr>
          <a:lstStyle/>
          <a:p>
            <a:pPr marL="996950">
              <a:lnSpc>
                <a:spcPct val="100000"/>
              </a:lnSpc>
              <a:spcBef>
                <a:spcPts val="3754"/>
              </a:spcBef>
            </a:pPr>
            <a:r>
              <a:rPr sz="3800" b="0" spc="295" dirty="0">
                <a:solidFill>
                  <a:srgbClr val="252525"/>
                </a:solidFill>
                <a:latin typeface="Trebuchet MS"/>
                <a:cs typeface="Trebuchet MS"/>
              </a:rPr>
              <a:t>SURGICAL</a:t>
            </a:r>
            <a:r>
              <a:rPr sz="3800" b="0" spc="2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3800" b="0" spc="355" dirty="0">
                <a:solidFill>
                  <a:srgbClr val="252525"/>
                </a:solidFill>
                <a:latin typeface="Trebuchet MS"/>
                <a:cs typeface="Trebuchet MS"/>
              </a:rPr>
              <a:t>CONSIDERATIONS</a:t>
            </a:r>
            <a:endParaRPr sz="3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0129" y="970279"/>
            <a:ext cx="73647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Mobilization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hepatic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can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accomplished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by: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(a)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incision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the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lateral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peritoneal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reflection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(as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done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for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mobilization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colon),</a:t>
            </a:r>
            <a:r>
              <a:rPr sz="18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(b)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placement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medial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position.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129" y="2723134"/>
            <a:ext cx="74580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  <a:tab pos="30353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Mobilization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(cecum,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ascending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colon,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hepatic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flexure)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can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combined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duodenal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mobilization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kocherization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(see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duodenum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chapter).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0129" y="4476064"/>
            <a:ext cx="75533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har char="•"/>
              <a:tabLst>
                <a:tab pos="241300" algn="l"/>
                <a:tab pos="27432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retroperitoneal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anatomic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entities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hepatic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related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kidney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ureter,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descending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duodenum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gonadal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vessels.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0129" y="886713"/>
            <a:ext cx="7506334" cy="90741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1630"/>
              </a:lnSpc>
              <a:spcBef>
                <a:spcPts val="500"/>
              </a:spcBef>
              <a:buFont typeface="Tahoma"/>
              <a:buChar char="•"/>
              <a:tabLst>
                <a:tab pos="241300" algn="l"/>
                <a:tab pos="242570" algn="l"/>
              </a:tabLst>
            </a:pPr>
            <a:r>
              <a:rPr sz="1700" dirty="0">
                <a:solidFill>
                  <a:srgbClr val="9BAEB5"/>
                </a:solidFill>
                <a:latin typeface="Trebuchet MS"/>
                <a:cs typeface="Trebuchet MS"/>
              </a:rPr>
              <a:t>	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gonadal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vein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more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vulnerable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than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gonadal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artery.This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is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because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entrance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vein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vena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0" dirty="0">
                <a:solidFill>
                  <a:srgbClr val="252525"/>
                </a:solidFill>
                <a:latin typeface="Trebuchet MS"/>
                <a:cs typeface="Trebuchet MS"/>
              </a:rPr>
              <a:t>cava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0" dirty="0">
                <a:solidFill>
                  <a:srgbClr val="252525"/>
                </a:solidFill>
                <a:latin typeface="Trebuchet MS"/>
                <a:cs typeface="Trebuchet MS"/>
              </a:rPr>
              <a:t>higher,</a:t>
            </a:r>
            <a:r>
              <a:rPr sz="17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origin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lower.</a:t>
            </a:r>
            <a:r>
              <a:rPr sz="17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Both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vessels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very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close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together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just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above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right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iliac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fossa.They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travel</a:t>
            </a:r>
            <a:r>
              <a:rPr sz="17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downward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together.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129" y="2511679"/>
            <a:ext cx="7435215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1630"/>
              </a:lnSpc>
              <a:spcBef>
                <a:spcPts val="500"/>
              </a:spcBef>
              <a:buChar char="•"/>
              <a:tabLst>
                <a:tab pos="241300" algn="l"/>
                <a:tab pos="273050" algn="l"/>
              </a:tabLst>
            </a:pPr>
            <a:r>
              <a:rPr sz="17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anterior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relations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gallbladder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can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seen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very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well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orthodox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7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laparoscopic</a:t>
            </a:r>
            <a:r>
              <a:rPr sz="1700" spc="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approach.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0129" y="3721989"/>
            <a:ext cx="7312659" cy="492759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509"/>
              </a:spcBef>
              <a:buChar char="•"/>
              <a:tabLst>
                <a:tab pos="241300" algn="l"/>
                <a:tab pos="300355" algn="l"/>
              </a:tabLst>
            </a:pPr>
            <a:r>
              <a:rPr sz="17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Separation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gastric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mesocolon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requires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great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care.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310129" y="4932121"/>
            <a:ext cx="7255509" cy="49275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00355" indent="-287655">
              <a:lnSpc>
                <a:spcPts val="1835"/>
              </a:lnSpc>
              <a:spcBef>
                <a:spcPts val="105"/>
              </a:spcBef>
              <a:buClr>
                <a:srgbClr val="9BAEB5"/>
              </a:buClr>
              <a:buFont typeface="Tahoma"/>
              <a:buChar char="•"/>
              <a:tabLst>
                <a:tab pos="300355" algn="l"/>
              </a:tabLst>
            </a:pP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also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essential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separate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mesocolon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very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carefully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endParaRPr sz="1700">
              <a:latin typeface="Trebuchet MS"/>
              <a:cs typeface="Trebuchet MS"/>
            </a:endParaRPr>
          </a:p>
          <a:p>
            <a:pPr marL="241300">
              <a:lnSpc>
                <a:spcPts val="1835"/>
              </a:lnSpc>
            </a:pP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pancreas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neck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pancreas.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8004" y="1227886"/>
            <a:ext cx="6151245" cy="438607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838947" y="5832031"/>
            <a:ext cx="2533523" cy="10031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06879" y="5770943"/>
            <a:ext cx="2410206" cy="229806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0129" y="807212"/>
            <a:ext cx="7478395" cy="152908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509"/>
              </a:spcBef>
              <a:buFont typeface="Tahoma"/>
              <a:buChar char="•"/>
              <a:tabLst>
                <a:tab pos="241300" algn="l"/>
                <a:tab pos="242570" algn="l"/>
              </a:tabLst>
            </a:pPr>
            <a:r>
              <a:rPr sz="1700" dirty="0">
                <a:solidFill>
                  <a:srgbClr val="9BAEB5"/>
                </a:solidFill>
                <a:latin typeface="Trebuchet MS"/>
                <a:cs typeface="Trebuchet MS"/>
              </a:rPr>
              <a:t>	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14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mesocolon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less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vascular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than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right.These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avascular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areas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should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be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used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7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surgery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for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gastrojejunostomy,</a:t>
            </a:r>
            <a:r>
              <a:rPr sz="17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Roux-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en-</a:t>
            </a:r>
            <a:r>
              <a:rPr sz="1700" spc="-220" dirty="0">
                <a:solidFill>
                  <a:srgbClr val="252525"/>
                </a:solidFill>
                <a:latin typeface="Trebuchet MS"/>
                <a:cs typeface="Trebuchet MS"/>
              </a:rPr>
              <a:t>Y,</a:t>
            </a:r>
            <a:r>
              <a:rPr sz="17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other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procedures.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Remember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that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"arc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Riolan"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present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more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cranial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mesocolon.This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an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respectable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size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interconnecting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inferior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superior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middle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colic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arteries.</a:t>
            </a:r>
            <a:r>
              <a:rPr sz="17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Hollinshead86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states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that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Griffiths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reported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incidence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arc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of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Riolan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10%.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129" y="3053842"/>
            <a:ext cx="7496175" cy="70040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41300" marR="5080" indent="-228600">
              <a:lnSpc>
                <a:spcPct val="80100"/>
              </a:lnSpc>
              <a:spcBef>
                <a:spcPts val="509"/>
              </a:spcBef>
              <a:buChar char="•"/>
              <a:tabLst>
                <a:tab pos="241300" algn="l"/>
                <a:tab pos="273050" algn="l"/>
              </a:tabLst>
            </a:pPr>
            <a:r>
              <a:rPr sz="17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area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splenic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usually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not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covered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peritoneum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and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fixed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5" dirty="0">
                <a:solidFill>
                  <a:srgbClr val="252525"/>
                </a:solidFill>
                <a:latin typeface="Trebuchet MS"/>
                <a:cs typeface="Trebuchet MS"/>
              </a:rPr>
              <a:t>wall.</a:t>
            </a:r>
            <a:r>
              <a:rPr sz="17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Occasionally,</a:t>
            </a:r>
            <a:r>
              <a:rPr sz="17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covered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completely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by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peritoneum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its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mesocolon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fixed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distal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body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0" dirty="0">
                <a:solidFill>
                  <a:srgbClr val="252525"/>
                </a:solidFill>
                <a:latin typeface="Trebuchet MS"/>
                <a:cs typeface="Trebuchet MS"/>
              </a:rPr>
              <a:t>tail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pancreas.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0129" y="4471542"/>
            <a:ext cx="7583805" cy="11144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509"/>
              </a:spcBef>
              <a:buChar char="•"/>
              <a:tabLst>
                <a:tab pos="241300" algn="l"/>
                <a:tab pos="273050" algn="l"/>
              </a:tabLst>
            </a:pPr>
            <a:r>
              <a:rPr sz="17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splenocolic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5" dirty="0">
                <a:solidFill>
                  <a:srgbClr val="252525"/>
                </a:solidFill>
                <a:latin typeface="Trebuchet MS"/>
                <a:cs typeface="Trebuchet MS"/>
              </a:rPr>
              <a:t>ligament,</a:t>
            </a:r>
            <a:r>
              <a:rPr sz="17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7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remnant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end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transverse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mesocolon,</a:t>
            </a:r>
            <a:r>
              <a:rPr sz="1700" spc="-1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700" spc="5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75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peritoneal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bridge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splenic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0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spleen.The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left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gastroepipolic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some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aberrant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polar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vessels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vicinity.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Incise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ligament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clamps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0" dirty="0">
                <a:solidFill>
                  <a:srgbClr val="252525"/>
                </a:solidFill>
                <a:latin typeface="Trebuchet MS"/>
                <a:cs typeface="Trebuchet MS"/>
              </a:rPr>
              <a:t>ligate.</a:t>
            </a:r>
            <a:r>
              <a:rPr sz="17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Should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excessive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traction</a:t>
            </a:r>
            <a:r>
              <a:rPr sz="17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applied 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5" dirty="0">
                <a:solidFill>
                  <a:srgbClr val="252525"/>
                </a:solidFill>
                <a:latin typeface="Trebuchet MS"/>
                <a:cs typeface="Trebuchet MS"/>
              </a:rPr>
              <a:t>ligament,</a:t>
            </a:r>
            <a:r>
              <a:rPr sz="1700" spc="-2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tearing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splenic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pole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can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result,</a:t>
            </a:r>
            <a:r>
              <a:rPr sz="17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profuse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bleeding.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310129" y="2610738"/>
            <a:ext cx="7323455" cy="69977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1630"/>
              </a:lnSpc>
              <a:spcBef>
                <a:spcPts val="500"/>
              </a:spcBef>
              <a:buFont typeface="Tahoma"/>
              <a:buChar char="•"/>
              <a:tabLst>
                <a:tab pos="241300" algn="l"/>
                <a:tab pos="242570" algn="l"/>
              </a:tabLst>
            </a:pPr>
            <a:r>
              <a:rPr sz="1700" dirty="0">
                <a:solidFill>
                  <a:srgbClr val="9BAEB5"/>
                </a:solidFill>
                <a:latin typeface="Trebuchet MS"/>
                <a:cs typeface="Trebuchet MS"/>
              </a:rPr>
              <a:t>	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phrenocolic</a:t>
            </a:r>
            <a:r>
              <a:rPr sz="17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5" dirty="0">
                <a:solidFill>
                  <a:srgbClr val="252525"/>
                </a:solidFill>
                <a:latin typeface="Trebuchet MS"/>
                <a:cs typeface="Trebuchet MS"/>
              </a:rPr>
              <a:t>ligament,</a:t>
            </a:r>
            <a:r>
              <a:rPr sz="17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between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splenic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flexure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diaphragm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0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7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140" dirty="0">
                <a:solidFill>
                  <a:srgbClr val="252525"/>
                </a:solidFill>
                <a:latin typeface="Trebuchet MS"/>
                <a:cs typeface="Trebuchet MS"/>
              </a:rPr>
              <a:t>level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10th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rib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5" dirty="0">
                <a:solidFill>
                  <a:srgbClr val="252525"/>
                </a:solidFill>
                <a:latin typeface="Trebuchet MS"/>
                <a:cs typeface="Trebuchet MS"/>
              </a:rPr>
              <a:t>at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midaxillary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5" dirty="0">
                <a:solidFill>
                  <a:srgbClr val="252525"/>
                </a:solidFill>
                <a:latin typeface="Trebuchet MS"/>
                <a:cs typeface="Trebuchet MS"/>
              </a:rPr>
              <a:t>line,</a:t>
            </a:r>
            <a:r>
              <a:rPr sz="17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forms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7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hammock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which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spleen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rests.The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0" dirty="0">
                <a:solidFill>
                  <a:srgbClr val="252525"/>
                </a:solidFill>
                <a:latin typeface="Trebuchet MS"/>
                <a:cs typeface="Trebuchet MS"/>
              </a:rPr>
              <a:t>ligament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should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incised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for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mobilization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splenic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flexure.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0129" y="4028313"/>
            <a:ext cx="7505700" cy="152908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41300" marR="5080" indent="-228600">
              <a:lnSpc>
                <a:spcPct val="80000"/>
              </a:lnSpc>
              <a:spcBef>
                <a:spcPts val="509"/>
              </a:spcBef>
              <a:buChar char="•"/>
              <a:tabLst>
                <a:tab pos="241300" algn="l"/>
                <a:tab pos="300355" algn="l"/>
              </a:tabLst>
            </a:pPr>
            <a:r>
              <a:rPr sz="17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cysts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or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large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5" dirty="0">
                <a:solidFill>
                  <a:srgbClr val="252525"/>
                </a:solidFill>
                <a:latin typeface="Trebuchet MS"/>
                <a:cs typeface="Trebuchet MS"/>
              </a:rPr>
              <a:t>bowel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are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uncommon,</a:t>
            </a:r>
            <a:r>
              <a:rPr sz="1700" spc="-1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but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5" dirty="0">
                <a:solidFill>
                  <a:srgbClr val="252525"/>
                </a:solidFill>
                <a:latin typeface="Trebuchet MS"/>
                <a:cs typeface="Trebuchet MS"/>
              </a:rPr>
              <a:t>may</a:t>
            </a:r>
            <a:r>
              <a:rPr sz="17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benign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or </a:t>
            </a:r>
            <a:r>
              <a:rPr sz="1700" spc="-140" dirty="0">
                <a:solidFill>
                  <a:srgbClr val="252525"/>
                </a:solidFill>
                <a:latin typeface="Trebuchet MS"/>
                <a:cs typeface="Trebuchet MS"/>
              </a:rPr>
              <a:t>malignant;</a:t>
            </a:r>
            <a:r>
              <a:rPr sz="1700" spc="-2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thus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surgeon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should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alert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40" dirty="0">
                <a:solidFill>
                  <a:srgbClr val="252525"/>
                </a:solidFill>
                <a:latin typeface="Trebuchet MS"/>
                <a:cs typeface="Trebuchet MS"/>
              </a:rPr>
              <a:t>them.</a:t>
            </a:r>
            <a:r>
              <a:rPr sz="17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Horiuchi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et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35" dirty="0">
                <a:solidFill>
                  <a:srgbClr val="252525"/>
                </a:solidFill>
                <a:latin typeface="Trebuchet MS"/>
                <a:cs typeface="Trebuchet MS"/>
              </a:rPr>
              <a:t>al.87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state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that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retroperitoneoscopic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resection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such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cysts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has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7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65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risk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traumatizing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bowel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than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laparoscopic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intra-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7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excision,</a:t>
            </a:r>
            <a:r>
              <a:rPr sz="1700" spc="-19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7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7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80" dirty="0">
                <a:solidFill>
                  <a:srgbClr val="252525"/>
                </a:solidFill>
                <a:latin typeface="Trebuchet MS"/>
                <a:cs typeface="Trebuchet MS"/>
              </a:rPr>
              <a:t>further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advantage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not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compressing</a:t>
            </a:r>
            <a:r>
              <a:rPr sz="1700" spc="-55" dirty="0">
                <a:solidFill>
                  <a:srgbClr val="252525"/>
                </a:solidFill>
                <a:latin typeface="Trebuchet MS"/>
                <a:cs typeface="Trebuchet MS"/>
              </a:rPr>
              <a:t> other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intra-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organs.</a:t>
            </a:r>
            <a:r>
              <a:rPr sz="1700" spc="-2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45" dirty="0">
                <a:solidFill>
                  <a:srgbClr val="252525"/>
                </a:solidFill>
                <a:latin typeface="Trebuchet MS"/>
                <a:cs typeface="Trebuchet MS"/>
              </a:rPr>
              <a:t>Forty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percent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50" dirty="0">
                <a:solidFill>
                  <a:srgbClr val="252525"/>
                </a:solidFill>
                <a:latin typeface="Trebuchet MS"/>
                <a:cs typeface="Trebuchet MS"/>
              </a:rPr>
              <a:t>all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cysts 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occur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colon.</a:t>
            </a:r>
            <a:r>
              <a:rPr sz="1700" spc="-3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13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complete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0" dirty="0">
                <a:solidFill>
                  <a:srgbClr val="252525"/>
                </a:solidFill>
                <a:latin typeface="Trebuchet MS"/>
                <a:cs typeface="Trebuchet MS"/>
              </a:rPr>
              <a:t>discussion</a:t>
            </a:r>
            <a:r>
              <a:rPr sz="17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7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75" dirty="0">
                <a:solidFill>
                  <a:srgbClr val="252525"/>
                </a:solidFill>
                <a:latin typeface="Trebuchet MS"/>
                <a:cs typeface="Trebuchet MS"/>
              </a:rPr>
              <a:t>cysts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0" dirty="0">
                <a:solidFill>
                  <a:srgbClr val="252525"/>
                </a:solidFill>
                <a:latin typeface="Trebuchet MS"/>
                <a:cs typeface="Trebuchet MS"/>
              </a:rPr>
              <a:t>can</a:t>
            </a:r>
            <a:r>
              <a:rPr sz="17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4" dirty="0">
                <a:solidFill>
                  <a:srgbClr val="252525"/>
                </a:solidFill>
                <a:latin typeface="Trebuchet MS"/>
                <a:cs typeface="Trebuchet MS"/>
              </a:rPr>
              <a:t>be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95" dirty="0">
                <a:solidFill>
                  <a:srgbClr val="252525"/>
                </a:solidFill>
                <a:latin typeface="Trebuchet MS"/>
                <a:cs typeface="Trebuchet MS"/>
              </a:rPr>
              <a:t>found</a:t>
            </a:r>
            <a:r>
              <a:rPr sz="17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700" spc="-105" dirty="0">
                <a:solidFill>
                  <a:srgbClr val="252525"/>
                </a:solidFill>
                <a:latin typeface="Trebuchet MS"/>
                <a:cs typeface="Trebuchet MS"/>
              </a:rPr>
              <a:t>chapter</a:t>
            </a:r>
            <a:r>
              <a:rPr sz="17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252525"/>
                </a:solidFill>
                <a:latin typeface="Trebuchet MS"/>
                <a:cs typeface="Trebuchet MS"/>
              </a:rPr>
              <a:t>on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1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7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25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7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700" spc="-10" dirty="0">
                <a:solidFill>
                  <a:srgbClr val="252525"/>
                </a:solidFill>
                <a:latin typeface="Trebuchet MS"/>
                <a:cs typeface="Trebuchet MS"/>
              </a:rPr>
              <a:t>intestine.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2860" algn="ctr">
              <a:lnSpc>
                <a:spcPct val="100000"/>
              </a:lnSpc>
              <a:spcBef>
                <a:spcPts val="2675"/>
              </a:spcBef>
            </a:pPr>
            <a:r>
              <a:rPr sz="2800" b="0" spc="340" dirty="0">
                <a:solidFill>
                  <a:srgbClr val="252525"/>
                </a:solidFill>
                <a:latin typeface="Trebuchet MS"/>
                <a:cs typeface="Trebuchet MS"/>
              </a:rPr>
              <a:t>DESCENDING </a:t>
            </a:r>
            <a:r>
              <a:rPr sz="2800" b="0" spc="42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654550" cy="6858000"/>
          </a:xfrm>
          <a:custGeom>
            <a:avLst/>
            <a:gdLst/>
            <a:ahLst/>
            <a:cxnLst/>
            <a:rect l="l" t="t" r="r" b="b"/>
            <a:pathLst>
              <a:path w="4654550" h="6858000">
                <a:moveTo>
                  <a:pt x="4654296" y="0"/>
                </a:moveTo>
                <a:lnTo>
                  <a:pt x="0" y="0"/>
                </a:lnTo>
                <a:lnTo>
                  <a:pt x="0" y="6858000"/>
                </a:lnTo>
                <a:lnTo>
                  <a:pt x="4654296" y="6858000"/>
                </a:lnTo>
                <a:lnTo>
                  <a:pt x="4654296" y="0"/>
                </a:lnTo>
                <a:close/>
              </a:path>
            </a:pathLst>
          </a:custGeom>
          <a:solidFill>
            <a:srgbClr val="49525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3470" y="820038"/>
            <a:ext cx="3415665" cy="3213100"/>
          </a:xfrm>
          <a:prstGeom prst="rect">
            <a:avLst/>
          </a:prstGeom>
          <a:solidFill>
            <a:srgbClr val="495255"/>
          </a:solidFill>
          <a:ln w="31750">
            <a:solidFill>
              <a:srgbClr val="FFFFFF"/>
            </a:solidFill>
          </a:ln>
        </p:spPr>
        <p:txBody>
          <a:bodyPr vert="horz" wrap="square" lIns="0" tIns="553085" rIns="0" bIns="0" rtlCol="0">
            <a:spAutoFit/>
          </a:bodyPr>
          <a:lstStyle/>
          <a:p>
            <a:pPr marL="1312545" marR="492125" indent="-843280">
              <a:lnSpc>
                <a:spcPts val="4100"/>
              </a:lnSpc>
              <a:spcBef>
                <a:spcPts val="4355"/>
              </a:spcBef>
            </a:pPr>
            <a:r>
              <a:rPr sz="3800" spc="340" dirty="0">
                <a:solidFill>
                  <a:srgbClr val="FFFFFF"/>
                </a:solidFill>
                <a:latin typeface="Trebuchet MS"/>
                <a:cs typeface="Trebuchet MS"/>
              </a:rPr>
              <a:t>DESCENDI </a:t>
            </a:r>
            <a:r>
              <a:rPr sz="3800" spc="555" dirty="0">
                <a:solidFill>
                  <a:srgbClr val="FFFFFF"/>
                </a:solidFill>
                <a:latin typeface="Trebuchet MS"/>
                <a:cs typeface="Trebuchet MS"/>
              </a:rPr>
              <a:t>NG</a:t>
            </a:r>
            <a:endParaRPr sz="3800">
              <a:latin typeface="Trebuchet MS"/>
              <a:cs typeface="Trebuchet MS"/>
            </a:endParaRPr>
          </a:p>
          <a:p>
            <a:pPr marL="767080" marR="579755" indent="-50800">
              <a:lnSpc>
                <a:spcPts val="4110"/>
              </a:lnSpc>
            </a:pPr>
            <a:r>
              <a:rPr sz="3800" spc="335" dirty="0">
                <a:solidFill>
                  <a:srgbClr val="FFFFFF"/>
                </a:solidFill>
                <a:latin typeface="Trebuchet MS"/>
                <a:cs typeface="Trebuchet MS"/>
              </a:rPr>
              <a:t>SIGMOID </a:t>
            </a:r>
            <a:r>
              <a:rPr sz="3800" spc="545" dirty="0">
                <a:solidFill>
                  <a:srgbClr val="FFFFFF"/>
                </a:solidFill>
                <a:latin typeface="Trebuchet MS"/>
                <a:cs typeface="Trebuchet MS"/>
              </a:rPr>
              <a:t>COLON</a:t>
            </a:r>
            <a:endParaRPr sz="3800">
              <a:latin typeface="Trebuchet MS"/>
              <a:cs typeface="Trebuchet MS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13627" y="723900"/>
            <a:ext cx="4018915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7305" algn="ctr">
              <a:lnSpc>
                <a:spcPct val="100000"/>
              </a:lnSpc>
              <a:spcBef>
                <a:spcPts val="2675"/>
              </a:spcBef>
            </a:pPr>
            <a:r>
              <a:rPr sz="2800" b="0" spc="350" dirty="0">
                <a:solidFill>
                  <a:srgbClr val="252525"/>
                </a:solidFill>
                <a:latin typeface="Trebuchet MS"/>
                <a:cs typeface="Trebuchet MS"/>
              </a:rPr>
              <a:t>LOCATION</a:t>
            </a:r>
            <a:r>
              <a:rPr sz="2800" b="0" spc="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5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800" b="0" spc="3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65" dirty="0">
                <a:solidFill>
                  <a:srgbClr val="252525"/>
                </a:solidFill>
                <a:latin typeface="Trebuchet MS"/>
                <a:cs typeface="Trebuchet MS"/>
              </a:rPr>
              <a:t>DESCRIPTION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7306309" cy="2176145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descending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about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10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in.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(25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cm)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long</a:t>
            </a:r>
            <a:endParaRPr sz="1800">
              <a:latin typeface="Trebuchet MS"/>
              <a:cs typeface="Trebuchet MS"/>
            </a:endParaRPr>
          </a:p>
          <a:p>
            <a:pPr marL="303530" indent="-29083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303530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Lies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quadrants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25" dirty="0">
                <a:solidFill>
                  <a:srgbClr val="252525"/>
                </a:solidFill>
                <a:latin typeface="Trebuchet MS"/>
                <a:cs typeface="Trebuchet MS"/>
              </a:rPr>
              <a:t>.</a:t>
            </a:r>
            <a:endParaRPr sz="18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1000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extends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downward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from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flexure,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brim,</a:t>
            </a:r>
            <a:r>
              <a:rPr sz="1800" spc="-1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where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endParaRPr sz="1800">
              <a:latin typeface="Trebuchet MS"/>
              <a:cs typeface="Trebuchet MS"/>
            </a:endParaRPr>
          </a:p>
          <a:p>
            <a:pPr marL="241300">
              <a:lnSpc>
                <a:spcPct val="100000"/>
              </a:lnSpc>
            </a:pP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becomes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continuous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colon.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ts val="2120"/>
              </a:lnSpc>
              <a:spcBef>
                <a:spcPts val="1100"/>
              </a:spcBef>
              <a:buChar char="•"/>
              <a:tabLst>
                <a:tab pos="241300" algn="l"/>
                <a:tab pos="27432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peritoneum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covers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front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sides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binds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posterior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wall.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2675"/>
              </a:spcBef>
            </a:pPr>
            <a:r>
              <a:rPr sz="2800" b="0" spc="220" dirty="0">
                <a:solidFill>
                  <a:srgbClr val="252525"/>
                </a:solidFill>
                <a:latin typeface="Trebuchet MS"/>
                <a:cs typeface="Trebuchet MS"/>
              </a:rPr>
              <a:t>RELATIONS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493000" cy="2195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372745" indent="-228600" algn="just">
              <a:lnSpc>
                <a:spcPct val="100000"/>
              </a:lnSpc>
              <a:spcBef>
                <a:spcPts val="100"/>
              </a:spcBef>
              <a:buFont typeface="Tahoma"/>
              <a:buChar char="•"/>
              <a:tabLst>
                <a:tab pos="241300" algn="l"/>
                <a:tab pos="280035" algn="l"/>
              </a:tabLst>
            </a:pPr>
            <a:r>
              <a:rPr sz="1800" dirty="0">
                <a:solidFill>
                  <a:srgbClr val="9BAEB5"/>
                </a:solidFill>
                <a:latin typeface="Trebuchet MS"/>
                <a:cs typeface="Trebuchet MS"/>
              </a:rPr>
              <a:t>	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Anteriorly: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Coils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small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intestine,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greater</a:t>
            </a:r>
            <a:r>
              <a:rPr sz="1800" spc="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omentum,</a:t>
            </a:r>
            <a:r>
              <a:rPr sz="18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anterior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abdominal</a:t>
            </a:r>
            <a:r>
              <a:rPr sz="1800" spc="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wall.</a:t>
            </a:r>
            <a:endParaRPr sz="1800">
              <a:latin typeface="Trebuchet MS"/>
              <a:cs typeface="Trebuchet MS"/>
            </a:endParaRPr>
          </a:p>
          <a:p>
            <a:pPr marL="241300" marR="85725" indent="-228600" algn="just">
              <a:lnSpc>
                <a:spcPct val="100000"/>
              </a:lnSpc>
              <a:spcBef>
                <a:spcPts val="1010"/>
              </a:spcBef>
              <a:buFont typeface="Tahoma"/>
              <a:buChar char="•"/>
              <a:tabLst>
                <a:tab pos="241300" algn="l"/>
                <a:tab pos="302895" algn="l"/>
              </a:tabLst>
            </a:pPr>
            <a:r>
              <a:rPr sz="1800" dirty="0">
                <a:solidFill>
                  <a:srgbClr val="9BAEB5"/>
                </a:solidFill>
                <a:latin typeface="Trebuchet MS"/>
                <a:cs typeface="Trebuchet MS"/>
              </a:rPr>
              <a:t>	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Posteriorly:The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lateral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border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kidney,</a:t>
            </a:r>
            <a:r>
              <a:rPr sz="1800" spc="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origin</a:t>
            </a:r>
            <a:r>
              <a:rPr sz="1800" spc="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transversus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abdominis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5" dirty="0">
                <a:solidFill>
                  <a:srgbClr val="252525"/>
                </a:solidFill>
                <a:latin typeface="Trebuchet MS"/>
                <a:cs typeface="Trebuchet MS"/>
              </a:rPr>
              <a:t>muscle,</a:t>
            </a:r>
            <a:r>
              <a:rPr sz="1800" spc="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quadratus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lumborum,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iliac</a:t>
            </a:r>
            <a:r>
              <a:rPr sz="1800" spc="8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60" dirty="0">
                <a:solidFill>
                  <a:srgbClr val="252525"/>
                </a:solidFill>
                <a:latin typeface="Trebuchet MS"/>
                <a:cs typeface="Trebuchet MS"/>
              </a:rPr>
              <a:t>crest,</a:t>
            </a:r>
            <a:r>
              <a:rPr sz="1800" spc="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1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252525"/>
                </a:solidFill>
                <a:latin typeface="Trebuchet MS"/>
                <a:cs typeface="Trebuchet MS"/>
              </a:rPr>
              <a:t>iliacus,</a:t>
            </a:r>
            <a:r>
              <a:rPr sz="1800" spc="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1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55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psoas.</a:t>
            </a:r>
            <a:endParaRPr sz="1800">
              <a:latin typeface="Trebuchet MS"/>
              <a:cs typeface="Trebuchet MS"/>
            </a:endParaRPr>
          </a:p>
          <a:p>
            <a:pPr marL="12700" marR="5080" indent="33020">
              <a:lnSpc>
                <a:spcPts val="2120"/>
              </a:lnSpc>
              <a:spcBef>
                <a:spcPts val="1100"/>
              </a:spcBef>
            </a:pP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iliohypogastric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ilioinguinal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nerves,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lateral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cutaneous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thigh,</a:t>
            </a:r>
            <a:r>
              <a:rPr sz="1800" spc="-229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femoral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800" spc="3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also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lie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posteriorly.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5400" algn="ctr">
              <a:lnSpc>
                <a:spcPct val="100000"/>
              </a:lnSpc>
              <a:spcBef>
                <a:spcPts val="2675"/>
              </a:spcBef>
            </a:pPr>
            <a:r>
              <a:rPr sz="2800" b="0" spc="380" dirty="0">
                <a:solidFill>
                  <a:srgbClr val="252525"/>
                </a:solidFill>
                <a:latin typeface="Trebuchet MS"/>
                <a:cs typeface="Trebuchet MS"/>
              </a:rPr>
              <a:t>BLOOD</a:t>
            </a:r>
            <a:r>
              <a:rPr sz="2800" b="0" spc="3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80" dirty="0">
                <a:solidFill>
                  <a:srgbClr val="252525"/>
                </a:solidFill>
                <a:latin typeface="Trebuchet MS"/>
                <a:cs typeface="Trebuchet MS"/>
              </a:rPr>
              <a:t>SUPPLY,NERVE</a:t>
            </a:r>
            <a:r>
              <a:rPr sz="2800" b="0" spc="3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7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6063"/>
            <a:ext cx="7404734" cy="3101975"/>
          </a:xfrm>
          <a:prstGeom prst="rect">
            <a:avLst/>
          </a:prstGeom>
        </p:spPr>
        <p:txBody>
          <a:bodyPr vert="horz" wrap="square" lIns="0" tIns="11747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92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Arteries.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30" dirty="0">
                <a:solidFill>
                  <a:srgbClr val="252525"/>
                </a:solidFill>
                <a:latin typeface="Trebuchet MS"/>
                <a:cs typeface="Trebuchet MS"/>
              </a:rPr>
              <a:t>left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branches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artery</a:t>
            </a:r>
            <a:r>
              <a:rPr sz="1500" spc="39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this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area.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1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Veins.</a:t>
            </a:r>
            <a:endParaRPr sz="15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veins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correspond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to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arteries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drain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vein.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82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5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Drainage</a:t>
            </a:r>
            <a:endParaRPr sz="1500">
              <a:latin typeface="Trebuchet MS"/>
              <a:cs typeface="Trebuchet MS"/>
            </a:endParaRPr>
          </a:p>
          <a:p>
            <a:pPr marL="12700" marR="5080">
              <a:lnSpc>
                <a:spcPts val="1620"/>
              </a:lnSpc>
              <a:spcBef>
                <a:spcPts val="1019"/>
              </a:spcBef>
            </a:pP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drains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colic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lymph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nodes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around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origin</a:t>
            </a:r>
            <a:r>
              <a:rPr sz="15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of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artery.</a:t>
            </a:r>
            <a:endParaRPr sz="1500">
              <a:latin typeface="Trebuchet MS"/>
              <a:cs typeface="Trebuchet MS"/>
            </a:endParaRPr>
          </a:p>
          <a:p>
            <a:pPr marL="240665" indent="-227965">
              <a:lnSpc>
                <a:spcPct val="100000"/>
              </a:lnSpc>
              <a:spcBef>
                <a:spcPts val="79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endParaRPr sz="1500">
              <a:latin typeface="Trebuchet MS"/>
              <a:cs typeface="Trebuchet MS"/>
            </a:endParaRPr>
          </a:p>
          <a:p>
            <a:pPr marL="12700" marR="140970">
              <a:lnSpc>
                <a:spcPts val="1620"/>
              </a:lnSpc>
              <a:spcBef>
                <a:spcPts val="1035"/>
              </a:spcBef>
            </a:pPr>
            <a:r>
              <a:rPr sz="1500" spc="-6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nerve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5" dirty="0">
                <a:solidFill>
                  <a:srgbClr val="252525"/>
                </a:solidFill>
                <a:latin typeface="Trebuchet MS"/>
                <a:cs typeface="Trebuchet MS"/>
              </a:rPr>
              <a:t>supply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5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5" dirty="0">
                <a:solidFill>
                  <a:srgbClr val="252525"/>
                </a:solidFill>
                <a:latin typeface="Trebuchet MS"/>
                <a:cs typeface="Trebuchet MS"/>
              </a:rPr>
              <a:t>sympathetic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14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5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0" dirty="0">
                <a:solidFill>
                  <a:srgbClr val="252525"/>
                </a:solidFill>
                <a:latin typeface="Trebuchet MS"/>
                <a:cs typeface="Trebuchet MS"/>
              </a:rPr>
              <a:t>parasympathetic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5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15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90" dirty="0">
                <a:solidFill>
                  <a:srgbClr val="252525"/>
                </a:solidFill>
                <a:latin typeface="Trebuchet MS"/>
                <a:cs typeface="Trebuchet MS"/>
              </a:rPr>
              <a:t>splanchnic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65" dirty="0">
                <a:solidFill>
                  <a:srgbClr val="252525"/>
                </a:solidFill>
                <a:latin typeface="Trebuchet MS"/>
                <a:cs typeface="Trebuchet MS"/>
              </a:rPr>
              <a:t>nerves</a:t>
            </a:r>
            <a:r>
              <a:rPr sz="15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75" dirty="0">
                <a:solidFill>
                  <a:srgbClr val="252525"/>
                </a:solidFill>
                <a:latin typeface="Trebuchet MS"/>
                <a:cs typeface="Trebuchet MS"/>
              </a:rPr>
              <a:t>through</a:t>
            </a:r>
            <a:r>
              <a:rPr sz="15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25" dirty="0">
                <a:solidFill>
                  <a:srgbClr val="252525"/>
                </a:solidFill>
                <a:latin typeface="Trebuchet MS"/>
                <a:cs typeface="Trebuchet MS"/>
              </a:rPr>
              <a:t>the </a:t>
            </a:r>
            <a:r>
              <a:rPr sz="1500" spc="-70" dirty="0">
                <a:solidFill>
                  <a:srgbClr val="252525"/>
                </a:solidFill>
                <a:latin typeface="Trebuchet MS"/>
                <a:cs typeface="Trebuchet MS"/>
              </a:rPr>
              <a:t>inferior</a:t>
            </a:r>
            <a:r>
              <a:rPr sz="15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80" dirty="0">
                <a:solidFill>
                  <a:srgbClr val="252525"/>
                </a:solidFill>
                <a:latin typeface="Trebuchet MS"/>
                <a:cs typeface="Trebuchet MS"/>
              </a:rPr>
              <a:t>mesenteric</a:t>
            </a:r>
            <a:r>
              <a:rPr sz="15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500" spc="-10" dirty="0">
                <a:solidFill>
                  <a:srgbClr val="252525"/>
                </a:solidFill>
                <a:latin typeface="Trebuchet MS"/>
                <a:cs typeface="Trebuchet MS"/>
              </a:rPr>
              <a:t>plexus.</a:t>
            </a:r>
            <a:endParaRPr sz="1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1590" algn="ctr">
              <a:lnSpc>
                <a:spcPct val="100000"/>
              </a:lnSpc>
              <a:spcBef>
                <a:spcPts val="2675"/>
              </a:spcBef>
            </a:pPr>
            <a:r>
              <a:rPr sz="2800" b="0" spc="295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2800" b="0" spc="3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34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7305" algn="ctr">
              <a:lnSpc>
                <a:spcPct val="100000"/>
              </a:lnSpc>
              <a:spcBef>
                <a:spcPts val="2675"/>
              </a:spcBef>
            </a:pPr>
            <a:r>
              <a:rPr sz="2800" b="0" spc="350" dirty="0">
                <a:solidFill>
                  <a:srgbClr val="252525"/>
                </a:solidFill>
                <a:latin typeface="Trebuchet MS"/>
                <a:cs typeface="Trebuchet MS"/>
              </a:rPr>
              <a:t>LOCATION</a:t>
            </a:r>
            <a:r>
              <a:rPr sz="2800" b="0" spc="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45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2800" b="0" spc="3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2800" b="0" spc="265" dirty="0">
                <a:solidFill>
                  <a:srgbClr val="252525"/>
                </a:solidFill>
                <a:latin typeface="Trebuchet MS"/>
                <a:cs typeface="Trebuchet MS"/>
              </a:rPr>
              <a:t>DESCRIPTION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534539"/>
            <a:ext cx="7498715" cy="272542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1105"/>
              </a:spcBef>
              <a:buClr>
                <a:srgbClr val="9BAEB5"/>
              </a:buClr>
              <a:buFont typeface="Tahoma"/>
              <a:buChar char="•"/>
              <a:tabLst>
                <a:tab pos="240665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10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15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in.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(25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38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cm)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long</a:t>
            </a:r>
            <a:endParaRPr sz="1800">
              <a:latin typeface="Trebuchet MS"/>
              <a:cs typeface="Trebuchet MS"/>
            </a:endParaRPr>
          </a:p>
          <a:p>
            <a:pPr marL="241300" marR="278130" indent="-228600">
              <a:lnSpc>
                <a:spcPct val="100000"/>
              </a:lnSpc>
              <a:spcBef>
                <a:spcPts val="101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Begins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as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continuation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descending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front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brim.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Below,</a:t>
            </a:r>
            <a:r>
              <a:rPr sz="1800" spc="-2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it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becomes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0" dirty="0">
                <a:solidFill>
                  <a:srgbClr val="252525"/>
                </a:solidFill>
                <a:latin typeface="Trebuchet MS"/>
                <a:cs typeface="Trebuchet MS"/>
              </a:rPr>
              <a:t>continuous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with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5" dirty="0">
                <a:solidFill>
                  <a:srgbClr val="252525"/>
                </a:solidFill>
                <a:latin typeface="Trebuchet MS"/>
                <a:cs typeface="Trebuchet MS"/>
              </a:rPr>
              <a:t>front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3rd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sacral vertebra.</a:t>
            </a:r>
            <a:endParaRPr sz="1800">
              <a:latin typeface="Trebuchet MS"/>
              <a:cs typeface="Trebuchet MS"/>
            </a:endParaRPr>
          </a:p>
          <a:p>
            <a:pPr marL="241300" marR="5080" indent="-228600">
              <a:lnSpc>
                <a:spcPct val="100000"/>
              </a:lnSpc>
              <a:spcBef>
                <a:spcPts val="994"/>
              </a:spcBef>
              <a:buChar char="•"/>
              <a:tabLst>
                <a:tab pos="241300" algn="l"/>
                <a:tab pos="27432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mobile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4" dirty="0">
                <a:solidFill>
                  <a:srgbClr val="252525"/>
                </a:solidFill>
                <a:latin typeface="Trebuchet MS"/>
                <a:cs typeface="Trebuchet MS"/>
              </a:rPr>
              <a:t>hangs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down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into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0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5" dirty="0">
                <a:solidFill>
                  <a:srgbClr val="252525"/>
                </a:solidFill>
                <a:latin typeface="Trebuchet MS"/>
                <a:cs typeface="Trebuchet MS"/>
              </a:rPr>
              <a:t>cavity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form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90" dirty="0">
                <a:solidFill>
                  <a:srgbClr val="252525"/>
                </a:solidFill>
                <a:latin typeface="Trebuchet MS"/>
                <a:cs typeface="Trebuchet MS"/>
              </a:rPr>
              <a:t>a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loop.</a:t>
            </a:r>
            <a:endParaRPr sz="1800">
              <a:latin typeface="Trebuchet MS"/>
              <a:cs typeface="Trebuchet MS"/>
            </a:endParaRPr>
          </a:p>
          <a:p>
            <a:pPr marL="241300" marR="227965" indent="-228600">
              <a:lnSpc>
                <a:spcPts val="2130"/>
              </a:lnSpc>
              <a:spcBef>
                <a:spcPts val="1095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35" dirty="0">
                <a:solidFill>
                  <a:srgbClr val="252525"/>
                </a:solidFill>
                <a:latin typeface="Trebuchet MS"/>
                <a:cs typeface="Trebuchet MS"/>
              </a:rPr>
              <a:t>attached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dirty="0">
                <a:solidFill>
                  <a:srgbClr val="252525"/>
                </a:solidFill>
                <a:latin typeface="Trebuchet MS"/>
                <a:cs typeface="Trebuchet MS"/>
              </a:rPr>
              <a:t>to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pelvic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40" dirty="0">
                <a:solidFill>
                  <a:srgbClr val="252525"/>
                </a:solidFill>
                <a:latin typeface="Trebuchet MS"/>
                <a:cs typeface="Trebuchet MS"/>
              </a:rPr>
              <a:t>wall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by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50" dirty="0">
                <a:solidFill>
                  <a:srgbClr val="252525"/>
                </a:solidFill>
                <a:latin typeface="Trebuchet MS"/>
                <a:cs typeface="Trebuchet MS"/>
              </a:rPr>
              <a:t>fan-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shaped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mesocolon.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231135" y="964691"/>
            <a:ext cx="7729855" cy="1188720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39725" rIns="0" bIns="0" rtlCol="0">
            <a:spAutoFit/>
          </a:bodyPr>
          <a:lstStyle/>
          <a:p>
            <a:pPr marR="20320" algn="ctr">
              <a:lnSpc>
                <a:spcPct val="100000"/>
              </a:lnSpc>
              <a:spcBef>
                <a:spcPts val="2675"/>
              </a:spcBef>
            </a:pPr>
            <a:r>
              <a:rPr sz="2800" b="0" spc="220" dirty="0">
                <a:solidFill>
                  <a:srgbClr val="252525"/>
                </a:solidFill>
                <a:latin typeface="Trebuchet MS"/>
                <a:cs typeface="Trebuchet MS"/>
              </a:rPr>
              <a:t>RELATIONS</a:t>
            </a:r>
            <a:endParaRPr sz="280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10129" y="2662554"/>
            <a:ext cx="7551420" cy="1246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marR="5080" indent="-228600">
              <a:lnSpc>
                <a:spcPct val="100000"/>
              </a:lnSpc>
              <a:spcBef>
                <a:spcPts val="100"/>
              </a:spcBef>
              <a:buClr>
                <a:srgbClr val="9BAEB5"/>
              </a:buClr>
              <a:buFont typeface="Tahoma"/>
              <a:buChar char="•"/>
              <a:tabLst>
                <a:tab pos="241300" algn="l"/>
              </a:tabLst>
            </a:pP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Anteriorly: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0" dirty="0">
                <a:solidFill>
                  <a:srgbClr val="252525"/>
                </a:solidFill>
                <a:latin typeface="Trebuchet MS"/>
                <a:cs typeface="Trebuchet MS"/>
              </a:rPr>
              <a:t>male,</a:t>
            </a:r>
            <a:r>
              <a:rPr sz="1800" spc="-204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urinary</a:t>
            </a:r>
            <a:r>
              <a:rPr sz="1800" spc="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bladder;</a:t>
            </a:r>
            <a:r>
              <a:rPr sz="1800" spc="-2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10" dirty="0">
                <a:solidFill>
                  <a:srgbClr val="252525"/>
                </a:solidFill>
                <a:latin typeface="Trebuchet MS"/>
                <a:cs typeface="Trebuchet MS"/>
              </a:rPr>
              <a:t>in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75" dirty="0">
                <a:solidFill>
                  <a:srgbClr val="252525"/>
                </a:solidFill>
                <a:latin typeface="Trebuchet MS"/>
                <a:cs typeface="Trebuchet MS"/>
              </a:rPr>
              <a:t>female,</a:t>
            </a:r>
            <a:r>
              <a:rPr sz="1800" spc="-2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posterior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surface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6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uterus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upper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5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vagina.</a:t>
            </a:r>
            <a:endParaRPr sz="1800">
              <a:latin typeface="Trebuchet MS"/>
              <a:cs typeface="Trebuchet MS"/>
            </a:endParaRPr>
          </a:p>
          <a:p>
            <a:pPr marL="241300" marR="224790" indent="-228600">
              <a:lnSpc>
                <a:spcPts val="2120"/>
              </a:lnSpc>
              <a:spcBef>
                <a:spcPts val="1115"/>
              </a:spcBef>
              <a:buChar char="•"/>
              <a:tabLst>
                <a:tab pos="241300" algn="l"/>
                <a:tab pos="303530" algn="l"/>
              </a:tabLst>
            </a:pPr>
            <a:r>
              <a:rPr sz="1800" dirty="0">
                <a:solidFill>
                  <a:srgbClr val="9BAEB5"/>
                </a:solidFill>
                <a:latin typeface="Tahoma"/>
                <a:cs typeface="Tahoma"/>
              </a:rPr>
              <a:t>	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Posteriorly:The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5" dirty="0">
                <a:solidFill>
                  <a:srgbClr val="252525"/>
                </a:solidFill>
                <a:latin typeface="Trebuchet MS"/>
                <a:cs typeface="Trebuchet MS"/>
              </a:rPr>
              <a:t>rectum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and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sacrum.The</a:t>
            </a:r>
            <a:r>
              <a:rPr sz="1800" spc="-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90" dirty="0">
                <a:solidFill>
                  <a:srgbClr val="252525"/>
                </a:solidFill>
                <a:latin typeface="Trebuchet MS"/>
                <a:cs typeface="Trebuchet MS"/>
              </a:rPr>
              <a:t>sigmoid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55" dirty="0">
                <a:solidFill>
                  <a:srgbClr val="252525"/>
                </a:solidFill>
                <a:latin typeface="Trebuchet MS"/>
                <a:cs typeface="Trebuchet MS"/>
              </a:rPr>
              <a:t>colon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0" dirty="0">
                <a:solidFill>
                  <a:srgbClr val="252525"/>
                </a:solidFill>
                <a:latin typeface="Trebuchet MS"/>
                <a:cs typeface="Trebuchet MS"/>
              </a:rPr>
              <a:t>is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85" dirty="0">
                <a:solidFill>
                  <a:srgbClr val="252525"/>
                </a:solidFill>
                <a:latin typeface="Trebuchet MS"/>
                <a:cs typeface="Trebuchet MS"/>
              </a:rPr>
              <a:t>also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related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to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3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65" dirty="0">
                <a:solidFill>
                  <a:srgbClr val="252525"/>
                </a:solidFill>
                <a:latin typeface="Trebuchet MS"/>
                <a:cs typeface="Trebuchet MS"/>
              </a:rPr>
              <a:t>lower</a:t>
            </a:r>
            <a:r>
              <a:rPr sz="1800" spc="-3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75" dirty="0">
                <a:solidFill>
                  <a:srgbClr val="252525"/>
                </a:solidFill>
                <a:latin typeface="Trebuchet MS"/>
                <a:cs typeface="Trebuchet MS"/>
              </a:rPr>
              <a:t>coils</a:t>
            </a:r>
            <a:r>
              <a:rPr sz="1800" spc="-4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1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5" dirty="0">
                <a:solidFill>
                  <a:srgbClr val="252525"/>
                </a:solidFill>
                <a:latin typeface="Trebuchet MS"/>
                <a:cs typeface="Trebuchet MS"/>
              </a:rPr>
              <a:t>terminal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part</a:t>
            </a:r>
            <a:r>
              <a:rPr sz="1800" spc="-25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0" dirty="0">
                <a:solidFill>
                  <a:srgbClr val="252525"/>
                </a:solidFill>
                <a:latin typeface="Trebuchet MS"/>
                <a:cs typeface="Trebuchet MS"/>
              </a:rPr>
              <a:t>of</a:t>
            </a:r>
            <a:r>
              <a:rPr sz="1800" spc="-4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20" dirty="0">
                <a:solidFill>
                  <a:srgbClr val="252525"/>
                </a:solidFill>
                <a:latin typeface="Trebuchet MS"/>
                <a:cs typeface="Trebuchet MS"/>
              </a:rPr>
              <a:t>the</a:t>
            </a:r>
            <a:r>
              <a:rPr sz="1800" spc="-20" dirty="0">
                <a:solidFill>
                  <a:srgbClr val="252525"/>
                </a:solidFill>
                <a:latin typeface="Trebuchet MS"/>
                <a:cs typeface="Trebuchet MS"/>
              </a:rPr>
              <a:t> </a:t>
            </a:r>
            <a:r>
              <a:rPr sz="1800" spc="-10" dirty="0">
                <a:solidFill>
                  <a:srgbClr val="252525"/>
                </a:solidFill>
                <a:latin typeface="Trebuchet MS"/>
                <a:cs typeface="Trebuchet MS"/>
              </a:rPr>
              <a:t>ileum.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5206</Words>
  <Application>Microsoft Office PowerPoint</Application>
  <PresentationFormat>Ευρεία οθόνη</PresentationFormat>
  <Paragraphs>359</Paragraphs>
  <Slides>166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166</vt:i4>
      </vt:variant>
    </vt:vector>
  </HeadingPairs>
  <TitlesOfParts>
    <vt:vector size="173" baseType="lpstr">
      <vt:lpstr>Arial</vt:lpstr>
      <vt:lpstr>Calibri</vt:lpstr>
      <vt:lpstr>Georgia</vt:lpstr>
      <vt:lpstr>Tahoma</vt:lpstr>
      <vt:lpstr>Times New Roman</vt:lpstr>
      <vt:lpstr>Trebuchet MS</vt:lpstr>
      <vt:lpstr>Office Theme</vt:lpstr>
      <vt:lpstr>ANATOMY OF THE LARGE INTESTINE</vt:lpstr>
      <vt:lpstr>EMBRYOLOGY DIGESTIVE SYSTEM</vt:lpstr>
      <vt:lpstr>Παρουσίαση του PowerPoint</vt:lpstr>
      <vt:lpstr>EMBRYOLOGY OF INTESTINE</vt:lpstr>
      <vt:lpstr>Embryology</vt:lpstr>
      <vt:lpstr>Παρουσίαση του PowerPoint</vt:lpstr>
      <vt:lpstr>Παρουσίαση του PowerPoint</vt:lpstr>
      <vt:lpstr>Topography of the Abdomen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MESENTERY The mesentery (Greek fold of intestine) of the small intestine or mesentery  proper  is  a  broad,  fan-shaped  fold  of  peritoneum</vt:lpstr>
      <vt:lpstr>Παρουσίαση του PowerPoint</vt:lpstr>
      <vt:lpstr>Transverse Mesocolon</vt:lpstr>
      <vt:lpstr>Sigmoid Mesocolon</vt:lpstr>
      <vt:lpstr>LIGAMENT OF TREITZ THE ANATOMICAL LANDMARK OF U-L GI</vt:lpstr>
      <vt:lpstr>TOPOGRAPHIC ANATOMY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ARTERY OF DRUMMOND</vt:lpstr>
      <vt:lpstr>COLONIC VENOUS DRAINAGE</vt:lpstr>
      <vt:lpstr>Παρουσίαση του PowerPoint</vt:lpstr>
      <vt:lpstr>LYMPH DRAINAGE</vt:lpstr>
      <vt:lpstr>Παρουσίαση του PowerPoint</vt:lpstr>
      <vt:lpstr>INNERVATION I</vt:lpstr>
      <vt:lpstr>INNERVATION II</vt:lpstr>
      <vt:lpstr>Παρουσίαση του PowerPoint</vt:lpstr>
      <vt:lpstr>Παρουσίαση του PowerPoint</vt:lpstr>
      <vt:lpstr>EXTERNAL DIFFERENCES</vt:lpstr>
      <vt:lpstr>INTERNAL DIFFERENCES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LARGE INTESTINE</vt:lpstr>
      <vt:lpstr>LARGE INTESTINE</vt:lpstr>
      <vt:lpstr>CECUM</vt:lpstr>
      <vt:lpstr>Παρουσίαση του PowerPoint</vt:lpstr>
      <vt:lpstr>LOCATION,DESCRIPTION</vt:lpstr>
      <vt:lpstr>RELATIONS</vt:lpstr>
      <vt:lpstr>ILEOCECAL VALVE</vt:lpstr>
      <vt:lpstr>Παρουσίαση του PowerPoint</vt:lpstr>
      <vt:lpstr>BLOOD SUPPLY,NERVE SUPPLY</vt:lpstr>
      <vt:lpstr>Παρουσίαση του PowerPoint</vt:lpstr>
      <vt:lpstr>APPENDIX</vt:lpstr>
      <vt:lpstr>LOCATION AND DESCRIPTION I</vt:lpstr>
      <vt:lpstr>LOCATION AND DESCRIPTION II</vt:lpstr>
      <vt:lpstr>COMMON POSITIONS OF THE TIP OF THE APPENDIX</vt:lpstr>
      <vt:lpstr>Παρουσίαση του PowerPoint</vt:lpstr>
      <vt:lpstr>Παρουσίαση του PowerPoint</vt:lpstr>
      <vt:lpstr>BLOOD SUPPLY,NERVE SUPPLY</vt:lpstr>
      <vt:lpstr> ARTERIAL BLOOD SUPPLY</vt:lpstr>
      <vt:lpstr>Παρουσίαση του PowerPoint</vt:lpstr>
      <vt:lpstr>Παρουσίαση του PowerPoint</vt:lpstr>
      <vt:lpstr> SURGICAL ANATOMY</vt:lpstr>
      <vt:lpstr>Παρουσίαση του PowerPoint</vt:lpstr>
      <vt:lpstr>ASCENDING COLON</vt:lpstr>
      <vt:lpstr>LOCATION AND DESCRIPTION</vt:lpstr>
      <vt:lpstr> RELATIONS</vt:lpstr>
      <vt:lpstr>Παρουσίαση του PowerPoint</vt:lpstr>
      <vt:lpstr>Παρουσίαση του PowerPoint</vt:lpstr>
      <vt:lpstr>Παρουσίαση του PowerPoint</vt:lpstr>
      <vt:lpstr>BLOOD SUPPLY,NERVE SUPPLY</vt:lpstr>
      <vt:lpstr>TRANSVERSE COLON</vt:lpstr>
      <vt:lpstr>Παρουσίαση του PowerPoint</vt:lpstr>
      <vt:lpstr>LOCATION AND DESCRIPTION I</vt:lpstr>
      <vt:lpstr>LOCATION AND DESCRIPTION II</vt:lpstr>
      <vt:lpstr>RELATIONS</vt:lpstr>
      <vt:lpstr>BLOOD SUPPLY,NERVE SUPPLY</vt:lpstr>
      <vt:lpstr>Παρουσίαση του PowerPoint</vt:lpstr>
      <vt:lpstr>NERVE SUPPLY</vt:lpstr>
      <vt:lpstr>SURGICAL CONSIDERATIONS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DESCENDING COLON</vt:lpstr>
      <vt:lpstr>Παρουσίαση του PowerPoint</vt:lpstr>
      <vt:lpstr>LOCATION AND DESCRIPTION</vt:lpstr>
      <vt:lpstr>RELATIONS</vt:lpstr>
      <vt:lpstr>BLOOD SUPPLY,NERVE SUPPLY</vt:lpstr>
      <vt:lpstr>SIGMOID COLON</vt:lpstr>
      <vt:lpstr>LOCATION AND DESCRIPTION</vt:lpstr>
      <vt:lpstr>RELATIONS</vt:lpstr>
      <vt:lpstr>BLOOD SUPPLY,NERVE SUPPLY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MECKEL’S DIVERTICULUM</vt:lpstr>
      <vt:lpstr>ANATOMY OF THE RECTUM</vt:lpstr>
      <vt:lpstr>THE JUNCTION BETWEEN THE SIGMOID COLON AND THE RECTUM HAS BEEN VARIOUSLY DESCRIBED</vt:lpstr>
      <vt:lpstr>RECTOSIGMOID</vt:lpstr>
      <vt:lpstr>PERITONEAL REFLECTIONS</vt:lpstr>
      <vt:lpstr>MESORECTAL AREA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PELVIC NERVE PLEXUS</vt:lpstr>
      <vt:lpstr>Fundamental Concepts of Cancer Surgery</vt:lpstr>
      <vt:lpstr>Παρουσίαση του PowerPoint</vt:lpstr>
      <vt:lpstr>Παρουσίαση του PowerPoint</vt:lpstr>
      <vt:lpstr>Παρουσίαση του PowerPoint</vt:lpstr>
      <vt:lpstr>ANATOMICAL DISSECTIONS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OPERATIVE SPECIMENS</vt:lpstr>
      <vt:lpstr> LAPAROTO MY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APPENDICEC TOMY</vt:lpstr>
      <vt:lpstr> LAPAROSC OPY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Dimosthenis Chrysikos</dc:creator>
  <cp:lastModifiedBy>stamatis chatzikokolis</cp:lastModifiedBy>
  <cp:revision>1</cp:revision>
  <dcterms:created xsi:type="dcterms:W3CDTF">2026-04-16T10:40:28Z</dcterms:created>
  <dcterms:modified xsi:type="dcterms:W3CDTF">2026-04-16T10:43:09Z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verter">
    <vt:lpwstr>SolidFramework v10.0.19910.1</vt:lpwstr>
  </property>
  <property fmtid="{D5CDD505-2E9C-101B-9397-08002B2CF9AE}" pid="3" name="Created">
    <vt:filetime>2026-04-02T00:00:00Z</vt:filetime>
  </property>
  <property fmtid="{D5CDD505-2E9C-101B-9397-08002B2CF9AE}" pid="4" name="Creator">
    <vt:lpwstr>Microsoft® Office PowerPoint® 2007</vt:lpwstr>
  </property>
  <property fmtid="{D5CDD505-2E9C-101B-9397-08002B2CF9AE}" pid="5" name="LastSaved">
    <vt:filetime>2026-04-16T00:00:00Z</vt:filetime>
  </property>
  <property fmtid="{D5CDD505-2E9C-101B-9397-08002B2CF9AE}" pid="6" name="Producer">
    <vt:lpwstr>Microsoft® Office PowerPoint® 2007</vt:lpwstr>
  </property>
</Properties>
</file>