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3" r:id="rId20"/>
    <p:sldId id="275" r:id="rId21"/>
    <p:sldId id="276" r:id="rId22"/>
    <p:sldId id="277" r:id="rId23"/>
    <p:sldId id="281" r:id="rId24"/>
    <p:sldId id="282" r:id="rId25"/>
    <p:sldId id="274" r:id="rId26"/>
    <p:sldId id="284" r:id="rId27"/>
    <p:sldId id="285" r:id="rId28"/>
    <p:sldId id="291" r:id="rId29"/>
    <p:sldId id="292" r:id="rId30"/>
    <p:sldId id="278" r:id="rId31"/>
    <p:sldId id="279" r:id="rId32"/>
    <p:sldId id="280" r:id="rId33"/>
    <p:sldId id="293" r:id="rId34"/>
    <p:sldId id="294" r:id="rId35"/>
    <p:sldId id="295" r:id="rId36"/>
    <p:sldId id="287" r:id="rId37"/>
    <p:sldId id="288" r:id="rId38"/>
    <p:sldId id="289" r:id="rId39"/>
    <p:sldId id="296" r:id="rId40"/>
    <p:sldId id="297" r:id="rId4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40" d="100"/>
          <a:sy n="140" d="100"/>
        </p:scale>
        <p:origin x="144"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80DBB3-6A9B-06DA-423E-88C0FA13614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5D7ED1F-6175-F328-88C8-FE73AE8D55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740058F-1A6C-9167-9CC2-2360A2FA1394}"/>
              </a:ext>
            </a:extLst>
          </p:cNvPr>
          <p:cNvSpPr>
            <a:spLocks noGrp="1"/>
          </p:cNvSpPr>
          <p:nvPr>
            <p:ph type="dt" sz="half" idx="10"/>
          </p:nvPr>
        </p:nvSpPr>
        <p:spPr/>
        <p:txBody>
          <a:bodyPr/>
          <a:lstStyle/>
          <a:p>
            <a:fld id="{863602DC-EA64-4314-9F41-A6ED12A3EB3E}" type="datetimeFigureOut">
              <a:rPr lang="el-GR" smtClean="0"/>
              <a:t>8/5/2025</a:t>
            </a:fld>
            <a:endParaRPr lang="el-GR"/>
          </a:p>
        </p:txBody>
      </p:sp>
      <p:sp>
        <p:nvSpPr>
          <p:cNvPr id="5" name="Θέση υποσέλιδου 4">
            <a:extLst>
              <a:ext uri="{FF2B5EF4-FFF2-40B4-BE49-F238E27FC236}">
                <a16:creationId xmlns:a16="http://schemas.microsoft.com/office/drawing/2014/main" id="{087A6CCA-42A8-B875-1F2F-5DD9F25A0A2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26A6C26-19EE-DF78-9A50-E0C4E722863E}"/>
              </a:ext>
            </a:extLst>
          </p:cNvPr>
          <p:cNvSpPr>
            <a:spLocks noGrp="1"/>
          </p:cNvSpPr>
          <p:nvPr>
            <p:ph type="sldNum" sz="quarter" idx="12"/>
          </p:nvPr>
        </p:nvSpPr>
        <p:spPr/>
        <p:txBody>
          <a:bodyPr/>
          <a:lstStyle/>
          <a:p>
            <a:fld id="{CBC528CD-1432-4474-8BC1-E6ED5E977255}" type="slidenum">
              <a:rPr lang="el-GR" smtClean="0"/>
              <a:t>‹#›</a:t>
            </a:fld>
            <a:endParaRPr lang="el-GR"/>
          </a:p>
        </p:txBody>
      </p:sp>
    </p:spTree>
    <p:extLst>
      <p:ext uri="{BB962C8B-B14F-4D97-AF65-F5344CB8AC3E}">
        <p14:creationId xmlns:p14="http://schemas.microsoft.com/office/powerpoint/2010/main" val="2877839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C11CB9-F60C-73B3-7E32-14CA4D9C454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336096A-FAD4-9643-FC54-A32356FDA41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69EE7C9-2165-51AA-98AD-E3CEE251D1A1}"/>
              </a:ext>
            </a:extLst>
          </p:cNvPr>
          <p:cNvSpPr>
            <a:spLocks noGrp="1"/>
          </p:cNvSpPr>
          <p:nvPr>
            <p:ph type="dt" sz="half" idx="10"/>
          </p:nvPr>
        </p:nvSpPr>
        <p:spPr/>
        <p:txBody>
          <a:bodyPr/>
          <a:lstStyle/>
          <a:p>
            <a:fld id="{863602DC-EA64-4314-9F41-A6ED12A3EB3E}" type="datetimeFigureOut">
              <a:rPr lang="el-GR" smtClean="0"/>
              <a:t>8/5/2025</a:t>
            </a:fld>
            <a:endParaRPr lang="el-GR"/>
          </a:p>
        </p:txBody>
      </p:sp>
      <p:sp>
        <p:nvSpPr>
          <p:cNvPr id="5" name="Θέση υποσέλιδου 4">
            <a:extLst>
              <a:ext uri="{FF2B5EF4-FFF2-40B4-BE49-F238E27FC236}">
                <a16:creationId xmlns:a16="http://schemas.microsoft.com/office/drawing/2014/main" id="{AE54BCF1-0C04-1AF7-9C3C-ACF369BE495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D02ED70-208F-35C1-73A4-F211EF52BFB4}"/>
              </a:ext>
            </a:extLst>
          </p:cNvPr>
          <p:cNvSpPr>
            <a:spLocks noGrp="1"/>
          </p:cNvSpPr>
          <p:nvPr>
            <p:ph type="sldNum" sz="quarter" idx="12"/>
          </p:nvPr>
        </p:nvSpPr>
        <p:spPr/>
        <p:txBody>
          <a:bodyPr/>
          <a:lstStyle/>
          <a:p>
            <a:fld id="{CBC528CD-1432-4474-8BC1-E6ED5E977255}" type="slidenum">
              <a:rPr lang="el-GR" smtClean="0"/>
              <a:t>‹#›</a:t>
            </a:fld>
            <a:endParaRPr lang="el-GR"/>
          </a:p>
        </p:txBody>
      </p:sp>
    </p:spTree>
    <p:extLst>
      <p:ext uri="{BB962C8B-B14F-4D97-AF65-F5344CB8AC3E}">
        <p14:creationId xmlns:p14="http://schemas.microsoft.com/office/powerpoint/2010/main" val="611809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29B7BAB-7E4F-0E0D-2738-82FC7161C445}"/>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2F33C8F-48B6-09D4-0192-758FBC0E929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DF8AD51-9334-166F-37B0-F33E279DF787}"/>
              </a:ext>
            </a:extLst>
          </p:cNvPr>
          <p:cNvSpPr>
            <a:spLocks noGrp="1"/>
          </p:cNvSpPr>
          <p:nvPr>
            <p:ph type="dt" sz="half" idx="10"/>
          </p:nvPr>
        </p:nvSpPr>
        <p:spPr/>
        <p:txBody>
          <a:bodyPr/>
          <a:lstStyle/>
          <a:p>
            <a:fld id="{863602DC-EA64-4314-9F41-A6ED12A3EB3E}" type="datetimeFigureOut">
              <a:rPr lang="el-GR" smtClean="0"/>
              <a:t>8/5/2025</a:t>
            </a:fld>
            <a:endParaRPr lang="el-GR"/>
          </a:p>
        </p:txBody>
      </p:sp>
      <p:sp>
        <p:nvSpPr>
          <p:cNvPr id="5" name="Θέση υποσέλιδου 4">
            <a:extLst>
              <a:ext uri="{FF2B5EF4-FFF2-40B4-BE49-F238E27FC236}">
                <a16:creationId xmlns:a16="http://schemas.microsoft.com/office/drawing/2014/main" id="{CB08CD62-4F12-66F6-248D-D3E7C5F4609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6C910F5-B856-B0D6-BA01-5A72D96B5E78}"/>
              </a:ext>
            </a:extLst>
          </p:cNvPr>
          <p:cNvSpPr>
            <a:spLocks noGrp="1"/>
          </p:cNvSpPr>
          <p:nvPr>
            <p:ph type="sldNum" sz="quarter" idx="12"/>
          </p:nvPr>
        </p:nvSpPr>
        <p:spPr/>
        <p:txBody>
          <a:bodyPr/>
          <a:lstStyle/>
          <a:p>
            <a:fld id="{CBC528CD-1432-4474-8BC1-E6ED5E977255}" type="slidenum">
              <a:rPr lang="el-GR" smtClean="0"/>
              <a:t>‹#›</a:t>
            </a:fld>
            <a:endParaRPr lang="el-GR"/>
          </a:p>
        </p:txBody>
      </p:sp>
    </p:spTree>
    <p:extLst>
      <p:ext uri="{BB962C8B-B14F-4D97-AF65-F5344CB8AC3E}">
        <p14:creationId xmlns:p14="http://schemas.microsoft.com/office/powerpoint/2010/main" val="166492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039B98-5864-F850-51A7-2D127A15B49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5BAAD7E-B651-48C7-D18E-93D8A7B419E0}"/>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3F3BE8A-784F-6C77-1F1A-F874A420E18F}"/>
              </a:ext>
            </a:extLst>
          </p:cNvPr>
          <p:cNvSpPr>
            <a:spLocks noGrp="1"/>
          </p:cNvSpPr>
          <p:nvPr>
            <p:ph type="dt" sz="half" idx="10"/>
          </p:nvPr>
        </p:nvSpPr>
        <p:spPr/>
        <p:txBody>
          <a:bodyPr/>
          <a:lstStyle/>
          <a:p>
            <a:fld id="{863602DC-EA64-4314-9F41-A6ED12A3EB3E}" type="datetimeFigureOut">
              <a:rPr lang="el-GR" smtClean="0"/>
              <a:t>8/5/2025</a:t>
            </a:fld>
            <a:endParaRPr lang="el-GR"/>
          </a:p>
        </p:txBody>
      </p:sp>
      <p:sp>
        <p:nvSpPr>
          <p:cNvPr id="5" name="Θέση υποσέλιδου 4">
            <a:extLst>
              <a:ext uri="{FF2B5EF4-FFF2-40B4-BE49-F238E27FC236}">
                <a16:creationId xmlns:a16="http://schemas.microsoft.com/office/drawing/2014/main" id="{772679D6-B9CB-1552-5578-6C0D5936252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667DBD8-6FDB-9881-0292-192EA11672B2}"/>
              </a:ext>
            </a:extLst>
          </p:cNvPr>
          <p:cNvSpPr>
            <a:spLocks noGrp="1"/>
          </p:cNvSpPr>
          <p:nvPr>
            <p:ph type="sldNum" sz="quarter" idx="12"/>
          </p:nvPr>
        </p:nvSpPr>
        <p:spPr/>
        <p:txBody>
          <a:bodyPr/>
          <a:lstStyle/>
          <a:p>
            <a:fld id="{CBC528CD-1432-4474-8BC1-E6ED5E977255}" type="slidenum">
              <a:rPr lang="el-GR" smtClean="0"/>
              <a:t>‹#›</a:t>
            </a:fld>
            <a:endParaRPr lang="el-GR"/>
          </a:p>
        </p:txBody>
      </p:sp>
    </p:spTree>
    <p:extLst>
      <p:ext uri="{BB962C8B-B14F-4D97-AF65-F5344CB8AC3E}">
        <p14:creationId xmlns:p14="http://schemas.microsoft.com/office/powerpoint/2010/main" val="2712468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C5FCE3-E108-4025-696B-3BAE66E0B516}"/>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8D75323-EBD0-4CB7-7D8E-007DCC97CF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2D9ADA48-1191-59AE-CAA4-8AFEDD2C2604}"/>
              </a:ext>
            </a:extLst>
          </p:cNvPr>
          <p:cNvSpPr>
            <a:spLocks noGrp="1"/>
          </p:cNvSpPr>
          <p:nvPr>
            <p:ph type="dt" sz="half" idx="10"/>
          </p:nvPr>
        </p:nvSpPr>
        <p:spPr/>
        <p:txBody>
          <a:bodyPr/>
          <a:lstStyle/>
          <a:p>
            <a:fld id="{863602DC-EA64-4314-9F41-A6ED12A3EB3E}" type="datetimeFigureOut">
              <a:rPr lang="el-GR" smtClean="0"/>
              <a:t>8/5/2025</a:t>
            </a:fld>
            <a:endParaRPr lang="el-GR"/>
          </a:p>
        </p:txBody>
      </p:sp>
      <p:sp>
        <p:nvSpPr>
          <p:cNvPr id="5" name="Θέση υποσέλιδου 4">
            <a:extLst>
              <a:ext uri="{FF2B5EF4-FFF2-40B4-BE49-F238E27FC236}">
                <a16:creationId xmlns:a16="http://schemas.microsoft.com/office/drawing/2014/main" id="{BBC3CE62-64FE-EA8D-D6CC-89F9C0BB40F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B354BCF-48AD-16F9-A204-D8DA474E541C}"/>
              </a:ext>
            </a:extLst>
          </p:cNvPr>
          <p:cNvSpPr>
            <a:spLocks noGrp="1"/>
          </p:cNvSpPr>
          <p:nvPr>
            <p:ph type="sldNum" sz="quarter" idx="12"/>
          </p:nvPr>
        </p:nvSpPr>
        <p:spPr/>
        <p:txBody>
          <a:bodyPr/>
          <a:lstStyle/>
          <a:p>
            <a:fld id="{CBC528CD-1432-4474-8BC1-E6ED5E977255}" type="slidenum">
              <a:rPr lang="el-GR" smtClean="0"/>
              <a:t>‹#›</a:t>
            </a:fld>
            <a:endParaRPr lang="el-GR"/>
          </a:p>
        </p:txBody>
      </p:sp>
    </p:spTree>
    <p:extLst>
      <p:ext uri="{BB962C8B-B14F-4D97-AF65-F5344CB8AC3E}">
        <p14:creationId xmlns:p14="http://schemas.microsoft.com/office/powerpoint/2010/main" val="326719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A29F42-36E8-5212-1CB3-95418CD6826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46F135C-A328-C671-B44C-DDF067C3AAD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0832B520-291A-AD4F-9CAD-C631A5D53041}"/>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5CDC10D5-47E8-C4F7-8BD3-1CEC07509D50}"/>
              </a:ext>
            </a:extLst>
          </p:cNvPr>
          <p:cNvSpPr>
            <a:spLocks noGrp="1"/>
          </p:cNvSpPr>
          <p:nvPr>
            <p:ph type="dt" sz="half" idx="10"/>
          </p:nvPr>
        </p:nvSpPr>
        <p:spPr/>
        <p:txBody>
          <a:bodyPr/>
          <a:lstStyle/>
          <a:p>
            <a:fld id="{863602DC-EA64-4314-9F41-A6ED12A3EB3E}" type="datetimeFigureOut">
              <a:rPr lang="el-GR" smtClean="0"/>
              <a:t>8/5/2025</a:t>
            </a:fld>
            <a:endParaRPr lang="el-GR"/>
          </a:p>
        </p:txBody>
      </p:sp>
      <p:sp>
        <p:nvSpPr>
          <p:cNvPr id="6" name="Θέση υποσέλιδου 5">
            <a:extLst>
              <a:ext uri="{FF2B5EF4-FFF2-40B4-BE49-F238E27FC236}">
                <a16:creationId xmlns:a16="http://schemas.microsoft.com/office/drawing/2014/main" id="{20BCA33B-E6DB-D958-348F-401B8A94759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779875F-2533-84A4-D07F-7B25EC1D22E3}"/>
              </a:ext>
            </a:extLst>
          </p:cNvPr>
          <p:cNvSpPr>
            <a:spLocks noGrp="1"/>
          </p:cNvSpPr>
          <p:nvPr>
            <p:ph type="sldNum" sz="quarter" idx="12"/>
          </p:nvPr>
        </p:nvSpPr>
        <p:spPr/>
        <p:txBody>
          <a:bodyPr/>
          <a:lstStyle/>
          <a:p>
            <a:fld id="{CBC528CD-1432-4474-8BC1-E6ED5E977255}" type="slidenum">
              <a:rPr lang="el-GR" smtClean="0"/>
              <a:t>‹#›</a:t>
            </a:fld>
            <a:endParaRPr lang="el-GR"/>
          </a:p>
        </p:txBody>
      </p:sp>
    </p:spTree>
    <p:extLst>
      <p:ext uri="{BB962C8B-B14F-4D97-AF65-F5344CB8AC3E}">
        <p14:creationId xmlns:p14="http://schemas.microsoft.com/office/powerpoint/2010/main" val="207291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CBA11E-0449-C6BF-D44C-94E42FBD197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E6DADBC-3D60-FED8-C32C-C3ED9E3056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537A2B7-BE39-E3FB-D0FC-C70EF611310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E1A3F912-4049-B301-5C70-1CB346503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78D52B3-BD82-15A6-BFAA-0F4FE8A5C142}"/>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DD1C68F-6E23-4225-DC53-44B90DCE03AF}"/>
              </a:ext>
            </a:extLst>
          </p:cNvPr>
          <p:cNvSpPr>
            <a:spLocks noGrp="1"/>
          </p:cNvSpPr>
          <p:nvPr>
            <p:ph type="dt" sz="half" idx="10"/>
          </p:nvPr>
        </p:nvSpPr>
        <p:spPr/>
        <p:txBody>
          <a:bodyPr/>
          <a:lstStyle/>
          <a:p>
            <a:fld id="{863602DC-EA64-4314-9F41-A6ED12A3EB3E}" type="datetimeFigureOut">
              <a:rPr lang="el-GR" smtClean="0"/>
              <a:t>8/5/2025</a:t>
            </a:fld>
            <a:endParaRPr lang="el-GR"/>
          </a:p>
        </p:txBody>
      </p:sp>
      <p:sp>
        <p:nvSpPr>
          <p:cNvPr id="8" name="Θέση υποσέλιδου 7">
            <a:extLst>
              <a:ext uri="{FF2B5EF4-FFF2-40B4-BE49-F238E27FC236}">
                <a16:creationId xmlns:a16="http://schemas.microsoft.com/office/drawing/2014/main" id="{1B75D0C2-B970-938B-E5A0-459E6740255C}"/>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5AAF1E7-AF7C-2F00-D99A-460369FD4AA2}"/>
              </a:ext>
            </a:extLst>
          </p:cNvPr>
          <p:cNvSpPr>
            <a:spLocks noGrp="1"/>
          </p:cNvSpPr>
          <p:nvPr>
            <p:ph type="sldNum" sz="quarter" idx="12"/>
          </p:nvPr>
        </p:nvSpPr>
        <p:spPr/>
        <p:txBody>
          <a:bodyPr/>
          <a:lstStyle/>
          <a:p>
            <a:fld id="{CBC528CD-1432-4474-8BC1-E6ED5E977255}" type="slidenum">
              <a:rPr lang="el-GR" smtClean="0"/>
              <a:t>‹#›</a:t>
            </a:fld>
            <a:endParaRPr lang="el-GR"/>
          </a:p>
        </p:txBody>
      </p:sp>
    </p:spTree>
    <p:extLst>
      <p:ext uri="{BB962C8B-B14F-4D97-AF65-F5344CB8AC3E}">
        <p14:creationId xmlns:p14="http://schemas.microsoft.com/office/powerpoint/2010/main" val="256424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EFACF4-5BDF-80B1-95AA-0EB4FE093E9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34475E7-0BE0-9EF1-4C5C-9B5F968A7411}"/>
              </a:ext>
            </a:extLst>
          </p:cNvPr>
          <p:cNvSpPr>
            <a:spLocks noGrp="1"/>
          </p:cNvSpPr>
          <p:nvPr>
            <p:ph type="dt" sz="half" idx="10"/>
          </p:nvPr>
        </p:nvSpPr>
        <p:spPr/>
        <p:txBody>
          <a:bodyPr/>
          <a:lstStyle/>
          <a:p>
            <a:fld id="{863602DC-EA64-4314-9F41-A6ED12A3EB3E}" type="datetimeFigureOut">
              <a:rPr lang="el-GR" smtClean="0"/>
              <a:t>8/5/2025</a:t>
            </a:fld>
            <a:endParaRPr lang="el-GR"/>
          </a:p>
        </p:txBody>
      </p:sp>
      <p:sp>
        <p:nvSpPr>
          <p:cNvPr id="4" name="Θέση υποσέλιδου 3">
            <a:extLst>
              <a:ext uri="{FF2B5EF4-FFF2-40B4-BE49-F238E27FC236}">
                <a16:creationId xmlns:a16="http://schemas.microsoft.com/office/drawing/2014/main" id="{918E8E3E-E631-A126-B893-E54B36B2C7BE}"/>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F5FB9066-085A-D113-430C-E3381864B01E}"/>
              </a:ext>
            </a:extLst>
          </p:cNvPr>
          <p:cNvSpPr>
            <a:spLocks noGrp="1"/>
          </p:cNvSpPr>
          <p:nvPr>
            <p:ph type="sldNum" sz="quarter" idx="12"/>
          </p:nvPr>
        </p:nvSpPr>
        <p:spPr/>
        <p:txBody>
          <a:bodyPr/>
          <a:lstStyle/>
          <a:p>
            <a:fld id="{CBC528CD-1432-4474-8BC1-E6ED5E977255}" type="slidenum">
              <a:rPr lang="el-GR" smtClean="0"/>
              <a:t>‹#›</a:t>
            </a:fld>
            <a:endParaRPr lang="el-GR"/>
          </a:p>
        </p:txBody>
      </p:sp>
    </p:spTree>
    <p:extLst>
      <p:ext uri="{BB962C8B-B14F-4D97-AF65-F5344CB8AC3E}">
        <p14:creationId xmlns:p14="http://schemas.microsoft.com/office/powerpoint/2010/main" val="1859644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E0AD3C9-25FC-FF11-87D6-787890593941}"/>
              </a:ext>
            </a:extLst>
          </p:cNvPr>
          <p:cNvSpPr>
            <a:spLocks noGrp="1"/>
          </p:cNvSpPr>
          <p:nvPr>
            <p:ph type="dt" sz="half" idx="10"/>
          </p:nvPr>
        </p:nvSpPr>
        <p:spPr/>
        <p:txBody>
          <a:bodyPr/>
          <a:lstStyle/>
          <a:p>
            <a:fld id="{863602DC-EA64-4314-9F41-A6ED12A3EB3E}" type="datetimeFigureOut">
              <a:rPr lang="el-GR" smtClean="0"/>
              <a:t>8/5/2025</a:t>
            </a:fld>
            <a:endParaRPr lang="el-GR"/>
          </a:p>
        </p:txBody>
      </p:sp>
      <p:sp>
        <p:nvSpPr>
          <p:cNvPr id="3" name="Θέση υποσέλιδου 2">
            <a:extLst>
              <a:ext uri="{FF2B5EF4-FFF2-40B4-BE49-F238E27FC236}">
                <a16:creationId xmlns:a16="http://schemas.microsoft.com/office/drawing/2014/main" id="{C7C62592-47C7-3A3C-B7E5-ED3CADD095EB}"/>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F269DF6-0266-537C-C19D-7864B07D05D1}"/>
              </a:ext>
            </a:extLst>
          </p:cNvPr>
          <p:cNvSpPr>
            <a:spLocks noGrp="1"/>
          </p:cNvSpPr>
          <p:nvPr>
            <p:ph type="sldNum" sz="quarter" idx="12"/>
          </p:nvPr>
        </p:nvSpPr>
        <p:spPr/>
        <p:txBody>
          <a:bodyPr/>
          <a:lstStyle/>
          <a:p>
            <a:fld id="{CBC528CD-1432-4474-8BC1-E6ED5E977255}" type="slidenum">
              <a:rPr lang="el-GR" smtClean="0"/>
              <a:t>‹#›</a:t>
            </a:fld>
            <a:endParaRPr lang="el-GR"/>
          </a:p>
        </p:txBody>
      </p:sp>
    </p:spTree>
    <p:extLst>
      <p:ext uri="{BB962C8B-B14F-4D97-AF65-F5344CB8AC3E}">
        <p14:creationId xmlns:p14="http://schemas.microsoft.com/office/powerpoint/2010/main" val="375236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8A74F3-067D-1396-8D94-AB49C8E1FC2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9366CEB-538B-F4D7-7259-DEB58C61B2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FC7B3C8C-EB04-9DBF-E6A9-5E22D6180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64F951D-26E6-2CE0-50FC-ECED191B7790}"/>
              </a:ext>
            </a:extLst>
          </p:cNvPr>
          <p:cNvSpPr>
            <a:spLocks noGrp="1"/>
          </p:cNvSpPr>
          <p:nvPr>
            <p:ph type="dt" sz="half" idx="10"/>
          </p:nvPr>
        </p:nvSpPr>
        <p:spPr/>
        <p:txBody>
          <a:bodyPr/>
          <a:lstStyle/>
          <a:p>
            <a:fld id="{863602DC-EA64-4314-9F41-A6ED12A3EB3E}" type="datetimeFigureOut">
              <a:rPr lang="el-GR" smtClean="0"/>
              <a:t>8/5/2025</a:t>
            </a:fld>
            <a:endParaRPr lang="el-GR"/>
          </a:p>
        </p:txBody>
      </p:sp>
      <p:sp>
        <p:nvSpPr>
          <p:cNvPr id="6" name="Θέση υποσέλιδου 5">
            <a:extLst>
              <a:ext uri="{FF2B5EF4-FFF2-40B4-BE49-F238E27FC236}">
                <a16:creationId xmlns:a16="http://schemas.microsoft.com/office/drawing/2014/main" id="{AD0EC783-E6FC-EAE5-A3BD-1F80C4E9656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4962485-5400-7D43-9BB1-57D235E1482E}"/>
              </a:ext>
            </a:extLst>
          </p:cNvPr>
          <p:cNvSpPr>
            <a:spLocks noGrp="1"/>
          </p:cNvSpPr>
          <p:nvPr>
            <p:ph type="sldNum" sz="quarter" idx="12"/>
          </p:nvPr>
        </p:nvSpPr>
        <p:spPr/>
        <p:txBody>
          <a:bodyPr/>
          <a:lstStyle/>
          <a:p>
            <a:fld id="{CBC528CD-1432-4474-8BC1-E6ED5E977255}" type="slidenum">
              <a:rPr lang="el-GR" smtClean="0"/>
              <a:t>‹#›</a:t>
            </a:fld>
            <a:endParaRPr lang="el-GR"/>
          </a:p>
        </p:txBody>
      </p:sp>
    </p:spTree>
    <p:extLst>
      <p:ext uri="{BB962C8B-B14F-4D97-AF65-F5344CB8AC3E}">
        <p14:creationId xmlns:p14="http://schemas.microsoft.com/office/powerpoint/2010/main" val="3170733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FBCFB8-566F-0408-7472-6AE6BFEFDD5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B7FA424-588E-8FDA-EB1C-AFA046AB93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73A8E5C6-58EF-B553-40DC-42E67E76C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EDFDFE7-20D9-BD89-B044-1B987FE11F02}"/>
              </a:ext>
            </a:extLst>
          </p:cNvPr>
          <p:cNvSpPr>
            <a:spLocks noGrp="1"/>
          </p:cNvSpPr>
          <p:nvPr>
            <p:ph type="dt" sz="half" idx="10"/>
          </p:nvPr>
        </p:nvSpPr>
        <p:spPr/>
        <p:txBody>
          <a:bodyPr/>
          <a:lstStyle/>
          <a:p>
            <a:fld id="{863602DC-EA64-4314-9F41-A6ED12A3EB3E}" type="datetimeFigureOut">
              <a:rPr lang="el-GR" smtClean="0"/>
              <a:t>8/5/2025</a:t>
            </a:fld>
            <a:endParaRPr lang="el-GR"/>
          </a:p>
        </p:txBody>
      </p:sp>
      <p:sp>
        <p:nvSpPr>
          <p:cNvPr id="6" name="Θέση υποσέλιδου 5">
            <a:extLst>
              <a:ext uri="{FF2B5EF4-FFF2-40B4-BE49-F238E27FC236}">
                <a16:creationId xmlns:a16="http://schemas.microsoft.com/office/drawing/2014/main" id="{BDD62132-70E1-CBE7-C5CF-0C5BB93EEEC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912E4A-0E7D-94F4-FC0B-95D980B7DC03}"/>
              </a:ext>
            </a:extLst>
          </p:cNvPr>
          <p:cNvSpPr>
            <a:spLocks noGrp="1"/>
          </p:cNvSpPr>
          <p:nvPr>
            <p:ph type="sldNum" sz="quarter" idx="12"/>
          </p:nvPr>
        </p:nvSpPr>
        <p:spPr/>
        <p:txBody>
          <a:bodyPr/>
          <a:lstStyle/>
          <a:p>
            <a:fld id="{CBC528CD-1432-4474-8BC1-E6ED5E977255}" type="slidenum">
              <a:rPr lang="el-GR" smtClean="0"/>
              <a:t>‹#›</a:t>
            </a:fld>
            <a:endParaRPr lang="el-GR"/>
          </a:p>
        </p:txBody>
      </p:sp>
    </p:spTree>
    <p:extLst>
      <p:ext uri="{BB962C8B-B14F-4D97-AF65-F5344CB8AC3E}">
        <p14:creationId xmlns:p14="http://schemas.microsoft.com/office/powerpoint/2010/main" val="3475247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44E3FD97-50E0-44C8-A4EF-85BB4E661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39B799F-212D-1AF8-777A-E0B78F8617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ABE7425-60DE-C3DF-67E1-61BC68DD64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3602DC-EA64-4314-9F41-A6ED12A3EB3E}" type="datetimeFigureOut">
              <a:rPr lang="el-GR" smtClean="0"/>
              <a:t>8/5/2025</a:t>
            </a:fld>
            <a:endParaRPr lang="el-GR"/>
          </a:p>
        </p:txBody>
      </p:sp>
      <p:sp>
        <p:nvSpPr>
          <p:cNvPr id="5" name="Θέση υποσέλιδου 4">
            <a:extLst>
              <a:ext uri="{FF2B5EF4-FFF2-40B4-BE49-F238E27FC236}">
                <a16:creationId xmlns:a16="http://schemas.microsoft.com/office/drawing/2014/main" id="{A89E0F2A-E7DD-B0F5-88E4-AF4D1DA0DF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94B03CE-BDCD-89B0-409F-FF614B55D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C528CD-1432-4474-8BC1-E6ED5E977255}" type="slidenum">
              <a:rPr lang="el-GR" smtClean="0"/>
              <a:t>‹#›</a:t>
            </a:fld>
            <a:endParaRPr lang="el-GR"/>
          </a:p>
        </p:txBody>
      </p:sp>
    </p:spTree>
    <p:extLst>
      <p:ext uri="{BB962C8B-B14F-4D97-AF65-F5344CB8AC3E}">
        <p14:creationId xmlns:p14="http://schemas.microsoft.com/office/powerpoint/2010/main" val="89303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AE124D-7A0F-0755-64CB-47AE7B9715BB}"/>
              </a:ext>
            </a:extLst>
          </p:cNvPr>
          <p:cNvSpPr>
            <a:spLocks noGrp="1"/>
          </p:cNvSpPr>
          <p:nvPr>
            <p:ph type="ctrTitle"/>
          </p:nvPr>
        </p:nvSpPr>
        <p:spPr/>
        <p:txBody>
          <a:bodyPr/>
          <a:lstStyle/>
          <a:p>
            <a:r>
              <a:rPr lang="en-US" sz="3200" b="1">
                <a:effectLst/>
                <a:ea typeface="Calibri" panose="020F0502020204030204" pitchFamily="34" charset="0"/>
              </a:rPr>
              <a:t>Skin-Breast</a:t>
            </a:r>
            <a:r>
              <a:rPr lang="en-US" sz="3200">
                <a:effectLst/>
                <a:ea typeface="Calibri" panose="020F0502020204030204" pitchFamily="34" charset="0"/>
              </a:rPr>
              <a:t> </a:t>
            </a:r>
            <a:br>
              <a:rPr lang="en-US" sz="3200">
                <a:effectLst/>
                <a:ea typeface="Calibri" panose="020F0502020204030204" pitchFamily="34" charset="0"/>
              </a:rPr>
            </a:br>
            <a:r>
              <a:rPr lang="en-US" sz="3200">
                <a:effectLst/>
                <a:ea typeface="Calibri" panose="020F0502020204030204" pitchFamily="34" charset="0"/>
              </a:rPr>
              <a:t>Structure and Function, Embryology, Axilla, and Related Muscles</a:t>
            </a:r>
            <a:br>
              <a:rPr lang="en-US" sz="1800">
                <a:effectLst/>
                <a:latin typeface="Arial" panose="020B0604020202020204" pitchFamily="34" charset="0"/>
                <a:ea typeface="Calibri" panose="020F0502020204030204" pitchFamily="34" charset="0"/>
              </a:rPr>
            </a:br>
            <a:endParaRPr lang="el-GR" dirty="0"/>
          </a:p>
        </p:txBody>
      </p:sp>
      <p:sp>
        <p:nvSpPr>
          <p:cNvPr id="3" name="Υπότιτλος 2">
            <a:extLst>
              <a:ext uri="{FF2B5EF4-FFF2-40B4-BE49-F238E27FC236}">
                <a16:creationId xmlns:a16="http://schemas.microsoft.com/office/drawing/2014/main" id="{3C0F4EA2-1850-D7BB-4A03-2E0AC579863B}"/>
              </a:ext>
            </a:extLst>
          </p:cNvPr>
          <p:cNvSpPr>
            <a:spLocks noGrp="1"/>
          </p:cNvSpPr>
          <p:nvPr>
            <p:ph type="subTitle" idx="1"/>
          </p:nvPr>
        </p:nvSpPr>
        <p:spPr/>
        <p:txBody>
          <a:bodyPr/>
          <a:lstStyle/>
          <a:p>
            <a:r>
              <a:rPr lang="en-US"/>
              <a:t>IOANNIS DIMOVELIS</a:t>
            </a:r>
          </a:p>
          <a:p>
            <a:r>
              <a:rPr lang="en-US"/>
              <a:t>M.D.,M.Sc.,Ph.D.,FEBOPRAS</a:t>
            </a:r>
          </a:p>
          <a:p>
            <a:r>
              <a:rPr lang="en-US"/>
              <a:t>PLASTIC AND RECONSTRUCTIVE SURGEON</a:t>
            </a:r>
            <a:endParaRPr lang="el-GR" dirty="0"/>
          </a:p>
        </p:txBody>
      </p:sp>
    </p:spTree>
    <p:extLst>
      <p:ext uri="{BB962C8B-B14F-4D97-AF65-F5344CB8AC3E}">
        <p14:creationId xmlns:p14="http://schemas.microsoft.com/office/powerpoint/2010/main" val="2919590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DB7700-909A-3AA3-6785-B19AAC31566F}"/>
              </a:ext>
            </a:extLst>
          </p:cNvPr>
          <p:cNvSpPr>
            <a:spLocks noGrp="1"/>
          </p:cNvSpPr>
          <p:nvPr>
            <p:ph type="title"/>
          </p:nvPr>
        </p:nvSpPr>
        <p:spPr/>
        <p:txBody>
          <a:bodyPr/>
          <a:lstStyle/>
          <a:p>
            <a:r>
              <a:rPr lang="en-US" dirty="0"/>
              <a:t>STROMA</a:t>
            </a:r>
            <a:endParaRPr lang="el-GR" dirty="0"/>
          </a:p>
        </p:txBody>
      </p:sp>
      <p:sp>
        <p:nvSpPr>
          <p:cNvPr id="3" name="Θέση περιεχομένου 2">
            <a:extLst>
              <a:ext uri="{FF2B5EF4-FFF2-40B4-BE49-F238E27FC236}">
                <a16:creationId xmlns:a16="http://schemas.microsoft.com/office/drawing/2014/main" id="{830B19CE-2B04-30E5-A923-673E6B861461}"/>
              </a:ext>
            </a:extLst>
          </p:cNvPr>
          <p:cNvSpPr>
            <a:spLocks noGrp="1"/>
          </p:cNvSpPr>
          <p:nvPr>
            <p:ph sz="half" idx="1"/>
          </p:nvPr>
        </p:nvSpPr>
        <p:spPr/>
        <p:txBody>
          <a:bodyPr>
            <a:normAutofit/>
          </a:bodyPr>
          <a:lstStyle/>
          <a:p>
            <a:pPr algn="l"/>
            <a:r>
              <a:rPr lang="en-US" sz="1800" b="0" i="0" u="none" strike="noStrike" baseline="0" dirty="0">
                <a:solidFill>
                  <a:srgbClr val="000000"/>
                </a:solidFill>
                <a:latin typeface="Minion-Regular"/>
              </a:rPr>
              <a:t>The stroma of breast consists of connective tissue and fat. It forms the supporting framework of the breast.</a:t>
            </a:r>
          </a:p>
          <a:p>
            <a:pPr algn="l"/>
            <a:r>
              <a:rPr lang="en-US" sz="1800" b="0" i="0" u="none" strike="noStrike" baseline="0" dirty="0">
                <a:solidFill>
                  <a:srgbClr val="000000"/>
                </a:solidFill>
                <a:latin typeface="Minion-Regular"/>
              </a:rPr>
              <a:t>The connective tissue condenses to form fibrous strands/ septa, called </a:t>
            </a:r>
            <a:r>
              <a:rPr lang="en-US" sz="1800" b="1" i="0" u="none" strike="noStrike" baseline="0" dirty="0">
                <a:solidFill>
                  <a:srgbClr val="000000"/>
                </a:solidFill>
                <a:latin typeface="Minion-Semibold"/>
              </a:rPr>
              <a:t>suspensory ligaments of Cooper</a:t>
            </a:r>
            <a:r>
              <a:rPr lang="en-US" sz="1800" b="0" i="0" u="none" strike="noStrike" baseline="0" dirty="0">
                <a:solidFill>
                  <a:srgbClr val="000000"/>
                </a:solidFill>
                <a:latin typeface="Minion-Regular"/>
              </a:rPr>
              <a:t>. The suspensory ligaments of Cooper are arranged in a radial fashion. They connect the dermis of the overlying skin to the ducts of the breast and pectoral fascia. The ligaments of the Cooper maintain the protuberance of the breast. </a:t>
            </a:r>
          </a:p>
          <a:p>
            <a:pPr algn="l"/>
            <a:r>
              <a:rPr lang="en-US" sz="1800" b="0" i="0" u="none" strike="noStrike" baseline="0" dirty="0">
                <a:solidFill>
                  <a:srgbClr val="000000"/>
                </a:solidFill>
                <a:latin typeface="Minion-Regular"/>
              </a:rPr>
              <a:t>Their atrophy due to ageing makes the breast pendulous in old age.</a:t>
            </a:r>
          </a:p>
          <a:p>
            <a:pPr algn="l"/>
            <a:r>
              <a:rPr lang="en-US" sz="1800" b="0" i="0" u="none" strike="noStrike" baseline="0" dirty="0">
                <a:solidFill>
                  <a:srgbClr val="000000"/>
                </a:solidFill>
                <a:latin typeface="Minion-Regular"/>
              </a:rPr>
              <a:t>The fat forms most of the bulk of the breast. It is distributed all over the breast except beneath the areola and the nipple.</a:t>
            </a:r>
            <a:endParaRPr lang="el-GR" dirty="0"/>
          </a:p>
        </p:txBody>
      </p:sp>
      <p:pic>
        <p:nvPicPr>
          <p:cNvPr id="6" name="Content Placeholder 5" descr="A diagram of the muscles of the body&#10;&#10;AI-generated content may be incorrect.">
            <a:extLst>
              <a:ext uri="{FF2B5EF4-FFF2-40B4-BE49-F238E27FC236}">
                <a16:creationId xmlns:a16="http://schemas.microsoft.com/office/drawing/2014/main" id="{87B1CDBA-DFE2-EDC3-8A84-F06738A5359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1525"/>
          <a:stretch/>
        </p:blipFill>
        <p:spPr>
          <a:xfrm>
            <a:off x="5921943" y="1578543"/>
            <a:ext cx="6015236" cy="4351338"/>
          </a:xfrm>
        </p:spPr>
      </p:pic>
    </p:spTree>
    <p:extLst>
      <p:ext uri="{BB962C8B-B14F-4D97-AF65-F5344CB8AC3E}">
        <p14:creationId xmlns:p14="http://schemas.microsoft.com/office/powerpoint/2010/main" val="1091497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74EE-A499-7B44-660E-5FBB042F53D5}"/>
              </a:ext>
            </a:extLst>
          </p:cNvPr>
          <p:cNvSpPr>
            <a:spLocks noGrp="1"/>
          </p:cNvSpPr>
          <p:nvPr>
            <p:ph type="title"/>
          </p:nvPr>
        </p:nvSpPr>
        <p:spPr/>
        <p:txBody>
          <a:bodyPr/>
          <a:lstStyle/>
          <a:p>
            <a:r>
              <a:rPr lang="en-US" dirty="0"/>
              <a:t>BREAST PARENCHYMA</a:t>
            </a:r>
            <a:endParaRPr lang="el-GR" dirty="0"/>
          </a:p>
        </p:txBody>
      </p:sp>
      <p:sp>
        <p:nvSpPr>
          <p:cNvPr id="3" name="Content Placeholder 2">
            <a:extLst>
              <a:ext uri="{FF2B5EF4-FFF2-40B4-BE49-F238E27FC236}">
                <a16:creationId xmlns:a16="http://schemas.microsoft.com/office/drawing/2014/main" id="{F82F48F9-430D-6A85-476D-03497DBFB260}"/>
              </a:ext>
            </a:extLst>
          </p:cNvPr>
          <p:cNvSpPr>
            <a:spLocks noGrp="1"/>
          </p:cNvSpPr>
          <p:nvPr>
            <p:ph sz="half" idx="1"/>
          </p:nvPr>
        </p:nvSpPr>
        <p:spPr/>
        <p:txBody>
          <a:bodyPr>
            <a:normAutofit fontScale="70000" lnSpcReduction="20000"/>
          </a:bodyPr>
          <a:lstStyle/>
          <a:p>
            <a:r>
              <a:rPr lang="en-US" dirty="0"/>
              <a:t>The parenchyma/glandular tissue of the breast secrete milk to feed the newborn baby. </a:t>
            </a:r>
          </a:p>
          <a:p>
            <a:r>
              <a:rPr lang="en-US" dirty="0"/>
              <a:t>It consists of about 15–20 lobes arranged in a radial fashion like the spokes of a wheel and converge towards the nipple. Each lobe is divided into lobules, which consist a cluster of acini</a:t>
            </a:r>
          </a:p>
          <a:p>
            <a:r>
              <a:rPr lang="en-US" dirty="0"/>
              <a:t>Each lobe is drained by a laciferous duct. The ducts from different lobes converge towards the nipple and open at its submit.</a:t>
            </a:r>
          </a:p>
          <a:p>
            <a:r>
              <a:rPr lang="en-US" dirty="0"/>
              <a:t>Near the termination, each duct expands into a laciferous sinuses which serves as a milk reservoir during lactation</a:t>
            </a:r>
          </a:p>
        </p:txBody>
      </p:sp>
      <p:pic>
        <p:nvPicPr>
          <p:cNvPr id="6" name="Content Placeholder 5" descr="Diagram of a structure of a body">
            <a:extLst>
              <a:ext uri="{FF2B5EF4-FFF2-40B4-BE49-F238E27FC236}">
                <a16:creationId xmlns:a16="http://schemas.microsoft.com/office/drawing/2014/main" id="{CE935FB4-4D4F-687E-4C62-D92EA57A1B2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690689"/>
            <a:ext cx="5181600" cy="3715168"/>
          </a:xfrm>
        </p:spPr>
      </p:pic>
    </p:spTree>
    <p:extLst>
      <p:ext uri="{BB962C8B-B14F-4D97-AF65-F5344CB8AC3E}">
        <p14:creationId xmlns:p14="http://schemas.microsoft.com/office/powerpoint/2010/main" val="1604920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77A9-5BAD-CFD3-1CF6-C51B9F0CD26E}"/>
              </a:ext>
            </a:extLst>
          </p:cNvPr>
          <p:cNvSpPr>
            <a:spLocks noGrp="1"/>
          </p:cNvSpPr>
          <p:nvPr>
            <p:ph type="title"/>
          </p:nvPr>
        </p:nvSpPr>
        <p:spPr/>
        <p:txBody>
          <a:bodyPr/>
          <a:lstStyle/>
          <a:p>
            <a:r>
              <a:rPr lang="en-US" dirty="0"/>
              <a:t>Breast Embryology</a:t>
            </a:r>
            <a:endParaRPr lang="el-GR" dirty="0"/>
          </a:p>
        </p:txBody>
      </p:sp>
      <p:sp>
        <p:nvSpPr>
          <p:cNvPr id="3" name="Content Placeholder 2">
            <a:extLst>
              <a:ext uri="{FF2B5EF4-FFF2-40B4-BE49-F238E27FC236}">
                <a16:creationId xmlns:a16="http://schemas.microsoft.com/office/drawing/2014/main" id="{ABBD2AF5-0242-82AB-2713-B051674CDD60}"/>
              </a:ext>
            </a:extLst>
          </p:cNvPr>
          <p:cNvSpPr>
            <a:spLocks noGrp="1"/>
          </p:cNvSpPr>
          <p:nvPr>
            <p:ph sz="half" idx="1"/>
          </p:nvPr>
        </p:nvSpPr>
        <p:spPr/>
        <p:txBody>
          <a:bodyPr>
            <a:normAutofit fontScale="62500" lnSpcReduction="20000"/>
          </a:bodyPr>
          <a:lstStyle/>
          <a:p>
            <a:r>
              <a:rPr lang="en-US" b="0" i="0" dirty="0">
                <a:solidFill>
                  <a:srgbClr val="222222"/>
                </a:solidFill>
                <a:effectLst/>
              </a:rPr>
              <a:t>Breast development begins prenatally, around 4–6 weeks of gestation </a:t>
            </a:r>
          </a:p>
          <a:p>
            <a:r>
              <a:rPr lang="en-US" b="0" i="0" dirty="0">
                <a:solidFill>
                  <a:srgbClr val="222222"/>
                </a:solidFill>
                <a:effectLst/>
              </a:rPr>
              <a:t>During this time, mammary progenitor cells of ectodermal origin form the mammary crest, which is a paired line that gently curves from the axilla to the inguinal region bilaterally </a:t>
            </a:r>
          </a:p>
          <a:p>
            <a:r>
              <a:rPr lang="en-US" b="0" i="0" dirty="0">
                <a:solidFill>
                  <a:srgbClr val="222222"/>
                </a:solidFill>
                <a:effectLst/>
              </a:rPr>
              <a:t>Most of the mammary crest atrophies to leave paired primary breast buds at the fourth intercostal space </a:t>
            </a:r>
          </a:p>
          <a:p>
            <a:r>
              <a:rPr lang="en-US" b="0" i="0" dirty="0">
                <a:solidFill>
                  <a:srgbClr val="222222"/>
                </a:solidFill>
                <a:effectLst/>
              </a:rPr>
              <a:t> These ectodermal cells subsequently invaginate into the underlying mesoderm and begin to form the network that will eventually become the lactiferous acini and ducts , or the gland itself . </a:t>
            </a:r>
          </a:p>
          <a:p>
            <a:r>
              <a:rPr lang="en-US" b="0" i="0" dirty="0">
                <a:solidFill>
                  <a:srgbClr val="222222"/>
                </a:solidFill>
                <a:effectLst/>
              </a:rPr>
              <a:t>The mesenchymal cells will eventually form into adipocytes, fibroblasts, and smooth muscle cells to become the future stroma surrounding the breast gland .</a:t>
            </a:r>
            <a:endParaRPr lang="el-GR" dirty="0"/>
          </a:p>
        </p:txBody>
      </p:sp>
      <p:pic>
        <p:nvPicPr>
          <p:cNvPr id="6" name="Content Placeholder 5" descr="A diagram of a human body&#10;&#10;AI-generated content may be incorrect.">
            <a:extLst>
              <a:ext uri="{FF2B5EF4-FFF2-40B4-BE49-F238E27FC236}">
                <a16:creationId xmlns:a16="http://schemas.microsoft.com/office/drawing/2014/main" id="{76191C10-2812-27E3-4FFB-26B7EF8C1AD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400676"/>
            <a:ext cx="5181600" cy="3201235"/>
          </a:xfrm>
        </p:spPr>
      </p:pic>
    </p:spTree>
    <p:extLst>
      <p:ext uri="{BB962C8B-B14F-4D97-AF65-F5344CB8AC3E}">
        <p14:creationId xmlns:p14="http://schemas.microsoft.com/office/powerpoint/2010/main" val="17817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55AF21-7A61-3611-CE65-ECB324299799}"/>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D16055D6-DA4E-0175-1238-273333CA57F4}"/>
              </a:ext>
            </a:extLst>
          </p:cNvPr>
          <p:cNvSpPr>
            <a:spLocks noGrp="1"/>
          </p:cNvSpPr>
          <p:nvPr>
            <p:ph idx="1"/>
          </p:nvPr>
        </p:nvSpPr>
        <p:spPr/>
        <p:txBody>
          <a:bodyPr>
            <a:normAutofit fontScale="70000" lnSpcReduction="20000"/>
          </a:bodyPr>
          <a:lstStyle/>
          <a:p>
            <a:pPr algn="l">
              <a:spcAft>
                <a:spcPts val="2400"/>
              </a:spcAft>
            </a:pPr>
            <a:r>
              <a:rPr lang="en-US" b="0" i="0" dirty="0">
                <a:solidFill>
                  <a:srgbClr val="222222"/>
                </a:solidFill>
                <a:effectLst/>
              </a:rPr>
              <a:t>By the end of the first trimester, the mammary bud is largely formed. During the second trimester, secondary branching patterns off the initial mammary bud continue to invaginate into the underlying mesenchyme to form a more complex network of mammary ducts This continues into the third trimester until birth. By birth, the breast gland contains around 15–20 lobes, each with their own lactiferous duct drainage system that converges on the nipple </a:t>
            </a:r>
          </a:p>
          <a:p>
            <a:pPr algn="l">
              <a:spcAft>
                <a:spcPts val="2400"/>
              </a:spcAft>
            </a:pPr>
            <a:r>
              <a:rPr lang="en-US" b="0" i="0" dirty="0">
                <a:solidFill>
                  <a:srgbClr val="222222"/>
                </a:solidFill>
                <a:effectLst/>
              </a:rPr>
              <a:t>After birth and during the first 2 years of life, both male and female infants will have transient breast enlargement and some will secrete milk from the rudimentary breast gland All of these changes are dependent on fluctuating hormone levels in the newborn, in large part mediated by estradiol. By 2 years of age, however, the breast gland becomes quiescent until puberty </a:t>
            </a:r>
          </a:p>
          <a:p>
            <a:pPr algn="l">
              <a:spcAft>
                <a:spcPts val="2400"/>
              </a:spcAft>
            </a:pPr>
            <a:r>
              <a:rPr lang="en-US" b="0" i="0" dirty="0">
                <a:solidFill>
                  <a:srgbClr val="222222"/>
                </a:solidFill>
                <a:effectLst/>
              </a:rPr>
              <a:t>Breast development is the first sign of puberty in the female and is dependent not only on estrogen but also on growth hormone and insulin-like growth factor-1 . On average, the mature breast forms between 8 and 13 years of age and is considered pathological if no breast development occurs by 14 years. </a:t>
            </a:r>
          </a:p>
        </p:txBody>
      </p:sp>
    </p:spTree>
    <p:extLst>
      <p:ext uri="{BB962C8B-B14F-4D97-AF65-F5344CB8AC3E}">
        <p14:creationId xmlns:p14="http://schemas.microsoft.com/office/powerpoint/2010/main" val="1716997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7CE98-6380-1C6D-D1FD-C2CB4285FBD0}"/>
              </a:ext>
            </a:extLst>
          </p:cNvPr>
          <p:cNvSpPr>
            <a:spLocks noGrp="1"/>
          </p:cNvSpPr>
          <p:nvPr>
            <p:ph type="title"/>
          </p:nvPr>
        </p:nvSpPr>
        <p:spPr/>
        <p:txBody>
          <a:bodyPr/>
          <a:lstStyle/>
          <a:p>
            <a:r>
              <a:rPr lang="en-US" dirty="0"/>
              <a:t>Axilla		</a:t>
            </a:r>
            <a:endParaRPr lang="el-GR" dirty="0"/>
          </a:p>
        </p:txBody>
      </p:sp>
      <p:sp>
        <p:nvSpPr>
          <p:cNvPr id="3" name="Content Placeholder 2">
            <a:extLst>
              <a:ext uri="{FF2B5EF4-FFF2-40B4-BE49-F238E27FC236}">
                <a16:creationId xmlns:a16="http://schemas.microsoft.com/office/drawing/2014/main" id="{F5C62D44-E47E-F0A0-A230-D61A9D987319}"/>
              </a:ext>
            </a:extLst>
          </p:cNvPr>
          <p:cNvSpPr>
            <a:spLocks noGrp="1"/>
          </p:cNvSpPr>
          <p:nvPr>
            <p:ph sz="half" idx="1"/>
          </p:nvPr>
        </p:nvSpPr>
        <p:spPr/>
        <p:txBody>
          <a:bodyPr>
            <a:normAutofit fontScale="70000" lnSpcReduction="20000"/>
          </a:bodyPr>
          <a:lstStyle/>
          <a:p>
            <a:r>
              <a:rPr lang="en-US" dirty="0"/>
              <a:t>The axilla or armpit is a fat-filled pyramid-shaped space, between the upper part of the arm and the side of the chest wall </a:t>
            </a:r>
          </a:p>
          <a:p>
            <a:r>
              <a:rPr lang="en-US" dirty="0"/>
              <a:t>It contains the brachial plexus, axillary vessels, and lymph nodes. </a:t>
            </a:r>
          </a:p>
          <a:p>
            <a:r>
              <a:rPr lang="en-US" dirty="0"/>
              <a:t>It also acts as a funnel shaped tunnel for neurovascular structures to pass from the root of the neck to the upper limb and vice versa. </a:t>
            </a:r>
          </a:p>
          <a:p>
            <a:r>
              <a:rPr lang="en-US" dirty="0"/>
              <a:t>Groups of lymph nodes within it drain the upper limb and the breast. The study of axilla is clinically important because axillary lymph nodes are often enlarged and hence routinely palpated during physical examination of the patient.</a:t>
            </a:r>
            <a:endParaRPr lang="el-GR" dirty="0"/>
          </a:p>
        </p:txBody>
      </p:sp>
      <p:pic>
        <p:nvPicPr>
          <p:cNvPr id="6" name="Content Placeholder 5" descr="A diagram of a person's chest&#10;&#10;AI-generated content may be incorrect.">
            <a:extLst>
              <a:ext uri="{FF2B5EF4-FFF2-40B4-BE49-F238E27FC236}">
                <a16:creationId xmlns:a16="http://schemas.microsoft.com/office/drawing/2014/main" id="{6E4347F5-64FE-E46D-1B5D-C13C46FB826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5906" y="1825625"/>
            <a:ext cx="5134187" cy="4351338"/>
          </a:xfrm>
        </p:spPr>
      </p:pic>
    </p:spTree>
    <p:extLst>
      <p:ext uri="{BB962C8B-B14F-4D97-AF65-F5344CB8AC3E}">
        <p14:creationId xmlns:p14="http://schemas.microsoft.com/office/powerpoint/2010/main" val="797508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58108-53EC-DF49-55E9-2FFCBDC78D41}"/>
              </a:ext>
            </a:extLst>
          </p:cNvPr>
          <p:cNvSpPr>
            <a:spLocks noGrp="1"/>
          </p:cNvSpPr>
          <p:nvPr>
            <p:ph type="title"/>
          </p:nvPr>
        </p:nvSpPr>
        <p:spPr/>
        <p:txBody>
          <a:bodyPr/>
          <a:lstStyle/>
          <a:p>
            <a:r>
              <a:rPr lang="en-US" dirty="0"/>
              <a:t>Boundaries</a:t>
            </a:r>
            <a:endParaRPr lang="el-GR" dirty="0"/>
          </a:p>
        </p:txBody>
      </p:sp>
      <p:sp>
        <p:nvSpPr>
          <p:cNvPr id="3" name="Content Placeholder 2">
            <a:extLst>
              <a:ext uri="{FF2B5EF4-FFF2-40B4-BE49-F238E27FC236}">
                <a16:creationId xmlns:a16="http://schemas.microsoft.com/office/drawing/2014/main" id="{BBD76D64-4956-BAEE-4F73-0ED1DD026CE6}"/>
              </a:ext>
            </a:extLst>
          </p:cNvPr>
          <p:cNvSpPr>
            <a:spLocks noGrp="1"/>
          </p:cNvSpPr>
          <p:nvPr>
            <p:ph sz="half" idx="1"/>
          </p:nvPr>
        </p:nvSpPr>
        <p:spPr/>
        <p:txBody>
          <a:bodyPr/>
          <a:lstStyle/>
          <a:p>
            <a:r>
              <a:rPr lang="en-US" dirty="0"/>
              <a:t>The axilla resembles a truncated four-sided pyramid and presents an apex, a base and four walls (anterior, posterior, medial, and lateral) </a:t>
            </a:r>
            <a:endParaRPr lang="el-GR" dirty="0"/>
          </a:p>
        </p:txBody>
      </p:sp>
      <p:pic>
        <p:nvPicPr>
          <p:cNvPr id="6" name="Content Placeholder 5" descr="A diagram of a pyramid&#10;&#10;AI-generated content may be incorrect.">
            <a:extLst>
              <a:ext uri="{FF2B5EF4-FFF2-40B4-BE49-F238E27FC236}">
                <a16:creationId xmlns:a16="http://schemas.microsoft.com/office/drawing/2014/main" id="{48967EC9-6728-5352-E62E-AF4496D373E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96380"/>
            <a:ext cx="5181600" cy="3409827"/>
          </a:xfrm>
        </p:spPr>
      </p:pic>
    </p:spTree>
    <p:extLst>
      <p:ext uri="{BB962C8B-B14F-4D97-AF65-F5344CB8AC3E}">
        <p14:creationId xmlns:p14="http://schemas.microsoft.com/office/powerpoint/2010/main" val="683744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35B23-8E49-03AC-F308-F7D1D9451E11}"/>
              </a:ext>
            </a:extLst>
          </p:cNvPr>
          <p:cNvSpPr>
            <a:spLocks noGrp="1"/>
          </p:cNvSpPr>
          <p:nvPr>
            <p:ph type="title"/>
          </p:nvPr>
        </p:nvSpPr>
        <p:spPr/>
        <p:txBody>
          <a:bodyPr/>
          <a:lstStyle/>
          <a:p>
            <a:r>
              <a:rPr lang="en-US" dirty="0"/>
              <a:t>Apex</a:t>
            </a:r>
            <a:endParaRPr lang="el-GR" dirty="0"/>
          </a:p>
        </p:txBody>
      </p:sp>
      <p:sp>
        <p:nvSpPr>
          <p:cNvPr id="3" name="Content Placeholder 2">
            <a:extLst>
              <a:ext uri="{FF2B5EF4-FFF2-40B4-BE49-F238E27FC236}">
                <a16:creationId xmlns:a16="http://schemas.microsoft.com/office/drawing/2014/main" id="{367D6728-B203-EDA0-FAEC-D8EE59FB6EBE}"/>
              </a:ext>
            </a:extLst>
          </p:cNvPr>
          <p:cNvSpPr>
            <a:spLocks noGrp="1"/>
          </p:cNvSpPr>
          <p:nvPr>
            <p:ph sz="half" idx="1"/>
          </p:nvPr>
        </p:nvSpPr>
        <p:spPr/>
        <p:txBody>
          <a:bodyPr>
            <a:normAutofit fontScale="77500" lnSpcReduction="20000"/>
          </a:bodyPr>
          <a:lstStyle/>
          <a:p>
            <a:r>
              <a:rPr lang="en-US" dirty="0"/>
              <a:t>Apex/</a:t>
            </a:r>
            <a:r>
              <a:rPr lang="en-US" dirty="0" err="1"/>
              <a:t>cervico</a:t>
            </a:r>
            <a:r>
              <a:rPr lang="en-US" dirty="0"/>
              <a:t>-axillary canal: It is a passageway between the neck and axilla. </a:t>
            </a:r>
          </a:p>
          <a:p>
            <a:r>
              <a:rPr lang="en-US" dirty="0"/>
              <a:t>It is directed upwards and medially into the root of the neck and corresponds to the triangular space bounded in front by the clavicle, behind by the upper border of the scapula and medially by the outer border of the first rib . </a:t>
            </a:r>
          </a:p>
          <a:p>
            <a:r>
              <a:rPr lang="en-US" dirty="0"/>
              <a:t>The axillary artery and brachial plexus enter the axilla from neck through this gap, hence it is also termed </a:t>
            </a:r>
            <a:r>
              <a:rPr lang="en-US" dirty="0" err="1"/>
              <a:t>cervico</a:t>
            </a:r>
            <a:r>
              <a:rPr lang="en-US" dirty="0"/>
              <a:t>-axillary canal. The axillary vein enters the neck from the axilla into the neck through this canal</a:t>
            </a:r>
            <a:endParaRPr lang="el-GR" dirty="0"/>
          </a:p>
        </p:txBody>
      </p:sp>
      <p:pic>
        <p:nvPicPr>
          <p:cNvPr id="6" name="Content Placeholder 5" descr="A diagram of the bone&#10;&#10;AI-generated content may be incorrect.">
            <a:extLst>
              <a:ext uri="{FF2B5EF4-FFF2-40B4-BE49-F238E27FC236}">
                <a16:creationId xmlns:a16="http://schemas.microsoft.com/office/drawing/2014/main" id="{4C99EF4B-5F34-1DCD-D2CD-580B4EF28BB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441242"/>
            <a:ext cx="5181600" cy="3120103"/>
          </a:xfrm>
        </p:spPr>
      </p:pic>
    </p:spTree>
    <p:extLst>
      <p:ext uri="{BB962C8B-B14F-4D97-AF65-F5344CB8AC3E}">
        <p14:creationId xmlns:p14="http://schemas.microsoft.com/office/powerpoint/2010/main" val="2301197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B41AE-AA80-A3E8-A0A9-10B21999F9EA}"/>
              </a:ext>
            </a:extLst>
          </p:cNvPr>
          <p:cNvSpPr>
            <a:spLocks noGrp="1"/>
          </p:cNvSpPr>
          <p:nvPr>
            <p:ph type="title"/>
          </p:nvPr>
        </p:nvSpPr>
        <p:spPr/>
        <p:txBody>
          <a:bodyPr/>
          <a:lstStyle/>
          <a:p>
            <a:r>
              <a:rPr lang="en-US" dirty="0"/>
              <a:t>Base/Floor</a:t>
            </a:r>
            <a:endParaRPr lang="el-GR" dirty="0"/>
          </a:p>
        </p:txBody>
      </p:sp>
      <p:sp>
        <p:nvSpPr>
          <p:cNvPr id="3" name="Content Placeholder 2">
            <a:extLst>
              <a:ext uri="{FF2B5EF4-FFF2-40B4-BE49-F238E27FC236}">
                <a16:creationId xmlns:a16="http://schemas.microsoft.com/office/drawing/2014/main" id="{2A46B5C0-F438-5CA7-7310-D63A63A50498}"/>
              </a:ext>
            </a:extLst>
          </p:cNvPr>
          <p:cNvSpPr>
            <a:spLocks noGrp="1"/>
          </p:cNvSpPr>
          <p:nvPr>
            <p:ph sz="half" idx="1"/>
          </p:nvPr>
        </p:nvSpPr>
        <p:spPr/>
        <p:txBody>
          <a:bodyPr>
            <a:normAutofit fontScale="92500" lnSpcReduction="20000"/>
          </a:bodyPr>
          <a:lstStyle/>
          <a:p>
            <a:r>
              <a:rPr lang="en-US" dirty="0"/>
              <a:t>It is at the lower end of the axilla and directed downwards. It is formed by the axillary fascia. The base corresponds to the hollow bounded in front by the anterior axillary fold, formed by the lower border of the pectoralis major muscle, </a:t>
            </a:r>
          </a:p>
          <a:p>
            <a:r>
              <a:rPr lang="en-US" dirty="0"/>
              <a:t>Behind by the posterior axillary fold formed by the tendon of latissimus dorsi and teres major muscles, and medially by the lateral aspect of the chest wall. </a:t>
            </a:r>
            <a:endParaRPr lang="el-GR" dirty="0"/>
          </a:p>
        </p:txBody>
      </p:sp>
      <p:pic>
        <p:nvPicPr>
          <p:cNvPr id="6" name="Content Placeholder 5" descr="A diagram of the ear&#10;&#10;AI-generated content may be incorrect.">
            <a:extLst>
              <a:ext uri="{FF2B5EF4-FFF2-40B4-BE49-F238E27FC236}">
                <a16:creationId xmlns:a16="http://schemas.microsoft.com/office/drawing/2014/main" id="{87181300-FF35-894D-7D03-50E6C60B18C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4351338"/>
          </a:xfrm>
        </p:spPr>
      </p:pic>
    </p:spTree>
    <p:extLst>
      <p:ext uri="{BB962C8B-B14F-4D97-AF65-F5344CB8AC3E}">
        <p14:creationId xmlns:p14="http://schemas.microsoft.com/office/powerpoint/2010/main" val="2524223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3C5E-4824-6975-A609-139149F0CDBA}"/>
              </a:ext>
            </a:extLst>
          </p:cNvPr>
          <p:cNvSpPr>
            <a:spLocks noGrp="1"/>
          </p:cNvSpPr>
          <p:nvPr>
            <p:ph type="title"/>
          </p:nvPr>
        </p:nvSpPr>
        <p:spPr/>
        <p:txBody>
          <a:bodyPr/>
          <a:lstStyle/>
          <a:p>
            <a:r>
              <a:rPr lang="en-US" dirty="0"/>
              <a:t>Walls of the Axilla</a:t>
            </a:r>
            <a:endParaRPr lang="el-GR" dirty="0"/>
          </a:p>
        </p:txBody>
      </p:sp>
      <p:sp>
        <p:nvSpPr>
          <p:cNvPr id="3" name="Content Placeholder 2">
            <a:extLst>
              <a:ext uri="{FF2B5EF4-FFF2-40B4-BE49-F238E27FC236}">
                <a16:creationId xmlns:a16="http://schemas.microsoft.com/office/drawing/2014/main" id="{D7EFD8D8-F055-6D1A-F005-C8EBC238D5F9}"/>
              </a:ext>
            </a:extLst>
          </p:cNvPr>
          <p:cNvSpPr>
            <a:spLocks noGrp="1"/>
          </p:cNvSpPr>
          <p:nvPr>
            <p:ph sz="half" idx="1"/>
          </p:nvPr>
        </p:nvSpPr>
        <p:spPr/>
        <p:txBody>
          <a:bodyPr>
            <a:normAutofit fontScale="70000" lnSpcReduction="20000"/>
          </a:bodyPr>
          <a:lstStyle/>
          <a:p>
            <a:r>
              <a:rPr lang="en-US" dirty="0"/>
              <a:t> Anterior wall: It is formed by the pectoralis major, subclavius, and pectoralis minor muscles. </a:t>
            </a:r>
          </a:p>
          <a:p>
            <a:r>
              <a:rPr lang="en-US" dirty="0"/>
              <a:t>Posterior wall: formed by the subscapularis muscle above and latissimus dorsi and teres major muscles below. </a:t>
            </a:r>
          </a:p>
          <a:p>
            <a:r>
              <a:rPr lang="en-US" dirty="0"/>
              <a:t>Medial wall: It is formed by the upper four or five ribs, and corresponding intercostal spaces covered by the serratus anterior muscle.</a:t>
            </a:r>
          </a:p>
          <a:p>
            <a:r>
              <a:rPr lang="en-US" dirty="0"/>
              <a:t>Lateral wall: It is formed by tendon of biceps brachii the bicipital groove of humerus coracobrachialis and short head of biceps brachii. The lateral wall is extremely narrow because anterior and posterior walls of the axilla converge at this site</a:t>
            </a:r>
            <a:endParaRPr lang="el-GR" dirty="0"/>
          </a:p>
        </p:txBody>
      </p:sp>
      <p:pic>
        <p:nvPicPr>
          <p:cNvPr id="7" name="Content Placeholder 6" descr="A diagram of the muscles of the human body&#10;&#10;AI-generated content may be incorrect.">
            <a:extLst>
              <a:ext uri="{FF2B5EF4-FFF2-40B4-BE49-F238E27FC236}">
                <a16:creationId xmlns:a16="http://schemas.microsoft.com/office/drawing/2014/main" id="{B8B38427-9D55-484C-E70A-3B82E9CFB9C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11066"/>
            <a:ext cx="5181600" cy="4180455"/>
          </a:xfrm>
        </p:spPr>
      </p:pic>
    </p:spTree>
    <p:extLst>
      <p:ext uri="{BB962C8B-B14F-4D97-AF65-F5344CB8AC3E}">
        <p14:creationId xmlns:p14="http://schemas.microsoft.com/office/powerpoint/2010/main" val="3342196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03FA6E-29CF-3DBE-BBAD-7D7CDEF96419}"/>
              </a:ext>
            </a:extLst>
          </p:cNvPr>
          <p:cNvSpPr>
            <a:spLocks noGrp="1"/>
          </p:cNvSpPr>
          <p:nvPr>
            <p:ph type="title"/>
          </p:nvPr>
        </p:nvSpPr>
        <p:spPr/>
        <p:txBody>
          <a:bodyPr/>
          <a:lstStyle/>
          <a:p>
            <a:r>
              <a:rPr lang="en-US" dirty="0"/>
              <a:t>Anterior Wall</a:t>
            </a:r>
            <a:endParaRPr lang="el-GR" dirty="0"/>
          </a:p>
        </p:txBody>
      </p:sp>
      <p:sp>
        <p:nvSpPr>
          <p:cNvPr id="3" name="Θέση περιεχομένου 2">
            <a:extLst>
              <a:ext uri="{FF2B5EF4-FFF2-40B4-BE49-F238E27FC236}">
                <a16:creationId xmlns:a16="http://schemas.microsoft.com/office/drawing/2014/main" id="{33869D50-39C6-7A2D-C787-6CB4D12056AB}"/>
              </a:ext>
            </a:extLst>
          </p:cNvPr>
          <p:cNvSpPr>
            <a:spLocks noGrp="1"/>
          </p:cNvSpPr>
          <p:nvPr>
            <p:ph sz="half" idx="1"/>
          </p:nvPr>
        </p:nvSpPr>
        <p:spPr/>
        <p:txBody>
          <a:bodyPr/>
          <a:lstStyle/>
          <a:p>
            <a:r>
              <a:rPr lang="en-US" dirty="0"/>
              <a:t>The anterior wall of the axilla is formed by the </a:t>
            </a:r>
          </a:p>
          <a:p>
            <a:r>
              <a:rPr lang="en-US" dirty="0"/>
              <a:t>lateral part the pectoralis major muscle, </a:t>
            </a:r>
          </a:p>
          <a:p>
            <a:r>
              <a:rPr lang="en-US" dirty="0"/>
              <a:t>the underlying pectoralis minor </a:t>
            </a:r>
          </a:p>
          <a:p>
            <a:r>
              <a:rPr lang="en-US" dirty="0"/>
              <a:t>the underlying subclavius muscles, and</a:t>
            </a:r>
          </a:p>
          <a:p>
            <a:r>
              <a:rPr lang="en-US" dirty="0"/>
              <a:t> the clavipectoral fascia</a:t>
            </a:r>
            <a:endParaRPr lang="el-GR" dirty="0"/>
          </a:p>
        </p:txBody>
      </p:sp>
      <p:pic>
        <p:nvPicPr>
          <p:cNvPr id="5" name="Content Placeholder 6" descr="A diagram of the muscles of the human body&#10;&#10;AI-generated content may be incorrect.">
            <a:extLst>
              <a:ext uri="{FF2B5EF4-FFF2-40B4-BE49-F238E27FC236}">
                <a16:creationId xmlns:a16="http://schemas.microsoft.com/office/drawing/2014/main" id="{4EB86753-BECE-76A5-69AB-A2082DB52AF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11066"/>
            <a:ext cx="5181600" cy="4180455"/>
          </a:xfrm>
        </p:spPr>
      </p:pic>
    </p:spTree>
    <p:extLst>
      <p:ext uri="{BB962C8B-B14F-4D97-AF65-F5344CB8AC3E}">
        <p14:creationId xmlns:p14="http://schemas.microsoft.com/office/powerpoint/2010/main" val="4208296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C49096-5D8E-FB0C-C8E6-B6C7B7D80E19}"/>
              </a:ext>
            </a:extLst>
          </p:cNvPr>
          <p:cNvSpPr>
            <a:spLocks noGrp="1"/>
          </p:cNvSpPr>
          <p:nvPr>
            <p:ph type="title"/>
          </p:nvPr>
        </p:nvSpPr>
        <p:spPr/>
        <p:txBody>
          <a:bodyPr/>
          <a:lstStyle/>
          <a:p>
            <a:r>
              <a:rPr lang="en-US"/>
              <a:t>Introduction</a:t>
            </a:r>
            <a:endParaRPr lang="el-GR" dirty="0"/>
          </a:p>
        </p:txBody>
      </p:sp>
      <p:sp>
        <p:nvSpPr>
          <p:cNvPr id="3" name="Θέση περιεχομένου 2">
            <a:extLst>
              <a:ext uri="{FF2B5EF4-FFF2-40B4-BE49-F238E27FC236}">
                <a16:creationId xmlns:a16="http://schemas.microsoft.com/office/drawing/2014/main" id="{DC68BF98-3444-DDCD-1A2F-9788873417D0}"/>
              </a:ext>
            </a:extLst>
          </p:cNvPr>
          <p:cNvSpPr>
            <a:spLocks noGrp="1"/>
          </p:cNvSpPr>
          <p:nvPr>
            <p:ph idx="1"/>
          </p:nvPr>
        </p:nvSpPr>
        <p:spPr/>
        <p:txBody>
          <a:bodyPr>
            <a:normAutofit lnSpcReduction="10000"/>
          </a:bodyPr>
          <a:lstStyle/>
          <a:p>
            <a:r>
              <a:rPr lang="en-US"/>
              <a:t>The mammary gland is a modified sweat gland present in the superficial fascia of the pectoral region. The mammary gland is found in both sexes. </a:t>
            </a:r>
          </a:p>
          <a:p>
            <a:r>
              <a:rPr lang="en-US"/>
              <a:t>However, it remains rudimentary in male but becomes well-developed in female at puberty. </a:t>
            </a:r>
          </a:p>
          <a:p>
            <a:r>
              <a:rPr lang="en-US"/>
              <a:t>On rare occasions the breasts of male become enlarged, this condition is called gynecomastia. </a:t>
            </a:r>
          </a:p>
          <a:p>
            <a:r>
              <a:rPr lang="en-US"/>
              <a:t>In female, it forms an accessory sex organ of female reproductive system and provides milk to the newborn. The anatomy of breast is of great surgical importance, and therefore, needs to be studied in detail.</a:t>
            </a:r>
          </a:p>
          <a:p>
            <a:endParaRPr lang="en-US"/>
          </a:p>
          <a:p>
            <a:endParaRPr lang="el-GR" dirty="0"/>
          </a:p>
        </p:txBody>
      </p:sp>
    </p:spTree>
    <p:extLst>
      <p:ext uri="{BB962C8B-B14F-4D97-AF65-F5344CB8AC3E}">
        <p14:creationId xmlns:p14="http://schemas.microsoft.com/office/powerpoint/2010/main" val="2392669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72B47-6E9E-6864-B239-A3434A84FC6C}"/>
              </a:ext>
            </a:extLst>
          </p:cNvPr>
          <p:cNvSpPr>
            <a:spLocks noGrp="1"/>
          </p:cNvSpPr>
          <p:nvPr>
            <p:ph type="title"/>
          </p:nvPr>
        </p:nvSpPr>
        <p:spPr/>
        <p:txBody>
          <a:bodyPr/>
          <a:lstStyle/>
          <a:p>
            <a:r>
              <a:rPr lang="en-US" dirty="0"/>
              <a:t>Pectoralis Major</a:t>
            </a:r>
            <a:endParaRPr lang="el-GR" dirty="0"/>
          </a:p>
        </p:txBody>
      </p:sp>
      <p:sp>
        <p:nvSpPr>
          <p:cNvPr id="3" name="Content Placeholder 2">
            <a:extLst>
              <a:ext uri="{FF2B5EF4-FFF2-40B4-BE49-F238E27FC236}">
                <a16:creationId xmlns:a16="http://schemas.microsoft.com/office/drawing/2014/main" id="{11207A8B-DA07-1152-EB7B-4A95D2683993}"/>
              </a:ext>
            </a:extLst>
          </p:cNvPr>
          <p:cNvSpPr>
            <a:spLocks noGrp="1"/>
          </p:cNvSpPr>
          <p:nvPr>
            <p:ph sz="half" idx="1"/>
          </p:nvPr>
        </p:nvSpPr>
        <p:spPr/>
        <p:txBody>
          <a:bodyPr>
            <a:normAutofit fontScale="55000" lnSpcReduction="20000"/>
          </a:bodyPr>
          <a:lstStyle/>
          <a:p>
            <a:r>
              <a:rPr lang="en-US" dirty="0"/>
              <a:t>The largest and most superficial muscle of the anterior wall . Its inferior margin underlies the anterior axillary fold, which marks the anteroinferior border of the axilla. </a:t>
            </a:r>
          </a:p>
          <a:p>
            <a:r>
              <a:rPr lang="en-US" dirty="0"/>
              <a:t>The muscle </a:t>
            </a:r>
            <a:r>
              <a:rPr lang="en-US" b="1" dirty="0"/>
              <a:t>has two heads</a:t>
            </a:r>
            <a:r>
              <a:rPr lang="en-US" dirty="0"/>
              <a:t>: </a:t>
            </a:r>
            <a:r>
              <a:rPr lang="en-US" b="1" dirty="0"/>
              <a:t>The clavicular head </a:t>
            </a:r>
            <a:r>
              <a:rPr lang="en-US" dirty="0"/>
              <a:t>from the medial half of the clavicle. </a:t>
            </a:r>
            <a:r>
              <a:rPr lang="en-US" b="1" dirty="0"/>
              <a:t>The sternocostal head </a:t>
            </a:r>
            <a:r>
              <a:rPr lang="en-US" dirty="0"/>
              <a:t>from the medial part the anterior thoracic wall-often, fibers from this head continue inferiorly and medially to attach to the anterior abdominal wall, forming an additional abdominal part of the muscle. </a:t>
            </a:r>
          </a:p>
          <a:p>
            <a:r>
              <a:rPr lang="en-US" dirty="0"/>
              <a:t>The muscle inserts into the lateral lip of the </a:t>
            </a:r>
            <a:r>
              <a:rPr lang="en-US" b="1" dirty="0"/>
              <a:t>intertubercular sulcus </a:t>
            </a:r>
            <a:r>
              <a:rPr lang="en-US" dirty="0"/>
              <a:t>of the humerus. </a:t>
            </a:r>
          </a:p>
          <a:p>
            <a:r>
              <a:rPr lang="en-US" dirty="0"/>
              <a:t>Acting together, the two heads of the pectoralis major </a:t>
            </a:r>
            <a:r>
              <a:rPr lang="en-US" b="1" dirty="0"/>
              <a:t>flex, adduct, and medially rotate the arm</a:t>
            </a:r>
            <a:r>
              <a:rPr lang="en-US" dirty="0"/>
              <a:t> at the glenohumeral joint. </a:t>
            </a:r>
          </a:p>
          <a:p>
            <a:r>
              <a:rPr lang="en-US" dirty="0"/>
              <a:t>The </a:t>
            </a:r>
            <a:r>
              <a:rPr lang="en-US" b="1" dirty="0"/>
              <a:t>clavicular head flexes the arm </a:t>
            </a:r>
            <a:r>
              <a:rPr lang="en-US" dirty="0"/>
              <a:t>from an extended position, whereas </a:t>
            </a:r>
            <a:r>
              <a:rPr lang="en-US" b="1" dirty="0"/>
              <a:t>the sternocostal head extends the arm </a:t>
            </a:r>
            <a:r>
              <a:rPr lang="en-US" dirty="0"/>
              <a:t>from a flexed position, particularly against resistance. </a:t>
            </a:r>
          </a:p>
          <a:p>
            <a:r>
              <a:rPr lang="en-US" dirty="0"/>
              <a:t>Innervated by </a:t>
            </a:r>
            <a:r>
              <a:rPr lang="en-US" b="1" dirty="0"/>
              <a:t>the lateral and medial pectoral nerves</a:t>
            </a:r>
            <a:r>
              <a:rPr lang="en-US" dirty="0"/>
              <a:t>(brachial plexus)</a:t>
            </a:r>
            <a:endParaRPr lang="el-GR" dirty="0"/>
          </a:p>
        </p:txBody>
      </p:sp>
      <p:pic>
        <p:nvPicPr>
          <p:cNvPr id="6" name="Content Placeholder 5" descr="A diagram of the muscles of the shoulder&#10;&#10;AI-generated content may be incorrect.">
            <a:extLst>
              <a:ext uri="{FF2B5EF4-FFF2-40B4-BE49-F238E27FC236}">
                <a16:creationId xmlns:a16="http://schemas.microsoft.com/office/drawing/2014/main" id="{701BEE4A-D2F3-B014-945B-2B29FABB10E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825625"/>
            <a:ext cx="5581383" cy="4060492"/>
          </a:xfrm>
        </p:spPr>
      </p:pic>
    </p:spTree>
    <p:extLst>
      <p:ext uri="{BB962C8B-B14F-4D97-AF65-F5344CB8AC3E}">
        <p14:creationId xmlns:p14="http://schemas.microsoft.com/office/powerpoint/2010/main" val="3700336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8FEC7-866B-FF27-80D4-9A73E27A020D}"/>
              </a:ext>
            </a:extLst>
          </p:cNvPr>
          <p:cNvSpPr>
            <a:spLocks noGrp="1"/>
          </p:cNvSpPr>
          <p:nvPr>
            <p:ph type="title"/>
          </p:nvPr>
        </p:nvSpPr>
        <p:spPr/>
        <p:txBody>
          <a:bodyPr/>
          <a:lstStyle/>
          <a:p>
            <a:r>
              <a:rPr lang="en-US" dirty="0"/>
              <a:t>Subclavius Muscle</a:t>
            </a:r>
            <a:endParaRPr lang="el-GR" dirty="0"/>
          </a:p>
        </p:txBody>
      </p:sp>
      <p:sp>
        <p:nvSpPr>
          <p:cNvPr id="3" name="Content Placeholder 2">
            <a:extLst>
              <a:ext uri="{FF2B5EF4-FFF2-40B4-BE49-F238E27FC236}">
                <a16:creationId xmlns:a16="http://schemas.microsoft.com/office/drawing/2014/main" id="{097078BB-8B0E-1DAD-AEFC-75DB0549623B}"/>
              </a:ext>
            </a:extLst>
          </p:cNvPr>
          <p:cNvSpPr>
            <a:spLocks noGrp="1"/>
          </p:cNvSpPr>
          <p:nvPr>
            <p:ph sz="half" idx="1"/>
          </p:nvPr>
        </p:nvSpPr>
        <p:spPr/>
        <p:txBody>
          <a:bodyPr>
            <a:normAutofit fontScale="70000" lnSpcReduction="20000"/>
          </a:bodyPr>
          <a:lstStyle/>
          <a:p>
            <a:r>
              <a:rPr lang="en-US" dirty="0"/>
              <a:t>Small muscle that lies deep to the pectoralis major muscle and passes between the clavicle and rib I . </a:t>
            </a:r>
          </a:p>
          <a:p>
            <a:r>
              <a:rPr lang="en-US" dirty="0"/>
              <a:t>It originates medially, as tendon, </a:t>
            </a:r>
            <a:r>
              <a:rPr lang="en-US" b="1" dirty="0"/>
              <a:t>from rib I </a:t>
            </a:r>
            <a:r>
              <a:rPr lang="en-US" dirty="0"/>
              <a:t>at the junction between the rib and its costal cartilage. </a:t>
            </a:r>
          </a:p>
          <a:p>
            <a:r>
              <a:rPr lang="en-US" dirty="0"/>
              <a:t>It passes laterally and superiorly to insert via muscular attachment into an elongate shallow groove on the inferior surface of the </a:t>
            </a:r>
            <a:r>
              <a:rPr lang="en-US" b="1" dirty="0"/>
              <a:t>middle third of the clavicle</a:t>
            </a:r>
            <a:r>
              <a:rPr lang="en-US" dirty="0"/>
              <a:t>. </a:t>
            </a:r>
          </a:p>
          <a:p>
            <a:r>
              <a:rPr lang="en-US" dirty="0"/>
              <a:t>The function of the subclavius </a:t>
            </a:r>
            <a:r>
              <a:rPr lang="en-US" b="1" dirty="0"/>
              <a:t>is not entirely clear</a:t>
            </a:r>
            <a:r>
              <a:rPr lang="en-US" dirty="0"/>
              <a:t>, but it may act to pull the shoulder down by depressing the pulling the clavicle medially. </a:t>
            </a:r>
          </a:p>
          <a:p>
            <a:r>
              <a:rPr lang="en-US" dirty="0"/>
              <a:t>The subclavius muscle is innervated by a </a:t>
            </a:r>
            <a:r>
              <a:rPr lang="en-US" b="1" dirty="0"/>
              <a:t>small branch from the superior trunk of the brachial plexus</a:t>
            </a:r>
            <a:r>
              <a:rPr lang="en-US" dirty="0"/>
              <a:t>. </a:t>
            </a:r>
          </a:p>
          <a:p>
            <a:endParaRPr lang="en-US" dirty="0"/>
          </a:p>
        </p:txBody>
      </p:sp>
      <p:pic>
        <p:nvPicPr>
          <p:cNvPr id="6" name="Θέση περιεχομένου 5" descr="Εικόνα που περιέχει σκελετός, σκίτσο/σχέδιο&#10;&#10;Το περιεχόμενο που δημιουργείται από τεχνολογία AI ενδέχεται να είναι εσφαλμένο.">
            <a:extLst>
              <a:ext uri="{FF2B5EF4-FFF2-40B4-BE49-F238E27FC236}">
                <a16:creationId xmlns:a16="http://schemas.microsoft.com/office/drawing/2014/main" id="{87DCEDD2-1810-0E86-E153-DAA3C4E44EF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9537" y="1351128"/>
            <a:ext cx="4986926" cy="4825835"/>
          </a:xfrm>
        </p:spPr>
      </p:pic>
    </p:spTree>
    <p:extLst>
      <p:ext uri="{BB962C8B-B14F-4D97-AF65-F5344CB8AC3E}">
        <p14:creationId xmlns:p14="http://schemas.microsoft.com/office/powerpoint/2010/main" val="1824346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F10A4-2FB5-A137-5827-FBDF0C49C65F}"/>
              </a:ext>
            </a:extLst>
          </p:cNvPr>
          <p:cNvSpPr>
            <a:spLocks noGrp="1"/>
          </p:cNvSpPr>
          <p:nvPr>
            <p:ph type="title"/>
          </p:nvPr>
        </p:nvSpPr>
        <p:spPr/>
        <p:txBody>
          <a:bodyPr/>
          <a:lstStyle/>
          <a:p>
            <a:r>
              <a:rPr lang="en-US" dirty="0"/>
              <a:t>Pectoralis Minor Muscle</a:t>
            </a:r>
            <a:endParaRPr lang="el-GR" dirty="0"/>
          </a:p>
        </p:txBody>
      </p:sp>
      <p:sp>
        <p:nvSpPr>
          <p:cNvPr id="3" name="Content Placeholder 2">
            <a:extLst>
              <a:ext uri="{FF2B5EF4-FFF2-40B4-BE49-F238E27FC236}">
                <a16:creationId xmlns:a16="http://schemas.microsoft.com/office/drawing/2014/main" id="{9D4ACCEF-9E56-350E-5709-8D174740BA66}"/>
              </a:ext>
            </a:extLst>
          </p:cNvPr>
          <p:cNvSpPr>
            <a:spLocks noGrp="1"/>
          </p:cNvSpPr>
          <p:nvPr>
            <p:ph sz="half" idx="1"/>
          </p:nvPr>
        </p:nvSpPr>
        <p:spPr/>
        <p:txBody>
          <a:bodyPr>
            <a:normAutofit fontScale="62500" lnSpcReduction="20000"/>
          </a:bodyPr>
          <a:lstStyle/>
          <a:p>
            <a:r>
              <a:rPr lang="en-US" dirty="0"/>
              <a:t>The pectoralis minor muscle is a small triangular-shaped muscle that lies deep to the pectoralis major muscle and passes from the thoracic wall to the coracoid process of the scapula.</a:t>
            </a:r>
          </a:p>
          <a:p>
            <a:r>
              <a:rPr lang="en-US" dirty="0"/>
              <a:t>It originates as three muscular slips from the </a:t>
            </a:r>
            <a:r>
              <a:rPr lang="en-US" b="1" dirty="0"/>
              <a:t>anterior surfaces and upper margins of ribs III to V and from the fascia </a:t>
            </a:r>
            <a:r>
              <a:rPr lang="en-US" dirty="0"/>
              <a:t>overlying muscles of the related intercostal spaces.</a:t>
            </a:r>
          </a:p>
          <a:p>
            <a:r>
              <a:rPr lang="en-US" dirty="0"/>
              <a:t>The muscle fibers pass superiorly and laterally to insert </a:t>
            </a:r>
            <a:r>
              <a:rPr lang="en-US" b="1" dirty="0"/>
              <a:t>into the medial and upper aspects of the coracoid process.</a:t>
            </a:r>
          </a:p>
          <a:p>
            <a:r>
              <a:rPr lang="en-US" dirty="0"/>
              <a:t>The pectoralis minor muscle </a:t>
            </a:r>
            <a:r>
              <a:rPr lang="en-US" b="1" dirty="0"/>
              <a:t>protracts the scapula </a:t>
            </a:r>
            <a:r>
              <a:rPr lang="en-US" dirty="0"/>
              <a:t>(by pulling the scapula anteriorly on the thoracic wall) and </a:t>
            </a:r>
            <a:r>
              <a:rPr lang="en-US" b="1" dirty="0"/>
              <a:t>depresses the lateral angle of the scapula</a:t>
            </a:r>
            <a:r>
              <a:rPr lang="en-US" dirty="0"/>
              <a:t>. </a:t>
            </a:r>
          </a:p>
          <a:p>
            <a:r>
              <a:rPr lang="en-US" dirty="0"/>
              <a:t>Innervation: </a:t>
            </a:r>
            <a:r>
              <a:rPr lang="en-US" b="1" dirty="0"/>
              <a:t>medial pectoral nerve </a:t>
            </a:r>
            <a:r>
              <a:rPr lang="en-US" dirty="0"/>
              <a:t>(brachial plexus)</a:t>
            </a:r>
            <a:endParaRPr lang="el-GR" dirty="0"/>
          </a:p>
          <a:p>
            <a:endParaRPr lang="el-GR" dirty="0"/>
          </a:p>
        </p:txBody>
      </p:sp>
      <p:pic>
        <p:nvPicPr>
          <p:cNvPr id="6" name="Θέση περιεχομένου 5" descr="Εικόνα που περιέχει σκελετός, σκίτσο/σχέδιο&#10;&#10;Το περιεχόμενο που δημιουργείται από τεχνολογία AI ενδέχεται να είναι εσφαλμένο.">
            <a:extLst>
              <a:ext uri="{FF2B5EF4-FFF2-40B4-BE49-F238E27FC236}">
                <a16:creationId xmlns:a16="http://schemas.microsoft.com/office/drawing/2014/main" id="{0D0AB504-0CAF-A510-7F76-66C99F74E3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9537" y="1187355"/>
            <a:ext cx="4986926" cy="4989608"/>
          </a:xfrm>
        </p:spPr>
      </p:pic>
    </p:spTree>
    <p:extLst>
      <p:ext uri="{BB962C8B-B14F-4D97-AF65-F5344CB8AC3E}">
        <p14:creationId xmlns:p14="http://schemas.microsoft.com/office/powerpoint/2010/main" val="1245893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8C7D64-455D-9949-D373-3DCB08945357}"/>
              </a:ext>
            </a:extLst>
          </p:cNvPr>
          <p:cNvSpPr>
            <a:spLocks noGrp="1"/>
          </p:cNvSpPr>
          <p:nvPr>
            <p:ph type="title"/>
          </p:nvPr>
        </p:nvSpPr>
        <p:spPr/>
        <p:txBody>
          <a:bodyPr/>
          <a:lstStyle/>
          <a:p>
            <a:r>
              <a:rPr lang="en-US" dirty="0"/>
              <a:t>Medial Wall</a:t>
            </a:r>
            <a:endParaRPr lang="el-GR" dirty="0"/>
          </a:p>
        </p:txBody>
      </p:sp>
      <p:sp>
        <p:nvSpPr>
          <p:cNvPr id="3" name="Θέση περιεχομένου 2">
            <a:extLst>
              <a:ext uri="{FF2B5EF4-FFF2-40B4-BE49-F238E27FC236}">
                <a16:creationId xmlns:a16="http://schemas.microsoft.com/office/drawing/2014/main" id="{11D01530-711B-5096-1F5F-4BC966F6382E}"/>
              </a:ext>
            </a:extLst>
          </p:cNvPr>
          <p:cNvSpPr>
            <a:spLocks noGrp="1"/>
          </p:cNvSpPr>
          <p:nvPr>
            <p:ph sz="half" idx="1"/>
          </p:nvPr>
        </p:nvSpPr>
        <p:spPr>
          <a:xfrm>
            <a:off x="838200" y="1825625"/>
            <a:ext cx="4298950" cy="3908425"/>
          </a:xfrm>
        </p:spPr>
        <p:txBody>
          <a:bodyPr>
            <a:normAutofit fontScale="70000" lnSpcReduction="20000"/>
          </a:bodyPr>
          <a:lstStyle/>
          <a:p>
            <a:r>
              <a:rPr lang="en-US" dirty="0"/>
              <a:t>It consists of the:</a:t>
            </a:r>
          </a:p>
          <a:p>
            <a:pPr marL="971550" lvl="1" indent="-514350">
              <a:buFont typeface="+mj-lt"/>
              <a:buAutoNum type="arabicPeriod"/>
            </a:pPr>
            <a:r>
              <a:rPr lang="en-US" dirty="0"/>
              <a:t>upper thoracic wall (the ribs and related intercostal tissues) </a:t>
            </a:r>
          </a:p>
          <a:p>
            <a:pPr marL="971550" lvl="1" indent="-514350">
              <a:buFont typeface="+mj-lt"/>
              <a:buAutoNum type="arabicPeriod"/>
            </a:pPr>
            <a:r>
              <a:rPr lang="en-US" dirty="0"/>
              <a:t>serratus anterior muscle </a:t>
            </a:r>
          </a:p>
          <a:p>
            <a:r>
              <a:rPr lang="en-US" dirty="0"/>
              <a:t>The only major structure that passes directly through the medial wall and into the axilla is the </a:t>
            </a:r>
            <a:r>
              <a:rPr lang="en-US" b="1" dirty="0"/>
              <a:t>intercostobrachial nerve </a:t>
            </a:r>
            <a:r>
              <a:rPr lang="en-US" dirty="0"/>
              <a:t>(lateral cutaneous branch of the second intercostal nerve) </a:t>
            </a:r>
          </a:p>
          <a:p>
            <a:r>
              <a:rPr lang="en-US" dirty="0"/>
              <a:t>It communicates with the medial cutaneous nerve of the arm (brachial plexus) in the axilla and supplies skin on the upper posteromedial side of the arm(T2 dermatome part).</a:t>
            </a:r>
          </a:p>
        </p:txBody>
      </p:sp>
      <p:pic>
        <p:nvPicPr>
          <p:cNvPr id="6" name="Θέση περιεχομένου 5">
            <a:extLst>
              <a:ext uri="{FF2B5EF4-FFF2-40B4-BE49-F238E27FC236}">
                <a16:creationId xmlns:a16="http://schemas.microsoft.com/office/drawing/2014/main" id="{C5F761FC-B425-E03E-31B7-994F06426F4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8794" r="7178"/>
          <a:stretch/>
        </p:blipFill>
        <p:spPr>
          <a:xfrm>
            <a:off x="5137150" y="730184"/>
            <a:ext cx="6718300" cy="5762691"/>
          </a:xfrm>
        </p:spPr>
      </p:pic>
    </p:spTree>
    <p:extLst>
      <p:ext uri="{BB962C8B-B14F-4D97-AF65-F5344CB8AC3E}">
        <p14:creationId xmlns:p14="http://schemas.microsoft.com/office/powerpoint/2010/main" val="2543750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E185B9-C965-0135-10AA-3557ECD6CBDF}"/>
              </a:ext>
            </a:extLst>
          </p:cNvPr>
          <p:cNvSpPr>
            <a:spLocks noGrp="1"/>
          </p:cNvSpPr>
          <p:nvPr>
            <p:ph type="title"/>
          </p:nvPr>
        </p:nvSpPr>
        <p:spPr/>
        <p:txBody>
          <a:bodyPr/>
          <a:lstStyle/>
          <a:p>
            <a:r>
              <a:rPr lang="en-US" dirty="0"/>
              <a:t>Serratus anterior</a:t>
            </a:r>
            <a:endParaRPr lang="el-GR" dirty="0"/>
          </a:p>
        </p:txBody>
      </p:sp>
      <p:sp>
        <p:nvSpPr>
          <p:cNvPr id="3" name="Θέση περιεχομένου 2">
            <a:extLst>
              <a:ext uri="{FF2B5EF4-FFF2-40B4-BE49-F238E27FC236}">
                <a16:creationId xmlns:a16="http://schemas.microsoft.com/office/drawing/2014/main" id="{243A4F65-90EA-881A-72C0-F6F26E6DD974}"/>
              </a:ext>
            </a:extLst>
          </p:cNvPr>
          <p:cNvSpPr>
            <a:spLocks noGrp="1"/>
          </p:cNvSpPr>
          <p:nvPr>
            <p:ph sz="half" idx="1"/>
          </p:nvPr>
        </p:nvSpPr>
        <p:spPr/>
        <p:txBody>
          <a:bodyPr>
            <a:normAutofit fontScale="62500" lnSpcReduction="20000"/>
          </a:bodyPr>
          <a:lstStyle/>
          <a:p>
            <a:r>
              <a:rPr lang="en-US" dirty="0"/>
              <a:t>It originates as a </a:t>
            </a:r>
            <a:r>
              <a:rPr lang="en-US" b="1" dirty="0"/>
              <a:t>number of muscular slips </a:t>
            </a:r>
            <a:r>
              <a:rPr lang="en-US" dirty="0"/>
              <a:t>from the lateral surfaces </a:t>
            </a:r>
            <a:r>
              <a:rPr lang="en-US" b="1" dirty="0"/>
              <a:t>of ribs I to IX </a:t>
            </a:r>
            <a:r>
              <a:rPr lang="en-US" dirty="0"/>
              <a:t>and the intervening deep fascia overlying the related intercostal spaces </a:t>
            </a:r>
          </a:p>
          <a:p>
            <a:r>
              <a:rPr lang="en-US" dirty="0"/>
              <a:t>The muscle forms a flattened sheet, which passes posteriorly around the thoracic wall to </a:t>
            </a:r>
            <a:r>
              <a:rPr lang="en-US" b="1" dirty="0"/>
              <a:t>insert primarily on the costal surface of the medial border of the scapula</a:t>
            </a:r>
            <a:r>
              <a:rPr lang="en-US" dirty="0"/>
              <a:t>. </a:t>
            </a:r>
          </a:p>
          <a:p>
            <a:r>
              <a:rPr lang="en-US" dirty="0"/>
              <a:t>It anterior pulls the scapula forward over the thoracic wall and </a:t>
            </a:r>
            <a:r>
              <a:rPr lang="en-US" b="1" dirty="0"/>
              <a:t>facilitates scapular rotation</a:t>
            </a:r>
            <a:r>
              <a:rPr lang="en-US" dirty="0"/>
              <a:t>. It also keeps the costal surface of the scapula closely opposed to the thoracic wall.  </a:t>
            </a:r>
          </a:p>
          <a:p>
            <a:r>
              <a:rPr lang="en-US" dirty="0"/>
              <a:t>Innervated by the </a:t>
            </a:r>
            <a:r>
              <a:rPr lang="en-US" b="1" dirty="0"/>
              <a:t>long thoracic nerve</a:t>
            </a:r>
            <a:r>
              <a:rPr lang="en-US" dirty="0"/>
              <a:t>(brachial plexus) which passes through the axilla along the medial wall and passes vertically down the serratus anterior muscle on its external surface, just deep to skin and superficial fascia.</a:t>
            </a:r>
            <a:endParaRPr lang="el-GR" dirty="0"/>
          </a:p>
        </p:txBody>
      </p:sp>
      <p:pic>
        <p:nvPicPr>
          <p:cNvPr id="6" name="Θέση περιεχομένου 5" descr="Εικόνα που περιέχει διάγραμμα, κείμενο, χάρτης&#10;&#10;Το περιεχόμενο που δημιουργείται από τεχνολογία AI ενδέχεται να είναι εσφαλμένο.">
            <a:extLst>
              <a:ext uri="{FF2B5EF4-FFF2-40B4-BE49-F238E27FC236}">
                <a16:creationId xmlns:a16="http://schemas.microsoft.com/office/drawing/2014/main" id="{1E62ACA5-3041-3986-2BC1-37BC9FBA231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4544"/>
          <a:stretch/>
        </p:blipFill>
        <p:spPr>
          <a:xfrm>
            <a:off x="5964073" y="899992"/>
            <a:ext cx="5882184" cy="5152790"/>
          </a:xfrm>
        </p:spPr>
      </p:pic>
    </p:spTree>
    <p:extLst>
      <p:ext uri="{BB962C8B-B14F-4D97-AF65-F5344CB8AC3E}">
        <p14:creationId xmlns:p14="http://schemas.microsoft.com/office/powerpoint/2010/main" val="390780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81375-9794-A31B-5669-6CE6A6A8821A}"/>
              </a:ext>
            </a:extLst>
          </p:cNvPr>
          <p:cNvSpPr>
            <a:spLocks noGrp="1"/>
          </p:cNvSpPr>
          <p:nvPr>
            <p:ph type="title"/>
          </p:nvPr>
        </p:nvSpPr>
        <p:spPr/>
        <p:txBody>
          <a:bodyPr/>
          <a:lstStyle/>
          <a:p>
            <a:r>
              <a:rPr lang="en-US" dirty="0"/>
              <a:t>Lateral Wall</a:t>
            </a:r>
            <a:endParaRPr lang="el-GR" dirty="0"/>
          </a:p>
        </p:txBody>
      </p:sp>
      <p:sp>
        <p:nvSpPr>
          <p:cNvPr id="3" name="Content Placeholder 2">
            <a:extLst>
              <a:ext uri="{FF2B5EF4-FFF2-40B4-BE49-F238E27FC236}">
                <a16:creationId xmlns:a16="http://schemas.microsoft.com/office/drawing/2014/main" id="{8C3ABB5B-FECC-0E05-E9C4-884C0BD06125}"/>
              </a:ext>
            </a:extLst>
          </p:cNvPr>
          <p:cNvSpPr>
            <a:spLocks noGrp="1"/>
          </p:cNvSpPr>
          <p:nvPr>
            <p:ph sz="half" idx="1"/>
          </p:nvPr>
        </p:nvSpPr>
        <p:spPr/>
        <p:txBody>
          <a:bodyPr>
            <a:normAutofit fontScale="92500" lnSpcReduction="20000"/>
          </a:bodyPr>
          <a:lstStyle/>
          <a:p>
            <a:r>
              <a:rPr lang="en-US" dirty="0"/>
              <a:t>The lateral wall of the axilla is narrow and formed entirely by the intertubercular sulcus of the humerus .</a:t>
            </a:r>
          </a:p>
          <a:p>
            <a:r>
              <a:rPr lang="en-US" dirty="0"/>
              <a:t>The pectoralis major muscle of the anterior wall attaches to the lateral lip of the intertubercular sulcus.</a:t>
            </a:r>
          </a:p>
          <a:p>
            <a:r>
              <a:rPr lang="en-US" dirty="0"/>
              <a:t> The latissimus dorsi and teres major muscles of the posterior wall attach to the floor and medial lip of the intertubercular sulcus, respectively.</a:t>
            </a:r>
            <a:endParaRPr lang="el-GR" dirty="0"/>
          </a:p>
        </p:txBody>
      </p:sp>
      <p:pic>
        <p:nvPicPr>
          <p:cNvPr id="6" name="Θέση περιεχομένου 5">
            <a:extLst>
              <a:ext uri="{FF2B5EF4-FFF2-40B4-BE49-F238E27FC236}">
                <a16:creationId xmlns:a16="http://schemas.microsoft.com/office/drawing/2014/main" id="{244F78A7-A535-A687-D851-24CD5B7B02D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50511" y="1825625"/>
            <a:ext cx="3424978" cy="4351338"/>
          </a:xfrm>
        </p:spPr>
      </p:pic>
    </p:spTree>
    <p:extLst>
      <p:ext uri="{BB962C8B-B14F-4D97-AF65-F5344CB8AC3E}">
        <p14:creationId xmlns:p14="http://schemas.microsoft.com/office/powerpoint/2010/main" val="2730281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5BD907-5220-1C7B-6973-AABF6B9BA452}"/>
              </a:ext>
            </a:extLst>
          </p:cNvPr>
          <p:cNvSpPr>
            <a:spLocks noGrp="1"/>
          </p:cNvSpPr>
          <p:nvPr>
            <p:ph type="title"/>
          </p:nvPr>
        </p:nvSpPr>
        <p:spPr/>
        <p:txBody>
          <a:bodyPr/>
          <a:lstStyle/>
          <a:p>
            <a:r>
              <a:rPr lang="en-US" dirty="0"/>
              <a:t>Posterior Wall	</a:t>
            </a:r>
            <a:endParaRPr lang="el-GR" dirty="0"/>
          </a:p>
        </p:txBody>
      </p:sp>
      <p:sp>
        <p:nvSpPr>
          <p:cNvPr id="3" name="Θέση περιεχομένου 2">
            <a:extLst>
              <a:ext uri="{FF2B5EF4-FFF2-40B4-BE49-F238E27FC236}">
                <a16:creationId xmlns:a16="http://schemas.microsoft.com/office/drawing/2014/main" id="{93BBD690-0173-34E9-0BFE-D122800A0E11}"/>
              </a:ext>
            </a:extLst>
          </p:cNvPr>
          <p:cNvSpPr>
            <a:spLocks noGrp="1"/>
          </p:cNvSpPr>
          <p:nvPr>
            <p:ph sz="half" idx="1"/>
          </p:nvPr>
        </p:nvSpPr>
        <p:spPr/>
        <p:txBody>
          <a:bodyPr>
            <a:normAutofit fontScale="70000" lnSpcReduction="20000"/>
          </a:bodyPr>
          <a:lstStyle/>
          <a:p>
            <a:r>
              <a:rPr lang="en-US" dirty="0"/>
              <a:t>The posterior wall of the axilla is complex</a:t>
            </a:r>
          </a:p>
          <a:p>
            <a:r>
              <a:rPr lang="en-US" dirty="0"/>
              <a:t>Its bony framework is formed by the costal surface of the </a:t>
            </a:r>
            <a:r>
              <a:rPr lang="en-US" b="1" dirty="0"/>
              <a:t>scapula</a:t>
            </a:r>
            <a:r>
              <a:rPr lang="en-US" dirty="0"/>
              <a:t>.</a:t>
            </a:r>
          </a:p>
          <a:p>
            <a:r>
              <a:rPr lang="en-US" dirty="0"/>
              <a:t> Muscles of the wall are:</a:t>
            </a:r>
          </a:p>
          <a:p>
            <a:r>
              <a:rPr lang="en-US" dirty="0"/>
              <a:t> the </a:t>
            </a:r>
            <a:r>
              <a:rPr lang="en-US" b="1" dirty="0"/>
              <a:t>subscapularis muscle </a:t>
            </a:r>
          </a:p>
          <a:p>
            <a:r>
              <a:rPr lang="en-US" dirty="0"/>
              <a:t>the </a:t>
            </a:r>
            <a:r>
              <a:rPr lang="en-US" b="1" dirty="0"/>
              <a:t>distal parts of the latissimus dorsi and teres major muscles </a:t>
            </a:r>
          </a:p>
          <a:p>
            <a:r>
              <a:rPr lang="en-US" b="1" dirty="0"/>
              <a:t>and the proximal part of the long head of the triceps brachii </a:t>
            </a:r>
          </a:p>
          <a:p>
            <a:r>
              <a:rPr lang="en-US" dirty="0"/>
              <a:t>Gaps between the muscles of the posterior wall form apertures through which structures pass between axilla, posterior scapular region, and posterior compart- </a:t>
            </a:r>
            <a:r>
              <a:rPr lang="en-US" dirty="0" err="1"/>
              <a:t>ment</a:t>
            </a:r>
            <a:r>
              <a:rPr lang="en-US" dirty="0"/>
              <a:t> of the arm.</a:t>
            </a:r>
            <a:endParaRPr lang="el-GR" dirty="0"/>
          </a:p>
        </p:txBody>
      </p:sp>
      <p:pic>
        <p:nvPicPr>
          <p:cNvPr id="5" name="Θέση περιεχομένου 5" descr="Εικόνα που περιέχει μόδα&#10;&#10;Το περιεχόμενο που δημιουργείται από τεχνολογία AI ενδέχεται να είναι εσφαλμένο.">
            <a:extLst>
              <a:ext uri="{FF2B5EF4-FFF2-40B4-BE49-F238E27FC236}">
                <a16:creationId xmlns:a16="http://schemas.microsoft.com/office/drawing/2014/main" id="{0BB91B3B-9D47-7F3D-BA5D-F707EB9409C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20784"/>
            <a:ext cx="5181600" cy="3961019"/>
          </a:xfrm>
        </p:spPr>
      </p:pic>
    </p:spTree>
    <p:extLst>
      <p:ext uri="{BB962C8B-B14F-4D97-AF65-F5344CB8AC3E}">
        <p14:creationId xmlns:p14="http://schemas.microsoft.com/office/powerpoint/2010/main" val="3407931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F7AFC4-A4BB-4F85-4B33-D5E17F6092F5}"/>
              </a:ext>
            </a:extLst>
          </p:cNvPr>
          <p:cNvSpPr>
            <a:spLocks noGrp="1"/>
          </p:cNvSpPr>
          <p:nvPr>
            <p:ph type="title"/>
          </p:nvPr>
        </p:nvSpPr>
        <p:spPr/>
        <p:txBody>
          <a:bodyPr/>
          <a:lstStyle/>
          <a:p>
            <a:r>
              <a:rPr lang="en-US" dirty="0"/>
              <a:t>Subscapularis</a:t>
            </a:r>
            <a:endParaRPr lang="el-GR" dirty="0"/>
          </a:p>
        </p:txBody>
      </p:sp>
      <p:sp>
        <p:nvSpPr>
          <p:cNvPr id="3" name="Θέση περιεχομένου 2">
            <a:extLst>
              <a:ext uri="{FF2B5EF4-FFF2-40B4-BE49-F238E27FC236}">
                <a16:creationId xmlns:a16="http://schemas.microsoft.com/office/drawing/2014/main" id="{F4C84F7C-2249-A2B1-DD1E-BF2795C9F65E}"/>
              </a:ext>
            </a:extLst>
          </p:cNvPr>
          <p:cNvSpPr>
            <a:spLocks noGrp="1"/>
          </p:cNvSpPr>
          <p:nvPr>
            <p:ph sz="half" idx="1"/>
          </p:nvPr>
        </p:nvSpPr>
        <p:spPr/>
        <p:txBody>
          <a:bodyPr>
            <a:normAutofit fontScale="62500" lnSpcReduction="20000"/>
          </a:bodyPr>
          <a:lstStyle/>
          <a:p>
            <a:r>
              <a:rPr lang="en-US" dirty="0"/>
              <a:t>The subscapularis muscle forms the largest component of the posterior wall of the axilla.</a:t>
            </a:r>
          </a:p>
          <a:p>
            <a:r>
              <a:rPr lang="en-US" dirty="0"/>
              <a:t> It originates from, and fills, the subscapular fossa and inserts on the lesser tubercle of the humerus </a:t>
            </a:r>
          </a:p>
          <a:p>
            <a:r>
              <a:rPr lang="en-US" dirty="0"/>
              <a:t> The tendon crosses immediately anterior to the joint capsule of the glenohumeral joint. </a:t>
            </a:r>
          </a:p>
          <a:p>
            <a:r>
              <a:rPr lang="en-US" dirty="0"/>
              <a:t>Together with three muscles of the posterior scapular region (the supraspinatus, infraspinatus, and teres minor muscles), the subscapularis is a member of the rotator cuff muscle group, which stabilize the glenohumeral joint.</a:t>
            </a:r>
          </a:p>
          <a:p>
            <a:r>
              <a:rPr lang="en-US" dirty="0"/>
              <a:t> The subscapularis is innervated by branches of the brachial plexus (the superior and inferior subscapular nerves), which originate in the axilla. </a:t>
            </a:r>
          </a:p>
        </p:txBody>
      </p:sp>
      <p:pic>
        <p:nvPicPr>
          <p:cNvPr id="6" name="Θέση περιεχομένου 5" descr="Εικόνα που περιέχει μόδα&#10;&#10;Το περιεχόμενο που δημιουργείται από τεχνολογία AI ενδέχεται να είναι εσφαλμένο.">
            <a:extLst>
              <a:ext uri="{FF2B5EF4-FFF2-40B4-BE49-F238E27FC236}">
                <a16:creationId xmlns:a16="http://schemas.microsoft.com/office/drawing/2014/main" id="{F407AAD0-B4A1-66A2-FC8E-969D5B9CD07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03886" y="1620838"/>
            <a:ext cx="5613414" cy="4291115"/>
          </a:xfrm>
        </p:spPr>
      </p:pic>
      <p:cxnSp>
        <p:nvCxnSpPr>
          <p:cNvPr id="4" name="Ευθύγραμμο βέλος σύνδεσης 3">
            <a:extLst>
              <a:ext uri="{FF2B5EF4-FFF2-40B4-BE49-F238E27FC236}">
                <a16:creationId xmlns:a16="http://schemas.microsoft.com/office/drawing/2014/main" id="{CD94B7F3-C477-7E57-6F77-22602AF0DDE1}"/>
              </a:ext>
            </a:extLst>
          </p:cNvPr>
          <p:cNvCxnSpPr>
            <a:cxnSpLocks/>
          </p:cNvCxnSpPr>
          <p:nvPr/>
        </p:nvCxnSpPr>
        <p:spPr>
          <a:xfrm flipH="1">
            <a:off x="10293350" y="2051050"/>
            <a:ext cx="482600" cy="6286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482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B7C72A-E25B-A5B2-BEB0-0A74097C37CE}"/>
              </a:ext>
            </a:extLst>
          </p:cNvPr>
          <p:cNvSpPr>
            <a:spLocks noGrp="1"/>
          </p:cNvSpPr>
          <p:nvPr>
            <p:ph type="title"/>
          </p:nvPr>
        </p:nvSpPr>
        <p:spPr/>
        <p:txBody>
          <a:bodyPr/>
          <a:lstStyle/>
          <a:p>
            <a:r>
              <a:rPr lang="en-US" dirty="0"/>
              <a:t>Teres major and latissimus dorsi</a:t>
            </a:r>
            <a:endParaRPr lang="el-GR" dirty="0"/>
          </a:p>
        </p:txBody>
      </p:sp>
      <p:sp>
        <p:nvSpPr>
          <p:cNvPr id="3" name="Θέση περιεχομένου 2">
            <a:extLst>
              <a:ext uri="{FF2B5EF4-FFF2-40B4-BE49-F238E27FC236}">
                <a16:creationId xmlns:a16="http://schemas.microsoft.com/office/drawing/2014/main" id="{E9E7DF2C-5AD7-BC2B-9820-B817D94E52F9}"/>
              </a:ext>
            </a:extLst>
          </p:cNvPr>
          <p:cNvSpPr>
            <a:spLocks noGrp="1"/>
          </p:cNvSpPr>
          <p:nvPr>
            <p:ph sz="half" idx="1"/>
          </p:nvPr>
        </p:nvSpPr>
        <p:spPr/>
        <p:txBody>
          <a:bodyPr>
            <a:normAutofit fontScale="47500" lnSpcReduction="20000"/>
          </a:bodyPr>
          <a:lstStyle/>
          <a:p>
            <a:r>
              <a:rPr lang="en-US" dirty="0"/>
              <a:t>The inferolateral aspect of the posterior wall of the axilla is formed by the terminal part of the teres major muscle and the tendon of the latissimus dorsi muscle</a:t>
            </a:r>
          </a:p>
          <a:p>
            <a:r>
              <a:rPr lang="en-US" dirty="0"/>
              <a:t>These two structures lie under the posterior axillary fold. which marks the posteroinferior border of the axilla. </a:t>
            </a:r>
          </a:p>
          <a:p>
            <a:r>
              <a:rPr lang="en-US" dirty="0"/>
              <a:t>The flat tendon of the latissimus dorsi muscle curves around the inferior margin of the teres major muscle on the posterior wall to insert into the floor of the intertubercular sulcus of the humerus, anterior to and slightly above the most distal attachment of the teres major muscle to the medial lip of the intertubercular sulcus.</a:t>
            </a:r>
          </a:p>
          <a:p>
            <a:r>
              <a:rPr lang="el-GR" dirty="0"/>
              <a:t>Τ</a:t>
            </a:r>
            <a:r>
              <a:rPr lang="en-US" dirty="0" err="1"/>
              <a:t>herefore</a:t>
            </a:r>
            <a:r>
              <a:rPr lang="en-US" dirty="0"/>
              <a:t> the inferior margin of the teres major muscle defines the inferior limit of the axilla laterally.</a:t>
            </a:r>
          </a:p>
          <a:p>
            <a:r>
              <a:rPr lang="en-US" dirty="0"/>
              <a:t> The axillary artery becomes the brachial artery of the arm as it crosses the inferior margin of the teres major muscle. Long head of the triceps brachii </a:t>
            </a:r>
          </a:p>
          <a:p>
            <a:r>
              <a:rPr lang="en-US" dirty="0"/>
              <a:t>The long head of the triceps brachii muscle passes vertically through the posterior wall of the axilla, and, together with surrounding muscles and adjacent bones, results in the formation of three apertures through which major structures pass through the posterior wall: the quadrangular space, the triangular space, and the triangular interval</a:t>
            </a:r>
            <a:endParaRPr lang="el-GR" dirty="0"/>
          </a:p>
        </p:txBody>
      </p:sp>
      <p:pic>
        <p:nvPicPr>
          <p:cNvPr id="5" name="Θέση περιεχομένου 5" descr="Εικόνα που περιέχει μόδα&#10;&#10;Το περιεχόμενο που δημιουργείται από τεχνολογία AI ενδέχεται να είναι εσφαλμένο.">
            <a:extLst>
              <a:ext uri="{FF2B5EF4-FFF2-40B4-BE49-F238E27FC236}">
                <a16:creationId xmlns:a16="http://schemas.microsoft.com/office/drawing/2014/main" id="{4F3849EB-3742-F016-D8BC-73708139EF0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20785"/>
            <a:ext cx="5181600" cy="3961018"/>
          </a:xfrm>
        </p:spPr>
      </p:pic>
      <p:cxnSp>
        <p:nvCxnSpPr>
          <p:cNvPr id="6" name="Ευθύγραμμο βέλος σύνδεσης 5">
            <a:extLst>
              <a:ext uri="{FF2B5EF4-FFF2-40B4-BE49-F238E27FC236}">
                <a16:creationId xmlns:a16="http://schemas.microsoft.com/office/drawing/2014/main" id="{13CDA29C-1D8C-5589-00A1-CECE6C86EC6C}"/>
              </a:ext>
            </a:extLst>
          </p:cNvPr>
          <p:cNvCxnSpPr>
            <a:cxnSpLocks/>
          </p:cNvCxnSpPr>
          <p:nvPr/>
        </p:nvCxnSpPr>
        <p:spPr>
          <a:xfrm flipH="1" flipV="1">
            <a:off x="10001250" y="3740150"/>
            <a:ext cx="889000" cy="7556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Ευθύγραμμο βέλος σύνδεσης 9">
            <a:extLst>
              <a:ext uri="{FF2B5EF4-FFF2-40B4-BE49-F238E27FC236}">
                <a16:creationId xmlns:a16="http://schemas.microsoft.com/office/drawing/2014/main" id="{A462D9AC-66C1-476A-C8FB-1E8CAAF474CB}"/>
              </a:ext>
            </a:extLst>
          </p:cNvPr>
          <p:cNvCxnSpPr/>
          <p:nvPr/>
        </p:nvCxnSpPr>
        <p:spPr>
          <a:xfrm flipH="1">
            <a:off x="10464800" y="4508500"/>
            <a:ext cx="425450" cy="349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544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EEC794-ED52-CCE6-30D5-5697585053ED}"/>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65435E04-C813-4E76-2DF5-F6FEB635B56B}"/>
              </a:ext>
            </a:extLst>
          </p:cNvPr>
          <p:cNvSpPr>
            <a:spLocks noGrp="1"/>
          </p:cNvSpPr>
          <p:nvPr>
            <p:ph sz="half" idx="1"/>
          </p:nvPr>
        </p:nvSpPr>
        <p:spPr/>
        <p:txBody>
          <a:bodyPr>
            <a:normAutofit fontScale="92500" lnSpcReduction="10000"/>
          </a:bodyPr>
          <a:lstStyle/>
          <a:p>
            <a:r>
              <a:rPr lang="en-US" dirty="0"/>
              <a:t>The long head of the triceps brachii muscle passes vertically through the posterior wall of the axilla, and, together with surrounding muscles and adjacent bones, results in the formation of three apertures through which major structures pass through the posterior wall: the quadrangular space, the triangular space, and the triangular interval.</a:t>
            </a:r>
            <a:endParaRPr lang="el-GR" dirty="0"/>
          </a:p>
        </p:txBody>
      </p:sp>
      <p:pic>
        <p:nvPicPr>
          <p:cNvPr id="5" name="Θέση περιεχομένου 5" descr="Εικόνα που περιέχει μόδα&#10;&#10;Το περιεχόμενο που δημιουργείται από τεχνολογία AI ενδέχεται να είναι εσφαλμένο.">
            <a:extLst>
              <a:ext uri="{FF2B5EF4-FFF2-40B4-BE49-F238E27FC236}">
                <a16:creationId xmlns:a16="http://schemas.microsoft.com/office/drawing/2014/main" id="{86BEA38A-0424-1610-1992-96C0871BC66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20785"/>
            <a:ext cx="5181600" cy="3961018"/>
          </a:xfrm>
        </p:spPr>
      </p:pic>
      <p:cxnSp>
        <p:nvCxnSpPr>
          <p:cNvPr id="7" name="Ευθύγραμμο βέλος σύνδεσης 6">
            <a:extLst>
              <a:ext uri="{FF2B5EF4-FFF2-40B4-BE49-F238E27FC236}">
                <a16:creationId xmlns:a16="http://schemas.microsoft.com/office/drawing/2014/main" id="{97C00583-4FDE-DF4C-C4F6-3CBF8FD3BBFA}"/>
              </a:ext>
            </a:extLst>
          </p:cNvPr>
          <p:cNvCxnSpPr/>
          <p:nvPr/>
        </p:nvCxnSpPr>
        <p:spPr>
          <a:xfrm flipV="1">
            <a:off x="6718300" y="4432300"/>
            <a:ext cx="355600" cy="6731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732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501ED-8FF1-48B3-E5CD-14F947F67867}"/>
              </a:ext>
            </a:extLst>
          </p:cNvPr>
          <p:cNvSpPr>
            <a:spLocks noGrp="1"/>
          </p:cNvSpPr>
          <p:nvPr>
            <p:ph type="title"/>
          </p:nvPr>
        </p:nvSpPr>
        <p:spPr/>
        <p:txBody>
          <a:bodyPr/>
          <a:lstStyle/>
          <a:p>
            <a:r>
              <a:rPr lang="en-US" dirty="0"/>
              <a:t>INTRODUCTION</a:t>
            </a:r>
            <a:endParaRPr lang="el-GR" dirty="0"/>
          </a:p>
        </p:txBody>
      </p:sp>
      <p:sp>
        <p:nvSpPr>
          <p:cNvPr id="3" name="Θέση περιεχομένου 2">
            <a:extLst>
              <a:ext uri="{FF2B5EF4-FFF2-40B4-BE49-F238E27FC236}">
                <a16:creationId xmlns:a16="http://schemas.microsoft.com/office/drawing/2014/main" id="{9AEBA2FE-5A93-C72E-0BE3-BFFEE585E1DD}"/>
              </a:ext>
            </a:extLst>
          </p:cNvPr>
          <p:cNvSpPr>
            <a:spLocks noGrp="1"/>
          </p:cNvSpPr>
          <p:nvPr>
            <p:ph idx="1"/>
          </p:nvPr>
        </p:nvSpPr>
        <p:spPr/>
        <p:txBody>
          <a:bodyPr/>
          <a:lstStyle/>
          <a:p>
            <a:pPr algn="l"/>
            <a:r>
              <a:rPr lang="en-US" b="0" i="0" dirty="0">
                <a:solidFill>
                  <a:srgbClr val="000000"/>
                </a:solidFill>
                <a:effectLst/>
                <a:latin typeface="acumin-pro"/>
              </a:rPr>
              <a:t>The </a:t>
            </a:r>
            <a:r>
              <a:rPr lang="en-US" b="1" i="0" dirty="0">
                <a:solidFill>
                  <a:srgbClr val="000000"/>
                </a:solidFill>
                <a:effectLst/>
                <a:latin typeface="acumin-pro"/>
              </a:rPr>
              <a:t>breasts</a:t>
            </a:r>
            <a:r>
              <a:rPr lang="en-US" b="0" i="0" dirty="0">
                <a:solidFill>
                  <a:srgbClr val="000000"/>
                </a:solidFill>
                <a:effectLst/>
                <a:latin typeface="acumin-pro"/>
              </a:rPr>
              <a:t> are paired structures located on the anterior thoracic wall, in the pectoral region. They are present in both males and females, yet are more prominent in females following puberty.</a:t>
            </a:r>
          </a:p>
          <a:p>
            <a:pPr algn="l"/>
            <a:endParaRPr lang="en-US" b="0" i="0" dirty="0">
              <a:solidFill>
                <a:srgbClr val="000000"/>
              </a:solidFill>
              <a:effectLst/>
              <a:latin typeface="acumin-pro"/>
            </a:endParaRPr>
          </a:p>
          <a:p>
            <a:pPr algn="l"/>
            <a:r>
              <a:rPr lang="en-US" b="0" i="0" dirty="0">
                <a:solidFill>
                  <a:srgbClr val="000000"/>
                </a:solidFill>
                <a:effectLst/>
                <a:latin typeface="acumin-pro"/>
              </a:rPr>
              <a:t>In females, the breasts contain the </a:t>
            </a:r>
            <a:r>
              <a:rPr lang="en-US" b="1" i="0" dirty="0">
                <a:solidFill>
                  <a:srgbClr val="000000"/>
                </a:solidFill>
                <a:effectLst/>
                <a:latin typeface="acumin-pro"/>
              </a:rPr>
              <a:t>mammary glands</a:t>
            </a:r>
            <a:r>
              <a:rPr lang="en-US" b="0" i="0" dirty="0">
                <a:solidFill>
                  <a:srgbClr val="000000"/>
                </a:solidFill>
                <a:effectLst/>
                <a:latin typeface="acumin-pro"/>
              </a:rPr>
              <a:t> – an accessory gland of the female reproductive system. The mammary glands are the key structures involved in lactation.</a:t>
            </a:r>
          </a:p>
          <a:p>
            <a:endParaRPr lang="el-GR" dirty="0"/>
          </a:p>
        </p:txBody>
      </p:sp>
    </p:spTree>
    <p:extLst>
      <p:ext uri="{BB962C8B-B14F-4D97-AF65-F5344CB8AC3E}">
        <p14:creationId xmlns:p14="http://schemas.microsoft.com/office/powerpoint/2010/main" val="397226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118AF3-60E2-E8A7-35B3-2732E4A34A9C}"/>
              </a:ext>
            </a:extLst>
          </p:cNvPr>
          <p:cNvSpPr>
            <a:spLocks noGrp="1"/>
          </p:cNvSpPr>
          <p:nvPr>
            <p:ph type="title"/>
          </p:nvPr>
        </p:nvSpPr>
        <p:spPr/>
        <p:txBody>
          <a:bodyPr/>
          <a:lstStyle/>
          <a:p>
            <a:r>
              <a:rPr lang="en-US" dirty="0"/>
              <a:t>Fascial Systems</a:t>
            </a:r>
            <a:endParaRPr lang="el-GR" dirty="0"/>
          </a:p>
        </p:txBody>
      </p:sp>
      <p:sp>
        <p:nvSpPr>
          <p:cNvPr id="3" name="Θέση περιεχομένου 2">
            <a:extLst>
              <a:ext uri="{FF2B5EF4-FFF2-40B4-BE49-F238E27FC236}">
                <a16:creationId xmlns:a16="http://schemas.microsoft.com/office/drawing/2014/main" id="{082A15BB-08CC-CA55-C6BA-B5BBC7B781A5}"/>
              </a:ext>
            </a:extLst>
          </p:cNvPr>
          <p:cNvSpPr>
            <a:spLocks noGrp="1"/>
          </p:cNvSpPr>
          <p:nvPr>
            <p:ph sz="half" idx="1"/>
          </p:nvPr>
        </p:nvSpPr>
        <p:spPr/>
        <p:txBody>
          <a:bodyPr>
            <a:normAutofit fontScale="92500" lnSpcReduction="10000"/>
          </a:bodyPr>
          <a:lstStyle/>
          <a:p>
            <a:pPr algn="l"/>
            <a:r>
              <a:rPr lang="en-US" sz="1800" b="1" i="0" u="none" strike="noStrike" baseline="0" dirty="0"/>
              <a:t>PECTORAL FASCIA</a:t>
            </a:r>
          </a:p>
          <a:p>
            <a:pPr algn="l"/>
            <a:r>
              <a:rPr lang="en-US" sz="1800" b="0" i="0" u="none" strike="noStrike" baseline="0" dirty="0"/>
              <a:t>It is the deep fascia covering the anterior aspect of the pectoralis major muscle. It is thin and anchored firmly to the muscle by numerous fasciculi.</a:t>
            </a:r>
          </a:p>
          <a:p>
            <a:pPr algn="l"/>
            <a:r>
              <a:rPr lang="en-US" sz="1800" b="1" i="0" u="none" strike="noStrike" baseline="0" dirty="0"/>
              <a:t>It extends:</a:t>
            </a:r>
          </a:p>
          <a:p>
            <a:pPr algn="l"/>
            <a:r>
              <a:rPr lang="en-US" sz="1800" b="1" i="0" u="none" strike="noStrike" baseline="0" dirty="0"/>
              <a:t>Superiorly</a:t>
            </a:r>
            <a:r>
              <a:rPr lang="en-US" sz="1800" b="0" i="0" u="none" strike="noStrike" baseline="0" dirty="0"/>
              <a:t>, it is attached to the clavicle.</a:t>
            </a:r>
          </a:p>
          <a:p>
            <a:pPr algn="l"/>
            <a:r>
              <a:rPr lang="en-US" sz="1800" b="1" i="0" u="none" strike="noStrike" baseline="0" dirty="0"/>
              <a:t>Inferiorly</a:t>
            </a:r>
            <a:r>
              <a:rPr lang="en-US" sz="1800" b="0" i="0" u="none" strike="noStrike" baseline="0" dirty="0"/>
              <a:t>, it is continuous with the fascia of anterior abdominal wall.</a:t>
            </a:r>
          </a:p>
          <a:p>
            <a:pPr algn="l"/>
            <a:r>
              <a:rPr lang="en-US" sz="1800" b="1" i="0" u="none" strike="noStrike" baseline="0" dirty="0" err="1"/>
              <a:t>Superolaterally</a:t>
            </a:r>
            <a:r>
              <a:rPr lang="en-US" sz="1800" b="0" i="0" u="none" strike="noStrike" baseline="0" dirty="0"/>
              <a:t>, it passes over the deltopectoral groove to become continuous with the fascia covering the deltoid muscle.</a:t>
            </a:r>
          </a:p>
          <a:p>
            <a:r>
              <a:rPr lang="en-US" sz="1800" b="1" i="0" u="none" strike="noStrike" baseline="0" dirty="0" err="1"/>
              <a:t>Inferolaterally</a:t>
            </a:r>
            <a:r>
              <a:rPr lang="en-US" sz="1800" b="0" i="0" u="none" strike="noStrike" baseline="0" dirty="0"/>
              <a:t>, it curves round the inferolateral border of the pectoralis major to become continuous with the axillary fascia. The axillary fascia is a dense fibrous sheet that extends across the base of the axilla.</a:t>
            </a:r>
            <a:endParaRPr lang="el-GR" dirty="0"/>
          </a:p>
        </p:txBody>
      </p:sp>
      <p:pic>
        <p:nvPicPr>
          <p:cNvPr id="10" name="Θέση περιεχομένου 9" descr="Εικόνα που περιέχει ζωγραφιά, σκίτσο/σχέδιο&#10;&#10;Το περιεχόμενο που δημιουργείται από τεχνολογία AI ενδέχεται να είναι εσφαλμένο.">
            <a:extLst>
              <a:ext uri="{FF2B5EF4-FFF2-40B4-BE49-F238E27FC236}">
                <a16:creationId xmlns:a16="http://schemas.microsoft.com/office/drawing/2014/main" id="{CDF8EE6C-D4F8-B150-6A09-6537F34A4AF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59559" t="38064" r="7587"/>
          <a:stretch/>
        </p:blipFill>
        <p:spPr>
          <a:xfrm>
            <a:off x="6985000" y="1009935"/>
            <a:ext cx="3912737" cy="4780100"/>
          </a:xfrm>
        </p:spPr>
      </p:pic>
    </p:spTree>
    <p:extLst>
      <p:ext uri="{BB962C8B-B14F-4D97-AF65-F5344CB8AC3E}">
        <p14:creationId xmlns:p14="http://schemas.microsoft.com/office/powerpoint/2010/main" val="1312148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B67692-4349-FE98-8885-9C6FD29D02A2}"/>
              </a:ext>
            </a:extLst>
          </p:cNvPr>
          <p:cNvSpPr>
            <a:spLocks noGrp="1"/>
          </p:cNvSpPr>
          <p:nvPr>
            <p:ph type="title"/>
          </p:nvPr>
        </p:nvSpPr>
        <p:spPr/>
        <p:txBody>
          <a:bodyPr/>
          <a:lstStyle/>
          <a:p>
            <a:r>
              <a:rPr lang="en-US" dirty="0"/>
              <a:t>Clavipectoral Fascia</a:t>
            </a:r>
            <a:endParaRPr lang="el-GR" dirty="0"/>
          </a:p>
        </p:txBody>
      </p:sp>
      <p:sp>
        <p:nvSpPr>
          <p:cNvPr id="3" name="Θέση περιεχομένου 2">
            <a:extLst>
              <a:ext uri="{FF2B5EF4-FFF2-40B4-BE49-F238E27FC236}">
                <a16:creationId xmlns:a16="http://schemas.microsoft.com/office/drawing/2014/main" id="{62C485A7-1973-65BC-35BD-776000DF7AA9}"/>
              </a:ext>
            </a:extLst>
          </p:cNvPr>
          <p:cNvSpPr>
            <a:spLocks noGrp="1"/>
          </p:cNvSpPr>
          <p:nvPr>
            <p:ph sz="half" idx="1"/>
          </p:nvPr>
        </p:nvSpPr>
        <p:spPr/>
        <p:txBody>
          <a:bodyPr>
            <a:normAutofit/>
          </a:bodyPr>
          <a:lstStyle/>
          <a:p>
            <a:pPr algn="l"/>
            <a:r>
              <a:rPr lang="en-US" sz="1800" b="1" i="0" u="none" strike="noStrike" baseline="0" dirty="0"/>
              <a:t>The</a:t>
            </a:r>
            <a:r>
              <a:rPr lang="en-US" sz="1800" b="0" i="0" u="none" strike="noStrike" baseline="0" dirty="0"/>
              <a:t> clavipectoral fascia is a strong fascial sheet deep to the clavicular head of the pectoralis major muscle, filling the space between the clavicle and the pectoralis minor muscle.</a:t>
            </a:r>
            <a:r>
              <a:rPr lang="en-US" sz="1800" b="1" i="0" u="none" strike="noStrike" baseline="0" dirty="0">
                <a:latin typeface="Minion-Semibold"/>
              </a:rPr>
              <a:t> </a:t>
            </a:r>
            <a:r>
              <a:rPr lang="en-US" sz="1800" i="0" u="none" strike="noStrike" baseline="0" dirty="0">
                <a:latin typeface="Minion-Semibold"/>
              </a:rPr>
              <a:t>The clavipectoral fascia is a thick sheet of connective tissue that connects the clavicle to the floor of the axilla muscles and spans the gap between them. </a:t>
            </a:r>
          </a:p>
          <a:p>
            <a:pPr algn="l"/>
            <a:r>
              <a:rPr lang="en-US" sz="1800" i="0" u="none" strike="noStrike" baseline="0" dirty="0">
                <a:latin typeface="Minion-Semibold"/>
              </a:rPr>
              <a:t>It encloses the subclavius and pectoralis minor Structures travel between the axilla and the anterior wall of the axilla by passing through the </a:t>
            </a:r>
            <a:r>
              <a:rPr lang="en-US" sz="1800" i="0" u="none" strike="noStrike" baseline="0">
                <a:latin typeface="Minion-Semibold"/>
              </a:rPr>
              <a:t>clavipectoral fascia </a:t>
            </a:r>
            <a:r>
              <a:rPr lang="en-US" sz="1800" i="0" u="none" strike="noStrike" baseline="0" dirty="0">
                <a:latin typeface="Minion-Semibold"/>
              </a:rPr>
              <a:t>either between the pectoralis minor and subclavius muscles or inferior to the pectoralis minor muscle. </a:t>
            </a:r>
          </a:p>
        </p:txBody>
      </p:sp>
      <p:pic>
        <p:nvPicPr>
          <p:cNvPr id="6" name="Θέση περιεχομένου 5" descr="Εικόνα που περιέχει κείμενο, διάγραμμα, χάρτης&#10;&#10;Το περιεχόμενο που δημιουργείται από τεχνολογία AI ενδέχεται να είναι εσφαλμένο.">
            <a:extLst>
              <a:ext uri="{FF2B5EF4-FFF2-40B4-BE49-F238E27FC236}">
                <a16:creationId xmlns:a16="http://schemas.microsoft.com/office/drawing/2014/main" id="{D14C7ECB-2C5D-19A8-81F6-225AECFE3E1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18478" y="132576"/>
            <a:ext cx="4481867" cy="6254021"/>
          </a:xfrm>
        </p:spPr>
      </p:pic>
    </p:spTree>
    <p:extLst>
      <p:ext uri="{BB962C8B-B14F-4D97-AF65-F5344CB8AC3E}">
        <p14:creationId xmlns:p14="http://schemas.microsoft.com/office/powerpoint/2010/main" val="415324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44D912-694B-A1C5-0C89-185E3A43A873}"/>
              </a:ext>
            </a:extLst>
          </p:cNvPr>
          <p:cNvSpPr>
            <a:spLocks noGrp="1"/>
          </p:cNvSpPr>
          <p:nvPr>
            <p:ph type="title"/>
          </p:nvPr>
        </p:nvSpPr>
        <p:spPr/>
        <p:txBody>
          <a:bodyPr/>
          <a:lstStyle/>
          <a:p>
            <a:r>
              <a:rPr lang="en-US" dirty="0"/>
              <a:t>Clavipectoral Fascia</a:t>
            </a:r>
            <a:endParaRPr lang="el-GR" dirty="0"/>
          </a:p>
        </p:txBody>
      </p:sp>
      <p:sp>
        <p:nvSpPr>
          <p:cNvPr id="3" name="Θέση περιεχομένου 2">
            <a:extLst>
              <a:ext uri="{FF2B5EF4-FFF2-40B4-BE49-F238E27FC236}">
                <a16:creationId xmlns:a16="http://schemas.microsoft.com/office/drawing/2014/main" id="{54FA36F7-93A2-02CD-AAE9-C642D38168D1}"/>
              </a:ext>
            </a:extLst>
          </p:cNvPr>
          <p:cNvSpPr>
            <a:spLocks noGrp="1"/>
          </p:cNvSpPr>
          <p:nvPr>
            <p:ph sz="half" idx="1"/>
          </p:nvPr>
        </p:nvSpPr>
        <p:spPr/>
        <p:txBody>
          <a:bodyPr>
            <a:normAutofit fontScale="70000" lnSpcReduction="20000"/>
          </a:bodyPr>
          <a:lstStyle/>
          <a:p>
            <a:pPr algn="l"/>
            <a:r>
              <a:rPr lang="en-US" sz="2800" i="0" u="none" strike="noStrike" baseline="0" dirty="0">
                <a:latin typeface="Minion-Semibold"/>
              </a:rPr>
              <a:t>Important structures that pass between the subclavius and pectoralis minor muscles include the cephalic vein, the </a:t>
            </a:r>
            <a:r>
              <a:rPr lang="en-US" sz="2800" i="0" u="none" strike="noStrike" baseline="0" dirty="0" err="1">
                <a:latin typeface="Minion-Semibold"/>
              </a:rPr>
              <a:t>thoraco</a:t>
            </a:r>
            <a:r>
              <a:rPr lang="en-US" sz="2800" i="0" u="none" strike="noStrike" baseline="0" dirty="0">
                <a:latin typeface="Minion-Semibold"/>
              </a:rPr>
              <a:t> acromial artery, and the lateral pectoral nerve. </a:t>
            </a:r>
          </a:p>
          <a:p>
            <a:pPr algn="l"/>
            <a:r>
              <a:rPr lang="en-US" sz="2800" i="0" u="none" strike="noStrike" baseline="0" dirty="0">
                <a:latin typeface="Minion-Semibold"/>
              </a:rPr>
              <a:t>The lateral thoracic artery leaves the axilla by passing through the fascia inferior to the pectoralis minor muscle. The medial pectoral nerve leaves the axilla by penetrating directly through the pectoralis minor muscle to supply this muscle and to reach the pectoralis major muscle. </a:t>
            </a:r>
          </a:p>
          <a:p>
            <a:pPr algn="l"/>
            <a:r>
              <a:rPr lang="en-US" sz="2800" i="0" u="none" strike="noStrike" baseline="0" dirty="0">
                <a:latin typeface="Minion-Semibold"/>
              </a:rPr>
              <a:t>Occasionally, branches of the medial pectoral nerve pass around the lower margin of the pectoralis minor to reach and innervate the overlying pectoralis major muscle.</a:t>
            </a:r>
            <a:endParaRPr lang="en-US" sz="2800" i="0" u="none" strike="noStrike" baseline="0" dirty="0"/>
          </a:p>
          <a:p>
            <a:endParaRPr lang="el-GR" dirty="0"/>
          </a:p>
        </p:txBody>
      </p:sp>
      <p:pic>
        <p:nvPicPr>
          <p:cNvPr id="6" name="Θέση περιεχομένου 5" descr="Εικόνα που περιέχει κείμενο, ζωγραφιά, παιδική τέχνη,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id="{2BDB4222-7926-20FD-9B5F-7E68B877D7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44807"/>
            <a:ext cx="5181600" cy="4073856"/>
          </a:xfrm>
        </p:spPr>
      </p:pic>
    </p:spTree>
    <p:extLst>
      <p:ext uri="{BB962C8B-B14F-4D97-AF65-F5344CB8AC3E}">
        <p14:creationId xmlns:p14="http://schemas.microsoft.com/office/powerpoint/2010/main" val="1130642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75BD5F-33BA-E596-A046-F925E8CACF83}"/>
              </a:ext>
            </a:extLst>
          </p:cNvPr>
          <p:cNvSpPr>
            <a:spLocks noGrp="1"/>
          </p:cNvSpPr>
          <p:nvPr>
            <p:ph type="title"/>
          </p:nvPr>
        </p:nvSpPr>
        <p:spPr/>
        <p:txBody>
          <a:bodyPr/>
          <a:lstStyle/>
          <a:p>
            <a:r>
              <a:rPr lang="en-US" dirty="0"/>
              <a:t>Quadrangular Space</a:t>
            </a:r>
            <a:endParaRPr lang="el-GR" dirty="0"/>
          </a:p>
        </p:txBody>
      </p:sp>
      <p:sp>
        <p:nvSpPr>
          <p:cNvPr id="3" name="Θέση περιεχομένου 2">
            <a:extLst>
              <a:ext uri="{FF2B5EF4-FFF2-40B4-BE49-F238E27FC236}">
                <a16:creationId xmlns:a16="http://schemas.microsoft.com/office/drawing/2014/main" id="{96F055C8-1CA1-7A57-5B35-458B6F0C9871}"/>
              </a:ext>
            </a:extLst>
          </p:cNvPr>
          <p:cNvSpPr>
            <a:spLocks noGrp="1"/>
          </p:cNvSpPr>
          <p:nvPr>
            <p:ph sz="half" idx="1"/>
          </p:nvPr>
        </p:nvSpPr>
        <p:spPr/>
        <p:txBody>
          <a:bodyPr>
            <a:noAutofit/>
          </a:bodyPr>
          <a:lstStyle/>
          <a:p>
            <a:r>
              <a:rPr lang="en-US" sz="1400" dirty="0">
                <a:latin typeface="Minion-Semibold"/>
              </a:rPr>
              <a:t>The quadrangular space provides a passageway for nerves and vessels passing between the axilla and the more posterior scapular and deltoid regions  When viewed from anteriorly, its boundaries are formed by:</a:t>
            </a:r>
          </a:p>
          <a:p>
            <a:r>
              <a:rPr lang="en-US" sz="1400" dirty="0">
                <a:latin typeface="Minion-Semibold"/>
              </a:rPr>
              <a:t>the inferior margin of the subscapularis muscle,</a:t>
            </a:r>
          </a:p>
          <a:p>
            <a:r>
              <a:rPr lang="en-US" sz="1400" dirty="0">
                <a:latin typeface="Minion-Semibold"/>
              </a:rPr>
              <a:t>the surgical neck of the humerus,</a:t>
            </a:r>
          </a:p>
          <a:p>
            <a:r>
              <a:rPr lang="en-US" sz="1400" dirty="0">
                <a:latin typeface="Minion-Semibold"/>
              </a:rPr>
              <a:t> the superior margin of the teres major muscle, and</a:t>
            </a:r>
          </a:p>
          <a:p>
            <a:r>
              <a:rPr lang="en-US" sz="1400" dirty="0">
                <a:latin typeface="Minion-Semibold"/>
              </a:rPr>
              <a:t>the lateral margin of the long head of the triceps brachii muscle.</a:t>
            </a:r>
          </a:p>
          <a:p>
            <a:endParaRPr lang="en-US" sz="1400" dirty="0">
              <a:latin typeface="Minion-Semibold"/>
            </a:endParaRPr>
          </a:p>
          <a:p>
            <a:r>
              <a:rPr lang="en-US" sz="1400" dirty="0">
                <a:latin typeface="Minion-Semibold"/>
              </a:rPr>
              <a:t>Passing through the quadrangular space are the axillary nerve and the posterior circumflex humeral artery and vein.</a:t>
            </a:r>
          </a:p>
          <a:p>
            <a:endParaRPr lang="en-US" sz="1400" dirty="0">
              <a:latin typeface="Minion-Semibold"/>
            </a:endParaRPr>
          </a:p>
        </p:txBody>
      </p:sp>
      <p:pic>
        <p:nvPicPr>
          <p:cNvPr id="6" name="Θέση περιεχομένου 5" descr="Εικόνα που περιέχει κείμενο, ζωγραφιά,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id="{238FAC6A-0556-96C7-A1DD-3BE5253EEA2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22960"/>
            <a:ext cx="5181600" cy="4156668"/>
          </a:xfrm>
        </p:spPr>
      </p:pic>
      <p:sp>
        <p:nvSpPr>
          <p:cNvPr id="7" name="Ορθογώνιο 6">
            <a:extLst>
              <a:ext uri="{FF2B5EF4-FFF2-40B4-BE49-F238E27FC236}">
                <a16:creationId xmlns:a16="http://schemas.microsoft.com/office/drawing/2014/main" id="{F415D962-5E07-3AA1-D887-40BF3A1B4925}"/>
              </a:ext>
            </a:extLst>
          </p:cNvPr>
          <p:cNvSpPr/>
          <p:nvPr/>
        </p:nvSpPr>
        <p:spPr>
          <a:xfrm>
            <a:off x="8140701" y="3323230"/>
            <a:ext cx="571500" cy="3821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p:sp>
        <p:nvSpPr>
          <p:cNvPr id="8" name="Ορθογώνιο 7">
            <a:extLst>
              <a:ext uri="{FF2B5EF4-FFF2-40B4-BE49-F238E27FC236}">
                <a16:creationId xmlns:a16="http://schemas.microsoft.com/office/drawing/2014/main" id="{959C0B82-A666-6FB9-6128-CE3F83984717}"/>
              </a:ext>
            </a:extLst>
          </p:cNvPr>
          <p:cNvSpPr/>
          <p:nvPr/>
        </p:nvSpPr>
        <p:spPr>
          <a:xfrm>
            <a:off x="9525000" y="2381250"/>
            <a:ext cx="1600200" cy="10477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5893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CCD1E5-C813-7EAB-6418-87A958F9372C}"/>
              </a:ext>
            </a:extLst>
          </p:cNvPr>
          <p:cNvSpPr>
            <a:spLocks noGrp="1"/>
          </p:cNvSpPr>
          <p:nvPr>
            <p:ph type="title"/>
          </p:nvPr>
        </p:nvSpPr>
        <p:spPr/>
        <p:txBody>
          <a:bodyPr/>
          <a:lstStyle/>
          <a:p>
            <a:r>
              <a:rPr lang="en-US" dirty="0"/>
              <a:t>Triangular Space</a:t>
            </a:r>
            <a:endParaRPr lang="el-GR" dirty="0"/>
          </a:p>
        </p:txBody>
      </p:sp>
      <p:sp>
        <p:nvSpPr>
          <p:cNvPr id="3" name="Θέση περιεχομένου 2">
            <a:extLst>
              <a:ext uri="{FF2B5EF4-FFF2-40B4-BE49-F238E27FC236}">
                <a16:creationId xmlns:a16="http://schemas.microsoft.com/office/drawing/2014/main" id="{DD54CD1B-7D5A-CF4C-1F9A-B65F480ABBA3}"/>
              </a:ext>
            </a:extLst>
          </p:cNvPr>
          <p:cNvSpPr>
            <a:spLocks noGrp="1"/>
          </p:cNvSpPr>
          <p:nvPr>
            <p:ph sz="half" idx="1"/>
          </p:nvPr>
        </p:nvSpPr>
        <p:spPr/>
        <p:txBody>
          <a:bodyPr>
            <a:normAutofit fontScale="77500" lnSpcReduction="20000"/>
          </a:bodyPr>
          <a:lstStyle/>
          <a:p>
            <a:endParaRPr lang="en-US" sz="2800" dirty="0">
              <a:latin typeface="Minion-Semibold"/>
            </a:endParaRPr>
          </a:p>
          <a:p>
            <a:r>
              <a:rPr lang="en-US" sz="2800" dirty="0">
                <a:latin typeface="Minion-Semibold"/>
              </a:rPr>
              <a:t>The triangular space is an area of communication between the axilla and the posterior scapular region </a:t>
            </a:r>
          </a:p>
          <a:p>
            <a:r>
              <a:rPr lang="en-US" sz="2800" dirty="0">
                <a:latin typeface="Minion-Semibold"/>
              </a:rPr>
              <a:t>When viewed from anteriorly, it is formed by:</a:t>
            </a:r>
          </a:p>
          <a:p>
            <a:r>
              <a:rPr lang="en-US" sz="2800" dirty="0">
                <a:latin typeface="Minion-Semibold"/>
              </a:rPr>
              <a:t>the medial margin of the long head of the triceps brachii muscle</a:t>
            </a:r>
          </a:p>
          <a:p>
            <a:r>
              <a:rPr lang="en-US" sz="2800" dirty="0">
                <a:latin typeface="Minion-Semibold"/>
              </a:rPr>
              <a:t>the superior margin of the teres major muscle</a:t>
            </a:r>
          </a:p>
          <a:p>
            <a:r>
              <a:rPr lang="en-US" sz="2800" dirty="0">
                <a:latin typeface="Minion-Semibold"/>
              </a:rPr>
              <a:t>the inferior margin of the subscapularis muscle.</a:t>
            </a:r>
          </a:p>
          <a:p>
            <a:r>
              <a:rPr lang="en-US" sz="2800" dirty="0">
                <a:latin typeface="Minion-Semibold"/>
              </a:rPr>
              <a:t>The circumflex scapular artery and vein pass into this space.</a:t>
            </a:r>
            <a:endParaRPr lang="el-GR" sz="2800" dirty="0">
              <a:latin typeface="Minion-Semibold"/>
            </a:endParaRPr>
          </a:p>
          <a:p>
            <a:endParaRPr lang="el-GR" dirty="0"/>
          </a:p>
        </p:txBody>
      </p:sp>
      <p:pic>
        <p:nvPicPr>
          <p:cNvPr id="6" name="Θέση περιεχομένου 5" descr="Εικόνα που περιέχει κείμενο, ζωγραφιά,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id="{A877E57F-C3F5-2C58-5B9E-F1F5C46321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553866"/>
            <a:ext cx="5181600" cy="4156668"/>
          </a:xfrm>
        </p:spPr>
      </p:pic>
      <p:sp>
        <p:nvSpPr>
          <p:cNvPr id="7" name="Ορθογώνιο 6">
            <a:extLst>
              <a:ext uri="{FF2B5EF4-FFF2-40B4-BE49-F238E27FC236}">
                <a16:creationId xmlns:a16="http://schemas.microsoft.com/office/drawing/2014/main" id="{6BC91123-746C-0D94-50AD-9E538266ADDA}"/>
              </a:ext>
            </a:extLst>
          </p:cNvPr>
          <p:cNvSpPr/>
          <p:nvPr/>
        </p:nvSpPr>
        <p:spPr>
          <a:xfrm>
            <a:off x="7341358" y="3038333"/>
            <a:ext cx="846161" cy="7813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8A03332B-55A7-D4BE-486F-AE8C2DD87BF6}"/>
              </a:ext>
            </a:extLst>
          </p:cNvPr>
          <p:cNvSpPr/>
          <p:nvPr/>
        </p:nvSpPr>
        <p:spPr>
          <a:xfrm>
            <a:off x="7704256" y="4095750"/>
            <a:ext cx="846161" cy="7813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01715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C0A4E9-0FAB-D4DE-7976-24A34A6A55FD}"/>
              </a:ext>
            </a:extLst>
          </p:cNvPr>
          <p:cNvSpPr>
            <a:spLocks noGrp="1"/>
          </p:cNvSpPr>
          <p:nvPr>
            <p:ph type="title"/>
          </p:nvPr>
        </p:nvSpPr>
        <p:spPr/>
        <p:txBody>
          <a:bodyPr/>
          <a:lstStyle/>
          <a:p>
            <a:r>
              <a:rPr lang="en-US" dirty="0"/>
              <a:t>Triangular interval</a:t>
            </a:r>
            <a:endParaRPr lang="el-GR" dirty="0"/>
          </a:p>
        </p:txBody>
      </p:sp>
      <p:sp>
        <p:nvSpPr>
          <p:cNvPr id="3" name="Θέση περιεχομένου 2">
            <a:extLst>
              <a:ext uri="{FF2B5EF4-FFF2-40B4-BE49-F238E27FC236}">
                <a16:creationId xmlns:a16="http://schemas.microsoft.com/office/drawing/2014/main" id="{CF22637F-6846-ECD2-DB4B-067883AF0CB9}"/>
              </a:ext>
            </a:extLst>
          </p:cNvPr>
          <p:cNvSpPr>
            <a:spLocks noGrp="1"/>
          </p:cNvSpPr>
          <p:nvPr>
            <p:ph sz="half" idx="1"/>
          </p:nvPr>
        </p:nvSpPr>
        <p:spPr/>
        <p:txBody>
          <a:bodyPr>
            <a:noAutofit/>
          </a:bodyPr>
          <a:lstStyle/>
          <a:p>
            <a:r>
              <a:rPr lang="en-US" sz="2000" dirty="0">
                <a:latin typeface="Minion-Semibold"/>
              </a:rPr>
              <a:t>This triangular interval is formed by</a:t>
            </a:r>
          </a:p>
          <a:p>
            <a:r>
              <a:rPr lang="en-US" sz="2000" dirty="0">
                <a:latin typeface="Minion-Semibold"/>
              </a:rPr>
              <a:t>the lateral margin of the long head of the triceps brachii muscle,</a:t>
            </a:r>
          </a:p>
          <a:p>
            <a:r>
              <a:rPr lang="en-US" sz="2000" dirty="0">
                <a:latin typeface="Minion-Semibold"/>
              </a:rPr>
              <a:t>the shaft of the humerus, and</a:t>
            </a:r>
          </a:p>
          <a:p>
            <a:r>
              <a:rPr lang="en-US" sz="2000" dirty="0">
                <a:latin typeface="Minion-Semibold"/>
              </a:rPr>
              <a:t>the inferior margin of the teres major muscle</a:t>
            </a:r>
          </a:p>
          <a:p>
            <a:r>
              <a:rPr lang="en-US" sz="2000" dirty="0">
                <a:latin typeface="Minion-Semibold"/>
              </a:rPr>
              <a:t>The radial nerve passes out of the axilla traveling through this interval to reach the posterior compartment of the arm. Profunda brachii artery transverses the triangular interval as well</a:t>
            </a:r>
            <a:endParaRPr lang="el-GR" sz="2000" dirty="0">
              <a:latin typeface="Minion-Semibold"/>
            </a:endParaRPr>
          </a:p>
        </p:txBody>
      </p:sp>
      <p:pic>
        <p:nvPicPr>
          <p:cNvPr id="5" name="Θέση περιεχομένου 5" descr="Εικόνα που περιέχει κείμενο, ζωγραφιά,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id="{079EBD4A-6DEA-AEE1-E87C-45C37DD1BEC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22960"/>
            <a:ext cx="5181600" cy="4156668"/>
          </a:xfrm>
        </p:spPr>
      </p:pic>
      <p:sp>
        <p:nvSpPr>
          <p:cNvPr id="6" name="Ορθογώνιο 5">
            <a:extLst>
              <a:ext uri="{FF2B5EF4-FFF2-40B4-BE49-F238E27FC236}">
                <a16:creationId xmlns:a16="http://schemas.microsoft.com/office/drawing/2014/main" id="{031AD219-75FE-1764-973C-1E3B0B3BC2E4}"/>
              </a:ext>
            </a:extLst>
          </p:cNvPr>
          <p:cNvSpPr/>
          <p:nvPr/>
        </p:nvSpPr>
        <p:spPr>
          <a:xfrm>
            <a:off x="8550322" y="3670301"/>
            <a:ext cx="917528" cy="10350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a:extLst>
              <a:ext uri="{FF2B5EF4-FFF2-40B4-BE49-F238E27FC236}">
                <a16:creationId xmlns:a16="http://schemas.microsoft.com/office/drawing/2014/main" id="{28872893-7CBF-9408-F4B2-453F73210E3C}"/>
              </a:ext>
            </a:extLst>
          </p:cNvPr>
          <p:cNvSpPr/>
          <p:nvPr/>
        </p:nvSpPr>
        <p:spPr>
          <a:xfrm>
            <a:off x="9763172" y="3670301"/>
            <a:ext cx="1342978" cy="95884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23593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AEBCAB-7140-0516-E81B-2D232F6D63AE}"/>
              </a:ext>
            </a:extLst>
          </p:cNvPr>
          <p:cNvSpPr>
            <a:spLocks noGrp="1"/>
          </p:cNvSpPr>
          <p:nvPr>
            <p:ph type="title"/>
          </p:nvPr>
        </p:nvSpPr>
        <p:spPr/>
        <p:txBody>
          <a:bodyPr/>
          <a:lstStyle/>
          <a:p>
            <a:r>
              <a:rPr lang="en-US" dirty="0"/>
              <a:t>Contents of the Axilla</a:t>
            </a:r>
            <a:endParaRPr lang="el-GR" dirty="0"/>
          </a:p>
        </p:txBody>
      </p:sp>
      <p:sp>
        <p:nvSpPr>
          <p:cNvPr id="3" name="Θέση περιεχομένου 2">
            <a:extLst>
              <a:ext uri="{FF2B5EF4-FFF2-40B4-BE49-F238E27FC236}">
                <a16:creationId xmlns:a16="http://schemas.microsoft.com/office/drawing/2014/main" id="{81AC0EE1-F2DF-A1E0-6018-27A71C852DCC}"/>
              </a:ext>
            </a:extLst>
          </p:cNvPr>
          <p:cNvSpPr>
            <a:spLocks noGrp="1"/>
          </p:cNvSpPr>
          <p:nvPr>
            <p:ph sz="half" idx="1"/>
          </p:nvPr>
        </p:nvSpPr>
        <p:spPr/>
        <p:txBody>
          <a:bodyPr>
            <a:normAutofit fontScale="92500" lnSpcReduction="20000"/>
          </a:bodyPr>
          <a:lstStyle/>
          <a:p>
            <a:pPr marL="514350" indent="-514350">
              <a:buFont typeface="+mj-lt"/>
              <a:buAutoNum type="arabicPeriod"/>
            </a:pPr>
            <a:r>
              <a:rPr lang="en-US" dirty="0"/>
              <a:t> Axillary artery </a:t>
            </a:r>
          </a:p>
          <a:p>
            <a:pPr marL="514350" indent="-514350">
              <a:buFont typeface="+mj-lt"/>
              <a:buAutoNum type="arabicPeriod"/>
            </a:pPr>
            <a:r>
              <a:rPr lang="en-US" dirty="0"/>
              <a:t>Axillary vein and its tributaries. </a:t>
            </a:r>
          </a:p>
          <a:p>
            <a:pPr marL="514350" indent="-514350">
              <a:buFont typeface="+mj-lt"/>
              <a:buAutoNum type="arabicPeriod"/>
            </a:pPr>
            <a:r>
              <a:rPr lang="en-US" dirty="0"/>
              <a:t>Cords of brachial plexus. </a:t>
            </a:r>
          </a:p>
          <a:p>
            <a:pPr marL="514350" indent="-514350">
              <a:buFont typeface="+mj-lt"/>
              <a:buAutoNum type="arabicPeriod"/>
            </a:pPr>
            <a:r>
              <a:rPr lang="en-US" dirty="0"/>
              <a:t>Axillary lymph nodes. </a:t>
            </a:r>
          </a:p>
          <a:p>
            <a:pPr marL="514350" indent="-514350">
              <a:buFont typeface="+mj-lt"/>
              <a:buAutoNum type="arabicPeriod"/>
            </a:pPr>
            <a:r>
              <a:rPr lang="en-US" dirty="0"/>
              <a:t>Fibrofatty tissue. Axillary tail of breast. </a:t>
            </a:r>
          </a:p>
          <a:p>
            <a:pPr marL="514350" indent="-514350">
              <a:buFont typeface="+mj-lt"/>
              <a:buAutoNum type="arabicPeriod"/>
            </a:pPr>
            <a:r>
              <a:rPr lang="en-US" dirty="0"/>
              <a:t>Long thoracic and intercostobrachial nerves N.B. </a:t>
            </a:r>
          </a:p>
          <a:p>
            <a:pPr marL="514350" indent="-514350">
              <a:buFont typeface="+mj-lt"/>
              <a:buAutoNum type="arabicPeriod"/>
            </a:pPr>
            <a:r>
              <a:rPr lang="en-US" dirty="0"/>
              <a:t>Proximal part of coracobrachialis and </a:t>
            </a:r>
            <a:r>
              <a:rPr lang="en-US" dirty="0" err="1"/>
              <a:t>biceprs</a:t>
            </a:r>
            <a:r>
              <a:rPr lang="en-US" dirty="0"/>
              <a:t> </a:t>
            </a:r>
            <a:r>
              <a:rPr lang="en-US" dirty="0" err="1"/>
              <a:t>brachi</a:t>
            </a:r>
            <a:r>
              <a:rPr lang="en-US" dirty="0"/>
              <a:t> muscle</a:t>
            </a:r>
          </a:p>
        </p:txBody>
      </p:sp>
      <p:pic>
        <p:nvPicPr>
          <p:cNvPr id="10" name="Θέση περιεχομένου 9" descr="Εικόνα που περιέχει διάγραμμα, ζωγραφιά, σκίτσο/σχέδιο&#10;&#10;Το περιεχόμενο που δημιουργείται από τεχνολογία AI ενδέχεται να είναι εσφαλμένο.">
            <a:extLst>
              <a:ext uri="{FF2B5EF4-FFF2-40B4-BE49-F238E27FC236}">
                <a16:creationId xmlns:a16="http://schemas.microsoft.com/office/drawing/2014/main" id="{F195E12A-ACD3-D276-9B89-A4479385540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49371" y="1917510"/>
            <a:ext cx="4909141" cy="3769709"/>
          </a:xfrm>
        </p:spPr>
      </p:pic>
    </p:spTree>
    <p:extLst>
      <p:ext uri="{BB962C8B-B14F-4D97-AF65-F5344CB8AC3E}">
        <p14:creationId xmlns:p14="http://schemas.microsoft.com/office/powerpoint/2010/main" val="3010563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C2641-4D00-188B-06BA-CC8C15459C59}"/>
              </a:ext>
            </a:extLst>
          </p:cNvPr>
          <p:cNvSpPr>
            <a:spLocks noGrp="1"/>
          </p:cNvSpPr>
          <p:nvPr>
            <p:ph type="title"/>
          </p:nvPr>
        </p:nvSpPr>
        <p:spPr/>
        <p:txBody>
          <a:bodyPr/>
          <a:lstStyle/>
          <a:p>
            <a:r>
              <a:rPr lang="en-US" dirty="0"/>
              <a:t>Axillary Artery</a:t>
            </a:r>
            <a:endParaRPr lang="el-GR" dirty="0"/>
          </a:p>
        </p:txBody>
      </p:sp>
      <p:sp>
        <p:nvSpPr>
          <p:cNvPr id="3" name="Θέση περιεχομένου 2">
            <a:extLst>
              <a:ext uri="{FF2B5EF4-FFF2-40B4-BE49-F238E27FC236}">
                <a16:creationId xmlns:a16="http://schemas.microsoft.com/office/drawing/2014/main" id="{42C19B8C-6212-E628-F46E-3AD0A2763835}"/>
              </a:ext>
            </a:extLst>
          </p:cNvPr>
          <p:cNvSpPr>
            <a:spLocks noGrp="1"/>
          </p:cNvSpPr>
          <p:nvPr>
            <p:ph sz="half" idx="1"/>
          </p:nvPr>
        </p:nvSpPr>
        <p:spPr/>
        <p:txBody>
          <a:bodyPr>
            <a:normAutofit fontScale="40000" lnSpcReduction="20000"/>
          </a:bodyPr>
          <a:lstStyle/>
          <a:p>
            <a:r>
              <a:rPr lang="en-US" dirty="0"/>
              <a:t>The axillary artery is the main artery of the upper limb. begins at the outer border of the first rib as the continuation of subclavian artery and ends by becoming brachial artery at the lower border of teres major. </a:t>
            </a:r>
          </a:p>
          <a:p>
            <a:r>
              <a:rPr lang="en-US" dirty="0"/>
              <a:t>In axilla, it runs from its apex to the base along the lateral wall nearer to the anterior wall than the posterior wall. </a:t>
            </a:r>
          </a:p>
          <a:p>
            <a:r>
              <a:rPr lang="en-US" dirty="0"/>
              <a:t>During its course through axilla, it is crossed on superficial aspect by the pectoralis minor muscle, which divides it into three parts. </a:t>
            </a:r>
          </a:p>
          <a:p>
            <a:r>
              <a:rPr lang="en-US" dirty="0"/>
              <a:t>The axillary vein is medial to the artery and the cords of brachial plexus are arranged around the second part of the artery (i.e., part deep to the pectoralis minor); the lateral cord being lateral, the medial cord medial, and posterior cord behind. Parts </a:t>
            </a:r>
          </a:p>
          <a:p>
            <a:r>
              <a:rPr lang="en-US" dirty="0"/>
              <a:t>The axillary artery is divided into the following three parts by the pectoralis minor: </a:t>
            </a:r>
          </a:p>
          <a:p>
            <a:r>
              <a:rPr lang="en-US" dirty="0"/>
              <a:t>First part, superior (or proximal) to the muscle. </a:t>
            </a:r>
          </a:p>
          <a:p>
            <a:r>
              <a:rPr lang="en-US" dirty="0"/>
              <a:t>Second part, posterior (or deep) to the muscle.</a:t>
            </a:r>
          </a:p>
          <a:p>
            <a:r>
              <a:rPr lang="en-US" dirty="0"/>
              <a:t>Third part inferior (or distal) to the muscle</a:t>
            </a:r>
          </a:p>
          <a:p>
            <a:endParaRPr lang="en-US" dirty="0"/>
          </a:p>
          <a:p>
            <a:r>
              <a:rPr lang="en-US" dirty="0"/>
              <a:t>Relations The axillary vein lies medial to the axillary artery throughout its course, but the relationship of cords of brachial plexus and their branches are different for each of the three parts of the artery. </a:t>
            </a:r>
          </a:p>
          <a:p>
            <a:r>
              <a:rPr lang="en-US" dirty="0"/>
              <a:t>The axillary artery gives six branches: one branch from first part, two branches from the second part, and three branches from the third part. Most of these branches go to and supply</a:t>
            </a:r>
            <a:endParaRPr lang="el-GR" dirty="0"/>
          </a:p>
        </p:txBody>
      </p:sp>
      <p:pic>
        <p:nvPicPr>
          <p:cNvPr id="6" name="Θέση περιεχομένου 5" descr="Εικόνα που περιέχει κείμενο, διάγραμμα, οριγκάμι, σχεδίαση&#10;&#10;Το περιεχόμενο που δημιουργείται από τεχνολογία AI ενδέχεται να είναι εσφαλμένο.">
            <a:extLst>
              <a:ext uri="{FF2B5EF4-FFF2-40B4-BE49-F238E27FC236}">
                <a16:creationId xmlns:a16="http://schemas.microsoft.com/office/drawing/2014/main" id="{9474EE5B-6992-D5D5-92B4-1730EF4DFF2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4063384"/>
          </a:xfrm>
        </p:spPr>
      </p:pic>
    </p:spTree>
    <p:extLst>
      <p:ext uri="{BB962C8B-B14F-4D97-AF65-F5344CB8AC3E}">
        <p14:creationId xmlns:p14="http://schemas.microsoft.com/office/powerpoint/2010/main" val="1843937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BE1A0F-DA16-460E-D92B-C324975E14D7}"/>
              </a:ext>
            </a:extLst>
          </p:cNvPr>
          <p:cNvSpPr>
            <a:spLocks noGrp="1"/>
          </p:cNvSpPr>
          <p:nvPr>
            <p:ph type="title"/>
          </p:nvPr>
        </p:nvSpPr>
        <p:spPr/>
        <p:txBody>
          <a:bodyPr/>
          <a:lstStyle/>
          <a:p>
            <a:r>
              <a:rPr lang="en-US" sz="4400" dirty="0">
                <a:latin typeface="Minion-Semibold"/>
              </a:rPr>
              <a:t>Biceps brachii</a:t>
            </a:r>
            <a:br>
              <a:rPr lang="en-US" sz="4400" dirty="0">
                <a:latin typeface="Minion-Semibold"/>
              </a:rPr>
            </a:br>
            <a:endParaRPr lang="el-GR" dirty="0"/>
          </a:p>
        </p:txBody>
      </p:sp>
      <p:sp>
        <p:nvSpPr>
          <p:cNvPr id="3" name="Θέση περιεχομένου 2">
            <a:extLst>
              <a:ext uri="{FF2B5EF4-FFF2-40B4-BE49-F238E27FC236}">
                <a16:creationId xmlns:a16="http://schemas.microsoft.com/office/drawing/2014/main" id="{82750AB6-0A01-E2CE-A04E-1F5FF589023A}"/>
              </a:ext>
            </a:extLst>
          </p:cNvPr>
          <p:cNvSpPr>
            <a:spLocks noGrp="1"/>
          </p:cNvSpPr>
          <p:nvPr>
            <p:ph sz="half" idx="1"/>
          </p:nvPr>
        </p:nvSpPr>
        <p:spPr>
          <a:xfrm>
            <a:off x="838200" y="1562100"/>
            <a:ext cx="5181600" cy="4806950"/>
          </a:xfrm>
        </p:spPr>
        <p:txBody>
          <a:bodyPr>
            <a:noAutofit/>
          </a:bodyPr>
          <a:lstStyle/>
          <a:p>
            <a:pPr marL="0" indent="0">
              <a:buNone/>
            </a:pPr>
            <a:endParaRPr lang="en-US" sz="1400" dirty="0">
              <a:latin typeface="Minion-Semibold"/>
            </a:endParaRPr>
          </a:p>
          <a:p>
            <a:r>
              <a:rPr lang="en-US" sz="1200" dirty="0">
                <a:latin typeface="Minion-Semibold"/>
              </a:rPr>
              <a:t>The biceps brachii muscle originates as two heads</a:t>
            </a:r>
          </a:p>
          <a:p>
            <a:r>
              <a:rPr lang="en-US" sz="1200" dirty="0">
                <a:latin typeface="Minion-Semibold"/>
              </a:rPr>
              <a:t>The short head originates from the apex of the coracoid process of the scapula and passes vertically through the axilla and into the arm where it joins the long head.</a:t>
            </a:r>
          </a:p>
          <a:p>
            <a:r>
              <a:rPr lang="en-US" sz="1200" dirty="0">
                <a:latin typeface="Minion-Semibold"/>
              </a:rPr>
              <a:t> The long head originates as a tendon from the supraglenoid tubercle of the scapula, passes over the head of the humerus deep to the joint capsule of the glenohumeral joint, and enters the intertubercular sulcus where it is held in position by a ligament, the transverse humeral ligament. The tendon passes through the axilla in the intertubercular sulcus and forms a muscle belly in the proximal part of the arm.</a:t>
            </a:r>
          </a:p>
          <a:p>
            <a:r>
              <a:rPr lang="en-US" sz="1200" dirty="0">
                <a:latin typeface="Minion-Semibold"/>
              </a:rPr>
              <a:t>The long and short heads of the muscle join in distal regions of the arm and primarily insert as a single tendon into the radial tuberosity in the forearm.</a:t>
            </a:r>
          </a:p>
          <a:p>
            <a:r>
              <a:rPr lang="en-US" sz="1200" dirty="0">
                <a:latin typeface="Minion-Semibold"/>
              </a:rPr>
              <a:t>The biceps brachii muscle is primarily a powerful flexor of the forearm at the elbow joint and a powerful supinator in the forearm. Because both heads originate from the scapula, the muscle also acts as an accessory flexor of the arm at the glenohumeral joint. In addition, the long head prevents superior movement of the humerus on the glenoid cavity.</a:t>
            </a:r>
          </a:p>
          <a:p>
            <a:r>
              <a:rPr lang="en-US" sz="1200" dirty="0">
                <a:latin typeface="Minion-Semibold"/>
              </a:rPr>
              <a:t>The biceps brachii muscle is innervated by the musculocutaneous nerve.</a:t>
            </a:r>
            <a:endParaRPr lang="el-GR" sz="1200" dirty="0">
              <a:latin typeface="Minion-Semibold"/>
            </a:endParaRPr>
          </a:p>
        </p:txBody>
      </p:sp>
      <p:pic>
        <p:nvPicPr>
          <p:cNvPr id="5" name="Content Placeholder 5" descr="A diagram of the ear&#10;&#10;AI-generated content may be incorrect.">
            <a:extLst>
              <a:ext uri="{FF2B5EF4-FFF2-40B4-BE49-F238E27FC236}">
                <a16:creationId xmlns:a16="http://schemas.microsoft.com/office/drawing/2014/main" id="{10BAA5A4-7730-EE00-5C6B-3E8B0FE2C20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65677"/>
            <a:ext cx="5181600" cy="3871233"/>
          </a:xfrm>
        </p:spPr>
      </p:pic>
      <p:sp>
        <p:nvSpPr>
          <p:cNvPr id="6" name="Ορθογώνιο 5">
            <a:extLst>
              <a:ext uri="{FF2B5EF4-FFF2-40B4-BE49-F238E27FC236}">
                <a16:creationId xmlns:a16="http://schemas.microsoft.com/office/drawing/2014/main" id="{7D78D306-4A00-174A-914C-355339816768}"/>
              </a:ext>
            </a:extLst>
          </p:cNvPr>
          <p:cNvSpPr/>
          <p:nvPr/>
        </p:nvSpPr>
        <p:spPr>
          <a:xfrm>
            <a:off x="6237026" y="3855493"/>
            <a:ext cx="2138623" cy="12282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7831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26BB0E-03CC-54E9-1B99-EB9701E73C26}"/>
              </a:ext>
            </a:extLst>
          </p:cNvPr>
          <p:cNvSpPr>
            <a:spLocks noGrp="1"/>
          </p:cNvSpPr>
          <p:nvPr>
            <p:ph type="title"/>
          </p:nvPr>
        </p:nvSpPr>
        <p:spPr/>
        <p:txBody>
          <a:bodyPr/>
          <a:lstStyle/>
          <a:p>
            <a:r>
              <a:rPr lang="en-US" dirty="0"/>
              <a:t>Coracobrachialis</a:t>
            </a:r>
            <a:br>
              <a:rPr lang="en-US" dirty="0"/>
            </a:br>
            <a:endParaRPr lang="el-GR" dirty="0"/>
          </a:p>
        </p:txBody>
      </p:sp>
      <p:sp>
        <p:nvSpPr>
          <p:cNvPr id="3" name="Θέση περιεχομένου 2">
            <a:extLst>
              <a:ext uri="{FF2B5EF4-FFF2-40B4-BE49-F238E27FC236}">
                <a16:creationId xmlns:a16="http://schemas.microsoft.com/office/drawing/2014/main" id="{673FE31D-911E-6AED-4090-C96F8C39B5D5}"/>
              </a:ext>
            </a:extLst>
          </p:cNvPr>
          <p:cNvSpPr>
            <a:spLocks noGrp="1"/>
          </p:cNvSpPr>
          <p:nvPr>
            <p:ph sz="half" idx="1"/>
          </p:nvPr>
        </p:nvSpPr>
        <p:spPr/>
        <p:txBody>
          <a:bodyPr>
            <a:normAutofit fontScale="70000" lnSpcReduction="20000"/>
          </a:bodyPr>
          <a:lstStyle/>
          <a:p>
            <a:endParaRPr lang="en-US" dirty="0"/>
          </a:p>
          <a:p>
            <a:r>
              <a:rPr lang="en-US" dirty="0"/>
              <a:t>The coracobrachialis muscle, together with the short head of the biceps brachii muscle, originates from the apex of the coracoid process </a:t>
            </a:r>
          </a:p>
          <a:p>
            <a:r>
              <a:rPr lang="en-US" dirty="0"/>
              <a:t>It passes vertically through the axilla to insert on a small linear roughening on the medial aspect of the humerus, approximately midshaft.</a:t>
            </a:r>
          </a:p>
          <a:p>
            <a:r>
              <a:rPr lang="en-US" dirty="0"/>
              <a:t>The coracobrachialis muscle flexes the arm at the glenohumeral joint.</a:t>
            </a:r>
          </a:p>
          <a:p>
            <a:r>
              <a:rPr lang="en-US" dirty="0"/>
              <a:t>In the axilla, the medial surface of the coracobrachialis muscle is pierced by the musculocutaneous nerve, which innervates and then passes through the muscle to enter the arm.</a:t>
            </a:r>
          </a:p>
          <a:p>
            <a:endParaRPr lang="en-US" dirty="0"/>
          </a:p>
          <a:p>
            <a:endParaRPr lang="el-GR" dirty="0"/>
          </a:p>
        </p:txBody>
      </p:sp>
      <p:pic>
        <p:nvPicPr>
          <p:cNvPr id="5" name="Content Placeholder 5" descr="A diagram of the ear&#10;&#10;AI-generated content may be incorrect.">
            <a:extLst>
              <a:ext uri="{FF2B5EF4-FFF2-40B4-BE49-F238E27FC236}">
                <a16:creationId xmlns:a16="http://schemas.microsoft.com/office/drawing/2014/main" id="{E39D9CF2-1DB8-054C-1A49-214C6B5DD7D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65677"/>
            <a:ext cx="5181600" cy="3871233"/>
          </a:xfrm>
        </p:spPr>
      </p:pic>
      <p:sp>
        <p:nvSpPr>
          <p:cNvPr id="7" name="Ελεύθερη σχεδίαση: Σχήμα 6">
            <a:extLst>
              <a:ext uri="{FF2B5EF4-FFF2-40B4-BE49-F238E27FC236}">
                <a16:creationId xmlns:a16="http://schemas.microsoft.com/office/drawing/2014/main" id="{5E0DB027-290A-16CF-B138-72136E79F7A8}"/>
              </a:ext>
            </a:extLst>
          </p:cNvPr>
          <p:cNvSpPr/>
          <p:nvPr/>
        </p:nvSpPr>
        <p:spPr>
          <a:xfrm>
            <a:off x="6885296" y="4258101"/>
            <a:ext cx="1746913" cy="1071350"/>
          </a:xfrm>
          <a:custGeom>
            <a:avLst/>
            <a:gdLst>
              <a:gd name="connsiteX0" fmla="*/ 143301 w 1746913"/>
              <a:gd name="connsiteY0" fmla="*/ 818866 h 1071350"/>
              <a:gd name="connsiteX1" fmla="*/ 143301 w 1746913"/>
              <a:gd name="connsiteY1" fmla="*/ 818866 h 1071350"/>
              <a:gd name="connsiteX2" fmla="*/ 252483 w 1746913"/>
              <a:gd name="connsiteY2" fmla="*/ 791571 h 1071350"/>
              <a:gd name="connsiteX3" fmla="*/ 1078173 w 1746913"/>
              <a:gd name="connsiteY3" fmla="*/ 757451 h 1071350"/>
              <a:gd name="connsiteX4" fmla="*/ 1098644 w 1746913"/>
              <a:gd name="connsiteY4" fmla="*/ 743803 h 1071350"/>
              <a:gd name="connsiteX5" fmla="*/ 1146411 w 1746913"/>
              <a:gd name="connsiteY5" fmla="*/ 736980 h 1071350"/>
              <a:gd name="connsiteX6" fmla="*/ 1555844 w 1746913"/>
              <a:gd name="connsiteY6" fmla="*/ 0 h 1071350"/>
              <a:gd name="connsiteX7" fmla="*/ 1746913 w 1746913"/>
              <a:gd name="connsiteY7" fmla="*/ 197893 h 1071350"/>
              <a:gd name="connsiteX8" fmla="*/ 1378423 w 1746913"/>
              <a:gd name="connsiteY8" fmla="*/ 1071350 h 1071350"/>
              <a:gd name="connsiteX9" fmla="*/ 0 w 1746913"/>
              <a:gd name="connsiteY9" fmla="*/ 1044054 h 1071350"/>
              <a:gd name="connsiteX10" fmla="*/ 20471 w 1746913"/>
              <a:gd name="connsiteY10" fmla="*/ 812042 h 1071350"/>
              <a:gd name="connsiteX11" fmla="*/ 143301 w 1746913"/>
              <a:gd name="connsiteY11" fmla="*/ 818866 h 107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6913" h="1071350">
                <a:moveTo>
                  <a:pt x="143301" y="818866"/>
                </a:moveTo>
                <a:lnTo>
                  <a:pt x="143301" y="818866"/>
                </a:lnTo>
                <a:cubicBezTo>
                  <a:pt x="179695" y="809768"/>
                  <a:pt x="215317" y="796672"/>
                  <a:pt x="252483" y="791571"/>
                </a:cubicBezTo>
                <a:cubicBezTo>
                  <a:pt x="490157" y="758949"/>
                  <a:pt x="891695" y="761788"/>
                  <a:pt x="1078173" y="757451"/>
                </a:cubicBezTo>
                <a:cubicBezTo>
                  <a:pt x="1084997" y="752902"/>
                  <a:pt x="1090864" y="746396"/>
                  <a:pt x="1098644" y="743803"/>
                </a:cubicBezTo>
                <a:cubicBezTo>
                  <a:pt x="1120235" y="736606"/>
                  <a:pt x="1129302" y="736980"/>
                  <a:pt x="1146411" y="736980"/>
                </a:cubicBezTo>
                <a:lnTo>
                  <a:pt x="1555844" y="0"/>
                </a:lnTo>
                <a:lnTo>
                  <a:pt x="1746913" y="197893"/>
                </a:lnTo>
                <a:lnTo>
                  <a:pt x="1378423" y="1071350"/>
                </a:lnTo>
                <a:lnTo>
                  <a:pt x="0" y="1044054"/>
                </a:lnTo>
                <a:lnTo>
                  <a:pt x="20471" y="812042"/>
                </a:lnTo>
                <a:lnTo>
                  <a:pt x="143301" y="818866"/>
                </a:ln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93227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2DA2A36-4055-5909-2F5A-E3B23E616156}"/>
              </a:ext>
            </a:extLst>
          </p:cNvPr>
          <p:cNvSpPr>
            <a:spLocks noGrp="1"/>
          </p:cNvSpPr>
          <p:nvPr>
            <p:ph type="title"/>
          </p:nvPr>
        </p:nvSpPr>
        <p:spPr/>
        <p:txBody>
          <a:bodyPr/>
          <a:lstStyle/>
          <a:p>
            <a:r>
              <a:rPr lang="en-US"/>
              <a:t>Location</a:t>
            </a:r>
            <a:endParaRPr lang="el-GR" dirty="0"/>
          </a:p>
        </p:txBody>
      </p:sp>
      <p:sp>
        <p:nvSpPr>
          <p:cNvPr id="3" name="Θέση περιεχομένου 2">
            <a:extLst>
              <a:ext uri="{FF2B5EF4-FFF2-40B4-BE49-F238E27FC236}">
                <a16:creationId xmlns:a16="http://schemas.microsoft.com/office/drawing/2014/main" id="{DE6A81FB-8F17-4741-1F83-56B16C8382C4}"/>
              </a:ext>
            </a:extLst>
          </p:cNvPr>
          <p:cNvSpPr>
            <a:spLocks noGrp="1"/>
          </p:cNvSpPr>
          <p:nvPr>
            <p:ph sz="half" idx="1"/>
          </p:nvPr>
        </p:nvSpPr>
        <p:spPr/>
        <p:txBody>
          <a:bodyPr/>
          <a:lstStyle/>
          <a:p>
            <a:pPr algn="l"/>
            <a:r>
              <a:rPr lang="en-US" sz="1800" b="0" i="0" u="none" strike="noStrike" baseline="0" dirty="0">
                <a:latin typeface="Minion-Regular"/>
              </a:rPr>
              <a:t>The breast is located in the superficial fascia of the pectoral region.</a:t>
            </a:r>
          </a:p>
          <a:p>
            <a:pPr algn="l"/>
            <a:r>
              <a:rPr lang="en-US" sz="1800" b="0" i="0" u="none" strike="noStrike" baseline="0" dirty="0">
                <a:latin typeface="Minion-Regular"/>
              </a:rPr>
              <a:t> A small extension from its superolateral part (</a:t>
            </a:r>
            <a:r>
              <a:rPr lang="en-US" sz="1800" b="1" i="0" u="none" strike="noStrike" baseline="0" dirty="0">
                <a:latin typeface="Minion-Semibold"/>
              </a:rPr>
              <a:t>axillary tail of Spence</a:t>
            </a:r>
            <a:r>
              <a:rPr lang="en-US" sz="1800" b="0" i="0" u="none" strike="noStrike" baseline="0" dirty="0">
                <a:latin typeface="Minion-Regular"/>
              </a:rPr>
              <a:t>) however pierces the deep fascia and extends into the axilla. </a:t>
            </a:r>
          </a:p>
          <a:p>
            <a:pPr algn="l"/>
            <a:r>
              <a:rPr lang="en-US" sz="1800" b="0" i="0" u="none" strike="noStrike" baseline="0" dirty="0">
                <a:latin typeface="Minion-Regular"/>
              </a:rPr>
              <a:t>The aperture in the deep fascia through which axillary tail passes into the axilla is called </a:t>
            </a:r>
            <a:r>
              <a:rPr lang="en-US" sz="1800" b="1" i="0" u="none" strike="noStrike" baseline="0" dirty="0">
                <a:latin typeface="Minion-Semibold"/>
              </a:rPr>
              <a:t>foramen of Langer</a:t>
            </a:r>
            <a:r>
              <a:rPr lang="en-US" sz="1800" b="0" i="0" u="none" strike="noStrike" baseline="0" dirty="0">
                <a:latin typeface="Minion-Regular"/>
              </a:rPr>
              <a:t>. </a:t>
            </a:r>
          </a:p>
          <a:p>
            <a:pPr algn="l"/>
            <a:r>
              <a:rPr lang="en-US" sz="1800" b="0" i="0" u="none" strike="noStrike" baseline="0" dirty="0">
                <a:latin typeface="Minion-Regular"/>
              </a:rPr>
              <a:t>The </a:t>
            </a:r>
            <a:r>
              <a:rPr lang="en-US" sz="1800" b="0" i="1" u="none" strike="noStrike" baseline="0" dirty="0">
                <a:latin typeface="Minion-Italic"/>
              </a:rPr>
              <a:t>axillary tail is the site of high percentage of breast tumor.</a:t>
            </a:r>
            <a:endParaRPr lang="el-GR" dirty="0"/>
          </a:p>
        </p:txBody>
      </p:sp>
      <p:pic>
        <p:nvPicPr>
          <p:cNvPr id="8" name="Θέση περιεχομένου 7" descr="Εικόνα που περιέχει κείμενο, διάγραμμα, ζωγραφιά&#10;&#10;Το περιεχόμενο που δημιουργείται από τεχνολογία AI ενδέχεται να είναι εσφαλμένο.">
            <a:extLst>
              <a:ext uri="{FF2B5EF4-FFF2-40B4-BE49-F238E27FC236}">
                <a16:creationId xmlns:a16="http://schemas.microsoft.com/office/drawing/2014/main" id="{BFD61AC9-ABA4-E941-C12B-7C25653ABC3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b="40334"/>
          <a:stretch/>
        </p:blipFill>
        <p:spPr>
          <a:xfrm>
            <a:off x="6096000" y="430142"/>
            <a:ext cx="5593307" cy="3473118"/>
          </a:xfrm>
        </p:spPr>
      </p:pic>
      <p:pic>
        <p:nvPicPr>
          <p:cNvPr id="10" name="Εικόνα 9" descr="Εικόνα που περιέχει κείμενο, διάγραμμα, ζωγραφιά&#10;&#10;Το περιεχόμενο που δημιουργείται από τεχνολογία AI ενδέχεται να είναι εσφαλμένο.">
            <a:extLst>
              <a:ext uri="{FF2B5EF4-FFF2-40B4-BE49-F238E27FC236}">
                <a16:creationId xmlns:a16="http://schemas.microsoft.com/office/drawing/2014/main" id="{478CA233-7792-559E-ECE1-98685314B863}"/>
              </a:ext>
            </a:extLst>
          </p:cNvPr>
          <p:cNvPicPr>
            <a:picLocks noChangeAspect="1"/>
          </p:cNvPicPr>
          <p:nvPr/>
        </p:nvPicPr>
        <p:blipFill>
          <a:blip r:embed="rId2">
            <a:extLst>
              <a:ext uri="{28A0092B-C50C-407E-A947-70E740481C1C}">
                <a14:useLocalDpi xmlns:a14="http://schemas.microsoft.com/office/drawing/2010/main" val="0"/>
              </a:ext>
            </a:extLst>
          </a:blip>
          <a:srcRect t="63881" b="6272"/>
          <a:stretch/>
        </p:blipFill>
        <p:spPr>
          <a:xfrm>
            <a:off x="6019800" y="3903259"/>
            <a:ext cx="5593307" cy="2421283"/>
          </a:xfrm>
          <a:prstGeom prst="rect">
            <a:avLst/>
          </a:prstGeom>
        </p:spPr>
      </p:pic>
    </p:spTree>
    <p:extLst>
      <p:ext uri="{BB962C8B-B14F-4D97-AF65-F5344CB8AC3E}">
        <p14:creationId xmlns:p14="http://schemas.microsoft.com/office/powerpoint/2010/main" val="797975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Θέση περιεχομένου 7" descr="Εικόνα που περιέχει εξωτερικός χώρος/ύπαιθρος, ουρανός, γλυπτό, μνημείο&#10;&#10;Το περιεχόμενο που δημιουργείται από τεχνολογία AI ενδέχεται να είναι εσφαλμένο.">
            <a:extLst>
              <a:ext uri="{FF2B5EF4-FFF2-40B4-BE49-F238E27FC236}">
                <a16:creationId xmlns:a16="http://schemas.microsoft.com/office/drawing/2014/main" id="{7C36FCF9-E927-ED8E-C744-CF036425FC56}"/>
              </a:ext>
            </a:extLst>
          </p:cNvPr>
          <p:cNvPicPr>
            <a:picLocks noGrp="1" noChangeAspect="1"/>
          </p:cNvPicPr>
          <p:nvPr>
            <p:ph idx="1"/>
          </p:nvPr>
        </p:nvPicPr>
        <p:blipFill>
          <a:blip r:embed="rId2">
            <a:alphaModFix amt="50000"/>
            <a:extLst>
              <a:ext uri="{28A0092B-C50C-407E-A947-70E740481C1C}">
                <a14:useLocalDpi xmlns:a14="http://schemas.microsoft.com/office/drawing/2010/main" val="0"/>
              </a:ext>
            </a:extLst>
          </a:blip>
          <a:srcRect t="6542" r="-1" b="459"/>
          <a:stretch/>
        </p:blipFill>
        <p:spPr>
          <a:xfrm>
            <a:off x="20" y="10"/>
            <a:ext cx="12188930" cy="6857990"/>
          </a:xfrm>
          <a:prstGeom prst="rect">
            <a:avLst/>
          </a:prstGeom>
        </p:spPr>
      </p:pic>
      <p:sp>
        <p:nvSpPr>
          <p:cNvPr id="5" name="Τίτλος 4">
            <a:extLst>
              <a:ext uri="{FF2B5EF4-FFF2-40B4-BE49-F238E27FC236}">
                <a16:creationId xmlns:a16="http://schemas.microsoft.com/office/drawing/2014/main" id="{5BDF6658-7A1E-B485-A9BB-718CBE26C146}"/>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chemeClr val="bg1"/>
                </a:solidFill>
              </a:rPr>
              <a:t>THANK YOU</a:t>
            </a: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12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B74FD4-F529-55EF-7EC7-BB3D5EC827CB}"/>
              </a:ext>
            </a:extLst>
          </p:cNvPr>
          <p:cNvSpPr>
            <a:spLocks noGrp="1"/>
          </p:cNvSpPr>
          <p:nvPr>
            <p:ph type="title"/>
          </p:nvPr>
        </p:nvSpPr>
        <p:spPr/>
        <p:txBody>
          <a:bodyPr/>
          <a:lstStyle/>
          <a:p>
            <a:r>
              <a:rPr lang="en-US" dirty="0"/>
              <a:t>Shape and extent</a:t>
            </a:r>
            <a:endParaRPr lang="el-GR" dirty="0"/>
          </a:p>
        </p:txBody>
      </p:sp>
      <p:sp>
        <p:nvSpPr>
          <p:cNvPr id="3" name="Θέση περιεχομένου 2">
            <a:extLst>
              <a:ext uri="{FF2B5EF4-FFF2-40B4-BE49-F238E27FC236}">
                <a16:creationId xmlns:a16="http://schemas.microsoft.com/office/drawing/2014/main" id="{1A1C085F-5D9E-2DC6-5A68-0C6059FA3FFE}"/>
              </a:ext>
            </a:extLst>
          </p:cNvPr>
          <p:cNvSpPr>
            <a:spLocks noGrp="1"/>
          </p:cNvSpPr>
          <p:nvPr>
            <p:ph sz="half" idx="1"/>
          </p:nvPr>
        </p:nvSpPr>
        <p:spPr/>
        <p:txBody>
          <a:bodyPr>
            <a:normAutofit/>
          </a:bodyPr>
          <a:lstStyle/>
          <a:p>
            <a:r>
              <a:rPr lang="en-US" sz="2400" dirty="0">
                <a:latin typeface="+mj-lt"/>
              </a:rPr>
              <a:t>It has a </a:t>
            </a:r>
            <a:r>
              <a:rPr lang="en-US" sz="2400" b="1" dirty="0">
                <a:latin typeface="+mj-lt"/>
              </a:rPr>
              <a:t>shape</a:t>
            </a:r>
            <a:r>
              <a:rPr lang="en-US" sz="2400" dirty="0">
                <a:latin typeface="+mj-lt"/>
              </a:rPr>
              <a:t> of hemispherical bulge</a:t>
            </a:r>
          </a:p>
          <a:p>
            <a:pPr algn="l"/>
            <a:r>
              <a:rPr lang="en-US" sz="2400" b="1" i="0" u="none" strike="noStrike" baseline="0" dirty="0">
                <a:latin typeface="+mj-lt"/>
              </a:rPr>
              <a:t>It extends:</a:t>
            </a:r>
          </a:p>
          <a:p>
            <a:pPr algn="l"/>
            <a:r>
              <a:rPr lang="en-US" sz="2400" b="1" i="0" u="none" strike="noStrike" baseline="0" dirty="0">
                <a:latin typeface="+mj-lt"/>
              </a:rPr>
              <a:t>Vertically </a:t>
            </a:r>
            <a:r>
              <a:rPr lang="en-US" sz="2400" b="0" i="0" u="none" strike="noStrike" baseline="0" dirty="0">
                <a:latin typeface="+mj-lt"/>
              </a:rPr>
              <a:t>from 2nd rib to 6th rib.</a:t>
            </a:r>
          </a:p>
          <a:p>
            <a:r>
              <a:rPr lang="en-US" sz="2400" b="1" i="0" u="none" strike="noStrike" baseline="0" dirty="0">
                <a:latin typeface="+mj-lt"/>
              </a:rPr>
              <a:t>Horizontally, </a:t>
            </a:r>
            <a:r>
              <a:rPr lang="en-US" sz="2400" b="0" i="0" u="none" strike="noStrike" baseline="0" dirty="0">
                <a:latin typeface="+mj-lt"/>
              </a:rPr>
              <a:t>from lateral border of the sternum to the midaxillary line.</a:t>
            </a:r>
            <a:endParaRPr lang="el-GR" sz="2400" dirty="0">
              <a:latin typeface="+mj-lt"/>
            </a:endParaRPr>
          </a:p>
        </p:txBody>
      </p:sp>
      <p:pic>
        <p:nvPicPr>
          <p:cNvPr id="6" name="Θέση περιεχομένου 5" descr="Εικόνα που περιέχει κείμενο, διάγραμμα, ζωγραφιά&#10;&#10;Το περιεχόμενο που δημιουργείται από τεχνολογία AI ενδέχεται να είναι εσφαλμένο.">
            <a:extLst>
              <a:ext uri="{FF2B5EF4-FFF2-40B4-BE49-F238E27FC236}">
                <a16:creationId xmlns:a16="http://schemas.microsoft.com/office/drawing/2014/main" id="{02E411A0-0905-A5A9-9285-F0C87C4A318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9560"/>
          <a:stretch/>
        </p:blipFill>
        <p:spPr>
          <a:xfrm>
            <a:off x="6844352" y="483188"/>
            <a:ext cx="4797188" cy="5921838"/>
          </a:xfrm>
        </p:spPr>
      </p:pic>
    </p:spTree>
    <p:extLst>
      <p:ext uri="{BB962C8B-B14F-4D97-AF65-F5344CB8AC3E}">
        <p14:creationId xmlns:p14="http://schemas.microsoft.com/office/powerpoint/2010/main" val="4262473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2C36F6-456A-C5C2-C6FE-FA5CA6988248}"/>
              </a:ext>
            </a:extLst>
          </p:cNvPr>
          <p:cNvSpPr>
            <a:spLocks noGrp="1"/>
          </p:cNvSpPr>
          <p:nvPr>
            <p:ph type="title"/>
          </p:nvPr>
        </p:nvSpPr>
        <p:spPr/>
        <p:txBody>
          <a:bodyPr/>
          <a:lstStyle/>
          <a:p>
            <a:r>
              <a:rPr lang="en-US" dirty="0"/>
              <a:t>Relations	</a:t>
            </a:r>
            <a:endParaRPr lang="el-GR" dirty="0"/>
          </a:p>
        </p:txBody>
      </p:sp>
      <p:sp>
        <p:nvSpPr>
          <p:cNvPr id="3" name="Θέση περιεχομένου 2">
            <a:extLst>
              <a:ext uri="{FF2B5EF4-FFF2-40B4-BE49-F238E27FC236}">
                <a16:creationId xmlns:a16="http://schemas.microsoft.com/office/drawing/2014/main" id="{C75402F3-58D2-C32C-253B-BA4422D6215D}"/>
              </a:ext>
            </a:extLst>
          </p:cNvPr>
          <p:cNvSpPr>
            <a:spLocks noGrp="1"/>
          </p:cNvSpPr>
          <p:nvPr>
            <p:ph sz="half" idx="1"/>
          </p:nvPr>
        </p:nvSpPr>
        <p:spPr/>
        <p:txBody>
          <a:bodyPr/>
          <a:lstStyle/>
          <a:p>
            <a:r>
              <a:rPr lang="en-US" dirty="0"/>
              <a:t>The deep aspect of the breast is related to the following structures superficially to deep</a:t>
            </a:r>
          </a:p>
          <a:p>
            <a:r>
              <a:rPr lang="en-US" dirty="0"/>
              <a:t>Pectoral fascia, the deep fascia covering the anterior aspect of pectoralis major</a:t>
            </a:r>
          </a:p>
          <a:p>
            <a:r>
              <a:rPr lang="en-US" dirty="0"/>
              <a:t>Three </a:t>
            </a:r>
            <a:r>
              <a:rPr lang="en-US" dirty="0" err="1"/>
              <a:t>muscles:Pectoralis</a:t>
            </a:r>
            <a:r>
              <a:rPr lang="en-US" dirty="0"/>
              <a:t> </a:t>
            </a:r>
            <a:r>
              <a:rPr lang="en-US" dirty="0" err="1"/>
              <a:t>major,serratus</a:t>
            </a:r>
            <a:r>
              <a:rPr lang="en-US" dirty="0"/>
              <a:t> anterior and external oblique</a:t>
            </a:r>
          </a:p>
          <a:p>
            <a:endParaRPr lang="en-US" dirty="0"/>
          </a:p>
        </p:txBody>
      </p:sp>
      <p:pic>
        <p:nvPicPr>
          <p:cNvPr id="6" name="Θέση περιεχομένου 5" descr="Εικόνα που περιέχει ζωγραφιά, σκίτσο/σχέδιο, διάγραμμα, τέχνη με γραμμές&#10;&#10;Το περιεχόμενο που δημιουργείται από τεχνολογία AI ενδέχεται να είναι εσφαλμένο.">
            <a:extLst>
              <a:ext uri="{FF2B5EF4-FFF2-40B4-BE49-F238E27FC236}">
                <a16:creationId xmlns:a16="http://schemas.microsoft.com/office/drawing/2014/main" id="{F84C8681-A319-357F-D572-C08E246E751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7005" b="7762"/>
          <a:stretch/>
        </p:blipFill>
        <p:spPr>
          <a:xfrm>
            <a:off x="6466051" y="191070"/>
            <a:ext cx="4550679" cy="2859206"/>
          </a:xfrm>
        </p:spPr>
      </p:pic>
      <p:pic>
        <p:nvPicPr>
          <p:cNvPr id="8" name="Εικόνα 7" descr="Εικόνα που περιέχει διάγραμμα, χάρτης&#10;&#10;Το περιεχόμενο που δημιουργείται από τεχνολογία AI ενδέχεται να είναι εσφαλμένο.">
            <a:extLst>
              <a:ext uri="{FF2B5EF4-FFF2-40B4-BE49-F238E27FC236}">
                <a16:creationId xmlns:a16="http://schemas.microsoft.com/office/drawing/2014/main" id="{A2EDC639-286C-94B7-AC70-8BDDBA5D5AB4}"/>
              </a:ext>
            </a:extLst>
          </p:cNvPr>
          <p:cNvPicPr>
            <a:picLocks noChangeAspect="1"/>
          </p:cNvPicPr>
          <p:nvPr/>
        </p:nvPicPr>
        <p:blipFill>
          <a:blip r:embed="rId3">
            <a:extLst>
              <a:ext uri="{28A0092B-C50C-407E-A947-70E740481C1C}">
                <a14:useLocalDpi xmlns:a14="http://schemas.microsoft.com/office/drawing/2010/main" val="0"/>
              </a:ext>
            </a:extLst>
          </a:blip>
          <a:srcRect l="2595" t="5405" r="8254" b="5510"/>
          <a:stretch/>
        </p:blipFill>
        <p:spPr>
          <a:xfrm>
            <a:off x="8666328" y="2950499"/>
            <a:ext cx="3439237" cy="3585901"/>
          </a:xfrm>
          <a:prstGeom prst="rect">
            <a:avLst/>
          </a:prstGeom>
        </p:spPr>
      </p:pic>
    </p:spTree>
    <p:extLst>
      <p:ext uri="{BB962C8B-B14F-4D97-AF65-F5344CB8AC3E}">
        <p14:creationId xmlns:p14="http://schemas.microsoft.com/office/powerpoint/2010/main" val="1169061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6C10AB-C097-FBDD-6046-3D87FD7BF0F8}"/>
              </a:ext>
            </a:extLst>
          </p:cNvPr>
          <p:cNvSpPr>
            <a:spLocks noGrp="1"/>
          </p:cNvSpPr>
          <p:nvPr>
            <p:ph type="title"/>
          </p:nvPr>
        </p:nvSpPr>
        <p:spPr/>
        <p:txBody>
          <a:bodyPr/>
          <a:lstStyle/>
          <a:p>
            <a:r>
              <a:rPr lang="en-US" dirty="0"/>
              <a:t>STRUCTURE</a:t>
            </a:r>
            <a:endParaRPr lang="el-GR" dirty="0"/>
          </a:p>
        </p:txBody>
      </p:sp>
      <p:sp>
        <p:nvSpPr>
          <p:cNvPr id="3" name="Θέση περιεχομένου 2">
            <a:extLst>
              <a:ext uri="{FF2B5EF4-FFF2-40B4-BE49-F238E27FC236}">
                <a16:creationId xmlns:a16="http://schemas.microsoft.com/office/drawing/2014/main" id="{9FE77935-D4D2-4AF8-0CC3-5D035F9C68D9}"/>
              </a:ext>
            </a:extLst>
          </p:cNvPr>
          <p:cNvSpPr>
            <a:spLocks noGrp="1"/>
          </p:cNvSpPr>
          <p:nvPr>
            <p:ph sz="half" idx="1"/>
          </p:nvPr>
        </p:nvSpPr>
        <p:spPr/>
        <p:txBody>
          <a:bodyPr/>
          <a:lstStyle/>
          <a:p>
            <a:r>
              <a:rPr lang="en-US" dirty="0"/>
              <a:t>It consists of the following structures</a:t>
            </a:r>
          </a:p>
          <a:p>
            <a:r>
              <a:rPr lang="en-US" dirty="0"/>
              <a:t>Skin</a:t>
            </a:r>
          </a:p>
          <a:p>
            <a:r>
              <a:rPr lang="en-US" dirty="0"/>
              <a:t>Stroma</a:t>
            </a:r>
          </a:p>
          <a:p>
            <a:r>
              <a:rPr lang="en-US" dirty="0"/>
              <a:t>Breast </a:t>
            </a:r>
            <a:r>
              <a:rPr lang="en-US" dirty="0" err="1"/>
              <a:t>parechyma</a:t>
            </a:r>
            <a:endParaRPr lang="el-GR" dirty="0"/>
          </a:p>
        </p:txBody>
      </p:sp>
      <p:pic>
        <p:nvPicPr>
          <p:cNvPr id="6" name="Content Placeholder 5" descr="A diagram of a breast&#10;&#10;AI-generated content may be incorrect.">
            <a:extLst>
              <a:ext uri="{FF2B5EF4-FFF2-40B4-BE49-F238E27FC236}">
                <a16:creationId xmlns:a16="http://schemas.microsoft.com/office/drawing/2014/main" id="{737A9BE7-0C3A-97BB-15BF-87915B6393C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40291" y="1825625"/>
            <a:ext cx="6337021" cy="3805285"/>
          </a:xfrm>
        </p:spPr>
      </p:pic>
    </p:spTree>
    <p:extLst>
      <p:ext uri="{BB962C8B-B14F-4D97-AF65-F5344CB8AC3E}">
        <p14:creationId xmlns:p14="http://schemas.microsoft.com/office/powerpoint/2010/main" val="1457768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8EAE6A-8832-3B3D-73D7-E370B9F09749}"/>
              </a:ext>
            </a:extLst>
          </p:cNvPr>
          <p:cNvSpPr>
            <a:spLocks noGrp="1"/>
          </p:cNvSpPr>
          <p:nvPr>
            <p:ph type="title"/>
          </p:nvPr>
        </p:nvSpPr>
        <p:spPr/>
        <p:txBody>
          <a:bodyPr/>
          <a:lstStyle/>
          <a:p>
            <a:r>
              <a:rPr lang="en-US" dirty="0"/>
              <a:t>Skin</a:t>
            </a:r>
            <a:endParaRPr lang="el-GR" dirty="0"/>
          </a:p>
        </p:txBody>
      </p:sp>
      <p:sp>
        <p:nvSpPr>
          <p:cNvPr id="3" name="Θέση περιεχομένου 2">
            <a:extLst>
              <a:ext uri="{FF2B5EF4-FFF2-40B4-BE49-F238E27FC236}">
                <a16:creationId xmlns:a16="http://schemas.microsoft.com/office/drawing/2014/main" id="{A311940B-E2E3-2F5D-F371-D6AD2A633D60}"/>
              </a:ext>
            </a:extLst>
          </p:cNvPr>
          <p:cNvSpPr>
            <a:spLocks noGrp="1"/>
          </p:cNvSpPr>
          <p:nvPr>
            <p:ph sz="half" idx="1"/>
          </p:nvPr>
        </p:nvSpPr>
        <p:spPr/>
        <p:txBody>
          <a:bodyPr>
            <a:normAutofit/>
          </a:bodyPr>
          <a:lstStyle/>
          <a:p>
            <a:pPr algn="l"/>
            <a:r>
              <a:rPr lang="en-US" sz="1800" b="0" i="0" u="none" strike="noStrike" baseline="0" dirty="0">
                <a:latin typeface="Minion-Regular"/>
              </a:rPr>
              <a:t>It is the covering for the breast and presents the following features:</a:t>
            </a:r>
          </a:p>
          <a:p>
            <a:pPr algn="l"/>
            <a:r>
              <a:rPr lang="en-US" sz="1800" b="1" i="0" u="none" strike="noStrike" baseline="0" dirty="0">
                <a:latin typeface="Minion-Semibold"/>
              </a:rPr>
              <a:t>Nipple: </a:t>
            </a:r>
            <a:r>
              <a:rPr lang="en-US" sz="1800" b="0" i="0" u="none" strike="noStrike" baseline="0" dirty="0">
                <a:latin typeface="Minion-Regular"/>
              </a:rPr>
              <a:t>It is a conical projection below the center of the breast, usually at the level of the 4th intercostal space. It contains smooth muscle </a:t>
            </a:r>
            <a:r>
              <a:rPr lang="en-US" sz="1800" b="0" i="0" u="none" strike="noStrike" baseline="0" dirty="0" err="1">
                <a:latin typeface="Minion-Regular"/>
              </a:rPr>
              <a:t>fibres</a:t>
            </a:r>
            <a:r>
              <a:rPr lang="en-US" sz="1800" b="0" i="0" u="none" strike="noStrike" baseline="0" dirty="0">
                <a:latin typeface="Minion-Regular"/>
              </a:rPr>
              <a:t>, which can make the nipple stiff and erect or flatten it.</a:t>
            </a:r>
          </a:p>
          <a:p>
            <a:pPr algn="l"/>
            <a:r>
              <a:rPr lang="en-US" sz="1800" b="0" i="0" u="none" strike="noStrike" baseline="0" dirty="0">
                <a:latin typeface="Minion-Regular"/>
              </a:rPr>
              <a:t>Being extensively innervated by sensory nerve endings, the nipple is the most sensitive part of the breast to tactile stimulation and become erect during sexual arousal.</a:t>
            </a:r>
          </a:p>
        </p:txBody>
      </p:sp>
      <p:pic>
        <p:nvPicPr>
          <p:cNvPr id="5" name="Content Placeholder 6" descr="A diagram of a person's breast&#10;&#10;AI-generated content may be incorrect.">
            <a:extLst>
              <a:ext uri="{FF2B5EF4-FFF2-40B4-BE49-F238E27FC236}">
                <a16:creationId xmlns:a16="http://schemas.microsoft.com/office/drawing/2014/main" id="{B612EB6F-08CB-93F0-FE35-872561E010E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60683" r="60255" b="3704"/>
          <a:stretch/>
        </p:blipFill>
        <p:spPr>
          <a:xfrm>
            <a:off x="6014363" y="1690688"/>
            <a:ext cx="5181600" cy="4355844"/>
          </a:xfrm>
        </p:spPr>
      </p:pic>
    </p:spTree>
    <p:extLst>
      <p:ext uri="{BB962C8B-B14F-4D97-AF65-F5344CB8AC3E}">
        <p14:creationId xmlns:p14="http://schemas.microsoft.com/office/powerpoint/2010/main" val="4110622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501661-70B0-37C7-5F43-B74D4B26A2A5}"/>
              </a:ext>
            </a:extLst>
          </p:cNvPr>
          <p:cNvSpPr>
            <a:spLocks noGrp="1"/>
          </p:cNvSpPr>
          <p:nvPr>
            <p:ph type="title"/>
          </p:nvPr>
        </p:nvSpPr>
        <p:spPr/>
        <p:txBody>
          <a:bodyPr/>
          <a:lstStyle/>
          <a:p>
            <a:r>
              <a:rPr lang="en-US" dirty="0"/>
              <a:t>Skin</a:t>
            </a:r>
            <a:endParaRPr lang="el-GR" dirty="0"/>
          </a:p>
        </p:txBody>
      </p:sp>
      <p:sp>
        <p:nvSpPr>
          <p:cNvPr id="3" name="Θέση περιεχομένου 2">
            <a:extLst>
              <a:ext uri="{FF2B5EF4-FFF2-40B4-BE49-F238E27FC236}">
                <a16:creationId xmlns:a16="http://schemas.microsoft.com/office/drawing/2014/main" id="{721F3211-7A33-86DC-4C6F-1DD74B5FBB34}"/>
              </a:ext>
            </a:extLst>
          </p:cNvPr>
          <p:cNvSpPr>
            <a:spLocks noGrp="1"/>
          </p:cNvSpPr>
          <p:nvPr>
            <p:ph sz="half" idx="1"/>
          </p:nvPr>
        </p:nvSpPr>
        <p:spPr/>
        <p:txBody>
          <a:bodyPr>
            <a:normAutofit fontScale="85000" lnSpcReduction="10000"/>
          </a:bodyPr>
          <a:lstStyle/>
          <a:p>
            <a:pPr algn="l"/>
            <a:r>
              <a:rPr lang="en-US" sz="2800" b="1" i="0" u="none" strike="noStrike" baseline="0" dirty="0">
                <a:latin typeface="Minion-Semibold"/>
              </a:rPr>
              <a:t>Areola: </a:t>
            </a:r>
            <a:r>
              <a:rPr lang="en-US" sz="2800" b="0" i="0" u="none" strike="noStrike" baseline="0" dirty="0">
                <a:latin typeface="Minion-Regular"/>
              </a:rPr>
              <a:t>It is the circular area of pigmented skin surrounding the base of the nipple. It contains large number of modified sebaceous glands, particularly at its outer margin. </a:t>
            </a:r>
          </a:p>
          <a:p>
            <a:pPr algn="l"/>
            <a:r>
              <a:rPr lang="en-US" sz="2800" b="0" i="0" u="none" strike="noStrike" baseline="0" dirty="0">
                <a:latin typeface="Minion-Regular"/>
              </a:rPr>
              <a:t>They produce oily secretion, which lubricates the nipple and areola, and thus prevents them from drying and cracking. </a:t>
            </a:r>
          </a:p>
          <a:p>
            <a:pPr algn="l"/>
            <a:r>
              <a:rPr lang="en-US" sz="2800" b="0" i="0" u="none" strike="noStrike" baseline="0" dirty="0">
                <a:latin typeface="Minion-Regular"/>
              </a:rPr>
              <a:t>The color of the areola and the nipple varies with the race</a:t>
            </a:r>
          </a:p>
          <a:p>
            <a:pPr algn="l"/>
            <a:r>
              <a:rPr lang="en-US" sz="2800" b="0" i="0" u="none" strike="noStrike" baseline="0" dirty="0">
                <a:latin typeface="Minion-Regular"/>
              </a:rPr>
              <a:t>During pregnancy the areola becomes darker and enlarged.</a:t>
            </a:r>
            <a:endParaRPr lang="el-GR" dirty="0"/>
          </a:p>
          <a:p>
            <a:endParaRPr lang="el-GR" dirty="0"/>
          </a:p>
        </p:txBody>
      </p:sp>
      <p:pic>
        <p:nvPicPr>
          <p:cNvPr id="11" name="Content Placeholder 10" descr="Close-up of a person's breast&#10;&#10;AI-generated content may be incorrect.">
            <a:extLst>
              <a:ext uri="{FF2B5EF4-FFF2-40B4-BE49-F238E27FC236}">
                <a16:creationId xmlns:a16="http://schemas.microsoft.com/office/drawing/2014/main" id="{7444D0C3-72C0-3DEE-B079-3EB645860E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39247" y="1825625"/>
            <a:ext cx="5344863" cy="3843655"/>
          </a:xfrm>
        </p:spPr>
      </p:pic>
    </p:spTree>
    <p:extLst>
      <p:ext uri="{BB962C8B-B14F-4D97-AF65-F5344CB8AC3E}">
        <p14:creationId xmlns:p14="http://schemas.microsoft.com/office/powerpoint/2010/main" val="417713981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26334</TotalTime>
  <Words>3820</Words>
  <Application>Microsoft Office PowerPoint</Application>
  <PresentationFormat>Ευρεία οθόνη</PresentationFormat>
  <Paragraphs>213</Paragraphs>
  <Slides>40</Slides>
  <Notes>0</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40</vt:i4>
      </vt:variant>
    </vt:vector>
  </HeadingPairs>
  <TitlesOfParts>
    <vt:vector size="49" baseType="lpstr">
      <vt:lpstr>acumin-pro</vt:lpstr>
      <vt:lpstr>Aptos</vt:lpstr>
      <vt:lpstr>Aptos Display</vt:lpstr>
      <vt:lpstr>Arial</vt:lpstr>
      <vt:lpstr>Calibri</vt:lpstr>
      <vt:lpstr>Minion-Italic</vt:lpstr>
      <vt:lpstr>Minion-Regular</vt:lpstr>
      <vt:lpstr>Minion-Semibold</vt:lpstr>
      <vt:lpstr>Θέμα του Office</vt:lpstr>
      <vt:lpstr>Skin-Breast  Structure and Function, Embryology, Axilla, and Related Muscles </vt:lpstr>
      <vt:lpstr>Introduction</vt:lpstr>
      <vt:lpstr>INTRODUCTION</vt:lpstr>
      <vt:lpstr>Location</vt:lpstr>
      <vt:lpstr>Shape and extent</vt:lpstr>
      <vt:lpstr>Relations </vt:lpstr>
      <vt:lpstr>STRUCTURE</vt:lpstr>
      <vt:lpstr>Skin</vt:lpstr>
      <vt:lpstr>Skin</vt:lpstr>
      <vt:lpstr>STROMA</vt:lpstr>
      <vt:lpstr>BREAST PARENCHYMA</vt:lpstr>
      <vt:lpstr>Breast Embryology</vt:lpstr>
      <vt:lpstr>Παρουσίαση του PowerPoint</vt:lpstr>
      <vt:lpstr>Axilla  </vt:lpstr>
      <vt:lpstr>Boundaries</vt:lpstr>
      <vt:lpstr>Apex</vt:lpstr>
      <vt:lpstr>Base/Floor</vt:lpstr>
      <vt:lpstr>Walls of the Axilla</vt:lpstr>
      <vt:lpstr>Anterior Wall</vt:lpstr>
      <vt:lpstr>Pectoralis Major</vt:lpstr>
      <vt:lpstr>Subclavius Muscle</vt:lpstr>
      <vt:lpstr>Pectoralis Minor Muscle</vt:lpstr>
      <vt:lpstr>Medial Wall</vt:lpstr>
      <vt:lpstr>Serratus anterior</vt:lpstr>
      <vt:lpstr>Lateral Wall</vt:lpstr>
      <vt:lpstr>Posterior Wall </vt:lpstr>
      <vt:lpstr>Subscapularis</vt:lpstr>
      <vt:lpstr>Teres major and latissimus dorsi</vt:lpstr>
      <vt:lpstr>Παρουσίαση του PowerPoint</vt:lpstr>
      <vt:lpstr>Fascial Systems</vt:lpstr>
      <vt:lpstr>Clavipectoral Fascia</vt:lpstr>
      <vt:lpstr>Clavipectoral Fascia</vt:lpstr>
      <vt:lpstr>Quadrangular Space</vt:lpstr>
      <vt:lpstr>Triangular Space</vt:lpstr>
      <vt:lpstr>Triangular interval</vt:lpstr>
      <vt:lpstr>Contents of the Axilla</vt:lpstr>
      <vt:lpstr>Axillary Artery</vt:lpstr>
      <vt:lpstr>Biceps brachii </vt:lpstr>
      <vt:lpstr>Coracobrachialis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Ioannis Dimovelis</dc:creator>
  <cp:lastModifiedBy>Ioannis Dimovelis</cp:lastModifiedBy>
  <cp:revision>13</cp:revision>
  <dcterms:created xsi:type="dcterms:W3CDTF">2025-02-13T13:53:23Z</dcterms:created>
  <dcterms:modified xsi:type="dcterms:W3CDTF">2025-05-08T19:12:31Z</dcterms:modified>
</cp:coreProperties>
</file>