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4"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70" d="100"/>
          <a:sy n="70"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67077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63602DC-EA64-4314-9F41-A6ED12A3EB3E}" type="datetimeFigureOut">
              <a:rPr lang="el-GR" smtClean="0"/>
              <a:t>19/2/2025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67977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22551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340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390620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158946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58437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94796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376926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37768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96589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63602DC-EA64-4314-9F41-A6ED12A3EB3E}" type="datetimeFigureOut">
              <a:rPr lang="el-GR" smtClean="0"/>
              <a:t>19/2/2025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413842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63602DC-EA64-4314-9F41-A6ED12A3EB3E}" type="datetimeFigureOut">
              <a:rPr lang="el-GR" smtClean="0"/>
              <a:t>19/2/2025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86944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399411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185069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863602DC-EA64-4314-9F41-A6ED12A3EB3E}" type="datetimeFigureOut">
              <a:rPr lang="el-GR" smtClean="0"/>
              <a:t>19/2/2025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52419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63602DC-EA64-4314-9F41-A6ED12A3EB3E}" type="datetimeFigureOut">
              <a:rPr lang="el-GR" smtClean="0"/>
              <a:t>19/2/2025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C528CD-1432-4474-8BC1-E6ED5E977255}" type="slidenum">
              <a:rPr lang="el-GR" smtClean="0"/>
              <a:t>‹#›</a:t>
            </a:fld>
            <a:endParaRPr lang="el-GR"/>
          </a:p>
        </p:txBody>
      </p:sp>
    </p:spTree>
    <p:extLst>
      <p:ext uri="{BB962C8B-B14F-4D97-AF65-F5344CB8AC3E}">
        <p14:creationId xmlns:p14="http://schemas.microsoft.com/office/powerpoint/2010/main" val="247692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3602DC-EA64-4314-9F41-A6ED12A3EB3E}" type="datetimeFigureOut">
              <a:rPr lang="el-GR" smtClean="0"/>
              <a:t>19/2/2025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C528CD-1432-4474-8BC1-E6ED5E977255}" type="slidenum">
              <a:rPr lang="el-GR" smtClean="0"/>
              <a:t>‹#›</a:t>
            </a:fld>
            <a:endParaRPr lang="el-GR"/>
          </a:p>
        </p:txBody>
      </p:sp>
    </p:spTree>
    <p:extLst>
      <p:ext uri="{BB962C8B-B14F-4D97-AF65-F5344CB8AC3E}">
        <p14:creationId xmlns:p14="http://schemas.microsoft.com/office/powerpoint/2010/main" val="1467027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6AE124D-7A0F-0755-64CB-47AE7B9715BB}"/>
              </a:ext>
            </a:extLst>
          </p:cNvPr>
          <p:cNvSpPr>
            <a:spLocks noGrp="1"/>
          </p:cNvSpPr>
          <p:nvPr>
            <p:ph type="ctrTitle"/>
          </p:nvPr>
        </p:nvSpPr>
        <p:spPr/>
        <p:txBody>
          <a:bodyPr/>
          <a:lstStyle/>
          <a:p>
            <a:r>
              <a:rPr lang="en-US" sz="3200" b="1" dirty="0">
                <a:effectLst/>
                <a:ea typeface="Calibri" panose="020F0502020204030204" pitchFamily="34" charset="0"/>
              </a:rPr>
              <a:t>Skin-Breast</a:t>
            </a:r>
            <a:r>
              <a:rPr lang="en-US" sz="3200" dirty="0">
                <a:effectLst/>
                <a:ea typeface="Calibri" panose="020F0502020204030204" pitchFamily="34" charset="0"/>
              </a:rPr>
              <a:t> </a:t>
            </a:r>
            <a:br>
              <a:rPr lang="en-US" sz="3200" dirty="0">
                <a:effectLst/>
                <a:ea typeface="Calibri" panose="020F0502020204030204" pitchFamily="34" charset="0"/>
              </a:rPr>
            </a:br>
            <a:r>
              <a:rPr lang="en-US" sz="3200" dirty="0">
                <a:effectLst/>
                <a:ea typeface="Calibri" panose="020F0502020204030204" pitchFamily="34" charset="0"/>
              </a:rPr>
              <a:t>Structure and Function, Embryology, Axilla, and Related Muscles</a:t>
            </a:r>
            <a:r>
              <a:rPr lang="en-US" sz="1800" dirty="0">
                <a:effectLst/>
                <a:latin typeface="Arial" panose="020B0604020202020204" pitchFamily="34" charset="0"/>
                <a:ea typeface="Calibri" panose="020F0502020204030204" pitchFamily="34" charset="0"/>
              </a:rPr>
              <a:t/>
            </a:r>
            <a:br>
              <a:rPr lang="en-US" sz="1800" dirty="0">
                <a:effectLst/>
                <a:latin typeface="Arial" panose="020B0604020202020204" pitchFamily="34" charset="0"/>
                <a:ea typeface="Calibri" panose="020F0502020204030204" pitchFamily="34" charset="0"/>
              </a:rPr>
            </a:br>
            <a:endParaRPr lang="el-GR" dirty="0"/>
          </a:p>
        </p:txBody>
      </p:sp>
      <p:sp>
        <p:nvSpPr>
          <p:cNvPr id="3" name="Υπότιτλος 2">
            <a:extLst>
              <a:ext uri="{FF2B5EF4-FFF2-40B4-BE49-F238E27FC236}">
                <a16:creationId xmlns:a16="http://schemas.microsoft.com/office/drawing/2014/main" xmlns="" id="{3C0F4EA2-1850-D7BB-4A03-2E0AC579863B}"/>
              </a:ext>
            </a:extLst>
          </p:cNvPr>
          <p:cNvSpPr>
            <a:spLocks noGrp="1"/>
          </p:cNvSpPr>
          <p:nvPr>
            <p:ph type="subTitle" idx="1"/>
          </p:nvPr>
        </p:nvSpPr>
        <p:spPr/>
        <p:txBody>
          <a:bodyPr>
            <a:normAutofit fontScale="70000" lnSpcReduction="20000"/>
          </a:bodyPr>
          <a:lstStyle/>
          <a:p>
            <a:r>
              <a:rPr lang="en-US" dirty="0"/>
              <a:t>IOANNIS DIMOVELIS</a:t>
            </a:r>
          </a:p>
          <a:p>
            <a:r>
              <a:rPr lang="en-US" dirty="0" err="1"/>
              <a:t>M.D.,M.Sc.,Ph.D.,FEBOPRAS</a:t>
            </a:r>
            <a:endParaRPr lang="en-US" dirty="0"/>
          </a:p>
          <a:p>
            <a:r>
              <a:rPr lang="en-US" dirty="0"/>
              <a:t>PLASTIC AND RECONSTRUCTIVE SURGEON</a:t>
            </a:r>
            <a:endParaRPr lang="el-GR" dirty="0"/>
          </a:p>
        </p:txBody>
      </p:sp>
    </p:spTree>
    <p:extLst>
      <p:ext uri="{BB962C8B-B14F-4D97-AF65-F5344CB8AC3E}">
        <p14:creationId xmlns:p14="http://schemas.microsoft.com/office/powerpoint/2010/main" val="291959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E74EE-A499-7B44-660E-5FBB042F53D5}"/>
              </a:ext>
            </a:extLst>
          </p:cNvPr>
          <p:cNvSpPr>
            <a:spLocks noGrp="1"/>
          </p:cNvSpPr>
          <p:nvPr>
            <p:ph type="title"/>
          </p:nvPr>
        </p:nvSpPr>
        <p:spPr/>
        <p:txBody>
          <a:bodyPr/>
          <a:lstStyle/>
          <a:p>
            <a:r>
              <a:rPr lang="en-US" dirty="0"/>
              <a:t>BREAST PARENCHYMA</a:t>
            </a:r>
            <a:endParaRPr lang="el-GR" dirty="0"/>
          </a:p>
        </p:txBody>
      </p:sp>
      <p:sp>
        <p:nvSpPr>
          <p:cNvPr id="3" name="Content Placeholder 2">
            <a:extLst>
              <a:ext uri="{FF2B5EF4-FFF2-40B4-BE49-F238E27FC236}">
                <a16:creationId xmlns:a16="http://schemas.microsoft.com/office/drawing/2014/main" xmlns="" id="{F82F48F9-430D-6A85-476D-03497DBFB260}"/>
              </a:ext>
            </a:extLst>
          </p:cNvPr>
          <p:cNvSpPr>
            <a:spLocks noGrp="1"/>
          </p:cNvSpPr>
          <p:nvPr>
            <p:ph sz="half" idx="1"/>
          </p:nvPr>
        </p:nvSpPr>
        <p:spPr/>
        <p:txBody>
          <a:bodyPr>
            <a:normAutofit fontScale="92500" lnSpcReduction="20000"/>
          </a:bodyPr>
          <a:lstStyle/>
          <a:p>
            <a:r>
              <a:rPr lang="en-US" dirty="0"/>
              <a:t>The parenchyma/glandular tissue of the breast secrete milk to feed the newborn baby. </a:t>
            </a:r>
          </a:p>
          <a:p>
            <a:r>
              <a:rPr lang="en-US" dirty="0"/>
              <a:t>It consists of about 15–20 lobes arranged in a radial fashion like the spokes of a wheel and converge towards the nipple. Each lobe is divided into lobules, which consist a cluster of acini</a:t>
            </a:r>
          </a:p>
          <a:p>
            <a:r>
              <a:rPr lang="en-US" dirty="0"/>
              <a:t>Each lobe is drained by a laciferous duct. The ducts from different lobes converge towards the nipple and open at its submit.</a:t>
            </a:r>
          </a:p>
          <a:p>
            <a:r>
              <a:rPr lang="en-US" dirty="0"/>
              <a:t>Near the termination, each duct expands into a laciferous sinuses which serves as a milk reservoir during lactation</a:t>
            </a:r>
          </a:p>
        </p:txBody>
      </p:sp>
      <p:pic>
        <p:nvPicPr>
          <p:cNvPr id="6" name="Content Placeholder 5" descr="Diagram of a structure of a body">
            <a:extLst>
              <a:ext uri="{FF2B5EF4-FFF2-40B4-BE49-F238E27FC236}">
                <a16:creationId xmlns:a16="http://schemas.microsoft.com/office/drawing/2014/main" xmlns="" id="{CE935FB4-4D4F-687E-4C62-D92EA57A1B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90689"/>
            <a:ext cx="5181600" cy="3715168"/>
          </a:xfrm>
        </p:spPr>
      </p:pic>
    </p:spTree>
    <p:extLst>
      <p:ext uri="{BB962C8B-B14F-4D97-AF65-F5344CB8AC3E}">
        <p14:creationId xmlns:p14="http://schemas.microsoft.com/office/powerpoint/2010/main" val="160492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A77A9-5BAD-CFD3-1CF6-C51B9F0CD26E}"/>
              </a:ext>
            </a:extLst>
          </p:cNvPr>
          <p:cNvSpPr>
            <a:spLocks noGrp="1"/>
          </p:cNvSpPr>
          <p:nvPr>
            <p:ph type="title"/>
          </p:nvPr>
        </p:nvSpPr>
        <p:spPr/>
        <p:txBody>
          <a:bodyPr/>
          <a:lstStyle/>
          <a:p>
            <a:r>
              <a:rPr lang="en-US" dirty="0"/>
              <a:t>Breast Embryology</a:t>
            </a:r>
            <a:endParaRPr lang="el-GR" dirty="0"/>
          </a:p>
        </p:txBody>
      </p:sp>
      <p:sp>
        <p:nvSpPr>
          <p:cNvPr id="3" name="Content Placeholder 2">
            <a:extLst>
              <a:ext uri="{FF2B5EF4-FFF2-40B4-BE49-F238E27FC236}">
                <a16:creationId xmlns:a16="http://schemas.microsoft.com/office/drawing/2014/main" xmlns="" id="{ABBD2AF5-0242-82AB-2713-B051674CDD60}"/>
              </a:ext>
            </a:extLst>
          </p:cNvPr>
          <p:cNvSpPr>
            <a:spLocks noGrp="1"/>
          </p:cNvSpPr>
          <p:nvPr>
            <p:ph sz="half" idx="1"/>
          </p:nvPr>
        </p:nvSpPr>
        <p:spPr/>
        <p:txBody>
          <a:bodyPr>
            <a:normAutofit fontScale="77500" lnSpcReduction="20000"/>
          </a:bodyPr>
          <a:lstStyle/>
          <a:p>
            <a:r>
              <a:rPr lang="en-US" b="0" i="0" dirty="0">
                <a:solidFill>
                  <a:srgbClr val="222222"/>
                </a:solidFill>
                <a:effectLst/>
              </a:rPr>
              <a:t>Breast development begins prenatally, around 4–6 weeks of gestation </a:t>
            </a:r>
          </a:p>
          <a:p>
            <a:r>
              <a:rPr lang="en-US" b="0" i="0" dirty="0">
                <a:solidFill>
                  <a:srgbClr val="222222"/>
                </a:solidFill>
                <a:effectLst/>
              </a:rPr>
              <a:t>During this time, mammary progenitor cells of ectodermal origin form the mammary crest, which is a paired line that gently curves from the axilla to the inguinal region bilaterally </a:t>
            </a:r>
          </a:p>
          <a:p>
            <a:r>
              <a:rPr lang="en-US" b="0" i="0" dirty="0">
                <a:solidFill>
                  <a:srgbClr val="222222"/>
                </a:solidFill>
                <a:effectLst/>
              </a:rPr>
              <a:t>Most of the mammary crest atrophies to leave paired primary breast buds at the fourth intercostal space </a:t>
            </a:r>
          </a:p>
          <a:p>
            <a:r>
              <a:rPr lang="en-US" b="0" i="0" dirty="0">
                <a:solidFill>
                  <a:srgbClr val="222222"/>
                </a:solidFill>
                <a:effectLst/>
              </a:rPr>
              <a:t> These ectodermal cells subsequently invaginate into the underlying mesoderm and begin to form the network that will eventually become the lactiferous acini and ducts , or the gland itself . </a:t>
            </a:r>
          </a:p>
          <a:p>
            <a:r>
              <a:rPr lang="en-US" b="0" i="0" dirty="0">
                <a:solidFill>
                  <a:srgbClr val="222222"/>
                </a:solidFill>
                <a:effectLst/>
              </a:rPr>
              <a:t>The mesenchymal cells will eventually form into adipocytes, fibroblasts, and smooth muscle cells to become the future stroma surrounding the breast gland .</a:t>
            </a:r>
            <a:endParaRPr lang="el-GR" dirty="0"/>
          </a:p>
        </p:txBody>
      </p:sp>
      <p:pic>
        <p:nvPicPr>
          <p:cNvPr id="6" name="Content Placeholder 5" descr="A diagram of a human body&#10;&#10;AI-generated content may be incorrect.">
            <a:extLst>
              <a:ext uri="{FF2B5EF4-FFF2-40B4-BE49-F238E27FC236}">
                <a16:creationId xmlns:a16="http://schemas.microsoft.com/office/drawing/2014/main" xmlns="" id="{76191C10-2812-27E3-4FFB-26B7EF8C1A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798198"/>
            <a:ext cx="4395788" cy="2715754"/>
          </a:xfrm>
        </p:spPr>
      </p:pic>
    </p:spTree>
    <p:extLst>
      <p:ext uri="{BB962C8B-B14F-4D97-AF65-F5344CB8AC3E}">
        <p14:creationId xmlns:p14="http://schemas.microsoft.com/office/powerpoint/2010/main" val="178179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F55AF21-7A61-3611-CE65-ECB324299799}"/>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xmlns="" id="{D16055D6-DA4E-0175-1238-273333CA57F4}"/>
              </a:ext>
            </a:extLst>
          </p:cNvPr>
          <p:cNvSpPr>
            <a:spLocks noGrp="1"/>
          </p:cNvSpPr>
          <p:nvPr>
            <p:ph idx="1"/>
          </p:nvPr>
        </p:nvSpPr>
        <p:spPr/>
        <p:txBody>
          <a:bodyPr>
            <a:normAutofit fontScale="85000" lnSpcReduction="20000"/>
          </a:bodyPr>
          <a:lstStyle/>
          <a:p>
            <a:pPr algn="l">
              <a:spcAft>
                <a:spcPts val="2400"/>
              </a:spcAft>
            </a:pPr>
            <a:r>
              <a:rPr lang="en-US" b="0" i="0" dirty="0">
                <a:solidFill>
                  <a:srgbClr val="222222"/>
                </a:solidFill>
                <a:effectLst/>
              </a:rPr>
              <a:t>By the end of the first trimester, the mammary bud is largely formed. During the second trimester, secondary branching patterns off the initial mammary bud continue to invaginate into the underlying mesenchyme to form a more complex network of mammary ducts This continues into the third trimester until birth. By birth, the breast gland contains around 15–20 lobes, each with their own lactiferous duct drainage system that converges on the nipple </a:t>
            </a:r>
          </a:p>
          <a:p>
            <a:pPr algn="l">
              <a:spcAft>
                <a:spcPts val="2400"/>
              </a:spcAft>
            </a:pPr>
            <a:r>
              <a:rPr lang="en-US" b="0" i="0" dirty="0">
                <a:solidFill>
                  <a:srgbClr val="222222"/>
                </a:solidFill>
                <a:effectLst/>
              </a:rPr>
              <a:t>After birth and during the first 2 years of life, both male and female infants will have transient breast enlargement and some will secrete milk from the rudimentary breast gland All of these changes are dependent on fluctuating hormone levels in the newborn, in large part mediated by estradiol. By 2 years of age, however, the breast gland becomes quiescent until puberty </a:t>
            </a:r>
          </a:p>
          <a:p>
            <a:pPr algn="l">
              <a:spcAft>
                <a:spcPts val="2400"/>
              </a:spcAft>
            </a:pPr>
            <a:r>
              <a:rPr lang="en-US" b="0" i="0" dirty="0">
                <a:solidFill>
                  <a:srgbClr val="222222"/>
                </a:solidFill>
                <a:effectLst/>
              </a:rPr>
              <a:t>Breast development is the first sign of puberty in the female and is dependent not only on estrogen but also on growth hormone and insulin-like growth factor-1 . On average, the mature breast forms between 8 and 13 years of age and is considered pathological if no breast development occurs by 14 years. </a:t>
            </a:r>
          </a:p>
        </p:txBody>
      </p:sp>
    </p:spTree>
    <p:extLst>
      <p:ext uri="{BB962C8B-B14F-4D97-AF65-F5344CB8AC3E}">
        <p14:creationId xmlns:p14="http://schemas.microsoft.com/office/powerpoint/2010/main" val="171699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7CE98-6380-1C6D-D1FD-C2CB4285FBD0}"/>
              </a:ext>
            </a:extLst>
          </p:cNvPr>
          <p:cNvSpPr>
            <a:spLocks noGrp="1"/>
          </p:cNvSpPr>
          <p:nvPr>
            <p:ph type="title"/>
          </p:nvPr>
        </p:nvSpPr>
        <p:spPr/>
        <p:txBody>
          <a:bodyPr/>
          <a:lstStyle/>
          <a:p>
            <a:r>
              <a:rPr lang="en-US" dirty="0"/>
              <a:t>Axilla		</a:t>
            </a:r>
            <a:endParaRPr lang="el-GR" dirty="0"/>
          </a:p>
        </p:txBody>
      </p:sp>
      <p:sp>
        <p:nvSpPr>
          <p:cNvPr id="3" name="Content Placeholder 2">
            <a:extLst>
              <a:ext uri="{FF2B5EF4-FFF2-40B4-BE49-F238E27FC236}">
                <a16:creationId xmlns:a16="http://schemas.microsoft.com/office/drawing/2014/main" xmlns="" id="{F5C62D44-E47E-F0A0-A230-D61A9D987319}"/>
              </a:ext>
            </a:extLst>
          </p:cNvPr>
          <p:cNvSpPr>
            <a:spLocks noGrp="1"/>
          </p:cNvSpPr>
          <p:nvPr>
            <p:ph sz="half" idx="1"/>
          </p:nvPr>
        </p:nvSpPr>
        <p:spPr/>
        <p:txBody>
          <a:bodyPr>
            <a:normAutofit fontScale="92500" lnSpcReduction="20000"/>
          </a:bodyPr>
          <a:lstStyle/>
          <a:p>
            <a:r>
              <a:rPr lang="en-US" dirty="0"/>
              <a:t>The axilla or armpit is a fat-filled pyramid-shaped space, between the upper part of the arm and the side of the chest wall </a:t>
            </a:r>
          </a:p>
          <a:p>
            <a:r>
              <a:rPr lang="en-US" dirty="0"/>
              <a:t>It contains the brachial plexus, axillary vessels, and lymph nodes. </a:t>
            </a:r>
          </a:p>
          <a:p>
            <a:r>
              <a:rPr lang="en-US" dirty="0"/>
              <a:t>It also acts as a funnel shaped tunnel for neurovascular structures to pass from the root of the neck to the upper limb and vice versa. </a:t>
            </a:r>
          </a:p>
          <a:p>
            <a:r>
              <a:rPr lang="en-US" dirty="0"/>
              <a:t>Groups of lymph nodes within it drain the upper limb and the breast. The study of axilla is clinically important because axillary lymph nodes are often enlarged and hence routinely palpated during physical examination of the patient.</a:t>
            </a:r>
            <a:endParaRPr lang="el-GR" dirty="0"/>
          </a:p>
        </p:txBody>
      </p:sp>
      <p:pic>
        <p:nvPicPr>
          <p:cNvPr id="6" name="Content Placeholder 5" descr="A diagram of a person's chest&#10;&#10;AI-generated content may be incorrect.">
            <a:extLst>
              <a:ext uri="{FF2B5EF4-FFF2-40B4-BE49-F238E27FC236}">
                <a16:creationId xmlns:a16="http://schemas.microsoft.com/office/drawing/2014/main" xmlns="" id="{6E4347F5-64FE-E46D-1B5D-C13C46FB826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293311"/>
            <a:ext cx="4395788" cy="3725528"/>
          </a:xfrm>
        </p:spPr>
      </p:pic>
    </p:spTree>
    <p:extLst>
      <p:ext uri="{BB962C8B-B14F-4D97-AF65-F5344CB8AC3E}">
        <p14:creationId xmlns:p14="http://schemas.microsoft.com/office/powerpoint/2010/main" val="79750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58108-53EC-DF49-55E9-2FFCBDC78D41}"/>
              </a:ext>
            </a:extLst>
          </p:cNvPr>
          <p:cNvSpPr>
            <a:spLocks noGrp="1"/>
          </p:cNvSpPr>
          <p:nvPr>
            <p:ph type="title"/>
          </p:nvPr>
        </p:nvSpPr>
        <p:spPr/>
        <p:txBody>
          <a:bodyPr/>
          <a:lstStyle/>
          <a:p>
            <a:r>
              <a:rPr lang="en-US" dirty="0"/>
              <a:t>Boundaries</a:t>
            </a:r>
            <a:endParaRPr lang="el-GR" dirty="0"/>
          </a:p>
        </p:txBody>
      </p:sp>
      <p:sp>
        <p:nvSpPr>
          <p:cNvPr id="3" name="Content Placeholder 2">
            <a:extLst>
              <a:ext uri="{FF2B5EF4-FFF2-40B4-BE49-F238E27FC236}">
                <a16:creationId xmlns:a16="http://schemas.microsoft.com/office/drawing/2014/main" xmlns="" id="{BBD76D64-4956-BAEE-4F73-0ED1DD026CE6}"/>
              </a:ext>
            </a:extLst>
          </p:cNvPr>
          <p:cNvSpPr>
            <a:spLocks noGrp="1"/>
          </p:cNvSpPr>
          <p:nvPr>
            <p:ph sz="half" idx="1"/>
          </p:nvPr>
        </p:nvSpPr>
        <p:spPr/>
        <p:txBody>
          <a:bodyPr/>
          <a:lstStyle/>
          <a:p>
            <a:r>
              <a:rPr lang="en-US" dirty="0"/>
              <a:t>The axilla resembles a truncated four-sided pyramid and presents an apex, a base and four walls (anterior, posterior, medial, and lateral) </a:t>
            </a:r>
            <a:endParaRPr lang="el-GR" dirty="0"/>
          </a:p>
        </p:txBody>
      </p:sp>
      <p:pic>
        <p:nvPicPr>
          <p:cNvPr id="6" name="Content Placeholder 5" descr="A diagram of a pyramid&#10;&#10;AI-generated content may be incorrect.">
            <a:extLst>
              <a:ext uri="{FF2B5EF4-FFF2-40B4-BE49-F238E27FC236}">
                <a16:creationId xmlns:a16="http://schemas.microsoft.com/office/drawing/2014/main" xmlns="" id="{48967EC9-6728-5352-E62E-AF4496D373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709720"/>
            <a:ext cx="4395788" cy="2892711"/>
          </a:xfrm>
        </p:spPr>
      </p:pic>
    </p:spTree>
    <p:extLst>
      <p:ext uri="{BB962C8B-B14F-4D97-AF65-F5344CB8AC3E}">
        <p14:creationId xmlns:p14="http://schemas.microsoft.com/office/powerpoint/2010/main" val="68374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5B23-8E49-03AC-F308-F7D1D9451E11}"/>
              </a:ext>
            </a:extLst>
          </p:cNvPr>
          <p:cNvSpPr>
            <a:spLocks noGrp="1"/>
          </p:cNvSpPr>
          <p:nvPr>
            <p:ph type="title"/>
          </p:nvPr>
        </p:nvSpPr>
        <p:spPr/>
        <p:txBody>
          <a:bodyPr/>
          <a:lstStyle/>
          <a:p>
            <a:r>
              <a:rPr lang="en-US" dirty="0"/>
              <a:t>Apex</a:t>
            </a:r>
            <a:endParaRPr lang="el-GR" dirty="0"/>
          </a:p>
        </p:txBody>
      </p:sp>
      <p:sp>
        <p:nvSpPr>
          <p:cNvPr id="3" name="Content Placeholder 2">
            <a:extLst>
              <a:ext uri="{FF2B5EF4-FFF2-40B4-BE49-F238E27FC236}">
                <a16:creationId xmlns:a16="http://schemas.microsoft.com/office/drawing/2014/main" xmlns="" id="{367D6728-B203-EDA0-FAEC-D8EE59FB6EBE}"/>
              </a:ext>
            </a:extLst>
          </p:cNvPr>
          <p:cNvSpPr>
            <a:spLocks noGrp="1"/>
          </p:cNvSpPr>
          <p:nvPr>
            <p:ph sz="half" idx="1"/>
          </p:nvPr>
        </p:nvSpPr>
        <p:spPr/>
        <p:txBody>
          <a:bodyPr>
            <a:normAutofit fontScale="92500" lnSpcReduction="20000"/>
          </a:bodyPr>
          <a:lstStyle/>
          <a:p>
            <a:r>
              <a:rPr lang="en-US" dirty="0"/>
              <a:t>Apex/</a:t>
            </a:r>
            <a:r>
              <a:rPr lang="en-US" dirty="0" err="1"/>
              <a:t>cervico</a:t>
            </a:r>
            <a:r>
              <a:rPr lang="en-US" dirty="0"/>
              <a:t>-axillary canal: It is a passageway between the neck and axilla. </a:t>
            </a:r>
          </a:p>
          <a:p>
            <a:r>
              <a:rPr lang="en-US" dirty="0"/>
              <a:t>It is directed upwards and medially into the root of the neck and corresponds to the triangular space bounded in front by the clavicle, behind by the upper border of the scapula and medially by the outer border of the first rib . </a:t>
            </a:r>
          </a:p>
          <a:p>
            <a:r>
              <a:rPr lang="en-US" dirty="0"/>
              <a:t>The axillary artery and brachial plexus enter the axilla from neck through this gap, hence it is also termed </a:t>
            </a:r>
            <a:r>
              <a:rPr lang="en-US" dirty="0" err="1"/>
              <a:t>cervico</a:t>
            </a:r>
            <a:r>
              <a:rPr lang="en-US" dirty="0"/>
              <a:t>-axillary canal. The axillary vein enters the neck from the axilla into the neck through this canal</a:t>
            </a:r>
            <a:endParaRPr lang="el-GR" dirty="0"/>
          </a:p>
        </p:txBody>
      </p:sp>
      <p:pic>
        <p:nvPicPr>
          <p:cNvPr id="6" name="Content Placeholder 5" descr="A diagram of the bone&#10;&#10;AI-generated content may be incorrect.">
            <a:extLst>
              <a:ext uri="{FF2B5EF4-FFF2-40B4-BE49-F238E27FC236}">
                <a16:creationId xmlns:a16="http://schemas.microsoft.com/office/drawing/2014/main" xmlns="" id="{4C99EF4B-5F34-1DCD-D2CD-580B4EF28B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832612"/>
            <a:ext cx="4395788" cy="2646926"/>
          </a:xfrm>
        </p:spPr>
      </p:pic>
    </p:spTree>
    <p:extLst>
      <p:ext uri="{BB962C8B-B14F-4D97-AF65-F5344CB8AC3E}">
        <p14:creationId xmlns:p14="http://schemas.microsoft.com/office/powerpoint/2010/main" val="230119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B41AE-AA80-A3E8-A0A9-10B21999F9EA}"/>
              </a:ext>
            </a:extLst>
          </p:cNvPr>
          <p:cNvSpPr>
            <a:spLocks noGrp="1"/>
          </p:cNvSpPr>
          <p:nvPr>
            <p:ph type="title"/>
          </p:nvPr>
        </p:nvSpPr>
        <p:spPr/>
        <p:txBody>
          <a:bodyPr/>
          <a:lstStyle/>
          <a:p>
            <a:r>
              <a:rPr lang="en-US" dirty="0"/>
              <a:t>Base/Floor</a:t>
            </a:r>
            <a:endParaRPr lang="el-GR" dirty="0"/>
          </a:p>
        </p:txBody>
      </p:sp>
      <p:sp>
        <p:nvSpPr>
          <p:cNvPr id="3" name="Content Placeholder 2">
            <a:extLst>
              <a:ext uri="{FF2B5EF4-FFF2-40B4-BE49-F238E27FC236}">
                <a16:creationId xmlns:a16="http://schemas.microsoft.com/office/drawing/2014/main" xmlns="" id="{2A46B5C0-F438-5CA7-7310-D63A63A50498}"/>
              </a:ext>
            </a:extLst>
          </p:cNvPr>
          <p:cNvSpPr>
            <a:spLocks noGrp="1"/>
          </p:cNvSpPr>
          <p:nvPr>
            <p:ph sz="half" idx="1"/>
          </p:nvPr>
        </p:nvSpPr>
        <p:spPr/>
        <p:txBody>
          <a:bodyPr>
            <a:normAutofit/>
          </a:bodyPr>
          <a:lstStyle/>
          <a:p>
            <a:r>
              <a:rPr lang="en-US" dirty="0"/>
              <a:t>It is at the lower end of the axilla and directed downwards. It is formed by the axillary fascia. The base corresponds to the hollow bounded in front by the anterior axillary fold, formed by the lower border of the pectoralis major muscle, </a:t>
            </a:r>
          </a:p>
          <a:p>
            <a:r>
              <a:rPr lang="en-US" dirty="0"/>
              <a:t>Behind by the posterior axillary fold formed by the tendon of latissimus dorsi and teres major muscles, and medially by the lateral aspect of the chest wall. </a:t>
            </a:r>
            <a:endParaRPr lang="el-GR" dirty="0"/>
          </a:p>
        </p:txBody>
      </p:sp>
      <p:pic>
        <p:nvPicPr>
          <p:cNvPr id="6" name="Content Placeholder 5" descr="A diagram of the ear&#10;&#10;AI-generated content may be incorrect.">
            <a:extLst>
              <a:ext uri="{FF2B5EF4-FFF2-40B4-BE49-F238E27FC236}">
                <a16:creationId xmlns:a16="http://schemas.microsoft.com/office/drawing/2014/main" xmlns="" id="{87181300-FF35-894D-7D03-50E6C60B18C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514003"/>
            <a:ext cx="4395788" cy="3284144"/>
          </a:xfrm>
        </p:spPr>
      </p:pic>
    </p:spTree>
    <p:extLst>
      <p:ext uri="{BB962C8B-B14F-4D97-AF65-F5344CB8AC3E}">
        <p14:creationId xmlns:p14="http://schemas.microsoft.com/office/powerpoint/2010/main" val="252422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F3C5E-4824-6975-A609-139149F0CDBA}"/>
              </a:ext>
            </a:extLst>
          </p:cNvPr>
          <p:cNvSpPr>
            <a:spLocks noGrp="1"/>
          </p:cNvSpPr>
          <p:nvPr>
            <p:ph type="title"/>
          </p:nvPr>
        </p:nvSpPr>
        <p:spPr/>
        <p:txBody>
          <a:bodyPr/>
          <a:lstStyle/>
          <a:p>
            <a:r>
              <a:rPr lang="en-US" dirty="0" smtClean="0"/>
              <a:t>Walls</a:t>
            </a:r>
            <a:endParaRPr lang="el-GR" dirty="0"/>
          </a:p>
        </p:txBody>
      </p:sp>
      <p:sp>
        <p:nvSpPr>
          <p:cNvPr id="3" name="Content Placeholder 2">
            <a:extLst>
              <a:ext uri="{FF2B5EF4-FFF2-40B4-BE49-F238E27FC236}">
                <a16:creationId xmlns:a16="http://schemas.microsoft.com/office/drawing/2014/main" xmlns="" id="{D7EFD8D8-F055-6D1A-F005-C8EBC238D5F9}"/>
              </a:ext>
            </a:extLst>
          </p:cNvPr>
          <p:cNvSpPr>
            <a:spLocks noGrp="1"/>
          </p:cNvSpPr>
          <p:nvPr>
            <p:ph sz="half" idx="1"/>
          </p:nvPr>
        </p:nvSpPr>
        <p:spPr/>
        <p:txBody>
          <a:bodyPr>
            <a:normAutofit fontScale="85000" lnSpcReduction="10000"/>
          </a:bodyPr>
          <a:lstStyle/>
          <a:p>
            <a:r>
              <a:rPr lang="en-US" dirty="0" smtClean="0"/>
              <a:t>Anterior </a:t>
            </a:r>
            <a:r>
              <a:rPr lang="en-US" dirty="0"/>
              <a:t>wall: It is formed by the pectoralis major, subclavius, and pectoralis minor muscles. </a:t>
            </a:r>
          </a:p>
          <a:p>
            <a:r>
              <a:rPr lang="en-US" dirty="0"/>
              <a:t>Posterior wall: formed by the subscapularis muscle above and latissimus dorsi and teres major muscles below. </a:t>
            </a:r>
          </a:p>
          <a:p>
            <a:r>
              <a:rPr lang="en-US" dirty="0"/>
              <a:t>Medial wall: It is formed by the upper four or five ribs, and corresponding intercostal spaces covered by the serratus anterior muscle.</a:t>
            </a:r>
          </a:p>
          <a:p>
            <a:r>
              <a:rPr lang="en-US" dirty="0"/>
              <a:t>Lateral wall: It is formed by tendon of biceps brachii the bicipital groove of humerus coracobrachialis and short head of biceps brachii. The lateral wall is extremely narrow because anterior and posterior walls of the axilla converge at this site</a:t>
            </a:r>
            <a:endParaRPr lang="el-GR" dirty="0"/>
          </a:p>
        </p:txBody>
      </p:sp>
      <p:pic>
        <p:nvPicPr>
          <p:cNvPr id="7" name="Content Placeholder 6" descr="A diagram of the muscles of the human body&#10;&#10;AI-generated content may be incorrect.">
            <a:extLst>
              <a:ext uri="{FF2B5EF4-FFF2-40B4-BE49-F238E27FC236}">
                <a16:creationId xmlns:a16="http://schemas.microsoft.com/office/drawing/2014/main" xmlns="" id="{B8B38427-9D55-484C-E70A-3B82E9CFB9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382840"/>
            <a:ext cx="4395788" cy="3546471"/>
          </a:xfrm>
        </p:spPr>
      </p:pic>
    </p:spTree>
    <p:extLst>
      <p:ext uri="{BB962C8B-B14F-4D97-AF65-F5344CB8AC3E}">
        <p14:creationId xmlns:p14="http://schemas.microsoft.com/office/powerpoint/2010/main" val="334219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72B47-6E9E-6864-B239-A3434A84FC6C}"/>
              </a:ext>
            </a:extLst>
          </p:cNvPr>
          <p:cNvSpPr>
            <a:spLocks noGrp="1"/>
          </p:cNvSpPr>
          <p:nvPr>
            <p:ph type="title"/>
          </p:nvPr>
        </p:nvSpPr>
        <p:spPr/>
        <p:txBody>
          <a:bodyPr/>
          <a:lstStyle/>
          <a:p>
            <a:r>
              <a:rPr lang="en-US" dirty="0"/>
              <a:t>Pectoralis Major</a:t>
            </a:r>
            <a:endParaRPr lang="el-GR" dirty="0"/>
          </a:p>
        </p:txBody>
      </p:sp>
      <p:sp>
        <p:nvSpPr>
          <p:cNvPr id="3" name="Content Placeholder 2">
            <a:extLst>
              <a:ext uri="{FF2B5EF4-FFF2-40B4-BE49-F238E27FC236}">
                <a16:creationId xmlns:a16="http://schemas.microsoft.com/office/drawing/2014/main" xmlns="" id="{11207A8B-DA07-1152-EB7B-4A95D2683993}"/>
              </a:ext>
            </a:extLst>
          </p:cNvPr>
          <p:cNvSpPr>
            <a:spLocks noGrp="1"/>
          </p:cNvSpPr>
          <p:nvPr>
            <p:ph sz="half" idx="1"/>
          </p:nvPr>
        </p:nvSpPr>
        <p:spPr/>
        <p:txBody>
          <a:bodyPr>
            <a:normAutofit fontScale="62500" lnSpcReduction="20000"/>
          </a:bodyPr>
          <a:lstStyle/>
          <a:p>
            <a:r>
              <a:rPr lang="en-US" dirty="0"/>
              <a:t>The largest and most superficial muscle of the anterior wall . Its inferior margin underlies the anterior axillary fold, which marks the anteroinferior border of the axilla. </a:t>
            </a:r>
          </a:p>
          <a:p>
            <a:r>
              <a:rPr lang="en-US" dirty="0"/>
              <a:t>The muscle has two heads: The clavicular head originates from the medial half of the clavicle. The sternocostal head originates from the medial part the anterior thoracic wall-often, fibers from this head continue inferiorly and medially to attach to the anterior abdominal wall, forming an additional abdominal part of the muscle. </a:t>
            </a:r>
          </a:p>
          <a:p>
            <a:r>
              <a:rPr lang="en-US" dirty="0"/>
              <a:t>The muscle inserts into the lateral lip of the intertubercular sulcus of the humerus. The parts of the muscle that have a superior origin on the trunk insert lower and more anteriorly on the lateral lip of the intertubercular sulcus than the parts of the muscle that originate inferiorly. </a:t>
            </a:r>
          </a:p>
          <a:p>
            <a:r>
              <a:rPr lang="en-US" dirty="0"/>
              <a:t>Acting together, the two heads of the pectoralis major flex, adduct, and medially rotate the arm at the glenohumeral joint. The clavicular head flexes the arm from an extended position, whereas the sternocostal head extends the arm from a flexed position, particularly against resistance. </a:t>
            </a:r>
          </a:p>
          <a:p>
            <a:r>
              <a:rPr lang="en-US" dirty="0" smtClean="0"/>
              <a:t>innervation </a:t>
            </a:r>
            <a:r>
              <a:rPr lang="en-US" dirty="0"/>
              <a:t>by the lateral and medial pectoral nerves, which originate from the brachial </a:t>
            </a:r>
            <a:r>
              <a:rPr lang="en-US" dirty="0" err="1"/>
              <a:t>plexusthe</a:t>
            </a:r>
            <a:r>
              <a:rPr lang="en-US" dirty="0"/>
              <a:t> axilla</a:t>
            </a:r>
            <a:endParaRPr lang="el-GR" dirty="0"/>
          </a:p>
          <a:p>
            <a:r>
              <a:rPr lang="en-US" dirty="0" smtClean="0"/>
              <a:t> in</a:t>
            </a:r>
            <a:endParaRPr lang="el-GR" dirty="0"/>
          </a:p>
        </p:txBody>
      </p:sp>
      <p:pic>
        <p:nvPicPr>
          <p:cNvPr id="6" name="Content Placeholder 5" descr="A diagram of the muscles of the shoulder&#10;&#10;AI-generated content may be incorrect.">
            <a:extLst>
              <a:ext uri="{FF2B5EF4-FFF2-40B4-BE49-F238E27FC236}">
                <a16:creationId xmlns:a16="http://schemas.microsoft.com/office/drawing/2014/main" xmlns="" id="{701BEE4A-D2F3-B014-945B-2B29FABB10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825625"/>
            <a:ext cx="5581383" cy="4060492"/>
          </a:xfrm>
        </p:spPr>
      </p:pic>
    </p:spTree>
    <p:extLst>
      <p:ext uri="{BB962C8B-B14F-4D97-AF65-F5344CB8AC3E}">
        <p14:creationId xmlns:p14="http://schemas.microsoft.com/office/powerpoint/2010/main" val="370033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8FEC7-866B-FF27-80D4-9A73E27A020D}"/>
              </a:ext>
            </a:extLst>
          </p:cNvPr>
          <p:cNvSpPr>
            <a:spLocks noGrp="1"/>
          </p:cNvSpPr>
          <p:nvPr>
            <p:ph type="title"/>
          </p:nvPr>
        </p:nvSpPr>
        <p:spPr/>
        <p:txBody>
          <a:bodyPr/>
          <a:lstStyle/>
          <a:p>
            <a:r>
              <a:rPr lang="en-US" dirty="0" err="1" smtClean="0"/>
              <a:t>Subclavius</a:t>
            </a:r>
            <a:endParaRPr lang="el-GR" dirty="0"/>
          </a:p>
        </p:txBody>
      </p:sp>
      <p:sp>
        <p:nvSpPr>
          <p:cNvPr id="3" name="Content Placeholder 2">
            <a:extLst>
              <a:ext uri="{FF2B5EF4-FFF2-40B4-BE49-F238E27FC236}">
                <a16:creationId xmlns:a16="http://schemas.microsoft.com/office/drawing/2014/main" xmlns="" id="{097078BB-8B0E-1DAD-AEFC-75DB0549623B}"/>
              </a:ext>
            </a:extLst>
          </p:cNvPr>
          <p:cNvSpPr>
            <a:spLocks noGrp="1"/>
          </p:cNvSpPr>
          <p:nvPr>
            <p:ph sz="half" idx="1"/>
          </p:nvPr>
        </p:nvSpPr>
        <p:spPr/>
        <p:txBody>
          <a:bodyPr>
            <a:normAutofit fontScale="85000" lnSpcReduction="10000"/>
          </a:bodyPr>
          <a:lstStyle/>
          <a:p>
            <a:r>
              <a:rPr lang="en-US" dirty="0"/>
              <a:t> The subclavius muscle is a small muscle that lies deep to the pectoralis major muscle and passes between the clavicle and rib I . </a:t>
            </a:r>
            <a:endParaRPr lang="en-US" dirty="0" smtClean="0"/>
          </a:p>
          <a:p>
            <a:r>
              <a:rPr lang="en-US" dirty="0" smtClean="0"/>
              <a:t>It </a:t>
            </a:r>
            <a:r>
              <a:rPr lang="en-US" dirty="0"/>
              <a:t>originates medially, as tendon, from rib I at the junction between the rib and its costal cartilage. It passes laterally and superiorly to insert via muscular attachment into an elongate shallow groove on the inferior surface of the middle third of the clavicle</a:t>
            </a:r>
            <a:r>
              <a:rPr lang="en-US" dirty="0" smtClean="0"/>
              <a:t>.</a:t>
            </a:r>
          </a:p>
          <a:p>
            <a:r>
              <a:rPr lang="en-US" dirty="0" smtClean="0"/>
              <a:t> </a:t>
            </a:r>
            <a:r>
              <a:rPr lang="en-US" dirty="0"/>
              <a:t>The function of the subclavius is not entirely clear, but it may act to pull the shoulder down by depressing the pulling the clavicle medially</a:t>
            </a:r>
            <a:r>
              <a:rPr lang="en-US" dirty="0" smtClean="0"/>
              <a:t>.</a:t>
            </a:r>
          </a:p>
          <a:p>
            <a:r>
              <a:rPr lang="en-US" dirty="0" smtClean="0"/>
              <a:t> </a:t>
            </a:r>
            <a:r>
              <a:rPr lang="en-US" dirty="0"/>
              <a:t>The subclavius muscle is innervated by a small branch from the superior trunk of the brachial plexus. </a:t>
            </a:r>
          </a:p>
          <a:p>
            <a:endParaRPr lang="en-US" dirty="0"/>
          </a:p>
        </p:txBody>
      </p:sp>
      <p:sp>
        <p:nvSpPr>
          <p:cNvPr id="4" name="Content Placeholder 3">
            <a:extLst>
              <a:ext uri="{FF2B5EF4-FFF2-40B4-BE49-F238E27FC236}">
                <a16:creationId xmlns:a16="http://schemas.microsoft.com/office/drawing/2014/main" xmlns="" id="{EFB73031-7465-D7B3-D1A1-B4F9F449F532}"/>
              </a:ext>
            </a:extLst>
          </p:cNvPr>
          <p:cNvSpPr>
            <a:spLocks noGrp="1"/>
          </p:cNvSpPr>
          <p:nvPr>
            <p:ph sz="half" idx="2"/>
          </p:nvPr>
        </p:nvSpPr>
        <p:spPr/>
        <p:txBody>
          <a:bodyPr>
            <a:normAutofit fontScale="85000" lnSpcReduction="10000"/>
          </a:bodyPr>
          <a:lstStyle/>
          <a:p>
            <a:endParaRPr lang="el-GR"/>
          </a:p>
        </p:txBody>
      </p:sp>
    </p:spTree>
    <p:extLst>
      <p:ext uri="{BB962C8B-B14F-4D97-AF65-F5344CB8AC3E}">
        <p14:creationId xmlns:p14="http://schemas.microsoft.com/office/powerpoint/2010/main" val="182434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C49096-5D8E-FB0C-C8E6-B6C7B7D80E19}"/>
              </a:ext>
            </a:extLst>
          </p:cNvPr>
          <p:cNvSpPr>
            <a:spLocks noGrp="1"/>
          </p:cNvSpPr>
          <p:nvPr>
            <p:ph type="title"/>
          </p:nvPr>
        </p:nvSpPr>
        <p:spPr/>
        <p:txBody>
          <a:bodyPr/>
          <a:lstStyle/>
          <a:p>
            <a:r>
              <a:rPr lang="en-US" dirty="0"/>
              <a:t>Introduction</a:t>
            </a:r>
            <a:endParaRPr lang="el-GR" dirty="0"/>
          </a:p>
        </p:txBody>
      </p:sp>
      <p:sp>
        <p:nvSpPr>
          <p:cNvPr id="3" name="Θέση περιεχομένου 2">
            <a:extLst>
              <a:ext uri="{FF2B5EF4-FFF2-40B4-BE49-F238E27FC236}">
                <a16:creationId xmlns:a16="http://schemas.microsoft.com/office/drawing/2014/main" xmlns="" id="{DC68BF98-3444-DDCD-1A2F-9788873417D0}"/>
              </a:ext>
            </a:extLst>
          </p:cNvPr>
          <p:cNvSpPr>
            <a:spLocks noGrp="1"/>
          </p:cNvSpPr>
          <p:nvPr>
            <p:ph idx="1"/>
          </p:nvPr>
        </p:nvSpPr>
        <p:spPr/>
        <p:txBody>
          <a:bodyPr>
            <a:normAutofit/>
          </a:bodyPr>
          <a:lstStyle/>
          <a:p>
            <a:pPr algn="l"/>
            <a:r>
              <a:rPr lang="en-US" sz="1800" b="0" i="0" u="none" strike="noStrike" baseline="0" dirty="0">
                <a:latin typeface="Minion-Regular"/>
              </a:rPr>
              <a:t>The mammary gland is a modified sweat gland present in the superficial fascia of the pectoral region. The mammary gland is found in both sexes. </a:t>
            </a:r>
          </a:p>
          <a:p>
            <a:pPr algn="l"/>
            <a:r>
              <a:rPr lang="en-US" sz="1800" b="0" i="0" u="none" strike="noStrike" baseline="0" dirty="0">
                <a:latin typeface="Minion-Regular"/>
              </a:rPr>
              <a:t>However, it remains rudimentary in male but becomes well-developed in female at puberty. </a:t>
            </a:r>
          </a:p>
          <a:p>
            <a:pPr algn="l"/>
            <a:r>
              <a:rPr lang="en-US" sz="1800" b="0" i="0" u="none" strike="noStrike" baseline="0" dirty="0">
                <a:latin typeface="Minion-Regular"/>
              </a:rPr>
              <a:t>On rare occasions the breasts of male become enlarged, this condition is called </a:t>
            </a:r>
            <a:r>
              <a:rPr lang="en-US" sz="1800" b="1" i="0" u="none" strike="noStrike" baseline="0" dirty="0">
                <a:latin typeface="Minion-Semibold"/>
              </a:rPr>
              <a:t>gynecomastia. </a:t>
            </a:r>
          </a:p>
          <a:p>
            <a:pPr algn="l"/>
            <a:r>
              <a:rPr lang="en-US" sz="1800" b="0" i="0" u="none" strike="noStrike" baseline="0" dirty="0">
                <a:latin typeface="Minion-Regular"/>
              </a:rPr>
              <a:t>In female, it forms an accessory sex organ of female reproductive system and provides milk to the newborn. The anatomy of breast is of great surgical importance, and therefore, needs to be studied in detail.</a:t>
            </a:r>
          </a:p>
          <a:p>
            <a:pPr algn="l"/>
            <a:endParaRPr lang="en-US" sz="1800" dirty="0">
              <a:latin typeface="Minion-Regular"/>
            </a:endParaRPr>
          </a:p>
          <a:p>
            <a:pPr algn="l"/>
            <a:endParaRPr lang="el-GR" dirty="0"/>
          </a:p>
        </p:txBody>
      </p:sp>
    </p:spTree>
    <p:extLst>
      <p:ext uri="{BB962C8B-B14F-4D97-AF65-F5344CB8AC3E}">
        <p14:creationId xmlns:p14="http://schemas.microsoft.com/office/powerpoint/2010/main" val="2392669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F10A4-2FB5-A137-5827-FBDF0C49C65F}"/>
              </a:ext>
            </a:extLst>
          </p:cNvPr>
          <p:cNvSpPr>
            <a:spLocks noGrp="1"/>
          </p:cNvSpPr>
          <p:nvPr>
            <p:ph type="title"/>
          </p:nvPr>
        </p:nvSpPr>
        <p:spPr/>
        <p:txBody>
          <a:bodyPr/>
          <a:lstStyle/>
          <a:p>
            <a:r>
              <a:rPr lang="en-US" dirty="0" err="1" smtClean="0"/>
              <a:t>Pectoralis</a:t>
            </a:r>
            <a:r>
              <a:rPr lang="en-US" dirty="0" smtClean="0"/>
              <a:t> Minor</a:t>
            </a:r>
            <a:endParaRPr lang="el-GR" dirty="0"/>
          </a:p>
        </p:txBody>
      </p:sp>
      <p:sp>
        <p:nvSpPr>
          <p:cNvPr id="3" name="Content Placeholder 2">
            <a:extLst>
              <a:ext uri="{FF2B5EF4-FFF2-40B4-BE49-F238E27FC236}">
                <a16:creationId xmlns:a16="http://schemas.microsoft.com/office/drawing/2014/main" xmlns="" id="{9D4ACCEF-9E56-350E-5709-8D174740BA66}"/>
              </a:ext>
            </a:extLst>
          </p:cNvPr>
          <p:cNvSpPr>
            <a:spLocks noGrp="1"/>
          </p:cNvSpPr>
          <p:nvPr>
            <p:ph sz="half" idx="1"/>
          </p:nvPr>
        </p:nvSpPr>
        <p:spPr/>
        <p:txBody>
          <a:bodyPr>
            <a:normAutofit fontScale="85000" lnSpcReduction="20000"/>
          </a:bodyPr>
          <a:lstStyle/>
          <a:p>
            <a:r>
              <a:rPr lang="en-US" dirty="0" smtClean="0"/>
              <a:t>The </a:t>
            </a:r>
            <a:r>
              <a:rPr lang="en-US" dirty="0"/>
              <a:t>pectoralis minor muscle is a small triangular-shaped muscle that lies deep to the pectoralis major muscle and passes from the thoracic wall to the coracoid process of the scapula </a:t>
            </a:r>
            <a:endParaRPr lang="en-US" dirty="0"/>
          </a:p>
          <a:p>
            <a:r>
              <a:rPr lang="en-US" dirty="0" smtClean="0"/>
              <a:t>It </a:t>
            </a:r>
            <a:r>
              <a:rPr lang="en-US" dirty="0"/>
              <a:t>originates as three muscular slips from the anterior surfaces and upper margins of ribs III to V and from the fascia overlying muscles of the related intercostal spaces</a:t>
            </a:r>
            <a:r>
              <a:rPr lang="en-US" dirty="0" smtClean="0"/>
              <a:t>.</a:t>
            </a:r>
          </a:p>
          <a:p>
            <a:r>
              <a:rPr lang="en-US" dirty="0" smtClean="0"/>
              <a:t> </a:t>
            </a:r>
            <a:r>
              <a:rPr lang="en-US" dirty="0"/>
              <a:t>The muscle fibers pass superiorly and laterally to insert into the medial and upper aspects of the coracoid process he pectoralis minor muscle protracts the scapula (by pulling the scapula anteriorly on the thoracic wall) and depresses the lateral angle of the scapula</a:t>
            </a:r>
            <a:r>
              <a:rPr lang="en-US" dirty="0" smtClean="0"/>
              <a:t>.</a:t>
            </a:r>
          </a:p>
          <a:p>
            <a:r>
              <a:rPr lang="en-US" dirty="0" smtClean="0"/>
              <a:t>The </a:t>
            </a:r>
            <a:r>
              <a:rPr lang="en-US" dirty="0"/>
              <a:t>pectoralis minor is innervated by the medial </a:t>
            </a:r>
            <a:r>
              <a:rPr lang="en-US" dirty="0" smtClean="0"/>
              <a:t>pectoral </a:t>
            </a:r>
            <a:r>
              <a:rPr lang="en-US" dirty="0"/>
              <a:t>nerve, which originates from the brachial plexus in the axilla. </a:t>
            </a:r>
            <a:endParaRPr lang="el-GR" dirty="0"/>
          </a:p>
          <a:p>
            <a:endParaRPr lang="el-GR" dirty="0"/>
          </a:p>
        </p:txBody>
      </p:sp>
      <p:sp>
        <p:nvSpPr>
          <p:cNvPr id="4" name="Content Placeholder 3">
            <a:extLst>
              <a:ext uri="{FF2B5EF4-FFF2-40B4-BE49-F238E27FC236}">
                <a16:creationId xmlns:a16="http://schemas.microsoft.com/office/drawing/2014/main" xmlns="" id="{189FD194-B127-1ED4-7321-9DD531EDC31A}"/>
              </a:ext>
            </a:extLst>
          </p:cNvPr>
          <p:cNvSpPr>
            <a:spLocks noGrp="1"/>
          </p:cNvSpPr>
          <p:nvPr>
            <p:ph sz="half" idx="2"/>
          </p:nvPr>
        </p:nvSpPr>
        <p:spPr/>
        <p:txBody>
          <a:bodyPr>
            <a:normAutofit fontScale="85000" lnSpcReduction="20000"/>
          </a:bodyPr>
          <a:lstStyle/>
          <a:p>
            <a:endParaRPr lang="el-GR" dirty="0"/>
          </a:p>
        </p:txBody>
      </p:sp>
    </p:spTree>
    <p:extLst>
      <p:ext uri="{BB962C8B-B14F-4D97-AF65-F5344CB8AC3E}">
        <p14:creationId xmlns:p14="http://schemas.microsoft.com/office/powerpoint/2010/main" val="124589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81375-9794-A31B-5669-6CE6A6A8821A}"/>
              </a:ext>
            </a:extLst>
          </p:cNvPr>
          <p:cNvSpPr>
            <a:spLocks noGrp="1"/>
          </p:cNvSpPr>
          <p:nvPr>
            <p:ph type="title"/>
          </p:nvPr>
        </p:nvSpPr>
        <p:spPr/>
        <p:txBody>
          <a:bodyPr/>
          <a:lstStyle/>
          <a:p>
            <a:r>
              <a:rPr lang="en-US" dirty="0"/>
              <a:t>Lateral </a:t>
            </a:r>
            <a:r>
              <a:rPr lang="en-US" dirty="0" smtClean="0"/>
              <a:t>wall</a:t>
            </a:r>
            <a:endParaRPr lang="el-GR" dirty="0"/>
          </a:p>
        </p:txBody>
      </p:sp>
      <p:sp>
        <p:nvSpPr>
          <p:cNvPr id="3" name="Content Placeholder 2">
            <a:extLst>
              <a:ext uri="{FF2B5EF4-FFF2-40B4-BE49-F238E27FC236}">
                <a16:creationId xmlns:a16="http://schemas.microsoft.com/office/drawing/2014/main" xmlns="" id="{8C3ABB5B-FECC-0E05-E9C4-884C0BD06125}"/>
              </a:ext>
            </a:extLst>
          </p:cNvPr>
          <p:cNvSpPr>
            <a:spLocks noGrp="1"/>
          </p:cNvSpPr>
          <p:nvPr>
            <p:ph sz="half" idx="1"/>
          </p:nvPr>
        </p:nvSpPr>
        <p:spPr/>
        <p:txBody>
          <a:bodyPr/>
          <a:lstStyle/>
          <a:p>
            <a:r>
              <a:rPr lang="en-US" dirty="0" smtClean="0"/>
              <a:t>It </a:t>
            </a:r>
            <a:r>
              <a:rPr lang="en-US" dirty="0"/>
              <a:t>is formed by tendon of biceps brachii the bicipital groove of humerus coracobrachialis and short head of biceps brachii. </a:t>
            </a:r>
            <a:endParaRPr lang="en-US" dirty="0" smtClean="0"/>
          </a:p>
          <a:p>
            <a:r>
              <a:rPr lang="en-US" dirty="0" smtClean="0"/>
              <a:t>The </a:t>
            </a:r>
            <a:r>
              <a:rPr lang="en-US" dirty="0"/>
              <a:t>lateral wall is extremely narrow because anterior and posterior walls of the axilla converge at this site</a:t>
            </a:r>
            <a:endParaRPr lang="el-GR" dirty="0"/>
          </a:p>
        </p:txBody>
      </p:sp>
      <p:sp>
        <p:nvSpPr>
          <p:cNvPr id="4" name="Content Placeholder 3">
            <a:extLst>
              <a:ext uri="{FF2B5EF4-FFF2-40B4-BE49-F238E27FC236}">
                <a16:creationId xmlns:a16="http://schemas.microsoft.com/office/drawing/2014/main" xmlns="" id="{1BBBCD9E-9576-B732-2B8A-FAE323375D0D}"/>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273028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12DA2A36-4055-5909-2F5A-E3B23E616156}"/>
              </a:ext>
            </a:extLst>
          </p:cNvPr>
          <p:cNvSpPr>
            <a:spLocks noGrp="1"/>
          </p:cNvSpPr>
          <p:nvPr>
            <p:ph type="title"/>
          </p:nvPr>
        </p:nvSpPr>
        <p:spPr/>
        <p:txBody>
          <a:bodyPr/>
          <a:lstStyle/>
          <a:p>
            <a:r>
              <a:rPr lang="en-US"/>
              <a:t>Location</a:t>
            </a:r>
            <a:endParaRPr lang="el-GR" dirty="0"/>
          </a:p>
        </p:txBody>
      </p:sp>
      <p:sp>
        <p:nvSpPr>
          <p:cNvPr id="3" name="Θέση περιεχομένου 2">
            <a:extLst>
              <a:ext uri="{FF2B5EF4-FFF2-40B4-BE49-F238E27FC236}">
                <a16:creationId xmlns:a16="http://schemas.microsoft.com/office/drawing/2014/main" xmlns="" id="{DE6A81FB-8F17-4741-1F83-56B16C8382C4}"/>
              </a:ext>
            </a:extLst>
          </p:cNvPr>
          <p:cNvSpPr>
            <a:spLocks noGrp="1"/>
          </p:cNvSpPr>
          <p:nvPr>
            <p:ph sz="half" idx="1"/>
          </p:nvPr>
        </p:nvSpPr>
        <p:spPr/>
        <p:txBody>
          <a:bodyPr/>
          <a:lstStyle/>
          <a:p>
            <a:pPr algn="l"/>
            <a:r>
              <a:rPr lang="en-US" sz="1800" b="0" i="0" u="none" strike="noStrike" baseline="0">
                <a:latin typeface="Minion-Regular"/>
              </a:rPr>
              <a:t>The breast is located in the superficial fascia of the pectoral region.</a:t>
            </a:r>
          </a:p>
          <a:p>
            <a:pPr algn="l"/>
            <a:r>
              <a:rPr lang="en-US" sz="1800" b="0" i="0" u="none" strike="noStrike" baseline="0">
                <a:latin typeface="Minion-Regular"/>
              </a:rPr>
              <a:t> A small extension from its superolateral part (</a:t>
            </a:r>
            <a:r>
              <a:rPr lang="en-US" sz="1800" b="1" i="0" u="none" strike="noStrike" baseline="0">
                <a:latin typeface="Minion-Semibold"/>
              </a:rPr>
              <a:t>axillary tail of Spence</a:t>
            </a:r>
            <a:r>
              <a:rPr lang="en-US" sz="1800" b="0" i="0" u="none" strike="noStrike" baseline="0">
                <a:latin typeface="Minion-Regular"/>
              </a:rPr>
              <a:t>) however pierces the deep fascia and extends into the axilla. </a:t>
            </a:r>
          </a:p>
          <a:p>
            <a:pPr algn="l"/>
            <a:r>
              <a:rPr lang="en-US" sz="1800" b="0" i="0" u="none" strike="noStrike" baseline="0">
                <a:latin typeface="Minion-Regular"/>
              </a:rPr>
              <a:t>The aperture in the deep fascia through which axillary tail passes into the axilla is called </a:t>
            </a:r>
            <a:r>
              <a:rPr lang="en-US" sz="1800" b="1" i="0" u="none" strike="noStrike" baseline="0">
                <a:latin typeface="Minion-Semibold"/>
              </a:rPr>
              <a:t>foramen of Langer</a:t>
            </a:r>
            <a:r>
              <a:rPr lang="en-US" sz="1800" b="0" i="0" u="none" strike="noStrike" baseline="0">
                <a:latin typeface="Minion-Regular"/>
              </a:rPr>
              <a:t>. </a:t>
            </a:r>
          </a:p>
          <a:p>
            <a:pPr algn="l"/>
            <a:r>
              <a:rPr lang="en-US" sz="1800" b="0" i="0" u="none" strike="noStrike" baseline="0">
                <a:latin typeface="Minion-Regular"/>
              </a:rPr>
              <a:t>The </a:t>
            </a:r>
            <a:r>
              <a:rPr lang="en-US" sz="1800" b="0" i="1" u="none" strike="noStrike" baseline="0">
                <a:latin typeface="Minion-Italic"/>
              </a:rPr>
              <a:t>axillary tail is the site of high percentage of breast tumor.</a:t>
            </a:r>
            <a:endParaRPr lang="el-GR" dirty="0"/>
          </a:p>
        </p:txBody>
      </p:sp>
      <p:pic>
        <p:nvPicPr>
          <p:cNvPr id="8" name="Θέση περιεχομένου 7" descr="Εικόνα που περιέχει κείμενο, διάγραμμα, ζωγραφιά&#10;&#10;Το περιεχόμενο που δημιουργείται από τεχνολογία AI ενδέχεται να είναι εσφαλμένο.">
            <a:extLst>
              <a:ext uri="{FF2B5EF4-FFF2-40B4-BE49-F238E27FC236}">
                <a16:creationId xmlns:a16="http://schemas.microsoft.com/office/drawing/2014/main" xmlns="" id="{BFD61AC9-ABA4-E941-C12B-7C25653ABC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40334"/>
          <a:stretch/>
        </p:blipFill>
        <p:spPr>
          <a:xfrm>
            <a:off x="6096000" y="430142"/>
            <a:ext cx="5593307" cy="3473118"/>
          </a:xfrm>
        </p:spPr>
      </p:pic>
      <p:pic>
        <p:nvPicPr>
          <p:cNvPr id="10" name="Εικόνα 9" descr="Εικόνα που περιέχει κείμενο, διάγραμμα, ζωγραφιά&#10;&#10;Το περιεχόμενο που δημιουργείται από τεχνολογία AI ενδέχεται να είναι εσφαλμένο.">
            <a:extLst>
              <a:ext uri="{FF2B5EF4-FFF2-40B4-BE49-F238E27FC236}">
                <a16:creationId xmlns:a16="http://schemas.microsoft.com/office/drawing/2014/main" xmlns="" id="{478CA233-7792-559E-ECE1-98685314B863}"/>
              </a:ext>
            </a:extLst>
          </p:cNvPr>
          <p:cNvPicPr>
            <a:picLocks noChangeAspect="1"/>
          </p:cNvPicPr>
          <p:nvPr/>
        </p:nvPicPr>
        <p:blipFill>
          <a:blip r:embed="rId2">
            <a:extLst>
              <a:ext uri="{28A0092B-C50C-407E-A947-70E740481C1C}">
                <a14:useLocalDpi xmlns:a14="http://schemas.microsoft.com/office/drawing/2010/main" val="0"/>
              </a:ext>
            </a:extLst>
          </a:blip>
          <a:srcRect t="63881" b="6272"/>
          <a:stretch/>
        </p:blipFill>
        <p:spPr>
          <a:xfrm>
            <a:off x="6019800" y="3903259"/>
            <a:ext cx="5593307" cy="2421283"/>
          </a:xfrm>
          <a:prstGeom prst="rect">
            <a:avLst/>
          </a:prstGeom>
        </p:spPr>
      </p:pic>
    </p:spTree>
    <p:extLst>
      <p:ext uri="{BB962C8B-B14F-4D97-AF65-F5344CB8AC3E}">
        <p14:creationId xmlns:p14="http://schemas.microsoft.com/office/powerpoint/2010/main" val="7979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B74FD4-F529-55EF-7EC7-BB3D5EC827CB}"/>
              </a:ext>
            </a:extLst>
          </p:cNvPr>
          <p:cNvSpPr>
            <a:spLocks noGrp="1"/>
          </p:cNvSpPr>
          <p:nvPr>
            <p:ph type="title"/>
          </p:nvPr>
        </p:nvSpPr>
        <p:spPr/>
        <p:txBody>
          <a:bodyPr/>
          <a:lstStyle/>
          <a:p>
            <a:r>
              <a:rPr lang="en-US" dirty="0"/>
              <a:t>Shape and extent</a:t>
            </a:r>
            <a:endParaRPr lang="el-GR" dirty="0"/>
          </a:p>
        </p:txBody>
      </p:sp>
      <p:sp>
        <p:nvSpPr>
          <p:cNvPr id="3" name="Θέση περιεχομένου 2">
            <a:extLst>
              <a:ext uri="{FF2B5EF4-FFF2-40B4-BE49-F238E27FC236}">
                <a16:creationId xmlns:a16="http://schemas.microsoft.com/office/drawing/2014/main" xmlns="" id="{1A1C085F-5D9E-2DC6-5A68-0C6059FA3FFE}"/>
              </a:ext>
            </a:extLst>
          </p:cNvPr>
          <p:cNvSpPr>
            <a:spLocks noGrp="1"/>
          </p:cNvSpPr>
          <p:nvPr>
            <p:ph sz="half" idx="1"/>
          </p:nvPr>
        </p:nvSpPr>
        <p:spPr/>
        <p:txBody>
          <a:bodyPr>
            <a:normAutofit/>
          </a:bodyPr>
          <a:lstStyle/>
          <a:p>
            <a:r>
              <a:rPr lang="en-US" sz="2400" dirty="0">
                <a:latin typeface="+mj-lt"/>
              </a:rPr>
              <a:t>It has a </a:t>
            </a:r>
            <a:r>
              <a:rPr lang="en-US" sz="2400" b="1" dirty="0">
                <a:latin typeface="+mj-lt"/>
              </a:rPr>
              <a:t>shape</a:t>
            </a:r>
            <a:r>
              <a:rPr lang="en-US" sz="2400" dirty="0">
                <a:latin typeface="+mj-lt"/>
              </a:rPr>
              <a:t> of hemispherical bulge</a:t>
            </a:r>
          </a:p>
          <a:p>
            <a:pPr algn="l"/>
            <a:r>
              <a:rPr lang="en-US" sz="2400" b="1" i="0" u="none" strike="noStrike" baseline="0" dirty="0">
                <a:latin typeface="+mj-lt"/>
              </a:rPr>
              <a:t>It extends:</a:t>
            </a:r>
          </a:p>
          <a:p>
            <a:pPr algn="l"/>
            <a:r>
              <a:rPr lang="en-US" sz="2400" b="1" i="0" u="none" strike="noStrike" baseline="0" dirty="0">
                <a:latin typeface="+mj-lt"/>
              </a:rPr>
              <a:t>Vertically </a:t>
            </a:r>
            <a:r>
              <a:rPr lang="en-US" sz="2400" b="0" i="0" u="none" strike="noStrike" baseline="0" dirty="0">
                <a:latin typeface="+mj-lt"/>
              </a:rPr>
              <a:t>from 2nd rib to 6th rib.</a:t>
            </a:r>
          </a:p>
          <a:p>
            <a:r>
              <a:rPr lang="en-US" sz="2400" b="1" i="0" u="none" strike="noStrike" baseline="0" dirty="0">
                <a:latin typeface="+mj-lt"/>
              </a:rPr>
              <a:t>Horizontally, </a:t>
            </a:r>
            <a:r>
              <a:rPr lang="en-US" sz="2400" b="0" i="0" u="none" strike="noStrike" baseline="0" dirty="0">
                <a:latin typeface="+mj-lt"/>
              </a:rPr>
              <a:t>from lateral border of the sternum to the midaxillary line.</a:t>
            </a:r>
            <a:endParaRPr lang="el-GR" sz="2400" dirty="0">
              <a:latin typeface="+mj-lt"/>
            </a:endParaRPr>
          </a:p>
        </p:txBody>
      </p:sp>
      <p:pic>
        <p:nvPicPr>
          <p:cNvPr id="6" name="Θέση περιεχομένου 5" descr="Εικόνα που περιέχει κείμενο, διάγραμμα, ζωγραφιά&#10;&#10;Το περιεχόμενο που δημιουργείται από τεχνολογία AI ενδέχεται να είναι εσφαλμένο.">
            <a:extLst>
              <a:ext uri="{FF2B5EF4-FFF2-40B4-BE49-F238E27FC236}">
                <a16:creationId xmlns:a16="http://schemas.microsoft.com/office/drawing/2014/main" xmlns="" id="{02E411A0-0905-A5A9-9285-F0C87C4A31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560"/>
          <a:stretch/>
        </p:blipFill>
        <p:spPr>
          <a:xfrm>
            <a:off x="6844352" y="483188"/>
            <a:ext cx="4797188" cy="5921838"/>
          </a:xfrm>
        </p:spPr>
      </p:pic>
    </p:spTree>
    <p:extLst>
      <p:ext uri="{BB962C8B-B14F-4D97-AF65-F5344CB8AC3E}">
        <p14:creationId xmlns:p14="http://schemas.microsoft.com/office/powerpoint/2010/main" val="426247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2C36F6-456A-C5C2-C6FE-FA5CA6988248}"/>
              </a:ext>
            </a:extLst>
          </p:cNvPr>
          <p:cNvSpPr>
            <a:spLocks noGrp="1"/>
          </p:cNvSpPr>
          <p:nvPr>
            <p:ph type="title"/>
          </p:nvPr>
        </p:nvSpPr>
        <p:spPr/>
        <p:txBody>
          <a:bodyPr/>
          <a:lstStyle/>
          <a:p>
            <a:r>
              <a:rPr lang="en-US" dirty="0"/>
              <a:t>Relations	</a:t>
            </a:r>
            <a:endParaRPr lang="el-GR" dirty="0"/>
          </a:p>
        </p:txBody>
      </p:sp>
      <p:sp>
        <p:nvSpPr>
          <p:cNvPr id="3" name="Θέση περιεχομένου 2">
            <a:extLst>
              <a:ext uri="{FF2B5EF4-FFF2-40B4-BE49-F238E27FC236}">
                <a16:creationId xmlns:a16="http://schemas.microsoft.com/office/drawing/2014/main" xmlns="" id="{C75402F3-58D2-C32C-253B-BA4422D6215D}"/>
              </a:ext>
            </a:extLst>
          </p:cNvPr>
          <p:cNvSpPr>
            <a:spLocks noGrp="1"/>
          </p:cNvSpPr>
          <p:nvPr>
            <p:ph sz="half" idx="1"/>
          </p:nvPr>
        </p:nvSpPr>
        <p:spPr/>
        <p:txBody>
          <a:bodyPr/>
          <a:lstStyle/>
          <a:p>
            <a:r>
              <a:rPr lang="en-US" dirty="0"/>
              <a:t>The deep aspect of the breast is related to the following structures superficially to deep</a:t>
            </a:r>
          </a:p>
          <a:p>
            <a:r>
              <a:rPr lang="en-US" dirty="0"/>
              <a:t>Pectoral fascia, the deep fascia covering the anterior aspect of pectoralis major</a:t>
            </a:r>
          </a:p>
          <a:p>
            <a:r>
              <a:rPr lang="en-US" dirty="0"/>
              <a:t>Three muscles</a:t>
            </a:r>
            <a:r>
              <a:rPr lang="en-US" dirty="0" smtClean="0"/>
              <a:t>: </a:t>
            </a:r>
            <a:r>
              <a:rPr lang="en-US" dirty="0" err="1" smtClean="0"/>
              <a:t>Pectoralis</a:t>
            </a:r>
            <a:r>
              <a:rPr lang="en-US" dirty="0" smtClean="0"/>
              <a:t> </a:t>
            </a:r>
            <a:r>
              <a:rPr lang="en-US" dirty="0" err="1"/>
              <a:t>major,serratus</a:t>
            </a:r>
            <a:r>
              <a:rPr lang="en-US" dirty="0"/>
              <a:t> anterior and external oblique</a:t>
            </a:r>
          </a:p>
          <a:p>
            <a:endParaRPr lang="en-US" dirty="0"/>
          </a:p>
        </p:txBody>
      </p:sp>
      <p:pic>
        <p:nvPicPr>
          <p:cNvPr id="6" name="Θέση περιεχομένου 5" descr="Εικόνα που περιέχει ζωγραφιά, σκίτσο/σχέδιο, διάγραμμα, τέχνη με γραμμές&#10;&#10;Το περιεχόμενο που δημιουργείται από τεχνολογία AI ενδέχεται να είναι εσφαλμένο.">
            <a:extLst>
              <a:ext uri="{FF2B5EF4-FFF2-40B4-BE49-F238E27FC236}">
                <a16:creationId xmlns:a16="http://schemas.microsoft.com/office/drawing/2014/main" xmlns="" id="{F84C8681-A319-357F-D572-C08E246E75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7005" b="7762"/>
          <a:stretch/>
        </p:blipFill>
        <p:spPr>
          <a:xfrm>
            <a:off x="6466051" y="191070"/>
            <a:ext cx="4550679" cy="2859206"/>
          </a:xfrm>
        </p:spPr>
      </p:pic>
      <p:pic>
        <p:nvPicPr>
          <p:cNvPr id="8" name="Εικόνα 7" descr="Εικόνα που περιέχει διάγραμμα, χάρτης&#10;&#10;Το περιεχόμενο που δημιουργείται από τεχνολογία AI ενδέχεται να είναι εσφαλμένο.">
            <a:extLst>
              <a:ext uri="{FF2B5EF4-FFF2-40B4-BE49-F238E27FC236}">
                <a16:creationId xmlns:a16="http://schemas.microsoft.com/office/drawing/2014/main" xmlns="" id="{A2EDC639-286C-94B7-AC70-8BDDBA5D5AB4}"/>
              </a:ext>
            </a:extLst>
          </p:cNvPr>
          <p:cNvPicPr>
            <a:picLocks noChangeAspect="1"/>
          </p:cNvPicPr>
          <p:nvPr/>
        </p:nvPicPr>
        <p:blipFill>
          <a:blip r:embed="rId3">
            <a:extLst>
              <a:ext uri="{28A0092B-C50C-407E-A947-70E740481C1C}">
                <a14:useLocalDpi xmlns:a14="http://schemas.microsoft.com/office/drawing/2010/main" val="0"/>
              </a:ext>
            </a:extLst>
          </a:blip>
          <a:srcRect l="2595" t="5405" r="8254" b="5510"/>
          <a:stretch/>
        </p:blipFill>
        <p:spPr>
          <a:xfrm>
            <a:off x="8666328" y="2950499"/>
            <a:ext cx="3439237" cy="3585901"/>
          </a:xfrm>
          <a:prstGeom prst="rect">
            <a:avLst/>
          </a:prstGeom>
        </p:spPr>
      </p:pic>
    </p:spTree>
    <p:extLst>
      <p:ext uri="{BB962C8B-B14F-4D97-AF65-F5344CB8AC3E}">
        <p14:creationId xmlns:p14="http://schemas.microsoft.com/office/powerpoint/2010/main" val="116906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6C10AB-C097-FBDD-6046-3D87FD7BF0F8}"/>
              </a:ext>
            </a:extLst>
          </p:cNvPr>
          <p:cNvSpPr>
            <a:spLocks noGrp="1"/>
          </p:cNvSpPr>
          <p:nvPr>
            <p:ph type="title"/>
          </p:nvPr>
        </p:nvSpPr>
        <p:spPr/>
        <p:txBody>
          <a:bodyPr/>
          <a:lstStyle/>
          <a:p>
            <a:r>
              <a:rPr lang="en-US" dirty="0"/>
              <a:t>STRUCTURE</a:t>
            </a:r>
            <a:endParaRPr lang="el-GR" dirty="0"/>
          </a:p>
        </p:txBody>
      </p:sp>
      <p:sp>
        <p:nvSpPr>
          <p:cNvPr id="3" name="Θέση περιεχομένου 2">
            <a:extLst>
              <a:ext uri="{FF2B5EF4-FFF2-40B4-BE49-F238E27FC236}">
                <a16:creationId xmlns:a16="http://schemas.microsoft.com/office/drawing/2014/main" xmlns="" id="{9FE77935-D4D2-4AF8-0CC3-5D035F9C68D9}"/>
              </a:ext>
            </a:extLst>
          </p:cNvPr>
          <p:cNvSpPr>
            <a:spLocks noGrp="1"/>
          </p:cNvSpPr>
          <p:nvPr>
            <p:ph sz="half" idx="1"/>
          </p:nvPr>
        </p:nvSpPr>
        <p:spPr/>
        <p:txBody>
          <a:bodyPr/>
          <a:lstStyle/>
          <a:p>
            <a:r>
              <a:rPr lang="en-US" dirty="0"/>
              <a:t>It consists of the following structures</a:t>
            </a:r>
          </a:p>
          <a:p>
            <a:r>
              <a:rPr lang="en-US" dirty="0"/>
              <a:t>Skin</a:t>
            </a:r>
          </a:p>
          <a:p>
            <a:r>
              <a:rPr lang="en-US" dirty="0"/>
              <a:t>Stroma</a:t>
            </a:r>
          </a:p>
          <a:p>
            <a:r>
              <a:rPr lang="en-US" dirty="0"/>
              <a:t>Breast </a:t>
            </a:r>
            <a:r>
              <a:rPr lang="en-US" dirty="0" err="1"/>
              <a:t>parechyma</a:t>
            </a:r>
            <a:endParaRPr lang="el-GR" dirty="0"/>
          </a:p>
        </p:txBody>
      </p:sp>
      <p:pic>
        <p:nvPicPr>
          <p:cNvPr id="6" name="Content Placeholder 5" descr="A diagram of a breast&#10;&#10;AI-generated content may be incorrect.">
            <a:extLst>
              <a:ext uri="{FF2B5EF4-FFF2-40B4-BE49-F238E27FC236}">
                <a16:creationId xmlns:a16="http://schemas.microsoft.com/office/drawing/2014/main" xmlns="" id="{737A9BE7-0C3A-97BB-15BF-87915B6393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0291" y="1825625"/>
            <a:ext cx="6337021" cy="3805285"/>
          </a:xfrm>
        </p:spPr>
      </p:pic>
    </p:spTree>
    <p:extLst>
      <p:ext uri="{BB962C8B-B14F-4D97-AF65-F5344CB8AC3E}">
        <p14:creationId xmlns:p14="http://schemas.microsoft.com/office/powerpoint/2010/main" val="145776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8EAE6A-8832-3B3D-73D7-E370B9F09749}"/>
              </a:ext>
            </a:extLst>
          </p:cNvPr>
          <p:cNvSpPr>
            <a:spLocks noGrp="1"/>
          </p:cNvSpPr>
          <p:nvPr>
            <p:ph type="title"/>
          </p:nvPr>
        </p:nvSpPr>
        <p:spPr/>
        <p:txBody>
          <a:bodyPr/>
          <a:lstStyle/>
          <a:p>
            <a:r>
              <a:rPr lang="en-US" dirty="0"/>
              <a:t>Skin</a:t>
            </a:r>
            <a:endParaRPr lang="el-GR" dirty="0"/>
          </a:p>
        </p:txBody>
      </p:sp>
      <p:sp>
        <p:nvSpPr>
          <p:cNvPr id="3" name="Θέση περιεχομένου 2">
            <a:extLst>
              <a:ext uri="{FF2B5EF4-FFF2-40B4-BE49-F238E27FC236}">
                <a16:creationId xmlns:a16="http://schemas.microsoft.com/office/drawing/2014/main" xmlns="" id="{A311940B-E2E3-2F5D-F371-D6AD2A633D60}"/>
              </a:ext>
            </a:extLst>
          </p:cNvPr>
          <p:cNvSpPr>
            <a:spLocks noGrp="1"/>
          </p:cNvSpPr>
          <p:nvPr>
            <p:ph sz="half" idx="1"/>
          </p:nvPr>
        </p:nvSpPr>
        <p:spPr/>
        <p:txBody>
          <a:bodyPr>
            <a:normAutofit/>
          </a:bodyPr>
          <a:lstStyle/>
          <a:p>
            <a:pPr algn="l"/>
            <a:r>
              <a:rPr lang="en-US" sz="1800" b="0" i="0" u="none" strike="noStrike" baseline="0" dirty="0">
                <a:latin typeface="Minion-Regular"/>
              </a:rPr>
              <a:t>It is the covering for the breast and presents the following features:</a:t>
            </a:r>
          </a:p>
          <a:p>
            <a:pPr algn="l"/>
            <a:r>
              <a:rPr lang="en-US" sz="1800" b="1" i="0" u="none" strike="noStrike" baseline="0" dirty="0">
                <a:latin typeface="Minion-Semibold"/>
              </a:rPr>
              <a:t>Nipple: </a:t>
            </a:r>
            <a:r>
              <a:rPr lang="en-US" sz="1800" b="0" i="0" u="none" strike="noStrike" baseline="0" dirty="0">
                <a:latin typeface="Minion-Regular"/>
              </a:rPr>
              <a:t>It is a conical projection below the center of the breast, usually at the level of the 4th intercostal space. It contains smooth muscle </a:t>
            </a:r>
            <a:r>
              <a:rPr lang="en-US" sz="1800" b="0" i="0" u="none" strike="noStrike" baseline="0" dirty="0" err="1">
                <a:latin typeface="Minion-Regular"/>
              </a:rPr>
              <a:t>fibres</a:t>
            </a:r>
            <a:r>
              <a:rPr lang="en-US" sz="1800" b="0" i="0" u="none" strike="noStrike" baseline="0" dirty="0">
                <a:latin typeface="Minion-Regular"/>
              </a:rPr>
              <a:t>, which can make the nipple stiff and erect or flatten it.</a:t>
            </a:r>
          </a:p>
          <a:p>
            <a:pPr algn="l"/>
            <a:r>
              <a:rPr lang="en-US" sz="1800" b="0" i="0" u="none" strike="noStrike" baseline="0" dirty="0">
                <a:latin typeface="Minion-Regular"/>
              </a:rPr>
              <a:t>Being extensively innervated by sensory nerve endings, the nipple is the most sensitive part of the breast to tactile stimulation and become erect during sexual arousal.</a:t>
            </a:r>
          </a:p>
        </p:txBody>
      </p:sp>
      <p:pic>
        <p:nvPicPr>
          <p:cNvPr id="5" name="Content Placeholder 6" descr="A diagram of a person's breast&#10;&#10;AI-generated content may be incorrect.">
            <a:extLst>
              <a:ext uri="{FF2B5EF4-FFF2-40B4-BE49-F238E27FC236}">
                <a16:creationId xmlns:a16="http://schemas.microsoft.com/office/drawing/2014/main" xmlns="" id="{B612EB6F-08CB-93F0-FE35-872561E010E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60683" r="60255" b="3704"/>
          <a:stretch/>
        </p:blipFill>
        <p:spPr>
          <a:xfrm>
            <a:off x="6014363" y="1690688"/>
            <a:ext cx="5181600" cy="4355844"/>
          </a:xfrm>
        </p:spPr>
      </p:pic>
    </p:spTree>
    <p:extLst>
      <p:ext uri="{BB962C8B-B14F-4D97-AF65-F5344CB8AC3E}">
        <p14:creationId xmlns:p14="http://schemas.microsoft.com/office/powerpoint/2010/main" val="411062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501661-70B0-37C7-5F43-B74D4B26A2A5}"/>
              </a:ext>
            </a:extLst>
          </p:cNvPr>
          <p:cNvSpPr>
            <a:spLocks noGrp="1"/>
          </p:cNvSpPr>
          <p:nvPr>
            <p:ph type="title"/>
          </p:nvPr>
        </p:nvSpPr>
        <p:spPr/>
        <p:txBody>
          <a:bodyPr/>
          <a:lstStyle/>
          <a:p>
            <a:r>
              <a:rPr lang="en-US" dirty="0"/>
              <a:t>Skin</a:t>
            </a:r>
            <a:endParaRPr lang="el-GR" dirty="0"/>
          </a:p>
        </p:txBody>
      </p:sp>
      <p:sp>
        <p:nvSpPr>
          <p:cNvPr id="3" name="Θέση περιεχομένου 2">
            <a:extLst>
              <a:ext uri="{FF2B5EF4-FFF2-40B4-BE49-F238E27FC236}">
                <a16:creationId xmlns:a16="http://schemas.microsoft.com/office/drawing/2014/main" xmlns="" id="{721F3211-7A33-86DC-4C6F-1DD74B5FBB34}"/>
              </a:ext>
            </a:extLst>
          </p:cNvPr>
          <p:cNvSpPr>
            <a:spLocks noGrp="1"/>
          </p:cNvSpPr>
          <p:nvPr>
            <p:ph sz="half" idx="1"/>
          </p:nvPr>
        </p:nvSpPr>
        <p:spPr/>
        <p:txBody>
          <a:bodyPr>
            <a:normAutofit fontScale="70000" lnSpcReduction="20000"/>
          </a:bodyPr>
          <a:lstStyle/>
          <a:p>
            <a:pPr algn="l"/>
            <a:r>
              <a:rPr lang="en-US" sz="2800" b="1" i="0" u="none" strike="noStrike" baseline="0" dirty="0">
                <a:latin typeface="Minion-Semibold"/>
              </a:rPr>
              <a:t>Areola: </a:t>
            </a:r>
            <a:r>
              <a:rPr lang="en-US" sz="2800" b="0" i="0" u="none" strike="noStrike" baseline="0" dirty="0">
                <a:latin typeface="Minion-Regular"/>
              </a:rPr>
              <a:t>It is the circular area of pigmented skin surrounding the base of the nipple. It contains large number of modified sebaceous glands, particularly at its outer margin. </a:t>
            </a:r>
          </a:p>
          <a:p>
            <a:pPr algn="l"/>
            <a:r>
              <a:rPr lang="en-US" sz="2800" b="0" i="0" u="none" strike="noStrike" baseline="0" dirty="0">
                <a:latin typeface="Minion-Regular"/>
              </a:rPr>
              <a:t>They produce oily secretion, which lubricates the nipple and areola, and thus prevents them from drying and cracking. </a:t>
            </a:r>
          </a:p>
          <a:p>
            <a:pPr algn="l"/>
            <a:r>
              <a:rPr lang="en-US" sz="2800" b="0" i="0" u="none" strike="noStrike" baseline="0" dirty="0">
                <a:latin typeface="Minion-Regular"/>
              </a:rPr>
              <a:t>The color of the areola and the nipple varies with the race</a:t>
            </a:r>
          </a:p>
          <a:p>
            <a:pPr algn="l"/>
            <a:r>
              <a:rPr lang="en-US" sz="2800" b="0" i="0" u="none" strike="noStrike" baseline="0" dirty="0">
                <a:latin typeface="Minion-Regular"/>
              </a:rPr>
              <a:t>During pregnancy the areola becomes darker and enlarged.</a:t>
            </a:r>
            <a:endParaRPr lang="el-GR" dirty="0"/>
          </a:p>
          <a:p>
            <a:endParaRPr lang="el-GR" dirty="0"/>
          </a:p>
        </p:txBody>
      </p:sp>
      <p:pic>
        <p:nvPicPr>
          <p:cNvPr id="11" name="Content Placeholder 10" descr="Close-up of a person's breast&#10;&#10;AI-generated content may be incorrect.">
            <a:extLst>
              <a:ext uri="{FF2B5EF4-FFF2-40B4-BE49-F238E27FC236}">
                <a16:creationId xmlns:a16="http://schemas.microsoft.com/office/drawing/2014/main" xmlns="" id="{7444D0C3-72C0-3DEE-B079-3EB645860E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9247" y="1825625"/>
            <a:ext cx="5344863" cy="3843655"/>
          </a:xfrm>
        </p:spPr>
      </p:pic>
    </p:spTree>
    <p:extLst>
      <p:ext uri="{BB962C8B-B14F-4D97-AF65-F5344CB8AC3E}">
        <p14:creationId xmlns:p14="http://schemas.microsoft.com/office/powerpoint/2010/main" val="417713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DB7700-909A-3AA3-6785-B19AAC31566F}"/>
              </a:ext>
            </a:extLst>
          </p:cNvPr>
          <p:cNvSpPr>
            <a:spLocks noGrp="1"/>
          </p:cNvSpPr>
          <p:nvPr>
            <p:ph type="title"/>
          </p:nvPr>
        </p:nvSpPr>
        <p:spPr/>
        <p:txBody>
          <a:bodyPr/>
          <a:lstStyle/>
          <a:p>
            <a:r>
              <a:rPr lang="en-US" dirty="0"/>
              <a:t>STROMA</a:t>
            </a:r>
            <a:endParaRPr lang="el-GR" dirty="0"/>
          </a:p>
        </p:txBody>
      </p:sp>
      <p:sp>
        <p:nvSpPr>
          <p:cNvPr id="3" name="Θέση περιεχομένου 2">
            <a:extLst>
              <a:ext uri="{FF2B5EF4-FFF2-40B4-BE49-F238E27FC236}">
                <a16:creationId xmlns:a16="http://schemas.microsoft.com/office/drawing/2014/main" xmlns="" id="{830B19CE-2B04-30E5-A923-673E6B861461}"/>
              </a:ext>
            </a:extLst>
          </p:cNvPr>
          <p:cNvSpPr>
            <a:spLocks noGrp="1"/>
          </p:cNvSpPr>
          <p:nvPr>
            <p:ph sz="half" idx="1"/>
          </p:nvPr>
        </p:nvSpPr>
        <p:spPr/>
        <p:txBody>
          <a:bodyPr>
            <a:normAutofit fontScale="85000" lnSpcReduction="10000"/>
          </a:bodyPr>
          <a:lstStyle/>
          <a:p>
            <a:pPr algn="l"/>
            <a:r>
              <a:rPr lang="en-US" sz="1800" b="0" i="0" u="none" strike="noStrike" baseline="0" dirty="0">
                <a:solidFill>
                  <a:srgbClr val="000000"/>
                </a:solidFill>
                <a:latin typeface="Minion-Regular"/>
              </a:rPr>
              <a:t>The stroma of breast consists of connective tissue and fat. It forms the supporting framework of the breast.</a:t>
            </a:r>
          </a:p>
          <a:p>
            <a:pPr algn="l"/>
            <a:r>
              <a:rPr lang="en-US" sz="1800" b="0" i="0" u="none" strike="noStrike" baseline="0" dirty="0">
                <a:solidFill>
                  <a:srgbClr val="000000"/>
                </a:solidFill>
                <a:latin typeface="Minion-Regular"/>
              </a:rPr>
              <a:t>The connective tissue condenses to form fibrous strands/ septa, called </a:t>
            </a:r>
            <a:r>
              <a:rPr lang="en-US" sz="1800" b="1" i="0" u="none" strike="noStrike" baseline="0" dirty="0">
                <a:solidFill>
                  <a:srgbClr val="000000"/>
                </a:solidFill>
                <a:latin typeface="Minion-Semibold"/>
              </a:rPr>
              <a:t>suspensory ligaments of Cooper</a:t>
            </a:r>
            <a:r>
              <a:rPr lang="en-US" sz="1800" b="0" i="0" u="none" strike="noStrike" baseline="0" dirty="0">
                <a:solidFill>
                  <a:srgbClr val="000000"/>
                </a:solidFill>
                <a:latin typeface="Minion-Regular"/>
              </a:rPr>
              <a:t>. The suspensory ligaments of Cooper are arranged in a radial fashion. They connect the dermis of the overlying skin to the ducts of the breast and pectoral fascia. The ligaments of the Cooper maintain the protuberance of the breast. </a:t>
            </a:r>
          </a:p>
          <a:p>
            <a:pPr algn="l"/>
            <a:r>
              <a:rPr lang="en-US" sz="1800" b="0" i="0" u="none" strike="noStrike" baseline="0" dirty="0">
                <a:solidFill>
                  <a:srgbClr val="000000"/>
                </a:solidFill>
                <a:latin typeface="Minion-Regular"/>
              </a:rPr>
              <a:t>Their atrophy due to ageing makes the breast pendulous in old age.</a:t>
            </a:r>
          </a:p>
          <a:p>
            <a:pPr algn="l"/>
            <a:r>
              <a:rPr lang="en-US" sz="1800" b="0" i="0" u="none" strike="noStrike" baseline="0" dirty="0">
                <a:solidFill>
                  <a:srgbClr val="000000"/>
                </a:solidFill>
                <a:latin typeface="Minion-Regular"/>
              </a:rPr>
              <a:t>The fat forms most of the bulk of the breast. It is distributed all over the breast except beneath the areola and the nipple.</a:t>
            </a:r>
            <a:endParaRPr lang="el-GR" dirty="0"/>
          </a:p>
        </p:txBody>
      </p:sp>
      <p:pic>
        <p:nvPicPr>
          <p:cNvPr id="6" name="Content Placeholder 5" descr="A diagram of the muscles of the body&#10;&#10;AI-generated content may be incorrect.">
            <a:extLst>
              <a:ext uri="{FF2B5EF4-FFF2-40B4-BE49-F238E27FC236}">
                <a16:creationId xmlns:a16="http://schemas.microsoft.com/office/drawing/2014/main" xmlns="" id="{87B1CDBA-DFE2-EDC3-8A84-F06738A535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1525"/>
          <a:stretch/>
        </p:blipFill>
        <p:spPr>
          <a:xfrm>
            <a:off x="5921943" y="1578543"/>
            <a:ext cx="6015236" cy="4351338"/>
          </a:xfrm>
        </p:spPr>
      </p:pic>
    </p:spTree>
    <p:extLst>
      <p:ext uri="{BB962C8B-B14F-4D97-AF65-F5344CB8AC3E}">
        <p14:creationId xmlns:p14="http://schemas.microsoft.com/office/powerpoint/2010/main" val="1091497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269</TotalTime>
  <Words>1796</Words>
  <Application>Microsoft Office PowerPoint</Application>
  <PresentationFormat>Ευρεία οθόνη</PresentationFormat>
  <Paragraphs>95</Paragraphs>
  <Slides>21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21</vt:i4>
      </vt:variant>
    </vt:vector>
  </HeadingPairs>
  <TitlesOfParts>
    <vt:vector size="29" baseType="lpstr">
      <vt:lpstr>Arial</vt:lpstr>
      <vt:lpstr>Calibri</vt:lpstr>
      <vt:lpstr>Century Gothic</vt:lpstr>
      <vt:lpstr>Minion-Italic</vt:lpstr>
      <vt:lpstr>Minion-Regular</vt:lpstr>
      <vt:lpstr>Minion-Semibold</vt:lpstr>
      <vt:lpstr>Wingdings 3</vt:lpstr>
      <vt:lpstr>Ιόν</vt:lpstr>
      <vt:lpstr>Skin-Breast  Structure and Function, Embryology, Axilla, and Related Muscles </vt:lpstr>
      <vt:lpstr>Introduction</vt:lpstr>
      <vt:lpstr>Location</vt:lpstr>
      <vt:lpstr>Shape and extent</vt:lpstr>
      <vt:lpstr>Relations </vt:lpstr>
      <vt:lpstr>STRUCTURE</vt:lpstr>
      <vt:lpstr>Skin</vt:lpstr>
      <vt:lpstr>Skin</vt:lpstr>
      <vt:lpstr>STROMA</vt:lpstr>
      <vt:lpstr>BREAST PARENCHYMA</vt:lpstr>
      <vt:lpstr>Breast Embryology</vt:lpstr>
      <vt:lpstr>Παρουσίαση του PowerPoint</vt:lpstr>
      <vt:lpstr>Axilla  </vt:lpstr>
      <vt:lpstr>Boundaries</vt:lpstr>
      <vt:lpstr>Apex</vt:lpstr>
      <vt:lpstr>Base/Floor</vt:lpstr>
      <vt:lpstr>Walls</vt:lpstr>
      <vt:lpstr>Pectoralis Major</vt:lpstr>
      <vt:lpstr>Subclavius</vt:lpstr>
      <vt:lpstr>Pectoralis Minor</vt:lpstr>
      <vt:lpstr>Lateral wall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Skin-Breast  Structure and Function, Embryology, Axilla, and Related Muscles</dc:title>
  <dc:creator>Ioannis Dimovelis</dc:creator>
  <cp:lastModifiedBy>User</cp:lastModifiedBy>
  <cp:revision>6</cp:revision>
  <dcterms:created xsi:type="dcterms:W3CDTF">2025-02-13T13:53:23Z</dcterms:created>
  <dcterms:modified xsi:type="dcterms:W3CDTF">2025-02-19T07:27:32Z</dcterms:modified>
</cp:coreProperties>
</file>