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1"/>
  </p:notesMasterIdLst>
  <p:sldIdLst>
    <p:sldId id="256" r:id="rId2"/>
    <p:sldId id="257" r:id="rId3"/>
    <p:sldId id="258" r:id="rId4"/>
    <p:sldId id="816" r:id="rId5"/>
    <p:sldId id="802" r:id="rId6"/>
    <p:sldId id="804" r:id="rId7"/>
    <p:sldId id="803" r:id="rId8"/>
    <p:sldId id="812" r:id="rId9"/>
    <p:sldId id="813" r:id="rId10"/>
    <p:sldId id="807" r:id="rId11"/>
    <p:sldId id="808" r:id="rId12"/>
    <p:sldId id="815" r:id="rId13"/>
    <p:sldId id="809" r:id="rId14"/>
    <p:sldId id="814" r:id="rId15"/>
    <p:sldId id="810" r:id="rId16"/>
    <p:sldId id="811" r:id="rId17"/>
    <p:sldId id="817" r:id="rId18"/>
    <p:sldId id="818" r:id="rId19"/>
    <p:sldId id="819" r:id="rId20"/>
    <p:sldId id="259" r:id="rId21"/>
    <p:sldId id="260" r:id="rId22"/>
    <p:sldId id="261" r:id="rId23"/>
    <p:sldId id="262" r:id="rId24"/>
    <p:sldId id="265" r:id="rId25"/>
    <p:sldId id="269" r:id="rId26"/>
    <p:sldId id="270" r:id="rId27"/>
    <p:sldId id="636" r:id="rId28"/>
    <p:sldId id="278" r:id="rId29"/>
    <p:sldId id="28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08DE0D16-4715-D44E-9686-E1DF99CDB31D}">
          <p14:sldIdLst>
            <p14:sldId id="256"/>
            <p14:sldId id="257"/>
            <p14:sldId id="258"/>
            <p14:sldId id="816"/>
            <p14:sldId id="802"/>
            <p14:sldId id="804"/>
            <p14:sldId id="803"/>
            <p14:sldId id="812"/>
            <p14:sldId id="813"/>
            <p14:sldId id="807"/>
            <p14:sldId id="808"/>
            <p14:sldId id="815"/>
            <p14:sldId id="809"/>
            <p14:sldId id="814"/>
            <p14:sldId id="810"/>
            <p14:sldId id="811"/>
            <p14:sldId id="817"/>
            <p14:sldId id="818"/>
            <p14:sldId id="819"/>
            <p14:sldId id="259"/>
            <p14:sldId id="260"/>
            <p14:sldId id="261"/>
            <p14:sldId id="262"/>
            <p14:sldId id="265"/>
            <p14:sldId id="269"/>
            <p14:sldId id="270"/>
            <p14:sldId id="636"/>
            <p14:sldId id="278"/>
            <p14:sldId id="28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63" autoAdjust="0"/>
    <p:restoredTop sz="85137" autoAdjust="0"/>
  </p:normalViewPr>
  <p:slideViewPr>
    <p:cSldViewPr snapToGrid="0">
      <p:cViewPr varScale="1">
        <p:scale>
          <a:sx n="70" d="100"/>
          <a:sy n="70" d="100"/>
        </p:scale>
        <p:origin x="1166" y="53"/>
      </p:cViewPr>
      <p:guideLst/>
    </p:cSldViewPr>
  </p:slideViewPr>
  <p:notesTextViewPr>
    <p:cViewPr>
      <p:scale>
        <a:sx n="1" d="1"/>
        <a:sy n="1" d="1"/>
      </p:scale>
      <p:origin x="0" y="0"/>
    </p:cViewPr>
  </p:notesTextViewPr>
  <p:sorterViewPr>
    <p:cViewPr>
      <p:scale>
        <a:sx n="100" d="100"/>
        <a:sy n="100" d="100"/>
      </p:scale>
      <p:origin x="0" y="-181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E116D-6AFD-4442-8813-CC65160941A2}" type="datetimeFigureOut">
              <a:rPr lang="el-GR" smtClean="0"/>
              <a:t>27/5/2024</a:t>
            </a:fld>
            <a:endParaRPr lang="el-G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C31F4-6E6B-465B-83F3-E6DBE29E5DBC}" type="slidenum">
              <a:rPr lang="el-GR" smtClean="0"/>
              <a:t>‹#›</a:t>
            </a:fld>
            <a:endParaRPr lang="el-GR"/>
          </a:p>
        </p:txBody>
      </p:sp>
    </p:spTree>
    <p:extLst>
      <p:ext uri="{BB962C8B-B14F-4D97-AF65-F5344CB8AC3E}">
        <p14:creationId xmlns:p14="http://schemas.microsoft.com/office/powerpoint/2010/main" val="534983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a:t>
            </a:fld>
            <a:endParaRPr lang="el-GR"/>
          </a:p>
        </p:txBody>
      </p:sp>
    </p:spTree>
    <p:extLst>
      <p:ext uri="{BB962C8B-B14F-4D97-AF65-F5344CB8AC3E}">
        <p14:creationId xmlns:p14="http://schemas.microsoft.com/office/powerpoint/2010/main" val="784261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lnSpc>
                <a:spcPct val="90000"/>
              </a:lnSpc>
              <a:spcBef>
                <a:spcPct val="0"/>
              </a:spcBef>
              <a:spcAft>
                <a:spcPts val="600"/>
              </a:spcAft>
              <a:buClrTx/>
              <a:buSzTx/>
              <a:buFont typeface="Arial" panose="020B0604020202020204" pitchFamily="34" charset="0"/>
              <a:buChar char="•"/>
            </a:pPr>
            <a:r>
              <a:rPr lang="en-US" altLang="el-GR" sz="1200" dirty="0" err="1">
                <a:latin typeface="+mn-lt"/>
                <a:cs typeface="+mn-cs"/>
              </a:rPr>
              <a:t>Δι</a:t>
            </a:r>
            <a:r>
              <a:rPr lang="en-US" altLang="el-GR" sz="1200" dirty="0">
                <a:latin typeface="+mn-lt"/>
                <a:cs typeface="+mn-cs"/>
              </a:rPr>
              <a:t>πέταλη πτυχή υπεζωκότα</a:t>
            </a:r>
          </a:p>
          <a:p>
            <a:pPr indent="-228600">
              <a:lnSpc>
                <a:spcPct val="90000"/>
              </a:lnSpc>
              <a:spcBef>
                <a:spcPct val="0"/>
              </a:spcBef>
              <a:spcAft>
                <a:spcPts val="600"/>
              </a:spcAft>
              <a:buClrTx/>
              <a:buSzTx/>
              <a:buFont typeface="Arial" panose="020B0604020202020204" pitchFamily="34" charset="0"/>
              <a:buChar char="•"/>
            </a:pPr>
            <a:r>
              <a:rPr lang="en-US" altLang="el-GR" sz="1200" dirty="0" err="1">
                <a:latin typeface="+mn-lt"/>
                <a:cs typeface="+mn-cs"/>
              </a:rPr>
              <a:t>Εκτείνετ</a:t>
            </a:r>
            <a:r>
              <a:rPr lang="en-US" altLang="el-GR" sz="1200" dirty="0">
                <a:latin typeface="+mn-lt"/>
                <a:cs typeface="+mn-cs"/>
              </a:rPr>
              <a:t>αι από την πύλη του πνεύμονα έως τη βάση του.</a:t>
            </a:r>
          </a:p>
          <a:p>
            <a:pPr indent="-228600">
              <a:lnSpc>
                <a:spcPct val="90000"/>
              </a:lnSpc>
              <a:spcBef>
                <a:spcPct val="0"/>
              </a:spcBef>
              <a:spcAft>
                <a:spcPts val="600"/>
              </a:spcAft>
              <a:buClrTx/>
              <a:buSzTx/>
              <a:buFont typeface="Arial" panose="020B0604020202020204" pitchFamily="34" charset="0"/>
              <a:buChar char="•"/>
            </a:pPr>
            <a:r>
              <a:rPr lang="en-US" altLang="el-GR" sz="1200" dirty="0" err="1">
                <a:latin typeface="+mn-lt"/>
                <a:cs typeface="+mn-cs"/>
              </a:rPr>
              <a:t>Στο</a:t>
            </a:r>
            <a:r>
              <a:rPr lang="en-US" altLang="el-GR" sz="1200" dirty="0">
                <a:latin typeface="+mn-lt"/>
                <a:cs typeface="+mn-cs"/>
              </a:rPr>
              <a:t> </a:t>
            </a:r>
            <a:r>
              <a:rPr lang="en-US" altLang="el-GR" sz="1200" dirty="0" err="1">
                <a:latin typeface="+mn-lt"/>
                <a:cs typeface="+mn-cs"/>
              </a:rPr>
              <a:t>μετω</a:t>
            </a:r>
            <a:r>
              <a:rPr lang="en-US" altLang="el-GR" sz="1200" dirty="0">
                <a:latin typeface="+mn-lt"/>
                <a:cs typeface="+mn-cs"/>
              </a:rPr>
              <a:t>πιαίο επίπεδο εκτείνεται: ανάμεσα στο μεσοπνευμόνιο πέταλο του περίτονου υπεζωκότα και στο περισπλάγχνιο πέταλό του, που περιβάλλει τον σύστοιχο πνεύμονα.</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27</a:t>
            </a:fld>
            <a:endParaRPr lang="el-GR"/>
          </a:p>
        </p:txBody>
      </p:sp>
    </p:spTree>
    <p:extLst>
      <p:ext uri="{BB962C8B-B14F-4D97-AF65-F5344CB8AC3E}">
        <p14:creationId xmlns:p14="http://schemas.microsoft.com/office/powerpoint/2010/main" val="1074274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solidFill>
                  <a:schemeClr val="bg1"/>
                </a:solidFill>
              </a:rPr>
              <a:t>συνέχεια της ανιούσας αορτής από την πρόσφυση του περικαρδίου μέχρι την πρόσφυση του αρτηριακού συνδέσμου (για πολλούς μέχρι μια φυσιολογική στένωση που ονομάζεται ισθμός της αορτής)</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28</a:t>
            </a:fld>
            <a:endParaRPr lang="el-GR"/>
          </a:p>
        </p:txBody>
      </p:sp>
    </p:spTree>
    <p:extLst>
      <p:ext uri="{BB962C8B-B14F-4D97-AF65-F5344CB8AC3E}">
        <p14:creationId xmlns:p14="http://schemas.microsoft.com/office/powerpoint/2010/main" val="224816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solidFill>
                  <a:schemeClr val="bg1"/>
                </a:solidFill>
              </a:rPr>
              <a:t>Η αριστερή κοινή καρωτίδα φέρεται προς τα άνω, αριστερά από την τραχεία και εισέρχεται στον τράχηλο πίσω από την αριστερή στερνοκλειδική διάρθρωση</a:t>
            </a:r>
          </a:p>
          <a:p>
            <a:r>
              <a:rPr lang="el-GR" sz="1200" dirty="0">
                <a:solidFill>
                  <a:schemeClr val="bg1"/>
                </a:solidFill>
              </a:rPr>
              <a:t>Η αριστερή υποκλείδια αρτηρία είναι ο τελευταίος κλάδος του αορτικού  τόξου. Εκφύεται άπω της αριστερής κοινής καρωτίδας</a:t>
            </a:r>
            <a:endParaRPr lang="el-GR" dirty="0"/>
          </a:p>
          <a:p>
            <a:r>
              <a:rPr lang="el-GR" dirty="0"/>
              <a:t>Η  υποκλείδια αρτηρία εκφύεται δεξιά από την ανώνυμη αρτηρία και αριστερά απευθείας από το αορτικό τόξο. Οι κλάδοι της υποκλείδιας αρτηρίας είναι:  1. Η σπονδυλική αρτηρία 2. Το </a:t>
            </a:r>
            <a:r>
              <a:rPr lang="el-GR" dirty="0" err="1"/>
              <a:t>θυρεαυχενικό</a:t>
            </a:r>
            <a:r>
              <a:rPr lang="el-GR" dirty="0"/>
              <a:t> στέλεχος 3. Το </a:t>
            </a:r>
            <a:r>
              <a:rPr lang="el-GR" dirty="0" err="1"/>
              <a:t>πλευραυχενικό</a:t>
            </a:r>
            <a:r>
              <a:rPr lang="el-GR" dirty="0"/>
              <a:t> </a:t>
            </a:r>
            <a:r>
              <a:rPr lang="el-GR" dirty="0" err="1"/>
              <a:t>στέλεκος</a:t>
            </a:r>
            <a:r>
              <a:rPr lang="el-GR" dirty="0"/>
              <a:t> 4. Η εγκάρσια της ωμοπλάτης αρτηρία 5. Η έσω θωρακική αρτηρία </a:t>
            </a:r>
          </a:p>
        </p:txBody>
      </p:sp>
      <p:sp>
        <p:nvSpPr>
          <p:cNvPr id="4" name="Slide Number Placeholder 3"/>
          <p:cNvSpPr>
            <a:spLocks noGrp="1"/>
          </p:cNvSpPr>
          <p:nvPr>
            <p:ph type="sldNum" sz="quarter" idx="5"/>
          </p:nvPr>
        </p:nvSpPr>
        <p:spPr/>
        <p:txBody>
          <a:bodyPr/>
          <a:lstStyle/>
          <a:p>
            <a:fld id="{978C31F4-6E6B-465B-83F3-E6DBE29E5DBC}" type="slidenum">
              <a:rPr lang="el-GR" smtClean="0"/>
              <a:t>29</a:t>
            </a:fld>
            <a:endParaRPr lang="el-GR"/>
          </a:p>
        </p:txBody>
      </p:sp>
    </p:spTree>
    <p:extLst>
      <p:ext uri="{BB962C8B-B14F-4D97-AF65-F5344CB8AC3E}">
        <p14:creationId xmlns:p14="http://schemas.microsoft.com/office/powerpoint/2010/main" val="29363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solidFill>
                  <a:schemeClr val="bg1"/>
                </a:solidFill>
              </a:rPr>
              <a:t>κοίλο και συσταλτό όργανο</a:t>
            </a:r>
          </a:p>
          <a:p>
            <a:r>
              <a:rPr lang="el-GR" sz="1200" dirty="0">
                <a:solidFill>
                  <a:schemeClr val="bg1"/>
                </a:solidFill>
              </a:rPr>
              <a:t>αποτελεί την κεντρική μοίρα και τον κεντρικό κινητήρα του κυκλοφορικού συστήματος</a:t>
            </a:r>
            <a:endParaRPr lang="en-US" sz="1200" dirty="0">
              <a:solidFill>
                <a:schemeClr val="bg1"/>
              </a:solidFill>
            </a:endParaRPr>
          </a:p>
          <a:p>
            <a:pPr marL="0" indent="0">
              <a:buNone/>
            </a:pPr>
            <a:r>
              <a:rPr lang="el-GR" sz="1200" dirty="0">
                <a:latin typeface="Arial" panose="020B0604020202020204" pitchFamily="34" charset="0"/>
                <a:ea typeface="Arial" panose="020B0604020202020204" pitchFamily="34" charset="0"/>
              </a:rPr>
              <a:t>4 </a:t>
            </a:r>
            <a:r>
              <a:rPr lang="el-GR" sz="1200" dirty="0">
                <a:effectLst/>
                <a:latin typeface="Arial" panose="020B0604020202020204" pitchFamily="34" charset="0"/>
                <a:ea typeface="Arial" panose="020B0604020202020204" pitchFamily="34" charset="0"/>
              </a:rPr>
              <a:t>κοιλότητες/ </a:t>
            </a:r>
            <a:r>
              <a:rPr lang="el-GR" sz="1200" b="1" dirty="0">
                <a:latin typeface="Arial" panose="020B0604020202020204" pitchFamily="34" charset="0"/>
                <a:ea typeface="Arial" panose="020B0604020202020204" pitchFamily="34" charset="0"/>
              </a:rPr>
              <a:t>2 </a:t>
            </a:r>
            <a:r>
              <a:rPr lang="el-GR" sz="1200" b="1" dirty="0">
                <a:effectLst/>
                <a:latin typeface="Arial" panose="020B0604020202020204" pitchFamily="34" charset="0"/>
                <a:ea typeface="Arial" panose="020B0604020202020204" pitchFamily="34" charset="0"/>
              </a:rPr>
              <a:t>κόλπους και </a:t>
            </a:r>
            <a:r>
              <a:rPr lang="el-GR" sz="1200" b="1" dirty="0">
                <a:latin typeface="Arial" panose="020B0604020202020204" pitchFamily="34" charset="0"/>
                <a:ea typeface="Arial" panose="020B0604020202020204" pitchFamily="34" charset="0"/>
              </a:rPr>
              <a:t>2</a:t>
            </a:r>
            <a:r>
              <a:rPr lang="el-GR" sz="1200" b="1" dirty="0">
                <a:effectLst/>
                <a:latin typeface="Arial" panose="020B0604020202020204" pitchFamily="34" charset="0"/>
                <a:ea typeface="Arial" panose="020B0604020202020204" pitchFamily="34" charset="0"/>
              </a:rPr>
              <a:t> κοιλίες</a:t>
            </a:r>
          </a:p>
          <a:p>
            <a:pPr marL="0" indent="0">
              <a:buNone/>
            </a:pPr>
            <a:r>
              <a:rPr lang="el-GR" sz="1200" b="1" dirty="0">
                <a:effectLst/>
                <a:latin typeface="Arial" panose="020B0604020202020204" pitchFamily="34" charset="0"/>
                <a:ea typeface="Arial" panose="020B0604020202020204" pitchFamily="34" charset="0"/>
              </a:rPr>
              <a:t>Δεν επιτρέπεται πότε η κίνηση του αίματος μεταξύ κόλπων ή κοιλιών.</a:t>
            </a:r>
          </a:p>
          <a:p>
            <a:pPr marL="0" indent="0">
              <a:buNone/>
            </a:pPr>
            <a:r>
              <a:rPr lang="el-GR" sz="1200" dirty="0">
                <a:effectLst/>
                <a:latin typeface="Arial" panose="020B0604020202020204" pitchFamily="34" charset="0"/>
                <a:ea typeface="Arial" panose="020B0604020202020204" pitchFamily="34" charset="0"/>
              </a:rPr>
              <a:t>Επιτρέπεται όμως η κίνηση του αίματος μεταξύ δεξιού κόλπου και δεξιάς κοιλίας </a:t>
            </a:r>
            <a:r>
              <a:rPr lang="el-GR" sz="1200" dirty="0">
                <a:latin typeface="Arial" panose="020B0604020202020204" pitchFamily="34" charset="0"/>
                <a:ea typeface="Arial" panose="020B0604020202020204" pitchFamily="34" charset="0"/>
              </a:rPr>
              <a:t>(δεξιά κολποκοιλιακή επικοινωνία) </a:t>
            </a:r>
            <a:r>
              <a:rPr lang="el-GR" sz="1200" dirty="0">
                <a:effectLst/>
                <a:latin typeface="Arial" panose="020B0604020202020204" pitchFamily="34" charset="0"/>
                <a:ea typeface="Arial" panose="020B0604020202020204" pitchFamily="34" charset="0"/>
              </a:rPr>
              <a:t>και αριστερού κόλπου και αριστερής κοιλίας (αριστερή κολποκοιλιακή επικοινωνία).</a:t>
            </a:r>
          </a:p>
          <a:p>
            <a:endParaRPr lang="el-GR" sz="1200" dirty="0">
              <a:solidFill>
                <a:schemeClr val="bg1"/>
              </a:solidFill>
            </a:endParaRP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3</a:t>
            </a:fld>
            <a:endParaRPr lang="el-GR"/>
          </a:p>
        </p:txBody>
      </p:sp>
    </p:spTree>
    <p:extLst>
      <p:ext uri="{BB962C8B-B14F-4D97-AF65-F5344CB8AC3E}">
        <p14:creationId xmlns:p14="http://schemas.microsoft.com/office/powerpoint/2010/main" val="416086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sz="1200" dirty="0">
                <a:latin typeface="Arial" panose="020B0604020202020204" pitchFamily="34" charset="0"/>
                <a:ea typeface="Arial" panose="020B0604020202020204" pitchFamily="34" charset="0"/>
              </a:rPr>
              <a:t>4 </a:t>
            </a:r>
            <a:r>
              <a:rPr lang="el-GR" sz="1200" dirty="0">
                <a:effectLst/>
                <a:latin typeface="Arial" panose="020B0604020202020204" pitchFamily="34" charset="0"/>
                <a:ea typeface="Arial" panose="020B0604020202020204" pitchFamily="34" charset="0"/>
              </a:rPr>
              <a:t>κοιλότητες/ </a:t>
            </a:r>
            <a:r>
              <a:rPr lang="el-GR" sz="1200" b="1" dirty="0">
                <a:latin typeface="Arial" panose="020B0604020202020204" pitchFamily="34" charset="0"/>
                <a:ea typeface="Arial" panose="020B0604020202020204" pitchFamily="34" charset="0"/>
              </a:rPr>
              <a:t>2 </a:t>
            </a:r>
            <a:r>
              <a:rPr lang="el-GR" sz="1200" b="1" dirty="0">
                <a:effectLst/>
                <a:latin typeface="Arial" panose="020B0604020202020204" pitchFamily="34" charset="0"/>
                <a:ea typeface="Arial" panose="020B0604020202020204" pitchFamily="34" charset="0"/>
              </a:rPr>
              <a:t>κόλπους και </a:t>
            </a:r>
            <a:r>
              <a:rPr lang="el-GR" sz="1200" b="1" dirty="0">
                <a:latin typeface="Arial" panose="020B0604020202020204" pitchFamily="34" charset="0"/>
                <a:ea typeface="Arial" panose="020B0604020202020204" pitchFamily="34" charset="0"/>
              </a:rPr>
              <a:t>2</a:t>
            </a:r>
            <a:r>
              <a:rPr lang="el-GR" sz="1200" b="1" dirty="0">
                <a:effectLst/>
                <a:latin typeface="Arial" panose="020B0604020202020204" pitchFamily="34" charset="0"/>
                <a:ea typeface="Arial" panose="020B0604020202020204" pitchFamily="34" charset="0"/>
              </a:rPr>
              <a:t> κοιλίες</a:t>
            </a:r>
          </a:p>
          <a:p>
            <a:pPr marL="0" indent="0">
              <a:buNone/>
            </a:pPr>
            <a:r>
              <a:rPr lang="el-GR" sz="1200" b="1" dirty="0">
                <a:effectLst/>
                <a:latin typeface="Arial" panose="020B0604020202020204" pitchFamily="34" charset="0"/>
                <a:ea typeface="Arial" panose="020B0604020202020204" pitchFamily="34" charset="0"/>
              </a:rPr>
              <a:t>Δεν επιτρέπεται πότε η κίνηση του αίματος μεταξύ κόλπων ή κοιλιών.</a:t>
            </a:r>
          </a:p>
          <a:p>
            <a:pPr marL="0" indent="0">
              <a:buNone/>
            </a:pPr>
            <a:r>
              <a:rPr lang="el-GR" sz="1200" dirty="0">
                <a:effectLst/>
                <a:latin typeface="Arial" panose="020B0604020202020204" pitchFamily="34" charset="0"/>
                <a:ea typeface="Arial" panose="020B0604020202020204" pitchFamily="34" charset="0"/>
              </a:rPr>
              <a:t>Επιτρέπεται όμως η κίνηση του αίματος μεταξύ δεξιού κόλπου και δεξιάς κοιλίας </a:t>
            </a:r>
            <a:r>
              <a:rPr lang="el-GR" sz="1200" dirty="0">
                <a:latin typeface="Arial" panose="020B0604020202020204" pitchFamily="34" charset="0"/>
                <a:ea typeface="Arial" panose="020B0604020202020204" pitchFamily="34" charset="0"/>
              </a:rPr>
              <a:t>(δεξιά κολποκοιλιακή επικοινωνία) </a:t>
            </a:r>
            <a:r>
              <a:rPr lang="el-GR" sz="1200" dirty="0">
                <a:effectLst/>
                <a:latin typeface="Arial" panose="020B0604020202020204" pitchFamily="34" charset="0"/>
                <a:ea typeface="Arial" panose="020B0604020202020204" pitchFamily="34" charset="0"/>
              </a:rPr>
              <a:t>και αριστερού κόλπου και αριστερής κοιλίας (αριστερή κολποκοιλιακή επικοινωνία).</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20</a:t>
            </a:fld>
            <a:endParaRPr lang="el-GR"/>
          </a:p>
        </p:txBody>
      </p:sp>
    </p:spTree>
    <p:extLst>
      <p:ext uri="{BB962C8B-B14F-4D97-AF65-F5344CB8AC3E}">
        <p14:creationId xmlns:p14="http://schemas.microsoft.com/office/powerpoint/2010/main" val="246823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sz="1200" dirty="0"/>
              <a:t>Στον δεξιό κόλπο έρχονται οι </a:t>
            </a:r>
            <a:r>
              <a:rPr lang="el-GR" sz="1200" dirty="0">
                <a:solidFill>
                  <a:srgbClr val="00B0F0"/>
                </a:solidFill>
              </a:rPr>
              <a:t>άνω και κάτω κοίλες φλέβες</a:t>
            </a:r>
            <a:r>
              <a:rPr lang="el-GR" sz="1200" dirty="0"/>
              <a:t> που φέρουν φλεβικό αίμα από την περιφέρεια προς την καρδιά. </a:t>
            </a:r>
          </a:p>
          <a:p>
            <a:pPr marL="0" indent="0">
              <a:buNone/>
            </a:pPr>
            <a:r>
              <a:rPr lang="el-GR" sz="1200" dirty="0"/>
              <a:t>Στον αριστερό κόλπο έρχονται οι </a:t>
            </a:r>
            <a:r>
              <a:rPr lang="el-GR" sz="1200" dirty="0">
                <a:solidFill>
                  <a:srgbClr val="FFC000"/>
                </a:solidFill>
              </a:rPr>
              <a:t>4 πνευμονικές φλέβες</a:t>
            </a:r>
            <a:r>
              <a:rPr lang="el-GR" sz="1200" dirty="0"/>
              <a:t> που φέρνουν αίμα από τους πνεύμονες στην καρδιά. </a:t>
            </a:r>
          </a:p>
          <a:p>
            <a:pPr marL="0" indent="0">
              <a:buNone/>
            </a:pPr>
            <a:r>
              <a:rPr lang="el-GR" sz="1200" dirty="0"/>
              <a:t>Από τη δεξιά κοιλία  διέρχεται η </a:t>
            </a:r>
            <a:r>
              <a:rPr lang="el-GR" sz="1200" dirty="0">
                <a:solidFill>
                  <a:srgbClr val="CC66FF"/>
                </a:solidFill>
              </a:rPr>
              <a:t>πνευμονική αρτηρία </a:t>
            </a:r>
            <a:r>
              <a:rPr lang="el-GR" sz="1200" dirty="0"/>
              <a:t>η οποία φέρει φλεβικό αίμα το οποίο θα οξυγονωθεί στους πνεύμονες και θα επιστρέψει  μέσω των </a:t>
            </a:r>
            <a:r>
              <a:rPr lang="el-GR" sz="1200" dirty="0">
                <a:solidFill>
                  <a:srgbClr val="00B0F0"/>
                </a:solidFill>
              </a:rPr>
              <a:t>τεσσάρων πνευμονικών φλεβών στην καρδιά</a:t>
            </a:r>
          </a:p>
          <a:p>
            <a:pPr marL="0" indent="0">
              <a:buNone/>
            </a:pPr>
            <a:r>
              <a:rPr lang="el-GR" sz="1200" dirty="0"/>
              <a:t>Από την αριστερή κοιλία εξέρχεται η </a:t>
            </a:r>
            <a:r>
              <a:rPr lang="el-GR" sz="1200" dirty="0">
                <a:solidFill>
                  <a:srgbClr val="FF0000"/>
                </a:solidFill>
              </a:rPr>
              <a:t>αορτή, </a:t>
            </a:r>
            <a:r>
              <a:rPr lang="el-GR" sz="1200" dirty="0"/>
              <a:t>μέσω της οποίας το αίμα εγκαταλείπει την καρδιά και οδεύει στην περιφέρεια του σώματος. </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21</a:t>
            </a:fld>
            <a:endParaRPr lang="el-GR"/>
          </a:p>
        </p:txBody>
      </p:sp>
    </p:spTree>
    <p:extLst>
      <p:ext uri="{BB962C8B-B14F-4D97-AF65-F5344CB8AC3E}">
        <p14:creationId xmlns:p14="http://schemas.microsoft.com/office/powerpoint/2010/main" val="36912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solidFill>
                  <a:schemeClr val="bg1"/>
                </a:solidFill>
                <a:effectLst/>
                <a:latin typeface="Arial" panose="020B0604020202020204" pitchFamily="34" charset="0"/>
                <a:ea typeface="Arial" panose="020B0604020202020204" pitchFamily="34" charset="0"/>
              </a:rPr>
              <a:t>Το αίμα από την περιφέρεια του σώματος εισέρχεται στον δεξιό κόλπο μέσω της άνω και κάτω κοίλης φλέβας. Από εκεί μέσω της κ</a:t>
            </a:r>
            <a:r>
              <a:rPr lang="en-US" sz="1200" dirty="0">
                <a:solidFill>
                  <a:schemeClr val="bg1"/>
                </a:solidFill>
                <a:effectLst/>
                <a:latin typeface="Arial" panose="020B0604020202020204" pitchFamily="34" charset="0"/>
                <a:ea typeface="Arial" panose="020B0604020202020204" pitchFamily="34" charset="0"/>
              </a:rPr>
              <a:t>o</a:t>
            </a:r>
            <a:r>
              <a:rPr lang="el-GR" sz="1200" dirty="0" err="1">
                <a:solidFill>
                  <a:schemeClr val="bg1"/>
                </a:solidFill>
                <a:effectLst/>
                <a:latin typeface="Arial" panose="020B0604020202020204" pitchFamily="34" charset="0"/>
                <a:ea typeface="Arial" panose="020B0604020202020204" pitchFamily="34" charset="0"/>
              </a:rPr>
              <a:t>λποκοιλιακής</a:t>
            </a:r>
            <a:r>
              <a:rPr lang="el-GR" sz="1200" dirty="0">
                <a:solidFill>
                  <a:schemeClr val="bg1"/>
                </a:solidFill>
                <a:effectLst/>
                <a:latin typeface="Arial" panose="020B0604020202020204" pitchFamily="34" charset="0"/>
                <a:ea typeface="Arial" panose="020B0604020202020204" pitchFamily="34" charset="0"/>
              </a:rPr>
              <a:t> επικοινωνίας το αίμα εισέρχεται στη δεξιά κοιλ</a:t>
            </a:r>
            <a:r>
              <a:rPr lang="el-GR" sz="1200" dirty="0">
                <a:solidFill>
                  <a:schemeClr val="bg1"/>
                </a:solidFill>
                <a:latin typeface="Arial" panose="020B0604020202020204" pitchFamily="34" charset="0"/>
                <a:ea typeface="Arial" panose="020B0604020202020204" pitchFamily="34" charset="0"/>
              </a:rPr>
              <a:t>ία</a:t>
            </a:r>
            <a:r>
              <a:rPr lang="el-GR" sz="1200" dirty="0">
                <a:solidFill>
                  <a:schemeClr val="bg1"/>
                </a:solidFill>
                <a:effectLst/>
                <a:latin typeface="Arial" panose="020B0604020202020204" pitchFamily="34" charset="0"/>
                <a:ea typeface="Arial" panose="020B0604020202020204" pitchFamily="34" charset="0"/>
              </a:rPr>
              <a:t> όπου μέσω των πνευμονικών αρτηριών κινείται προς τους πνεύμονες </a:t>
            </a:r>
            <a:r>
              <a:rPr lang="el-GR" sz="1200" dirty="0">
                <a:solidFill>
                  <a:schemeClr val="bg1"/>
                </a:solidFill>
                <a:latin typeface="Arial" panose="020B0604020202020204" pitchFamily="34" charset="0"/>
                <a:ea typeface="Arial" panose="020B0604020202020204" pitchFamily="34" charset="0"/>
              </a:rPr>
              <a:t>για </a:t>
            </a:r>
            <a:r>
              <a:rPr lang="el-GR" sz="1200" dirty="0">
                <a:solidFill>
                  <a:schemeClr val="bg1"/>
                </a:solidFill>
                <a:effectLst/>
                <a:latin typeface="Arial" panose="020B0604020202020204" pitchFamily="34" charset="0"/>
                <a:ea typeface="Arial" panose="020B0604020202020204" pitchFamily="34" charset="0"/>
              </a:rPr>
              <a:t>να οξυγονωθεί. </a:t>
            </a:r>
            <a:r>
              <a:rPr lang="el-GR" sz="1200" dirty="0">
                <a:solidFill>
                  <a:schemeClr val="bg1"/>
                </a:solidFill>
                <a:latin typeface="Arial" panose="020B0604020202020204" pitchFamily="34" charset="0"/>
                <a:ea typeface="Arial" panose="020B0604020202020204" pitchFamily="34" charset="0"/>
              </a:rPr>
              <a:t>Τ</a:t>
            </a:r>
            <a:r>
              <a:rPr lang="el-GR" sz="1200" dirty="0">
                <a:solidFill>
                  <a:schemeClr val="bg1"/>
                </a:solidFill>
                <a:effectLst/>
                <a:latin typeface="Arial" panose="020B0604020202020204" pitchFamily="34" charset="0"/>
                <a:ea typeface="Arial" panose="020B0604020202020204" pitchFamily="34" charset="0"/>
              </a:rPr>
              <a:t>ο οξυγονωμένο αίμα εισέρχεται  στον αριστερό κόλπο μέσω των τεσσάρων πνευμονικών φλεβών. Από εκεί το αίμα διέρχεται στην αριστερή κοιλία και πορεύεται στο υπόλοιπο σώμα  διαμέσου της αορτής. </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22</a:t>
            </a:fld>
            <a:endParaRPr lang="el-GR"/>
          </a:p>
        </p:txBody>
      </p:sp>
    </p:spTree>
    <p:extLst>
      <p:ext uri="{BB962C8B-B14F-4D97-AF65-F5344CB8AC3E}">
        <p14:creationId xmlns:p14="http://schemas.microsoft.com/office/powerpoint/2010/main" val="50242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AutoNum type="arabicPeriod"/>
            </a:pPr>
            <a:r>
              <a:rPr lang="el-GR" sz="1200" b="1" dirty="0">
                <a:solidFill>
                  <a:srgbClr val="CC66FF"/>
                </a:solidFill>
              </a:rPr>
              <a:t>Το στέλεχος της πνευμονικής αρτηρίας </a:t>
            </a:r>
            <a:r>
              <a:rPr lang="el-GR" sz="1200" dirty="0"/>
              <a:t>εντοπίζεται μπροστά και αριστερά από την ανιούσα αορτή μέχρι το κοίλο του αορτικού τόξου όπου διαιρείται σε δύο κλάδους</a:t>
            </a:r>
          </a:p>
          <a:p>
            <a:pPr marL="514350" indent="-514350">
              <a:buAutoNum type="arabicPeriod"/>
            </a:pPr>
            <a:r>
              <a:rPr lang="el-GR" sz="1200" dirty="0"/>
              <a:t> Μήκος 5</a:t>
            </a:r>
            <a:r>
              <a:rPr lang="en-US" sz="1200" dirty="0"/>
              <a:t> cm</a:t>
            </a:r>
          </a:p>
          <a:p>
            <a:pPr marL="514350" indent="-514350">
              <a:buAutoNum type="arabicPeriod"/>
            </a:pPr>
            <a:r>
              <a:rPr lang="el-GR" sz="1200" dirty="0"/>
              <a:t>Το αρχικό τμήμα της μαζί με το αρχικό τμήμα της αορτής είναι κλεισμένα στο περικάρδιο</a:t>
            </a:r>
            <a:endParaRPr lang="en-US" sz="1200" dirty="0"/>
          </a:p>
          <a:p>
            <a:r>
              <a:rPr lang="el-GR" sz="1200" b="1" dirty="0"/>
              <a:t>πνευμονική αρτηρία </a:t>
            </a:r>
            <a:r>
              <a:rPr lang="en-US" sz="1200" dirty="0"/>
              <a:t>(Pulmonary artery )</a:t>
            </a:r>
            <a:endParaRPr lang="el-GR" sz="1200" dirty="0"/>
          </a:p>
          <a:p>
            <a:r>
              <a:rPr lang="el-GR" sz="1200" dirty="0"/>
              <a:t>σχέση με την αορτή και διχασμός σε δεξιά και αριστερή πνευμονική αρτηρία </a:t>
            </a:r>
            <a:endParaRPr lang="en-US" sz="1200" dirty="0"/>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23</a:t>
            </a:fld>
            <a:endParaRPr lang="el-GR"/>
          </a:p>
        </p:txBody>
      </p:sp>
    </p:spTree>
    <p:extLst>
      <p:ext uri="{BB962C8B-B14F-4D97-AF65-F5344CB8AC3E}">
        <p14:creationId xmlns:p14="http://schemas.microsoft.com/office/powerpoint/2010/main" val="22622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l-GR" sz="1200" b="1" dirty="0">
                <a:solidFill>
                  <a:srgbClr val="0070C0"/>
                </a:solidFill>
              </a:rPr>
              <a:t>δεξιός κλάδος πνευμονικής αρτηρίας </a:t>
            </a:r>
            <a:r>
              <a:rPr lang="el-GR" sz="1200" dirty="0"/>
              <a:t>φέρεται οριζόντια προς τα δεξιά </a:t>
            </a:r>
          </a:p>
          <a:p>
            <a:r>
              <a:rPr lang="el-GR" sz="1200" dirty="0"/>
              <a:t>Πίσω από την ανιούσα αορτή και την άνω κοίλη φλέβα και μπροστά από τον οισοφάγο και τον δεξιό βρόγχο.</a:t>
            </a:r>
          </a:p>
          <a:p>
            <a:r>
              <a:rPr lang="el-GR" sz="1200" dirty="0"/>
              <a:t>Φτάνει στην πύλη του δεξιού πνεύμονα και διαιρείται σε </a:t>
            </a:r>
            <a:r>
              <a:rPr lang="el-GR" sz="1200" b="1" dirty="0">
                <a:solidFill>
                  <a:srgbClr val="0070C0"/>
                </a:solidFill>
              </a:rPr>
              <a:t>άνω και κάτω κλάδο</a:t>
            </a:r>
          </a:p>
          <a:p>
            <a:r>
              <a:rPr lang="el-GR" sz="1200" dirty="0"/>
              <a:t>Ο άνω κλάδος οδηγεί το αίμα στον άνω λοβό και ο κάτω κλάδος στον </a:t>
            </a:r>
            <a:r>
              <a:rPr lang="el-GR" sz="1200" dirty="0" err="1"/>
              <a:t>μέσ</a:t>
            </a:r>
            <a:r>
              <a:rPr lang="en-US" sz="1200" dirty="0"/>
              <a:t>o</a:t>
            </a:r>
            <a:r>
              <a:rPr lang="el-GR" sz="1200" dirty="0"/>
              <a:t> και κάτω λοβό του δεξιού πνεύμονα </a:t>
            </a:r>
          </a:p>
          <a:p>
            <a:r>
              <a:rPr lang="el-GR" sz="1200" b="1" dirty="0">
                <a:solidFill>
                  <a:srgbClr val="0070C0"/>
                </a:solidFill>
              </a:rPr>
              <a:t>Ο αριστερός κλάδος </a:t>
            </a:r>
            <a:r>
              <a:rPr lang="el-GR" sz="1200" dirty="0"/>
              <a:t>φέρεται οριζόντια προς τα αριστερά </a:t>
            </a:r>
          </a:p>
          <a:p>
            <a:r>
              <a:rPr lang="el-GR" sz="1200" dirty="0" err="1"/>
              <a:t>προσθίως</a:t>
            </a:r>
            <a:r>
              <a:rPr lang="el-GR" sz="1200" dirty="0"/>
              <a:t> της θωρακικής αορτής</a:t>
            </a:r>
          </a:p>
          <a:p>
            <a:r>
              <a:rPr lang="el-GR" sz="1200" dirty="0"/>
              <a:t>στην πύλη του αριστερού πνεύμονα διαιρείται σε άνω και κάτω κλάδους</a:t>
            </a:r>
          </a:p>
          <a:p>
            <a:r>
              <a:rPr lang="el-GR" sz="1200" dirty="0"/>
              <a:t>Ο κάθε κλάδος α</a:t>
            </a:r>
            <a:r>
              <a:rPr lang="en-US" sz="1200" dirty="0" err="1"/>
              <a:t>i</a:t>
            </a:r>
            <a:r>
              <a:rPr lang="el-GR" sz="1200" dirty="0"/>
              <a:t>ματώνει τον αντίστοιχο πνευμονικό λοβό του αριστερού πνεύμονα </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24</a:t>
            </a:fld>
            <a:endParaRPr lang="el-GR"/>
          </a:p>
        </p:txBody>
      </p:sp>
    </p:spTree>
    <p:extLst>
      <p:ext uri="{BB962C8B-B14F-4D97-AF65-F5344CB8AC3E}">
        <p14:creationId xmlns:p14="http://schemas.microsoft.com/office/powerpoint/2010/main" val="1404605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dirty="0">
                <a:solidFill>
                  <a:schemeClr val="bg1"/>
                </a:solidFill>
              </a:rPr>
              <a:t>Το αρχικό τμήμα του αριστερού κλάδου της πνευμονικής αρτηρίας συνδέεται με το κοίλο του αορτικού τόξου με λοξή δεσμίδα συνδετικού ιστού που ονομάζεται αρτηριακός σύνδεσμος </a:t>
            </a:r>
            <a:r>
              <a:rPr lang="en-US" sz="1200" dirty="0">
                <a:solidFill>
                  <a:schemeClr val="bg1"/>
                </a:solidFill>
              </a:rPr>
              <a:t>(</a:t>
            </a:r>
            <a:r>
              <a:rPr lang="el-GR" sz="1200" dirty="0">
                <a:solidFill>
                  <a:schemeClr val="bg1"/>
                </a:solidFill>
              </a:rPr>
              <a:t>του </a:t>
            </a:r>
            <a:r>
              <a:rPr lang="en-US" sz="1200" dirty="0" err="1">
                <a:solidFill>
                  <a:schemeClr val="bg1"/>
                </a:solidFill>
              </a:rPr>
              <a:t>Botalli</a:t>
            </a:r>
            <a:r>
              <a:rPr lang="en-US" sz="1200" dirty="0">
                <a:solidFill>
                  <a:schemeClr val="bg1"/>
                </a:solidFill>
              </a:rPr>
              <a:t>). </a:t>
            </a:r>
            <a:r>
              <a:rPr lang="el-GR" sz="1200" dirty="0">
                <a:solidFill>
                  <a:schemeClr val="bg1"/>
                </a:solidFill>
              </a:rPr>
              <a:t>Εμβρυολογικά ο σύνδεσμος αποτελεί </a:t>
            </a:r>
            <a:r>
              <a:rPr lang="el-GR" sz="1200" dirty="0" err="1">
                <a:solidFill>
                  <a:schemeClr val="bg1"/>
                </a:solidFill>
              </a:rPr>
              <a:t>αποφραχθέντα</a:t>
            </a:r>
            <a:r>
              <a:rPr lang="el-GR" sz="1200" dirty="0">
                <a:solidFill>
                  <a:schemeClr val="bg1"/>
                </a:solidFill>
              </a:rPr>
              <a:t> αρτηριακό πόρο (πόρος </a:t>
            </a:r>
            <a:r>
              <a:rPr lang="en-US" sz="1200" dirty="0" err="1">
                <a:solidFill>
                  <a:schemeClr val="bg1"/>
                </a:solidFill>
              </a:rPr>
              <a:t>Botalli</a:t>
            </a:r>
            <a:r>
              <a:rPr lang="en-US" sz="1200" dirty="0">
                <a:solidFill>
                  <a:schemeClr val="bg1"/>
                </a:solidFill>
              </a:rPr>
              <a:t>)</a:t>
            </a:r>
            <a:r>
              <a:rPr lang="el-GR" sz="1200" dirty="0">
                <a:solidFill>
                  <a:schemeClr val="bg1"/>
                </a:solidFill>
              </a:rPr>
              <a:t> του εμβρύου, ο οποίος φέρει το αίμα της πνευμονικής αρτηρίας κατευθείαν στην αορτή, παρακάμπτοντας την πνευμονική κυκλοφορία, που δεν λειτουργεί στο έμβρυο.</a:t>
            </a: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25</a:t>
            </a:fld>
            <a:endParaRPr lang="el-GR"/>
          </a:p>
        </p:txBody>
      </p:sp>
    </p:spTree>
    <p:extLst>
      <p:ext uri="{BB962C8B-B14F-4D97-AF65-F5344CB8AC3E}">
        <p14:creationId xmlns:p14="http://schemas.microsoft.com/office/powerpoint/2010/main" val="59472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200" dirty="0">
                <a:solidFill>
                  <a:schemeClr val="bg1">
                    <a:alpha val="80000"/>
                  </a:schemeClr>
                </a:solidFill>
              </a:rPr>
              <a:t>παραμονή ανοιχτού αρτηριακού πόρου αποτελεί συγγενή πάθηση κατά την οποία </a:t>
            </a:r>
            <a:r>
              <a:rPr lang="el-GR" sz="1200" u="sng" dirty="0">
                <a:solidFill>
                  <a:schemeClr val="bg1">
                    <a:alpha val="80000"/>
                  </a:schemeClr>
                </a:solidFill>
              </a:rPr>
              <a:t>το αρτηριακό αίμα από την αορτή εισέρχεται στην πνευμονική αρτηρία προκαλώντας υπέρταση σε αυτή και υπερτροφία της δεξιάς κοιλίας. </a:t>
            </a:r>
            <a:r>
              <a:rPr lang="el-GR" sz="1200" dirty="0">
                <a:solidFill>
                  <a:schemeClr val="bg1">
                    <a:alpha val="80000"/>
                  </a:schemeClr>
                </a:solidFill>
              </a:rPr>
              <a:t>Αντιμετωπίζεται χειρουργικά </a:t>
            </a:r>
            <a:endParaRPr lang="en-US" sz="1200" dirty="0">
              <a:solidFill>
                <a:schemeClr val="bg1">
                  <a:alpha val="80000"/>
                </a:schemeClr>
              </a:solidFill>
            </a:endParaRPr>
          </a:p>
          <a:p>
            <a:endParaRPr lang="el-GR" dirty="0"/>
          </a:p>
        </p:txBody>
      </p:sp>
      <p:sp>
        <p:nvSpPr>
          <p:cNvPr id="4" name="Slide Number Placeholder 3"/>
          <p:cNvSpPr>
            <a:spLocks noGrp="1"/>
          </p:cNvSpPr>
          <p:nvPr>
            <p:ph type="sldNum" sz="quarter" idx="5"/>
          </p:nvPr>
        </p:nvSpPr>
        <p:spPr/>
        <p:txBody>
          <a:bodyPr/>
          <a:lstStyle/>
          <a:p>
            <a:fld id="{978C31F4-6E6B-465B-83F3-E6DBE29E5DBC}" type="slidenum">
              <a:rPr lang="el-GR" smtClean="0"/>
              <a:t>26</a:t>
            </a:fld>
            <a:endParaRPr lang="el-GR"/>
          </a:p>
        </p:txBody>
      </p:sp>
    </p:spTree>
    <p:extLst>
      <p:ext uri="{BB962C8B-B14F-4D97-AF65-F5344CB8AC3E}">
        <p14:creationId xmlns:p14="http://schemas.microsoft.com/office/powerpoint/2010/main" val="1833084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2840636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27374FDF-09C5-4D6A-A1A5-DB7961A679CC}" type="datetimeFigureOut">
              <a:rPr lang="el-GR" smtClean="0"/>
              <a:t>27/5/2024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358469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l-GR"/>
              <a:t>Κάντε κλικ για να επεξεργαστείτε τον τίτλο υποδείγματος</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4027187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l-GR"/>
              <a:t>Κάντε κλικ για να επεξεργαστείτε τον τίτλο υποδείγματος</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l-GR"/>
              <a:t>Στυλ κειμένου υποδείγματος</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40123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759456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στήλε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3038847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Στήλη 3 εικόνων">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4"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3534830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nchor="t" anchorCtr="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13067496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57327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2399316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1887999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27374FDF-09C5-4D6A-A1A5-DB7961A679CC}" type="datetimeFigureOut">
              <a:rPr lang="el-GR" smtClean="0"/>
              <a:t>27/5/2024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4109182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27374FDF-09C5-4D6A-A1A5-DB7961A679CC}" type="datetimeFigureOut">
              <a:rPr lang="el-GR" smtClean="0"/>
              <a:t>27/5/2024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108648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7" name="Date Placeholder 2"/>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3"/>
          <p:cNvSpPr>
            <a:spLocks noGrp="1"/>
          </p:cNvSpPr>
          <p:nvPr>
            <p:ph type="ftr" sz="quarter" idx="11"/>
          </p:nvPr>
        </p:nvSpPr>
        <p:spPr/>
        <p:txBody>
          <a:bodyPr/>
          <a:lstStyle/>
          <a:p>
            <a:endParaRPr lang="el-GR"/>
          </a:p>
        </p:txBody>
      </p:sp>
      <p:sp>
        <p:nvSpPr>
          <p:cNvPr id="6" name="Slide Number Placeholder 4"/>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3404861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2"/>
          <p:cNvSpPr>
            <a:spLocks noGrp="1"/>
          </p:cNvSpPr>
          <p:nvPr>
            <p:ph type="ftr" sz="quarter" idx="11"/>
          </p:nvPr>
        </p:nvSpPr>
        <p:spPr/>
        <p:txBody>
          <a:bodyPr/>
          <a:lstStyle/>
          <a:p>
            <a:endParaRPr lang="el-GR"/>
          </a:p>
        </p:txBody>
      </p:sp>
      <p:sp>
        <p:nvSpPr>
          <p:cNvPr id="6" name="Slide Number Placeholder 3"/>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21595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7" name="Date Placeholder 4"/>
          <p:cNvSpPr>
            <a:spLocks noGrp="1"/>
          </p:cNvSpPr>
          <p:nvPr>
            <p:ph type="dt" sz="half" idx="10"/>
          </p:nvPr>
        </p:nvSpPr>
        <p:spPr/>
        <p:txBody>
          <a:bodyPr/>
          <a:lstStyle/>
          <a:p>
            <a:fld id="{27374FDF-09C5-4D6A-A1A5-DB7961A679CC}" type="datetimeFigureOut">
              <a:rPr lang="el-GR" smtClean="0"/>
              <a:t>27/5/2024</a:t>
            </a:fld>
            <a:endParaRPr lang="el-GR"/>
          </a:p>
        </p:txBody>
      </p:sp>
      <p:sp>
        <p:nvSpPr>
          <p:cNvPr id="5" name="Footer Placeholder 5"/>
          <p:cNvSpPr>
            <a:spLocks noGrp="1"/>
          </p:cNvSpPr>
          <p:nvPr>
            <p:ph type="ftr" sz="quarter" idx="11"/>
          </p:nvPr>
        </p:nvSpPr>
        <p:spPr/>
        <p:txBody>
          <a:bodyPr/>
          <a:lstStyle/>
          <a:p>
            <a:endParaRPr lang="el-GR"/>
          </a:p>
        </p:txBody>
      </p:sp>
      <p:sp>
        <p:nvSpPr>
          <p:cNvPr id="6" name="Slide Number Placeholder 6"/>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35724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27374FDF-09C5-4D6A-A1A5-DB7961A679CC}" type="datetimeFigureOut">
              <a:rPr lang="el-GR" smtClean="0"/>
              <a:t>27/5/2024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3192471-4B82-4D90-B6FE-CA4EB01015E1}" type="slidenum">
              <a:rPr lang="el-GR" smtClean="0"/>
              <a:t>‹#›</a:t>
            </a:fld>
            <a:endParaRPr lang="el-GR"/>
          </a:p>
        </p:txBody>
      </p:sp>
    </p:spTree>
    <p:extLst>
      <p:ext uri="{BB962C8B-B14F-4D97-AF65-F5344CB8AC3E}">
        <p14:creationId xmlns:p14="http://schemas.microsoft.com/office/powerpoint/2010/main" val="108724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7374FDF-09C5-4D6A-A1A5-DB7961A679CC}" type="datetimeFigureOut">
              <a:rPr lang="el-GR" smtClean="0"/>
              <a:t>27/5/2024</a:t>
            </a:fld>
            <a:endParaRPr lang="el-G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l-G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73192471-4B82-4D90-B6FE-CA4EB01015E1}" type="slidenum">
              <a:rPr lang="el-GR" smtClean="0"/>
              <a:t>‹#›</a:t>
            </a:fld>
            <a:endParaRPr lang="el-GR"/>
          </a:p>
        </p:txBody>
      </p:sp>
    </p:spTree>
    <p:extLst>
      <p:ext uri="{BB962C8B-B14F-4D97-AF65-F5344CB8AC3E}">
        <p14:creationId xmlns:p14="http://schemas.microsoft.com/office/powerpoint/2010/main" val="123248298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8.jpe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hyperlink" Target="https://en.wikipedia.org/wiki/Blood_pressure" TargetMode="External"/><Relationship Id="rId13" Type="http://schemas.openxmlformats.org/officeDocument/2006/relationships/image" Target="../media/image37.jpeg"/><Relationship Id="rId3" Type="http://schemas.openxmlformats.org/officeDocument/2006/relationships/hyperlink" Target="https://en.wikipedia.org/wiki/Ductus_arteriosus" TargetMode="External"/><Relationship Id="rId7" Type="http://schemas.openxmlformats.org/officeDocument/2006/relationships/hyperlink" Target="https://en.wikipedia.org/wiki/Aorta" TargetMode="External"/><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en.wikipedia.org/wiki/Heart" TargetMode="External"/><Relationship Id="rId11" Type="http://schemas.openxmlformats.org/officeDocument/2006/relationships/hyperlink" Target="https://en.wikipedia.org/wiki/Failure_to_thrive" TargetMode="External"/><Relationship Id="rId5" Type="http://schemas.openxmlformats.org/officeDocument/2006/relationships/hyperlink" Target="https://en.wikipedia.org/wiki/Blood" TargetMode="External"/><Relationship Id="rId10" Type="http://schemas.openxmlformats.org/officeDocument/2006/relationships/hyperlink" Target="https://en.wikipedia.org/wiki/Work_of_breathing" TargetMode="External"/><Relationship Id="rId4" Type="http://schemas.openxmlformats.org/officeDocument/2006/relationships/hyperlink" Target="https://en.wikipedia.org/wiki/Childbirth" TargetMode="External"/><Relationship Id="rId9" Type="http://schemas.openxmlformats.org/officeDocument/2006/relationships/hyperlink" Target="https://en.wikipedia.org/wiki/Pulmonary_artery"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kenhub.com/en/library/anatomy/loose-connective-tissue" TargetMode="External"/><Relationship Id="rId2" Type="http://schemas.openxmlformats.org/officeDocument/2006/relationships/hyperlink" Target="https://www.kenhub.com/en/library/anatomy/smooth-musculature"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B56B09-3DBB-45FA-B5F9-3F309E3323A8}"/>
              </a:ext>
            </a:extLst>
          </p:cNvPr>
          <p:cNvSpPr>
            <a:spLocks noGrp="1"/>
          </p:cNvSpPr>
          <p:nvPr>
            <p:ph type="ctrTitle"/>
          </p:nvPr>
        </p:nvSpPr>
        <p:spPr>
          <a:xfrm>
            <a:off x="4567999" y="1448336"/>
            <a:ext cx="7437120" cy="3901439"/>
          </a:xfrm>
        </p:spPr>
        <p:txBody>
          <a:bodyPr>
            <a:normAutofit/>
          </a:bodyPr>
          <a:lstStyle/>
          <a:p>
            <a:br>
              <a:rPr lang="en-US" sz="3600" b="1" dirty="0">
                <a:ln w="6600">
                  <a:solidFill>
                    <a:schemeClr val="accent2"/>
                  </a:solidFill>
                  <a:prstDash val="solid"/>
                </a:ln>
                <a:solidFill>
                  <a:srgbClr val="FFFFFF"/>
                </a:solidFill>
                <a:effectLst>
                  <a:outerShdw dist="38100" dir="2700000" algn="tl" rotWithShape="0">
                    <a:schemeClr val="accent2"/>
                  </a:outerShdw>
                </a:effectLst>
              </a:rPr>
            </a:br>
            <a:r>
              <a:rPr lang="en-US" sz="3600" b="1" dirty="0">
                <a:ln w="6600">
                  <a:solidFill>
                    <a:schemeClr val="accent2"/>
                  </a:solidFill>
                  <a:prstDash val="solid"/>
                </a:ln>
                <a:solidFill>
                  <a:srgbClr val="FFFFFF"/>
                </a:solidFill>
                <a:effectLst>
                  <a:outerShdw dist="38100" dir="2700000" algn="tl" rotWithShape="0">
                    <a:schemeClr val="accent2"/>
                  </a:outerShdw>
                </a:effectLst>
              </a:rPr>
              <a:t>CIRCULATORY SYSTEM DETAILS </a:t>
            </a:r>
            <a:endParaRPr lang="el-GR" sz="3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Υπότιτλος 2">
            <a:extLst>
              <a:ext uri="{FF2B5EF4-FFF2-40B4-BE49-F238E27FC236}">
                <a16:creationId xmlns:a16="http://schemas.microsoft.com/office/drawing/2014/main" id="{3F8C9E96-3B5D-4D87-A4BD-38AB99D8B79B}"/>
              </a:ext>
            </a:extLst>
          </p:cNvPr>
          <p:cNvSpPr>
            <a:spLocks noGrp="1"/>
          </p:cNvSpPr>
          <p:nvPr>
            <p:ph type="subTitle" idx="1"/>
          </p:nvPr>
        </p:nvSpPr>
        <p:spPr>
          <a:xfrm>
            <a:off x="4041322" y="5617028"/>
            <a:ext cx="7963870" cy="973719"/>
          </a:xfrm>
        </p:spPr>
        <p:txBody>
          <a:bodyPr>
            <a:normAutofit/>
          </a:bodyPr>
          <a:lstStyle/>
          <a:p>
            <a:pPr algn="r"/>
            <a:r>
              <a:rPr lang="en-US" b="1" dirty="0">
                <a:solidFill>
                  <a:schemeClr val="tx1"/>
                </a:solidFill>
              </a:rPr>
              <a:t>MARA PIAGKOU </a:t>
            </a:r>
          </a:p>
          <a:p>
            <a:pPr algn="l"/>
            <a:endParaRPr lang="el-GR" dirty="0">
              <a:solidFill>
                <a:schemeClr val="bg1"/>
              </a:solidFill>
            </a:endParaRPr>
          </a:p>
        </p:txBody>
      </p:sp>
      <p:pic>
        <p:nvPicPr>
          <p:cNvPr id="5" name="Εικόνα 4">
            <a:extLst>
              <a:ext uri="{FF2B5EF4-FFF2-40B4-BE49-F238E27FC236}">
                <a16:creationId xmlns:a16="http://schemas.microsoft.com/office/drawing/2014/main" id="{218AD6BE-5B2A-40D0-9A0E-3231B3BA836E}"/>
              </a:ext>
            </a:extLst>
          </p:cNvPr>
          <p:cNvPicPr>
            <a:picLocks noChangeAspect="1"/>
          </p:cNvPicPr>
          <p:nvPr/>
        </p:nvPicPr>
        <p:blipFill rotWithShape="1">
          <a:blip r:embed="rId2"/>
          <a:srcRect b="11622"/>
          <a:stretch/>
        </p:blipFill>
        <p:spPr>
          <a:xfrm>
            <a:off x="0" y="10"/>
            <a:ext cx="4551219" cy="6857990"/>
          </a:xfrm>
          <a:custGeom>
            <a:avLst/>
            <a:gdLst/>
            <a:ahLst/>
            <a:cxnLst/>
            <a:rect l="l" t="t" r="r" b="b"/>
            <a:pathLst>
              <a:path w="4551219" h="6858000">
                <a:moveTo>
                  <a:pt x="4194211" y="6564619"/>
                </a:moveTo>
                <a:lnTo>
                  <a:pt x="4194211" y="6564620"/>
                </a:lnTo>
                <a:cubicBezTo>
                  <a:pt x="4204498" y="6575478"/>
                  <a:pt x="4210595" y="6582146"/>
                  <a:pt x="4216690" y="6588625"/>
                </a:cubicBezTo>
                <a:lnTo>
                  <a:pt x="4233312" y="6625224"/>
                </a:lnTo>
                <a:lnTo>
                  <a:pt x="4226218" y="6662539"/>
                </a:lnTo>
                <a:lnTo>
                  <a:pt x="4226217" y="6662540"/>
                </a:lnTo>
                <a:lnTo>
                  <a:pt x="4226216" y="6662543"/>
                </a:lnTo>
                <a:lnTo>
                  <a:pt x="4214767" y="6683026"/>
                </a:lnTo>
                <a:lnTo>
                  <a:pt x="4211619" y="6702975"/>
                </a:lnTo>
                <a:lnTo>
                  <a:pt x="4211619" y="6702976"/>
                </a:lnTo>
                <a:cubicBezTo>
                  <a:pt x="4212024" y="6716168"/>
                  <a:pt x="4217168" y="6729218"/>
                  <a:pt x="4225455" y="6742552"/>
                </a:cubicBezTo>
                <a:lnTo>
                  <a:pt x="4225456" y="6742554"/>
                </a:lnTo>
                <a:lnTo>
                  <a:pt x="4244933" y="6812061"/>
                </a:lnTo>
                <a:lnTo>
                  <a:pt x="4244933" y="6812063"/>
                </a:lnTo>
                <a:lnTo>
                  <a:pt x="4244933" y="6812062"/>
                </a:lnTo>
                <a:lnTo>
                  <a:pt x="4244933" y="6812061"/>
                </a:lnTo>
                <a:lnTo>
                  <a:pt x="4240159" y="6776799"/>
                </a:lnTo>
                <a:lnTo>
                  <a:pt x="4225456" y="6742554"/>
                </a:lnTo>
                <a:lnTo>
                  <a:pt x="4225455" y="6742551"/>
                </a:lnTo>
                <a:lnTo>
                  <a:pt x="4211619" y="6702975"/>
                </a:lnTo>
                <a:lnTo>
                  <a:pt x="4226216" y="6662543"/>
                </a:lnTo>
                <a:lnTo>
                  <a:pt x="4226217" y="6662541"/>
                </a:lnTo>
                <a:lnTo>
                  <a:pt x="4226218" y="6662539"/>
                </a:lnTo>
                <a:lnTo>
                  <a:pt x="4233301" y="6645551"/>
                </a:lnTo>
                <a:lnTo>
                  <a:pt x="4233312" y="6625224"/>
                </a:lnTo>
                <a:lnTo>
                  <a:pt x="4233312" y="6625223"/>
                </a:lnTo>
                <a:cubicBezTo>
                  <a:pt x="4231216" y="6611340"/>
                  <a:pt x="4225168" y="6597577"/>
                  <a:pt x="4216690" y="6588624"/>
                </a:cubicBezTo>
                <a:close/>
                <a:moveTo>
                  <a:pt x="4274532" y="6438980"/>
                </a:moveTo>
                <a:lnTo>
                  <a:pt x="4254602" y="6463839"/>
                </a:lnTo>
                <a:lnTo>
                  <a:pt x="4254600" y="6463848"/>
                </a:lnTo>
                <a:lnTo>
                  <a:pt x="4240803" y="6513011"/>
                </a:lnTo>
                <a:lnTo>
                  <a:pt x="4221998" y="6546193"/>
                </a:lnTo>
                <a:lnTo>
                  <a:pt x="4221998" y="6546194"/>
                </a:lnTo>
                <a:lnTo>
                  <a:pt x="4238336" y="6521803"/>
                </a:lnTo>
                <a:lnTo>
                  <a:pt x="4240803" y="6513011"/>
                </a:lnTo>
                <a:lnTo>
                  <a:pt x="4243614" y="6508051"/>
                </a:lnTo>
                <a:lnTo>
                  <a:pt x="4254600" y="6463848"/>
                </a:lnTo>
                <a:lnTo>
                  <a:pt x="4254602" y="6463840"/>
                </a:lnTo>
                <a:cubicBezTo>
                  <a:pt x="4257553" y="6451649"/>
                  <a:pt x="4265030" y="6444076"/>
                  <a:pt x="4274532" y="6438980"/>
                </a:cubicBezTo>
                <a:close/>
                <a:moveTo>
                  <a:pt x="4360506" y="6365203"/>
                </a:moveTo>
                <a:lnTo>
                  <a:pt x="4359224" y="6387909"/>
                </a:lnTo>
                <a:lnTo>
                  <a:pt x="4357461" y="6391548"/>
                </a:lnTo>
                <a:lnTo>
                  <a:pt x="4349806" y="6407331"/>
                </a:lnTo>
                <a:lnTo>
                  <a:pt x="4349806" y="6407332"/>
                </a:lnTo>
                <a:lnTo>
                  <a:pt x="4357461" y="6391548"/>
                </a:lnTo>
                <a:lnTo>
                  <a:pt x="4359225" y="6387909"/>
                </a:lnTo>
                <a:close/>
                <a:moveTo>
                  <a:pt x="4121437" y="4221390"/>
                </a:moveTo>
                <a:lnTo>
                  <a:pt x="4121437" y="4221391"/>
                </a:lnTo>
                <a:cubicBezTo>
                  <a:pt x="4122199" y="4232060"/>
                  <a:pt x="4122389" y="4243872"/>
                  <a:pt x="4127153" y="4253014"/>
                </a:cubicBezTo>
                <a:cubicBezTo>
                  <a:pt x="4139346" y="4277401"/>
                  <a:pt x="4154966" y="4300070"/>
                  <a:pt x="4166969" y="4324645"/>
                </a:cubicBezTo>
                <a:lnTo>
                  <a:pt x="4175923" y="4363890"/>
                </a:lnTo>
                <a:lnTo>
                  <a:pt x="4175161" y="4482003"/>
                </a:lnTo>
                <a:cubicBezTo>
                  <a:pt x="4172493" y="4546775"/>
                  <a:pt x="4171921" y="4612499"/>
                  <a:pt x="4115151" y="4659173"/>
                </a:cubicBezTo>
                <a:cubicBezTo>
                  <a:pt x="4110579" y="4662985"/>
                  <a:pt x="4107911" y="4671175"/>
                  <a:pt x="4107149" y="4677654"/>
                </a:cubicBezTo>
                <a:cubicBezTo>
                  <a:pt x="4103530" y="4707563"/>
                  <a:pt x="4103148" y="4738234"/>
                  <a:pt x="4097242" y="4767763"/>
                </a:cubicBezTo>
                <a:cubicBezTo>
                  <a:pt x="4094861" y="4779574"/>
                  <a:pt x="4094052" y="4790386"/>
                  <a:pt x="4095933" y="4800482"/>
                </a:cubicBezTo>
                <a:lnTo>
                  <a:pt x="4095933" y="4800483"/>
                </a:lnTo>
                <a:cubicBezTo>
                  <a:pt x="4097814" y="4810580"/>
                  <a:pt x="4102387" y="4819963"/>
                  <a:pt x="4110769" y="4828916"/>
                </a:cubicBezTo>
                <a:lnTo>
                  <a:pt x="4132950" y="4863342"/>
                </a:lnTo>
                <a:lnTo>
                  <a:pt x="4140479" y="4889274"/>
                </a:lnTo>
                <a:lnTo>
                  <a:pt x="4138774" y="4912167"/>
                </a:lnTo>
                <a:cubicBezTo>
                  <a:pt x="4137059" y="4919977"/>
                  <a:pt x="4136702" y="4927121"/>
                  <a:pt x="4137372" y="4933803"/>
                </a:cubicBezTo>
                <a:lnTo>
                  <a:pt x="4137372" y="4933804"/>
                </a:lnTo>
                <a:lnTo>
                  <a:pt x="4142131" y="4952672"/>
                </a:lnTo>
                <a:lnTo>
                  <a:pt x="4144924" y="4957453"/>
                </a:lnTo>
                <a:lnTo>
                  <a:pt x="4146202" y="4961455"/>
                </a:lnTo>
                <a:cubicBezTo>
                  <a:pt x="4150713" y="4970096"/>
                  <a:pt x="4156419" y="4978393"/>
                  <a:pt x="4162206" y="4987037"/>
                </a:cubicBezTo>
                <a:cubicBezTo>
                  <a:pt x="4173445" y="5003801"/>
                  <a:pt x="4187543" y="5022852"/>
                  <a:pt x="4188685" y="5041521"/>
                </a:cubicBezTo>
                <a:cubicBezTo>
                  <a:pt x="4189304" y="5052095"/>
                  <a:pt x="4192222" y="5062299"/>
                  <a:pt x="4195901" y="5072375"/>
                </a:cubicBezTo>
                <a:lnTo>
                  <a:pt x="4201805" y="5087442"/>
                </a:lnTo>
                <a:lnTo>
                  <a:pt x="4214832" y="5133219"/>
                </a:lnTo>
                <a:lnTo>
                  <a:pt x="4214833" y="5133224"/>
                </a:lnTo>
                <a:lnTo>
                  <a:pt x="4208118" y="5166112"/>
                </a:lnTo>
                <a:lnTo>
                  <a:pt x="4208118" y="5166113"/>
                </a:lnTo>
                <a:cubicBezTo>
                  <a:pt x="4207356" y="5167637"/>
                  <a:pt x="4207928" y="5169780"/>
                  <a:pt x="4208809" y="5172090"/>
                </a:cubicBezTo>
                <a:lnTo>
                  <a:pt x="4211356" y="5179067"/>
                </a:lnTo>
                <a:cubicBezTo>
                  <a:pt x="4214976" y="5196594"/>
                  <a:pt x="4215024" y="5213597"/>
                  <a:pt x="4211190" y="5229433"/>
                </a:cubicBezTo>
                <a:lnTo>
                  <a:pt x="4200644" y="5248928"/>
                </a:lnTo>
                <a:lnTo>
                  <a:pt x="4187733" y="5272795"/>
                </a:lnTo>
                <a:cubicBezTo>
                  <a:pt x="4176088" y="5285440"/>
                  <a:pt x="4168382" y="5298594"/>
                  <a:pt x="4163830" y="5312287"/>
                </a:cubicBezTo>
                <a:lnTo>
                  <a:pt x="4162774" y="5321350"/>
                </a:lnTo>
                <a:lnTo>
                  <a:pt x="4160300" y="5326162"/>
                </a:lnTo>
                <a:lnTo>
                  <a:pt x="4158854" y="5355013"/>
                </a:lnTo>
                <a:lnTo>
                  <a:pt x="4158854" y="5355014"/>
                </a:lnTo>
                <a:cubicBezTo>
                  <a:pt x="4159503" y="5364882"/>
                  <a:pt x="4161206" y="5375002"/>
                  <a:pt x="4163730" y="5385384"/>
                </a:cubicBezTo>
                <a:cubicBezTo>
                  <a:pt x="4166969" y="5398721"/>
                  <a:pt x="4169255" y="5412057"/>
                  <a:pt x="4171921" y="5425582"/>
                </a:cubicBezTo>
                <a:cubicBezTo>
                  <a:pt x="4175731" y="5443870"/>
                  <a:pt x="4179733" y="5462351"/>
                  <a:pt x="4183543" y="5480637"/>
                </a:cubicBezTo>
                <a:lnTo>
                  <a:pt x="4188067" y="5507667"/>
                </a:lnTo>
                <a:lnTo>
                  <a:pt x="4177448" y="5531691"/>
                </a:lnTo>
                <a:lnTo>
                  <a:pt x="4177447" y="5531692"/>
                </a:lnTo>
                <a:cubicBezTo>
                  <a:pt x="4170398" y="5537599"/>
                  <a:pt x="4167206" y="5542648"/>
                  <a:pt x="4167302" y="5547577"/>
                </a:cubicBezTo>
                <a:lnTo>
                  <a:pt x="4167302" y="5547578"/>
                </a:lnTo>
                <a:cubicBezTo>
                  <a:pt x="4167397" y="5552507"/>
                  <a:pt x="4170779" y="5557317"/>
                  <a:pt x="4176875" y="5562746"/>
                </a:cubicBezTo>
                <a:cubicBezTo>
                  <a:pt x="4219548" y="5600467"/>
                  <a:pt x="4246219" y="5646189"/>
                  <a:pt x="4248123" y="5704483"/>
                </a:cubicBezTo>
                <a:cubicBezTo>
                  <a:pt x="4248505" y="5716485"/>
                  <a:pt x="4251171" y="5728678"/>
                  <a:pt x="4254029" y="5740488"/>
                </a:cubicBezTo>
                <a:cubicBezTo>
                  <a:pt x="4255744" y="5747728"/>
                  <a:pt x="4257650" y="5756493"/>
                  <a:pt x="4262794" y="5760873"/>
                </a:cubicBezTo>
                <a:cubicBezTo>
                  <a:pt x="4302037" y="5794974"/>
                  <a:pt x="4329280" y="5837457"/>
                  <a:pt x="4351189" y="5883751"/>
                </a:cubicBezTo>
                <a:lnTo>
                  <a:pt x="4351191" y="5883755"/>
                </a:lnTo>
                <a:lnTo>
                  <a:pt x="4369094" y="5935945"/>
                </a:lnTo>
                <a:lnTo>
                  <a:pt x="4369096" y="5935949"/>
                </a:lnTo>
                <a:lnTo>
                  <a:pt x="4365476" y="5993289"/>
                </a:lnTo>
                <a:lnTo>
                  <a:pt x="4365475" y="5993290"/>
                </a:lnTo>
                <a:cubicBezTo>
                  <a:pt x="4364334" y="6004530"/>
                  <a:pt x="4364524" y="6017484"/>
                  <a:pt x="4358999" y="6026439"/>
                </a:cubicBezTo>
                <a:cubicBezTo>
                  <a:pt x="4341662" y="6054824"/>
                  <a:pt x="4322994" y="6082257"/>
                  <a:pt x="4302799" y="6108737"/>
                </a:cubicBezTo>
                <a:cubicBezTo>
                  <a:pt x="4294131" y="6120073"/>
                  <a:pt x="4289178" y="6126883"/>
                  <a:pt x="4289107" y="6133313"/>
                </a:cubicBezTo>
                <a:lnTo>
                  <a:pt x="4289107" y="6133314"/>
                </a:lnTo>
                <a:lnTo>
                  <a:pt x="4292807" y="6143189"/>
                </a:lnTo>
                <a:lnTo>
                  <a:pt x="4304703" y="6155599"/>
                </a:lnTo>
                <a:lnTo>
                  <a:pt x="4304706" y="6155602"/>
                </a:lnTo>
                <a:cubicBezTo>
                  <a:pt x="4326994" y="6175797"/>
                  <a:pt x="4338614" y="6200944"/>
                  <a:pt x="4343376" y="6228756"/>
                </a:cubicBezTo>
                <a:lnTo>
                  <a:pt x="4360713" y="6361539"/>
                </a:lnTo>
                <a:lnTo>
                  <a:pt x="4360713" y="6361538"/>
                </a:lnTo>
                <a:cubicBezTo>
                  <a:pt x="4357093" y="6317150"/>
                  <a:pt x="4350808" y="6272763"/>
                  <a:pt x="4343376" y="6228755"/>
                </a:cubicBezTo>
                <a:cubicBezTo>
                  <a:pt x="4338614" y="6200943"/>
                  <a:pt x="4326994" y="6175796"/>
                  <a:pt x="4304706" y="6155601"/>
                </a:cubicBezTo>
                <a:lnTo>
                  <a:pt x="4304703" y="6155599"/>
                </a:lnTo>
                <a:lnTo>
                  <a:pt x="4289107" y="6133314"/>
                </a:lnTo>
                <a:lnTo>
                  <a:pt x="4302799" y="6108738"/>
                </a:lnTo>
                <a:cubicBezTo>
                  <a:pt x="4322994" y="6082258"/>
                  <a:pt x="4341662" y="6054825"/>
                  <a:pt x="4358999" y="6026440"/>
                </a:cubicBezTo>
                <a:cubicBezTo>
                  <a:pt x="4364524" y="6017485"/>
                  <a:pt x="4364334" y="6004531"/>
                  <a:pt x="4365475" y="5993291"/>
                </a:cubicBezTo>
                <a:lnTo>
                  <a:pt x="4365476" y="5993289"/>
                </a:lnTo>
                <a:lnTo>
                  <a:pt x="4368929" y="5964476"/>
                </a:lnTo>
                <a:lnTo>
                  <a:pt x="4369096" y="5935949"/>
                </a:lnTo>
                <a:lnTo>
                  <a:pt x="4369096" y="5935948"/>
                </a:lnTo>
                <a:lnTo>
                  <a:pt x="4369094" y="5935945"/>
                </a:lnTo>
                <a:lnTo>
                  <a:pt x="4362214" y="5909350"/>
                </a:lnTo>
                <a:lnTo>
                  <a:pt x="4351191" y="5883755"/>
                </a:lnTo>
                <a:lnTo>
                  <a:pt x="4351189" y="5883750"/>
                </a:lnTo>
                <a:cubicBezTo>
                  <a:pt x="4329280" y="5837456"/>
                  <a:pt x="4302037" y="5794973"/>
                  <a:pt x="4262794" y="5760872"/>
                </a:cubicBezTo>
                <a:cubicBezTo>
                  <a:pt x="4257650" y="5756492"/>
                  <a:pt x="4255744" y="5747727"/>
                  <a:pt x="4254029" y="5740487"/>
                </a:cubicBezTo>
                <a:cubicBezTo>
                  <a:pt x="4251171" y="5728677"/>
                  <a:pt x="4248505" y="5716484"/>
                  <a:pt x="4248123" y="5704482"/>
                </a:cubicBezTo>
                <a:cubicBezTo>
                  <a:pt x="4246219" y="5646188"/>
                  <a:pt x="4219548" y="5600466"/>
                  <a:pt x="4176875" y="5562745"/>
                </a:cubicBezTo>
                <a:lnTo>
                  <a:pt x="4167302" y="5547577"/>
                </a:lnTo>
                <a:lnTo>
                  <a:pt x="4177447" y="5531693"/>
                </a:lnTo>
                <a:lnTo>
                  <a:pt x="4177448" y="5531691"/>
                </a:lnTo>
                <a:lnTo>
                  <a:pt x="4185847" y="5520421"/>
                </a:lnTo>
                <a:lnTo>
                  <a:pt x="4188067" y="5507667"/>
                </a:lnTo>
                <a:lnTo>
                  <a:pt x="4188067" y="5507666"/>
                </a:lnTo>
                <a:cubicBezTo>
                  <a:pt x="4188020" y="5498831"/>
                  <a:pt x="4185448" y="5489496"/>
                  <a:pt x="4183543" y="5480636"/>
                </a:cubicBezTo>
                <a:cubicBezTo>
                  <a:pt x="4179733" y="5462350"/>
                  <a:pt x="4175731" y="5443869"/>
                  <a:pt x="4171921" y="5425581"/>
                </a:cubicBezTo>
                <a:cubicBezTo>
                  <a:pt x="4169255" y="5412056"/>
                  <a:pt x="4166969" y="5398720"/>
                  <a:pt x="4163730" y="5385383"/>
                </a:cubicBezTo>
                <a:lnTo>
                  <a:pt x="4158854" y="5355013"/>
                </a:lnTo>
                <a:lnTo>
                  <a:pt x="4162774" y="5321350"/>
                </a:lnTo>
                <a:lnTo>
                  <a:pt x="4187733" y="5272796"/>
                </a:lnTo>
                <a:lnTo>
                  <a:pt x="4200644" y="5248928"/>
                </a:lnTo>
                <a:lnTo>
                  <a:pt x="4211191" y="5229432"/>
                </a:lnTo>
                <a:lnTo>
                  <a:pt x="4211356" y="5179067"/>
                </a:lnTo>
                <a:lnTo>
                  <a:pt x="4211356" y="5179066"/>
                </a:lnTo>
                <a:cubicBezTo>
                  <a:pt x="4210880" y="5176875"/>
                  <a:pt x="4209690" y="5174399"/>
                  <a:pt x="4208809" y="5172089"/>
                </a:cubicBezTo>
                <a:lnTo>
                  <a:pt x="4208118" y="5166113"/>
                </a:lnTo>
                <a:lnTo>
                  <a:pt x="4214833" y="5133224"/>
                </a:lnTo>
                <a:lnTo>
                  <a:pt x="4214833" y="5133223"/>
                </a:lnTo>
                <a:lnTo>
                  <a:pt x="4214832" y="5133219"/>
                </a:lnTo>
                <a:lnTo>
                  <a:pt x="4207690" y="5102460"/>
                </a:lnTo>
                <a:lnTo>
                  <a:pt x="4201805" y="5087442"/>
                </a:lnTo>
                <a:lnTo>
                  <a:pt x="4201799" y="5087422"/>
                </a:lnTo>
                <a:cubicBezTo>
                  <a:pt x="4195713" y="5072410"/>
                  <a:pt x="4189614" y="5057380"/>
                  <a:pt x="4188685" y="5041520"/>
                </a:cubicBezTo>
                <a:cubicBezTo>
                  <a:pt x="4187543" y="5022851"/>
                  <a:pt x="4173445" y="5003800"/>
                  <a:pt x="4162206" y="4987036"/>
                </a:cubicBezTo>
                <a:lnTo>
                  <a:pt x="4144924" y="4957453"/>
                </a:lnTo>
                <a:lnTo>
                  <a:pt x="4137372" y="4933804"/>
                </a:lnTo>
                <a:lnTo>
                  <a:pt x="4138774" y="4912168"/>
                </a:lnTo>
                <a:cubicBezTo>
                  <a:pt x="4140536" y="4904357"/>
                  <a:pt x="4141048" y="4896713"/>
                  <a:pt x="4140479" y="4889275"/>
                </a:cubicBezTo>
                <a:lnTo>
                  <a:pt x="4140479" y="4889274"/>
                </a:lnTo>
                <a:lnTo>
                  <a:pt x="4135701" y="4867613"/>
                </a:lnTo>
                <a:lnTo>
                  <a:pt x="4132950" y="4863342"/>
                </a:lnTo>
                <a:lnTo>
                  <a:pt x="4131200" y="4857316"/>
                </a:lnTo>
                <a:cubicBezTo>
                  <a:pt x="4126057" y="4847213"/>
                  <a:pt x="4119056" y="4837702"/>
                  <a:pt x="4110769" y="4828915"/>
                </a:cubicBezTo>
                <a:lnTo>
                  <a:pt x="4095933" y="4800482"/>
                </a:lnTo>
                <a:lnTo>
                  <a:pt x="4097242" y="4767764"/>
                </a:lnTo>
                <a:cubicBezTo>
                  <a:pt x="4103148" y="4738235"/>
                  <a:pt x="4103530" y="4707564"/>
                  <a:pt x="4107149" y="4677655"/>
                </a:cubicBezTo>
                <a:cubicBezTo>
                  <a:pt x="4107911" y="4671176"/>
                  <a:pt x="4110579" y="4662986"/>
                  <a:pt x="4115151" y="4659174"/>
                </a:cubicBezTo>
                <a:cubicBezTo>
                  <a:pt x="4171921" y="4612500"/>
                  <a:pt x="4172493" y="4546776"/>
                  <a:pt x="4175161" y="4482004"/>
                </a:cubicBezTo>
                <a:cubicBezTo>
                  <a:pt x="4176875" y="4442761"/>
                  <a:pt x="4176875" y="4403325"/>
                  <a:pt x="4175923" y="4363890"/>
                </a:cubicBezTo>
                <a:lnTo>
                  <a:pt x="4175923" y="4363889"/>
                </a:lnTo>
                <a:cubicBezTo>
                  <a:pt x="4175731" y="4350553"/>
                  <a:pt x="4172683" y="4336456"/>
                  <a:pt x="4166969" y="4324644"/>
                </a:cubicBezTo>
                <a:cubicBezTo>
                  <a:pt x="4154966" y="4300069"/>
                  <a:pt x="4139346" y="4277400"/>
                  <a:pt x="4127153" y="4253013"/>
                </a:cubicBezTo>
                <a:close/>
                <a:moveTo>
                  <a:pt x="4190328" y="2836171"/>
                </a:moveTo>
                <a:lnTo>
                  <a:pt x="4181637" y="2848792"/>
                </a:lnTo>
                <a:cubicBezTo>
                  <a:pt x="4176637" y="2865009"/>
                  <a:pt x="4170779" y="2881306"/>
                  <a:pt x="4166033" y="2897784"/>
                </a:cubicBezTo>
                <a:lnTo>
                  <a:pt x="4165004" y="2903549"/>
                </a:lnTo>
                <a:lnTo>
                  <a:pt x="4161730" y="2914327"/>
                </a:lnTo>
                <a:lnTo>
                  <a:pt x="4157099" y="2947858"/>
                </a:lnTo>
                <a:lnTo>
                  <a:pt x="4157098" y="2947861"/>
                </a:lnTo>
                <a:lnTo>
                  <a:pt x="4157098" y="2947862"/>
                </a:lnTo>
                <a:cubicBezTo>
                  <a:pt x="4156729" y="2959156"/>
                  <a:pt x="4157729" y="2970575"/>
                  <a:pt x="4160682" y="2982148"/>
                </a:cubicBezTo>
                <a:lnTo>
                  <a:pt x="4172375" y="3077401"/>
                </a:lnTo>
                <a:lnTo>
                  <a:pt x="4159920" y="3172653"/>
                </a:lnTo>
                <a:cubicBezTo>
                  <a:pt x="4134011" y="3276479"/>
                  <a:pt x="4106579" y="3380304"/>
                  <a:pt x="4112293" y="3489466"/>
                </a:cubicBezTo>
                <a:cubicBezTo>
                  <a:pt x="4113245" y="3507562"/>
                  <a:pt x="4101624" y="3529089"/>
                  <a:pt x="4090194" y="3544712"/>
                </a:cubicBezTo>
                <a:cubicBezTo>
                  <a:pt x="4079336" y="3559667"/>
                  <a:pt x="4073477" y="3566811"/>
                  <a:pt x="4072572" y="3574407"/>
                </a:cubicBezTo>
                <a:lnTo>
                  <a:pt x="4072572" y="3574408"/>
                </a:lnTo>
                <a:cubicBezTo>
                  <a:pt x="4071667" y="3582004"/>
                  <a:pt x="4075716" y="3590053"/>
                  <a:pt x="4084670" y="3606817"/>
                </a:cubicBezTo>
                <a:cubicBezTo>
                  <a:pt x="4089052" y="3614819"/>
                  <a:pt x="4091718" y="3624725"/>
                  <a:pt x="4098196" y="3630632"/>
                </a:cubicBezTo>
                <a:lnTo>
                  <a:pt x="4115925" y="3654415"/>
                </a:lnTo>
                <a:lnTo>
                  <a:pt x="4118836" y="3665923"/>
                </a:lnTo>
                <a:lnTo>
                  <a:pt x="4122437" y="3680163"/>
                </a:lnTo>
                <a:lnTo>
                  <a:pt x="4118389" y="3734836"/>
                </a:lnTo>
                <a:lnTo>
                  <a:pt x="4118389" y="3734837"/>
                </a:lnTo>
                <a:cubicBezTo>
                  <a:pt x="4117437" y="3741315"/>
                  <a:pt x="4116103" y="3749125"/>
                  <a:pt x="4118771" y="3754652"/>
                </a:cubicBezTo>
                <a:lnTo>
                  <a:pt x="4125128" y="3789775"/>
                </a:lnTo>
                <a:lnTo>
                  <a:pt x="4110197" y="3822471"/>
                </a:lnTo>
                <a:cubicBezTo>
                  <a:pt x="4103149" y="3831901"/>
                  <a:pt x="4097529" y="3842045"/>
                  <a:pt x="4095862" y="3852618"/>
                </a:cubicBezTo>
                <a:lnTo>
                  <a:pt x="4095862" y="3852619"/>
                </a:lnTo>
                <a:lnTo>
                  <a:pt x="4096642" y="3868763"/>
                </a:lnTo>
                <a:lnTo>
                  <a:pt x="4105245" y="3885336"/>
                </a:lnTo>
                <a:lnTo>
                  <a:pt x="4105245" y="3885338"/>
                </a:lnTo>
                <a:cubicBezTo>
                  <a:pt x="4114961" y="3897721"/>
                  <a:pt x="4122367" y="3910318"/>
                  <a:pt x="4127626" y="3923124"/>
                </a:cubicBezTo>
                <a:lnTo>
                  <a:pt x="4137130" y="3962159"/>
                </a:lnTo>
                <a:lnTo>
                  <a:pt x="4121438" y="4043837"/>
                </a:lnTo>
                <a:lnTo>
                  <a:pt x="4121437" y="4043838"/>
                </a:lnTo>
                <a:cubicBezTo>
                  <a:pt x="4112674" y="4063841"/>
                  <a:pt x="4107292" y="4083701"/>
                  <a:pt x="4106316" y="4103824"/>
                </a:cubicBezTo>
                <a:lnTo>
                  <a:pt x="4106316" y="4103825"/>
                </a:lnTo>
                <a:lnTo>
                  <a:pt x="4108283" y="4134255"/>
                </a:lnTo>
                <a:lnTo>
                  <a:pt x="4117627" y="4165381"/>
                </a:lnTo>
                <a:lnTo>
                  <a:pt x="4117627" y="4165383"/>
                </a:lnTo>
                <a:lnTo>
                  <a:pt x="4121532" y="4192387"/>
                </a:lnTo>
                <a:lnTo>
                  <a:pt x="4121532" y="4192386"/>
                </a:lnTo>
                <a:cubicBezTo>
                  <a:pt x="4121628" y="4182766"/>
                  <a:pt x="4121056" y="4173479"/>
                  <a:pt x="4117627" y="4165382"/>
                </a:cubicBezTo>
                <a:lnTo>
                  <a:pt x="4117627" y="4165381"/>
                </a:lnTo>
                <a:lnTo>
                  <a:pt x="4106316" y="4103825"/>
                </a:lnTo>
                <a:lnTo>
                  <a:pt x="4121437" y="4043839"/>
                </a:lnTo>
                <a:lnTo>
                  <a:pt x="4121438" y="4043837"/>
                </a:lnTo>
                <a:lnTo>
                  <a:pt x="4134740" y="4002409"/>
                </a:lnTo>
                <a:lnTo>
                  <a:pt x="4137130" y="3962159"/>
                </a:lnTo>
                <a:lnTo>
                  <a:pt x="4137130" y="3962158"/>
                </a:lnTo>
                <a:cubicBezTo>
                  <a:pt x="4134868" y="3935726"/>
                  <a:pt x="4124677" y="3910103"/>
                  <a:pt x="4105245" y="3885337"/>
                </a:cubicBezTo>
                <a:lnTo>
                  <a:pt x="4105245" y="3885336"/>
                </a:lnTo>
                <a:lnTo>
                  <a:pt x="4095862" y="3852619"/>
                </a:lnTo>
                <a:lnTo>
                  <a:pt x="4110197" y="3822472"/>
                </a:lnTo>
                <a:cubicBezTo>
                  <a:pt x="4118389" y="3811613"/>
                  <a:pt x="4123533" y="3800896"/>
                  <a:pt x="4125128" y="3789776"/>
                </a:cubicBezTo>
                <a:lnTo>
                  <a:pt x="4125128" y="3789775"/>
                </a:lnTo>
                <a:cubicBezTo>
                  <a:pt x="4126724" y="3778654"/>
                  <a:pt x="4124771" y="3767129"/>
                  <a:pt x="4118771" y="3754651"/>
                </a:cubicBezTo>
                <a:lnTo>
                  <a:pt x="4118389" y="3734837"/>
                </a:lnTo>
                <a:lnTo>
                  <a:pt x="4122437" y="3680163"/>
                </a:lnTo>
                <a:lnTo>
                  <a:pt x="4122437" y="3680162"/>
                </a:lnTo>
                <a:lnTo>
                  <a:pt x="4118836" y="3665923"/>
                </a:lnTo>
                <a:lnTo>
                  <a:pt x="4115925" y="3654415"/>
                </a:lnTo>
                <a:lnTo>
                  <a:pt x="4115925" y="3654415"/>
                </a:lnTo>
                <a:lnTo>
                  <a:pt x="4115925" y="3654415"/>
                </a:lnTo>
                <a:cubicBezTo>
                  <a:pt x="4112115" y="3646122"/>
                  <a:pt x="4106436" y="3638156"/>
                  <a:pt x="4098196" y="3630631"/>
                </a:cubicBezTo>
                <a:cubicBezTo>
                  <a:pt x="4091718" y="3624724"/>
                  <a:pt x="4089052" y="3614818"/>
                  <a:pt x="4084670" y="3606816"/>
                </a:cubicBezTo>
                <a:cubicBezTo>
                  <a:pt x="4080193" y="3598434"/>
                  <a:pt x="4076942" y="3592231"/>
                  <a:pt x="4074924" y="3587173"/>
                </a:cubicBezTo>
                <a:lnTo>
                  <a:pt x="4072572" y="3574407"/>
                </a:lnTo>
                <a:lnTo>
                  <a:pt x="4077651" y="3562320"/>
                </a:lnTo>
                <a:cubicBezTo>
                  <a:pt x="4080586" y="3557715"/>
                  <a:pt x="4084765" y="3552190"/>
                  <a:pt x="4090194" y="3544713"/>
                </a:cubicBezTo>
                <a:cubicBezTo>
                  <a:pt x="4101624" y="3529090"/>
                  <a:pt x="4113245" y="3507563"/>
                  <a:pt x="4112293" y="3489467"/>
                </a:cubicBezTo>
                <a:cubicBezTo>
                  <a:pt x="4106579" y="3380305"/>
                  <a:pt x="4134011" y="3276480"/>
                  <a:pt x="4159920" y="3172654"/>
                </a:cubicBezTo>
                <a:cubicBezTo>
                  <a:pt x="4167922" y="3140649"/>
                  <a:pt x="4172160" y="3109025"/>
                  <a:pt x="4172375" y="3077401"/>
                </a:cubicBezTo>
                <a:lnTo>
                  <a:pt x="4172375" y="3077400"/>
                </a:lnTo>
                <a:cubicBezTo>
                  <a:pt x="4172589" y="3045776"/>
                  <a:pt x="4168779" y="3014152"/>
                  <a:pt x="4160682" y="2982147"/>
                </a:cubicBezTo>
                <a:lnTo>
                  <a:pt x="4157098" y="2947862"/>
                </a:lnTo>
                <a:lnTo>
                  <a:pt x="4157099" y="2947858"/>
                </a:lnTo>
                <a:lnTo>
                  <a:pt x="4165004" y="2903549"/>
                </a:lnTo>
                <a:lnTo>
                  <a:pt x="4181637" y="2848793"/>
                </a:lnTo>
                <a:cubicBezTo>
                  <a:pt x="4182970" y="2844316"/>
                  <a:pt x="4186256" y="2839982"/>
                  <a:pt x="4190328" y="2836172"/>
                </a:cubicBezTo>
                <a:close/>
                <a:moveTo>
                  <a:pt x="3705842" y="1508457"/>
                </a:moveTo>
                <a:lnTo>
                  <a:pt x="3677748" y="1596213"/>
                </a:lnTo>
                <a:cubicBezTo>
                  <a:pt x="3675271" y="1604978"/>
                  <a:pt x="3676796" y="1615836"/>
                  <a:pt x="3679653" y="1624980"/>
                </a:cubicBezTo>
                <a:cubicBezTo>
                  <a:pt x="3689369" y="1656223"/>
                  <a:pt x="3713754" y="1676036"/>
                  <a:pt x="3736234" y="1697753"/>
                </a:cubicBezTo>
                <a:cubicBezTo>
                  <a:pt x="3746141" y="1707279"/>
                  <a:pt x="3753189" y="1720423"/>
                  <a:pt x="3758903" y="1733188"/>
                </a:cubicBezTo>
                <a:cubicBezTo>
                  <a:pt x="3773574" y="1766335"/>
                  <a:pt x="3786718" y="1800246"/>
                  <a:pt x="3800624" y="1833775"/>
                </a:cubicBezTo>
                <a:cubicBezTo>
                  <a:pt x="3801958" y="1837013"/>
                  <a:pt x="3805387" y="1839679"/>
                  <a:pt x="3808245" y="1842158"/>
                </a:cubicBezTo>
                <a:cubicBezTo>
                  <a:pt x="3838346" y="1866922"/>
                  <a:pt x="3868635" y="1891497"/>
                  <a:pt x="3898736" y="1916454"/>
                </a:cubicBezTo>
                <a:cubicBezTo>
                  <a:pt x="3904450" y="1921216"/>
                  <a:pt x="3908642" y="1928076"/>
                  <a:pt x="3914166" y="1933219"/>
                </a:cubicBezTo>
                <a:cubicBezTo>
                  <a:pt x="3921786" y="1940459"/>
                  <a:pt x="3929027" y="1949603"/>
                  <a:pt x="3938171" y="1953413"/>
                </a:cubicBezTo>
                <a:cubicBezTo>
                  <a:pt x="3966936" y="1965224"/>
                  <a:pt x="3979320" y="1987894"/>
                  <a:pt x="3984654" y="2016469"/>
                </a:cubicBezTo>
                <a:cubicBezTo>
                  <a:pt x="3989607" y="2042570"/>
                  <a:pt x="3993799" y="2068669"/>
                  <a:pt x="3999513" y="2094578"/>
                </a:cubicBezTo>
                <a:cubicBezTo>
                  <a:pt x="4006371" y="2126201"/>
                  <a:pt x="4013801" y="2157636"/>
                  <a:pt x="4022184" y="2188879"/>
                </a:cubicBezTo>
                <a:cubicBezTo>
                  <a:pt x="4025804" y="2202404"/>
                  <a:pt x="4029994" y="2216692"/>
                  <a:pt x="4037424" y="2228314"/>
                </a:cubicBezTo>
                <a:cubicBezTo>
                  <a:pt x="4057999" y="2260890"/>
                  <a:pt x="4071905" y="2295753"/>
                  <a:pt x="4066381" y="2334044"/>
                </a:cubicBezTo>
                <a:cubicBezTo>
                  <a:pt x="4061999" y="2364715"/>
                  <a:pt x="4073239" y="2390434"/>
                  <a:pt x="4090766" y="2409485"/>
                </a:cubicBezTo>
                <a:cubicBezTo>
                  <a:pt x="4098720" y="2418154"/>
                  <a:pt x="4104233" y="2426976"/>
                  <a:pt x="4107867" y="2435912"/>
                </a:cubicBezTo>
                <a:lnTo>
                  <a:pt x="4113698" y="2463017"/>
                </a:lnTo>
                <a:lnTo>
                  <a:pt x="4105056" y="2518262"/>
                </a:lnTo>
                <a:lnTo>
                  <a:pt x="4105055" y="2518263"/>
                </a:lnTo>
                <a:cubicBezTo>
                  <a:pt x="4102388" y="2527789"/>
                  <a:pt x="4101244" y="2536456"/>
                  <a:pt x="4101411" y="2545005"/>
                </a:cubicBezTo>
                <a:lnTo>
                  <a:pt x="4101411" y="2545006"/>
                </a:lnTo>
                <a:cubicBezTo>
                  <a:pt x="4101577" y="2553555"/>
                  <a:pt x="4103054" y="2561985"/>
                  <a:pt x="4105625" y="2571034"/>
                </a:cubicBezTo>
                <a:cubicBezTo>
                  <a:pt x="4117627" y="2612945"/>
                  <a:pt x="4150204" y="2640950"/>
                  <a:pt x="4178779" y="2668001"/>
                </a:cubicBezTo>
                <a:cubicBezTo>
                  <a:pt x="4203164" y="2691054"/>
                  <a:pt x="4216880" y="2716963"/>
                  <a:pt x="4227170" y="2745348"/>
                </a:cubicBezTo>
                <a:lnTo>
                  <a:pt x="4227170" y="2745351"/>
                </a:lnTo>
                <a:lnTo>
                  <a:pt x="4233090" y="2778005"/>
                </a:lnTo>
                <a:lnTo>
                  <a:pt x="4232670" y="2785439"/>
                </a:lnTo>
                <a:lnTo>
                  <a:pt x="4222591" y="2811779"/>
                </a:lnTo>
                <a:lnTo>
                  <a:pt x="4222587" y="2811786"/>
                </a:lnTo>
                <a:lnTo>
                  <a:pt x="4222588" y="2811786"/>
                </a:lnTo>
                <a:lnTo>
                  <a:pt x="4222591" y="2811779"/>
                </a:lnTo>
                <a:lnTo>
                  <a:pt x="4232241" y="2793022"/>
                </a:lnTo>
                <a:lnTo>
                  <a:pt x="4232670" y="2785439"/>
                </a:lnTo>
                <a:lnTo>
                  <a:pt x="4233870" y="2782304"/>
                </a:lnTo>
                <a:lnTo>
                  <a:pt x="4233090" y="2778005"/>
                </a:lnTo>
                <a:lnTo>
                  <a:pt x="4233500" y="2770757"/>
                </a:lnTo>
                <a:lnTo>
                  <a:pt x="4227170" y="2745351"/>
                </a:lnTo>
                <a:lnTo>
                  <a:pt x="4227170" y="2745347"/>
                </a:lnTo>
                <a:cubicBezTo>
                  <a:pt x="4216880" y="2716962"/>
                  <a:pt x="4203164" y="2691053"/>
                  <a:pt x="4178779" y="2668000"/>
                </a:cubicBezTo>
                <a:cubicBezTo>
                  <a:pt x="4150204" y="2640949"/>
                  <a:pt x="4117627" y="2612944"/>
                  <a:pt x="4105625" y="2571033"/>
                </a:cubicBezTo>
                <a:lnTo>
                  <a:pt x="4101411" y="2545006"/>
                </a:lnTo>
                <a:lnTo>
                  <a:pt x="4105055" y="2518264"/>
                </a:lnTo>
                <a:lnTo>
                  <a:pt x="4105056" y="2518262"/>
                </a:lnTo>
                <a:lnTo>
                  <a:pt x="4111636" y="2490550"/>
                </a:lnTo>
                <a:lnTo>
                  <a:pt x="4113698" y="2463017"/>
                </a:lnTo>
                <a:lnTo>
                  <a:pt x="4113698" y="2463016"/>
                </a:lnTo>
                <a:cubicBezTo>
                  <a:pt x="4112817" y="2444776"/>
                  <a:pt x="4106674" y="2426821"/>
                  <a:pt x="4090766" y="2409484"/>
                </a:cubicBezTo>
                <a:cubicBezTo>
                  <a:pt x="4073239" y="2390433"/>
                  <a:pt x="4061999" y="2364714"/>
                  <a:pt x="4066381" y="2334043"/>
                </a:cubicBezTo>
                <a:cubicBezTo>
                  <a:pt x="4071905" y="2295752"/>
                  <a:pt x="4057999" y="2260889"/>
                  <a:pt x="4037424" y="2228313"/>
                </a:cubicBezTo>
                <a:cubicBezTo>
                  <a:pt x="4029994" y="2216691"/>
                  <a:pt x="4025804" y="2202403"/>
                  <a:pt x="4022184" y="2188878"/>
                </a:cubicBezTo>
                <a:cubicBezTo>
                  <a:pt x="4013801" y="2157635"/>
                  <a:pt x="4006371" y="2126200"/>
                  <a:pt x="3999513" y="2094577"/>
                </a:cubicBezTo>
                <a:cubicBezTo>
                  <a:pt x="3993799" y="2068668"/>
                  <a:pt x="3989607" y="2042569"/>
                  <a:pt x="3984654" y="2016468"/>
                </a:cubicBezTo>
                <a:cubicBezTo>
                  <a:pt x="3979320" y="1987893"/>
                  <a:pt x="3966936" y="1965223"/>
                  <a:pt x="3938171" y="1953412"/>
                </a:cubicBezTo>
                <a:cubicBezTo>
                  <a:pt x="3929027" y="1949602"/>
                  <a:pt x="3921786" y="1940458"/>
                  <a:pt x="3914166" y="1933218"/>
                </a:cubicBezTo>
                <a:cubicBezTo>
                  <a:pt x="3908642" y="1928075"/>
                  <a:pt x="3904450" y="1921215"/>
                  <a:pt x="3898736" y="1916453"/>
                </a:cubicBezTo>
                <a:cubicBezTo>
                  <a:pt x="3868635" y="1891496"/>
                  <a:pt x="3838346" y="1866921"/>
                  <a:pt x="3808245" y="1842157"/>
                </a:cubicBezTo>
                <a:cubicBezTo>
                  <a:pt x="3805387" y="1839678"/>
                  <a:pt x="3801958" y="1837012"/>
                  <a:pt x="3800624" y="1833774"/>
                </a:cubicBezTo>
                <a:cubicBezTo>
                  <a:pt x="3786718" y="1800245"/>
                  <a:pt x="3773575" y="1766334"/>
                  <a:pt x="3758903" y="1733187"/>
                </a:cubicBezTo>
                <a:cubicBezTo>
                  <a:pt x="3753189" y="1720422"/>
                  <a:pt x="3746141" y="1707278"/>
                  <a:pt x="3736235" y="1697752"/>
                </a:cubicBezTo>
                <a:cubicBezTo>
                  <a:pt x="3713755" y="1676035"/>
                  <a:pt x="3689369" y="1656222"/>
                  <a:pt x="3679653" y="1624979"/>
                </a:cubicBezTo>
                <a:cubicBezTo>
                  <a:pt x="3676797" y="1615835"/>
                  <a:pt x="3675272" y="1604977"/>
                  <a:pt x="3677749" y="1596212"/>
                </a:cubicBezTo>
                <a:close/>
                <a:moveTo>
                  <a:pt x="3724447" y="1459072"/>
                </a:moveTo>
                <a:lnTo>
                  <a:pt x="3724446" y="1459073"/>
                </a:lnTo>
                <a:lnTo>
                  <a:pt x="3715229" y="1481571"/>
                </a:lnTo>
                <a:close/>
                <a:moveTo>
                  <a:pt x="3743640" y="1268757"/>
                </a:moveTo>
                <a:cubicBezTo>
                  <a:pt x="3744092" y="1275401"/>
                  <a:pt x="3745664" y="1281688"/>
                  <a:pt x="3748807" y="1286069"/>
                </a:cubicBezTo>
                <a:cubicBezTo>
                  <a:pt x="3763380" y="1306929"/>
                  <a:pt x="3769620" y="1328552"/>
                  <a:pt x="3771144" y="1350627"/>
                </a:cubicBezTo>
                <a:lnTo>
                  <a:pt x="3765550" y="1413839"/>
                </a:lnTo>
                <a:lnTo>
                  <a:pt x="3771145" y="1350626"/>
                </a:lnTo>
                <a:cubicBezTo>
                  <a:pt x="3769620" y="1328551"/>
                  <a:pt x="3763381" y="1306929"/>
                  <a:pt x="3748807" y="1286068"/>
                </a:cubicBezTo>
                <a:close/>
                <a:moveTo>
                  <a:pt x="3685369" y="773034"/>
                </a:moveTo>
                <a:lnTo>
                  <a:pt x="3685369" y="773035"/>
                </a:lnTo>
                <a:cubicBezTo>
                  <a:pt x="3687655" y="800276"/>
                  <a:pt x="3690893" y="827329"/>
                  <a:pt x="3693369" y="854379"/>
                </a:cubicBezTo>
                <a:cubicBezTo>
                  <a:pt x="3695655" y="878956"/>
                  <a:pt x="3696417" y="903722"/>
                  <a:pt x="3724422" y="915343"/>
                </a:cubicBezTo>
                <a:cubicBezTo>
                  <a:pt x="3728804" y="917059"/>
                  <a:pt x="3732042" y="922773"/>
                  <a:pt x="3734900" y="927155"/>
                </a:cubicBezTo>
                <a:cubicBezTo>
                  <a:pt x="3778908" y="994785"/>
                  <a:pt x="3777764" y="1030980"/>
                  <a:pt x="3731280" y="1097087"/>
                </a:cubicBezTo>
                <a:cubicBezTo>
                  <a:pt x="3726518" y="1103945"/>
                  <a:pt x="3723088" y="1118613"/>
                  <a:pt x="3726898" y="1123185"/>
                </a:cubicBezTo>
                <a:cubicBezTo>
                  <a:pt x="3742710" y="1142617"/>
                  <a:pt x="3749759" y="1162953"/>
                  <a:pt x="3751617" y="1184028"/>
                </a:cubicBezTo>
                <a:cubicBezTo>
                  <a:pt x="3749759" y="1162953"/>
                  <a:pt x="3742711" y="1142616"/>
                  <a:pt x="3726899" y="1123184"/>
                </a:cubicBezTo>
                <a:cubicBezTo>
                  <a:pt x="3723089" y="1118612"/>
                  <a:pt x="3726519" y="1103944"/>
                  <a:pt x="3731281" y="1097086"/>
                </a:cubicBezTo>
                <a:cubicBezTo>
                  <a:pt x="3777765" y="1030979"/>
                  <a:pt x="3778909" y="994784"/>
                  <a:pt x="3734901" y="927154"/>
                </a:cubicBezTo>
                <a:cubicBezTo>
                  <a:pt x="3732043" y="922772"/>
                  <a:pt x="3728805" y="917058"/>
                  <a:pt x="3724423" y="915342"/>
                </a:cubicBezTo>
                <a:cubicBezTo>
                  <a:pt x="3696417" y="903721"/>
                  <a:pt x="3695655" y="878955"/>
                  <a:pt x="3693369" y="854378"/>
                </a:cubicBezTo>
                <a:close/>
                <a:moveTo>
                  <a:pt x="3740770" y="517850"/>
                </a:moveTo>
                <a:lnTo>
                  <a:pt x="3731852" y="556047"/>
                </a:lnTo>
                <a:cubicBezTo>
                  <a:pt x="3729756" y="564048"/>
                  <a:pt x="3724232" y="572622"/>
                  <a:pt x="3725374" y="580050"/>
                </a:cubicBezTo>
                <a:cubicBezTo>
                  <a:pt x="3728708" y="601578"/>
                  <a:pt x="3726279" y="622200"/>
                  <a:pt x="3721993" y="642537"/>
                </a:cubicBezTo>
                <a:lnTo>
                  <a:pt x="3709470" y="694927"/>
                </a:lnTo>
                <a:lnTo>
                  <a:pt x="3721994" y="642536"/>
                </a:lnTo>
                <a:cubicBezTo>
                  <a:pt x="3726280" y="622200"/>
                  <a:pt x="3728709" y="601577"/>
                  <a:pt x="3725375" y="580049"/>
                </a:cubicBezTo>
                <a:cubicBezTo>
                  <a:pt x="3724233" y="572621"/>
                  <a:pt x="3729757" y="564047"/>
                  <a:pt x="3731853" y="556046"/>
                </a:cubicBezTo>
                <a:close/>
                <a:moveTo>
                  <a:pt x="3754065" y="298168"/>
                </a:moveTo>
                <a:lnTo>
                  <a:pt x="3739283" y="313532"/>
                </a:lnTo>
                <a:lnTo>
                  <a:pt x="3739283" y="313532"/>
                </a:lnTo>
                <a:lnTo>
                  <a:pt x="3739282" y="313533"/>
                </a:lnTo>
                <a:cubicBezTo>
                  <a:pt x="3735090" y="316389"/>
                  <a:pt x="3737376" y="330298"/>
                  <a:pt x="3738710" y="338870"/>
                </a:cubicBezTo>
                <a:lnTo>
                  <a:pt x="3738716" y="338898"/>
                </a:lnTo>
                <a:lnTo>
                  <a:pt x="3748617" y="395639"/>
                </a:lnTo>
                <a:lnTo>
                  <a:pt x="3744807" y="367327"/>
                </a:lnTo>
                <a:lnTo>
                  <a:pt x="3738716" y="338898"/>
                </a:lnTo>
                <a:lnTo>
                  <a:pt x="3738711" y="338869"/>
                </a:lnTo>
                <a:cubicBezTo>
                  <a:pt x="3738044" y="334583"/>
                  <a:pt x="3737139" y="328963"/>
                  <a:pt x="3736925" y="324057"/>
                </a:cubicBezTo>
                <a:lnTo>
                  <a:pt x="3739283" y="313532"/>
                </a:lnTo>
                <a:close/>
                <a:moveTo>
                  <a:pt x="3761610" y="281567"/>
                </a:moveTo>
                <a:lnTo>
                  <a:pt x="3756715" y="295414"/>
                </a:lnTo>
                <a:lnTo>
                  <a:pt x="3756716" y="295414"/>
                </a:lnTo>
                <a:close/>
                <a:moveTo>
                  <a:pt x="3748290" y="24485"/>
                </a:moveTo>
                <a:lnTo>
                  <a:pt x="3746027" y="74128"/>
                </a:lnTo>
                <a:cubicBezTo>
                  <a:pt x="3746950" y="91491"/>
                  <a:pt x="3749260" y="108702"/>
                  <a:pt x="3751951" y="125860"/>
                </a:cubicBezTo>
                <a:lnTo>
                  <a:pt x="3756346" y="153386"/>
                </a:lnTo>
                <a:lnTo>
                  <a:pt x="3764619" y="228943"/>
                </a:lnTo>
                <a:lnTo>
                  <a:pt x="3760160" y="177270"/>
                </a:lnTo>
                <a:lnTo>
                  <a:pt x="3756346" y="153386"/>
                </a:lnTo>
                <a:lnTo>
                  <a:pt x="3756147" y="151568"/>
                </a:lnTo>
                <a:cubicBezTo>
                  <a:pt x="3751917" y="125875"/>
                  <a:pt x="3747412" y="100173"/>
                  <a:pt x="3746028" y="74128"/>
                </a:cubicBezTo>
                <a:close/>
                <a:moveTo>
                  <a:pt x="3745709" y="0"/>
                </a:moveTo>
                <a:lnTo>
                  <a:pt x="3748427" y="21485"/>
                </a:lnTo>
                <a:lnTo>
                  <a:pt x="3745709" y="0"/>
                </a:lnTo>
                <a:lnTo>
                  <a:pt x="4209817" y="0"/>
                </a:lnTo>
                <a:lnTo>
                  <a:pt x="4208690" y="2816"/>
                </a:lnTo>
                <a:cubicBezTo>
                  <a:pt x="4200308" y="21485"/>
                  <a:pt x="4197640" y="43011"/>
                  <a:pt x="4194592" y="63586"/>
                </a:cubicBezTo>
                <a:cubicBezTo>
                  <a:pt x="4189067" y="101307"/>
                  <a:pt x="4185637" y="139218"/>
                  <a:pt x="4180685" y="176938"/>
                </a:cubicBezTo>
                <a:cubicBezTo>
                  <a:pt x="4179541" y="184940"/>
                  <a:pt x="4177447" y="194084"/>
                  <a:pt x="4172683" y="200181"/>
                </a:cubicBezTo>
                <a:cubicBezTo>
                  <a:pt x="4140678" y="241900"/>
                  <a:pt x="4131725" y="292578"/>
                  <a:pt x="4134771" y="340773"/>
                </a:cubicBezTo>
                <a:cubicBezTo>
                  <a:pt x="4137060" y="378685"/>
                  <a:pt x="4138774" y="415834"/>
                  <a:pt x="4135536" y="453363"/>
                </a:cubicBezTo>
                <a:cubicBezTo>
                  <a:pt x="4135344" y="456221"/>
                  <a:pt x="4135726" y="460031"/>
                  <a:pt x="4137250" y="462125"/>
                </a:cubicBezTo>
                <a:cubicBezTo>
                  <a:pt x="4147346" y="475080"/>
                  <a:pt x="4148108" y="488606"/>
                  <a:pt x="4149822" y="505181"/>
                </a:cubicBezTo>
                <a:cubicBezTo>
                  <a:pt x="4152300" y="528614"/>
                  <a:pt x="4150584" y="550140"/>
                  <a:pt x="4146394" y="571859"/>
                </a:cubicBezTo>
                <a:cubicBezTo>
                  <a:pt x="4143346" y="587671"/>
                  <a:pt x="4137060" y="603672"/>
                  <a:pt x="4129057" y="617771"/>
                </a:cubicBezTo>
                <a:cubicBezTo>
                  <a:pt x="4117817" y="637391"/>
                  <a:pt x="4113437" y="656254"/>
                  <a:pt x="4128295" y="674922"/>
                </a:cubicBezTo>
                <a:cubicBezTo>
                  <a:pt x="4144108" y="695115"/>
                  <a:pt x="4138584" y="717976"/>
                  <a:pt x="4139154" y="740267"/>
                </a:cubicBezTo>
                <a:cubicBezTo>
                  <a:pt x="4139346" y="749981"/>
                  <a:pt x="4138964" y="760269"/>
                  <a:pt x="4141440" y="769604"/>
                </a:cubicBezTo>
                <a:cubicBezTo>
                  <a:pt x="4148490" y="796654"/>
                  <a:pt x="4159158" y="822755"/>
                  <a:pt x="4163920" y="850188"/>
                </a:cubicBezTo>
                <a:cubicBezTo>
                  <a:pt x="4166587" y="865429"/>
                  <a:pt x="4161824" y="882383"/>
                  <a:pt x="4158396" y="898197"/>
                </a:cubicBezTo>
                <a:cubicBezTo>
                  <a:pt x="4154776" y="914199"/>
                  <a:pt x="4149252" y="930010"/>
                  <a:pt x="4143536" y="945443"/>
                </a:cubicBezTo>
                <a:cubicBezTo>
                  <a:pt x="4139726" y="955919"/>
                  <a:pt x="4136106" y="967349"/>
                  <a:pt x="4129247" y="975732"/>
                </a:cubicBezTo>
                <a:cubicBezTo>
                  <a:pt x="4113627" y="994784"/>
                  <a:pt x="4110959" y="1014405"/>
                  <a:pt x="4119151" y="1036886"/>
                </a:cubicBezTo>
                <a:cubicBezTo>
                  <a:pt x="4120485" y="1040314"/>
                  <a:pt x="4120485" y="1044314"/>
                  <a:pt x="4120675" y="1048124"/>
                </a:cubicBezTo>
                <a:cubicBezTo>
                  <a:pt x="4124675" y="1109090"/>
                  <a:pt x="4127153" y="1170050"/>
                  <a:pt x="4133249" y="1230632"/>
                </a:cubicBezTo>
                <a:cubicBezTo>
                  <a:pt x="4135726" y="1255205"/>
                  <a:pt x="4146584" y="1278828"/>
                  <a:pt x="4153442" y="1303023"/>
                </a:cubicBezTo>
                <a:cubicBezTo>
                  <a:pt x="4154776" y="1307977"/>
                  <a:pt x="4156872" y="1313503"/>
                  <a:pt x="4155918" y="1318455"/>
                </a:cubicBezTo>
                <a:cubicBezTo>
                  <a:pt x="4146394" y="1372367"/>
                  <a:pt x="4160300" y="1422853"/>
                  <a:pt x="4178589" y="1472574"/>
                </a:cubicBezTo>
                <a:cubicBezTo>
                  <a:pt x="4180495" y="1477716"/>
                  <a:pt x="4179923" y="1484003"/>
                  <a:pt x="4179541" y="1489719"/>
                </a:cubicBezTo>
                <a:cubicBezTo>
                  <a:pt x="4178209" y="1505723"/>
                  <a:pt x="4171541" y="1523058"/>
                  <a:pt x="4175541" y="1537536"/>
                </a:cubicBezTo>
                <a:cubicBezTo>
                  <a:pt x="4186591" y="1576018"/>
                  <a:pt x="4199926" y="1614119"/>
                  <a:pt x="4216690" y="1650316"/>
                </a:cubicBezTo>
                <a:cubicBezTo>
                  <a:pt x="4233645" y="1687085"/>
                  <a:pt x="4247933" y="1721184"/>
                  <a:pt x="4230789" y="1763286"/>
                </a:cubicBezTo>
                <a:cubicBezTo>
                  <a:pt x="4223548" y="1781193"/>
                  <a:pt x="4228693" y="1804815"/>
                  <a:pt x="4230597" y="1825392"/>
                </a:cubicBezTo>
                <a:cubicBezTo>
                  <a:pt x="4232121" y="1840440"/>
                  <a:pt x="4240696" y="1854919"/>
                  <a:pt x="4240696" y="1869779"/>
                </a:cubicBezTo>
                <a:cubicBezTo>
                  <a:pt x="4240696" y="1909407"/>
                  <a:pt x="4250791" y="1944648"/>
                  <a:pt x="4271366" y="1978939"/>
                </a:cubicBezTo>
                <a:cubicBezTo>
                  <a:pt x="4279367" y="1992278"/>
                  <a:pt x="4274032" y="2013042"/>
                  <a:pt x="4276128" y="2030377"/>
                </a:cubicBezTo>
                <a:cubicBezTo>
                  <a:pt x="4278604" y="2048667"/>
                  <a:pt x="4280890" y="2067524"/>
                  <a:pt x="4286418" y="2085053"/>
                </a:cubicBezTo>
                <a:cubicBezTo>
                  <a:pt x="4300895" y="2130392"/>
                  <a:pt x="4317278" y="2175162"/>
                  <a:pt x="4332518" y="2220311"/>
                </a:cubicBezTo>
                <a:cubicBezTo>
                  <a:pt x="4345093" y="2257458"/>
                  <a:pt x="4335186" y="2294038"/>
                  <a:pt x="4329853" y="2330805"/>
                </a:cubicBezTo>
                <a:cubicBezTo>
                  <a:pt x="4326422" y="2353858"/>
                  <a:pt x="4318230" y="2375382"/>
                  <a:pt x="4330422" y="2401291"/>
                </a:cubicBezTo>
                <a:cubicBezTo>
                  <a:pt x="4342044" y="2426058"/>
                  <a:pt x="4339377" y="2457491"/>
                  <a:pt x="4345663" y="2485306"/>
                </a:cubicBezTo>
                <a:cubicBezTo>
                  <a:pt x="4350997" y="2508741"/>
                  <a:pt x="4359572" y="2531408"/>
                  <a:pt x="4367953" y="2554078"/>
                </a:cubicBezTo>
                <a:cubicBezTo>
                  <a:pt x="4379384" y="2584941"/>
                  <a:pt x="4391384" y="2615420"/>
                  <a:pt x="4385670" y="2649142"/>
                </a:cubicBezTo>
                <a:cubicBezTo>
                  <a:pt x="4379192" y="2687435"/>
                  <a:pt x="4403577" y="2713722"/>
                  <a:pt x="4419771" y="2743825"/>
                </a:cubicBezTo>
                <a:cubicBezTo>
                  <a:pt x="4430819" y="2764589"/>
                  <a:pt x="4439012" y="2787258"/>
                  <a:pt x="4445870" y="2809929"/>
                </a:cubicBezTo>
                <a:cubicBezTo>
                  <a:pt x="4454824" y="2840218"/>
                  <a:pt x="4460158" y="2871461"/>
                  <a:pt x="4468921" y="2901942"/>
                </a:cubicBezTo>
                <a:cubicBezTo>
                  <a:pt x="4482065" y="2948046"/>
                  <a:pt x="4492353" y="2994721"/>
                  <a:pt x="4485113" y="3042727"/>
                </a:cubicBezTo>
                <a:cubicBezTo>
                  <a:pt x="4481875" y="3064826"/>
                  <a:pt x="4482065" y="3085402"/>
                  <a:pt x="4486829" y="3107499"/>
                </a:cubicBezTo>
                <a:cubicBezTo>
                  <a:pt x="4494639" y="3143694"/>
                  <a:pt x="4495592" y="3180843"/>
                  <a:pt x="4524738" y="3209992"/>
                </a:cubicBezTo>
                <a:cubicBezTo>
                  <a:pt x="4535027" y="3220279"/>
                  <a:pt x="4537693" y="3238757"/>
                  <a:pt x="4543028" y="3253808"/>
                </a:cubicBezTo>
                <a:cubicBezTo>
                  <a:pt x="4549315" y="3271144"/>
                  <a:pt x="4546075" y="3283907"/>
                  <a:pt x="4527787" y="3293243"/>
                </a:cubicBezTo>
                <a:cubicBezTo>
                  <a:pt x="4519596" y="3297433"/>
                  <a:pt x="4511594" y="3309436"/>
                  <a:pt x="4510260" y="3318770"/>
                </a:cubicBezTo>
                <a:cubicBezTo>
                  <a:pt x="4506260" y="3346775"/>
                  <a:pt x="4512166" y="3372494"/>
                  <a:pt x="4525122" y="3399545"/>
                </a:cubicBezTo>
                <a:cubicBezTo>
                  <a:pt x="4537313" y="3424882"/>
                  <a:pt x="4535979" y="3456507"/>
                  <a:pt x="4540741" y="3485274"/>
                </a:cubicBezTo>
                <a:cubicBezTo>
                  <a:pt x="4544171" y="3505656"/>
                  <a:pt x="4551219" y="3526041"/>
                  <a:pt x="4551219" y="3546616"/>
                </a:cubicBezTo>
                <a:cubicBezTo>
                  <a:pt x="4551219" y="3572145"/>
                  <a:pt x="4545123" y="3597481"/>
                  <a:pt x="4542837" y="3623200"/>
                </a:cubicBezTo>
                <a:cubicBezTo>
                  <a:pt x="4540933" y="3643203"/>
                  <a:pt x="4541695" y="3663588"/>
                  <a:pt x="4539409" y="3683590"/>
                </a:cubicBezTo>
                <a:cubicBezTo>
                  <a:pt x="4537693" y="3699975"/>
                  <a:pt x="4533313" y="3716167"/>
                  <a:pt x="4529694" y="3732360"/>
                </a:cubicBezTo>
                <a:cubicBezTo>
                  <a:pt x="4528359" y="3738266"/>
                  <a:pt x="4523214" y="3744172"/>
                  <a:pt x="4523976" y="3749505"/>
                </a:cubicBezTo>
                <a:cubicBezTo>
                  <a:pt x="4532169" y="3802466"/>
                  <a:pt x="4495592" y="3840568"/>
                  <a:pt x="4479399" y="3885337"/>
                </a:cubicBezTo>
                <a:cubicBezTo>
                  <a:pt x="4462252" y="3932393"/>
                  <a:pt x="4435964" y="3977924"/>
                  <a:pt x="4443774" y="4030502"/>
                </a:cubicBezTo>
                <a:cubicBezTo>
                  <a:pt x="4448536" y="4062317"/>
                  <a:pt x="4459586" y="4092988"/>
                  <a:pt x="4466255" y="4124613"/>
                </a:cubicBezTo>
                <a:cubicBezTo>
                  <a:pt x="4468541" y="4135853"/>
                  <a:pt x="4468159" y="4148426"/>
                  <a:pt x="4465873" y="4159666"/>
                </a:cubicBezTo>
                <a:cubicBezTo>
                  <a:pt x="4455394" y="4213960"/>
                  <a:pt x="4453871" y="4267492"/>
                  <a:pt x="4471017" y="4320836"/>
                </a:cubicBezTo>
                <a:cubicBezTo>
                  <a:pt x="4473875" y="4329978"/>
                  <a:pt x="4476541" y="4339694"/>
                  <a:pt x="4476541" y="4349221"/>
                </a:cubicBezTo>
                <a:cubicBezTo>
                  <a:pt x="4476541" y="4401418"/>
                  <a:pt x="4472541" y="4452664"/>
                  <a:pt x="4453871" y="4502578"/>
                </a:cubicBezTo>
                <a:cubicBezTo>
                  <a:pt x="4447584" y="4519342"/>
                  <a:pt x="4451584" y="4539727"/>
                  <a:pt x="4450060" y="4558206"/>
                </a:cubicBezTo>
                <a:cubicBezTo>
                  <a:pt x="4448728" y="4575350"/>
                  <a:pt x="4448156" y="4592877"/>
                  <a:pt x="4443774" y="4609451"/>
                </a:cubicBezTo>
                <a:cubicBezTo>
                  <a:pt x="4437298" y="4633646"/>
                  <a:pt x="4436536" y="4656125"/>
                  <a:pt x="4442250" y="4681082"/>
                </a:cubicBezTo>
                <a:cubicBezTo>
                  <a:pt x="4447584" y="4704894"/>
                  <a:pt x="4444919" y="4730613"/>
                  <a:pt x="4445108" y="4755380"/>
                </a:cubicBezTo>
                <a:cubicBezTo>
                  <a:pt x="4445298" y="4783003"/>
                  <a:pt x="4445488" y="4810626"/>
                  <a:pt x="4444537" y="4838249"/>
                </a:cubicBezTo>
                <a:cubicBezTo>
                  <a:pt x="4444156" y="4849299"/>
                  <a:pt x="4436536" y="4861872"/>
                  <a:pt x="4439584" y="4871018"/>
                </a:cubicBezTo>
                <a:cubicBezTo>
                  <a:pt x="4449870" y="4900545"/>
                  <a:pt x="4437488" y="4930074"/>
                  <a:pt x="4443012" y="4959601"/>
                </a:cubicBezTo>
                <a:cubicBezTo>
                  <a:pt x="4445870" y="4974081"/>
                  <a:pt x="4438060" y="4990464"/>
                  <a:pt x="4437298" y="5006085"/>
                </a:cubicBezTo>
                <a:cubicBezTo>
                  <a:pt x="4435964" y="5031613"/>
                  <a:pt x="4436536" y="5057140"/>
                  <a:pt x="4436154" y="5082669"/>
                </a:cubicBezTo>
                <a:cubicBezTo>
                  <a:pt x="4435964" y="5091051"/>
                  <a:pt x="4435203" y="5099244"/>
                  <a:pt x="4434819" y="5107626"/>
                </a:cubicBezTo>
                <a:cubicBezTo>
                  <a:pt x="4434439" y="5115056"/>
                  <a:pt x="4432725" y="5122866"/>
                  <a:pt x="4434057" y="5129915"/>
                </a:cubicBezTo>
                <a:cubicBezTo>
                  <a:pt x="4438822" y="5155444"/>
                  <a:pt x="4446632" y="5180590"/>
                  <a:pt x="4449680" y="5206307"/>
                </a:cubicBezTo>
                <a:cubicBezTo>
                  <a:pt x="4452346" y="5228596"/>
                  <a:pt x="4448728" y="5251649"/>
                  <a:pt x="4450632" y="5274128"/>
                </a:cubicBezTo>
                <a:cubicBezTo>
                  <a:pt x="4453871" y="5313753"/>
                  <a:pt x="4459586" y="5353378"/>
                  <a:pt x="4463207" y="5393004"/>
                </a:cubicBezTo>
                <a:cubicBezTo>
                  <a:pt x="4463968" y="5401578"/>
                  <a:pt x="4459204" y="5410530"/>
                  <a:pt x="4458824" y="5419294"/>
                </a:cubicBezTo>
                <a:cubicBezTo>
                  <a:pt x="4457872" y="5446727"/>
                  <a:pt x="4457680" y="5474160"/>
                  <a:pt x="4457110" y="5501593"/>
                </a:cubicBezTo>
                <a:cubicBezTo>
                  <a:pt x="4456918" y="5517214"/>
                  <a:pt x="4457490" y="5533026"/>
                  <a:pt x="4455776" y="5548459"/>
                </a:cubicBezTo>
                <a:cubicBezTo>
                  <a:pt x="4453490" y="5568841"/>
                  <a:pt x="4450060" y="5587320"/>
                  <a:pt x="4464920" y="5606371"/>
                </a:cubicBezTo>
                <a:cubicBezTo>
                  <a:pt x="4487972" y="5635710"/>
                  <a:pt x="4479018" y="5673049"/>
                  <a:pt x="4484351" y="5706958"/>
                </a:cubicBezTo>
                <a:cubicBezTo>
                  <a:pt x="4485685" y="5715722"/>
                  <a:pt x="4485875" y="5724677"/>
                  <a:pt x="4487399" y="5733439"/>
                </a:cubicBezTo>
                <a:cubicBezTo>
                  <a:pt x="4490257" y="5749633"/>
                  <a:pt x="4493495" y="5765634"/>
                  <a:pt x="4496736" y="5781829"/>
                </a:cubicBezTo>
                <a:cubicBezTo>
                  <a:pt x="4497306" y="5784685"/>
                  <a:pt x="4497498" y="5787923"/>
                  <a:pt x="4498450" y="5790591"/>
                </a:cubicBezTo>
                <a:cubicBezTo>
                  <a:pt x="4506450" y="5815168"/>
                  <a:pt x="4515594" y="5839360"/>
                  <a:pt x="4522072" y="5864317"/>
                </a:cubicBezTo>
                <a:cubicBezTo>
                  <a:pt x="4525311" y="5876510"/>
                  <a:pt x="4525693" y="5890036"/>
                  <a:pt x="4523976" y="5902609"/>
                </a:cubicBezTo>
                <a:cubicBezTo>
                  <a:pt x="4519024" y="5939376"/>
                  <a:pt x="4516928" y="5975763"/>
                  <a:pt x="4524168" y="6012722"/>
                </a:cubicBezTo>
                <a:cubicBezTo>
                  <a:pt x="4527025" y="6027391"/>
                  <a:pt x="4522263" y="6043775"/>
                  <a:pt x="4520548" y="6059396"/>
                </a:cubicBezTo>
                <a:cubicBezTo>
                  <a:pt x="4515976" y="6096735"/>
                  <a:pt x="4511022" y="6134074"/>
                  <a:pt x="4506642" y="6171604"/>
                </a:cubicBezTo>
                <a:cubicBezTo>
                  <a:pt x="4503975" y="6195036"/>
                  <a:pt x="4502450" y="6218659"/>
                  <a:pt x="4499785" y="6242092"/>
                </a:cubicBezTo>
                <a:cubicBezTo>
                  <a:pt x="4496544" y="6269143"/>
                  <a:pt x="4491591" y="6296004"/>
                  <a:pt x="4488923" y="6323057"/>
                </a:cubicBezTo>
                <a:cubicBezTo>
                  <a:pt x="4485875" y="6353918"/>
                  <a:pt x="4485305" y="6384971"/>
                  <a:pt x="4482065" y="6415832"/>
                </a:cubicBezTo>
                <a:cubicBezTo>
                  <a:pt x="4475779" y="6472224"/>
                  <a:pt x="4468349" y="6528423"/>
                  <a:pt x="4461300" y="6584811"/>
                </a:cubicBezTo>
                <a:cubicBezTo>
                  <a:pt x="4454442" y="6639487"/>
                  <a:pt x="4448346" y="6694163"/>
                  <a:pt x="4439775" y="6748457"/>
                </a:cubicBezTo>
                <a:cubicBezTo>
                  <a:pt x="4436154" y="6771318"/>
                  <a:pt x="4426247" y="6793034"/>
                  <a:pt x="4420723" y="6815515"/>
                </a:cubicBezTo>
                <a:lnTo>
                  <a:pt x="4411023" y="6858000"/>
                </a:lnTo>
                <a:lnTo>
                  <a:pt x="4238770" y="6858000"/>
                </a:lnTo>
                <a:lnTo>
                  <a:pt x="0" y="6858000"/>
                </a:lnTo>
                <a:lnTo>
                  <a:pt x="0" y="1"/>
                </a:lnTo>
                <a:close/>
              </a:path>
            </a:pathLst>
          </a:custGeom>
        </p:spPr>
      </p:pic>
    </p:spTree>
    <p:extLst>
      <p:ext uri="{BB962C8B-B14F-4D97-AF65-F5344CB8AC3E}">
        <p14:creationId xmlns:p14="http://schemas.microsoft.com/office/powerpoint/2010/main" val="2879969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2D9AF-3613-660D-2EF4-7DAFE9192A09}"/>
              </a:ext>
            </a:extLst>
          </p:cNvPr>
          <p:cNvSpPr txBox="1"/>
          <p:nvPr/>
        </p:nvSpPr>
        <p:spPr>
          <a:xfrm>
            <a:off x="119742" y="159995"/>
            <a:ext cx="11876315" cy="2308324"/>
          </a:xfrm>
          <a:prstGeom prst="rect">
            <a:avLst/>
          </a:prstGeom>
          <a:noFill/>
        </p:spPr>
        <p:txBody>
          <a:bodyPr wrap="square">
            <a:spAutoFit/>
          </a:bodyPr>
          <a:lstStyle/>
          <a:p>
            <a:r>
              <a:rPr lang="en-US" sz="2400" b="1" i="0" dirty="0">
                <a:effectLst/>
                <a:latin typeface="var(--medium)"/>
              </a:rPr>
              <a:t>Arterioles</a:t>
            </a:r>
            <a:r>
              <a:rPr lang="en-US" sz="2400" b="1" i="0" dirty="0">
                <a:effectLst/>
                <a:latin typeface="PlutoSansLight"/>
              </a:rPr>
              <a:t>: </a:t>
            </a:r>
          </a:p>
          <a:p>
            <a:r>
              <a:rPr lang="en-US" sz="2400" b="1" i="0" dirty="0">
                <a:effectLst/>
                <a:latin typeface="PlutoSansLight"/>
              </a:rPr>
              <a:t>- are the connecting vessels between muscular arteries and capillary beds of the organs. </a:t>
            </a:r>
          </a:p>
          <a:p>
            <a:r>
              <a:rPr lang="en-US" sz="2400" b="1" i="0" dirty="0">
                <a:effectLst/>
                <a:latin typeface="PlutoSansLight"/>
              </a:rPr>
              <a:t>- They have small endothelial cells with nuclei projecting into the lumen of the vessel, a thin muscular wall about two layers thick, and a thin tunica externa.</a:t>
            </a:r>
          </a:p>
          <a:p>
            <a:r>
              <a:rPr lang="en-US" sz="2400" b="1" i="0" dirty="0">
                <a:effectLst/>
                <a:latin typeface="PlutoSansLight"/>
              </a:rPr>
              <a:t>- They control the flow of blood into the capillaries by contraction of the </a:t>
            </a:r>
            <a:r>
              <a:rPr lang="en-US" sz="2400" b="1" i="0" dirty="0">
                <a:effectLst/>
                <a:latin typeface="var(--medium)"/>
              </a:rPr>
              <a:t>smooth</a:t>
            </a:r>
            <a:r>
              <a:rPr lang="en-US" sz="2400" b="1" i="0" dirty="0">
                <a:effectLst/>
                <a:latin typeface="PlutoSansLight"/>
              </a:rPr>
              <a:t> </a:t>
            </a:r>
            <a:r>
              <a:rPr lang="en-US" sz="2400" b="1" i="0" dirty="0">
                <a:effectLst/>
                <a:latin typeface="var(--medium)"/>
              </a:rPr>
              <a:t>muscle</a:t>
            </a:r>
            <a:r>
              <a:rPr lang="en-US" sz="2400" b="1" i="0" dirty="0">
                <a:effectLst/>
                <a:latin typeface="PlutoSansLight"/>
              </a:rPr>
              <a:t> in the tunica media, which acts as a sphincter</a:t>
            </a:r>
            <a:endParaRPr lang="el-GR" sz="2400" b="1" dirty="0"/>
          </a:p>
        </p:txBody>
      </p:sp>
      <p:pic>
        <p:nvPicPr>
          <p:cNvPr id="6146" name="Picture 2" descr="Arteriole - Wikipedia">
            <a:extLst>
              <a:ext uri="{FF2B5EF4-FFF2-40B4-BE49-F238E27FC236}">
                <a16:creationId xmlns:a16="http://schemas.microsoft.com/office/drawing/2014/main" id="{C46DEADE-C23B-EDB9-A1EF-0A7549B5E0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7102" y="2689195"/>
            <a:ext cx="6268811" cy="400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32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6C985-9BEA-E68D-88F5-740BA657A425}"/>
              </a:ext>
            </a:extLst>
          </p:cNvPr>
          <p:cNvSpPr txBox="1"/>
          <p:nvPr/>
        </p:nvSpPr>
        <p:spPr>
          <a:xfrm>
            <a:off x="478972" y="315409"/>
            <a:ext cx="6096000" cy="4893647"/>
          </a:xfrm>
          <a:prstGeom prst="rect">
            <a:avLst/>
          </a:prstGeom>
          <a:noFill/>
        </p:spPr>
        <p:txBody>
          <a:bodyPr wrap="square">
            <a:spAutoFit/>
          </a:bodyPr>
          <a:lstStyle/>
          <a:p>
            <a:pPr algn="just"/>
            <a:r>
              <a:rPr lang="en-US" sz="2400" b="1" i="0" dirty="0">
                <a:effectLst/>
                <a:latin typeface="var(--medium)"/>
              </a:rPr>
              <a:t>Capillaries</a:t>
            </a:r>
            <a:r>
              <a:rPr lang="en-US" sz="2400" b="1" i="0" dirty="0">
                <a:effectLst/>
                <a:latin typeface="PlutoSansLight"/>
              </a:rPr>
              <a:t>: </a:t>
            </a:r>
          </a:p>
          <a:p>
            <a:pPr algn="just"/>
            <a:r>
              <a:rPr lang="en-US" sz="2400" b="1" dirty="0">
                <a:latin typeface="PlutoSansLight"/>
              </a:rPr>
              <a:t>- </a:t>
            </a:r>
            <a:r>
              <a:rPr lang="en-US" sz="2400" b="1" i="0" dirty="0">
                <a:effectLst/>
                <a:latin typeface="PlutoSansLight"/>
              </a:rPr>
              <a:t>the closest vessels to the organs</a:t>
            </a:r>
            <a:endParaRPr lang="en-US" sz="2400" b="1" dirty="0">
              <a:latin typeface="PlutoSansLight"/>
            </a:endParaRPr>
          </a:p>
          <a:p>
            <a:pPr algn="just"/>
            <a:r>
              <a:rPr lang="en-US" sz="2400" b="1" i="0" dirty="0">
                <a:effectLst/>
                <a:latin typeface="PlutoSansLight"/>
              </a:rPr>
              <a:t>- Their walls measure one large endothelial cell in thickness and provide the only barrier between the blood and the interstitial fluid of the tissues. </a:t>
            </a:r>
          </a:p>
          <a:p>
            <a:pPr algn="just"/>
            <a:r>
              <a:rPr lang="en-US" sz="2400" b="1" i="0" dirty="0">
                <a:effectLst/>
                <a:latin typeface="PlutoSansLight"/>
              </a:rPr>
              <a:t>- They have a narrow lumen which is just thick enough to allow the passage of the largest blood cells. </a:t>
            </a:r>
          </a:p>
          <a:p>
            <a:pPr algn="just"/>
            <a:r>
              <a:rPr lang="en-US" sz="2400" b="1" i="0" dirty="0">
                <a:effectLst/>
                <a:latin typeface="PlutoSansLight"/>
              </a:rPr>
              <a:t>- The permeability of capillaries varies depending on the surrounding tissues and the type of junctions between the adjacent endothelial cells in the vessel wall</a:t>
            </a:r>
            <a:endParaRPr lang="el-GR" sz="2400" b="1" dirty="0"/>
          </a:p>
        </p:txBody>
      </p:sp>
      <p:pic>
        <p:nvPicPr>
          <p:cNvPr id="7170" name="Picture 2" descr="Arteriole - Wikipedia">
            <a:extLst>
              <a:ext uri="{FF2B5EF4-FFF2-40B4-BE49-F238E27FC236}">
                <a16:creationId xmlns:a16="http://schemas.microsoft.com/office/drawing/2014/main" id="{69E317B1-A246-066B-0EDB-8F7C8B6CFE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476" y="93890"/>
            <a:ext cx="5215306" cy="333511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fferent arteriole | blood vessel | Britannica">
            <a:extLst>
              <a:ext uri="{FF2B5EF4-FFF2-40B4-BE49-F238E27FC236}">
                <a16:creationId xmlns:a16="http://schemas.microsoft.com/office/drawing/2014/main" id="{B544219B-2732-3A94-E272-0EDEB2816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9091" y="93890"/>
            <a:ext cx="5418127" cy="4893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141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9225"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9227" name="Freeform: Shape 9226">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l-GR"/>
          </a:p>
        </p:txBody>
      </p:sp>
      <p:pic>
        <p:nvPicPr>
          <p:cNvPr id="9218" name="Picture 2" descr="430+ Venule Stock Photos, Pictures &amp; Royalty-Free Images - iStock">
            <a:extLst>
              <a:ext uri="{FF2B5EF4-FFF2-40B4-BE49-F238E27FC236}">
                <a16:creationId xmlns:a16="http://schemas.microsoft.com/office/drawing/2014/main" id="{B1161863-0B9D-7EBF-4688-F58E954EC09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3992" y="704054"/>
            <a:ext cx="5449889" cy="5449889"/>
          </a:xfrm>
          <a:prstGeom prst="rect">
            <a:avLst/>
          </a:prstGeom>
          <a:noFill/>
          <a:effectLst/>
          <a:extLst>
            <a:ext uri="{909E8E84-426E-40DD-AFC4-6F175D3DCCD1}">
              <a14:hiddenFill xmlns:a14="http://schemas.microsoft.com/office/drawing/2010/main">
                <a:solidFill>
                  <a:srgbClr val="FFFFFF"/>
                </a:solidFill>
              </a14:hiddenFill>
            </a:ext>
          </a:extLst>
        </p:spPr>
      </p:pic>
      <p:sp>
        <p:nvSpPr>
          <p:cNvPr id="9229" name="Rectangle 9228">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3" name="Θέση περιεχομένου 2">
            <a:extLst>
              <a:ext uri="{FF2B5EF4-FFF2-40B4-BE49-F238E27FC236}">
                <a16:creationId xmlns:a16="http://schemas.microsoft.com/office/drawing/2014/main" id="{46D6D1D2-4AAC-2CAA-7D29-532D60A37064}"/>
              </a:ext>
            </a:extLst>
          </p:cNvPr>
          <p:cNvSpPr>
            <a:spLocks noGrp="1"/>
          </p:cNvSpPr>
          <p:nvPr>
            <p:ph idx="1"/>
          </p:nvPr>
        </p:nvSpPr>
        <p:spPr>
          <a:xfrm>
            <a:off x="105064" y="297596"/>
            <a:ext cx="4888536" cy="6262803"/>
          </a:xfrm>
        </p:spPr>
        <p:txBody>
          <a:bodyPr>
            <a:normAutofit lnSpcReduction="10000"/>
          </a:bodyPr>
          <a:lstStyle/>
          <a:p>
            <a:pPr>
              <a:lnSpc>
                <a:spcPct val="90000"/>
              </a:lnSpc>
            </a:pPr>
            <a:r>
              <a:rPr lang="en-US" sz="2400" b="0" i="0" dirty="0">
                <a:solidFill>
                  <a:srgbClr val="EBEBEB"/>
                </a:solidFill>
                <a:effectLst/>
                <a:latin typeface="Posterama" panose="020B0504020200020000" pitchFamily="34" charset="0"/>
                <a:cs typeface="Posterama" panose="020B0504020200020000" pitchFamily="34" charset="0"/>
              </a:rPr>
              <a:t>The venous return from the legs is aided by the contraction of skeletal muscle, which compresses the veins inside them, and the veins of medium size also have valves in them, to overcome the problem of reverse flow.</a:t>
            </a:r>
          </a:p>
          <a:p>
            <a:pPr>
              <a:lnSpc>
                <a:spcPct val="90000"/>
              </a:lnSpc>
            </a:pPr>
            <a:r>
              <a:rPr lang="en-US" sz="2400" b="0" i="0" dirty="0">
                <a:solidFill>
                  <a:srgbClr val="EBEBEB"/>
                </a:solidFill>
                <a:effectLst/>
                <a:latin typeface="Posterama" panose="020B0504020200020000" pitchFamily="34" charset="0"/>
                <a:cs typeface="Posterama" panose="020B0504020200020000" pitchFamily="34" charset="0"/>
              </a:rPr>
              <a:t>The veins still have the three basic layers (tunica adventitia, media, and intima), but the elastic and muscular components are less prominent. </a:t>
            </a:r>
          </a:p>
          <a:p>
            <a:pPr>
              <a:lnSpc>
                <a:spcPct val="90000"/>
              </a:lnSpc>
            </a:pPr>
            <a:r>
              <a:rPr lang="en-US" sz="2400" b="0" i="0" dirty="0">
                <a:solidFill>
                  <a:srgbClr val="EBEBEB"/>
                </a:solidFill>
                <a:effectLst/>
                <a:latin typeface="Posterama" panose="020B0504020200020000" pitchFamily="34" charset="0"/>
                <a:cs typeface="Posterama" panose="020B0504020200020000" pitchFamily="34" charset="0"/>
              </a:rPr>
              <a:t>The smooth muscle layers are used to contract or dilate the veins, to accommodate changes in blood volume.</a:t>
            </a:r>
          </a:p>
          <a:p>
            <a:pPr>
              <a:lnSpc>
                <a:spcPct val="90000"/>
              </a:lnSpc>
            </a:pPr>
            <a:endParaRPr lang="el-GR" sz="1700" dirty="0">
              <a:solidFill>
                <a:srgbClr val="EBEBEB"/>
              </a:solidFill>
            </a:endParaRPr>
          </a:p>
        </p:txBody>
      </p:sp>
    </p:spTree>
    <p:extLst>
      <p:ext uri="{BB962C8B-B14F-4D97-AF65-F5344CB8AC3E}">
        <p14:creationId xmlns:p14="http://schemas.microsoft.com/office/powerpoint/2010/main" val="2205757860"/>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8201"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8203" name="Freeform: Shape 8202">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l-GR"/>
          </a:p>
        </p:txBody>
      </p:sp>
      <p:pic>
        <p:nvPicPr>
          <p:cNvPr id="8194" name="Picture 2" descr="Circulatory System: The Histology Guide">
            <a:extLst>
              <a:ext uri="{FF2B5EF4-FFF2-40B4-BE49-F238E27FC236}">
                <a16:creationId xmlns:a16="http://schemas.microsoft.com/office/drawing/2014/main" id="{94D32769-C521-BC69-8115-B98FBFD344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23022" y="647698"/>
            <a:ext cx="3391829" cy="55626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8205" name="Rectangle 8204">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 name="TextBox 4">
            <a:extLst>
              <a:ext uri="{FF2B5EF4-FFF2-40B4-BE49-F238E27FC236}">
                <a16:creationId xmlns:a16="http://schemas.microsoft.com/office/drawing/2014/main" id="{6F6576EA-2FAA-C31E-DB4B-F5D8A8CD939E}"/>
              </a:ext>
            </a:extLst>
          </p:cNvPr>
          <p:cNvSpPr txBox="1"/>
          <p:nvPr/>
        </p:nvSpPr>
        <p:spPr>
          <a:xfrm>
            <a:off x="214114" y="489857"/>
            <a:ext cx="4779486" cy="5214257"/>
          </a:xfrm>
          <a:prstGeom prst="rect">
            <a:avLst/>
          </a:prstGeom>
        </p:spPr>
        <p:txBody>
          <a:bodyPr vert="horz" lIns="91440" tIns="45720" rIns="91440" bIns="45720" rtlCol="0">
            <a:normAutofit lnSpcReduction="10000"/>
          </a:bodyPr>
          <a:lstStyle/>
          <a:p>
            <a:pPr>
              <a:spcBef>
                <a:spcPts val="1000"/>
              </a:spcBef>
              <a:buClr>
                <a:schemeClr val="bg2">
                  <a:lumMod val="40000"/>
                  <a:lumOff val="60000"/>
                </a:schemeClr>
              </a:buClr>
              <a:buSzPct val="80000"/>
            </a:pPr>
            <a:r>
              <a:rPr lang="en-US" sz="2400" dirty="0">
                <a:solidFill>
                  <a:srgbClr val="EBEBEB"/>
                </a:solidFill>
                <a:effectLst/>
                <a:latin typeface="Abadi" panose="020B0604020104020204" pitchFamily="34" charset="0"/>
                <a:ea typeface="+mj-ea"/>
                <a:cs typeface="+mj-cs"/>
              </a:rPr>
              <a:t>Venules</a:t>
            </a:r>
          </a:p>
          <a:p>
            <a:pPr>
              <a:spcBef>
                <a:spcPts val="1000"/>
              </a:spcBef>
              <a:buClr>
                <a:schemeClr val="bg2">
                  <a:lumMod val="40000"/>
                  <a:lumOff val="60000"/>
                </a:schemeClr>
              </a:buClr>
              <a:buSzPct val="80000"/>
              <a:buFont typeface="Wingdings 3" charset="2"/>
              <a:buChar char=""/>
            </a:pPr>
            <a:r>
              <a:rPr lang="en-US" sz="2400" dirty="0">
                <a:solidFill>
                  <a:srgbClr val="EBEBEB"/>
                </a:solidFill>
                <a:effectLst/>
                <a:latin typeface="Abadi" panose="020B0604020104020204" pitchFamily="34" charset="0"/>
                <a:ea typeface="+mj-ea"/>
                <a:cs typeface="+mj-cs"/>
              </a:rPr>
              <a:t> are formed when two or more capillaries converge. </a:t>
            </a:r>
          </a:p>
          <a:p>
            <a:pPr>
              <a:spcBef>
                <a:spcPts val="1000"/>
              </a:spcBef>
              <a:buClr>
                <a:schemeClr val="bg2">
                  <a:lumMod val="40000"/>
                  <a:lumOff val="60000"/>
                </a:schemeClr>
              </a:buClr>
              <a:buSzPct val="80000"/>
              <a:buFont typeface="Wingdings 3" charset="2"/>
              <a:buChar char=""/>
            </a:pPr>
            <a:r>
              <a:rPr lang="en-US" sz="2400" dirty="0">
                <a:solidFill>
                  <a:srgbClr val="EBEBEB"/>
                </a:solidFill>
                <a:effectLst/>
                <a:latin typeface="Abadi" panose="020B0604020104020204" pitchFamily="34" charset="0"/>
                <a:ea typeface="+mj-ea"/>
                <a:cs typeface="+mj-cs"/>
              </a:rPr>
              <a:t> They are lined by flat endothelial cells and a thin tunica externa. </a:t>
            </a:r>
          </a:p>
          <a:p>
            <a:pPr>
              <a:spcBef>
                <a:spcPts val="1000"/>
              </a:spcBef>
              <a:buClr>
                <a:schemeClr val="bg2">
                  <a:lumMod val="40000"/>
                  <a:lumOff val="60000"/>
                </a:schemeClr>
              </a:buClr>
              <a:buSzPct val="80000"/>
              <a:buFont typeface="Wingdings 3" charset="2"/>
              <a:buChar char=""/>
            </a:pPr>
            <a:r>
              <a:rPr lang="en-US" sz="2400" dirty="0">
                <a:solidFill>
                  <a:srgbClr val="EBEBEB"/>
                </a:solidFill>
                <a:effectLst/>
                <a:latin typeface="Abadi" panose="020B0604020104020204" pitchFamily="34" charset="0"/>
                <a:ea typeface="+mj-ea"/>
                <a:cs typeface="+mj-cs"/>
              </a:rPr>
              <a:t> These are called postcapillary venules. </a:t>
            </a:r>
          </a:p>
          <a:p>
            <a:pPr>
              <a:spcBef>
                <a:spcPts val="1000"/>
              </a:spcBef>
              <a:buClr>
                <a:schemeClr val="bg2">
                  <a:lumMod val="40000"/>
                  <a:lumOff val="60000"/>
                </a:schemeClr>
              </a:buClr>
              <a:buSzPct val="80000"/>
              <a:buFont typeface="Wingdings 3" charset="2"/>
              <a:buChar char=""/>
            </a:pPr>
            <a:r>
              <a:rPr lang="en-US" sz="2400" dirty="0">
                <a:solidFill>
                  <a:srgbClr val="EBEBEB"/>
                </a:solidFill>
                <a:effectLst/>
                <a:latin typeface="Abadi" panose="020B0604020104020204" pitchFamily="34" charset="0"/>
                <a:ea typeface="+mj-ea"/>
                <a:cs typeface="+mj-cs"/>
              </a:rPr>
              <a:t> The muscular component appears in venules as their lumen increases, producing muscular venules.</a:t>
            </a:r>
            <a:br>
              <a:rPr lang="en-US" sz="2400" dirty="0">
                <a:solidFill>
                  <a:srgbClr val="EBEBEB"/>
                </a:solidFill>
                <a:latin typeface="Abadi" panose="020B0604020104020204" pitchFamily="34" charset="0"/>
                <a:ea typeface="+mj-ea"/>
                <a:cs typeface="+mj-cs"/>
              </a:rPr>
            </a:br>
            <a:r>
              <a:rPr lang="en-US" sz="2400" dirty="0">
                <a:solidFill>
                  <a:srgbClr val="EBEBEB"/>
                </a:solidFill>
                <a:effectLst/>
                <a:latin typeface="Abadi" panose="020B0604020104020204" pitchFamily="34" charset="0"/>
                <a:ea typeface="+mj-ea"/>
                <a:cs typeface="+mj-cs"/>
              </a:rPr>
              <a:t> </a:t>
            </a:r>
            <a:br>
              <a:rPr lang="en-US" dirty="0">
                <a:solidFill>
                  <a:srgbClr val="EBEBEB"/>
                </a:solidFill>
                <a:latin typeface="+mj-lt"/>
                <a:ea typeface="+mj-ea"/>
                <a:cs typeface="+mj-cs"/>
              </a:rPr>
            </a:br>
            <a:endParaRPr lang="en-US" dirty="0">
              <a:solidFill>
                <a:srgbClr val="EBEBEB"/>
              </a:solidFill>
              <a:latin typeface="+mj-lt"/>
              <a:ea typeface="+mj-ea"/>
              <a:cs typeface="+mj-cs"/>
            </a:endParaRPr>
          </a:p>
        </p:txBody>
      </p:sp>
    </p:spTree>
    <p:extLst>
      <p:ext uri="{BB962C8B-B14F-4D97-AF65-F5344CB8AC3E}">
        <p14:creationId xmlns:p14="http://schemas.microsoft.com/office/powerpoint/2010/main" val="1998791399"/>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B4AAD3FD-83A5-4B89-9F8F-01B887086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0249" name="Freeform 31">
            <a:extLst>
              <a:ext uri="{FF2B5EF4-FFF2-40B4-BE49-F238E27FC236}">
                <a16:creationId xmlns:a16="http://schemas.microsoft.com/office/drawing/2014/main" id="{61752F1D-FC0F-4103-9584-630E643CCD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0251" name="Freeform: Shape 10250">
            <a:extLst>
              <a:ext uri="{FF2B5EF4-FFF2-40B4-BE49-F238E27FC236}">
                <a16:creationId xmlns:a16="http://schemas.microsoft.com/office/drawing/2014/main" id="{70151CB7-E7DE-4917-B831-01DF9CE01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l-GR"/>
          </a:p>
        </p:txBody>
      </p:sp>
      <p:sp>
        <p:nvSpPr>
          <p:cNvPr id="10253" name="Rectangle 10252">
            <a:extLst>
              <a:ext uri="{FF2B5EF4-FFF2-40B4-BE49-F238E27FC236}">
                <a16:creationId xmlns:a16="http://schemas.microsoft.com/office/drawing/2014/main" id="{A92A1116-1C84-41DF-B803-1F7B0883EC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 name="TextBox 4">
            <a:extLst>
              <a:ext uri="{FF2B5EF4-FFF2-40B4-BE49-F238E27FC236}">
                <a16:creationId xmlns:a16="http://schemas.microsoft.com/office/drawing/2014/main" id="{6F6576EA-2FAA-C31E-DB4B-F5D8A8CD939E}"/>
              </a:ext>
            </a:extLst>
          </p:cNvPr>
          <p:cNvSpPr txBox="1"/>
          <p:nvPr/>
        </p:nvSpPr>
        <p:spPr>
          <a:xfrm>
            <a:off x="250371" y="391886"/>
            <a:ext cx="4956428" cy="5831933"/>
          </a:xfrm>
          <a:prstGeom prst="rect">
            <a:avLst/>
          </a:prstGeom>
        </p:spPr>
        <p:txBody>
          <a:bodyPr vert="horz" lIns="91440" tIns="45720" rIns="91440" bIns="45720" rtlCol="0">
            <a:noAutofit/>
          </a:bodyPr>
          <a:lstStyle/>
          <a:p>
            <a:pPr>
              <a:lnSpc>
                <a:spcPct val="90000"/>
              </a:lnSpc>
              <a:spcBef>
                <a:spcPts val="1000"/>
              </a:spcBef>
              <a:buClr>
                <a:schemeClr val="bg2">
                  <a:lumMod val="40000"/>
                  <a:lumOff val="60000"/>
                </a:schemeClr>
              </a:buClr>
              <a:buSzPct val="80000"/>
            </a:pPr>
            <a:r>
              <a:rPr lang="en-US" sz="2000" dirty="0">
                <a:solidFill>
                  <a:srgbClr val="EBEBEB"/>
                </a:solidFill>
                <a:effectLst/>
                <a:latin typeface="+mj-lt"/>
                <a:ea typeface="+mj-ea"/>
                <a:cs typeface="+mj-cs"/>
              </a:rPr>
              <a:t>Veins</a:t>
            </a:r>
            <a:endParaRPr lang="en-US" sz="2000" dirty="0">
              <a:solidFill>
                <a:srgbClr val="EBEBEB"/>
              </a:solidFill>
              <a:latin typeface="+mj-lt"/>
              <a:ea typeface="+mj-ea"/>
              <a:cs typeface="+mj-cs"/>
            </a:endParaRPr>
          </a:p>
          <a:p>
            <a:pPr>
              <a:lnSpc>
                <a:spcPct val="90000"/>
              </a:lnSpc>
              <a:spcBef>
                <a:spcPts val="1000"/>
              </a:spcBef>
              <a:buClr>
                <a:schemeClr val="bg2">
                  <a:lumMod val="40000"/>
                  <a:lumOff val="60000"/>
                </a:schemeClr>
              </a:buClr>
              <a:buSzPct val="80000"/>
              <a:buFont typeface="Wingdings 3" charset="2"/>
              <a:buChar char=""/>
            </a:pPr>
            <a:r>
              <a:rPr lang="en-US" sz="2000" dirty="0">
                <a:solidFill>
                  <a:srgbClr val="EBEBEB"/>
                </a:solidFill>
                <a:effectLst/>
                <a:latin typeface="+mj-lt"/>
                <a:ea typeface="+mj-ea"/>
                <a:cs typeface="+mj-cs"/>
              </a:rPr>
              <a:t> are formed with the union of muscular venules. </a:t>
            </a:r>
          </a:p>
          <a:p>
            <a:pPr>
              <a:lnSpc>
                <a:spcPct val="90000"/>
              </a:lnSpc>
              <a:spcBef>
                <a:spcPts val="1000"/>
              </a:spcBef>
              <a:buClr>
                <a:schemeClr val="bg2">
                  <a:lumMod val="40000"/>
                  <a:lumOff val="60000"/>
                </a:schemeClr>
              </a:buClr>
              <a:buSzPct val="80000"/>
              <a:buFont typeface="Wingdings 3" charset="2"/>
              <a:buChar char=""/>
            </a:pPr>
            <a:r>
              <a:rPr lang="en-US" sz="2000" dirty="0">
                <a:solidFill>
                  <a:srgbClr val="EBEBEB"/>
                </a:solidFill>
                <a:effectLst/>
                <a:latin typeface="+mj-lt"/>
                <a:ea typeface="+mj-ea"/>
                <a:cs typeface="+mj-cs"/>
              </a:rPr>
              <a:t> In comparison to arteries, </a:t>
            </a:r>
            <a:r>
              <a:rPr lang="en-US" sz="2000" dirty="0">
                <a:solidFill>
                  <a:srgbClr val="EBEBEB"/>
                </a:solidFill>
                <a:latin typeface="+mj-lt"/>
                <a:ea typeface="+mj-ea"/>
                <a:cs typeface="+mj-cs"/>
              </a:rPr>
              <a:t>they </a:t>
            </a:r>
            <a:r>
              <a:rPr lang="en-US" sz="2000" dirty="0">
                <a:solidFill>
                  <a:srgbClr val="EBEBEB"/>
                </a:solidFill>
                <a:effectLst/>
                <a:latin typeface="+mj-lt"/>
                <a:ea typeface="+mj-ea"/>
                <a:cs typeface="+mj-cs"/>
              </a:rPr>
              <a:t>have a relatively thin wall and a larger lumen. </a:t>
            </a:r>
          </a:p>
          <a:p>
            <a:pPr>
              <a:lnSpc>
                <a:spcPct val="90000"/>
              </a:lnSpc>
              <a:spcBef>
                <a:spcPts val="1000"/>
              </a:spcBef>
              <a:buClr>
                <a:schemeClr val="bg2">
                  <a:lumMod val="40000"/>
                  <a:lumOff val="60000"/>
                </a:schemeClr>
              </a:buClr>
              <a:buSzPct val="80000"/>
              <a:buFont typeface="Wingdings 3" charset="2"/>
              <a:buChar char=""/>
            </a:pPr>
            <a:r>
              <a:rPr lang="en-US" sz="2000" dirty="0">
                <a:solidFill>
                  <a:srgbClr val="EBEBEB"/>
                </a:solidFill>
                <a:effectLst/>
                <a:latin typeface="+mj-lt"/>
                <a:ea typeface="+mj-ea"/>
                <a:cs typeface="+mj-cs"/>
              </a:rPr>
              <a:t> Their walls are similar to that of arteries, but a considerably smaller amount of muscle is present in the tunica media of veins. </a:t>
            </a:r>
          </a:p>
          <a:p>
            <a:pPr>
              <a:lnSpc>
                <a:spcPct val="90000"/>
              </a:lnSpc>
              <a:spcBef>
                <a:spcPts val="1000"/>
              </a:spcBef>
              <a:buClr>
                <a:schemeClr val="bg2">
                  <a:lumMod val="40000"/>
                  <a:lumOff val="60000"/>
                </a:schemeClr>
              </a:buClr>
              <a:buSzPct val="80000"/>
              <a:buFont typeface="Wingdings 3" charset="2"/>
              <a:buChar char=""/>
            </a:pPr>
            <a:r>
              <a:rPr lang="en-US" sz="2000" dirty="0">
                <a:solidFill>
                  <a:srgbClr val="EBEBEB"/>
                </a:solidFill>
                <a:effectLst/>
                <a:latin typeface="+mj-lt"/>
                <a:ea typeface="+mj-ea"/>
                <a:cs typeface="+mj-cs"/>
              </a:rPr>
              <a:t> Veins are capacitance vessels, meaning they have a distensible wall and can expand to accommodate large volumes of blood.</a:t>
            </a:r>
            <a:endParaRPr lang="en-US" sz="2000" dirty="0">
              <a:solidFill>
                <a:srgbClr val="EBEBEB"/>
              </a:solidFill>
              <a:latin typeface="+mj-lt"/>
              <a:ea typeface="+mj-ea"/>
              <a:cs typeface="+mj-cs"/>
            </a:endParaRPr>
          </a:p>
        </p:txBody>
      </p:sp>
      <p:pic>
        <p:nvPicPr>
          <p:cNvPr id="10244" name="Picture 4" descr="Venules and Veins - Structure And Function of Blood Vessels">
            <a:extLst>
              <a:ext uri="{FF2B5EF4-FFF2-40B4-BE49-F238E27FC236}">
                <a16:creationId xmlns:a16="http://schemas.microsoft.com/office/drawing/2014/main" id="{0F0FC62B-A3E4-1CFA-42A3-02DA547BF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9257" y="925286"/>
            <a:ext cx="6397524" cy="4397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0792"/>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50E9E4-B2D9-560E-9E09-CF9B878E26EF}"/>
              </a:ext>
            </a:extLst>
          </p:cNvPr>
          <p:cNvSpPr txBox="1"/>
          <p:nvPr/>
        </p:nvSpPr>
        <p:spPr>
          <a:xfrm>
            <a:off x="293913" y="198682"/>
            <a:ext cx="4038601" cy="4893647"/>
          </a:xfrm>
          <a:prstGeom prst="rect">
            <a:avLst/>
          </a:prstGeom>
          <a:noFill/>
        </p:spPr>
        <p:txBody>
          <a:bodyPr wrap="square">
            <a:spAutoFit/>
          </a:bodyPr>
          <a:lstStyle/>
          <a:p>
            <a:r>
              <a:rPr lang="en-US" sz="2400" b="1" i="0" dirty="0">
                <a:effectLst/>
                <a:latin typeface="PlutoSansLight"/>
              </a:rPr>
              <a:t>valves of the veins </a:t>
            </a:r>
          </a:p>
          <a:p>
            <a:r>
              <a:rPr lang="en-US" sz="2400" b="0" i="0" dirty="0">
                <a:effectLst/>
                <a:latin typeface="PlutoSansLight"/>
              </a:rPr>
              <a:t>Most peripheral veins have projections of the tunica interna into the lumen of the vessel. </a:t>
            </a:r>
          </a:p>
          <a:p>
            <a:r>
              <a:rPr lang="en-US" sz="2400" dirty="0">
                <a:latin typeface="PlutoSansLight"/>
              </a:rPr>
              <a:t>They </a:t>
            </a:r>
            <a:r>
              <a:rPr lang="en-US" sz="2400" b="0" i="0" dirty="0">
                <a:effectLst/>
                <a:latin typeface="PlutoSansLight"/>
              </a:rPr>
              <a:t>prevent the backflow of blood through the veins by passively closing when the direction of flow of the blood reverses. </a:t>
            </a:r>
          </a:p>
          <a:p>
            <a:r>
              <a:rPr lang="en-US" sz="2400" b="0" i="0" dirty="0">
                <a:effectLst/>
                <a:latin typeface="PlutoSansLight"/>
              </a:rPr>
              <a:t>Valves are absent in the veins of the thorax and abdomen </a:t>
            </a:r>
            <a:br>
              <a:rPr lang="en-US" sz="2400" dirty="0"/>
            </a:br>
            <a:endParaRPr lang="el-GR" sz="2400" dirty="0"/>
          </a:p>
        </p:txBody>
      </p:sp>
      <p:pic>
        <p:nvPicPr>
          <p:cNvPr id="12290" name="Picture 2" descr="Anatomy of a vein valve. Healthy venous valves point toward the hearth... |  Download Scientific Diagram">
            <a:extLst>
              <a:ext uri="{FF2B5EF4-FFF2-40B4-BE49-F238E27FC236}">
                <a16:creationId xmlns:a16="http://schemas.microsoft.com/office/drawing/2014/main" id="{BA1D3806-4BA0-BDAF-5E67-714397310B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725" y="0"/>
            <a:ext cx="7407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14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3319" name="Picture 13318">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3321" name="Picture 13320">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3323" name="Oval 1332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3325" name="Picture 13324">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3327" name="Picture 13326">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3329" name="Rectangle 13328">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3331" name="Rectangle 13330">
            <a:extLst>
              <a:ext uri="{FF2B5EF4-FFF2-40B4-BE49-F238E27FC236}">
                <a16:creationId xmlns:a16="http://schemas.microsoft.com/office/drawing/2014/main" id="{DFB3CEA1-88D9-42FB-88ED-1E9807FE6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314" name="Picture 2" descr="Figure: One-Way Valves in the Veins - MSD Manual Consumer Version">
            <a:extLst>
              <a:ext uri="{FF2B5EF4-FFF2-40B4-BE49-F238E27FC236}">
                <a16:creationId xmlns:a16="http://schemas.microsoft.com/office/drawing/2014/main" id="{92F8E10D-BABD-2919-B2DB-42A287D1C5F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67574" y="643467"/>
            <a:ext cx="4456852" cy="5571066"/>
          </a:xfrm>
          <a:prstGeom prst="rect">
            <a:avLst/>
          </a:prstGeom>
          <a:noFill/>
          <a:extLst>
            <a:ext uri="{909E8E84-426E-40DD-AFC4-6F175D3DCCD1}">
              <a14:hiddenFill xmlns:a14="http://schemas.microsoft.com/office/drawing/2010/main">
                <a:solidFill>
                  <a:srgbClr val="FFFFFF"/>
                </a:solidFill>
              </a14:hiddenFill>
            </a:ext>
          </a:extLst>
        </p:spPr>
      </p:pic>
      <p:sp>
        <p:nvSpPr>
          <p:cNvPr id="13333" name="Rectangle 13332">
            <a:extLst>
              <a:ext uri="{FF2B5EF4-FFF2-40B4-BE49-F238E27FC236}">
                <a16:creationId xmlns:a16="http://schemas.microsoft.com/office/drawing/2014/main" id="{9A6C928E-4252-4F33-8C34-E50A12A31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37118794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AB04CC-0C4D-64B0-CBD4-868E0F416591}"/>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9163A639-454E-4E47-29A2-0BF58267B3E5}"/>
              </a:ext>
            </a:extLst>
          </p:cNvPr>
          <p:cNvSpPr>
            <a:spLocks noGrp="1"/>
          </p:cNvSpPr>
          <p:nvPr>
            <p:ph idx="1"/>
          </p:nvPr>
        </p:nvSpPr>
        <p:spPr/>
        <p:txBody>
          <a:bodyPr/>
          <a:lstStyle/>
          <a:p>
            <a:endParaRPr lang="el-GR"/>
          </a:p>
        </p:txBody>
      </p:sp>
      <p:pic>
        <p:nvPicPr>
          <p:cNvPr id="14338" name="Picture 2" descr="The Importance And Function Of Vein Valves | USA Vein Clinics">
            <a:extLst>
              <a:ext uri="{FF2B5EF4-FFF2-40B4-BE49-F238E27FC236}">
                <a16:creationId xmlns:a16="http://schemas.microsoft.com/office/drawing/2014/main" id="{9BB516C8-F51B-F0A9-3AB7-2637AA110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28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5367" name="Picture 15366">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5369" name="Picture 15368">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5371" name="Oval 15370">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5373" name="Picture 15372">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5375" name="Picture 15374">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5377" name="Rectangle 15376">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15379" name="Rectangle 15378">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Vein Problems and Conditions | Carolina Vein Specialists">
            <a:extLst>
              <a:ext uri="{FF2B5EF4-FFF2-40B4-BE49-F238E27FC236}">
                <a16:creationId xmlns:a16="http://schemas.microsoft.com/office/drawing/2014/main" id="{00C14AC3-0409-FBE4-1619-2DA6A74D30CE}"/>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1429670" y="643467"/>
            <a:ext cx="7906133" cy="5571066"/>
          </a:xfrm>
          <a:prstGeom prst="rect">
            <a:avLst/>
          </a:prstGeom>
          <a:noFill/>
          <a:extLst>
            <a:ext uri="{909E8E84-426E-40DD-AFC4-6F175D3DCCD1}">
              <a14:hiddenFill xmlns:a14="http://schemas.microsoft.com/office/drawing/2010/main">
                <a:solidFill>
                  <a:srgbClr val="FFFFFF"/>
                </a:solidFill>
              </a14:hiddenFill>
            </a:ext>
          </a:extLst>
        </p:spPr>
      </p:pic>
      <p:sp>
        <p:nvSpPr>
          <p:cNvPr id="15381" name="Rectangle 15380">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Tree>
    <p:extLst>
      <p:ext uri="{BB962C8B-B14F-4D97-AF65-F5344CB8AC3E}">
        <p14:creationId xmlns:p14="http://schemas.microsoft.com/office/powerpoint/2010/main" val="1965144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6404" name="Picture 1639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405" name="Picture 16392">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406" name="Oval 16394">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6407" name="Picture 16396">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6408" name="Picture 16398">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6409" name="Rectangle 16400">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useBgFill="1">
        <p:nvSpPr>
          <p:cNvPr id="16403" name="Rectangle 16402">
            <a:extLst>
              <a:ext uri="{FF2B5EF4-FFF2-40B4-BE49-F238E27FC236}">
                <a16:creationId xmlns:a16="http://schemas.microsoft.com/office/drawing/2014/main" id="{4309F268-A45B-4517-B03F-2774BAEFFB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157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Artificial vein valve could replace drugs for treating common circulatory  problem">
            <a:extLst>
              <a:ext uri="{FF2B5EF4-FFF2-40B4-BE49-F238E27FC236}">
                <a16:creationId xmlns:a16="http://schemas.microsoft.com/office/drawing/2014/main" id="{93E0DBAD-2593-CE26-513C-11D7FC261006}"/>
              </a:ext>
            </a:extLst>
          </p:cNvPr>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1796144" y="643466"/>
            <a:ext cx="7989304" cy="603192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0BC18825-F1D2-359D-B986-61809A62381E}"/>
              </a:ext>
            </a:extLst>
          </p:cNvPr>
          <p:cNvSpPr/>
          <p:nvPr/>
        </p:nvSpPr>
        <p:spPr>
          <a:xfrm>
            <a:off x="396863" y="368817"/>
            <a:ext cx="6534161"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Artificial vein valve</a:t>
            </a:r>
            <a:endParaRPr lang="el-GR"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val="41606298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EE50072A-11A9-4AC1-AAF0-6DFE9B660C11}"/>
              </a:ext>
            </a:extLst>
          </p:cNvPr>
          <p:cNvPicPr>
            <a:picLocks noChangeAspect="1"/>
          </p:cNvPicPr>
          <p:nvPr/>
        </p:nvPicPr>
        <p:blipFill rotWithShape="1">
          <a:blip r:embed="rId3"/>
          <a:srcRect l="27666" r="23961"/>
          <a:stretch/>
        </p:blipFill>
        <p:spPr>
          <a:xfrm>
            <a:off x="20" y="10"/>
            <a:ext cx="4639713" cy="6857990"/>
          </a:xfrm>
          <a:prstGeom prst="rect">
            <a:avLst/>
          </a:prstGeom>
        </p:spPr>
      </p:pic>
      <p:sp>
        <p:nvSpPr>
          <p:cNvPr id="3" name="Θέση περιεχομένου 2">
            <a:extLst>
              <a:ext uri="{FF2B5EF4-FFF2-40B4-BE49-F238E27FC236}">
                <a16:creationId xmlns:a16="http://schemas.microsoft.com/office/drawing/2014/main" id="{BD6B5AFA-24CD-470F-816A-05F855199C3C}"/>
              </a:ext>
            </a:extLst>
          </p:cNvPr>
          <p:cNvSpPr>
            <a:spLocks noGrp="1"/>
          </p:cNvSpPr>
          <p:nvPr>
            <p:ph idx="1"/>
          </p:nvPr>
        </p:nvSpPr>
        <p:spPr>
          <a:xfrm>
            <a:off x="4639733" y="696278"/>
            <a:ext cx="7416780" cy="6161712"/>
          </a:xfrm>
        </p:spPr>
        <p:txBody>
          <a:bodyPr>
            <a:normAutofit/>
          </a:bodyPr>
          <a:lstStyle/>
          <a:p>
            <a:pPr marL="0" indent="0">
              <a:buNone/>
            </a:pPr>
            <a:r>
              <a:rPr lang="en-US" sz="3200" dirty="0">
                <a:highlight>
                  <a:srgbClr val="FF0000"/>
                </a:highlight>
              </a:rPr>
              <a:t>CARDIOVASCULAR SYSTEM </a:t>
            </a:r>
          </a:p>
          <a:p>
            <a:endParaRPr lang="el-GR" sz="3200" dirty="0"/>
          </a:p>
          <a:p>
            <a:pPr marL="0" indent="0">
              <a:buNone/>
            </a:pPr>
            <a:r>
              <a:rPr lang="el-GR" sz="3200" dirty="0"/>
              <a:t>                  </a:t>
            </a:r>
            <a:r>
              <a:rPr lang="en-US" sz="3200" dirty="0"/>
              <a:t>IS CONSTITUTED BY THE </a:t>
            </a:r>
            <a:endParaRPr lang="el-GR" sz="3200" dirty="0"/>
          </a:p>
          <a:p>
            <a:pPr marL="0" indent="0">
              <a:buNone/>
            </a:pPr>
            <a:r>
              <a:rPr lang="en-US" sz="3200" dirty="0">
                <a:highlight>
                  <a:srgbClr val="FF0000"/>
                </a:highlight>
              </a:rPr>
              <a:t>CENTRAL CVS</a:t>
            </a:r>
            <a:r>
              <a:rPr lang="el-GR" sz="3200" dirty="0">
                <a:highlight>
                  <a:srgbClr val="FF0000"/>
                </a:highlight>
              </a:rPr>
              <a:t>: </a:t>
            </a:r>
            <a:r>
              <a:rPr lang="en-US" sz="3200" dirty="0">
                <a:highlight>
                  <a:srgbClr val="FF0000"/>
                </a:highlight>
              </a:rPr>
              <a:t>HEART </a:t>
            </a:r>
            <a:endParaRPr lang="el-GR" sz="3200" dirty="0">
              <a:highlight>
                <a:srgbClr val="FF0000"/>
              </a:highlight>
            </a:endParaRPr>
          </a:p>
          <a:p>
            <a:pPr marL="0" indent="0">
              <a:buNone/>
            </a:pPr>
            <a:r>
              <a:rPr lang="en-US" sz="3200" dirty="0"/>
              <a:t>PERIPHERAL CVS</a:t>
            </a:r>
            <a:r>
              <a:rPr lang="el-GR" sz="3200" dirty="0"/>
              <a:t>:</a:t>
            </a:r>
          </a:p>
          <a:p>
            <a:pPr marL="0" indent="0">
              <a:buNone/>
            </a:pPr>
            <a:r>
              <a:rPr lang="el-GR" sz="3200" dirty="0">
                <a:highlight>
                  <a:srgbClr val="FF0000"/>
                </a:highlight>
              </a:rPr>
              <a:t>(</a:t>
            </a:r>
            <a:r>
              <a:rPr lang="en-US" sz="3200" dirty="0">
                <a:highlight>
                  <a:srgbClr val="FF0000"/>
                </a:highlight>
              </a:rPr>
              <a:t>ARTERIES, VEINS, CAPILLARIES</a:t>
            </a:r>
            <a:r>
              <a:rPr lang="el-GR" sz="3200" dirty="0">
                <a:highlight>
                  <a:srgbClr val="FF0000"/>
                </a:highlight>
              </a:rPr>
              <a:t>)</a:t>
            </a:r>
          </a:p>
          <a:p>
            <a:endParaRPr lang="el-GR" sz="2200" dirty="0"/>
          </a:p>
          <a:p>
            <a:endParaRPr lang="el-GR" sz="2200" dirty="0"/>
          </a:p>
        </p:txBody>
      </p:sp>
    </p:spTree>
    <p:extLst>
      <p:ext uri="{BB962C8B-B14F-4D97-AF65-F5344CB8AC3E}">
        <p14:creationId xmlns:p14="http://schemas.microsoft.com/office/powerpoint/2010/main" val="200534220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Examining the Heart | BioEd Online">
            <a:extLst>
              <a:ext uri="{FF2B5EF4-FFF2-40B4-BE49-F238E27FC236}">
                <a16:creationId xmlns:a16="http://schemas.microsoft.com/office/drawing/2014/main" id="{1A10796F-7BDF-413A-8041-E4A17A891F7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0472" r="23296"/>
          <a:stretch/>
        </p:blipFill>
        <p:spPr bwMode="auto">
          <a:xfrm>
            <a:off x="6618515" y="76780"/>
            <a:ext cx="5573486" cy="678122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otes: Heart and Circulatory System">
            <a:extLst>
              <a:ext uri="{FF2B5EF4-FFF2-40B4-BE49-F238E27FC236}">
                <a16:creationId xmlns:a16="http://schemas.microsoft.com/office/drawing/2014/main" id="{7B19A45C-224D-5040-7A09-A8254D182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70444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39120"/>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Notes: Heart and Circulatory System">
            <a:extLst>
              <a:ext uri="{FF2B5EF4-FFF2-40B4-BE49-F238E27FC236}">
                <a16:creationId xmlns:a16="http://schemas.microsoft.com/office/drawing/2014/main" id="{239AC837-FD9E-EA0D-ACD6-0C70A65B1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70444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89DA6D-0422-CE43-EE45-E6281E8734FC}"/>
              </a:ext>
            </a:extLst>
          </p:cNvPr>
          <p:cNvSpPr txBox="1"/>
          <p:nvPr/>
        </p:nvSpPr>
        <p:spPr>
          <a:xfrm>
            <a:off x="6814456" y="608151"/>
            <a:ext cx="5181601" cy="3693319"/>
          </a:xfrm>
          <a:prstGeom prst="rect">
            <a:avLst/>
          </a:prstGeom>
          <a:solidFill>
            <a:schemeClr val="tx1"/>
          </a:solidFill>
        </p:spPr>
        <p:txBody>
          <a:bodyPr wrap="square">
            <a:spAutoFit/>
          </a:bodyPr>
          <a:lstStyle/>
          <a:p>
            <a:pPr algn="l"/>
            <a:r>
              <a:rPr lang="en-US" b="0" i="0" dirty="0">
                <a:solidFill>
                  <a:srgbClr val="000000"/>
                </a:solidFill>
                <a:effectLst/>
                <a:latin typeface="Arial" panose="020B0604020202020204" pitchFamily="34" charset="0"/>
              </a:rPr>
              <a:t>Superior Vena Cava - vessel that returns blood to the heart from the upper body</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Inferior Vena Cava - vessel that returns blood to the heart from the lower body</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Pulmonary Trunk/Arteries - large vessel that splits into the left and right pulmonary arteries, these are the only arteries that carry deoxygenated blood</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Pulmonary Veins - return oxygenated blood from the lungs</a:t>
            </a:r>
          </a:p>
        </p:txBody>
      </p:sp>
    </p:spTree>
    <p:extLst>
      <p:ext uri="{BB962C8B-B14F-4D97-AF65-F5344CB8AC3E}">
        <p14:creationId xmlns:p14="http://schemas.microsoft.com/office/powerpoint/2010/main" val="408093084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Body fluids &amp;amp; circulation | Biology - Quizizz">
            <a:extLst>
              <a:ext uri="{FF2B5EF4-FFF2-40B4-BE49-F238E27FC236}">
                <a16:creationId xmlns:a16="http://schemas.microsoft.com/office/drawing/2014/main" id="{D1068B94-488B-4B4F-A246-5467CB3E67C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tretch>
            <a:fillRect/>
          </a:stretch>
        </p:blipFill>
        <p:spPr bwMode="auto">
          <a:xfrm>
            <a:off x="5908433" y="21984"/>
            <a:ext cx="6283567" cy="683601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ow Blood Flows Through the Heart &amp; Body">
            <a:extLst>
              <a:ext uri="{FF2B5EF4-FFF2-40B4-BE49-F238E27FC236}">
                <a16:creationId xmlns:a16="http://schemas.microsoft.com/office/drawing/2014/main" id="{A2CC5DCB-82A8-184D-BEAA-33351ACB5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457" y="0"/>
            <a:ext cx="36163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181D3194-D287-4C3F-9D74-AA2319738AD8}"/>
              </a:ext>
            </a:extLst>
          </p:cNvPr>
          <p:cNvSpPr/>
          <p:nvPr/>
        </p:nvSpPr>
        <p:spPr>
          <a:xfrm>
            <a:off x="175292" y="261258"/>
            <a:ext cx="3227165" cy="1446550"/>
          </a:xfrm>
          <a:prstGeom prst="rect">
            <a:avLst/>
          </a:prstGeom>
          <a:noFill/>
        </p:spPr>
        <p:txBody>
          <a:bodyPr wrap="none" lIns="91440" tIns="45720" rIns="91440" bIns="45720">
            <a:spAutoFit/>
          </a:bodyPr>
          <a:lstStyle/>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Blood flow </a:t>
            </a:r>
          </a:p>
          <a:p>
            <a:pPr algn="ctr"/>
            <a:r>
              <a:rPr lang="en-US" sz="4400" b="1" cap="none" spc="0" dirty="0">
                <a:ln w="6600">
                  <a:solidFill>
                    <a:schemeClr val="accent2"/>
                  </a:solidFill>
                  <a:prstDash val="solid"/>
                </a:ln>
                <a:solidFill>
                  <a:srgbClr val="FFFFFF"/>
                </a:solidFill>
                <a:effectLst>
                  <a:outerShdw dist="38100" dir="2700000" algn="tl" rotWithShape="0">
                    <a:schemeClr val="accent2"/>
                  </a:outerShdw>
                </a:effectLst>
              </a:rPr>
              <a:t>circulation </a:t>
            </a:r>
          </a:p>
        </p:txBody>
      </p:sp>
    </p:spTree>
    <p:extLst>
      <p:ext uri="{BB962C8B-B14F-4D97-AF65-F5344CB8AC3E}">
        <p14:creationId xmlns:p14="http://schemas.microsoft.com/office/powerpoint/2010/main" val="27190505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An Introduction to the Cardiovascular System - ppt download">
            <a:extLst>
              <a:ext uri="{FF2B5EF4-FFF2-40B4-BE49-F238E27FC236}">
                <a16:creationId xmlns:a16="http://schemas.microsoft.com/office/drawing/2014/main" id="{6D8048DD-3C6D-4028-90B0-3ABE23269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389"/>
          <a:stretch/>
        </p:blipFill>
        <p:spPr bwMode="auto">
          <a:xfrm>
            <a:off x="4256320" y="24306"/>
            <a:ext cx="7913915" cy="683369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6BF4EEA-C19E-41F5-932E-73DD6CE103BB}"/>
              </a:ext>
            </a:extLst>
          </p:cNvPr>
          <p:cNvSpPr>
            <a:spLocks noGrp="1"/>
          </p:cNvSpPr>
          <p:nvPr>
            <p:ph type="title"/>
          </p:nvPr>
        </p:nvSpPr>
        <p:spPr>
          <a:xfrm>
            <a:off x="215381" y="205126"/>
            <a:ext cx="9808597" cy="1146176"/>
          </a:xfrm>
        </p:spPr>
        <p:txBody>
          <a:bodyPr>
            <a:normAutofit/>
          </a:bodyPr>
          <a:lstStyle/>
          <a:p>
            <a:r>
              <a:rPr lang="en-US" sz="3700" b="1" dirty="0">
                <a:solidFill>
                  <a:schemeClr val="bg1"/>
                </a:solidFill>
                <a:highlight>
                  <a:srgbClr val="CC66FF"/>
                </a:highlight>
              </a:rPr>
              <a:t>Arteries of pulmonary circulation </a:t>
            </a:r>
            <a:endParaRPr lang="el-GR" sz="3700" b="1" dirty="0">
              <a:solidFill>
                <a:schemeClr val="bg1"/>
              </a:solidFill>
              <a:highlight>
                <a:srgbClr val="CC66FF"/>
              </a:highlight>
            </a:endParaRPr>
          </a:p>
        </p:txBody>
      </p:sp>
      <p:pic>
        <p:nvPicPr>
          <p:cNvPr id="18434" name="Picture 2" descr="Pulmonary Trunk – Origin, Course, Connection and Branches – Earth's Lab">
            <a:extLst>
              <a:ext uri="{FF2B5EF4-FFF2-40B4-BE49-F238E27FC236}">
                <a16:creationId xmlns:a16="http://schemas.microsoft.com/office/drawing/2014/main" id="{FDBEE3FA-2306-ABEC-406E-0EEF4A3B8D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381" y="1197844"/>
            <a:ext cx="4845546" cy="4486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2236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Pulmonary Arteries and Veins Stock Vector - Illustration of education,  lungs: 203914075">
            <a:extLst>
              <a:ext uri="{FF2B5EF4-FFF2-40B4-BE49-F238E27FC236}">
                <a16:creationId xmlns:a16="http://schemas.microsoft.com/office/drawing/2014/main" id="{3AC8BE63-7071-411D-BF91-662F6C58F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54" t="15499" r="7358" b="10465"/>
          <a:stretch/>
        </p:blipFill>
        <p:spPr bwMode="auto">
          <a:xfrm>
            <a:off x="4459682" y="0"/>
            <a:ext cx="7732318"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Τίτλος 1">
            <a:extLst>
              <a:ext uri="{FF2B5EF4-FFF2-40B4-BE49-F238E27FC236}">
                <a16:creationId xmlns:a16="http://schemas.microsoft.com/office/drawing/2014/main" id="{DB20262E-3E57-4F42-8EDE-B36F629AA0D4}"/>
              </a:ext>
            </a:extLst>
          </p:cNvPr>
          <p:cNvSpPr>
            <a:spLocks noGrp="1"/>
          </p:cNvSpPr>
          <p:nvPr>
            <p:ph type="title"/>
          </p:nvPr>
        </p:nvSpPr>
        <p:spPr>
          <a:xfrm>
            <a:off x="78151" y="87088"/>
            <a:ext cx="10919390" cy="1389382"/>
          </a:xfrm>
        </p:spPr>
        <p:txBody>
          <a:bodyPr>
            <a:normAutofit/>
          </a:bodyPr>
          <a:lstStyle/>
          <a:p>
            <a:r>
              <a:rPr lang="en-US" sz="3700" b="1" dirty="0">
                <a:solidFill>
                  <a:schemeClr val="bg1"/>
                </a:solidFill>
                <a:highlight>
                  <a:srgbClr val="CC66FF"/>
                </a:highlight>
              </a:rPr>
              <a:t>Pulmonary arteries’ branches </a:t>
            </a:r>
            <a:endParaRPr lang="el-GR" sz="3700" b="1" dirty="0">
              <a:solidFill>
                <a:schemeClr val="bg1"/>
              </a:solidFill>
              <a:highlight>
                <a:srgbClr val="CC66FF"/>
              </a:highlight>
            </a:endParaRPr>
          </a:p>
        </p:txBody>
      </p:sp>
    </p:spTree>
    <p:extLst>
      <p:ext uri="{BB962C8B-B14F-4D97-AF65-F5344CB8AC3E}">
        <p14:creationId xmlns:p14="http://schemas.microsoft.com/office/powerpoint/2010/main" val="220656099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D5C5C3-CE16-4201-8B13-D709F4153F65}"/>
              </a:ext>
            </a:extLst>
          </p:cNvPr>
          <p:cNvSpPr>
            <a:spLocks noGrp="1"/>
          </p:cNvSpPr>
          <p:nvPr>
            <p:ph type="title"/>
          </p:nvPr>
        </p:nvSpPr>
        <p:spPr>
          <a:xfrm>
            <a:off x="312615" y="250347"/>
            <a:ext cx="6525453" cy="695312"/>
          </a:xfrm>
        </p:spPr>
        <p:txBody>
          <a:bodyPr anchor="b">
            <a:normAutofit/>
          </a:bodyPr>
          <a:lstStyle/>
          <a:p>
            <a:r>
              <a:rPr lang="en-US" sz="2700" dirty="0">
                <a:solidFill>
                  <a:schemeClr val="bg1"/>
                </a:solidFill>
                <a:highlight>
                  <a:srgbClr val="FF0000"/>
                </a:highlight>
              </a:rPr>
              <a:t>Ductus arteriosus of </a:t>
            </a:r>
            <a:r>
              <a:rPr lang="en-US" sz="2700" dirty="0" err="1">
                <a:solidFill>
                  <a:schemeClr val="bg1"/>
                </a:solidFill>
                <a:highlight>
                  <a:srgbClr val="FF0000"/>
                </a:highlight>
              </a:rPr>
              <a:t>Botalli</a:t>
            </a:r>
            <a:r>
              <a:rPr lang="en-US" sz="2700" dirty="0">
                <a:solidFill>
                  <a:schemeClr val="bg1"/>
                </a:solidFill>
                <a:highlight>
                  <a:srgbClr val="FF0000"/>
                </a:highlight>
              </a:rPr>
              <a:t> </a:t>
            </a:r>
            <a:endParaRPr lang="el-GR" sz="2700" dirty="0">
              <a:solidFill>
                <a:schemeClr val="bg1"/>
              </a:solidFill>
              <a:highlight>
                <a:srgbClr val="FF0000"/>
              </a:highlight>
            </a:endParaRPr>
          </a:p>
        </p:txBody>
      </p:sp>
      <p:pic>
        <p:nvPicPr>
          <p:cNvPr id="5122" name="Picture 2" descr="Patent Ductus Arteriosus (PDA) (for Parents) - Nemours KidsHealth">
            <a:extLst>
              <a:ext uri="{FF2B5EF4-FFF2-40B4-BE49-F238E27FC236}">
                <a16:creationId xmlns:a16="http://schemas.microsoft.com/office/drawing/2014/main" id="{DAC8862A-31B7-4F8F-ACD8-934ED47A1B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40" r="5514"/>
          <a:stretch/>
        </p:blipFill>
        <p:spPr bwMode="auto">
          <a:xfrm>
            <a:off x="73479" y="1469572"/>
            <a:ext cx="6841671" cy="52305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F179A33-E52A-44EF-8F99-C08E685FFAB7}"/>
              </a:ext>
            </a:extLst>
          </p:cNvPr>
          <p:cNvPicPr>
            <a:picLocks noChangeAspect="1"/>
          </p:cNvPicPr>
          <p:nvPr/>
        </p:nvPicPr>
        <p:blipFill rotWithShape="1">
          <a:blip r:embed="rId4"/>
          <a:srcRect l="14582" t="3706" r="14581" b="3003"/>
          <a:stretch/>
        </p:blipFill>
        <p:spPr>
          <a:xfrm>
            <a:off x="6989004" y="171450"/>
            <a:ext cx="5050237" cy="6528661"/>
          </a:xfrm>
          <a:prstGeom prst="rect">
            <a:avLst/>
          </a:prstGeom>
        </p:spPr>
      </p:pic>
    </p:spTree>
    <p:extLst>
      <p:ext uri="{BB962C8B-B14F-4D97-AF65-F5344CB8AC3E}">
        <p14:creationId xmlns:p14="http://schemas.microsoft.com/office/powerpoint/2010/main" val="232851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14FDA58-1070-4E40-A7D1-DD6DC11991D2}"/>
              </a:ext>
            </a:extLst>
          </p:cNvPr>
          <p:cNvSpPr>
            <a:spLocks noGrp="1"/>
          </p:cNvSpPr>
          <p:nvPr>
            <p:ph idx="1"/>
          </p:nvPr>
        </p:nvSpPr>
        <p:spPr>
          <a:xfrm>
            <a:off x="119270" y="159025"/>
            <a:ext cx="5513083" cy="6575729"/>
          </a:xfrm>
        </p:spPr>
        <p:txBody>
          <a:bodyPr>
            <a:normAutofit/>
          </a:bodyPr>
          <a:lstStyle/>
          <a:p>
            <a:pPr marL="0" indent="0">
              <a:buNone/>
            </a:pPr>
            <a:r>
              <a:rPr lang="en-US" sz="2000" b="1" i="1" dirty="0">
                <a:effectLst/>
                <a:latin typeface="Arial" panose="020B0604020202020204" pitchFamily="34" charset="0"/>
              </a:rPr>
              <a:t>patent ductus arteriosus</a:t>
            </a:r>
            <a:r>
              <a:rPr lang="en-US" sz="2000" b="0" i="0" dirty="0">
                <a:effectLst/>
                <a:latin typeface="Arial" panose="020B0604020202020204" pitchFamily="34" charset="0"/>
              </a:rPr>
              <a:t> (</a:t>
            </a:r>
            <a:r>
              <a:rPr lang="en-US" sz="2000" b="1" i="0" dirty="0">
                <a:effectLst/>
                <a:latin typeface="Arial" panose="020B0604020202020204" pitchFamily="34" charset="0"/>
              </a:rPr>
              <a:t>PDA</a:t>
            </a:r>
            <a:r>
              <a:rPr lang="en-US" sz="2000" b="0" i="0" dirty="0">
                <a:effectLst/>
                <a:latin typeface="Arial" panose="020B0604020202020204" pitchFamily="34" charset="0"/>
              </a:rPr>
              <a:t>)</a:t>
            </a:r>
          </a:p>
          <a:p>
            <a:r>
              <a:rPr lang="en-US" sz="2000" b="0" i="0" dirty="0">
                <a:effectLst/>
                <a:latin typeface="Arial" panose="020B0604020202020204" pitchFamily="34" charset="0"/>
              </a:rPr>
              <a:t>the </a:t>
            </a:r>
            <a:r>
              <a:rPr lang="en-US" sz="2000" b="0" i="1" u="none" strike="noStrike" dirty="0">
                <a:effectLst/>
                <a:latin typeface="Arial" panose="020B0604020202020204" pitchFamily="34" charset="0"/>
                <a:hlinkClick r:id="rId3" tooltip="Ductus arteriosus">
                  <a:extLst>
                    <a:ext uri="{A12FA001-AC4F-418D-AE19-62706E023703}">
                      <ahyp:hlinkClr xmlns:ahyp="http://schemas.microsoft.com/office/drawing/2018/hyperlinkcolor" val="tx"/>
                    </a:ext>
                  </a:extLst>
                </a:hlinkClick>
              </a:rPr>
              <a:t>ductus arteriosus</a:t>
            </a:r>
            <a:r>
              <a:rPr lang="en-US" sz="2000" b="0" i="0" dirty="0">
                <a:effectLst/>
                <a:latin typeface="Arial" panose="020B0604020202020204" pitchFamily="34" charset="0"/>
              </a:rPr>
              <a:t> fails to close after </a:t>
            </a:r>
            <a:r>
              <a:rPr lang="en-US" sz="2000" b="0" i="0" u="none" strike="noStrike" dirty="0">
                <a:effectLst/>
                <a:latin typeface="Arial" panose="020B0604020202020204" pitchFamily="34" charset="0"/>
                <a:hlinkClick r:id="rId4" tooltip="Childbirth">
                  <a:extLst>
                    <a:ext uri="{A12FA001-AC4F-418D-AE19-62706E023703}">
                      <ahyp:hlinkClr xmlns:ahyp="http://schemas.microsoft.com/office/drawing/2018/hyperlinkcolor" val="tx"/>
                    </a:ext>
                  </a:extLst>
                </a:hlinkClick>
              </a:rPr>
              <a:t>birth</a:t>
            </a:r>
            <a:r>
              <a:rPr lang="en-US" sz="2000" b="0" i="0" dirty="0">
                <a:effectLst/>
                <a:latin typeface="Arial" panose="020B0604020202020204" pitchFamily="34" charset="0"/>
              </a:rPr>
              <a:t>: this allows a portion of oxygenated </a:t>
            </a:r>
            <a:r>
              <a:rPr lang="en-US" sz="2000" b="0" i="0" u="none" strike="noStrike" dirty="0">
                <a:effectLst/>
                <a:latin typeface="Arial" panose="020B0604020202020204" pitchFamily="34" charset="0"/>
                <a:hlinkClick r:id="rId5" tooltip="Blood">
                  <a:extLst>
                    <a:ext uri="{A12FA001-AC4F-418D-AE19-62706E023703}">
                      <ahyp:hlinkClr xmlns:ahyp="http://schemas.microsoft.com/office/drawing/2018/hyperlinkcolor" val="tx"/>
                    </a:ext>
                  </a:extLst>
                </a:hlinkClick>
              </a:rPr>
              <a:t>blood</a:t>
            </a:r>
            <a:r>
              <a:rPr lang="en-US" sz="2000" b="0" i="0" dirty="0">
                <a:effectLst/>
                <a:latin typeface="Arial" panose="020B0604020202020204" pitchFamily="34" charset="0"/>
              </a:rPr>
              <a:t> from the left </a:t>
            </a:r>
            <a:r>
              <a:rPr lang="en-US" sz="2000" b="0" i="0" u="none" strike="noStrike" dirty="0">
                <a:effectLst/>
                <a:latin typeface="Arial" panose="020B0604020202020204" pitchFamily="34" charset="0"/>
                <a:hlinkClick r:id="rId6" tooltip="Heart">
                  <a:extLst>
                    <a:ext uri="{A12FA001-AC4F-418D-AE19-62706E023703}">
                      <ahyp:hlinkClr xmlns:ahyp="http://schemas.microsoft.com/office/drawing/2018/hyperlinkcolor" val="tx"/>
                    </a:ext>
                  </a:extLst>
                </a:hlinkClick>
              </a:rPr>
              <a:t>heart</a:t>
            </a:r>
            <a:r>
              <a:rPr lang="en-US" sz="2000" b="0" i="0" dirty="0">
                <a:effectLst/>
                <a:latin typeface="Arial" panose="020B0604020202020204" pitchFamily="34" charset="0"/>
              </a:rPr>
              <a:t> to flow back to the lungs through the </a:t>
            </a:r>
            <a:r>
              <a:rPr lang="en-US" sz="2000" b="0" i="0" u="none" strike="noStrike" dirty="0">
                <a:effectLst/>
                <a:latin typeface="Arial" panose="020B0604020202020204" pitchFamily="34" charset="0"/>
                <a:hlinkClick r:id="rId7" tooltip="Aorta">
                  <a:extLst>
                    <a:ext uri="{A12FA001-AC4F-418D-AE19-62706E023703}">
                      <ahyp:hlinkClr xmlns:ahyp="http://schemas.microsoft.com/office/drawing/2018/hyperlinkcolor" val="tx"/>
                    </a:ext>
                  </a:extLst>
                </a:hlinkClick>
              </a:rPr>
              <a:t>aorta</a:t>
            </a:r>
            <a:r>
              <a:rPr lang="en-US" sz="2000" b="0" i="0" dirty="0">
                <a:effectLst/>
                <a:latin typeface="Arial" panose="020B0604020202020204" pitchFamily="34" charset="0"/>
              </a:rPr>
              <a:t>, which has a higher </a:t>
            </a:r>
            <a:r>
              <a:rPr lang="en-US" sz="2000" b="0" i="0" u="none" strike="noStrike" dirty="0">
                <a:effectLst/>
                <a:latin typeface="Arial" panose="020B0604020202020204" pitchFamily="34" charset="0"/>
                <a:hlinkClick r:id="rId8" tooltip="Blood pressure">
                  <a:extLst>
                    <a:ext uri="{A12FA001-AC4F-418D-AE19-62706E023703}">
                      <ahyp:hlinkClr xmlns:ahyp="http://schemas.microsoft.com/office/drawing/2018/hyperlinkcolor" val="tx"/>
                    </a:ext>
                  </a:extLst>
                </a:hlinkClick>
              </a:rPr>
              <a:t>blood pressure</a:t>
            </a:r>
            <a:r>
              <a:rPr lang="en-US" sz="2000" b="0" i="0" dirty="0">
                <a:effectLst/>
                <a:latin typeface="Arial" panose="020B0604020202020204" pitchFamily="34" charset="0"/>
              </a:rPr>
              <a:t>, to the </a:t>
            </a:r>
            <a:r>
              <a:rPr lang="en-US" sz="2000" b="0" i="0" u="none" strike="noStrike" dirty="0">
                <a:effectLst/>
                <a:latin typeface="Arial" panose="020B0604020202020204" pitchFamily="34" charset="0"/>
                <a:hlinkClick r:id="rId9" tooltip="Pulmonary artery">
                  <a:extLst>
                    <a:ext uri="{A12FA001-AC4F-418D-AE19-62706E023703}">
                      <ahyp:hlinkClr xmlns:ahyp="http://schemas.microsoft.com/office/drawing/2018/hyperlinkcolor" val="tx"/>
                    </a:ext>
                  </a:extLst>
                </a:hlinkClick>
              </a:rPr>
              <a:t>pulmonary artery</a:t>
            </a:r>
            <a:r>
              <a:rPr lang="en-US" sz="2000" b="0" i="0" dirty="0">
                <a:effectLst/>
                <a:latin typeface="Arial" panose="020B0604020202020204" pitchFamily="34" charset="0"/>
              </a:rPr>
              <a:t>, which has a lower blood pressure. Symptoms are uncommon at birth, but later in the first year of life there is often the onset of an increased </a:t>
            </a:r>
            <a:r>
              <a:rPr lang="en-US" sz="2000" b="0" i="0" u="none" strike="noStrike" dirty="0">
                <a:effectLst/>
                <a:latin typeface="Arial" panose="020B0604020202020204" pitchFamily="34" charset="0"/>
                <a:hlinkClick r:id="rId10" tooltip="Work of breathing">
                  <a:extLst>
                    <a:ext uri="{A12FA001-AC4F-418D-AE19-62706E023703}">
                      <ahyp:hlinkClr xmlns:ahyp="http://schemas.microsoft.com/office/drawing/2018/hyperlinkcolor" val="tx"/>
                    </a:ext>
                  </a:extLst>
                </a:hlinkClick>
              </a:rPr>
              <a:t>work of breathing</a:t>
            </a:r>
            <a:r>
              <a:rPr lang="en-US" sz="2000" b="0" i="0" dirty="0">
                <a:effectLst/>
                <a:latin typeface="Arial" panose="020B0604020202020204" pitchFamily="34" charset="0"/>
              </a:rPr>
              <a:t> and </a:t>
            </a:r>
            <a:r>
              <a:rPr lang="en-US" sz="2000" b="0" i="0" u="none" strike="noStrike" dirty="0">
                <a:effectLst/>
                <a:latin typeface="Arial" panose="020B0604020202020204" pitchFamily="34" charset="0"/>
                <a:hlinkClick r:id="rId11" tooltip="Failure to thrive">
                  <a:extLst>
                    <a:ext uri="{A12FA001-AC4F-418D-AE19-62706E023703}">
                      <ahyp:hlinkClr xmlns:ahyp="http://schemas.microsoft.com/office/drawing/2018/hyperlinkcolor" val="tx"/>
                    </a:ext>
                  </a:extLst>
                </a:hlinkClick>
              </a:rPr>
              <a:t>failure to gain weight at a normal rate</a:t>
            </a:r>
            <a:endParaRPr lang="el-GR" sz="2400" b="1" dirty="0"/>
          </a:p>
        </p:txBody>
      </p:sp>
      <p:pic>
        <p:nvPicPr>
          <p:cNvPr id="4" name="Θέση περιεχομένου 3" descr="Εικόνα που περιέχει εσωτερικό, στολισμένος, σκούρος, πολύχρωμος&#10;&#10;Περιγραφή που δημιουργήθηκε αυτόματα">
            <a:extLst>
              <a:ext uri="{FF2B5EF4-FFF2-40B4-BE49-F238E27FC236}">
                <a16:creationId xmlns:a16="http://schemas.microsoft.com/office/drawing/2014/main" id="{70002AF4-FEE8-42A3-AE85-B4D970EFCB95}"/>
              </a:ext>
            </a:extLst>
          </p:cNvPr>
          <p:cNvPicPr>
            <a:picLocks noChangeAspect="1"/>
          </p:cNvPicPr>
          <p:nvPr/>
        </p:nvPicPr>
        <p:blipFill rotWithShape="1">
          <a:blip r:embed="rId12"/>
          <a:srcRect l="2128" r="1037"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pic>
        <p:nvPicPr>
          <p:cNvPr id="6146" name="Picture 2" descr="Patent Ductus Arteriosus (PDA) Occlusion Procedure - YouTube">
            <a:extLst>
              <a:ext uri="{FF2B5EF4-FFF2-40B4-BE49-F238E27FC236}">
                <a16:creationId xmlns:a16="http://schemas.microsoft.com/office/drawing/2014/main" id="{CBBCAC6A-24BB-4D68-8C52-1522818B6E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57863" y="3935423"/>
            <a:ext cx="4449209" cy="250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61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Rectangle 1">
            <a:extLst>
              <a:ext uri="{FF2B5EF4-FFF2-40B4-BE49-F238E27FC236}">
                <a16:creationId xmlns:a16="http://schemas.microsoft.com/office/drawing/2014/main" id="{4F718262-C241-44A8-8050-A693E7306087}"/>
              </a:ext>
            </a:extLst>
          </p:cNvPr>
          <p:cNvSpPr>
            <a:spLocks noChangeArrowheads="1"/>
          </p:cNvSpPr>
          <p:nvPr/>
        </p:nvSpPr>
        <p:spPr bwMode="auto">
          <a:xfrm>
            <a:off x="4965430" y="629268"/>
            <a:ext cx="6586491" cy="1286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nSpc>
                <a:spcPct val="90000"/>
              </a:lnSpc>
              <a:spcBef>
                <a:spcPct val="0"/>
              </a:spcBef>
              <a:spcAft>
                <a:spcPts val="600"/>
              </a:spcAft>
              <a:buClrTx/>
              <a:buSzTx/>
              <a:buNone/>
            </a:pPr>
            <a:r>
              <a:rPr lang="en-US" altLang="el-GR" sz="4400" b="1" dirty="0">
                <a:solidFill>
                  <a:schemeClr val="bg1"/>
                </a:solidFill>
                <a:highlight>
                  <a:srgbClr val="FFFF00"/>
                </a:highlight>
                <a:latin typeface="+mj-lt"/>
                <a:ea typeface="+mj-ea"/>
                <a:cs typeface="+mj-cs"/>
              </a:rPr>
              <a:t>Pulmonary ligament </a:t>
            </a:r>
          </a:p>
        </p:txBody>
      </p:sp>
      <p:pic>
        <p:nvPicPr>
          <p:cNvPr id="7170" name="Picture 2" descr="Trunk">
            <a:extLst>
              <a:ext uri="{FF2B5EF4-FFF2-40B4-BE49-F238E27FC236}">
                <a16:creationId xmlns:a16="http://schemas.microsoft.com/office/drawing/2014/main" id="{BA69A1CD-F668-41A2-B7C7-6111E4E6384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446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50D482-1367-4CDF-8DD4-46DE17EB9E64}"/>
              </a:ext>
            </a:extLst>
          </p:cNvPr>
          <p:cNvSpPr>
            <a:spLocks noGrp="1"/>
          </p:cNvSpPr>
          <p:nvPr>
            <p:ph type="title"/>
          </p:nvPr>
        </p:nvSpPr>
        <p:spPr>
          <a:xfrm>
            <a:off x="7346950" y="-350772"/>
            <a:ext cx="4713997" cy="1225650"/>
          </a:xfrm>
        </p:spPr>
        <p:txBody>
          <a:bodyPr anchor="b">
            <a:normAutofit/>
          </a:bodyPr>
          <a:lstStyle/>
          <a:p>
            <a:r>
              <a:rPr lang="en-US" sz="3800" dirty="0">
                <a:solidFill>
                  <a:schemeClr val="bg1"/>
                </a:solidFill>
                <a:highlight>
                  <a:srgbClr val="FF0000"/>
                </a:highlight>
              </a:rPr>
              <a:t>Aortic arch </a:t>
            </a:r>
            <a:endParaRPr lang="el-GR" sz="3800" dirty="0">
              <a:solidFill>
                <a:schemeClr val="bg1"/>
              </a:solidFill>
              <a:highlight>
                <a:srgbClr val="FF0000"/>
              </a:highlight>
            </a:endParaRPr>
          </a:p>
        </p:txBody>
      </p:sp>
      <p:pic>
        <p:nvPicPr>
          <p:cNvPr id="4" name="Εικόνα 3">
            <a:extLst>
              <a:ext uri="{FF2B5EF4-FFF2-40B4-BE49-F238E27FC236}">
                <a16:creationId xmlns:a16="http://schemas.microsoft.com/office/drawing/2014/main" id="{AE41BBBE-1CED-4ACC-A12E-E9AB1CE507F5}"/>
              </a:ext>
            </a:extLst>
          </p:cNvPr>
          <p:cNvPicPr>
            <a:picLocks noChangeAspect="1"/>
          </p:cNvPicPr>
          <p:nvPr/>
        </p:nvPicPr>
        <p:blipFill>
          <a:blip r:embed="rId3"/>
          <a:stretch>
            <a:fillRect/>
          </a:stretch>
        </p:blipFill>
        <p:spPr>
          <a:xfrm>
            <a:off x="-2346" y="16923"/>
            <a:ext cx="6098346" cy="6857998"/>
          </a:xfrm>
          <a:prstGeom prst="rect">
            <a:avLst/>
          </a:prstGeom>
        </p:spPr>
      </p:pic>
      <p:pic>
        <p:nvPicPr>
          <p:cNvPr id="8194" name="Picture 2" descr="Aortic arch aneurysms and dissection—open repair is the gold standard |  SpringerLink">
            <a:extLst>
              <a:ext uri="{FF2B5EF4-FFF2-40B4-BE49-F238E27FC236}">
                <a16:creationId xmlns:a16="http://schemas.microsoft.com/office/drawing/2014/main" id="{7D1B2F4E-E940-40F7-90E5-F5081FC2A4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216" y="1225650"/>
            <a:ext cx="5738731" cy="5143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368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6DB055-6BDC-450F-9AC4-006FCC77A722}"/>
              </a:ext>
            </a:extLst>
          </p:cNvPr>
          <p:cNvSpPr>
            <a:spLocks noGrp="1"/>
          </p:cNvSpPr>
          <p:nvPr>
            <p:ph type="title"/>
          </p:nvPr>
        </p:nvSpPr>
        <p:spPr>
          <a:xfrm>
            <a:off x="640080" y="325369"/>
            <a:ext cx="4368602" cy="1956841"/>
          </a:xfrm>
        </p:spPr>
        <p:txBody>
          <a:bodyPr anchor="b">
            <a:normAutofit/>
          </a:bodyPr>
          <a:lstStyle/>
          <a:p>
            <a:r>
              <a:rPr lang="en-US" sz="5000" dirty="0">
                <a:solidFill>
                  <a:schemeClr val="tx1"/>
                </a:solidFill>
                <a:highlight>
                  <a:srgbClr val="FF0000"/>
                </a:highlight>
                <a:latin typeface="Abadi" panose="020B0604020104020204" pitchFamily="34" charset="0"/>
              </a:rPr>
              <a:t>Aortic arch branches </a:t>
            </a:r>
            <a:endParaRPr lang="el-GR" sz="5000" dirty="0">
              <a:solidFill>
                <a:schemeClr val="tx1"/>
              </a:solidFill>
              <a:highlight>
                <a:srgbClr val="FF0000"/>
              </a:highlight>
            </a:endParaRPr>
          </a:p>
        </p:txBody>
      </p:sp>
      <p:sp>
        <p:nvSpPr>
          <p:cNvPr id="3" name="Θέση περιεχομένου 2">
            <a:extLst>
              <a:ext uri="{FF2B5EF4-FFF2-40B4-BE49-F238E27FC236}">
                <a16:creationId xmlns:a16="http://schemas.microsoft.com/office/drawing/2014/main" id="{5B835C7B-EDF2-490B-94EF-B59ACAC1EBD9}"/>
              </a:ext>
            </a:extLst>
          </p:cNvPr>
          <p:cNvSpPr>
            <a:spLocks noGrp="1"/>
          </p:cNvSpPr>
          <p:nvPr>
            <p:ph idx="1"/>
          </p:nvPr>
        </p:nvSpPr>
        <p:spPr>
          <a:xfrm>
            <a:off x="640080" y="2872899"/>
            <a:ext cx="4243589" cy="3320668"/>
          </a:xfrm>
        </p:spPr>
        <p:txBody>
          <a:bodyPr>
            <a:normAutofit/>
          </a:bodyPr>
          <a:lstStyle/>
          <a:p>
            <a:pPr marL="514350" indent="-514350">
              <a:buAutoNum type="arabicParenR"/>
            </a:pPr>
            <a:r>
              <a:rPr lang="en-US" sz="2200" dirty="0"/>
              <a:t>(BCT)</a:t>
            </a:r>
            <a:endParaRPr lang="el-GR" sz="2200" dirty="0"/>
          </a:p>
          <a:p>
            <a:pPr marL="514350" indent="-514350">
              <a:buAutoNum type="arabicParenR"/>
            </a:pPr>
            <a:r>
              <a:rPr lang="en-US" sz="2200" dirty="0"/>
              <a:t>(LCCA)</a:t>
            </a:r>
            <a:endParaRPr lang="el-GR" sz="2200" dirty="0"/>
          </a:p>
          <a:p>
            <a:pPr marL="514350" indent="-514350">
              <a:buAutoNum type="arabicParenR"/>
            </a:pPr>
            <a:r>
              <a:rPr lang="en-US" sz="2200" dirty="0"/>
              <a:t>(LSCA)</a:t>
            </a:r>
            <a:endParaRPr lang="el-GR" sz="2200" dirty="0"/>
          </a:p>
          <a:p>
            <a:pPr marL="0" indent="0">
              <a:buNone/>
            </a:pPr>
            <a:endParaRPr lang="el-GR" sz="2200" dirty="0"/>
          </a:p>
        </p:txBody>
      </p:sp>
      <p:pic>
        <p:nvPicPr>
          <p:cNvPr id="7" name="Εικόνα 3">
            <a:extLst>
              <a:ext uri="{FF2B5EF4-FFF2-40B4-BE49-F238E27FC236}">
                <a16:creationId xmlns:a16="http://schemas.microsoft.com/office/drawing/2014/main" id="{CBE9804C-5992-4B30-B7CE-E47402EE7286}"/>
              </a:ext>
            </a:extLst>
          </p:cNvPr>
          <p:cNvPicPr>
            <a:picLocks noChangeAspect="1"/>
          </p:cNvPicPr>
          <p:nvPr/>
        </p:nvPicPr>
        <p:blipFill>
          <a:blip r:embed="rId3"/>
          <a:stretch>
            <a:fillRect/>
          </a:stretch>
        </p:blipFill>
        <p:spPr>
          <a:xfrm>
            <a:off x="5330955" y="0"/>
            <a:ext cx="6857997" cy="6857997"/>
          </a:xfrm>
          <a:prstGeom prst="rect">
            <a:avLst/>
          </a:prstGeom>
        </p:spPr>
      </p:pic>
    </p:spTree>
    <p:extLst>
      <p:ext uri="{BB962C8B-B14F-4D97-AF65-F5344CB8AC3E}">
        <p14:creationId xmlns:p14="http://schemas.microsoft.com/office/powerpoint/2010/main" val="2905844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Καρδιά - Βικιπαίδεια">
            <a:extLst>
              <a:ext uri="{FF2B5EF4-FFF2-40B4-BE49-F238E27FC236}">
                <a16:creationId xmlns:a16="http://schemas.microsoft.com/office/drawing/2014/main" id="{5ED31A92-295A-4F49-A812-54C525EAC9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014113" y="0"/>
            <a:ext cx="6004560" cy="70912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Πίνακας 1">
            <a:extLst>
              <a:ext uri="{FF2B5EF4-FFF2-40B4-BE49-F238E27FC236}">
                <a16:creationId xmlns:a16="http://schemas.microsoft.com/office/drawing/2014/main" id="{E47AD41C-0555-D846-F7EC-C54F873858F2}"/>
              </a:ext>
            </a:extLst>
          </p:cNvPr>
          <p:cNvGraphicFramePr>
            <a:graphicFrameLocks noGrp="1"/>
          </p:cNvGraphicFramePr>
          <p:nvPr>
            <p:extLst>
              <p:ext uri="{D42A27DB-BD31-4B8C-83A1-F6EECF244321}">
                <p14:modId xmlns:p14="http://schemas.microsoft.com/office/powerpoint/2010/main" val="444303632"/>
              </p:ext>
            </p:extLst>
          </p:nvPr>
        </p:nvGraphicFramePr>
        <p:xfrm>
          <a:off x="173327" y="213534"/>
          <a:ext cx="5840786" cy="6576705"/>
        </p:xfrm>
        <a:graphic>
          <a:graphicData uri="http://schemas.openxmlformats.org/drawingml/2006/table">
            <a:tbl>
              <a:tblPr/>
              <a:tblGrid>
                <a:gridCol w="1497633">
                  <a:extLst>
                    <a:ext uri="{9D8B030D-6E8A-4147-A177-3AD203B41FA5}">
                      <a16:colId xmlns:a16="http://schemas.microsoft.com/office/drawing/2014/main" val="1618434352"/>
                    </a:ext>
                  </a:extLst>
                </a:gridCol>
                <a:gridCol w="4343153">
                  <a:extLst>
                    <a:ext uri="{9D8B030D-6E8A-4147-A177-3AD203B41FA5}">
                      <a16:colId xmlns:a16="http://schemas.microsoft.com/office/drawing/2014/main" val="1984627247"/>
                    </a:ext>
                  </a:extLst>
                </a:gridCol>
              </a:tblGrid>
              <a:tr h="1372692">
                <a:tc>
                  <a:txBody>
                    <a:bodyPr/>
                    <a:lstStyle/>
                    <a:p>
                      <a:pPr fontAlgn="t"/>
                      <a:r>
                        <a:rPr lang="en-US" sz="1800" b="1" dirty="0">
                          <a:solidFill>
                            <a:srgbClr val="495354"/>
                          </a:solidFill>
                          <a:effectLst/>
                          <a:latin typeface="Tunga" panose="020B0502040204020203" pitchFamily="34" charset="0"/>
                          <a:cs typeface="Tunga" panose="020B0502040204020203" pitchFamily="34" charset="0"/>
                        </a:rPr>
                        <a:t>Heart</a:t>
                      </a:r>
                    </a:p>
                  </a:txBody>
                  <a:tcPr marL="50430" marR="50430" marT="33620" marB="33620">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600" b="1" dirty="0">
                          <a:solidFill>
                            <a:srgbClr val="495354"/>
                          </a:solidFill>
                          <a:effectLst/>
                          <a:latin typeface="Abadi" panose="020B0604020104020204" pitchFamily="34" charset="0"/>
                        </a:rPr>
                        <a:t>Layers - myocardium, endocardium, epicardium</a:t>
                      </a:r>
                      <a:br>
                        <a:rPr lang="en-US" sz="1600" b="1" dirty="0">
                          <a:solidFill>
                            <a:srgbClr val="495354"/>
                          </a:solidFill>
                          <a:effectLst/>
                          <a:latin typeface="Abadi" panose="020B0604020104020204" pitchFamily="34" charset="0"/>
                        </a:rPr>
                      </a:br>
                      <a:r>
                        <a:rPr lang="en-US" sz="1600" b="1" dirty="0">
                          <a:solidFill>
                            <a:srgbClr val="495354"/>
                          </a:solidFill>
                          <a:effectLst/>
                          <a:latin typeface="Abadi" panose="020B0604020104020204" pitchFamily="34" charset="0"/>
                        </a:rPr>
                        <a:t>Chambers - left and right atria, left and right ventricles</a:t>
                      </a:r>
                      <a:br>
                        <a:rPr lang="en-US" sz="1600" b="1" dirty="0">
                          <a:solidFill>
                            <a:srgbClr val="495354"/>
                          </a:solidFill>
                          <a:effectLst/>
                          <a:latin typeface="Abadi" panose="020B0604020104020204" pitchFamily="34" charset="0"/>
                        </a:rPr>
                      </a:br>
                      <a:r>
                        <a:rPr lang="en-US" sz="1600" b="1" dirty="0">
                          <a:solidFill>
                            <a:srgbClr val="495354"/>
                          </a:solidFill>
                          <a:effectLst/>
                          <a:latin typeface="Abadi" panose="020B0604020104020204" pitchFamily="34" charset="0"/>
                        </a:rPr>
                        <a:t>Blood vessels - arteries (oxygenated blood), veins (deoxygenated blood)</a:t>
                      </a:r>
                    </a:p>
                  </a:txBody>
                  <a:tcPr marL="50430" marR="50430" marT="33620" marB="33620">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728272151"/>
                  </a:ext>
                </a:extLst>
              </a:tr>
              <a:tr h="1190915">
                <a:tc>
                  <a:txBody>
                    <a:bodyPr/>
                    <a:lstStyle/>
                    <a:p>
                      <a:pPr fontAlgn="t"/>
                      <a:r>
                        <a:rPr lang="en-US" sz="1800" b="1" dirty="0">
                          <a:solidFill>
                            <a:srgbClr val="495354"/>
                          </a:solidFill>
                          <a:effectLst/>
                          <a:latin typeface="Tunga" panose="020B0502040204020203" pitchFamily="34" charset="0"/>
                          <a:cs typeface="Tunga" panose="020B0502040204020203" pitchFamily="34" charset="0"/>
                        </a:rPr>
                        <a:t>Blood vessels</a:t>
                      </a:r>
                    </a:p>
                  </a:txBody>
                  <a:tcPr marL="50430" marR="50430" marT="33620" marB="33620">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600" b="1" dirty="0">
                          <a:solidFill>
                            <a:srgbClr val="495354"/>
                          </a:solidFill>
                          <a:effectLst/>
                          <a:latin typeface="Abadi" panose="020B0604020104020204" pitchFamily="34" charset="0"/>
                        </a:rPr>
                        <a:t>Arteries, veins, capillaries</a:t>
                      </a:r>
                      <a:br>
                        <a:rPr lang="en-US" sz="1600" b="1" dirty="0">
                          <a:solidFill>
                            <a:srgbClr val="495354"/>
                          </a:solidFill>
                          <a:effectLst/>
                          <a:latin typeface="Abadi" panose="020B0604020104020204" pitchFamily="34" charset="0"/>
                        </a:rPr>
                      </a:br>
                      <a:r>
                        <a:rPr lang="en-US" sz="1600" b="1" dirty="0">
                          <a:solidFill>
                            <a:srgbClr val="495354"/>
                          </a:solidFill>
                          <a:effectLst/>
                          <a:latin typeface="Abadi" panose="020B0604020104020204" pitchFamily="34" charset="0"/>
                        </a:rPr>
                        <a:t>Hierarchy: Heart -&gt; arteries -&gt; arterioles -&gt; capillaries [gas exchange - oxygenated blood becomes deoxygenated] -&gt; venules -&gt; veins -&gt; heart</a:t>
                      </a:r>
                    </a:p>
                  </a:txBody>
                  <a:tcPr marL="50430" marR="50430" marT="33620" marB="33620">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1284028953"/>
                  </a:ext>
                </a:extLst>
              </a:tr>
              <a:tr h="3917573">
                <a:tc>
                  <a:txBody>
                    <a:bodyPr/>
                    <a:lstStyle/>
                    <a:p>
                      <a:pPr fontAlgn="t"/>
                      <a:r>
                        <a:rPr lang="en-US" sz="1800" b="1" dirty="0">
                          <a:solidFill>
                            <a:srgbClr val="495354"/>
                          </a:solidFill>
                          <a:effectLst/>
                          <a:latin typeface="Tunga" panose="020B0502040204020203" pitchFamily="34" charset="0"/>
                          <a:cs typeface="Tunga" panose="020B0502040204020203" pitchFamily="34" charset="0"/>
                        </a:rPr>
                        <a:t>Circulations</a:t>
                      </a:r>
                    </a:p>
                  </a:txBody>
                  <a:tcPr marL="50430" marR="50430" marT="33620" marB="33620">
                    <a:lnL>
                      <a:noFill/>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tc>
                  <a:txBody>
                    <a:bodyPr/>
                    <a:lstStyle/>
                    <a:p>
                      <a:pPr fontAlgn="t"/>
                      <a:r>
                        <a:rPr lang="en-US" sz="1600" b="1" dirty="0">
                          <a:solidFill>
                            <a:srgbClr val="0070C0"/>
                          </a:solidFill>
                          <a:effectLst/>
                          <a:latin typeface="Abadi" panose="020B0604020104020204" pitchFamily="34" charset="0"/>
                        </a:rPr>
                        <a:t>Pulmonary - superior and inferior vena cava (with deoxygenated blood) -&gt; right atrium -&gt; right ventricle -&gt; right and left pulmonary artery -&gt; capillaries of each lung (oxygenation of the blood) -&gt; pulmonary veins -&gt; left atrium -&gt; systemic circulation </a:t>
                      </a:r>
                      <a:br>
                        <a:rPr lang="en-US" sz="1600" b="1" dirty="0">
                          <a:solidFill>
                            <a:srgbClr val="495354"/>
                          </a:solidFill>
                          <a:effectLst/>
                          <a:latin typeface="Abadi" panose="020B0604020104020204" pitchFamily="34" charset="0"/>
                        </a:rPr>
                      </a:br>
                      <a:r>
                        <a:rPr lang="en-US" sz="1600" b="1" dirty="0">
                          <a:solidFill>
                            <a:srgbClr val="495354"/>
                          </a:solidFill>
                          <a:effectLst/>
                          <a:latin typeface="Abadi" panose="020B0604020104020204" pitchFamily="34" charset="0"/>
                        </a:rPr>
                        <a:t>Systemic - left atrium -&gt; left ventricle -&gt; aorta and all its branches -&gt; capillaries -&gt; veins -&gt; superior and inferior vena cava -&gt; pulmonary circulation </a:t>
                      </a:r>
                      <a:br>
                        <a:rPr lang="en-US" sz="1600" b="1" dirty="0">
                          <a:solidFill>
                            <a:srgbClr val="495354"/>
                          </a:solidFill>
                          <a:effectLst/>
                          <a:latin typeface="Abadi" panose="020B0604020104020204" pitchFamily="34" charset="0"/>
                        </a:rPr>
                      </a:br>
                      <a:r>
                        <a:rPr lang="en-US" sz="1600" b="1" dirty="0">
                          <a:solidFill>
                            <a:srgbClr val="FF0000"/>
                          </a:solidFill>
                          <a:effectLst/>
                          <a:latin typeface="Abadi" panose="020B0604020104020204" pitchFamily="34" charset="0"/>
                        </a:rPr>
                        <a:t>Coronary - ascending aorta -&gt; right coronary artery -&gt; right marginal branch, posterior interventricular artery, left coronary artery -&gt; anterior interventricular branch (anastomoses with the posterior branch), circumflex artery</a:t>
                      </a:r>
                    </a:p>
                  </a:txBody>
                  <a:tcPr marL="50430" marR="50430" marT="33620" marB="33620">
                    <a:lnL w="7620" cap="flat" cmpd="sng" algn="ctr">
                      <a:solidFill>
                        <a:srgbClr val="D8D8D8"/>
                      </a:solidFill>
                      <a:prstDash val="solid"/>
                      <a:round/>
                      <a:headEnd type="none" w="med" len="med"/>
                      <a:tailEnd type="none" w="med" len="med"/>
                    </a:lnL>
                    <a:lnR w="7620" cap="flat" cmpd="sng" algn="ctr">
                      <a:solidFill>
                        <a:srgbClr val="D8D8D8"/>
                      </a:solidFill>
                      <a:prstDash val="solid"/>
                      <a:round/>
                      <a:headEnd type="none" w="med" len="med"/>
                      <a:tailEnd type="none" w="med" len="med"/>
                    </a:lnR>
                    <a:lnT w="7620" cap="flat" cmpd="sng" algn="ctr">
                      <a:solidFill>
                        <a:srgbClr val="D8D8D8"/>
                      </a:solidFill>
                      <a:prstDash val="solid"/>
                      <a:round/>
                      <a:headEnd type="none" w="med" len="med"/>
                      <a:tailEnd type="none" w="med" len="med"/>
                    </a:lnT>
                    <a:lnB w="7620" cap="flat" cmpd="sng" algn="ctr">
                      <a:solidFill>
                        <a:srgbClr val="D8D8D8"/>
                      </a:solidFill>
                      <a:prstDash val="solid"/>
                      <a:round/>
                      <a:headEnd type="none" w="med" len="med"/>
                      <a:tailEnd type="none" w="med" len="med"/>
                    </a:lnB>
                    <a:solidFill>
                      <a:srgbClr val="F7F7F7"/>
                    </a:solidFill>
                  </a:tcPr>
                </a:tc>
                <a:extLst>
                  <a:ext uri="{0D108BD9-81ED-4DB2-BD59-A6C34878D82A}">
                    <a16:rowId xmlns:a16="http://schemas.microsoft.com/office/drawing/2014/main" val="2078228032"/>
                  </a:ext>
                </a:extLst>
              </a:tr>
            </a:tbl>
          </a:graphicData>
        </a:graphic>
      </p:graphicFrame>
    </p:spTree>
    <p:extLst>
      <p:ext uri="{BB962C8B-B14F-4D97-AF65-F5344CB8AC3E}">
        <p14:creationId xmlns:p14="http://schemas.microsoft.com/office/powerpoint/2010/main" val="382978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89E5C5-A037-45B3-9D37-3658914D47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4" name="Picture 13">
            <a:extLst>
              <a:ext uri="{FF2B5EF4-FFF2-40B4-BE49-F238E27FC236}">
                <a16:creationId xmlns:a16="http://schemas.microsoft.com/office/drawing/2014/main" id="{5ACB93B0-521E-443D-9750-AFCFDDB3E80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a:extLst>
              <a:ext uri="{FF2B5EF4-FFF2-40B4-BE49-F238E27FC236}">
                <a16:creationId xmlns:a16="http://schemas.microsoft.com/office/drawing/2014/main" id="{DA1DAC79-DDBA-4382-9D43-6E5F685BE5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5878"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18" name="Picture 17">
            <a:extLst>
              <a:ext uri="{FF2B5EF4-FFF2-40B4-BE49-F238E27FC236}">
                <a16:creationId xmlns:a16="http://schemas.microsoft.com/office/drawing/2014/main" id="{E0880F10-995F-4F01-A83B-7ECDB7BE79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0" name="Picture 19">
            <a:extLst>
              <a:ext uri="{FF2B5EF4-FFF2-40B4-BE49-F238E27FC236}">
                <a16:creationId xmlns:a16="http://schemas.microsoft.com/office/drawing/2014/main" id="{A2D49266-1F08-40F2-B0E1-1D919DCB57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2" name="Rectangle 21">
            <a:extLst>
              <a:ext uri="{FF2B5EF4-FFF2-40B4-BE49-F238E27FC236}">
                <a16:creationId xmlns:a16="http://schemas.microsoft.com/office/drawing/2014/main" id="{6AACA73D-178F-4CFC-99E3-9F4FCBBDBA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7" name="Εικόνα 6">
            <a:extLst>
              <a:ext uri="{FF2B5EF4-FFF2-40B4-BE49-F238E27FC236}">
                <a16:creationId xmlns:a16="http://schemas.microsoft.com/office/drawing/2014/main" id="{EF618A1B-53AA-FD1E-5B6B-E7A86D78DF9E}"/>
              </a:ext>
            </a:extLst>
          </p:cNvPr>
          <p:cNvPicPr>
            <a:picLocks noChangeAspect="1"/>
          </p:cNvPicPr>
          <p:nvPr/>
        </p:nvPicPr>
        <p:blipFill rotWithShape="1">
          <a:blip r:embed="rId7"/>
          <a:srcRect/>
          <a:stretch/>
        </p:blipFill>
        <p:spPr>
          <a:xfrm>
            <a:off x="0" y="0"/>
            <a:ext cx="12192000" cy="6858000"/>
          </a:xfrm>
          <a:prstGeom prst="rect">
            <a:avLst/>
          </a:prstGeom>
        </p:spPr>
      </p:pic>
      <p:sp>
        <p:nvSpPr>
          <p:cNvPr id="5" name="AutoShape 4" descr="Arteriole, venule and capillary histology: Video | Osmosis">
            <a:extLst>
              <a:ext uri="{FF2B5EF4-FFF2-40B4-BE49-F238E27FC236}">
                <a16:creationId xmlns:a16="http://schemas.microsoft.com/office/drawing/2014/main" id="{FD568BD6-9103-07F8-0FA3-EFD6E2BB938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9" name="TextBox 8">
            <a:extLst>
              <a:ext uri="{FF2B5EF4-FFF2-40B4-BE49-F238E27FC236}">
                <a16:creationId xmlns:a16="http://schemas.microsoft.com/office/drawing/2014/main" id="{B89B24FC-7C3F-8B8E-5C6D-16DC1EB3B467}"/>
              </a:ext>
            </a:extLst>
          </p:cNvPr>
          <p:cNvSpPr txBox="1"/>
          <p:nvPr/>
        </p:nvSpPr>
        <p:spPr>
          <a:xfrm>
            <a:off x="538123" y="5634335"/>
            <a:ext cx="6096000" cy="646331"/>
          </a:xfrm>
          <a:prstGeom prst="rect">
            <a:avLst/>
          </a:prstGeom>
          <a:solidFill>
            <a:srgbClr val="C00000"/>
          </a:solidFill>
        </p:spPr>
        <p:txBody>
          <a:bodyPr wrap="square">
            <a:spAutoFit/>
          </a:bodyPr>
          <a:lstStyle/>
          <a:p>
            <a:r>
              <a:rPr lang="en-US" sz="1800" b="0" i="0" dirty="0">
                <a:effectLst/>
                <a:latin typeface="PlutoSansLight"/>
              </a:rPr>
              <a:t> The overall hierarchy of blood vessels follows this order: arteries → arterioles → capillaries → venules → veins.</a:t>
            </a:r>
            <a:endParaRPr lang="el-GR" dirty="0"/>
          </a:p>
        </p:txBody>
      </p:sp>
    </p:spTree>
    <p:extLst>
      <p:ext uri="{BB962C8B-B14F-4D97-AF65-F5344CB8AC3E}">
        <p14:creationId xmlns:p14="http://schemas.microsoft.com/office/powerpoint/2010/main" val="336953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F554776-B713-756E-3BA5-D050C0451605}"/>
              </a:ext>
            </a:extLst>
          </p:cNvPr>
          <p:cNvSpPr txBox="1"/>
          <p:nvPr/>
        </p:nvSpPr>
        <p:spPr>
          <a:xfrm>
            <a:off x="272143" y="289679"/>
            <a:ext cx="6052458" cy="4401205"/>
          </a:xfrm>
          <a:prstGeom prst="rect">
            <a:avLst/>
          </a:prstGeom>
          <a:noFill/>
        </p:spPr>
        <p:txBody>
          <a:bodyPr wrap="square">
            <a:spAutoFit/>
          </a:bodyPr>
          <a:lstStyle/>
          <a:p>
            <a:pPr algn="l"/>
            <a:r>
              <a:rPr lang="en-US" sz="2000" b="1" i="0" dirty="0">
                <a:solidFill>
                  <a:srgbClr val="FF0000"/>
                </a:solidFill>
                <a:effectLst/>
                <a:latin typeface="Abadi" panose="020B0604020104020204" pitchFamily="34" charset="0"/>
              </a:rPr>
              <a:t>Types of blood vessels</a:t>
            </a:r>
          </a:p>
          <a:p>
            <a:r>
              <a:rPr lang="en-US" sz="2000" b="1" dirty="0">
                <a:solidFill>
                  <a:srgbClr val="FF0000"/>
                </a:solidFill>
                <a:effectLst/>
                <a:latin typeface="Abadi" panose="020B0604020104020204" pitchFamily="34" charset="0"/>
              </a:rPr>
              <a:t>Arteries</a:t>
            </a:r>
          </a:p>
          <a:p>
            <a:r>
              <a:rPr lang="en-US" sz="2000" dirty="0">
                <a:effectLst/>
                <a:latin typeface="Abadi" panose="020B0604020104020204" pitchFamily="34" charset="0"/>
              </a:rPr>
              <a:t>- carry blood away from the heart.</a:t>
            </a:r>
          </a:p>
          <a:p>
            <a:r>
              <a:rPr lang="en-US" sz="2000" b="0" dirty="0">
                <a:effectLst/>
                <a:latin typeface="Abadi" panose="020B0604020104020204" pitchFamily="34" charset="0"/>
              </a:rPr>
              <a:t>- thick walls</a:t>
            </a:r>
            <a:r>
              <a:rPr lang="en-US" sz="2000" dirty="0">
                <a:effectLst/>
                <a:latin typeface="Abadi" panose="020B0604020104020204" pitchFamily="34" charset="0"/>
              </a:rPr>
              <a:t> and a </a:t>
            </a:r>
            <a:r>
              <a:rPr lang="en-US" sz="2000" b="0" dirty="0">
                <a:effectLst/>
                <a:latin typeface="Abadi" panose="020B0604020104020204" pitchFamily="34" charset="0"/>
              </a:rPr>
              <a:t>narrow lumen</a:t>
            </a:r>
            <a:r>
              <a:rPr lang="en-US" sz="2000" dirty="0">
                <a:effectLst/>
                <a:latin typeface="Abadi" panose="020B0604020104020204" pitchFamily="34" charset="0"/>
              </a:rPr>
              <a:t>, to resist the high pressure from the blood being forced out of the heart. </a:t>
            </a:r>
          </a:p>
          <a:p>
            <a:r>
              <a:rPr lang="en-US" sz="2000" dirty="0">
                <a:latin typeface="Abadi" panose="020B0604020104020204" pitchFamily="34" charset="0"/>
              </a:rPr>
              <a:t>- </a:t>
            </a:r>
            <a:r>
              <a:rPr lang="en-US" sz="2000" dirty="0">
                <a:effectLst/>
                <a:latin typeface="Abadi" panose="020B0604020104020204" pitchFamily="34" charset="0"/>
              </a:rPr>
              <a:t>As they travel toward the more peripheral tissues, they begin a process of segmentation, decreasing in - diameter and wall thickness with each division. </a:t>
            </a:r>
          </a:p>
          <a:p>
            <a:r>
              <a:rPr lang="en-US" sz="2000" dirty="0">
                <a:effectLst/>
                <a:latin typeface="Abadi" panose="020B0604020104020204" pitchFamily="34" charset="0"/>
              </a:rPr>
              <a:t>- The major arterial outflow tracts of the heart</a:t>
            </a:r>
            <a:r>
              <a:rPr lang="el-GR" sz="2000" dirty="0">
                <a:effectLst/>
                <a:latin typeface="Abadi" panose="020B0604020104020204" pitchFamily="34" charset="0"/>
              </a:rPr>
              <a:t>: </a:t>
            </a:r>
            <a:r>
              <a:rPr lang="en-US" sz="2000" dirty="0">
                <a:effectLst/>
                <a:latin typeface="Abadi" panose="020B0604020104020204" pitchFamily="34" charset="0"/>
              </a:rPr>
              <a:t>the </a:t>
            </a:r>
            <a:r>
              <a:rPr lang="en-US" sz="2000" b="0" dirty="0">
                <a:effectLst/>
                <a:latin typeface="Abadi" panose="020B0604020104020204" pitchFamily="34" charset="0"/>
              </a:rPr>
              <a:t>aorta</a:t>
            </a:r>
            <a:r>
              <a:rPr lang="en-US" sz="2000" dirty="0">
                <a:effectLst/>
                <a:latin typeface="Abadi" panose="020B0604020104020204" pitchFamily="34" charset="0"/>
              </a:rPr>
              <a:t> (systemic), and </a:t>
            </a:r>
            <a:r>
              <a:rPr lang="en-US" sz="2000" b="0" dirty="0">
                <a:effectLst/>
                <a:latin typeface="Abadi" panose="020B0604020104020204" pitchFamily="34" charset="0"/>
              </a:rPr>
              <a:t>pulmonary</a:t>
            </a:r>
            <a:r>
              <a:rPr lang="en-US" sz="2000" dirty="0">
                <a:effectLst/>
                <a:latin typeface="Abadi" panose="020B0604020104020204" pitchFamily="34" charset="0"/>
              </a:rPr>
              <a:t> </a:t>
            </a:r>
            <a:r>
              <a:rPr lang="en-US" sz="2000" b="0" dirty="0">
                <a:effectLst/>
                <a:latin typeface="Abadi" panose="020B0604020104020204" pitchFamily="34" charset="0"/>
              </a:rPr>
              <a:t>trunk</a:t>
            </a:r>
            <a:r>
              <a:rPr lang="en-US" sz="2000" dirty="0">
                <a:effectLst/>
                <a:latin typeface="Abadi" panose="020B0604020104020204" pitchFamily="34" charset="0"/>
              </a:rPr>
              <a:t> (pulmonary). </a:t>
            </a:r>
          </a:p>
          <a:p>
            <a:r>
              <a:rPr lang="en-US" sz="2000" dirty="0">
                <a:effectLst/>
                <a:latin typeface="Abadi" panose="020B0604020104020204" pitchFamily="34" charset="0"/>
              </a:rPr>
              <a:t>- coronary arteries are the arteries that supply oxygenated blood to the tissues of the heart itself. </a:t>
            </a:r>
          </a:p>
        </p:txBody>
      </p:sp>
      <p:pic>
        <p:nvPicPr>
          <p:cNvPr id="1026" name="Picture 2" descr="Arteries: What They Are, Anatomy &amp; Function">
            <a:extLst>
              <a:ext uri="{FF2B5EF4-FFF2-40B4-BE49-F238E27FC236}">
                <a16:creationId xmlns:a16="http://schemas.microsoft.com/office/drawing/2014/main" id="{2F76BFF8-9AC1-B533-C9AF-730429CD04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5342" y="-1320"/>
            <a:ext cx="5366657" cy="685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3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B46E4B-E628-CCEA-BD1D-CA4D8AADA0D2}"/>
              </a:ext>
            </a:extLst>
          </p:cNvPr>
          <p:cNvSpPr>
            <a:spLocks noGrp="1"/>
          </p:cNvSpPr>
          <p:nvPr>
            <p:ph type="title"/>
          </p:nvPr>
        </p:nvSpPr>
        <p:spPr>
          <a:xfrm>
            <a:off x="0" y="376518"/>
            <a:ext cx="5029200" cy="1463168"/>
          </a:xfrm>
        </p:spPr>
        <p:txBody>
          <a:bodyPr/>
          <a:lstStyle/>
          <a:p>
            <a:r>
              <a:rPr lang="en-US" sz="2800" b="1" i="0" dirty="0">
                <a:solidFill>
                  <a:schemeClr val="tx1"/>
                </a:solidFill>
                <a:effectLst/>
                <a:latin typeface="PlutoSansLight"/>
              </a:rPr>
              <a:t>Arterial wall division </a:t>
            </a:r>
            <a:br>
              <a:rPr lang="en-US" sz="2800" b="1" i="0" dirty="0">
                <a:solidFill>
                  <a:schemeClr val="tx1"/>
                </a:solidFill>
                <a:effectLst/>
                <a:latin typeface="PlutoSansLight"/>
              </a:rPr>
            </a:br>
            <a:r>
              <a:rPr lang="en-US" sz="2800" b="1" i="0" dirty="0">
                <a:solidFill>
                  <a:schemeClr val="tx1"/>
                </a:solidFill>
                <a:effectLst/>
                <a:latin typeface="PlutoSansLight"/>
              </a:rPr>
              <a:t>into 3 layers: </a:t>
            </a:r>
            <a:br>
              <a:rPr lang="en-US" sz="2800" b="1" i="0" dirty="0">
                <a:solidFill>
                  <a:schemeClr val="tx1"/>
                </a:solidFill>
                <a:effectLst/>
                <a:latin typeface="PlutoSansLight"/>
              </a:rPr>
            </a:br>
            <a:r>
              <a:rPr lang="en-US" sz="2800" b="1" i="0" dirty="0">
                <a:solidFill>
                  <a:schemeClr val="tx1"/>
                </a:solidFill>
                <a:effectLst/>
                <a:latin typeface="PlutoSansLight"/>
              </a:rPr>
              <a:t> </a:t>
            </a:r>
            <a:r>
              <a:rPr lang="en-US" sz="2800" b="1" dirty="0">
                <a:solidFill>
                  <a:schemeClr val="tx1"/>
                </a:solidFill>
                <a:latin typeface="PlutoSansLight"/>
              </a:rPr>
              <a:t>- </a:t>
            </a:r>
            <a:r>
              <a:rPr lang="en-US" sz="2800" b="1" i="0" dirty="0">
                <a:solidFill>
                  <a:schemeClr val="tx1"/>
                </a:solidFill>
                <a:effectLst/>
                <a:latin typeface="var(--medium)"/>
              </a:rPr>
              <a:t>tunica intima</a:t>
            </a:r>
            <a:r>
              <a:rPr lang="en-US" sz="2800" b="1" i="0" dirty="0">
                <a:solidFill>
                  <a:schemeClr val="tx1"/>
                </a:solidFill>
                <a:effectLst/>
                <a:latin typeface="PlutoSansLight"/>
              </a:rPr>
              <a:t> (internal)</a:t>
            </a:r>
            <a:br>
              <a:rPr lang="en-US" sz="2800" b="1" i="0" dirty="0">
                <a:solidFill>
                  <a:schemeClr val="tx1"/>
                </a:solidFill>
                <a:effectLst/>
                <a:latin typeface="PlutoSansLight"/>
              </a:rPr>
            </a:br>
            <a:r>
              <a:rPr lang="en-US" sz="2800" b="1" i="0" dirty="0">
                <a:solidFill>
                  <a:schemeClr val="tx1"/>
                </a:solidFill>
                <a:effectLst/>
                <a:latin typeface="PlutoSansLight"/>
              </a:rPr>
              <a:t> </a:t>
            </a:r>
            <a:r>
              <a:rPr lang="en-US" sz="2800" b="1" dirty="0">
                <a:solidFill>
                  <a:schemeClr val="tx1"/>
                </a:solidFill>
                <a:latin typeface="PlutoSansLight"/>
              </a:rPr>
              <a:t>- </a:t>
            </a:r>
            <a:r>
              <a:rPr lang="en-US" sz="2800" b="1" i="0" dirty="0">
                <a:solidFill>
                  <a:schemeClr val="tx1"/>
                </a:solidFill>
                <a:effectLst/>
                <a:latin typeface="var(--medium)"/>
              </a:rPr>
              <a:t>tunica</a:t>
            </a:r>
            <a:r>
              <a:rPr lang="en-US" sz="2800" b="1" i="0" dirty="0">
                <a:solidFill>
                  <a:schemeClr val="tx1"/>
                </a:solidFill>
                <a:effectLst/>
                <a:latin typeface="PlutoSansLight"/>
              </a:rPr>
              <a:t> </a:t>
            </a:r>
            <a:r>
              <a:rPr lang="en-US" sz="2800" b="1" i="0" dirty="0">
                <a:solidFill>
                  <a:schemeClr val="tx1"/>
                </a:solidFill>
                <a:effectLst/>
                <a:latin typeface="var(--medium)"/>
              </a:rPr>
              <a:t>media</a:t>
            </a:r>
            <a:r>
              <a:rPr lang="en-US" sz="2800" b="1" i="0" dirty="0">
                <a:solidFill>
                  <a:schemeClr val="tx1"/>
                </a:solidFill>
                <a:effectLst/>
                <a:latin typeface="PlutoSansLight"/>
              </a:rPr>
              <a:t> (middle) and </a:t>
            </a:r>
            <a:br>
              <a:rPr lang="en-US" sz="2800" b="1" i="0" dirty="0">
                <a:solidFill>
                  <a:schemeClr val="tx1"/>
                </a:solidFill>
                <a:effectLst/>
                <a:latin typeface="PlutoSansLight"/>
              </a:rPr>
            </a:br>
            <a:r>
              <a:rPr lang="en-US" sz="2800" b="1" i="0" dirty="0">
                <a:solidFill>
                  <a:schemeClr val="tx1"/>
                </a:solidFill>
                <a:effectLst/>
                <a:latin typeface="PlutoSansLight"/>
              </a:rPr>
              <a:t> </a:t>
            </a:r>
            <a:r>
              <a:rPr lang="en-US" sz="2800" b="1" dirty="0">
                <a:solidFill>
                  <a:schemeClr val="tx1"/>
                </a:solidFill>
                <a:latin typeface="PlutoSansLight"/>
              </a:rPr>
              <a:t>- </a:t>
            </a:r>
            <a:r>
              <a:rPr lang="en-US" sz="2800" b="1" i="0" dirty="0">
                <a:solidFill>
                  <a:schemeClr val="tx1"/>
                </a:solidFill>
                <a:effectLst/>
                <a:latin typeface="var(--medium)"/>
              </a:rPr>
              <a:t>tunica externa</a:t>
            </a:r>
            <a:r>
              <a:rPr lang="en-US" sz="2800" b="1" i="0" dirty="0">
                <a:solidFill>
                  <a:schemeClr val="tx1"/>
                </a:solidFill>
                <a:effectLst/>
                <a:latin typeface="PlutoSansLight"/>
              </a:rPr>
              <a:t> (external).</a:t>
            </a:r>
            <a:endParaRPr lang="el-GR" sz="2800" b="1" dirty="0">
              <a:solidFill>
                <a:schemeClr val="tx1"/>
              </a:solidFill>
            </a:endParaRPr>
          </a:p>
        </p:txBody>
      </p:sp>
      <p:pic>
        <p:nvPicPr>
          <p:cNvPr id="5122" name="Picture 2" descr="Structure of blood vessels: Artery">
            <a:extLst>
              <a:ext uri="{FF2B5EF4-FFF2-40B4-BE49-F238E27FC236}">
                <a16:creationId xmlns:a16="http://schemas.microsoft.com/office/drawing/2014/main" id="{A3BC1535-1EE6-4121-9B0A-A049870B4AE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57800" y="0"/>
            <a:ext cx="69342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rtery Structure, Function, and Disease">
            <a:extLst>
              <a:ext uri="{FF2B5EF4-FFF2-40B4-BE49-F238E27FC236}">
                <a16:creationId xmlns:a16="http://schemas.microsoft.com/office/drawing/2014/main" id="{144D9AD8-CED2-F7AD-9569-B9DEA6F2D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29" y="2971799"/>
            <a:ext cx="5334000"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63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83793ED-B9CE-C649-CD25-0ABD9EC82924}"/>
              </a:ext>
            </a:extLst>
          </p:cNvPr>
          <p:cNvSpPr txBox="1"/>
          <p:nvPr/>
        </p:nvSpPr>
        <p:spPr>
          <a:xfrm>
            <a:off x="457200" y="371679"/>
            <a:ext cx="6096000" cy="3416320"/>
          </a:xfrm>
          <a:prstGeom prst="rect">
            <a:avLst/>
          </a:prstGeom>
          <a:noFill/>
        </p:spPr>
        <p:txBody>
          <a:bodyPr wrap="square">
            <a:spAutoFit/>
          </a:bodyPr>
          <a:lstStyle/>
          <a:p>
            <a:pPr algn="l"/>
            <a:r>
              <a:rPr lang="en-US" sz="2400" b="1" i="0" dirty="0">
                <a:solidFill>
                  <a:srgbClr val="FF0000"/>
                </a:solidFill>
                <a:effectLst/>
                <a:latin typeface="Abadi" panose="020B0604020104020204" pitchFamily="34" charset="0"/>
              </a:rPr>
              <a:t>3 TYPES OF ARTERIES </a:t>
            </a:r>
          </a:p>
          <a:p>
            <a:pPr algn="l">
              <a:buFont typeface="Arial" panose="020B0604020202020204" pitchFamily="34" charset="0"/>
              <a:buChar char="•"/>
            </a:pPr>
            <a:r>
              <a:rPr lang="en-US" sz="2400" b="1" i="0" dirty="0">
                <a:effectLst/>
                <a:latin typeface="Abadi" panose="020B0604020104020204" pitchFamily="34" charset="0"/>
              </a:rPr>
              <a:t> </a:t>
            </a:r>
            <a:r>
              <a:rPr lang="en-US" sz="2400" b="1" i="0" dirty="0">
                <a:solidFill>
                  <a:srgbClr val="FF0000"/>
                </a:solidFill>
                <a:effectLst/>
                <a:latin typeface="Abadi" panose="020B0604020104020204" pitchFamily="34" charset="0"/>
              </a:rPr>
              <a:t>conducting arteries </a:t>
            </a:r>
            <a:r>
              <a:rPr lang="en-US" sz="2400" b="1" i="0" dirty="0">
                <a:effectLst/>
                <a:latin typeface="Abadi" panose="020B0604020104020204" pitchFamily="34" charset="0"/>
              </a:rPr>
              <a:t>arising directly from the heart and their main branch</a:t>
            </a:r>
            <a:r>
              <a:rPr lang="en-US" sz="2400" b="1" dirty="0">
                <a:latin typeface="Abadi" panose="020B0604020104020204" pitchFamily="34" charset="0"/>
              </a:rPr>
              <a:t> </a:t>
            </a:r>
            <a:r>
              <a:rPr lang="en-US" sz="2400" b="1" i="0" dirty="0">
                <a:effectLst/>
                <a:latin typeface="Abadi" panose="020B0604020104020204" pitchFamily="34" charset="0"/>
              </a:rPr>
              <a:t>walls have a high degree of elasticity;</a:t>
            </a:r>
          </a:p>
          <a:p>
            <a:pPr algn="l">
              <a:buFont typeface="Arial" panose="020B0604020202020204" pitchFamily="34" charset="0"/>
              <a:buChar char="•"/>
            </a:pPr>
            <a:r>
              <a:rPr lang="en-US" sz="2400" b="1" i="0" dirty="0">
                <a:effectLst/>
                <a:latin typeface="Abadi" panose="020B0604020104020204" pitchFamily="34" charset="0"/>
              </a:rPr>
              <a:t> </a:t>
            </a:r>
            <a:r>
              <a:rPr lang="en-US" sz="2400" b="1" i="0" dirty="0">
                <a:solidFill>
                  <a:srgbClr val="FF0000"/>
                </a:solidFill>
                <a:effectLst/>
                <a:latin typeface="Abadi" panose="020B0604020104020204" pitchFamily="34" charset="0"/>
              </a:rPr>
              <a:t>distributing arteries </a:t>
            </a:r>
            <a:r>
              <a:rPr lang="en-US" sz="2400" b="1" i="0" dirty="0">
                <a:effectLst/>
                <a:latin typeface="Abadi" panose="020B0604020104020204" pitchFamily="34" charset="0"/>
              </a:rPr>
              <a:t>that transport blood to specific organ systems, with a high muscular component in their walls;</a:t>
            </a:r>
          </a:p>
          <a:p>
            <a:pPr algn="l">
              <a:buFont typeface="Arial" panose="020B0604020202020204" pitchFamily="34" charset="0"/>
              <a:buChar char="•"/>
            </a:pPr>
            <a:r>
              <a:rPr lang="en-US" sz="2400" b="1" i="0" dirty="0">
                <a:effectLst/>
                <a:latin typeface="Abadi" panose="020B0604020104020204" pitchFamily="34" charset="0"/>
              </a:rPr>
              <a:t> the </a:t>
            </a:r>
            <a:r>
              <a:rPr lang="en-US" sz="2400" b="1" i="0" dirty="0">
                <a:solidFill>
                  <a:srgbClr val="FF0000"/>
                </a:solidFill>
                <a:effectLst/>
                <a:latin typeface="Abadi" panose="020B0604020104020204" pitchFamily="34" charset="0"/>
              </a:rPr>
              <a:t>small and muscular resistance vessels or arterioles</a:t>
            </a:r>
          </a:p>
        </p:txBody>
      </p:sp>
      <p:pic>
        <p:nvPicPr>
          <p:cNvPr id="2050" name="Picture 2" descr="Structure and Function of Blood Vessels | Anatomy and Physiology II">
            <a:extLst>
              <a:ext uri="{FF2B5EF4-FFF2-40B4-BE49-F238E27FC236}">
                <a16:creationId xmlns:a16="http://schemas.microsoft.com/office/drawing/2014/main" id="{2393EE7C-E0A0-02DE-7DA7-AA32AEE9B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421" y="3787999"/>
            <a:ext cx="11715749" cy="285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236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1" name="Rectangle 3080">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083"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085" name="Freeform: Shape 3084">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l-GR"/>
          </a:p>
        </p:txBody>
      </p:sp>
      <p:sp>
        <p:nvSpPr>
          <p:cNvPr id="3087" name="Rectangle 3086">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pic>
        <p:nvPicPr>
          <p:cNvPr id="3076" name="Picture 4" descr="Exercise 21 Blood Vessels &amp; Circulation Portland Community College BI ppt  download">
            <a:extLst>
              <a:ext uri="{FF2B5EF4-FFF2-40B4-BE49-F238E27FC236}">
                <a16:creationId xmlns:a16="http://schemas.microsoft.com/office/drawing/2014/main" id="{0176A196-8337-87CA-C21E-37EE570779B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48374" y="1447799"/>
            <a:ext cx="6096001" cy="45720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4" name="AutoShape 2" descr="Arteries | Boundless Anatomy and Physiology | Study Guides">
            <a:extLst>
              <a:ext uri="{FF2B5EF4-FFF2-40B4-BE49-F238E27FC236}">
                <a16:creationId xmlns:a16="http://schemas.microsoft.com/office/drawing/2014/main" id="{E4480D8A-F64D-7335-CC80-5025F6022B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6" name="TextBox 5">
            <a:extLst>
              <a:ext uri="{FF2B5EF4-FFF2-40B4-BE49-F238E27FC236}">
                <a16:creationId xmlns:a16="http://schemas.microsoft.com/office/drawing/2014/main" id="{A19AA572-6695-C6AA-7D97-93794DE69A79}"/>
              </a:ext>
            </a:extLst>
          </p:cNvPr>
          <p:cNvSpPr txBox="1"/>
          <p:nvPr/>
        </p:nvSpPr>
        <p:spPr>
          <a:xfrm>
            <a:off x="339715" y="4734106"/>
            <a:ext cx="3714995" cy="1754326"/>
          </a:xfrm>
          <a:prstGeom prst="rect">
            <a:avLst/>
          </a:prstGeom>
          <a:noFill/>
        </p:spPr>
        <p:txBody>
          <a:bodyPr wrap="square">
            <a:spAutoFit/>
          </a:bodyPr>
          <a:lstStyle/>
          <a:p>
            <a:r>
              <a:rPr lang="en-US" b="1" i="0" dirty="0">
                <a:solidFill>
                  <a:schemeClr val="bg1"/>
                </a:solidFill>
                <a:effectLst/>
                <a:latin typeface="PlutoSansLight"/>
              </a:rPr>
              <a:t>The pressure in these arteries is at the highest level of the entire circulatory system. </a:t>
            </a:r>
          </a:p>
          <a:p>
            <a:r>
              <a:rPr lang="en-US" b="1" i="0" dirty="0">
                <a:solidFill>
                  <a:schemeClr val="bg1"/>
                </a:solidFill>
                <a:effectLst/>
                <a:latin typeface="PlutoSansLight"/>
              </a:rPr>
              <a:t>The tunica intima is lined by </a:t>
            </a:r>
            <a:r>
              <a:rPr lang="en-US" b="1" i="0" dirty="0">
                <a:solidFill>
                  <a:schemeClr val="bg1"/>
                </a:solidFill>
                <a:effectLst/>
                <a:latin typeface="var(--medium)"/>
              </a:rPr>
              <a:t>endothelium</a:t>
            </a:r>
            <a:r>
              <a:rPr lang="en-US" b="1" i="0" dirty="0">
                <a:solidFill>
                  <a:schemeClr val="bg1"/>
                </a:solidFill>
                <a:effectLst/>
                <a:latin typeface="PlutoSansLight"/>
              </a:rPr>
              <a:t> and the tunica media has a large </a:t>
            </a:r>
            <a:r>
              <a:rPr lang="en-US" b="1" i="0" dirty="0">
                <a:solidFill>
                  <a:schemeClr val="bg1"/>
                </a:solidFill>
                <a:effectLst/>
                <a:latin typeface="var(--medium)"/>
              </a:rPr>
              <a:t>elastic</a:t>
            </a:r>
            <a:r>
              <a:rPr lang="en-US" b="1" i="0" dirty="0">
                <a:solidFill>
                  <a:schemeClr val="bg1"/>
                </a:solidFill>
                <a:effectLst/>
                <a:latin typeface="PlutoSansLight"/>
              </a:rPr>
              <a:t> </a:t>
            </a:r>
            <a:r>
              <a:rPr lang="en-US" b="1" i="0" dirty="0">
                <a:solidFill>
                  <a:schemeClr val="bg1"/>
                </a:solidFill>
                <a:effectLst/>
                <a:latin typeface="var(--medium)"/>
              </a:rPr>
              <a:t>component</a:t>
            </a:r>
            <a:endParaRPr lang="el-GR" b="1" dirty="0">
              <a:solidFill>
                <a:schemeClr val="bg1"/>
              </a:solidFill>
            </a:endParaRPr>
          </a:p>
        </p:txBody>
      </p:sp>
      <p:pic>
        <p:nvPicPr>
          <p:cNvPr id="3078" name="Picture 6" descr="Artery Histology - Histology Flashcards | ditki medical and biological  sciences">
            <a:extLst>
              <a:ext uri="{FF2B5EF4-FFF2-40B4-BE49-F238E27FC236}">
                <a16:creationId xmlns:a16="http://schemas.microsoft.com/office/drawing/2014/main" id="{BFD0DEFE-19EC-EE7E-3A01-C7D772E2E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73" y="54428"/>
            <a:ext cx="4762639" cy="45900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14567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5F3FC718-FDE3-4EF7-921E-A5F374EAF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4105" name="Freeform 11">
            <a:extLst>
              <a:ext uri="{FF2B5EF4-FFF2-40B4-BE49-F238E27FC236}">
                <a16:creationId xmlns:a16="http://schemas.microsoft.com/office/drawing/2014/main" id="{FAA0F719-3DC8-4F08-AD8F-5A845658CB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811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4107" name="Freeform: Shape 4106">
            <a:extLst>
              <a:ext uri="{FF2B5EF4-FFF2-40B4-BE49-F238E27FC236}">
                <a16:creationId xmlns:a16="http://schemas.microsoft.com/office/drawing/2014/main" id="{7DCB61BE-FA0F-4EFB-BE0E-268BAD8E30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4747655" y="-586345"/>
            <a:ext cx="6858001" cy="8030691"/>
          </a:xfrm>
          <a:custGeom>
            <a:avLst/>
            <a:gdLst>
              <a:gd name="connsiteX0" fmla="*/ 6858001 w 6858001"/>
              <a:gd name="connsiteY0" fmla="*/ 1177 h 8030691"/>
              <a:gd name="connsiteX1" fmla="*/ 6858001 w 6858001"/>
              <a:gd name="connsiteY1" fmla="*/ 1344715 h 8030691"/>
              <a:gd name="connsiteX2" fmla="*/ 6858000 w 6858001"/>
              <a:gd name="connsiteY2" fmla="*/ 1344715 h 8030691"/>
              <a:gd name="connsiteX3" fmla="*/ 6858000 w 6858001"/>
              <a:gd name="connsiteY3" fmla="*/ 8030691 h 8030691"/>
              <a:gd name="connsiteX4" fmla="*/ 0 w 6858001"/>
              <a:gd name="connsiteY4" fmla="*/ 8030690 h 8030691"/>
              <a:gd name="connsiteX5" fmla="*/ 0 w 6858001"/>
              <a:gd name="connsiteY5" fmla="*/ 477747 h 8030691"/>
              <a:gd name="connsiteX6" fmla="*/ 1 w 6858001"/>
              <a:gd name="connsiteY6" fmla="*/ 477747 h 8030691"/>
              <a:gd name="connsiteX7" fmla="*/ 1 w 6858001"/>
              <a:gd name="connsiteY7" fmla="*/ 0 h 8030691"/>
              <a:gd name="connsiteX8" fmla="*/ 40463 w 6858001"/>
              <a:gd name="connsiteY8" fmla="*/ 5883 h 8030691"/>
              <a:gd name="connsiteX9" fmla="*/ 159107 w 6858001"/>
              <a:gd name="connsiteY9" fmla="*/ 23196 h 8030691"/>
              <a:gd name="connsiteX10" fmla="*/ 245518 w 6858001"/>
              <a:gd name="connsiteY10" fmla="*/ 35299 h 8030691"/>
              <a:gd name="connsiteX11" fmla="*/ 348388 w 6858001"/>
              <a:gd name="connsiteY11" fmla="*/ 48074 h 8030691"/>
              <a:gd name="connsiteX12" fmla="*/ 470460 w 6858001"/>
              <a:gd name="connsiteY12" fmla="*/ 63370 h 8030691"/>
              <a:gd name="connsiteX13" fmla="*/ 605563 w 6858001"/>
              <a:gd name="connsiteY13" fmla="*/ 79507 h 8030691"/>
              <a:gd name="connsiteX14" fmla="*/ 757810 w 6858001"/>
              <a:gd name="connsiteY14" fmla="*/ 96484 h 8030691"/>
              <a:gd name="connsiteX15" fmla="*/ 923774 w 6858001"/>
              <a:gd name="connsiteY15" fmla="*/ 114469 h 8030691"/>
              <a:gd name="connsiteX16" fmla="*/ 1104139 w 6858001"/>
              <a:gd name="connsiteY16" fmla="*/ 132455 h 8030691"/>
              <a:gd name="connsiteX17" fmla="*/ 1296163 w 6858001"/>
              <a:gd name="connsiteY17" fmla="*/ 150776 h 8030691"/>
              <a:gd name="connsiteX18" fmla="*/ 1503275 w 6858001"/>
              <a:gd name="connsiteY18" fmla="*/ 167753 h 8030691"/>
              <a:gd name="connsiteX19" fmla="*/ 1719988 w 6858001"/>
              <a:gd name="connsiteY19" fmla="*/ 184058 h 8030691"/>
              <a:gd name="connsiteX20" fmla="*/ 1949045 w 6858001"/>
              <a:gd name="connsiteY20" fmla="*/ 198850 h 8030691"/>
              <a:gd name="connsiteX21" fmla="*/ 2187703 w 6858001"/>
              <a:gd name="connsiteY21" fmla="*/ 212969 h 8030691"/>
              <a:gd name="connsiteX22" fmla="*/ 2436649 w 6858001"/>
              <a:gd name="connsiteY22" fmla="*/ 226249 h 8030691"/>
              <a:gd name="connsiteX23" fmla="*/ 2564208 w 6858001"/>
              <a:gd name="connsiteY23" fmla="*/ 230955 h 8030691"/>
              <a:gd name="connsiteX24" fmla="*/ 2694509 w 6858001"/>
              <a:gd name="connsiteY24" fmla="*/ 236166 h 8030691"/>
              <a:gd name="connsiteX25" fmla="*/ 2826869 w 6858001"/>
              <a:gd name="connsiteY25" fmla="*/ 241040 h 8030691"/>
              <a:gd name="connsiteX26" fmla="*/ 2959914 w 6858001"/>
              <a:gd name="connsiteY26" fmla="*/ 244234 h 8030691"/>
              <a:gd name="connsiteX27" fmla="*/ 3095702 w 6858001"/>
              <a:gd name="connsiteY27" fmla="*/ 247092 h 8030691"/>
              <a:gd name="connsiteX28" fmla="*/ 3232862 w 6858001"/>
              <a:gd name="connsiteY28" fmla="*/ 250117 h 8030691"/>
              <a:gd name="connsiteX29" fmla="*/ 3372766 w 6858001"/>
              <a:gd name="connsiteY29" fmla="*/ 252134 h 8030691"/>
              <a:gd name="connsiteX30" fmla="*/ 3514040 w 6858001"/>
              <a:gd name="connsiteY30" fmla="*/ 252134 h 8030691"/>
              <a:gd name="connsiteX31" fmla="*/ 3656686 w 6858001"/>
              <a:gd name="connsiteY31" fmla="*/ 253143 h 8030691"/>
              <a:gd name="connsiteX32" fmla="*/ 3800705 w 6858001"/>
              <a:gd name="connsiteY32" fmla="*/ 252134 h 8030691"/>
              <a:gd name="connsiteX33" fmla="*/ 3946780 w 6858001"/>
              <a:gd name="connsiteY33" fmla="*/ 250117 h 8030691"/>
              <a:gd name="connsiteX34" fmla="*/ 4092856 w 6858001"/>
              <a:gd name="connsiteY34" fmla="*/ 248268 h 8030691"/>
              <a:gd name="connsiteX35" fmla="*/ 4240988 w 6858001"/>
              <a:gd name="connsiteY35" fmla="*/ 244234 h 8030691"/>
              <a:gd name="connsiteX36" fmla="*/ 4390492 w 6858001"/>
              <a:gd name="connsiteY36" fmla="*/ 240032 h 8030691"/>
              <a:gd name="connsiteX37" fmla="*/ 4539997 w 6858001"/>
              <a:gd name="connsiteY37" fmla="*/ 235157 h 8030691"/>
              <a:gd name="connsiteX38" fmla="*/ 4690873 w 6858001"/>
              <a:gd name="connsiteY38" fmla="*/ 228266 h 8030691"/>
              <a:gd name="connsiteX39" fmla="*/ 4843120 w 6858001"/>
              <a:gd name="connsiteY39" fmla="*/ 220029 h 8030691"/>
              <a:gd name="connsiteX40" fmla="*/ 4996054 w 6858001"/>
              <a:gd name="connsiteY40" fmla="*/ 212129 h 8030691"/>
              <a:gd name="connsiteX41" fmla="*/ 5148987 w 6858001"/>
              <a:gd name="connsiteY41" fmla="*/ 202044 h 8030691"/>
              <a:gd name="connsiteX42" fmla="*/ 5303978 w 6858001"/>
              <a:gd name="connsiteY42" fmla="*/ 189941 h 8030691"/>
              <a:gd name="connsiteX43" fmla="*/ 5456911 w 6858001"/>
              <a:gd name="connsiteY43" fmla="*/ 177839 h 8030691"/>
              <a:gd name="connsiteX44" fmla="*/ 5612588 w 6858001"/>
              <a:gd name="connsiteY44" fmla="*/ 163887 h 8030691"/>
              <a:gd name="connsiteX45" fmla="*/ 5768950 w 6858001"/>
              <a:gd name="connsiteY45" fmla="*/ 148591 h 8030691"/>
              <a:gd name="connsiteX46" fmla="*/ 5923255 w 6858001"/>
              <a:gd name="connsiteY46" fmla="*/ 132455 h 8030691"/>
              <a:gd name="connsiteX47" fmla="*/ 6079618 w 6858001"/>
              <a:gd name="connsiteY47" fmla="*/ 113629 h 8030691"/>
              <a:gd name="connsiteX48" fmla="*/ 6235294 w 6858001"/>
              <a:gd name="connsiteY48" fmla="*/ 93458 h 8030691"/>
              <a:gd name="connsiteX49" fmla="*/ 6391657 w 6858001"/>
              <a:gd name="connsiteY49" fmla="*/ 73455 h 8030691"/>
              <a:gd name="connsiteX50" fmla="*/ 6547333 w 6858001"/>
              <a:gd name="connsiteY50" fmla="*/ 50091 h 8030691"/>
              <a:gd name="connsiteX51" fmla="*/ 6702324 w 6858001"/>
              <a:gd name="connsiteY51" fmla="*/ 26222 h 8030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8030691">
                <a:moveTo>
                  <a:pt x="6858001" y="1177"/>
                </a:moveTo>
                <a:lnTo>
                  <a:pt x="6858001" y="1344715"/>
                </a:lnTo>
                <a:lnTo>
                  <a:pt x="6858000" y="1344715"/>
                </a:lnTo>
                <a:lnTo>
                  <a:pt x="6858000" y="8030691"/>
                </a:lnTo>
                <a:lnTo>
                  <a:pt x="0" y="8030690"/>
                </a:lnTo>
                <a:lnTo>
                  <a:pt x="0" y="477747"/>
                </a:lnTo>
                <a:lnTo>
                  <a:pt x="1" y="477747"/>
                </a:lnTo>
                <a:lnTo>
                  <a:pt x="1" y="0"/>
                </a:lnTo>
                <a:lnTo>
                  <a:pt x="40463" y="5883"/>
                </a:lnTo>
                <a:lnTo>
                  <a:pt x="159107" y="23196"/>
                </a:lnTo>
                <a:lnTo>
                  <a:pt x="245518" y="35299"/>
                </a:lnTo>
                <a:lnTo>
                  <a:pt x="348388" y="48074"/>
                </a:lnTo>
                <a:lnTo>
                  <a:pt x="470460" y="63370"/>
                </a:lnTo>
                <a:lnTo>
                  <a:pt x="605563" y="79507"/>
                </a:lnTo>
                <a:lnTo>
                  <a:pt x="757810" y="96484"/>
                </a:lnTo>
                <a:lnTo>
                  <a:pt x="923774" y="114469"/>
                </a:lnTo>
                <a:lnTo>
                  <a:pt x="1104139" y="132455"/>
                </a:lnTo>
                <a:lnTo>
                  <a:pt x="1296163" y="150776"/>
                </a:lnTo>
                <a:lnTo>
                  <a:pt x="1503275" y="167753"/>
                </a:lnTo>
                <a:lnTo>
                  <a:pt x="1719988" y="184058"/>
                </a:lnTo>
                <a:lnTo>
                  <a:pt x="1949045" y="198850"/>
                </a:lnTo>
                <a:lnTo>
                  <a:pt x="2187703" y="212969"/>
                </a:lnTo>
                <a:lnTo>
                  <a:pt x="2436649" y="226249"/>
                </a:lnTo>
                <a:lnTo>
                  <a:pt x="2564208" y="230955"/>
                </a:lnTo>
                <a:lnTo>
                  <a:pt x="2694509" y="236166"/>
                </a:lnTo>
                <a:lnTo>
                  <a:pt x="2826869" y="241040"/>
                </a:lnTo>
                <a:lnTo>
                  <a:pt x="2959914" y="244234"/>
                </a:lnTo>
                <a:lnTo>
                  <a:pt x="3095702" y="247092"/>
                </a:lnTo>
                <a:lnTo>
                  <a:pt x="3232862" y="250117"/>
                </a:lnTo>
                <a:lnTo>
                  <a:pt x="3372766" y="252134"/>
                </a:lnTo>
                <a:lnTo>
                  <a:pt x="3514040" y="252134"/>
                </a:lnTo>
                <a:lnTo>
                  <a:pt x="3656686" y="253143"/>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txBody>
          <a:bodyPr/>
          <a:lstStyle/>
          <a:p>
            <a:endParaRPr lang="el-GR"/>
          </a:p>
        </p:txBody>
      </p:sp>
      <p:sp>
        <p:nvSpPr>
          <p:cNvPr id="4109" name="Rectangle 4108">
            <a:extLst>
              <a:ext uri="{FF2B5EF4-FFF2-40B4-BE49-F238E27FC236}">
                <a16:creationId xmlns:a16="http://schemas.microsoft.com/office/drawing/2014/main" id="{A4B31EAA-7423-46F7-9B90-4AB2B09C35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l-GR"/>
          </a:p>
        </p:txBody>
      </p:sp>
      <p:sp>
        <p:nvSpPr>
          <p:cNvPr id="5" name="TextBox 4">
            <a:extLst>
              <a:ext uri="{FF2B5EF4-FFF2-40B4-BE49-F238E27FC236}">
                <a16:creationId xmlns:a16="http://schemas.microsoft.com/office/drawing/2014/main" id="{BD986323-9839-E261-1F1A-8EFE11AF436A}"/>
              </a:ext>
            </a:extLst>
          </p:cNvPr>
          <p:cNvSpPr txBox="1"/>
          <p:nvPr/>
        </p:nvSpPr>
        <p:spPr>
          <a:xfrm>
            <a:off x="195943" y="1120676"/>
            <a:ext cx="3752166" cy="5262979"/>
          </a:xfrm>
          <a:prstGeom prst="rect">
            <a:avLst/>
          </a:prstGeom>
          <a:noFill/>
        </p:spPr>
        <p:txBody>
          <a:bodyPr wrap="square">
            <a:spAutoFit/>
          </a:bodyPr>
          <a:lstStyle/>
          <a:p>
            <a:r>
              <a:rPr lang="en-US" sz="2400" b="1" i="0" dirty="0">
                <a:solidFill>
                  <a:schemeClr val="bg1"/>
                </a:solidFill>
                <a:effectLst/>
                <a:latin typeface="PlutoSansLight"/>
              </a:rPr>
              <a:t>contain a large proportion of </a:t>
            </a:r>
            <a:r>
              <a:rPr lang="en-US" sz="2400" b="1" i="0" u="sng" dirty="0">
                <a:solidFill>
                  <a:schemeClr val="bg1"/>
                </a:solidFill>
                <a:effectLst/>
                <a:latin typeface="var(--medium)"/>
                <a:hlinkClick r:id="rId2">
                  <a:extLst>
                    <a:ext uri="{A12FA001-AC4F-418D-AE19-62706E023703}">
                      <ahyp:hlinkClr xmlns:ahyp="http://schemas.microsoft.com/office/drawing/2018/hyperlinkcolor" val="tx"/>
                    </a:ext>
                  </a:extLst>
                </a:hlinkClick>
              </a:rPr>
              <a:t>smooth muscle</a:t>
            </a:r>
            <a:r>
              <a:rPr lang="en-US" sz="2400" b="1" i="0" dirty="0">
                <a:solidFill>
                  <a:schemeClr val="bg1"/>
                </a:solidFill>
                <a:effectLst/>
                <a:latin typeface="PlutoSansLight"/>
              </a:rPr>
              <a:t> in their tunica media. </a:t>
            </a:r>
          </a:p>
          <a:p>
            <a:r>
              <a:rPr lang="en-US" sz="2400" b="1" i="0" dirty="0">
                <a:solidFill>
                  <a:schemeClr val="bg1"/>
                </a:solidFill>
                <a:effectLst/>
                <a:latin typeface="PlutoSansLight"/>
              </a:rPr>
              <a:t>They are lined internally by endothelium. </a:t>
            </a:r>
          </a:p>
          <a:p>
            <a:r>
              <a:rPr lang="en-US" sz="2400" b="1" i="0" dirty="0">
                <a:solidFill>
                  <a:schemeClr val="bg1"/>
                </a:solidFill>
                <a:effectLst/>
                <a:latin typeface="PlutoSansLight"/>
              </a:rPr>
              <a:t>The tunica externa is composed of fibromuscular </a:t>
            </a:r>
            <a:r>
              <a:rPr lang="en-US" sz="2400" b="1" i="0" u="sng" dirty="0">
                <a:solidFill>
                  <a:schemeClr val="bg1"/>
                </a:solidFill>
                <a:effectLst/>
                <a:latin typeface="PlutoSansLight"/>
                <a:hlinkClick r:id="rId3">
                  <a:extLst>
                    <a:ext uri="{A12FA001-AC4F-418D-AE19-62706E023703}">
                      <ahyp:hlinkClr xmlns:ahyp="http://schemas.microsoft.com/office/drawing/2018/hyperlinkcolor" val="tx"/>
                    </a:ext>
                  </a:extLst>
                </a:hlinkClick>
              </a:rPr>
              <a:t>connective tissue</a:t>
            </a:r>
            <a:r>
              <a:rPr lang="en-US" sz="2400" b="1" i="0" dirty="0">
                <a:solidFill>
                  <a:schemeClr val="bg1"/>
                </a:solidFill>
                <a:effectLst/>
                <a:latin typeface="PlutoSansLight"/>
              </a:rPr>
              <a:t>, with a larger proportion of </a:t>
            </a:r>
            <a:r>
              <a:rPr lang="en-US" sz="2400" b="1" i="0" dirty="0">
                <a:solidFill>
                  <a:schemeClr val="bg1"/>
                </a:solidFill>
                <a:effectLst/>
                <a:latin typeface="var(--medium)"/>
              </a:rPr>
              <a:t>elastic fibers</a:t>
            </a:r>
            <a:r>
              <a:rPr lang="en-US" sz="2400" b="1" i="0" dirty="0">
                <a:solidFill>
                  <a:schemeClr val="bg1"/>
                </a:solidFill>
                <a:effectLst/>
                <a:latin typeface="PlutoSansLight"/>
              </a:rPr>
              <a:t> than collagen contributing to the elasticity of this layer in the muscular arteries</a:t>
            </a:r>
            <a:endParaRPr lang="el-GR" sz="2400" dirty="0">
              <a:solidFill>
                <a:schemeClr val="bg1"/>
              </a:solidFill>
            </a:endParaRPr>
          </a:p>
        </p:txBody>
      </p:sp>
      <p:pic>
        <p:nvPicPr>
          <p:cNvPr id="6" name="Picture 6" descr="Artery Histology - Histology Flashcards | ditki medical and biological  sciences">
            <a:extLst>
              <a:ext uri="{FF2B5EF4-FFF2-40B4-BE49-F238E27FC236}">
                <a16:creationId xmlns:a16="http://schemas.microsoft.com/office/drawing/2014/main" id="{5EA7EF24-C84A-9F9F-9B97-1ADF47DA5F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835" r="27993"/>
          <a:stretch/>
        </p:blipFill>
        <p:spPr bwMode="auto">
          <a:xfrm>
            <a:off x="3841510" y="97971"/>
            <a:ext cx="1710204" cy="50296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PT - The Cardiovascular System: Blood Vessels PowerPoint Presentation -  ID:27940">
            <a:extLst>
              <a:ext uri="{FF2B5EF4-FFF2-40B4-BE49-F238E27FC236}">
                <a16:creationId xmlns:a16="http://schemas.microsoft.com/office/drawing/2014/main" id="{BD8076F9-1D3C-AC27-71AC-23A1A5C081C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5432694" y="97971"/>
            <a:ext cx="6706169" cy="502962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18501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Ιόν">
  <a:themeElements>
    <a:clrScheme name="Ιό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Ιό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Ιό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5691</TotalTime>
  <Words>1810</Words>
  <Application>Microsoft Office PowerPoint</Application>
  <PresentationFormat>Ευρεία οθόνη</PresentationFormat>
  <Paragraphs>126</Paragraphs>
  <Slides>29</Slides>
  <Notes>12</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29</vt:i4>
      </vt:variant>
    </vt:vector>
  </HeadingPairs>
  <TitlesOfParts>
    <vt:vector size="39" baseType="lpstr">
      <vt:lpstr>Abadi</vt:lpstr>
      <vt:lpstr>Arial</vt:lpstr>
      <vt:lpstr>Calibri</vt:lpstr>
      <vt:lpstr>Century Gothic</vt:lpstr>
      <vt:lpstr>PlutoSansLight</vt:lpstr>
      <vt:lpstr>Posterama</vt:lpstr>
      <vt:lpstr>Tunga</vt:lpstr>
      <vt:lpstr>var(--medium)</vt:lpstr>
      <vt:lpstr>Wingdings 3</vt:lpstr>
      <vt:lpstr>Ιόν</vt:lpstr>
      <vt:lpstr> CIRCULATORY SYSTEM DETAILS </vt:lpstr>
      <vt:lpstr>Παρουσίαση του PowerPoint</vt:lpstr>
      <vt:lpstr>Παρουσίαση του PowerPoint</vt:lpstr>
      <vt:lpstr>Παρουσίαση του PowerPoint</vt:lpstr>
      <vt:lpstr>Παρουσίαση του PowerPoint</vt:lpstr>
      <vt:lpstr>Arterial wall division  into 3 layers:   - tunica intima (internal)  - tunica media (middle) and   - tunica externa (external).</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Arteries of pulmonary circulation </vt:lpstr>
      <vt:lpstr>Pulmonary arteries’ branches </vt:lpstr>
      <vt:lpstr>Ductus arteriosus of Botalli </vt:lpstr>
      <vt:lpstr>Παρουσίαση του PowerPoint</vt:lpstr>
      <vt:lpstr>Παρουσίαση του PowerPoint</vt:lpstr>
      <vt:lpstr>Aortic arch </vt:lpstr>
      <vt:lpstr>Aortic arch branches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Καρδιαγγειακό Σύστημα</dc:title>
  <dc:creator>Konstantinos Karamouzis</dc:creator>
  <cp:lastModifiedBy>Maria Piagkou</cp:lastModifiedBy>
  <cp:revision>532</cp:revision>
  <dcterms:created xsi:type="dcterms:W3CDTF">2021-12-08T22:22:16Z</dcterms:created>
  <dcterms:modified xsi:type="dcterms:W3CDTF">2024-05-27T12:01:19Z</dcterms:modified>
</cp:coreProperties>
</file>