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1" r:id="rId1"/>
  </p:sldMasterIdLst>
  <p:notesMasterIdLst>
    <p:notesMasterId r:id="rId95"/>
  </p:notesMasterIdLst>
  <p:handoutMasterIdLst>
    <p:handoutMasterId r:id="rId96"/>
  </p:handoutMasterIdLst>
  <p:sldIdLst>
    <p:sldId id="256" r:id="rId2"/>
    <p:sldId id="400" r:id="rId3"/>
    <p:sldId id="399" r:id="rId4"/>
    <p:sldId id="430" r:id="rId5"/>
    <p:sldId id="469" r:id="rId6"/>
    <p:sldId id="470" r:id="rId7"/>
    <p:sldId id="447" r:id="rId8"/>
    <p:sldId id="448" r:id="rId9"/>
    <p:sldId id="449" r:id="rId10"/>
    <p:sldId id="450" r:id="rId11"/>
    <p:sldId id="424" r:id="rId12"/>
    <p:sldId id="425" r:id="rId13"/>
    <p:sldId id="451" r:id="rId14"/>
    <p:sldId id="471" r:id="rId15"/>
    <p:sldId id="454" r:id="rId16"/>
    <p:sldId id="426" r:id="rId17"/>
    <p:sldId id="405" r:id="rId18"/>
    <p:sldId id="406" r:id="rId19"/>
    <p:sldId id="427" r:id="rId20"/>
    <p:sldId id="453" r:id="rId21"/>
    <p:sldId id="452" r:id="rId22"/>
    <p:sldId id="457" r:id="rId23"/>
    <p:sldId id="455" r:id="rId24"/>
    <p:sldId id="428" r:id="rId25"/>
    <p:sldId id="472" r:id="rId26"/>
    <p:sldId id="456" r:id="rId27"/>
    <p:sldId id="429" r:id="rId28"/>
    <p:sldId id="431" r:id="rId29"/>
    <p:sldId id="401" r:id="rId30"/>
    <p:sldId id="432" r:id="rId31"/>
    <p:sldId id="433" r:id="rId32"/>
    <p:sldId id="434" r:id="rId33"/>
    <p:sldId id="461" r:id="rId34"/>
    <p:sldId id="458" r:id="rId35"/>
    <p:sldId id="459" r:id="rId36"/>
    <p:sldId id="460" r:id="rId37"/>
    <p:sldId id="435" r:id="rId38"/>
    <p:sldId id="462" r:id="rId39"/>
    <p:sldId id="436" r:id="rId40"/>
    <p:sldId id="402" r:id="rId41"/>
    <p:sldId id="403" r:id="rId42"/>
    <p:sldId id="404" r:id="rId43"/>
    <p:sldId id="306" r:id="rId44"/>
    <p:sldId id="437" r:id="rId45"/>
    <p:sldId id="372" r:id="rId46"/>
    <p:sldId id="443" r:id="rId47"/>
    <p:sldId id="473" r:id="rId48"/>
    <p:sldId id="446" r:id="rId49"/>
    <p:sldId id="387" r:id="rId50"/>
    <p:sldId id="303" r:id="rId51"/>
    <p:sldId id="438" r:id="rId52"/>
    <p:sldId id="467" r:id="rId53"/>
    <p:sldId id="369" r:id="rId54"/>
    <p:sldId id="392" r:id="rId55"/>
    <p:sldId id="463" r:id="rId56"/>
    <p:sldId id="370" r:id="rId57"/>
    <p:sldId id="464" r:id="rId58"/>
    <p:sldId id="465" r:id="rId59"/>
    <p:sldId id="371" r:id="rId60"/>
    <p:sldId id="393" r:id="rId61"/>
    <p:sldId id="466" r:id="rId62"/>
    <p:sldId id="394" r:id="rId63"/>
    <p:sldId id="395" r:id="rId64"/>
    <p:sldId id="423" r:id="rId65"/>
    <p:sldId id="391" r:id="rId66"/>
    <p:sldId id="389" r:id="rId67"/>
    <p:sldId id="474" r:id="rId68"/>
    <p:sldId id="475" r:id="rId69"/>
    <p:sldId id="407" r:id="rId70"/>
    <p:sldId id="408" r:id="rId71"/>
    <p:sldId id="410" r:id="rId72"/>
    <p:sldId id="422" r:id="rId73"/>
    <p:sldId id="364" r:id="rId74"/>
    <p:sldId id="257" r:id="rId75"/>
    <p:sldId id="258" r:id="rId76"/>
    <p:sldId id="259" r:id="rId77"/>
    <p:sldId id="396" r:id="rId78"/>
    <p:sldId id="365" r:id="rId79"/>
    <p:sldId id="366" r:id="rId80"/>
    <p:sldId id="367" r:id="rId81"/>
    <p:sldId id="368" r:id="rId82"/>
    <p:sldId id="261" r:id="rId83"/>
    <p:sldId id="260" r:id="rId84"/>
    <p:sldId id="299" r:id="rId85"/>
    <p:sldId id="262" r:id="rId86"/>
    <p:sldId id="390" r:id="rId87"/>
    <p:sldId id="468" r:id="rId88"/>
    <p:sldId id="275" r:id="rId89"/>
    <p:sldId id="285" r:id="rId90"/>
    <p:sldId id="286" r:id="rId91"/>
    <p:sldId id="307" r:id="rId92"/>
    <p:sldId id="300" r:id="rId93"/>
    <p:sldId id="309"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6">
          <p15:clr>
            <a:srgbClr val="A4A3A4"/>
          </p15:clr>
        </p15:guide>
        <p15:guide id="2" pos="286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CD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41" autoAdjust="0"/>
    <p:restoredTop sz="76190" autoAdjust="0"/>
  </p:normalViewPr>
  <p:slideViewPr>
    <p:cSldViewPr snapToGrid="0" snapToObjects="1" showGuides="1">
      <p:cViewPr varScale="1">
        <p:scale>
          <a:sx n="84" d="100"/>
          <a:sy n="84" d="100"/>
        </p:scale>
        <p:origin x="2694" y="90"/>
      </p:cViewPr>
      <p:guideLst>
        <p:guide orient="horz" pos="176"/>
        <p:guide pos="2861"/>
      </p:guideLst>
    </p:cSldViewPr>
  </p:slideViewPr>
  <p:notesTextViewPr>
    <p:cViewPr>
      <p:scale>
        <a:sx n="100" d="100"/>
        <a:sy n="100" d="100"/>
      </p:scale>
      <p:origin x="0" y="0"/>
    </p:cViewPr>
  </p:notesTextViewPr>
  <p:sorterViewPr>
    <p:cViewPr varScale="1">
      <p:scale>
        <a:sx n="1" d="1"/>
        <a:sy n="1" d="1"/>
      </p:scale>
      <p:origin x="0" y="-10170"/>
    </p:cViewPr>
  </p:sorterViewPr>
  <p:notesViewPr>
    <p:cSldViewPr snapToGrid="0" snapToObjects="1" showGuides="1">
      <p:cViewPr varScale="1">
        <p:scale>
          <a:sx n="69" d="100"/>
          <a:sy n="69" d="100"/>
        </p:scale>
        <p:origin x="-283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C648322-0397-4DC4-A59B-ACD4BF218A7A}" type="datetimeFigureOut">
              <a:rPr lang="el-GR" smtClean="0"/>
              <a:pPr/>
              <a:t>5/6/2025</a:t>
            </a:fld>
            <a:endParaRPr lang="el-GR"/>
          </a:p>
        </p:txBody>
      </p:sp>
      <p:sp>
        <p:nvSpPr>
          <p:cNvPr id="4" name="3 - Θέση υποσέλιδου"/>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5" name="4 - Θέση αριθμού διαφάνειας"/>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F7F0AB-BB9B-4E98-8478-B857FA6503F3}" type="slidenum">
              <a:rPr lang="el-GR" smtClean="0"/>
              <a:pPr/>
              <a:t>‹#›</a:t>
            </a:fld>
            <a:endParaRPr lang="el-G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5E43EA-EF05-F444-BA74-29111822A7B8}" type="datetimeFigureOut">
              <a:rPr lang="en-US" smtClean="0"/>
              <a:pPr/>
              <a:t>6/5/2025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477E48-0569-F543-AD41-FEAFFC3D98BC}" type="slidenum">
              <a:rPr lang="en-US" smtClean="0"/>
              <a:pPr/>
              <a:t>‹#›</a:t>
            </a:fld>
            <a:endParaRPr lang="en-US"/>
          </a:p>
        </p:txBody>
      </p:sp>
    </p:spTree>
    <p:extLst>
      <p:ext uri="{BB962C8B-B14F-4D97-AF65-F5344CB8AC3E}">
        <p14:creationId xmlns:p14="http://schemas.microsoft.com/office/powerpoint/2010/main" val="28948060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emedicinehealth.com/human_body_quiz_iq/quiz.htm" TargetMode="External"/><Relationship Id="rId3" Type="http://schemas.openxmlformats.org/officeDocument/2006/relationships/hyperlink" Target="https://www.emedicinehealth.com/image-gallery/lungs_picture/images.htm" TargetMode="External"/><Relationship Id="rId7" Type="http://schemas.openxmlformats.org/officeDocument/2006/relationships/hyperlink" Target="https://www.emedicinehealth.com/choking/article_em.htm" TargetMode="External"/><Relationship Id="rId2" Type="http://schemas.openxmlformats.org/officeDocument/2006/relationships/slide" Target="../slides/slide83.xml"/><Relationship Id="rId1" Type="http://schemas.openxmlformats.org/officeDocument/2006/relationships/notesMaster" Target="../notesMasters/notesMaster1.xml"/><Relationship Id="rId6" Type="http://schemas.openxmlformats.org/officeDocument/2006/relationships/hyperlink" Target="https://www.emedicinehealth.com/anatomy_of_the_digestive_system/article_em.htm" TargetMode="External"/><Relationship Id="rId5" Type="http://schemas.openxmlformats.org/officeDocument/2006/relationships/hyperlink" Target="https://www.emedicinehealth.com/coughs/article_em.htm" TargetMode="External"/><Relationship Id="rId4" Type="http://schemas.openxmlformats.org/officeDocument/2006/relationships/hyperlink" Target="https://www.emedicinehealth.com/slideshow_pictures_copd/article_em.htm"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n.wikipedia.org/wiki/Larynx" TargetMode="External"/><Relationship Id="rId13" Type="http://schemas.openxmlformats.org/officeDocument/2006/relationships/hyperlink" Target="https://en.wikipedia.org/wiki/Bronchiole" TargetMode="External"/><Relationship Id="rId3" Type="http://schemas.openxmlformats.org/officeDocument/2006/relationships/hyperlink" Target="https://en.wikipedia.org/wiki/Nose" TargetMode="External"/><Relationship Id="rId7" Type="http://schemas.openxmlformats.org/officeDocument/2006/relationships/hyperlink" Target="https://en.wikipedia.org/wiki/Esophagus" TargetMode="External"/><Relationship Id="rId12" Type="http://schemas.openxmlformats.org/officeDocument/2006/relationships/hyperlink" Target="https://en.wikipedia.org/wiki/Bronchus" TargetMode="External"/><Relationship Id="rId2" Type="http://schemas.openxmlformats.org/officeDocument/2006/relationships/slide" Target="../slides/slide73.xml"/><Relationship Id="rId1" Type="http://schemas.openxmlformats.org/officeDocument/2006/relationships/notesMaster" Target="../notesMasters/notesMaster1.xml"/><Relationship Id="rId6" Type="http://schemas.openxmlformats.org/officeDocument/2006/relationships/hyperlink" Target="https://en.wikipedia.org/wiki/Pharynx" TargetMode="External"/><Relationship Id="rId11" Type="http://schemas.openxmlformats.org/officeDocument/2006/relationships/hyperlink" Target="https://en.wikipedia.org/wiki/Carina_of_trachea" TargetMode="External"/><Relationship Id="rId5" Type="http://schemas.openxmlformats.org/officeDocument/2006/relationships/hyperlink" Target="https://en.wikipedia.org/wiki/Nasal_mucosa" TargetMode="External"/><Relationship Id="rId15" Type="http://schemas.openxmlformats.org/officeDocument/2006/relationships/hyperlink" Target="https://en.wikipedia.org/wiki/Gas_exchange" TargetMode="External"/><Relationship Id="rId10" Type="http://schemas.openxmlformats.org/officeDocument/2006/relationships/hyperlink" Target="https://en.wikipedia.org/wiki/Trachea" TargetMode="External"/><Relationship Id="rId4" Type="http://schemas.openxmlformats.org/officeDocument/2006/relationships/hyperlink" Target="https://en.wikipedia.org/wiki/Nasal_cavity" TargetMode="External"/><Relationship Id="rId9" Type="http://schemas.openxmlformats.org/officeDocument/2006/relationships/hyperlink" Target="https://en.wikipedia.org/wiki/Epiglottis" TargetMode="External"/><Relationship Id="rId14" Type="http://schemas.openxmlformats.org/officeDocument/2006/relationships/hyperlink" Target="https://en.wikipedia.org/wiki/Pulmonary_alveolu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n.wikipedia.org/wiki/Pulmonary_alveolus" TargetMode="External"/><Relationship Id="rId13" Type="http://schemas.openxmlformats.org/officeDocument/2006/relationships/hyperlink" Target="https://en.wikipedia.org/wiki/Segmental_bronchus" TargetMode="External"/><Relationship Id="rId3" Type="http://schemas.openxmlformats.org/officeDocument/2006/relationships/hyperlink" Target="https://en.wikipedia.org/wiki/Foregut" TargetMode="External"/><Relationship Id="rId7" Type="http://schemas.openxmlformats.org/officeDocument/2006/relationships/hyperlink" Target="https://en.wikipedia.org/wiki/Human_lung" TargetMode="External"/><Relationship Id="rId12" Type="http://schemas.openxmlformats.org/officeDocument/2006/relationships/hyperlink" Target="https://en.wikipedia.org/wiki/Lobar_bronchus" TargetMode="External"/><Relationship Id="rId17" Type="http://schemas.openxmlformats.org/officeDocument/2006/relationships/hyperlink" Target="https://en.wikipedia.org/wiki/Alveolar_duct" TargetMode="External"/><Relationship Id="rId2" Type="http://schemas.openxmlformats.org/officeDocument/2006/relationships/slide" Target="../slides/slide75.xml"/><Relationship Id="rId16" Type="http://schemas.openxmlformats.org/officeDocument/2006/relationships/hyperlink" Target="https://en.wikipedia.org/wiki/Respiratory_bronchiole" TargetMode="External"/><Relationship Id="rId1" Type="http://schemas.openxmlformats.org/officeDocument/2006/relationships/notesMaster" Target="../notesMasters/notesMaster1.xml"/><Relationship Id="rId6" Type="http://schemas.openxmlformats.org/officeDocument/2006/relationships/hyperlink" Target="https://en.wikipedia.org/wiki/Bronchioles" TargetMode="External"/><Relationship Id="rId11" Type="http://schemas.openxmlformats.org/officeDocument/2006/relationships/hyperlink" Target="https://en.wikipedia.org/wiki/Respiratory_tract#cite_note-kacmarek-10" TargetMode="External"/><Relationship Id="rId5" Type="http://schemas.openxmlformats.org/officeDocument/2006/relationships/hyperlink" Target="https://en.wikipedia.org/wiki/Bronchus" TargetMode="External"/><Relationship Id="rId15" Type="http://schemas.openxmlformats.org/officeDocument/2006/relationships/hyperlink" Target="https://en.wikipedia.org/wiki/Terminal_bronchiole" TargetMode="External"/><Relationship Id="rId10" Type="http://schemas.openxmlformats.org/officeDocument/2006/relationships/hyperlink" Target="https://en.wikipedia.org/wiki/Respiratory_tract#cite_note-9" TargetMode="External"/><Relationship Id="rId4" Type="http://schemas.openxmlformats.org/officeDocument/2006/relationships/hyperlink" Target="https://en.wikipedia.org/wiki/Trachea" TargetMode="External"/><Relationship Id="rId9" Type="http://schemas.openxmlformats.org/officeDocument/2006/relationships/hyperlink" Target="https://en.wikipedia.org/wiki/Respiratory_tract#cite_note-medscape-8" TargetMode="External"/><Relationship Id="rId14" Type="http://schemas.openxmlformats.org/officeDocument/2006/relationships/hyperlink" Target="https://en.wikipedia.org/wiki/Bronchiol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kenhub.com/en/library/anatomy/larynx" TargetMode="External"/><Relationship Id="rId2" Type="http://schemas.openxmlformats.org/officeDocument/2006/relationships/slide" Target="../slides/slide82.xml"/><Relationship Id="rId1" Type="http://schemas.openxmlformats.org/officeDocument/2006/relationships/notesMaster" Target="../notesMasters/notesMaster1.xml"/><Relationship Id="rId6" Type="http://schemas.openxmlformats.org/officeDocument/2006/relationships/hyperlink" Target="https://www.kenhub.com/en/library/anatomy/the-lung" TargetMode="External"/><Relationship Id="rId5" Type="http://schemas.openxmlformats.org/officeDocument/2006/relationships/hyperlink" Target="https://www.kenhub.com/en/library/anatomy/the-trachea" TargetMode="External"/><Relationship Id="rId4" Type="http://schemas.openxmlformats.org/officeDocument/2006/relationships/hyperlink" Target="https://www.kenhub.com/en/library/anatomy/neck-anatom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1477E48-0569-F543-AD41-FEAFFC3D98BC}" type="slidenum">
              <a:rPr lang="en-US" smtClean="0"/>
              <a:pPr/>
              <a:t>45</a:t>
            </a:fld>
            <a:endParaRPr lang="en-US"/>
          </a:p>
        </p:txBody>
      </p:sp>
    </p:spTree>
    <p:extLst>
      <p:ext uri="{BB962C8B-B14F-4D97-AF65-F5344CB8AC3E}">
        <p14:creationId xmlns:p14="http://schemas.microsoft.com/office/powerpoint/2010/main" val="4226530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000000"/>
                </a:solidFill>
                <a:effectLst/>
                <a:latin typeface="Raleway" pitchFamily="2" charset="0"/>
              </a:rPr>
              <a:t>Speech production</a:t>
            </a:r>
          </a:p>
          <a:p>
            <a:pPr marL="742950" lvl="1" indent="-285750" algn="l">
              <a:buFont typeface="Arial" panose="020B0604020202020204" pitchFamily="34" charset="0"/>
              <a:buChar char="•"/>
            </a:pPr>
            <a:r>
              <a:rPr lang="en-US" b="0" i="0" dirty="0">
                <a:solidFill>
                  <a:srgbClr val="000000"/>
                </a:solidFill>
                <a:effectLst/>
                <a:latin typeface="Raleway" pitchFamily="2" charset="0"/>
              </a:rPr>
              <a:t>Also called the voice box, the larynx is comprised of two pairs of vocal folds (mucous membrane structures) </a:t>
            </a:r>
          </a:p>
          <a:p>
            <a:pPr marL="742950" lvl="1" indent="-285750" algn="l">
              <a:buFont typeface="Arial" panose="020B0604020202020204" pitchFamily="34" charset="0"/>
              <a:buChar char="•"/>
            </a:pPr>
            <a:r>
              <a:rPr lang="en-US" b="0" i="0" dirty="0">
                <a:solidFill>
                  <a:srgbClr val="000000"/>
                </a:solidFill>
                <a:effectLst/>
                <a:latin typeface="Raleway" pitchFamily="2" charset="0"/>
              </a:rPr>
              <a:t>Vibrations of these vocal folds allow humans to speak and sing</a:t>
            </a:r>
          </a:p>
          <a:p>
            <a:pPr marL="742950" lvl="1" indent="-285750" algn="l">
              <a:buFont typeface="Arial" panose="020B0604020202020204" pitchFamily="34" charset="0"/>
              <a:buChar char="•"/>
            </a:pPr>
            <a:r>
              <a:rPr lang="en-US" b="0" i="0" dirty="0">
                <a:solidFill>
                  <a:srgbClr val="000000"/>
                </a:solidFill>
                <a:effectLst/>
                <a:latin typeface="Raleway" pitchFamily="2" charset="0"/>
              </a:rPr>
              <a:t>Changes in the vibration speed and tension of the vocal folds vary the pitch</a:t>
            </a:r>
          </a:p>
          <a:p>
            <a:pPr algn="l">
              <a:buFont typeface="Arial" panose="020B0604020202020204" pitchFamily="34" charset="0"/>
              <a:buChar char="•"/>
            </a:pPr>
            <a:r>
              <a:rPr lang="en-US" b="0" i="0" dirty="0">
                <a:solidFill>
                  <a:srgbClr val="000000"/>
                </a:solidFill>
                <a:effectLst/>
                <a:latin typeface="Raleway" pitchFamily="2" charset="0"/>
              </a:rPr>
              <a:t>Air passage in the respiratory system </a:t>
            </a:r>
          </a:p>
          <a:p>
            <a:pPr marL="742950" lvl="1" indent="-285750" algn="l">
              <a:buFont typeface="Arial" panose="020B0604020202020204" pitchFamily="34" charset="0"/>
              <a:buChar char="•"/>
            </a:pPr>
            <a:r>
              <a:rPr lang="en-US" b="0" i="0" dirty="0">
                <a:solidFill>
                  <a:srgbClr val="000000"/>
                </a:solidFill>
                <a:effectLst/>
                <a:latin typeface="Raleway" pitchFamily="2" charset="0"/>
              </a:rPr>
              <a:t>The larynx helps provide smooth passage of air from the nasal cavity to the </a:t>
            </a:r>
            <a:r>
              <a:rPr lang="en-US" b="0" i="0" u="none" strike="noStrike" dirty="0">
                <a:solidFill>
                  <a:srgbClr val="2196F3"/>
                </a:solidFill>
                <a:effectLst/>
                <a:latin typeface="Raleway" pitchFamily="2" charset="0"/>
                <a:hlinkClick r:id="rId3" tooltip="Medical Image"/>
              </a:rPr>
              <a:t>lungs</a:t>
            </a:r>
            <a:endParaRPr lang="en-US" b="0" i="0" dirty="0">
              <a:solidFill>
                <a:srgbClr val="000000"/>
              </a:solidFill>
              <a:effectLst/>
              <a:latin typeface="Raleway" pitchFamily="2" charset="0"/>
            </a:endParaRPr>
          </a:p>
          <a:p>
            <a:pPr marL="742950" lvl="1" indent="-285750" algn="l">
              <a:buFont typeface="Arial" panose="020B0604020202020204" pitchFamily="34" charset="0"/>
              <a:buChar char="•"/>
            </a:pPr>
            <a:r>
              <a:rPr lang="en-US" b="0" i="0" dirty="0">
                <a:solidFill>
                  <a:srgbClr val="000000"/>
                </a:solidFill>
                <a:effectLst/>
                <a:latin typeface="Raleway" pitchFamily="2" charset="0"/>
              </a:rPr>
              <a:t>Air enters through the nose and mouth when a person inhales, and travels through the pharynx, larynx, and </a:t>
            </a:r>
            <a:r>
              <a:rPr lang="en-US" b="0" i="0" u="none" strike="noStrike" dirty="0">
                <a:solidFill>
                  <a:srgbClr val="2196F3"/>
                </a:solidFill>
                <a:effectLst/>
                <a:latin typeface="Raleway" pitchFamily="2" charset="0"/>
                <a:hlinkClick r:id="rId4" tooltip="Educational Slideshow"/>
              </a:rPr>
              <a:t>bronchi</a:t>
            </a:r>
            <a:r>
              <a:rPr lang="en-US" b="0" i="0" dirty="0">
                <a:solidFill>
                  <a:srgbClr val="000000"/>
                </a:solidFill>
                <a:effectLst/>
                <a:latin typeface="Raleway" pitchFamily="2" charset="0"/>
              </a:rPr>
              <a:t> </a:t>
            </a:r>
          </a:p>
          <a:p>
            <a:pPr marL="742950" lvl="1" indent="-285750" algn="l">
              <a:buFont typeface="Arial" panose="020B0604020202020204" pitchFamily="34" charset="0"/>
              <a:buChar char="•"/>
            </a:pPr>
            <a:r>
              <a:rPr lang="en-US" b="0" i="0" dirty="0">
                <a:solidFill>
                  <a:srgbClr val="000000"/>
                </a:solidFill>
                <a:effectLst/>
                <a:latin typeface="Raleway" pitchFamily="2" charset="0"/>
              </a:rPr>
              <a:t>When a person is breathing normally, the vocal cords are relaxed and partly open</a:t>
            </a:r>
          </a:p>
          <a:p>
            <a:pPr marL="742950" lvl="1" indent="-285750" algn="l">
              <a:buFont typeface="Arial" panose="020B0604020202020204" pitchFamily="34" charset="0"/>
              <a:buChar char="•"/>
            </a:pPr>
            <a:r>
              <a:rPr lang="en-US" b="0" i="0" dirty="0">
                <a:solidFill>
                  <a:srgbClr val="000000"/>
                </a:solidFill>
                <a:effectLst/>
                <a:latin typeface="Raleway" pitchFamily="2" charset="0"/>
              </a:rPr>
              <a:t>If the body needs more oxygen, the vocal cords open more widely during inhalation </a:t>
            </a:r>
          </a:p>
          <a:p>
            <a:pPr marL="742950" lvl="1" indent="-285750" algn="l">
              <a:buFont typeface="Arial" panose="020B0604020202020204" pitchFamily="34" charset="0"/>
              <a:buChar char="•"/>
            </a:pPr>
            <a:r>
              <a:rPr lang="en-US" b="0" i="0" dirty="0">
                <a:solidFill>
                  <a:srgbClr val="000000"/>
                </a:solidFill>
                <a:effectLst/>
                <a:latin typeface="Raleway" pitchFamily="2" charset="0"/>
              </a:rPr>
              <a:t>If sensors in the larynx detect foreign particles that could damage the airways, a </a:t>
            </a:r>
            <a:r>
              <a:rPr lang="en-US" b="0" i="0" u="none" strike="noStrike" dirty="0">
                <a:solidFill>
                  <a:srgbClr val="2196F3"/>
                </a:solidFill>
                <a:effectLst/>
                <a:latin typeface="Raleway" pitchFamily="2" charset="0"/>
                <a:hlinkClick r:id="rId5"/>
              </a:rPr>
              <a:t>cough</a:t>
            </a:r>
            <a:r>
              <a:rPr lang="en-US" b="0" i="0" dirty="0">
                <a:solidFill>
                  <a:srgbClr val="000000"/>
                </a:solidFill>
                <a:effectLst/>
                <a:latin typeface="Raleway" pitchFamily="2" charset="0"/>
              </a:rPr>
              <a:t> reflex is stimulated  </a:t>
            </a:r>
          </a:p>
          <a:p>
            <a:pPr algn="l">
              <a:buFont typeface="Arial" panose="020B0604020202020204" pitchFamily="34" charset="0"/>
              <a:buChar char="•"/>
            </a:pPr>
            <a:r>
              <a:rPr lang="en-US" b="0" i="0" dirty="0">
                <a:solidFill>
                  <a:srgbClr val="000000"/>
                </a:solidFill>
                <a:effectLst/>
                <a:latin typeface="Raleway" pitchFamily="2" charset="0"/>
              </a:rPr>
              <a:t>Channeling food into the </a:t>
            </a:r>
            <a:r>
              <a:rPr lang="en-US" b="0" i="0" u="none" strike="noStrike" dirty="0">
                <a:solidFill>
                  <a:srgbClr val="2196F3"/>
                </a:solidFill>
                <a:effectLst/>
                <a:latin typeface="Raleway" pitchFamily="2" charset="0"/>
                <a:hlinkClick r:id="rId6"/>
              </a:rPr>
              <a:t>digestive system</a:t>
            </a:r>
            <a:endParaRPr lang="en-US" b="0" i="0" dirty="0">
              <a:solidFill>
                <a:srgbClr val="000000"/>
              </a:solidFill>
              <a:effectLst/>
              <a:latin typeface="Raleway" pitchFamily="2" charset="0"/>
            </a:endParaRPr>
          </a:p>
          <a:p>
            <a:pPr marL="742950" lvl="1" indent="-285750" algn="l">
              <a:buFont typeface="Arial" panose="020B0604020202020204" pitchFamily="34" charset="0"/>
              <a:buChar char="•"/>
            </a:pPr>
            <a:r>
              <a:rPr lang="en-US" b="0" i="0" dirty="0">
                <a:solidFill>
                  <a:srgbClr val="000000"/>
                </a:solidFill>
                <a:effectLst/>
                <a:latin typeface="Raleway" pitchFamily="2" charset="0"/>
              </a:rPr>
              <a:t>The larynx helps prevent </a:t>
            </a:r>
            <a:r>
              <a:rPr lang="en-US" b="0" i="0" u="none" strike="noStrike" dirty="0">
                <a:solidFill>
                  <a:srgbClr val="2196F3"/>
                </a:solidFill>
                <a:effectLst/>
                <a:latin typeface="Raleway" pitchFamily="2" charset="0"/>
                <a:hlinkClick r:id="rId7"/>
              </a:rPr>
              <a:t>choking</a:t>
            </a:r>
            <a:r>
              <a:rPr lang="en-US" b="0" i="0" dirty="0">
                <a:solidFill>
                  <a:srgbClr val="000000"/>
                </a:solidFill>
                <a:effectLst/>
                <a:latin typeface="Raleway" pitchFamily="2" charset="0"/>
              </a:rPr>
              <a:t> when eating and drinking </a:t>
            </a:r>
          </a:p>
          <a:p>
            <a:pPr marL="742950" lvl="1" indent="-285750" algn="l">
              <a:buFont typeface="Arial" panose="020B0604020202020204" pitchFamily="34" charset="0"/>
              <a:buChar char="•"/>
            </a:pPr>
            <a:r>
              <a:rPr lang="en-US" b="0" i="0" dirty="0">
                <a:solidFill>
                  <a:srgbClr val="000000"/>
                </a:solidFill>
                <a:effectLst/>
                <a:latin typeface="Raleway" pitchFamily="2" charset="0"/>
              </a:rPr>
              <a:t>When food is swallowed, a small flap called the </a:t>
            </a:r>
            <a:r>
              <a:rPr lang="en-US" b="0" i="0" u="none" strike="noStrike" dirty="0">
                <a:solidFill>
                  <a:srgbClr val="2196F3"/>
                </a:solidFill>
                <a:effectLst/>
                <a:latin typeface="Raleway" pitchFamily="2" charset="0"/>
                <a:hlinkClick r:id="rId8" tooltip="Learning Quiz"/>
              </a:rPr>
              <a:t>epiglottis</a:t>
            </a:r>
            <a:r>
              <a:rPr lang="en-US" b="0" i="0" dirty="0">
                <a:solidFill>
                  <a:srgbClr val="000000"/>
                </a:solidFill>
                <a:effectLst/>
                <a:latin typeface="Raleway" pitchFamily="2" charset="0"/>
              </a:rPr>
              <a:t> covers the opening of the larynx to keep food and drink from entering the airways</a:t>
            </a:r>
          </a:p>
        </p:txBody>
      </p:sp>
      <p:sp>
        <p:nvSpPr>
          <p:cNvPr id="4" name="Slide Number Placeholder 3"/>
          <p:cNvSpPr>
            <a:spLocks noGrp="1"/>
          </p:cNvSpPr>
          <p:nvPr>
            <p:ph type="sldNum" sz="quarter" idx="10"/>
          </p:nvPr>
        </p:nvSpPr>
        <p:spPr/>
        <p:txBody>
          <a:bodyPr/>
          <a:lstStyle/>
          <a:p>
            <a:fld id="{61477E48-0569-F543-AD41-FEAFFC3D98BC}" type="slidenum">
              <a:rPr lang="en-US" smtClean="0"/>
              <a:pPr/>
              <a:t>83</a:t>
            </a:fld>
            <a:endParaRPr lang="en-US"/>
          </a:p>
        </p:txBody>
      </p:sp>
    </p:spTree>
    <p:extLst>
      <p:ext uri="{BB962C8B-B14F-4D97-AF65-F5344CB8AC3E}">
        <p14:creationId xmlns:p14="http://schemas.microsoft.com/office/powerpoint/2010/main" val="1373746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Merriweather" panose="00000500000000000000" pitchFamily="2" charset="0"/>
              </a:rPr>
              <a:t>The larynx is a complex band of cartilage, ligament, and muscle as well as a mucous membrane. A hollow structure, it’s formed of three large sections of cartilage that are unpaired—the thyroid, cricoid, and epiglottis—as well as six smaller cartilages. Here’s a quick breakdown of the large cartilages:</a:t>
            </a:r>
            <a:r>
              <a:rPr lang="en-US" b="0" i="0" u="none" strike="noStrike" baseline="30000" dirty="0">
                <a:solidFill>
                  <a:srgbClr val="0000EE"/>
                </a:solidFill>
                <a:effectLst/>
                <a:latin typeface="Merriweather" panose="00000500000000000000" pitchFamily="2" charset="0"/>
              </a:rPr>
              <a:t>1</a:t>
            </a:r>
            <a:endParaRPr lang="en-US" dirty="0"/>
          </a:p>
        </p:txBody>
      </p:sp>
      <p:sp>
        <p:nvSpPr>
          <p:cNvPr id="4" name="Slide Number Placeholder 3"/>
          <p:cNvSpPr>
            <a:spLocks noGrp="1"/>
          </p:cNvSpPr>
          <p:nvPr>
            <p:ph type="sldNum" sz="quarter" idx="10"/>
          </p:nvPr>
        </p:nvSpPr>
        <p:spPr/>
        <p:txBody>
          <a:bodyPr/>
          <a:lstStyle/>
          <a:p>
            <a:fld id="{61477E48-0569-F543-AD41-FEAFFC3D98BC}" type="slidenum">
              <a:rPr lang="en-US" smtClean="0"/>
              <a:pPr/>
              <a:t>85</a:t>
            </a:fld>
            <a:endParaRPr lang="en-US"/>
          </a:p>
        </p:txBody>
      </p:sp>
    </p:spTree>
    <p:extLst>
      <p:ext uri="{BB962C8B-B14F-4D97-AF65-F5344CB8AC3E}">
        <p14:creationId xmlns:p14="http://schemas.microsoft.com/office/powerpoint/2010/main" val="4165930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Όλο αυτό το δομικό υπόστρωμα που περιγράψαμε</a:t>
            </a:r>
            <a:r>
              <a:rPr lang="el-GR" baseline="0" dirty="0"/>
              <a:t> εσωτερικά , κατά την κοιλότητα που δημιουργείται επαλείφεται με βλεννοφόνο και έτσι σχηματίζεται η λαρυγγική κοιλότητα</a:t>
            </a:r>
          </a:p>
          <a:p>
            <a:endParaRPr lang="el-GR" baseline="0" dirty="0"/>
          </a:p>
          <a:p>
            <a:r>
              <a:rPr lang="el-GR" dirty="0"/>
              <a:t>Στην οπίσθια άποψη έχει</a:t>
            </a:r>
            <a:r>
              <a:rPr lang="el-GR" baseline="0" dirty="0"/>
              <a:t> γίνει διατομή . Μορφή κλεψύδρας.</a:t>
            </a:r>
          </a:p>
          <a:p>
            <a:endParaRPr lang="el-GR" baseline="0" dirty="0"/>
          </a:p>
          <a:p>
            <a:r>
              <a:rPr lang="el-GR" baseline="0" dirty="0"/>
              <a:t>Άνω στόμιο : επιγλωττίδα άνω χείλος, αρυταινοεπιγλωττιδική πτυχή, βλεννογόνος μεταξύ των κερατοειδών χόνδρων: μεσαρυταινοειδής εντομή.</a:t>
            </a:r>
          </a:p>
          <a:p>
            <a:endParaRPr lang="el-GR" baseline="0" dirty="0"/>
          </a:p>
          <a:p>
            <a:r>
              <a:rPr lang="el-GR" baseline="0" dirty="0"/>
              <a:t>Δίο πτυχές  που προεξέχουν στο εσωτερικό , τη στενεύουν και τη διαιρούν σε τρία μεγάλα διαμερίσματα:</a:t>
            </a:r>
          </a:p>
          <a:p>
            <a:r>
              <a:rPr lang="el-GR" baseline="0" dirty="0"/>
              <a:t>Πρόδομος</a:t>
            </a:r>
          </a:p>
          <a:p>
            <a:r>
              <a:rPr lang="el-GR" baseline="0" dirty="0"/>
              <a:t>Μεσαίο τμήμα</a:t>
            </a:r>
          </a:p>
          <a:p>
            <a:r>
              <a:rPr lang="el-GR" baseline="0" dirty="0"/>
              <a:t>Υπογλωττικός χώρος</a:t>
            </a:r>
          </a:p>
          <a:p>
            <a:endParaRPr lang="el-GR" baseline="0" dirty="0"/>
          </a:p>
          <a:p>
            <a:r>
              <a:rPr lang="el-GR" baseline="0" dirty="0"/>
              <a:t>Στο μεσαίο τμήμα από το διάκενο προβάλλει ο βλεννογόνος προς τα έξω: λαρυγγική κοιλία.: αδένες που παράγουν βλέννα για τη λίπανση των φωνητικών πτυχών.</a:t>
            </a:r>
            <a:endParaRPr lang="en-US" dirty="0"/>
          </a:p>
        </p:txBody>
      </p:sp>
      <p:sp>
        <p:nvSpPr>
          <p:cNvPr id="4" name="Slide Number Placeholder 3"/>
          <p:cNvSpPr>
            <a:spLocks noGrp="1"/>
          </p:cNvSpPr>
          <p:nvPr>
            <p:ph type="sldNum" sz="quarter" idx="10"/>
          </p:nvPr>
        </p:nvSpPr>
        <p:spPr/>
        <p:txBody>
          <a:bodyPr/>
          <a:lstStyle/>
          <a:p>
            <a:fld id="{61477E48-0569-F543-AD41-FEAFFC3D98BC}" type="slidenum">
              <a:rPr lang="en-US" smtClean="0"/>
              <a:pPr/>
              <a:t>88</a:t>
            </a:fld>
            <a:endParaRPr lang="en-US"/>
          </a:p>
        </p:txBody>
      </p:sp>
    </p:spTree>
    <p:extLst>
      <p:ext uri="{BB962C8B-B14F-4D97-AF65-F5344CB8AC3E}">
        <p14:creationId xmlns:p14="http://schemas.microsoft.com/office/powerpoint/2010/main" val="3687054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aseline="0" dirty="0"/>
              <a:t>Στο επίπεδο Α6 που ο φάρυγγας συνέχεται στον οισοφάγο, ο λάρυγγας συνέχεται στην τραχεία.</a:t>
            </a:r>
          </a:p>
          <a:p>
            <a:r>
              <a:rPr lang="el-GR" baseline="0" dirty="0"/>
              <a:t>Πορεύεται επιφανειακά στον τράχηλο μπροστά από τον οισοφάγο και εισέρχεται στο ανώτερο μεσοθωράκιο</a:t>
            </a:r>
            <a:endParaRPr lang="en-US" dirty="0"/>
          </a:p>
          <a:p>
            <a:endParaRPr lang="el-GR" baseline="0" dirty="0"/>
          </a:p>
          <a:p>
            <a:r>
              <a:rPr lang="el-GR" baseline="0" dirty="0"/>
              <a:t>Εισέρχεται στο ανώτερο μεσοθωράκιο και στο επίπεδο της στερνικής γωνίας διχάζεται στο δεξιό και αριστερό βρόγχο</a:t>
            </a:r>
          </a:p>
        </p:txBody>
      </p:sp>
      <p:sp>
        <p:nvSpPr>
          <p:cNvPr id="4" name="Slide Number Placeholder 3"/>
          <p:cNvSpPr>
            <a:spLocks noGrp="1"/>
          </p:cNvSpPr>
          <p:nvPr>
            <p:ph type="sldNum" sz="quarter" idx="10"/>
          </p:nvPr>
        </p:nvSpPr>
        <p:spPr/>
        <p:txBody>
          <a:bodyPr/>
          <a:lstStyle/>
          <a:p>
            <a:fld id="{61477E48-0569-F543-AD41-FEAFFC3D98BC}" type="slidenum">
              <a:rPr lang="en-US" smtClean="0"/>
              <a:pPr/>
              <a:t>89</a:t>
            </a:fld>
            <a:endParaRPr lang="en-US"/>
          </a:p>
        </p:txBody>
      </p:sp>
    </p:spTree>
    <p:extLst>
      <p:ext uri="{BB962C8B-B14F-4D97-AF65-F5344CB8AC3E}">
        <p14:creationId xmlns:p14="http://schemas.microsoft.com/office/powerpoint/2010/main" val="1891771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477E48-0569-F543-AD41-FEAFFC3D98BC}" type="slidenum">
              <a:rPr lang="en-US" smtClean="0"/>
              <a:pPr/>
              <a:t>90</a:t>
            </a:fld>
            <a:endParaRPr lang="en-US"/>
          </a:p>
        </p:txBody>
      </p:sp>
    </p:spTree>
    <p:extLst>
      <p:ext uri="{BB962C8B-B14F-4D97-AF65-F5344CB8AC3E}">
        <p14:creationId xmlns:p14="http://schemas.microsoft.com/office/powerpoint/2010/main" val="2547213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ΜΕΣΟΛΟΒΙΕΣ</a:t>
            </a:r>
            <a:r>
              <a:rPr lang="el-GR" baseline="0" dirty="0"/>
              <a:t> ΣΧΙΣΜΕΣ</a:t>
            </a:r>
          </a:p>
        </p:txBody>
      </p:sp>
      <p:sp>
        <p:nvSpPr>
          <p:cNvPr id="4" name="Slide Number Placeholder 3"/>
          <p:cNvSpPr>
            <a:spLocks noGrp="1"/>
          </p:cNvSpPr>
          <p:nvPr>
            <p:ph type="sldNum" sz="quarter" idx="10"/>
          </p:nvPr>
        </p:nvSpPr>
        <p:spPr/>
        <p:txBody>
          <a:bodyPr/>
          <a:lstStyle/>
          <a:p>
            <a:fld id="{61477E48-0569-F543-AD41-FEAFFC3D98BC}" type="slidenum">
              <a:rPr lang="en-US" smtClean="0"/>
              <a:pPr/>
              <a:t>92</a:t>
            </a:fld>
            <a:endParaRPr lang="en-US"/>
          </a:p>
        </p:txBody>
      </p:sp>
    </p:spTree>
    <p:extLst>
      <p:ext uri="{BB962C8B-B14F-4D97-AF65-F5344CB8AC3E}">
        <p14:creationId xmlns:p14="http://schemas.microsoft.com/office/powerpoint/2010/main" val="2628372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l"/>
            <a:r>
              <a:rPr lang="en-US" sz="1200" b="1" i="0" dirty="0">
                <a:solidFill>
                  <a:srgbClr val="FFFF00"/>
                </a:solidFill>
                <a:effectLst/>
                <a:latin typeface="PlutoSansLight"/>
              </a:rPr>
              <a:t>Thyroid cartilage </a:t>
            </a:r>
          </a:p>
          <a:p>
            <a:pPr algn="l"/>
            <a:r>
              <a:rPr lang="en-US" sz="1200" b="0" i="0" dirty="0">
                <a:effectLst/>
                <a:latin typeface="PlutoSansLight"/>
              </a:rPr>
              <a:t>the </a:t>
            </a:r>
            <a:r>
              <a:rPr lang="en-US" sz="1200" b="0" i="0" dirty="0">
                <a:effectLst/>
                <a:latin typeface="var(--medium)"/>
              </a:rPr>
              <a:t>largest</a:t>
            </a:r>
            <a:r>
              <a:rPr lang="en-US" sz="1200" b="0" i="0" dirty="0">
                <a:effectLst/>
                <a:latin typeface="PlutoSansLight"/>
              </a:rPr>
              <a:t> of the laryngeal cartilages</a:t>
            </a:r>
          </a:p>
          <a:p>
            <a:pPr algn="l"/>
            <a:r>
              <a:rPr lang="en-US" sz="1200" b="0" i="0" dirty="0">
                <a:effectLst/>
                <a:latin typeface="PlutoSansLight"/>
              </a:rPr>
              <a:t>is made of two smooth </a:t>
            </a:r>
            <a:r>
              <a:rPr lang="en-US" sz="1200" b="0" i="0" dirty="0">
                <a:effectLst/>
                <a:latin typeface="var(--medium)"/>
              </a:rPr>
              <a:t>laminae</a:t>
            </a:r>
            <a:r>
              <a:rPr lang="en-US" sz="1200" b="0" i="0" dirty="0">
                <a:effectLst/>
                <a:latin typeface="PlutoSansLight"/>
              </a:rPr>
              <a:t> of which the two lower thirds fuse in the midline, while the most superior third remains unfused and creates the</a:t>
            </a:r>
            <a:r>
              <a:rPr lang="en-US" sz="1200" b="0" i="0" dirty="0">
                <a:effectLst/>
                <a:latin typeface="var(--medium)"/>
              </a:rPr>
              <a:t> laryngeal notch</a:t>
            </a:r>
            <a:r>
              <a:rPr lang="en-US" sz="1200" b="0" i="0" dirty="0">
                <a:effectLst/>
                <a:latin typeface="PlutoSansLight"/>
              </a:rPr>
              <a:t>.</a:t>
            </a:r>
          </a:p>
          <a:p>
            <a:pPr algn="l"/>
            <a:r>
              <a:rPr lang="en-US" sz="1200" b="0" i="0" dirty="0">
                <a:effectLst/>
                <a:latin typeface="PlutoSansLight"/>
              </a:rPr>
              <a:t>makes the well-known </a:t>
            </a:r>
            <a:r>
              <a:rPr lang="en-US" sz="1200" b="0" i="0" dirty="0">
                <a:effectLst/>
                <a:latin typeface="var(--medium)"/>
              </a:rPr>
              <a:t>Adam’s apple</a:t>
            </a:r>
            <a:r>
              <a:rPr lang="en-US" sz="1200" b="0" i="0" dirty="0">
                <a:effectLst/>
                <a:latin typeface="PlutoSansLight"/>
              </a:rPr>
              <a:t> due to the laryngeal prominence that is made because of the fused laminae. </a:t>
            </a:r>
          </a:p>
          <a:p>
            <a:pPr algn="l"/>
            <a:r>
              <a:rPr lang="en-US" sz="1200" b="0" i="0" dirty="0">
                <a:solidFill>
                  <a:srgbClr val="FFFF00"/>
                </a:solidFill>
                <a:effectLst/>
                <a:latin typeface="PlutoSansLight"/>
              </a:rPr>
              <a:t>The cartilaginous superior and inferior horns are created by the projections of the posterior superior and inferior borders of the cartilage </a:t>
            </a:r>
            <a:r>
              <a:rPr lang="en-US" sz="1200" b="0" i="0" dirty="0">
                <a:effectLst/>
                <a:latin typeface="PlutoSansLight"/>
              </a:rPr>
              <a:t>respectively. </a:t>
            </a:r>
          </a:p>
          <a:p>
            <a:pPr algn="l"/>
            <a:r>
              <a:rPr lang="en-US" sz="1200" b="0" i="0" dirty="0">
                <a:solidFill>
                  <a:srgbClr val="FFFF00"/>
                </a:solidFill>
                <a:effectLst/>
                <a:latin typeface="PlutoSansLight"/>
              </a:rPr>
              <a:t>The </a:t>
            </a:r>
            <a:r>
              <a:rPr lang="en-US" sz="1200" b="0" i="0" dirty="0">
                <a:solidFill>
                  <a:srgbClr val="FFFF00"/>
                </a:solidFill>
                <a:effectLst/>
                <a:latin typeface="var(--medium)"/>
              </a:rPr>
              <a:t>thyrohyoid membrane</a:t>
            </a:r>
            <a:r>
              <a:rPr lang="en-US" sz="1200" b="0" i="0" dirty="0">
                <a:solidFill>
                  <a:srgbClr val="FFFF00"/>
                </a:solidFill>
                <a:effectLst/>
                <a:latin typeface="PlutoSansLight"/>
              </a:rPr>
              <a:t> </a:t>
            </a:r>
            <a:r>
              <a:rPr lang="en-US" sz="1200" b="0" i="0" dirty="0">
                <a:effectLst/>
                <a:latin typeface="PlutoSansLight"/>
              </a:rPr>
              <a:t>connects the entire superior aspect of the cartilage to the hyoid bone.</a:t>
            </a:r>
          </a:p>
          <a:p>
            <a:endParaRPr lang="el-GR" dirty="0"/>
          </a:p>
        </p:txBody>
      </p:sp>
      <p:sp>
        <p:nvSpPr>
          <p:cNvPr id="4" name="Θέση αριθμού διαφάνειας 3"/>
          <p:cNvSpPr>
            <a:spLocks noGrp="1"/>
          </p:cNvSpPr>
          <p:nvPr>
            <p:ph type="sldNum" sz="quarter" idx="5"/>
          </p:nvPr>
        </p:nvSpPr>
        <p:spPr/>
        <p:txBody>
          <a:bodyPr/>
          <a:lstStyle/>
          <a:p>
            <a:fld id="{61477E48-0569-F543-AD41-FEAFFC3D98BC}" type="slidenum">
              <a:rPr lang="en-US" smtClean="0"/>
              <a:pPr/>
              <a:t>49</a:t>
            </a:fld>
            <a:endParaRPr lang="en-US"/>
          </a:p>
        </p:txBody>
      </p:sp>
    </p:spTree>
    <p:extLst>
      <p:ext uri="{BB962C8B-B14F-4D97-AF65-F5344CB8AC3E}">
        <p14:creationId xmlns:p14="http://schemas.microsoft.com/office/powerpoint/2010/main" val="898977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altLang="el-GR" b="1" dirty="0">
                <a:solidFill>
                  <a:schemeClr val="bg1"/>
                </a:solidFill>
              </a:rPr>
              <a:t>A </a:t>
            </a:r>
            <a:r>
              <a:rPr lang="el-GR" altLang="el-GR" b="1" dirty="0" err="1">
                <a:solidFill>
                  <a:schemeClr val="bg1"/>
                </a:solidFill>
              </a:rPr>
              <a:t>cricoid</a:t>
            </a:r>
            <a:r>
              <a:rPr lang="el-GR" altLang="el-GR" b="1" dirty="0">
                <a:solidFill>
                  <a:schemeClr val="bg1"/>
                </a:solidFill>
              </a:rPr>
              <a:t> </a:t>
            </a:r>
            <a:r>
              <a:rPr lang="el-GR" altLang="el-GR" b="1" dirty="0" err="1">
                <a:solidFill>
                  <a:schemeClr val="bg1"/>
                </a:solidFill>
              </a:rPr>
              <a:t>cartilage</a:t>
            </a:r>
            <a:r>
              <a:rPr lang="el-GR" altLang="el-GR" b="1" dirty="0">
                <a:solidFill>
                  <a:schemeClr val="bg1"/>
                </a:solidFill>
              </a:rPr>
              <a:t> on </a:t>
            </a:r>
            <a:r>
              <a:rPr lang="el-GR" altLang="el-GR" b="1" dirty="0" err="1">
                <a:solidFill>
                  <a:schemeClr val="bg1"/>
                </a:solidFill>
              </a:rPr>
              <a:t>your</a:t>
            </a:r>
            <a:r>
              <a:rPr lang="el-GR" altLang="el-GR" b="1" dirty="0">
                <a:solidFill>
                  <a:schemeClr val="bg1"/>
                </a:solidFill>
              </a:rPr>
              <a:t> </a:t>
            </a:r>
            <a:r>
              <a:rPr lang="el-GR" altLang="el-GR" b="1" dirty="0" err="1">
                <a:solidFill>
                  <a:schemeClr val="bg1"/>
                </a:solidFill>
              </a:rPr>
              <a:t>finger</a:t>
            </a:r>
            <a:r>
              <a:rPr lang="el-GR" altLang="el-GR" b="1" dirty="0">
                <a:solidFill>
                  <a:schemeClr val="bg1"/>
                </a:solidFill>
              </a:rPr>
              <a:t> </a:t>
            </a:r>
            <a:r>
              <a:rPr lang="el-GR" altLang="el-GR" b="1" dirty="0" err="1">
                <a:solidFill>
                  <a:schemeClr val="bg1"/>
                </a:solidFill>
              </a:rPr>
              <a:t>doesn’t</a:t>
            </a:r>
            <a:r>
              <a:rPr lang="el-GR" altLang="el-GR" b="1" dirty="0">
                <a:solidFill>
                  <a:schemeClr val="bg1"/>
                </a:solidFill>
              </a:rPr>
              <a:t> </a:t>
            </a:r>
            <a:r>
              <a:rPr lang="el-GR" altLang="el-GR" b="1" dirty="0" err="1">
                <a:solidFill>
                  <a:schemeClr val="bg1"/>
                </a:solidFill>
              </a:rPr>
              <a:t>look</a:t>
            </a:r>
            <a:r>
              <a:rPr lang="el-GR" altLang="el-GR" b="1" dirty="0">
                <a:solidFill>
                  <a:schemeClr val="bg1"/>
                </a:solidFill>
              </a:rPr>
              <a:t> </a:t>
            </a:r>
            <a:r>
              <a:rPr lang="el-GR" altLang="el-GR" b="1" dirty="0" err="1">
                <a:solidFill>
                  <a:schemeClr val="bg1"/>
                </a:solidFill>
              </a:rPr>
              <a:t>like</a:t>
            </a:r>
            <a:r>
              <a:rPr lang="el-GR" altLang="el-GR" b="1" dirty="0">
                <a:solidFill>
                  <a:schemeClr val="bg1"/>
                </a:solidFill>
              </a:rPr>
              <a:t> a </a:t>
            </a:r>
            <a:r>
              <a:rPr lang="el-GR" altLang="el-GR" b="1" dirty="0" err="1">
                <a:solidFill>
                  <a:schemeClr val="bg1"/>
                </a:solidFill>
              </a:rPr>
              <a:t>signat</a:t>
            </a:r>
            <a:r>
              <a:rPr lang="el-GR" altLang="el-GR" b="1" dirty="0">
                <a:solidFill>
                  <a:schemeClr val="bg1"/>
                </a:solidFill>
              </a:rPr>
              <a:t> </a:t>
            </a:r>
            <a:r>
              <a:rPr lang="el-GR" altLang="el-GR" b="1" dirty="0" err="1">
                <a:solidFill>
                  <a:schemeClr val="bg1"/>
                </a:solidFill>
              </a:rPr>
              <a:t>ring</a:t>
            </a:r>
            <a:r>
              <a:rPr lang="el-GR" altLang="el-GR" b="1" dirty="0">
                <a:solidFill>
                  <a:schemeClr val="bg1"/>
                </a:solidFill>
              </a:rPr>
              <a:t> </a:t>
            </a:r>
            <a:r>
              <a:rPr lang="el-GR" altLang="el-GR" b="1" dirty="0" err="1">
                <a:solidFill>
                  <a:schemeClr val="bg1"/>
                </a:solidFill>
              </a:rPr>
              <a:t>at</a:t>
            </a:r>
            <a:r>
              <a:rPr lang="el-GR" altLang="el-GR" b="1" dirty="0">
                <a:solidFill>
                  <a:schemeClr val="bg1"/>
                </a:solidFill>
              </a:rPr>
              <a:t> </a:t>
            </a:r>
            <a:r>
              <a:rPr lang="el-GR" altLang="el-GR" b="1" dirty="0" err="1">
                <a:solidFill>
                  <a:schemeClr val="bg1"/>
                </a:solidFill>
              </a:rPr>
              <a:t>all-it</a:t>
            </a:r>
            <a:r>
              <a:rPr lang="el-GR" altLang="el-GR" b="1" dirty="0">
                <a:solidFill>
                  <a:schemeClr val="bg1"/>
                </a:solidFill>
              </a:rPr>
              <a:t> </a:t>
            </a:r>
            <a:r>
              <a:rPr lang="el-GR" altLang="el-GR" b="1" dirty="0" err="1">
                <a:solidFill>
                  <a:schemeClr val="bg1"/>
                </a:solidFill>
              </a:rPr>
              <a:t>looks</a:t>
            </a:r>
            <a:r>
              <a:rPr lang="el-GR" altLang="el-GR" b="1" dirty="0">
                <a:solidFill>
                  <a:schemeClr val="bg1"/>
                </a:solidFill>
              </a:rPr>
              <a:t> </a:t>
            </a:r>
            <a:r>
              <a:rPr lang="el-GR" altLang="el-GR" b="1" dirty="0" err="1">
                <a:solidFill>
                  <a:schemeClr val="bg1"/>
                </a:solidFill>
              </a:rPr>
              <a:t>like</a:t>
            </a:r>
            <a:r>
              <a:rPr lang="el-GR" altLang="el-GR" b="1" dirty="0">
                <a:solidFill>
                  <a:schemeClr val="bg1"/>
                </a:solidFill>
              </a:rPr>
              <a:t> a </a:t>
            </a:r>
            <a:r>
              <a:rPr lang="el-GR" altLang="el-GR" b="1" dirty="0" err="1">
                <a:solidFill>
                  <a:schemeClr val="bg1"/>
                </a:solidFill>
              </a:rPr>
              <a:t>cricoid</a:t>
            </a:r>
            <a:r>
              <a:rPr lang="el-GR" altLang="el-GR" b="1" dirty="0">
                <a:solidFill>
                  <a:schemeClr val="bg1"/>
                </a:solidFill>
              </a:rPr>
              <a:t> </a:t>
            </a:r>
            <a:r>
              <a:rPr lang="el-GR" altLang="el-GR" b="1" dirty="0" err="1">
                <a:solidFill>
                  <a:schemeClr val="bg1"/>
                </a:solidFill>
              </a:rPr>
              <a:t>cartilage</a:t>
            </a:r>
            <a:r>
              <a:rPr lang="el-GR" altLang="el-GR" b="1" dirty="0">
                <a:solidFill>
                  <a:schemeClr val="bg1"/>
                </a:solidFill>
              </a:rPr>
              <a:t> on </a:t>
            </a:r>
            <a:r>
              <a:rPr lang="el-GR" altLang="el-GR" b="1" dirty="0" err="1">
                <a:solidFill>
                  <a:schemeClr val="bg1"/>
                </a:solidFill>
              </a:rPr>
              <a:t>your</a:t>
            </a:r>
            <a:r>
              <a:rPr lang="el-GR" altLang="el-GR" b="1" dirty="0">
                <a:solidFill>
                  <a:schemeClr val="bg1"/>
                </a:solidFill>
              </a:rPr>
              <a:t> </a:t>
            </a:r>
            <a:r>
              <a:rPr lang="el-GR" altLang="el-GR" b="1" dirty="0" err="1">
                <a:solidFill>
                  <a:schemeClr val="bg1"/>
                </a:solidFill>
              </a:rPr>
              <a:t>finger</a:t>
            </a:r>
            <a:endParaRPr lang="el-GR" altLang="el-GR" b="1" dirty="0">
              <a:solidFill>
                <a:schemeClr val="bg1"/>
              </a:solidFill>
            </a:endParaRPr>
          </a:p>
          <a:p>
            <a:endParaRPr lang="el-GR" dirty="0"/>
          </a:p>
        </p:txBody>
      </p:sp>
      <p:sp>
        <p:nvSpPr>
          <p:cNvPr id="4" name="Slide Number Placeholder 3"/>
          <p:cNvSpPr>
            <a:spLocks noGrp="1"/>
          </p:cNvSpPr>
          <p:nvPr>
            <p:ph type="sldNum" sz="quarter" idx="5"/>
          </p:nvPr>
        </p:nvSpPr>
        <p:spPr/>
        <p:txBody>
          <a:bodyPr/>
          <a:lstStyle/>
          <a:p>
            <a:fld id="{61477E48-0569-F543-AD41-FEAFFC3D98BC}" type="slidenum">
              <a:rPr lang="en-US" smtClean="0"/>
              <a:pPr/>
              <a:t>56</a:t>
            </a:fld>
            <a:endParaRPr lang="en-US"/>
          </a:p>
        </p:txBody>
      </p:sp>
    </p:spTree>
    <p:extLst>
      <p:ext uri="{BB962C8B-B14F-4D97-AF65-F5344CB8AC3E}">
        <p14:creationId xmlns:p14="http://schemas.microsoft.com/office/powerpoint/2010/main" val="2280214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l"/>
            <a:r>
              <a:rPr lang="en-US" b="0" i="0" dirty="0">
                <a:solidFill>
                  <a:srgbClr val="202122"/>
                </a:solidFill>
                <a:effectLst/>
                <a:latin typeface="Arial" panose="020B0604020202020204" pitchFamily="34" charset="0"/>
              </a:rPr>
              <a:t>Air is breathed in through the </a:t>
            </a:r>
            <a:r>
              <a:rPr lang="en-US" b="0" i="0" u="none" strike="noStrike" dirty="0">
                <a:solidFill>
                  <a:srgbClr val="3366CC"/>
                </a:solidFill>
                <a:effectLst/>
                <a:latin typeface="Arial" panose="020B0604020202020204" pitchFamily="34" charset="0"/>
                <a:hlinkClick r:id="rId3" tooltip="Nose"/>
              </a:rPr>
              <a:t>nose</a:t>
            </a:r>
            <a:r>
              <a:rPr lang="en-US" b="0" i="0" dirty="0">
                <a:solidFill>
                  <a:srgbClr val="202122"/>
                </a:solidFill>
                <a:effectLst/>
                <a:latin typeface="Arial" panose="020B0604020202020204" pitchFamily="34" charset="0"/>
              </a:rPr>
              <a:t> to the </a:t>
            </a:r>
            <a:r>
              <a:rPr lang="en-US" b="0" i="0" u="none" strike="noStrike" dirty="0">
                <a:solidFill>
                  <a:srgbClr val="3366CC"/>
                </a:solidFill>
                <a:effectLst/>
                <a:latin typeface="Arial" panose="020B0604020202020204" pitchFamily="34" charset="0"/>
                <a:hlinkClick r:id="rId4" tooltip="Nasal cavity"/>
              </a:rPr>
              <a:t>nasal cavity</a:t>
            </a:r>
            <a:r>
              <a:rPr lang="en-US" b="0" i="0" dirty="0">
                <a:solidFill>
                  <a:srgbClr val="202122"/>
                </a:solidFill>
                <a:effectLst/>
                <a:latin typeface="Arial" panose="020B0604020202020204" pitchFamily="34" charset="0"/>
              </a:rPr>
              <a:t>, where a layer of </a:t>
            </a:r>
            <a:r>
              <a:rPr lang="en-US" b="0" i="0" u="none" strike="noStrike" dirty="0">
                <a:solidFill>
                  <a:srgbClr val="3366CC"/>
                </a:solidFill>
                <a:effectLst/>
                <a:latin typeface="Arial" panose="020B0604020202020204" pitchFamily="34" charset="0"/>
                <a:hlinkClick r:id="rId5" tooltip="Nasal mucosa"/>
              </a:rPr>
              <a:t>nasal mucosa</a:t>
            </a:r>
            <a:r>
              <a:rPr lang="en-US" b="0" i="0" dirty="0">
                <a:solidFill>
                  <a:srgbClr val="202122"/>
                </a:solidFill>
                <a:effectLst/>
                <a:latin typeface="Arial" panose="020B0604020202020204" pitchFamily="34" charset="0"/>
              </a:rPr>
              <a:t> acts as a filter and traps pollutants and other harmful substances found in the air. Next, air moves into the </a:t>
            </a:r>
            <a:r>
              <a:rPr lang="en-US" b="0" i="0" u="none" strike="noStrike" dirty="0">
                <a:solidFill>
                  <a:srgbClr val="3366CC"/>
                </a:solidFill>
                <a:effectLst/>
                <a:latin typeface="Arial" panose="020B0604020202020204" pitchFamily="34" charset="0"/>
                <a:hlinkClick r:id="rId6" tooltip="Pharynx"/>
              </a:rPr>
              <a:t>pharynx</a:t>
            </a:r>
            <a:r>
              <a:rPr lang="en-US" b="0" i="0" dirty="0">
                <a:solidFill>
                  <a:srgbClr val="202122"/>
                </a:solidFill>
                <a:effectLst/>
                <a:latin typeface="Arial" panose="020B0604020202020204" pitchFamily="34" charset="0"/>
              </a:rPr>
              <a:t>, a passage that contains the intersection between the </a:t>
            </a:r>
            <a:r>
              <a:rPr lang="en-US" b="0" i="0" u="none" strike="noStrike" dirty="0" err="1">
                <a:solidFill>
                  <a:srgbClr val="3366CC"/>
                </a:solidFill>
                <a:effectLst/>
                <a:latin typeface="Arial" panose="020B0604020202020204" pitchFamily="34" charset="0"/>
                <a:hlinkClick r:id="rId7" tooltip="Esophagus"/>
              </a:rPr>
              <a:t>oesophagus</a:t>
            </a:r>
            <a:r>
              <a:rPr lang="en-US" b="0" i="0" dirty="0">
                <a:solidFill>
                  <a:srgbClr val="202122"/>
                </a:solidFill>
                <a:effectLst/>
                <a:latin typeface="Arial" panose="020B0604020202020204" pitchFamily="34" charset="0"/>
              </a:rPr>
              <a:t> and the </a:t>
            </a:r>
            <a:r>
              <a:rPr lang="en-US" b="0" i="0" u="none" strike="noStrike" dirty="0">
                <a:solidFill>
                  <a:srgbClr val="3366CC"/>
                </a:solidFill>
                <a:effectLst/>
                <a:latin typeface="Arial" panose="020B0604020202020204" pitchFamily="34" charset="0"/>
                <a:hlinkClick r:id="rId8" tooltip="Larynx"/>
              </a:rPr>
              <a:t>larynx</a:t>
            </a:r>
            <a:r>
              <a:rPr lang="en-US" b="0" i="0" dirty="0">
                <a:solidFill>
                  <a:srgbClr val="202122"/>
                </a:solidFill>
                <a:effectLst/>
                <a:latin typeface="Arial" panose="020B0604020202020204" pitchFamily="34" charset="0"/>
              </a:rPr>
              <a:t>. The opening of the larynx has a special flap of cartilage, the </a:t>
            </a:r>
            <a:r>
              <a:rPr lang="en-US" b="0" i="0" u="none" strike="noStrike" dirty="0">
                <a:solidFill>
                  <a:srgbClr val="3366CC"/>
                </a:solidFill>
                <a:effectLst/>
                <a:latin typeface="Arial" panose="020B0604020202020204" pitchFamily="34" charset="0"/>
                <a:hlinkClick r:id="rId9" tooltip="Epiglottis"/>
              </a:rPr>
              <a:t>epiglottis</a:t>
            </a:r>
            <a:r>
              <a:rPr lang="en-US" b="0" i="0" dirty="0">
                <a:solidFill>
                  <a:srgbClr val="202122"/>
                </a:solidFill>
                <a:effectLst/>
                <a:latin typeface="Arial" panose="020B0604020202020204" pitchFamily="34" charset="0"/>
              </a:rPr>
              <a:t>, that opens to allow air to pass through but closes to prevent food from moving into the airway.</a:t>
            </a:r>
          </a:p>
          <a:p>
            <a:pPr algn="l"/>
            <a:r>
              <a:rPr lang="en-US" b="0" i="0" dirty="0">
                <a:solidFill>
                  <a:srgbClr val="202122"/>
                </a:solidFill>
                <a:effectLst/>
                <a:latin typeface="Arial" panose="020B0604020202020204" pitchFamily="34" charset="0"/>
              </a:rPr>
              <a:t>From the </a:t>
            </a:r>
            <a:r>
              <a:rPr lang="en-US" b="0" i="0" u="none" strike="noStrike" dirty="0">
                <a:solidFill>
                  <a:srgbClr val="3366CC"/>
                </a:solidFill>
                <a:effectLst/>
                <a:latin typeface="Arial" panose="020B0604020202020204" pitchFamily="34" charset="0"/>
                <a:hlinkClick r:id="rId8" tooltip="Larynx"/>
              </a:rPr>
              <a:t>larynx</a:t>
            </a:r>
            <a:r>
              <a:rPr lang="en-US" b="0" i="0" dirty="0">
                <a:solidFill>
                  <a:srgbClr val="202122"/>
                </a:solidFill>
                <a:effectLst/>
                <a:latin typeface="Arial" panose="020B0604020202020204" pitchFamily="34" charset="0"/>
              </a:rPr>
              <a:t>, air moves into the </a:t>
            </a:r>
            <a:r>
              <a:rPr lang="en-US" b="0" i="0" u="none" strike="noStrike" dirty="0">
                <a:solidFill>
                  <a:srgbClr val="3366CC"/>
                </a:solidFill>
                <a:effectLst/>
                <a:latin typeface="Arial" panose="020B0604020202020204" pitchFamily="34" charset="0"/>
                <a:hlinkClick r:id="rId10" tooltip="Trachea"/>
              </a:rPr>
              <a:t>trachea</a:t>
            </a:r>
            <a:r>
              <a:rPr lang="en-US" b="0" i="0" dirty="0">
                <a:solidFill>
                  <a:srgbClr val="202122"/>
                </a:solidFill>
                <a:effectLst/>
                <a:latin typeface="Arial" panose="020B0604020202020204" pitchFamily="34" charset="0"/>
              </a:rPr>
              <a:t> and down to the intersection known as the </a:t>
            </a:r>
            <a:r>
              <a:rPr lang="en-US" b="0" i="0" u="none" strike="noStrike" dirty="0">
                <a:solidFill>
                  <a:srgbClr val="3366CC"/>
                </a:solidFill>
                <a:effectLst/>
                <a:latin typeface="Arial" panose="020B0604020202020204" pitchFamily="34" charset="0"/>
                <a:hlinkClick r:id="rId11" tooltip="Carina of trachea"/>
              </a:rPr>
              <a:t>carina</a:t>
            </a:r>
            <a:r>
              <a:rPr lang="en-US" b="0" i="0" dirty="0">
                <a:solidFill>
                  <a:srgbClr val="202122"/>
                </a:solidFill>
                <a:effectLst/>
                <a:latin typeface="Arial" panose="020B0604020202020204" pitchFamily="34" charset="0"/>
              </a:rPr>
              <a:t> that branches to form the right and left primary (main) </a:t>
            </a:r>
            <a:r>
              <a:rPr lang="en-US" b="0" i="0" u="none" strike="noStrike" dirty="0">
                <a:solidFill>
                  <a:srgbClr val="3366CC"/>
                </a:solidFill>
                <a:effectLst/>
                <a:latin typeface="Arial" panose="020B0604020202020204" pitchFamily="34" charset="0"/>
                <a:hlinkClick r:id="rId12" tooltip="Bronchus"/>
              </a:rPr>
              <a:t>bronchi</a:t>
            </a:r>
            <a:r>
              <a:rPr lang="en-US" b="0" i="0" dirty="0">
                <a:solidFill>
                  <a:srgbClr val="202122"/>
                </a:solidFill>
                <a:effectLst/>
                <a:latin typeface="Arial" panose="020B0604020202020204" pitchFamily="34" charset="0"/>
              </a:rPr>
              <a:t>. Each of these bronchi branches into a </a:t>
            </a:r>
            <a:r>
              <a:rPr lang="en-US" b="0" i="0" u="none" strike="noStrike" dirty="0">
                <a:solidFill>
                  <a:srgbClr val="3366CC"/>
                </a:solidFill>
                <a:effectLst/>
                <a:latin typeface="Arial" panose="020B0604020202020204" pitchFamily="34" charset="0"/>
                <a:hlinkClick r:id="rId12" tooltip="Bronchus"/>
              </a:rPr>
              <a:t>secondary (lobar) bronchus</a:t>
            </a:r>
            <a:r>
              <a:rPr lang="en-US" b="0" i="0" dirty="0">
                <a:solidFill>
                  <a:srgbClr val="202122"/>
                </a:solidFill>
                <a:effectLst/>
                <a:latin typeface="Arial" panose="020B0604020202020204" pitchFamily="34" charset="0"/>
              </a:rPr>
              <a:t> that branches into </a:t>
            </a:r>
            <a:r>
              <a:rPr lang="en-US" b="0" i="0" u="none" strike="noStrike" dirty="0">
                <a:solidFill>
                  <a:srgbClr val="3366CC"/>
                </a:solidFill>
                <a:effectLst/>
                <a:latin typeface="Arial" panose="020B0604020202020204" pitchFamily="34" charset="0"/>
                <a:hlinkClick r:id="rId12" tooltip="Bronchus"/>
              </a:rPr>
              <a:t>tertiary (segmental) bronchi</a:t>
            </a:r>
            <a:r>
              <a:rPr lang="en-US" b="0" i="0" dirty="0">
                <a:solidFill>
                  <a:srgbClr val="202122"/>
                </a:solidFill>
                <a:effectLst/>
                <a:latin typeface="Arial" panose="020B0604020202020204" pitchFamily="34" charset="0"/>
              </a:rPr>
              <a:t>, that branch into smaller airways called </a:t>
            </a:r>
            <a:r>
              <a:rPr lang="en-US" b="0" i="0" u="none" strike="noStrike" dirty="0">
                <a:solidFill>
                  <a:srgbClr val="3366CC"/>
                </a:solidFill>
                <a:effectLst/>
                <a:latin typeface="Arial" panose="020B0604020202020204" pitchFamily="34" charset="0"/>
                <a:hlinkClick r:id="rId13" tooltip="Bronchiole"/>
              </a:rPr>
              <a:t>bronchioles</a:t>
            </a:r>
            <a:r>
              <a:rPr lang="en-US" b="0" i="0" dirty="0">
                <a:solidFill>
                  <a:srgbClr val="202122"/>
                </a:solidFill>
                <a:effectLst/>
                <a:latin typeface="Arial" panose="020B0604020202020204" pitchFamily="34" charset="0"/>
              </a:rPr>
              <a:t> that eventually connect with tiny specialized structures called </a:t>
            </a:r>
            <a:r>
              <a:rPr lang="en-US" b="0" i="0" u="none" strike="noStrike" dirty="0">
                <a:solidFill>
                  <a:srgbClr val="3366CC"/>
                </a:solidFill>
                <a:effectLst/>
                <a:latin typeface="Arial" panose="020B0604020202020204" pitchFamily="34" charset="0"/>
                <a:hlinkClick r:id="rId14" tooltip="Pulmonary alveolus"/>
              </a:rPr>
              <a:t>alveoli</a:t>
            </a:r>
            <a:r>
              <a:rPr lang="en-US" b="0" i="0" dirty="0">
                <a:solidFill>
                  <a:srgbClr val="202122"/>
                </a:solidFill>
                <a:effectLst/>
                <a:latin typeface="Arial" panose="020B0604020202020204" pitchFamily="34" charset="0"/>
              </a:rPr>
              <a:t> that function in </a:t>
            </a:r>
            <a:r>
              <a:rPr lang="en-US" b="0" i="0" u="none" strike="noStrike" dirty="0">
                <a:solidFill>
                  <a:srgbClr val="3366CC"/>
                </a:solidFill>
                <a:effectLst/>
                <a:latin typeface="Arial" panose="020B0604020202020204" pitchFamily="34" charset="0"/>
                <a:hlinkClick r:id="rId15" tooltip="Gas exchange"/>
              </a:rPr>
              <a:t>gas exchange</a:t>
            </a:r>
            <a:endParaRPr lang="el-GR" dirty="0"/>
          </a:p>
        </p:txBody>
      </p:sp>
      <p:sp>
        <p:nvSpPr>
          <p:cNvPr id="4" name="Θέση αριθμού διαφάνειας 3"/>
          <p:cNvSpPr>
            <a:spLocks noGrp="1"/>
          </p:cNvSpPr>
          <p:nvPr>
            <p:ph type="sldNum" sz="quarter" idx="5"/>
          </p:nvPr>
        </p:nvSpPr>
        <p:spPr/>
        <p:txBody>
          <a:bodyPr/>
          <a:lstStyle/>
          <a:p>
            <a:fld id="{61477E48-0569-F543-AD41-FEAFFC3D98BC}" type="slidenum">
              <a:rPr lang="en-US" smtClean="0"/>
              <a:pPr/>
              <a:t>73</a:t>
            </a:fld>
            <a:endParaRPr lang="en-US"/>
          </a:p>
        </p:txBody>
      </p:sp>
    </p:spTree>
    <p:extLst>
      <p:ext uri="{BB962C8B-B14F-4D97-AF65-F5344CB8AC3E}">
        <p14:creationId xmlns:p14="http://schemas.microsoft.com/office/powerpoint/2010/main" val="3405560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Το</a:t>
            </a:r>
            <a:r>
              <a:rPr lang="el-GR" baseline="0" dirty="0"/>
              <a:t> αναπνευστικό σύστημα απαρτίζεται από όλα εκείνα τα όργανα που συμμετέχουν στη λειτουργία της αναπνοής, δηλαδή στην είσοδο και έξοδο αέρα και την ανταλλαγή του οξυγόνου και διοξειδίου του άνθρακα μεταξύ του αέρα και του αίματος.</a:t>
            </a:r>
          </a:p>
          <a:p>
            <a:endParaRPr lang="en-US" dirty="0"/>
          </a:p>
        </p:txBody>
      </p:sp>
      <p:sp>
        <p:nvSpPr>
          <p:cNvPr id="4" name="Slide Number Placeholder 3"/>
          <p:cNvSpPr>
            <a:spLocks noGrp="1"/>
          </p:cNvSpPr>
          <p:nvPr>
            <p:ph type="sldNum" sz="quarter" idx="10"/>
          </p:nvPr>
        </p:nvSpPr>
        <p:spPr/>
        <p:txBody>
          <a:bodyPr/>
          <a:lstStyle/>
          <a:p>
            <a:fld id="{61477E48-0569-F543-AD41-FEAFFC3D98BC}" type="slidenum">
              <a:rPr lang="en-US" smtClean="0"/>
              <a:pPr/>
              <a:t>74</a:t>
            </a:fld>
            <a:endParaRPr lang="en-US"/>
          </a:p>
        </p:txBody>
      </p:sp>
    </p:spTree>
    <p:extLst>
      <p:ext uri="{BB962C8B-B14F-4D97-AF65-F5344CB8AC3E}">
        <p14:creationId xmlns:p14="http://schemas.microsoft.com/office/powerpoint/2010/main" val="1930649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l"/>
            <a:r>
              <a:rPr lang="en-US" b="0" i="0" dirty="0">
                <a:solidFill>
                  <a:srgbClr val="202122"/>
                </a:solidFill>
                <a:effectLst/>
                <a:latin typeface="Arial" panose="020B0604020202020204" pitchFamily="34" charset="0"/>
              </a:rPr>
              <a:t>The </a:t>
            </a:r>
            <a:r>
              <a:rPr lang="en-US" b="1" i="0" dirty="0">
                <a:solidFill>
                  <a:srgbClr val="202122"/>
                </a:solidFill>
                <a:effectLst/>
                <a:latin typeface="Arial" panose="020B0604020202020204" pitchFamily="34" charset="0"/>
              </a:rPr>
              <a:t>lower respiratory tract</a:t>
            </a:r>
            <a:r>
              <a:rPr lang="en-US" b="0" i="0" dirty="0">
                <a:solidFill>
                  <a:srgbClr val="202122"/>
                </a:solidFill>
                <a:effectLst/>
                <a:latin typeface="Arial" panose="020B0604020202020204" pitchFamily="34" charset="0"/>
              </a:rPr>
              <a:t> or </a:t>
            </a:r>
            <a:r>
              <a:rPr lang="en-US" b="1" i="0" dirty="0">
                <a:solidFill>
                  <a:srgbClr val="202122"/>
                </a:solidFill>
                <a:effectLst/>
                <a:latin typeface="Arial" panose="020B0604020202020204" pitchFamily="34" charset="0"/>
              </a:rPr>
              <a:t>lower airway</a:t>
            </a:r>
            <a:r>
              <a:rPr lang="en-US" b="0" i="0" dirty="0">
                <a:solidFill>
                  <a:srgbClr val="202122"/>
                </a:solidFill>
                <a:effectLst/>
                <a:latin typeface="Arial" panose="020B0604020202020204" pitchFamily="34" charset="0"/>
              </a:rPr>
              <a:t> is derived from the developing </a:t>
            </a:r>
            <a:r>
              <a:rPr lang="en-US" b="0" i="0" u="none" strike="noStrike" dirty="0">
                <a:solidFill>
                  <a:srgbClr val="3366CC"/>
                </a:solidFill>
                <a:effectLst/>
                <a:latin typeface="Arial" panose="020B0604020202020204" pitchFamily="34" charset="0"/>
                <a:hlinkClick r:id="rId3" tooltip="Foregut"/>
              </a:rPr>
              <a:t>foregut</a:t>
            </a:r>
            <a:r>
              <a:rPr lang="en-US" b="0" i="0" dirty="0">
                <a:solidFill>
                  <a:srgbClr val="202122"/>
                </a:solidFill>
                <a:effectLst/>
                <a:latin typeface="Arial" panose="020B0604020202020204" pitchFamily="34" charset="0"/>
              </a:rPr>
              <a:t> and consists of the </a:t>
            </a:r>
            <a:r>
              <a:rPr lang="en-US" b="0" i="0" u="none" strike="noStrike" dirty="0">
                <a:solidFill>
                  <a:srgbClr val="3366CC"/>
                </a:solidFill>
                <a:effectLst/>
                <a:latin typeface="Arial" panose="020B0604020202020204" pitchFamily="34" charset="0"/>
                <a:hlinkClick r:id="rId4" tooltip="Trachea"/>
              </a:rPr>
              <a:t>trachea</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5" tooltip="Bronchus"/>
              </a:rPr>
              <a:t>bronchi</a:t>
            </a:r>
            <a:r>
              <a:rPr lang="en-US" b="0" i="0" dirty="0">
                <a:solidFill>
                  <a:srgbClr val="202122"/>
                </a:solidFill>
                <a:effectLst/>
                <a:latin typeface="Arial" panose="020B0604020202020204" pitchFamily="34" charset="0"/>
              </a:rPr>
              <a:t> (primary, secondary and tertiary), </a:t>
            </a:r>
            <a:r>
              <a:rPr lang="en-US" b="0" i="0" u="none" strike="noStrike" dirty="0">
                <a:solidFill>
                  <a:srgbClr val="3366CC"/>
                </a:solidFill>
                <a:effectLst/>
                <a:latin typeface="Arial" panose="020B0604020202020204" pitchFamily="34" charset="0"/>
                <a:hlinkClick r:id="rId6" tooltip="Bronchioles"/>
              </a:rPr>
              <a:t>bronchioles</a:t>
            </a:r>
            <a:r>
              <a:rPr lang="en-US" b="0" i="0" dirty="0">
                <a:solidFill>
                  <a:srgbClr val="202122"/>
                </a:solidFill>
                <a:effectLst/>
                <a:latin typeface="Arial" panose="020B0604020202020204" pitchFamily="34" charset="0"/>
              </a:rPr>
              <a:t> (including terminal and respiratory), and </a:t>
            </a:r>
            <a:r>
              <a:rPr lang="en-US" b="0" i="0" u="none" strike="noStrike" dirty="0">
                <a:solidFill>
                  <a:srgbClr val="3366CC"/>
                </a:solidFill>
                <a:effectLst/>
                <a:latin typeface="Arial" panose="020B0604020202020204" pitchFamily="34" charset="0"/>
                <a:hlinkClick r:id="rId7" tooltip="Human lung"/>
              </a:rPr>
              <a:t>lungs</a:t>
            </a:r>
            <a:r>
              <a:rPr lang="en-US" b="0" i="0" dirty="0">
                <a:solidFill>
                  <a:srgbClr val="202122"/>
                </a:solidFill>
                <a:effectLst/>
                <a:latin typeface="Arial" panose="020B0604020202020204" pitchFamily="34" charset="0"/>
              </a:rPr>
              <a:t> (including </a:t>
            </a:r>
            <a:r>
              <a:rPr lang="en-US" b="0" i="0" u="none" strike="noStrike" dirty="0">
                <a:solidFill>
                  <a:srgbClr val="3366CC"/>
                </a:solidFill>
                <a:effectLst/>
                <a:latin typeface="Arial" panose="020B0604020202020204" pitchFamily="34" charset="0"/>
                <a:hlinkClick r:id="rId8" tooltip="Pulmonary alveolus"/>
              </a:rPr>
              <a:t>alveoli</a:t>
            </a:r>
            <a:r>
              <a:rPr lang="en-US" b="0" i="0" dirty="0">
                <a:solidFill>
                  <a:srgbClr val="202122"/>
                </a:solidFill>
                <a:effectLst/>
                <a:latin typeface="Arial" panose="020B0604020202020204" pitchFamily="34" charset="0"/>
              </a:rPr>
              <a:t>).</a:t>
            </a:r>
            <a:r>
              <a:rPr lang="en-US" b="0" i="0" u="none" strike="noStrike" baseline="30000" dirty="0">
                <a:solidFill>
                  <a:srgbClr val="3366CC"/>
                </a:solidFill>
                <a:effectLst/>
                <a:latin typeface="Arial" panose="020B0604020202020204" pitchFamily="34" charset="0"/>
                <a:hlinkClick r:id="rId9"/>
              </a:rPr>
              <a:t>[8]</a:t>
            </a:r>
            <a:r>
              <a:rPr lang="en-US" b="0" i="0" dirty="0">
                <a:solidFill>
                  <a:srgbClr val="202122"/>
                </a:solidFill>
                <a:effectLst/>
                <a:latin typeface="Arial" panose="020B0604020202020204" pitchFamily="34" charset="0"/>
              </a:rPr>
              <a:t> It also sometimes includes the larynx.</a:t>
            </a:r>
          </a:p>
          <a:p>
            <a:pPr algn="l"/>
            <a:r>
              <a:rPr lang="en-US" b="0" i="0" dirty="0">
                <a:solidFill>
                  <a:srgbClr val="202122"/>
                </a:solidFill>
                <a:effectLst/>
                <a:latin typeface="Arial" panose="020B0604020202020204" pitchFamily="34" charset="0"/>
              </a:rPr>
              <a:t>The lower respiratory tract is also called the </a:t>
            </a:r>
            <a:r>
              <a:rPr lang="en-US" b="1" i="0" dirty="0">
                <a:solidFill>
                  <a:srgbClr val="202122"/>
                </a:solidFill>
                <a:effectLst/>
                <a:latin typeface="Arial" panose="020B0604020202020204" pitchFamily="34" charset="0"/>
              </a:rPr>
              <a:t>respiratory tree</a:t>
            </a:r>
            <a:r>
              <a:rPr lang="en-US" b="0" i="0" dirty="0">
                <a:solidFill>
                  <a:srgbClr val="202122"/>
                </a:solidFill>
                <a:effectLst/>
                <a:latin typeface="Arial" panose="020B0604020202020204" pitchFamily="34" charset="0"/>
              </a:rPr>
              <a:t> or </a:t>
            </a:r>
            <a:r>
              <a:rPr lang="en-US" b="1" i="0" dirty="0">
                <a:solidFill>
                  <a:srgbClr val="202122"/>
                </a:solidFill>
                <a:effectLst/>
                <a:latin typeface="Arial" panose="020B0604020202020204" pitchFamily="34" charset="0"/>
              </a:rPr>
              <a:t>tracheobronchial tree</a:t>
            </a:r>
            <a:r>
              <a:rPr lang="en-US" b="0" i="0" dirty="0">
                <a:solidFill>
                  <a:srgbClr val="202122"/>
                </a:solidFill>
                <a:effectLst/>
                <a:latin typeface="Arial" panose="020B0604020202020204" pitchFamily="34" charset="0"/>
              </a:rPr>
              <a:t>, to describe the branching structure of airways supplying air to the lungs, and includes the trachea, bronchi and bronchioles.</a:t>
            </a:r>
            <a:r>
              <a:rPr lang="en-US" b="0" i="0" u="none" strike="noStrike" baseline="30000" dirty="0">
                <a:solidFill>
                  <a:srgbClr val="3366CC"/>
                </a:solidFill>
                <a:effectLst/>
                <a:latin typeface="Arial" panose="020B0604020202020204" pitchFamily="34" charset="0"/>
                <a:hlinkClick r:id="rId10"/>
              </a:rPr>
              <a:t>[9]</a:t>
            </a:r>
            <a:endParaRPr lang="en-US" b="0" i="0" dirty="0">
              <a:solidFill>
                <a:srgbClr val="202122"/>
              </a:solidFill>
              <a:effectLst/>
              <a:latin typeface="Arial" panose="020B0604020202020204" pitchFamily="34" charset="0"/>
            </a:endParaRPr>
          </a:p>
          <a:p>
            <a:pPr algn="l">
              <a:buFont typeface="Arial" panose="020B0604020202020204" pitchFamily="34" charset="0"/>
              <a:buChar char="•"/>
            </a:pPr>
            <a:r>
              <a:rPr lang="en-US" b="0" i="0" u="none" strike="noStrike" dirty="0">
                <a:solidFill>
                  <a:srgbClr val="3366CC"/>
                </a:solidFill>
                <a:effectLst/>
                <a:latin typeface="Arial" panose="020B0604020202020204" pitchFamily="34" charset="0"/>
                <a:hlinkClick r:id="rId4" tooltip="Trachea"/>
              </a:rPr>
              <a:t>trachea</a:t>
            </a:r>
            <a:endParaRPr lang="en-US" b="0" i="0" dirty="0">
              <a:solidFill>
                <a:srgbClr val="202122"/>
              </a:solidFill>
              <a:effectLst/>
              <a:latin typeface="Arial" panose="020B0604020202020204" pitchFamily="34" charset="0"/>
            </a:endParaRPr>
          </a:p>
          <a:p>
            <a:pPr marL="742950" lvl="1" indent="-285750" algn="l">
              <a:buFont typeface="Arial" panose="020B0604020202020204" pitchFamily="34" charset="0"/>
              <a:buChar char="•"/>
            </a:pPr>
            <a:r>
              <a:rPr lang="en-US" b="0" i="0" dirty="0">
                <a:solidFill>
                  <a:srgbClr val="202122"/>
                </a:solidFill>
                <a:effectLst/>
                <a:latin typeface="Arial" panose="020B0604020202020204" pitchFamily="34" charset="0"/>
              </a:rPr>
              <a:t>main </a:t>
            </a:r>
            <a:r>
              <a:rPr lang="en-US" b="0" i="0" u="none" strike="noStrike" dirty="0">
                <a:solidFill>
                  <a:srgbClr val="3366CC"/>
                </a:solidFill>
                <a:effectLst/>
                <a:latin typeface="Arial" panose="020B0604020202020204" pitchFamily="34" charset="0"/>
                <a:hlinkClick r:id="rId5" tooltip="Bronchus"/>
              </a:rPr>
              <a:t>bronchus</a:t>
            </a:r>
            <a:r>
              <a:rPr lang="en-US" b="0" i="0" dirty="0">
                <a:solidFill>
                  <a:srgbClr val="202122"/>
                </a:solidFill>
                <a:effectLst/>
                <a:latin typeface="Arial" panose="020B0604020202020204" pitchFamily="34" charset="0"/>
              </a:rPr>
              <a:t> (diameter approximately 1 – 1.4 cm in adults)</a:t>
            </a:r>
            <a:r>
              <a:rPr lang="en-US" b="0" i="0" u="none" strike="noStrike" baseline="30000" dirty="0">
                <a:solidFill>
                  <a:srgbClr val="3366CC"/>
                </a:solidFill>
                <a:effectLst/>
                <a:latin typeface="Arial" panose="020B0604020202020204" pitchFamily="34" charset="0"/>
                <a:hlinkClick r:id="rId11"/>
              </a:rPr>
              <a:t>[10]</a:t>
            </a:r>
            <a:endParaRPr lang="en-US" b="0" i="0" dirty="0">
              <a:solidFill>
                <a:srgbClr val="202122"/>
              </a:solidFill>
              <a:effectLst/>
              <a:latin typeface="Arial" panose="020B0604020202020204" pitchFamily="34" charset="0"/>
            </a:endParaRPr>
          </a:p>
          <a:p>
            <a:pPr marL="1143000" lvl="2" indent="-228600" algn="l">
              <a:buFont typeface="Arial" panose="020B0604020202020204" pitchFamily="34" charset="0"/>
              <a:buChar char="•"/>
            </a:pPr>
            <a:r>
              <a:rPr lang="en-US" b="0" i="0" u="none" strike="noStrike" dirty="0">
                <a:solidFill>
                  <a:srgbClr val="3366CC"/>
                </a:solidFill>
                <a:effectLst/>
                <a:latin typeface="Arial" panose="020B0604020202020204" pitchFamily="34" charset="0"/>
                <a:hlinkClick r:id="rId12" tooltip="Lobar bronchus"/>
              </a:rPr>
              <a:t>lobar bronchus</a:t>
            </a:r>
            <a:r>
              <a:rPr lang="en-US" b="0" i="0" dirty="0">
                <a:solidFill>
                  <a:srgbClr val="202122"/>
                </a:solidFill>
                <a:effectLst/>
                <a:latin typeface="Arial" panose="020B0604020202020204" pitchFamily="34" charset="0"/>
              </a:rPr>
              <a:t> (diameter approximately 1 cm)</a:t>
            </a:r>
          </a:p>
          <a:p>
            <a:pPr marL="1600200" lvl="3" indent="-228600" algn="l">
              <a:buFont typeface="Arial" panose="020B0604020202020204" pitchFamily="34" charset="0"/>
              <a:buChar char="•"/>
            </a:pPr>
            <a:r>
              <a:rPr lang="en-US" b="0" i="0" u="none" strike="noStrike" dirty="0">
                <a:solidFill>
                  <a:srgbClr val="3366CC"/>
                </a:solidFill>
                <a:effectLst/>
                <a:latin typeface="Arial" panose="020B0604020202020204" pitchFamily="34" charset="0"/>
                <a:hlinkClick r:id="rId13" tooltip="Segmental bronchus"/>
              </a:rPr>
              <a:t>segmental bronchus</a:t>
            </a:r>
            <a:r>
              <a:rPr lang="en-US" b="0" i="0" dirty="0">
                <a:solidFill>
                  <a:srgbClr val="202122"/>
                </a:solidFill>
                <a:effectLst/>
                <a:latin typeface="Arial" panose="020B0604020202020204" pitchFamily="34" charset="0"/>
              </a:rPr>
              <a:t> (diameter 4.5 to 13 mm)</a:t>
            </a:r>
            <a:r>
              <a:rPr lang="en-US" b="0" i="0" u="none" strike="noStrike" baseline="30000" dirty="0">
                <a:solidFill>
                  <a:srgbClr val="3366CC"/>
                </a:solidFill>
                <a:effectLst/>
                <a:latin typeface="Arial" panose="020B0604020202020204" pitchFamily="34" charset="0"/>
                <a:hlinkClick r:id="rId11"/>
              </a:rPr>
              <a:t>[10]</a:t>
            </a:r>
            <a:endParaRPr lang="en-US" b="0" i="0" dirty="0">
              <a:solidFill>
                <a:srgbClr val="202122"/>
              </a:solidFill>
              <a:effectLst/>
              <a:latin typeface="Arial" panose="020B0604020202020204" pitchFamily="34" charset="0"/>
            </a:endParaRPr>
          </a:p>
          <a:p>
            <a:pPr marL="2057400" lvl="4" indent="-228600" algn="l">
              <a:buFont typeface="Arial" panose="020B0604020202020204" pitchFamily="34" charset="0"/>
              <a:buChar char="•"/>
            </a:pPr>
            <a:r>
              <a:rPr lang="en-US" b="0" i="0" dirty="0">
                <a:solidFill>
                  <a:srgbClr val="202122"/>
                </a:solidFill>
                <a:effectLst/>
                <a:latin typeface="Arial" panose="020B0604020202020204" pitchFamily="34" charset="0"/>
              </a:rPr>
              <a:t>subsegmental bronchus (diameter 1 to 6 mm)</a:t>
            </a:r>
            <a:r>
              <a:rPr lang="en-US" b="0" i="0" u="none" strike="noStrike" baseline="30000" dirty="0">
                <a:solidFill>
                  <a:srgbClr val="3366CC"/>
                </a:solidFill>
                <a:effectLst/>
                <a:latin typeface="Arial" panose="020B0604020202020204" pitchFamily="34" charset="0"/>
                <a:hlinkClick r:id="rId11"/>
              </a:rPr>
              <a:t>[10]</a:t>
            </a:r>
            <a:endParaRPr lang="en-US" b="0" i="0" dirty="0">
              <a:solidFill>
                <a:srgbClr val="202122"/>
              </a:solidFill>
              <a:effectLst/>
              <a:latin typeface="Arial" panose="020B0604020202020204" pitchFamily="34" charset="0"/>
            </a:endParaRPr>
          </a:p>
          <a:p>
            <a:pPr marL="2514600" lvl="5" indent="-228600" algn="l">
              <a:buFont typeface="Arial" panose="020B0604020202020204" pitchFamily="34" charset="0"/>
              <a:buChar char="•"/>
            </a:pPr>
            <a:r>
              <a:rPr lang="en-US" b="0" i="0" dirty="0">
                <a:solidFill>
                  <a:srgbClr val="202122"/>
                </a:solidFill>
                <a:effectLst/>
                <a:latin typeface="Arial" panose="020B0604020202020204" pitchFamily="34" charset="0"/>
              </a:rPr>
              <a:t>conducting </a:t>
            </a:r>
            <a:r>
              <a:rPr lang="en-US" b="0" i="0" u="none" strike="noStrike" dirty="0">
                <a:solidFill>
                  <a:srgbClr val="3366CC"/>
                </a:solidFill>
                <a:effectLst/>
                <a:latin typeface="Arial" panose="020B0604020202020204" pitchFamily="34" charset="0"/>
                <a:hlinkClick r:id="rId14" tooltip="Bronchiole"/>
              </a:rPr>
              <a:t>bronchiole</a:t>
            </a:r>
            <a:endParaRPr lang="en-US" b="0" i="0" dirty="0">
              <a:solidFill>
                <a:srgbClr val="202122"/>
              </a:solidFill>
              <a:effectLst/>
              <a:latin typeface="Arial" panose="020B0604020202020204" pitchFamily="34" charset="0"/>
            </a:endParaRPr>
          </a:p>
          <a:p>
            <a:pPr marL="2971800" lvl="6" indent="-228600" algn="l">
              <a:buFont typeface="Arial" panose="020B0604020202020204" pitchFamily="34" charset="0"/>
              <a:buChar char="•"/>
            </a:pPr>
            <a:r>
              <a:rPr lang="en-US" b="0" i="0" u="none" strike="noStrike" dirty="0">
                <a:solidFill>
                  <a:srgbClr val="3366CC"/>
                </a:solidFill>
                <a:effectLst/>
                <a:latin typeface="Arial" panose="020B0604020202020204" pitchFamily="34" charset="0"/>
                <a:hlinkClick r:id="rId15" tooltip="Terminal bronchiole"/>
              </a:rPr>
              <a:t>terminal bronchiole</a:t>
            </a:r>
            <a:endParaRPr lang="en-US" b="0" i="0" dirty="0">
              <a:solidFill>
                <a:srgbClr val="202122"/>
              </a:solidFill>
              <a:effectLst/>
              <a:latin typeface="Arial" panose="020B0604020202020204" pitchFamily="34" charset="0"/>
            </a:endParaRPr>
          </a:p>
          <a:p>
            <a:pPr marL="3429000" lvl="7" indent="-228600" algn="l">
              <a:buFont typeface="Arial" panose="020B0604020202020204" pitchFamily="34" charset="0"/>
              <a:buChar char="•"/>
            </a:pPr>
            <a:r>
              <a:rPr lang="en-US" b="0" i="0" u="none" strike="noStrike" dirty="0">
                <a:solidFill>
                  <a:srgbClr val="3366CC"/>
                </a:solidFill>
                <a:effectLst/>
                <a:latin typeface="Arial" panose="020B0604020202020204" pitchFamily="34" charset="0"/>
                <a:hlinkClick r:id="rId16" tooltip="Respiratory bronchiole"/>
              </a:rPr>
              <a:t>respiratory bronchiole</a:t>
            </a:r>
            <a:endParaRPr lang="en-US" b="0" i="0" dirty="0">
              <a:solidFill>
                <a:srgbClr val="202122"/>
              </a:solidFill>
              <a:effectLst/>
              <a:latin typeface="Arial" panose="020B0604020202020204" pitchFamily="34" charset="0"/>
            </a:endParaRPr>
          </a:p>
          <a:p>
            <a:pPr marL="3886200" lvl="8" indent="-228600" algn="l">
              <a:buFont typeface="Arial" panose="020B0604020202020204" pitchFamily="34" charset="0"/>
              <a:buChar char="•"/>
            </a:pPr>
            <a:r>
              <a:rPr lang="en-US" b="0" i="0" u="sng" dirty="0">
                <a:solidFill>
                  <a:srgbClr val="3366CC"/>
                </a:solidFill>
                <a:effectLst/>
                <a:latin typeface="Arial" panose="020B0604020202020204" pitchFamily="34" charset="0"/>
                <a:hlinkClick r:id="rId17"/>
              </a:rPr>
              <a:t>alveolar duct</a:t>
            </a:r>
            <a:endParaRPr lang="en-US" b="0" i="0" dirty="0">
              <a:solidFill>
                <a:srgbClr val="202122"/>
              </a:solidFill>
              <a:effectLst/>
              <a:latin typeface="Arial" panose="020B0604020202020204" pitchFamily="34" charset="0"/>
            </a:endParaRPr>
          </a:p>
          <a:p>
            <a:endParaRPr lang="el-GR" dirty="0"/>
          </a:p>
        </p:txBody>
      </p:sp>
      <p:sp>
        <p:nvSpPr>
          <p:cNvPr id="4" name="Θέση αριθμού διαφάνειας 3"/>
          <p:cNvSpPr>
            <a:spLocks noGrp="1"/>
          </p:cNvSpPr>
          <p:nvPr>
            <p:ph type="sldNum" sz="quarter" idx="5"/>
          </p:nvPr>
        </p:nvSpPr>
        <p:spPr/>
        <p:txBody>
          <a:bodyPr/>
          <a:lstStyle/>
          <a:p>
            <a:fld id="{61477E48-0569-F543-AD41-FEAFFC3D98BC}" type="slidenum">
              <a:rPr lang="en-US" smtClean="0"/>
              <a:pPr/>
              <a:t>75</a:t>
            </a:fld>
            <a:endParaRPr lang="en-US"/>
          </a:p>
        </p:txBody>
      </p:sp>
    </p:spTree>
    <p:extLst>
      <p:ext uri="{BB962C8B-B14F-4D97-AF65-F5344CB8AC3E}">
        <p14:creationId xmlns:p14="http://schemas.microsoft.com/office/powerpoint/2010/main" val="1121557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1477E48-0569-F543-AD41-FEAFFC3D98BC}" type="slidenum">
              <a:rPr lang="en-US" smtClean="0"/>
              <a:pPr/>
              <a:t>80</a:t>
            </a:fld>
            <a:endParaRPr lang="en-US"/>
          </a:p>
        </p:txBody>
      </p:sp>
    </p:spTree>
    <p:extLst>
      <p:ext uri="{BB962C8B-B14F-4D97-AF65-F5344CB8AC3E}">
        <p14:creationId xmlns:p14="http://schemas.microsoft.com/office/powerpoint/2010/main" val="2790023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1477E48-0569-F543-AD41-FEAFFC3D98BC}" type="slidenum">
              <a:rPr lang="en-US" smtClean="0"/>
              <a:pPr/>
              <a:t>81</a:t>
            </a:fld>
            <a:endParaRPr lang="en-US"/>
          </a:p>
        </p:txBody>
      </p:sp>
    </p:spTree>
    <p:extLst>
      <p:ext uri="{BB962C8B-B14F-4D97-AF65-F5344CB8AC3E}">
        <p14:creationId xmlns:p14="http://schemas.microsoft.com/office/powerpoint/2010/main" val="3343046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950"/>
              </a:lnSpc>
              <a:spcAft>
                <a:spcPts val="1500"/>
              </a:spcAft>
            </a:pPr>
            <a:r>
              <a:rPr lang="en-US" b="0" i="0" dirty="0">
                <a:solidFill>
                  <a:srgbClr val="495354"/>
                </a:solidFill>
                <a:effectLst/>
                <a:latin typeface="PlutoSansLight"/>
              </a:rPr>
              <a:t>The </a:t>
            </a:r>
            <a:r>
              <a:rPr lang="en-US" b="0" i="0" u="sng" dirty="0">
                <a:solidFill>
                  <a:srgbClr val="495354"/>
                </a:solidFill>
                <a:effectLst/>
                <a:latin typeface="var(--medium)"/>
                <a:hlinkClick r:id="rId3"/>
              </a:rPr>
              <a:t>larynx</a:t>
            </a:r>
            <a:r>
              <a:rPr lang="en-US" b="0" i="0" dirty="0">
                <a:solidFill>
                  <a:srgbClr val="495354"/>
                </a:solidFill>
                <a:effectLst/>
                <a:latin typeface="PlutoSansLight"/>
              </a:rPr>
              <a:t> is the most superior part of the </a:t>
            </a:r>
            <a:r>
              <a:rPr lang="en-US" b="0" i="0" dirty="0">
                <a:solidFill>
                  <a:srgbClr val="495354"/>
                </a:solidFill>
                <a:effectLst/>
                <a:latin typeface="var(--medium)"/>
              </a:rPr>
              <a:t>respiratory tract</a:t>
            </a:r>
            <a:r>
              <a:rPr lang="en-US" b="0" i="0" dirty="0">
                <a:solidFill>
                  <a:srgbClr val="495354"/>
                </a:solidFill>
                <a:effectLst/>
                <a:latin typeface="PlutoSansLight"/>
              </a:rPr>
              <a:t> in the </a:t>
            </a:r>
            <a:r>
              <a:rPr lang="en-US" b="0" i="0" u="sng" dirty="0">
                <a:solidFill>
                  <a:srgbClr val="495354"/>
                </a:solidFill>
                <a:effectLst/>
                <a:latin typeface="PlutoSansLight"/>
                <a:hlinkClick r:id="rId4"/>
              </a:rPr>
              <a:t>neck</a:t>
            </a:r>
            <a:r>
              <a:rPr lang="en-US" b="0" i="0" dirty="0">
                <a:solidFill>
                  <a:srgbClr val="495354"/>
                </a:solidFill>
                <a:effectLst/>
                <a:latin typeface="PlutoSansLight"/>
              </a:rPr>
              <a:t> and the voice box of the human body.</a:t>
            </a:r>
          </a:p>
          <a:p>
            <a:pPr algn="l">
              <a:lnSpc>
                <a:spcPts val="1950"/>
              </a:lnSpc>
              <a:spcAft>
                <a:spcPts val="1500"/>
              </a:spcAft>
            </a:pPr>
            <a:r>
              <a:rPr lang="en-US" b="0" i="0" dirty="0">
                <a:solidFill>
                  <a:srgbClr val="495354"/>
                </a:solidFill>
                <a:effectLst/>
                <a:latin typeface="PlutoSansLight"/>
              </a:rPr>
              <a:t>It surrounds and protects </a:t>
            </a:r>
            <a:r>
              <a:rPr lang="en-US" b="0" i="0" dirty="0">
                <a:solidFill>
                  <a:srgbClr val="495354"/>
                </a:solidFill>
                <a:effectLst/>
                <a:latin typeface="var(--medium)"/>
              </a:rPr>
              <a:t>the vocal chords</a:t>
            </a:r>
            <a:r>
              <a:rPr lang="en-US" b="0" i="0" dirty="0">
                <a:solidFill>
                  <a:srgbClr val="495354"/>
                </a:solidFill>
                <a:effectLst/>
                <a:latin typeface="PlutoSansLight"/>
              </a:rPr>
              <a:t>, as well as the entrance to the </a:t>
            </a:r>
            <a:r>
              <a:rPr lang="en-US" b="0" i="0" u="sng" dirty="0">
                <a:solidFill>
                  <a:srgbClr val="495354"/>
                </a:solidFill>
                <a:effectLst/>
                <a:latin typeface="var(--medium)"/>
                <a:hlinkClick r:id="rId5"/>
              </a:rPr>
              <a:t>trachea</a:t>
            </a:r>
            <a:r>
              <a:rPr lang="en-US" b="0" i="0" dirty="0">
                <a:solidFill>
                  <a:srgbClr val="495354"/>
                </a:solidFill>
                <a:effectLst/>
                <a:latin typeface="PlutoSansLight"/>
              </a:rPr>
              <a:t>, preventing food particles or fluids from entering the </a:t>
            </a:r>
            <a:r>
              <a:rPr lang="en-US" b="0" i="0" u="sng" dirty="0">
                <a:solidFill>
                  <a:srgbClr val="495354"/>
                </a:solidFill>
                <a:effectLst/>
                <a:latin typeface="PlutoSansLight"/>
                <a:hlinkClick r:id="rId6"/>
              </a:rPr>
              <a:t>lungs</a:t>
            </a:r>
            <a:r>
              <a:rPr lang="en-US" b="0" i="0" dirty="0">
                <a:solidFill>
                  <a:srgbClr val="495354"/>
                </a:solidFill>
                <a:effectLst/>
                <a:latin typeface="PlutoSansLight"/>
              </a:rPr>
              <a:t>. </a:t>
            </a:r>
          </a:p>
          <a:p>
            <a:pPr algn="l">
              <a:lnSpc>
                <a:spcPts val="1950"/>
              </a:lnSpc>
              <a:spcAft>
                <a:spcPts val="1500"/>
              </a:spcAft>
            </a:pPr>
            <a:r>
              <a:rPr lang="en-US" b="0" i="0" dirty="0">
                <a:solidFill>
                  <a:srgbClr val="495354"/>
                </a:solidFill>
                <a:effectLst/>
                <a:latin typeface="PlutoSansLight"/>
              </a:rPr>
              <a:t>The cartilages of the larynx make up its skeleton. Of the </a:t>
            </a:r>
            <a:r>
              <a:rPr lang="en-US" b="0" i="0" dirty="0">
                <a:solidFill>
                  <a:srgbClr val="495354"/>
                </a:solidFill>
                <a:effectLst/>
                <a:latin typeface="var(--medium)"/>
              </a:rPr>
              <a:t>nine cartilages</a:t>
            </a:r>
            <a:r>
              <a:rPr lang="en-US" b="0" i="0" dirty="0">
                <a:solidFill>
                  <a:srgbClr val="495354"/>
                </a:solidFill>
                <a:effectLst/>
                <a:latin typeface="PlutoSansLight"/>
              </a:rPr>
              <a:t> all together, three of them are paired and bilaterally symmetrical, while </a:t>
            </a:r>
            <a:r>
              <a:rPr lang="en-US" b="0" i="0" dirty="0">
                <a:solidFill>
                  <a:srgbClr val="495354"/>
                </a:solidFill>
                <a:effectLst/>
                <a:latin typeface="var(--medium)"/>
              </a:rPr>
              <a:t>three remain unpaired</a:t>
            </a:r>
            <a:r>
              <a:rPr lang="en-US" b="0" i="0" dirty="0">
                <a:solidFill>
                  <a:srgbClr val="495354"/>
                </a:solidFill>
                <a:effectLst/>
                <a:latin typeface="PlutoSansLight"/>
              </a:rPr>
              <a:t> and specifically placed for accurate function</a:t>
            </a:r>
          </a:p>
          <a:p>
            <a:pPr algn="l"/>
            <a:r>
              <a:rPr lang="en-US" sz="1200" b="0" i="0" dirty="0">
                <a:effectLst/>
                <a:latin typeface="PlutoSansLight"/>
              </a:rPr>
              <a:t>the </a:t>
            </a:r>
            <a:r>
              <a:rPr lang="en-US" sz="1200" b="0" i="0" dirty="0">
                <a:effectLst/>
                <a:latin typeface="var(--medium)"/>
              </a:rPr>
              <a:t>respiratory tract</a:t>
            </a:r>
            <a:r>
              <a:rPr lang="en-US" sz="1200" b="0" i="0" dirty="0">
                <a:effectLst/>
                <a:latin typeface="PlutoSansLight"/>
              </a:rPr>
              <a:t> surrounds and protects </a:t>
            </a:r>
            <a:r>
              <a:rPr lang="en-US" sz="1200" b="0" i="0" dirty="0">
                <a:effectLst/>
                <a:latin typeface="var(--medium)"/>
              </a:rPr>
              <a:t>the vocal cords</a:t>
            </a:r>
            <a:r>
              <a:rPr lang="en-US" sz="1200" b="0" i="0" dirty="0">
                <a:effectLst/>
                <a:latin typeface="PlutoSansLight"/>
              </a:rPr>
              <a:t>, as well as the entrance to the </a:t>
            </a:r>
            <a:r>
              <a:rPr lang="en-US" sz="1200" b="0" i="0" u="sng" dirty="0">
                <a:effectLst/>
                <a:latin typeface="var(--medium)"/>
                <a:hlinkClick r:id="rId5">
                  <a:extLst>
                    <a:ext uri="{A12FA001-AC4F-418D-AE19-62706E023703}">
                      <ahyp:hlinkClr xmlns:ahyp="http://schemas.microsoft.com/office/drawing/2018/hyperlinkcolor" val="tx"/>
                    </a:ext>
                  </a:extLst>
                </a:hlinkClick>
              </a:rPr>
              <a:t>trachea</a:t>
            </a:r>
            <a:r>
              <a:rPr lang="en-US" sz="1200" b="0" i="0" dirty="0">
                <a:effectLst/>
                <a:latin typeface="PlutoSansLight"/>
              </a:rPr>
              <a:t>, preventing food particles or fluids from entering the </a:t>
            </a:r>
            <a:r>
              <a:rPr lang="en-US" sz="1200" b="0" i="0" u="sng" dirty="0">
                <a:effectLst/>
                <a:latin typeface="PlutoSansLight"/>
                <a:hlinkClick r:id="rId6">
                  <a:extLst>
                    <a:ext uri="{A12FA001-AC4F-418D-AE19-62706E023703}">
                      <ahyp:hlinkClr xmlns:ahyp="http://schemas.microsoft.com/office/drawing/2018/hyperlinkcolor" val="tx"/>
                    </a:ext>
                  </a:extLst>
                </a:hlinkClick>
              </a:rPr>
              <a:t>lungs</a:t>
            </a:r>
            <a:r>
              <a:rPr lang="en-US" sz="1200" b="0" i="0" dirty="0">
                <a:effectLst/>
                <a:latin typeface="PlutoSansLight"/>
              </a:rPr>
              <a:t>. </a:t>
            </a:r>
          </a:p>
          <a:p>
            <a:pPr algn="l"/>
            <a:r>
              <a:rPr lang="en-US" sz="1200" b="0" i="0" dirty="0">
                <a:effectLst/>
                <a:latin typeface="PlutoSansLight"/>
              </a:rPr>
              <a:t>The cartilages of the larynx make up its skeleton. Of the </a:t>
            </a:r>
            <a:r>
              <a:rPr lang="en-US" sz="1200" b="0" i="0" dirty="0">
                <a:effectLst/>
                <a:latin typeface="var(--medium)"/>
              </a:rPr>
              <a:t>nine cartilages</a:t>
            </a:r>
            <a:r>
              <a:rPr lang="en-US" sz="1200" dirty="0">
                <a:latin typeface="PlutoSansLight"/>
              </a:rPr>
              <a:t>, </a:t>
            </a:r>
            <a:r>
              <a:rPr lang="en-US" sz="1200" b="0" i="0" dirty="0">
                <a:effectLst/>
                <a:latin typeface="PlutoSansLight"/>
              </a:rPr>
              <a:t>three of them are paired and bilaterally symmetrical, while </a:t>
            </a:r>
            <a:r>
              <a:rPr lang="en-US" sz="1200" b="0" i="0" dirty="0">
                <a:effectLst/>
                <a:latin typeface="var(--medium)"/>
              </a:rPr>
              <a:t>three remain unpaired</a:t>
            </a:r>
            <a:r>
              <a:rPr lang="en-US" sz="1200" b="0" i="0" dirty="0">
                <a:effectLst/>
                <a:latin typeface="PlutoSansLight"/>
              </a:rPr>
              <a:t> and specifically placed for accurate function.</a:t>
            </a:r>
          </a:p>
          <a:p>
            <a:pPr algn="l">
              <a:lnSpc>
                <a:spcPts val="1950"/>
              </a:lnSpc>
              <a:spcAft>
                <a:spcPts val="1500"/>
              </a:spcAft>
            </a:pPr>
            <a:endParaRPr lang="en-US" b="0" i="0" dirty="0">
              <a:solidFill>
                <a:srgbClr val="495354"/>
              </a:solidFill>
              <a:effectLst/>
              <a:latin typeface="PlutoSansLight"/>
            </a:endParaRPr>
          </a:p>
        </p:txBody>
      </p:sp>
      <p:sp>
        <p:nvSpPr>
          <p:cNvPr id="4" name="Slide Number Placeholder 3"/>
          <p:cNvSpPr>
            <a:spLocks noGrp="1"/>
          </p:cNvSpPr>
          <p:nvPr>
            <p:ph type="sldNum" sz="quarter" idx="10"/>
          </p:nvPr>
        </p:nvSpPr>
        <p:spPr/>
        <p:txBody>
          <a:bodyPr/>
          <a:lstStyle/>
          <a:p>
            <a:fld id="{61477E48-0569-F543-AD41-FEAFFC3D98BC}" type="slidenum">
              <a:rPr lang="en-US" smtClean="0"/>
              <a:pPr/>
              <a:t>82</a:t>
            </a:fld>
            <a:endParaRPr lang="en-US"/>
          </a:p>
        </p:txBody>
      </p:sp>
    </p:spTree>
    <p:extLst>
      <p:ext uri="{BB962C8B-B14F-4D97-AF65-F5344CB8AC3E}">
        <p14:creationId xmlns:p14="http://schemas.microsoft.com/office/powerpoint/2010/main" val="223741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l-GR"/>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l-GR"/>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p>
            <a:fld id="{B7C3F878-F5E8-489B-AC8A-64F2A7E22C28}" type="datetimeFigureOut">
              <a:rPr lang="en-US" smtClean="0"/>
              <a:pPr/>
              <a:t>6/5/2025</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2D57B0AA-AC8E-4463-ADAC-E87D09B82E4F}" type="slidenum">
              <a:rPr lang="en-US" smtClean="0"/>
              <a:pPr/>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l-GR"/>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
        <p:nvSpPr>
          <p:cNvPr id="4" name="Date Placeholder 3"/>
          <p:cNvSpPr>
            <a:spLocks noGrp="1"/>
          </p:cNvSpPr>
          <p:nvPr>
            <p:ph type="dt" sz="half" idx="10"/>
          </p:nvPr>
        </p:nvSpPr>
        <p:spPr/>
        <p:txBody>
          <a:bodyPr/>
          <a:lstStyle/>
          <a:p>
            <a:fld id="{B7C3F878-F5E8-489B-AC8A-64F2A7E22C28}"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l-GR"/>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
        <p:nvSpPr>
          <p:cNvPr id="4" name="Date Placeholder 3"/>
          <p:cNvSpPr>
            <a:spLocks noGrp="1"/>
          </p:cNvSpPr>
          <p:nvPr>
            <p:ph type="dt" sz="half" idx="10"/>
          </p:nvPr>
        </p:nvSpPr>
        <p:spPr/>
        <p:txBody>
          <a:bodyPr/>
          <a:lstStyle/>
          <a:p>
            <a:fld id="{B7C3F878-F5E8-489B-AC8A-64F2A7E22C28}"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l-GR"/>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
        <p:nvSpPr>
          <p:cNvPr id="4" name="Date Placeholder 3"/>
          <p:cNvSpPr>
            <a:spLocks noGrp="1"/>
          </p:cNvSpPr>
          <p:nvPr>
            <p:ph type="dt" sz="half" idx="10"/>
          </p:nvPr>
        </p:nvSpPr>
        <p:spPr/>
        <p:txBody>
          <a:bodyPr/>
          <a:lstStyle/>
          <a:p>
            <a:fld id="{B7C3F878-F5E8-489B-AC8A-64F2A7E22C28}"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l-GR"/>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l-GR"/>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B7C3F878-F5E8-489B-AC8A-64F2A7E22C28}" type="datetimeFigureOut">
              <a:rPr lang="en-US" smtClean="0"/>
              <a:pPr/>
              <a:t>6/5/2025</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651FC063-5EA9-49AF-AFAF-D68C9E82B23B}" type="slidenum">
              <a:rPr lang="en-US" smtClean="0"/>
              <a:pPr/>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l-GR"/>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
        <p:nvSpPr>
          <p:cNvPr id="5" name="Date Placeholder 4"/>
          <p:cNvSpPr>
            <a:spLocks noGrp="1"/>
          </p:cNvSpPr>
          <p:nvPr>
            <p:ph type="dt" sz="half" idx="10"/>
          </p:nvPr>
        </p:nvSpPr>
        <p:spPr/>
        <p:txBody>
          <a:bodyPr/>
          <a:lstStyle/>
          <a:p>
            <a:fld id="{B7C3F878-F5E8-489B-AC8A-64F2A7E22C28}" type="datetimeFigureOut">
              <a:rPr lang="en-US" smtClean="0"/>
              <a:pPr/>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p>
            <a:fld id="{651FC063-5EA9-49AF-AFAF-D68C9E82B23B}" type="slidenum">
              <a:rPr lang="en-US" smtClean="0"/>
              <a:pPr/>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l-GR"/>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l-GR"/>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l-GR"/>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
        <p:nvSpPr>
          <p:cNvPr id="7" name="Date Placeholder 6"/>
          <p:cNvSpPr>
            <a:spLocks noGrp="1"/>
          </p:cNvSpPr>
          <p:nvPr>
            <p:ph type="dt" sz="half" idx="10"/>
          </p:nvPr>
        </p:nvSpPr>
        <p:spPr/>
        <p:txBody>
          <a:bodyPr/>
          <a:lstStyle/>
          <a:p>
            <a:fld id="{B7C3F878-F5E8-489B-AC8A-64F2A7E22C28}" type="datetimeFigureOut">
              <a:rPr lang="en-US" smtClean="0"/>
              <a:pPr/>
              <a:t>6/5/2025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p>
            <a:fld id="{651FC063-5EA9-49AF-AFAF-D68C9E82B23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l-GR"/>
              <a:t>Click to edit Master title style</a:t>
            </a:r>
            <a:endParaRPr kumimoji="0" lang="en-US"/>
          </a:p>
        </p:txBody>
      </p:sp>
      <p:sp>
        <p:nvSpPr>
          <p:cNvPr id="3" name="Date Placeholder 2"/>
          <p:cNvSpPr>
            <a:spLocks noGrp="1"/>
          </p:cNvSpPr>
          <p:nvPr>
            <p:ph type="dt" sz="half" idx="10"/>
          </p:nvPr>
        </p:nvSpPr>
        <p:spPr/>
        <p:txBody>
          <a:bodyPr/>
          <a:lstStyle/>
          <a:p>
            <a:fld id="{B7C3F878-F5E8-489B-AC8A-64F2A7E22C28}" type="datetimeFigureOut">
              <a:rPr lang="en-US" smtClean="0"/>
              <a:pPr/>
              <a:t>6/5/2025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FC063-5EA9-49AF-AFAF-D68C9E82B23B}" type="slidenum">
              <a:rPr lang="en-US" smtClean="0"/>
              <a:pPr/>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C3F878-F5E8-489B-AC8A-64F2A7E22C28}" type="datetimeFigureOut">
              <a:rPr lang="en-US" smtClean="0"/>
              <a:pPr/>
              <a:t>6/5/2025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l-GR"/>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l-GR"/>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B7C3F878-F5E8-489B-AC8A-64F2A7E22C28}" type="datetimeFigureOut">
              <a:rPr lang="en-US" smtClean="0"/>
              <a:pPr/>
              <a:t>6/5/2025</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651FC063-5EA9-49AF-AFAF-D68C9E82B23B}" type="slidenum">
              <a:rPr lang="en-US" smtClean="0"/>
              <a:pPr/>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p>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l-GR"/>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l-GR"/>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l-GR">
                <a:solidFill>
                  <a:schemeClr val="lt1"/>
                </a:solidFill>
                <a:latin typeface="+mn-lt"/>
                <a:ea typeface="+mn-ea"/>
                <a:cs typeface="+mn-cs"/>
              </a:rPr>
              <a:t>Drag picture to placeholder or click icon to add</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p>
            <a:fld id="{B7C3F878-F5E8-489B-AC8A-64F2A7E22C28}" type="datetimeFigureOut">
              <a:rPr lang="en-US" smtClean="0"/>
              <a:pPr/>
              <a:t>6/5/2025</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651FC063-5EA9-49AF-AFAF-D68C9E82B23B}" type="slidenum">
              <a:rPr lang="en-US" smtClean="0"/>
              <a:pPr/>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dirty="0"/>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B7C3F878-F5E8-489B-AC8A-64F2A7E22C28}" type="datetimeFigureOut">
              <a:rPr lang="en-US" smtClean="0"/>
              <a:pPr/>
              <a:t>6/5/2025</a:t>
            </a:fld>
            <a:endParaRPr lang="en-US" dirty="0"/>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651FC063-5EA9-49AF-AFAF-D68C9E82B23B}" type="slidenum">
              <a:rPr lang="en-US" smtClean="0"/>
              <a:pPr/>
              <a:t>‹#›</a:t>
            </a:fld>
            <a:endParaRPr lang="en-US" dirty="0"/>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l-GR"/>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l-GR"/>
              <a:t>Click to edit Master text styles</a:t>
            </a:r>
          </a:p>
          <a:p>
            <a:pPr lvl="1" eaLnBrk="1" latinLnBrk="0" hangingPunct="1"/>
            <a:r>
              <a:rPr kumimoji="0" lang="el-GR"/>
              <a:t>Second level</a:t>
            </a:r>
          </a:p>
          <a:p>
            <a:pPr lvl="2" eaLnBrk="1" latinLnBrk="0" hangingPunct="1"/>
            <a:r>
              <a:rPr kumimoji="0" lang="el-GR"/>
              <a:t>Third level</a:t>
            </a:r>
          </a:p>
          <a:p>
            <a:pPr lvl="3" eaLnBrk="1" latinLnBrk="0" hangingPunct="1"/>
            <a:r>
              <a:rPr kumimoji="0" lang="el-GR"/>
              <a:t>Fourth level</a:t>
            </a:r>
          </a:p>
          <a:p>
            <a:pPr lvl="4" eaLnBrk="1" latinLnBrk="0" hangingPunct="1"/>
            <a:r>
              <a:rPr kumimoji="0" lang="el-GR"/>
              <a:t>Fifth level</a:t>
            </a:r>
            <a:endParaRPr kumimoji="0" lang="en-US"/>
          </a:p>
        </p:txBody>
      </p:sp>
    </p:spTree>
  </p:cSld>
  <p:clrMap bg1="dk1" tx1="lt1" bg2="dk2"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oleObject" Target="../embeddings/oleObject1.bin"/><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oleObject" Target="../embeddings/oleObject2.bin"/></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oleObject" Target="../embeddings/oleObject4.bin"/><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39.png"/><Relationship Id="rId3" Type="http://schemas.openxmlformats.org/officeDocument/2006/relationships/image" Target="../media/image48.png"/><Relationship Id="rId7" Type="http://schemas.openxmlformats.org/officeDocument/2006/relationships/oleObject" Target="../embeddings/oleObject9.bin"/><Relationship Id="rId12" Type="http://schemas.openxmlformats.org/officeDocument/2006/relationships/oleObject" Target="../embeddings/oleObject12.bin"/><Relationship Id="rId2" Type="http://schemas.openxmlformats.org/officeDocument/2006/relationships/oleObject" Target="../embeddings/oleObject6.bin"/><Relationship Id="rId1" Type="http://schemas.openxmlformats.org/officeDocument/2006/relationships/slideLayout" Target="../slideLayouts/slideLayout1.xml"/><Relationship Id="rId6" Type="http://schemas.openxmlformats.org/officeDocument/2006/relationships/oleObject" Target="../embeddings/oleObject8.bin"/><Relationship Id="rId11" Type="http://schemas.openxmlformats.org/officeDocument/2006/relationships/image" Target="../media/image38.png"/><Relationship Id="rId5" Type="http://schemas.openxmlformats.org/officeDocument/2006/relationships/image" Target="../media/image49.png"/><Relationship Id="rId10" Type="http://schemas.openxmlformats.org/officeDocument/2006/relationships/oleObject" Target="../embeddings/oleObject11.bin"/><Relationship Id="rId4" Type="http://schemas.openxmlformats.org/officeDocument/2006/relationships/oleObject" Target="../embeddings/oleObject7.bin"/><Relationship Id="rId9" Type="http://schemas.openxmlformats.org/officeDocument/2006/relationships/image" Target="../media/image50.png"/></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oleObject" Target="../embeddings/oleObject14.bin"/><Relationship Id="rId7" Type="http://schemas.openxmlformats.org/officeDocument/2006/relationships/oleObject" Target="../embeddings/oleObject16.bin"/><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oleObject" Target="../embeddings/oleObject15.bin"/><Relationship Id="rId10"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oleObject" Target="../embeddings/oleObject17.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kenhub.com/en/library/anatomy/posterior-cricoarytenoid-muscle" TargetMode="External"/><Relationship Id="rId2" Type="http://schemas.openxmlformats.org/officeDocument/2006/relationships/hyperlink" Target="https://www.kenhub.com/en/library/anatomy/transverse-arytenoid-muscle" TargetMode="External"/><Relationship Id="rId1" Type="http://schemas.openxmlformats.org/officeDocument/2006/relationships/slideLayout" Target="../slideLayouts/slideLayout2.xml"/><Relationship Id="rId4" Type="http://schemas.openxmlformats.org/officeDocument/2006/relationships/hyperlink" Target="https://www.kenhub.com/en/library/anatomy/lateral-cricoarytenoid-muscle"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kenhub.com/en/library/anatomy/posterior-cricoarytenoid-muscle" TargetMode="External"/><Relationship Id="rId2" Type="http://schemas.openxmlformats.org/officeDocument/2006/relationships/hyperlink" Target="https://www.kenhub.com/en/library/anatomy/transverse-arytenoid-muscle" TargetMode="External"/><Relationship Id="rId1" Type="http://schemas.openxmlformats.org/officeDocument/2006/relationships/slideLayout" Target="../slideLayouts/slideLayout2.xml"/><Relationship Id="rId4" Type="http://schemas.openxmlformats.org/officeDocument/2006/relationships/hyperlink" Target="https://www.kenhub.com/en/library/anatomy/lateral-cricoarytenoid-muscle"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tif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kenhub.com/en/library/anatomy/arytenoid-cartilage" TargetMode="External"/><Relationship Id="rId2" Type="http://schemas.openxmlformats.org/officeDocument/2006/relationships/hyperlink" Target="https://www.kenhub.com/en/library/anatomy/tongue"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oleObject" Target="../embeddings/oleObject18.bin"/><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7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jpeg"/><Relationship Id="rId7" Type="http://schemas.openxmlformats.org/officeDocument/2006/relationships/oleObject" Target="../embeddings/oleObject19.bin"/><Relationship Id="rId2" Type="http://schemas.openxmlformats.org/officeDocument/2006/relationships/image" Target="../media/image68.jpeg"/><Relationship Id="rId1" Type="http://schemas.openxmlformats.org/officeDocument/2006/relationships/slideLayout" Target="../slideLayouts/slideLayout1.xml"/><Relationship Id="rId6" Type="http://schemas.openxmlformats.org/officeDocument/2006/relationships/image" Target="../media/image72.jpeg"/><Relationship Id="rId5" Type="http://schemas.openxmlformats.org/officeDocument/2006/relationships/image" Target="../media/image71.jpeg"/><Relationship Id="rId10" Type="http://schemas.openxmlformats.org/officeDocument/2006/relationships/image" Target="../media/image74.png"/><Relationship Id="rId4" Type="http://schemas.openxmlformats.org/officeDocument/2006/relationships/image" Target="../media/image70.jpeg"/><Relationship Id="rId9" Type="http://schemas.openxmlformats.org/officeDocument/2006/relationships/oleObject" Target="../embeddings/oleObject20.bin"/></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66.png"/></Relationships>
</file>

<file path=ppt/slides/_rels/slide8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hyperlink" Target="https://www.emedicinehealth.com/image-gallery/lungs_picture/images.htm" TargetMode="External"/><Relationship Id="rId7" Type="http://schemas.openxmlformats.org/officeDocument/2006/relationships/hyperlink" Target="https://www.emedicinehealth.com/human_body_quiz_iq/quiz.ht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emedicinehealth.com/choking/article_em.htm" TargetMode="External"/><Relationship Id="rId5" Type="http://schemas.openxmlformats.org/officeDocument/2006/relationships/hyperlink" Target="https://www.emedicinehealth.com/anatomy_of_the_digestive_system/article_em.htm" TargetMode="External"/><Relationship Id="rId4" Type="http://schemas.openxmlformats.org/officeDocument/2006/relationships/hyperlink" Target="https://www.emedicinehealth.com/slideshow_pictures_copd/article_em.htm" TargetMode="External"/></Relationships>
</file>

<file path=ppt/slides/_rels/slide84.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image" Target="../media/image80.png"/><Relationship Id="rId7" Type="http://schemas.openxmlformats.org/officeDocument/2006/relationships/image" Target="../media/image81.png"/><Relationship Id="rId2" Type="http://schemas.openxmlformats.org/officeDocument/2006/relationships/oleObject" Target="../embeddings/oleObject23.bin"/><Relationship Id="rId1" Type="http://schemas.openxmlformats.org/officeDocument/2006/relationships/slideLayout" Target="../slideLayouts/slideLayout1.xml"/><Relationship Id="rId6" Type="http://schemas.openxmlformats.org/officeDocument/2006/relationships/oleObject" Target="../embeddings/oleObject25.bin"/><Relationship Id="rId11" Type="http://schemas.openxmlformats.org/officeDocument/2006/relationships/image" Target="../media/image83.png"/><Relationship Id="rId5" Type="http://schemas.openxmlformats.org/officeDocument/2006/relationships/image" Target="../media/image38.png"/><Relationship Id="rId10" Type="http://schemas.openxmlformats.org/officeDocument/2006/relationships/oleObject" Target="../embeddings/oleObject27.bin"/><Relationship Id="rId4" Type="http://schemas.openxmlformats.org/officeDocument/2006/relationships/oleObject" Target="../embeddings/oleObject24.bin"/><Relationship Id="rId9" Type="http://schemas.openxmlformats.org/officeDocument/2006/relationships/image" Target="../media/image82.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4929" y="703983"/>
            <a:ext cx="5621867" cy="1446550"/>
          </a:xfrm>
          <a:prstGeom prst="rect">
            <a:avLst/>
          </a:prstGeom>
          <a:noFill/>
        </p:spPr>
        <p:txBody>
          <a:bodyPr wrap="square" rtlCol="0">
            <a:spAutoFit/>
          </a:bodyPr>
          <a:lstStyle/>
          <a:p>
            <a:pPr algn="ctr"/>
            <a:r>
              <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RESPIRATORY SYSTEM-LARYNX </a:t>
            </a:r>
          </a:p>
        </p:txBody>
      </p:sp>
      <p:sp>
        <p:nvSpPr>
          <p:cNvPr id="6" name="TextBox 5"/>
          <p:cNvSpPr txBox="1"/>
          <p:nvPr/>
        </p:nvSpPr>
        <p:spPr>
          <a:xfrm>
            <a:off x="-160974" y="3102790"/>
            <a:ext cx="4910666" cy="1077218"/>
          </a:xfrm>
          <a:prstGeom prst="rect">
            <a:avLst/>
          </a:prstGeom>
          <a:noFill/>
        </p:spPr>
        <p:txBody>
          <a:bodyPr wrap="square" rtlCol="0">
            <a:spAutoFit/>
          </a:bodyPr>
          <a:lstStyle/>
          <a:p>
            <a:pPr algn="ctr"/>
            <a:r>
              <a:rPr lang="en-US" sz="32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omic Sans MS"/>
                <a:cs typeface="Comic Sans MS"/>
              </a:rPr>
              <a:t>PROFESSOR </a:t>
            </a:r>
          </a:p>
          <a:p>
            <a:pPr algn="ctr"/>
            <a:r>
              <a:rPr lang="en-US" sz="32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omic Sans MS"/>
                <a:cs typeface="Comic Sans MS"/>
              </a:rPr>
              <a:t>M. PIAGKOU </a:t>
            </a:r>
          </a:p>
        </p:txBody>
      </p:sp>
      <p:pic>
        <p:nvPicPr>
          <p:cNvPr id="8" name="Picture 7" descr="lung.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9638" y="2776631"/>
            <a:ext cx="4666379" cy="3502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39733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558E24D-0ED1-A2A0-5AB2-C81C09AB2360}"/>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9EAADA0D-C532-E500-3256-971B7EAFF372}"/>
              </a:ext>
            </a:extLst>
          </p:cNvPr>
          <p:cNvSpPr>
            <a:spLocks noGrp="1"/>
          </p:cNvSpPr>
          <p:nvPr>
            <p:ph idx="1"/>
          </p:nvPr>
        </p:nvSpPr>
        <p:spPr/>
        <p:txBody>
          <a:bodyPr/>
          <a:lstStyle/>
          <a:p>
            <a:endParaRPr lang="el-GR"/>
          </a:p>
        </p:txBody>
      </p:sp>
      <p:pic>
        <p:nvPicPr>
          <p:cNvPr id="4098" name="Picture 2" descr="Pleural Effusion Poster Fluid Layers Tissue Lungs Chest Cavity Common ...">
            <a:extLst>
              <a:ext uri="{FF2B5EF4-FFF2-40B4-BE49-F238E27FC236}">
                <a16:creationId xmlns:a16="http://schemas.microsoft.com/office/drawing/2014/main" id="{6B929C8D-F844-9D05-C3C5-A78F245C36D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
            <a:ext cx="9144000" cy="7383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975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D1E6F97-7FB9-BE63-B11A-785402742E94}"/>
              </a:ext>
            </a:extLst>
          </p:cNvPr>
          <p:cNvSpPr>
            <a:spLocks noGrp="1"/>
          </p:cNvSpPr>
          <p:nvPr>
            <p:ph type="title"/>
          </p:nvPr>
        </p:nvSpPr>
        <p:spPr/>
        <p:txBody>
          <a:bodyPr/>
          <a:lstStyle/>
          <a:p>
            <a:pPr algn="l"/>
            <a:r>
              <a:rPr lang="en-US" dirty="0">
                <a:highlight>
                  <a:srgbClr val="800000"/>
                </a:highlight>
              </a:rPr>
              <a:t>The larynx </a:t>
            </a:r>
            <a:endParaRPr lang="el-GR" dirty="0">
              <a:highlight>
                <a:srgbClr val="800000"/>
              </a:highlight>
            </a:endParaRPr>
          </a:p>
        </p:txBody>
      </p:sp>
      <p:sp>
        <p:nvSpPr>
          <p:cNvPr id="3" name="Θέση περιεχομένου 2">
            <a:extLst>
              <a:ext uri="{FF2B5EF4-FFF2-40B4-BE49-F238E27FC236}">
                <a16:creationId xmlns:a16="http://schemas.microsoft.com/office/drawing/2014/main" id="{8452DC67-AF8D-258A-EDFC-F89C94E5275F}"/>
              </a:ext>
            </a:extLst>
          </p:cNvPr>
          <p:cNvSpPr>
            <a:spLocks noGrp="1"/>
          </p:cNvSpPr>
          <p:nvPr>
            <p:ph idx="1"/>
          </p:nvPr>
        </p:nvSpPr>
        <p:spPr>
          <a:xfrm>
            <a:off x="205740" y="1646237"/>
            <a:ext cx="3886200" cy="4526280"/>
          </a:xfrm>
        </p:spPr>
        <p:txBody>
          <a:bodyPr>
            <a:normAutofit/>
          </a:bodyPr>
          <a:lstStyle/>
          <a:p>
            <a:r>
              <a:rPr lang="en-US" sz="2400" dirty="0"/>
              <a:t>the </a:t>
            </a:r>
            <a:r>
              <a:rPr lang="en-US" sz="2400" b="1" dirty="0"/>
              <a:t>voice box</a:t>
            </a:r>
            <a:r>
              <a:rPr lang="en-US" sz="2400" dirty="0"/>
              <a:t>, is a crucial structure located in the neck. </a:t>
            </a:r>
          </a:p>
          <a:p>
            <a:r>
              <a:rPr lang="en-US" sz="2400" dirty="0"/>
              <a:t>key roles in </a:t>
            </a:r>
            <a:r>
              <a:rPr lang="en-US" sz="2400" b="1" dirty="0"/>
              <a:t>breathing</a:t>
            </a:r>
            <a:r>
              <a:rPr lang="en-US" sz="2400" dirty="0"/>
              <a:t>, </a:t>
            </a:r>
            <a:r>
              <a:rPr lang="en-US" sz="2400" b="1" dirty="0"/>
              <a:t>producing sound</a:t>
            </a:r>
            <a:r>
              <a:rPr lang="en-US" sz="2400" dirty="0"/>
              <a:t>, and </a:t>
            </a:r>
            <a:r>
              <a:rPr lang="en-US" sz="2400" b="1" dirty="0"/>
              <a:t>protecting the airway during swallowing</a:t>
            </a:r>
            <a:r>
              <a:rPr lang="en-US" sz="2400" dirty="0"/>
              <a:t>. </a:t>
            </a:r>
            <a:endParaRPr lang="el-GR" sz="2400" dirty="0"/>
          </a:p>
        </p:txBody>
      </p:sp>
      <p:pic>
        <p:nvPicPr>
          <p:cNvPr id="5122" name="Picture 2" descr="Adem en Stem - Logopediepraktijk Bilthoven">
            <a:extLst>
              <a:ext uri="{FF2B5EF4-FFF2-40B4-BE49-F238E27FC236}">
                <a16:creationId xmlns:a16="http://schemas.microsoft.com/office/drawing/2014/main" id="{B7D75CFC-D52D-317E-F83F-F0FDFB5EAA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0"/>
            <a:ext cx="4762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26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C0E34AB-F35D-778A-7A5D-1BE1C8840F97}"/>
              </a:ext>
            </a:extLst>
          </p:cNvPr>
          <p:cNvSpPr>
            <a:spLocks noGrp="1"/>
          </p:cNvSpPr>
          <p:nvPr>
            <p:ph type="title"/>
          </p:nvPr>
        </p:nvSpPr>
        <p:spPr>
          <a:xfrm>
            <a:off x="457200" y="459276"/>
            <a:ext cx="8229600" cy="1143000"/>
          </a:xfrm>
        </p:spPr>
        <p:txBody>
          <a:bodyPr>
            <a:normAutofit fontScale="90000"/>
          </a:bodyPr>
          <a:lstStyle/>
          <a:p>
            <a:pPr algn="l"/>
            <a:r>
              <a:rPr lang="en-US" b="1" dirty="0">
                <a:highlight>
                  <a:srgbClr val="800000"/>
                </a:highlight>
              </a:rPr>
              <a:t>Location:</a:t>
            </a:r>
            <a:br>
              <a:rPr lang="en-US" b="1" dirty="0">
                <a:highlight>
                  <a:srgbClr val="800000"/>
                </a:highlight>
              </a:rPr>
            </a:br>
            <a:endParaRPr lang="el-GR" dirty="0">
              <a:highlight>
                <a:srgbClr val="800000"/>
              </a:highlight>
            </a:endParaRPr>
          </a:p>
        </p:txBody>
      </p:sp>
      <p:sp>
        <p:nvSpPr>
          <p:cNvPr id="3" name="Θέση περιεχομένου 2">
            <a:extLst>
              <a:ext uri="{FF2B5EF4-FFF2-40B4-BE49-F238E27FC236}">
                <a16:creationId xmlns:a16="http://schemas.microsoft.com/office/drawing/2014/main" id="{AB29218B-34B0-810A-FF9D-6D7B9032D882}"/>
              </a:ext>
            </a:extLst>
          </p:cNvPr>
          <p:cNvSpPr>
            <a:spLocks noGrp="1"/>
          </p:cNvSpPr>
          <p:nvPr>
            <p:ph idx="1"/>
          </p:nvPr>
        </p:nvSpPr>
        <p:spPr>
          <a:xfrm>
            <a:off x="262890" y="1646237"/>
            <a:ext cx="3851910" cy="4526280"/>
          </a:xfrm>
        </p:spPr>
        <p:txBody>
          <a:bodyPr>
            <a:normAutofit/>
          </a:bodyPr>
          <a:lstStyle/>
          <a:p>
            <a:pPr>
              <a:buFont typeface="Arial" panose="020B0604020202020204" pitchFamily="34" charset="0"/>
              <a:buChar char="•"/>
            </a:pPr>
            <a:r>
              <a:rPr lang="en-US" sz="2400" dirty="0"/>
              <a:t>in the </a:t>
            </a:r>
            <a:r>
              <a:rPr lang="en-US" sz="2400" b="1" dirty="0"/>
              <a:t>anterior neck</a:t>
            </a:r>
            <a:r>
              <a:rPr lang="en-US" sz="2400" dirty="0"/>
              <a:t>, between the </a:t>
            </a:r>
            <a:r>
              <a:rPr lang="en-US" sz="2400" b="1" dirty="0"/>
              <a:t>pharynx</a:t>
            </a:r>
            <a:r>
              <a:rPr lang="en-US" sz="2400" dirty="0"/>
              <a:t> (above) and the </a:t>
            </a:r>
            <a:r>
              <a:rPr lang="en-US" sz="2400" b="1" dirty="0"/>
              <a:t>trachea</a:t>
            </a:r>
            <a:r>
              <a:rPr lang="en-US" sz="2400" dirty="0"/>
              <a:t> (below).</a:t>
            </a:r>
          </a:p>
          <a:p>
            <a:pPr>
              <a:buFont typeface="Arial" panose="020B0604020202020204" pitchFamily="34" charset="0"/>
              <a:buChar char="•"/>
            </a:pPr>
            <a:r>
              <a:rPr lang="en-US" sz="2400" dirty="0"/>
              <a:t>It spans from the </a:t>
            </a:r>
            <a:r>
              <a:rPr lang="en-US" sz="2400" b="1" dirty="0"/>
              <a:t>C3 to C6 vertebral levels</a:t>
            </a:r>
            <a:endParaRPr lang="en-US" sz="2400" dirty="0"/>
          </a:p>
          <a:p>
            <a:endParaRPr lang="el-GR" dirty="0"/>
          </a:p>
        </p:txBody>
      </p:sp>
      <p:pic>
        <p:nvPicPr>
          <p:cNvPr id="5" name="Εικόνα 4">
            <a:extLst>
              <a:ext uri="{FF2B5EF4-FFF2-40B4-BE49-F238E27FC236}">
                <a16:creationId xmlns:a16="http://schemas.microsoft.com/office/drawing/2014/main" id="{2282FECB-9DE9-DA4D-322F-7987393E549A}"/>
              </a:ext>
            </a:extLst>
          </p:cNvPr>
          <p:cNvPicPr>
            <a:picLocks noChangeAspect="1"/>
          </p:cNvPicPr>
          <p:nvPr/>
        </p:nvPicPr>
        <p:blipFill>
          <a:blip r:embed="rId2"/>
          <a:stretch>
            <a:fillRect/>
          </a:stretch>
        </p:blipFill>
        <p:spPr>
          <a:xfrm rot="5400000">
            <a:off x="3359382" y="1086888"/>
            <a:ext cx="6574326" cy="4697730"/>
          </a:xfrm>
          <a:prstGeom prst="rect">
            <a:avLst/>
          </a:prstGeom>
          <a:ln>
            <a:solidFill>
              <a:srgbClr val="C00000"/>
            </a:solidFill>
          </a:ln>
        </p:spPr>
      </p:pic>
    </p:spTree>
    <p:extLst>
      <p:ext uri="{BB962C8B-B14F-4D97-AF65-F5344CB8AC3E}">
        <p14:creationId xmlns:p14="http://schemas.microsoft.com/office/powerpoint/2010/main" val="2982110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DA951FE-5241-DC11-0818-224C5AA5A9A8}"/>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2BB9124B-B7E1-2639-699C-C4B80F3FAA6E}"/>
              </a:ext>
            </a:extLst>
          </p:cNvPr>
          <p:cNvSpPr>
            <a:spLocks noGrp="1"/>
          </p:cNvSpPr>
          <p:nvPr>
            <p:ph idx="1"/>
          </p:nvPr>
        </p:nvSpPr>
        <p:spPr/>
        <p:txBody>
          <a:bodyPr/>
          <a:lstStyle/>
          <a:p>
            <a:endParaRPr lang="el-GR"/>
          </a:p>
        </p:txBody>
      </p:sp>
      <p:pic>
        <p:nvPicPr>
          <p:cNvPr id="6146" name="Picture 2" descr="Oral Cavity Pharynx Anatomy">
            <a:extLst>
              <a:ext uri="{FF2B5EF4-FFF2-40B4-BE49-F238E27FC236}">
                <a16:creationId xmlns:a16="http://schemas.microsoft.com/office/drawing/2014/main" id="{323E0A75-87A4-0C11-3867-61BF7FCE97E2}"/>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640080"/>
            <a:ext cx="9143999" cy="7498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205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8256277-EAC0-2B97-753E-E690FD315384}"/>
              </a:ext>
            </a:extLst>
          </p:cNvPr>
          <p:cNvSpPr>
            <a:spLocks noGrp="1"/>
          </p:cNvSpPr>
          <p:nvPr>
            <p:ph type="title"/>
          </p:nvPr>
        </p:nvSpPr>
        <p:spPr/>
        <p:txBody>
          <a:bodyPr>
            <a:normAutofit fontScale="90000"/>
          </a:bodyPr>
          <a:lstStyle/>
          <a:p>
            <a:r>
              <a:rPr lang="tr-TR" b="1" dirty="0">
                <a:highlight>
                  <a:srgbClr val="FF00FF"/>
                </a:highlight>
              </a:rPr>
              <a:t>Cartilages of the Larynx</a:t>
            </a:r>
            <a:br>
              <a:rPr lang="tr-TR" b="1" dirty="0"/>
            </a:br>
            <a:endParaRPr lang="el-GR" dirty="0"/>
          </a:p>
        </p:txBody>
      </p:sp>
      <p:sp>
        <p:nvSpPr>
          <p:cNvPr id="3" name="Θέση περιεχομένου 2">
            <a:extLst>
              <a:ext uri="{FF2B5EF4-FFF2-40B4-BE49-F238E27FC236}">
                <a16:creationId xmlns:a16="http://schemas.microsoft.com/office/drawing/2014/main" id="{6F5371FD-708A-AA7F-1DAC-292B687F7DA1}"/>
              </a:ext>
            </a:extLst>
          </p:cNvPr>
          <p:cNvSpPr>
            <a:spLocks noGrp="1"/>
          </p:cNvSpPr>
          <p:nvPr>
            <p:ph idx="1"/>
          </p:nvPr>
        </p:nvSpPr>
        <p:spPr/>
        <p:txBody>
          <a:bodyPr>
            <a:normAutofit fontScale="92500" lnSpcReduction="10000"/>
          </a:bodyPr>
          <a:lstStyle/>
          <a:p>
            <a:r>
              <a:rPr lang="tr-TR" b="1" dirty="0"/>
              <a:t>Total: 9 cartilages</a:t>
            </a:r>
            <a:endParaRPr lang="tr-TR" dirty="0"/>
          </a:p>
          <a:p>
            <a:r>
              <a:rPr lang="tr-TR" b="1" dirty="0"/>
              <a:t>Unpaired (3)</a:t>
            </a:r>
            <a:r>
              <a:rPr lang="tr-TR" dirty="0"/>
              <a:t>:</a:t>
            </a:r>
          </a:p>
          <a:p>
            <a:pPr lvl="1"/>
            <a:r>
              <a:rPr lang="tr-TR" b="1" dirty="0"/>
              <a:t>Thyroid</a:t>
            </a:r>
            <a:r>
              <a:rPr lang="tr-TR" dirty="0"/>
              <a:t>: Largest, forms Adam’s apple</a:t>
            </a:r>
          </a:p>
          <a:p>
            <a:pPr lvl="1"/>
            <a:r>
              <a:rPr lang="tr-TR" b="1" dirty="0"/>
              <a:t>Cricoid</a:t>
            </a:r>
            <a:r>
              <a:rPr lang="tr-TR" dirty="0"/>
              <a:t>: Only complete ring, below thyroid</a:t>
            </a:r>
          </a:p>
          <a:p>
            <a:pPr lvl="1"/>
            <a:r>
              <a:rPr lang="tr-TR" b="1" dirty="0"/>
              <a:t>Epiglottis</a:t>
            </a:r>
            <a:r>
              <a:rPr lang="tr-TR" dirty="0"/>
              <a:t>: Leaf-like; folds to protect airway</a:t>
            </a:r>
          </a:p>
          <a:p>
            <a:r>
              <a:rPr lang="tr-TR" b="1" dirty="0"/>
              <a:t>Paired (3 sets)</a:t>
            </a:r>
            <a:r>
              <a:rPr lang="tr-TR" dirty="0"/>
              <a:t>:</a:t>
            </a:r>
          </a:p>
          <a:p>
            <a:pPr lvl="1"/>
            <a:r>
              <a:rPr lang="tr-TR" b="1" dirty="0"/>
              <a:t>Arytenoid</a:t>
            </a:r>
            <a:r>
              <a:rPr lang="tr-TR" dirty="0"/>
              <a:t>: Controls vocal cords</a:t>
            </a:r>
          </a:p>
          <a:p>
            <a:pPr lvl="1"/>
            <a:r>
              <a:rPr lang="tr-TR" b="1" dirty="0"/>
              <a:t>Corniculate</a:t>
            </a:r>
            <a:r>
              <a:rPr lang="tr-TR" dirty="0"/>
              <a:t>: On top of arytenoids; structural support</a:t>
            </a:r>
          </a:p>
          <a:p>
            <a:pPr lvl="1"/>
            <a:r>
              <a:rPr lang="tr-TR" b="1" dirty="0"/>
              <a:t>Cuneiform</a:t>
            </a:r>
            <a:r>
              <a:rPr lang="tr-TR" dirty="0"/>
              <a:t>: Within aryepiglottic fold; maintains laryngeal inlet</a:t>
            </a:r>
          </a:p>
          <a:p>
            <a:endParaRPr lang="el-GR" dirty="0"/>
          </a:p>
        </p:txBody>
      </p:sp>
    </p:spTree>
    <p:extLst>
      <p:ext uri="{BB962C8B-B14F-4D97-AF65-F5344CB8AC3E}">
        <p14:creationId xmlns:p14="http://schemas.microsoft.com/office/powerpoint/2010/main" val="2004253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D48CDCD-2383-476A-0CBB-EEBF6D3ECCBA}"/>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5185DCF9-B67B-DD7F-8004-F2F35DDCBEB9}"/>
              </a:ext>
            </a:extLst>
          </p:cNvPr>
          <p:cNvSpPr>
            <a:spLocks noGrp="1"/>
          </p:cNvSpPr>
          <p:nvPr>
            <p:ph idx="1"/>
          </p:nvPr>
        </p:nvSpPr>
        <p:spPr/>
        <p:txBody>
          <a:bodyPr/>
          <a:lstStyle/>
          <a:p>
            <a:endParaRPr lang="el-GR"/>
          </a:p>
        </p:txBody>
      </p:sp>
      <p:sp>
        <p:nvSpPr>
          <p:cNvPr id="4" name="AutoShape 2" descr="brief anatomy of larynx and its clinical evaluation | PPT">
            <a:extLst>
              <a:ext uri="{FF2B5EF4-FFF2-40B4-BE49-F238E27FC236}">
                <a16:creationId xmlns:a16="http://schemas.microsoft.com/office/drawing/2014/main" id="{72CB4930-060A-E31D-6664-38FCC8BE5B4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5" name="AutoShape 4" descr="brief anatomy of larynx and its clinical evaluation | PPT">
            <a:extLst>
              <a:ext uri="{FF2B5EF4-FFF2-40B4-BE49-F238E27FC236}">
                <a16:creationId xmlns:a16="http://schemas.microsoft.com/office/drawing/2014/main" id="{05929D1A-39F1-9BAE-1CA3-5A5742644212}"/>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6" name="Εικόνα 5">
            <a:extLst>
              <a:ext uri="{FF2B5EF4-FFF2-40B4-BE49-F238E27FC236}">
                <a16:creationId xmlns:a16="http://schemas.microsoft.com/office/drawing/2014/main" id="{39E8713D-1FCB-3B10-5B1C-4BE2915245E8}"/>
              </a:ext>
            </a:extLst>
          </p:cNvPr>
          <p:cNvPicPr>
            <a:picLocks noChangeAspect="1"/>
          </p:cNvPicPr>
          <p:nvPr/>
        </p:nvPicPr>
        <p:blipFill>
          <a:blip r:embed="rId2"/>
          <a:stretch>
            <a:fillRect/>
          </a:stretch>
        </p:blipFill>
        <p:spPr>
          <a:xfrm>
            <a:off x="0" y="-880110"/>
            <a:ext cx="9749790" cy="7738110"/>
          </a:xfrm>
          <a:prstGeom prst="rect">
            <a:avLst/>
          </a:prstGeom>
        </p:spPr>
      </p:pic>
    </p:spTree>
    <p:extLst>
      <p:ext uri="{BB962C8B-B14F-4D97-AF65-F5344CB8AC3E}">
        <p14:creationId xmlns:p14="http://schemas.microsoft.com/office/powerpoint/2010/main" val="2895168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246C27-594F-5F38-99FE-ADA0B64A8255}"/>
              </a:ext>
            </a:extLst>
          </p:cNvPr>
          <p:cNvSpPr>
            <a:spLocks noGrp="1"/>
          </p:cNvSpPr>
          <p:nvPr>
            <p:ph type="title"/>
          </p:nvPr>
        </p:nvSpPr>
        <p:spPr>
          <a:xfrm>
            <a:off x="457200" y="-112224"/>
            <a:ext cx="8229600" cy="1143000"/>
          </a:xfrm>
        </p:spPr>
        <p:txBody>
          <a:bodyPr/>
          <a:lstStyle/>
          <a:p>
            <a:pPr algn="l"/>
            <a:r>
              <a:rPr lang="en-US" b="1" dirty="0">
                <a:highlight>
                  <a:srgbClr val="800000"/>
                </a:highlight>
              </a:rPr>
              <a:t>Cartilages</a:t>
            </a:r>
            <a:endParaRPr lang="el-GR" dirty="0">
              <a:highlight>
                <a:srgbClr val="800000"/>
              </a:highlight>
            </a:endParaRPr>
          </a:p>
        </p:txBody>
      </p:sp>
      <p:sp>
        <p:nvSpPr>
          <p:cNvPr id="3" name="Θέση περιεχομένου 2">
            <a:extLst>
              <a:ext uri="{FF2B5EF4-FFF2-40B4-BE49-F238E27FC236}">
                <a16:creationId xmlns:a16="http://schemas.microsoft.com/office/drawing/2014/main" id="{B46372C6-EF0A-A41B-9C6D-F301F8CF48F9}"/>
              </a:ext>
            </a:extLst>
          </p:cNvPr>
          <p:cNvSpPr>
            <a:spLocks noGrp="1"/>
          </p:cNvSpPr>
          <p:nvPr>
            <p:ph idx="1"/>
          </p:nvPr>
        </p:nvSpPr>
        <p:spPr>
          <a:xfrm>
            <a:off x="-171450" y="1200150"/>
            <a:ext cx="5120640" cy="5404313"/>
          </a:xfrm>
        </p:spPr>
        <p:txBody>
          <a:bodyPr>
            <a:normAutofit lnSpcReduction="10000"/>
          </a:bodyPr>
          <a:lstStyle/>
          <a:p>
            <a:r>
              <a:rPr lang="en-US" sz="2400" dirty="0"/>
              <a:t>Provide structure and support.</a:t>
            </a:r>
          </a:p>
          <a:p>
            <a:pPr>
              <a:buFont typeface="Arial" panose="020B0604020202020204" pitchFamily="34" charset="0"/>
              <a:buChar char="•"/>
            </a:pPr>
            <a:r>
              <a:rPr lang="en-US" sz="2400" b="1" dirty="0">
                <a:highlight>
                  <a:srgbClr val="800000"/>
                </a:highlight>
              </a:rPr>
              <a:t>Thyroid</a:t>
            </a:r>
            <a:r>
              <a:rPr lang="en-US" sz="2400" b="1" dirty="0"/>
              <a:t>:</a:t>
            </a:r>
            <a:r>
              <a:rPr lang="en-US" sz="2400" dirty="0"/>
              <a:t> The largest cartilage; forms the Adam's apple.</a:t>
            </a:r>
          </a:p>
          <a:p>
            <a:pPr>
              <a:buFont typeface="Arial" panose="020B0604020202020204" pitchFamily="34" charset="0"/>
              <a:buChar char="•"/>
            </a:pPr>
            <a:r>
              <a:rPr lang="en-US" sz="2400" b="1" dirty="0">
                <a:highlight>
                  <a:srgbClr val="800000"/>
                </a:highlight>
              </a:rPr>
              <a:t>Cricoid</a:t>
            </a:r>
            <a:r>
              <a:rPr lang="en-US" sz="2400" b="1" dirty="0"/>
              <a:t>:</a:t>
            </a:r>
            <a:r>
              <a:rPr lang="en-US" sz="2400" dirty="0"/>
              <a:t> The only complete ring of cartilage; located below the thyroid cartilage.</a:t>
            </a:r>
          </a:p>
          <a:p>
            <a:pPr>
              <a:buFont typeface="Arial" panose="020B0604020202020204" pitchFamily="34" charset="0"/>
              <a:buChar char="•"/>
            </a:pPr>
            <a:r>
              <a:rPr lang="en-US" sz="2400" b="1" dirty="0">
                <a:highlight>
                  <a:srgbClr val="800000"/>
                </a:highlight>
              </a:rPr>
              <a:t>Epiglottis:</a:t>
            </a:r>
            <a:r>
              <a:rPr lang="en-US" sz="2400" dirty="0">
                <a:highlight>
                  <a:srgbClr val="800000"/>
                </a:highlight>
              </a:rPr>
              <a:t> </a:t>
            </a:r>
            <a:r>
              <a:rPr lang="en-US" sz="2400" dirty="0"/>
              <a:t>A leaf-shaped cartilage that prevents food from entering the airway during swallowing.</a:t>
            </a:r>
          </a:p>
          <a:p>
            <a:pPr>
              <a:buFont typeface="Arial" panose="020B0604020202020204" pitchFamily="34" charset="0"/>
              <a:buChar char="•"/>
            </a:pPr>
            <a:r>
              <a:rPr lang="en-US" sz="2400" b="1" dirty="0">
                <a:highlight>
                  <a:srgbClr val="800000"/>
                </a:highlight>
              </a:rPr>
              <a:t>Arytenoids </a:t>
            </a:r>
            <a:r>
              <a:rPr lang="en-US" sz="2400" b="1" dirty="0"/>
              <a:t>(pair):</a:t>
            </a:r>
            <a:r>
              <a:rPr lang="en-US" sz="2400" dirty="0"/>
              <a:t> Essential for vocal cord movement.</a:t>
            </a:r>
          </a:p>
          <a:p>
            <a:pPr>
              <a:buFont typeface="Arial" panose="020B0604020202020204" pitchFamily="34" charset="0"/>
              <a:buChar char="•"/>
            </a:pPr>
            <a:r>
              <a:rPr lang="en-US" sz="2400" b="1" dirty="0">
                <a:highlight>
                  <a:srgbClr val="800000"/>
                </a:highlight>
              </a:rPr>
              <a:t>Corniculate and cuneiform </a:t>
            </a:r>
            <a:r>
              <a:rPr lang="en-US" sz="2400" b="1" dirty="0"/>
              <a:t>(paired):</a:t>
            </a:r>
            <a:r>
              <a:rPr lang="en-US" sz="2400" dirty="0"/>
              <a:t> Provide additional support.</a:t>
            </a:r>
          </a:p>
          <a:p>
            <a:endParaRPr lang="el-GR" dirty="0"/>
          </a:p>
        </p:txBody>
      </p:sp>
      <p:pic>
        <p:nvPicPr>
          <p:cNvPr id="7170" name="Picture 2" descr="Larynx Structure And Function">
            <a:extLst>
              <a:ext uri="{FF2B5EF4-FFF2-40B4-BE49-F238E27FC236}">
                <a16:creationId xmlns:a16="http://schemas.microsoft.com/office/drawing/2014/main" id="{FE011E28-0A98-51FD-4FA5-4D7E42EEF572}"/>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854461" y="0"/>
            <a:ext cx="4289539" cy="355473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ree illustration Larynx anatomy">
            <a:extLst>
              <a:ext uri="{FF2B5EF4-FFF2-40B4-BE49-F238E27FC236}">
                <a16:creationId xmlns:a16="http://schemas.microsoft.com/office/drawing/2014/main" id="{82E53B3D-8338-52F2-D972-2337B7AC6D3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80042" y="3554730"/>
            <a:ext cx="4263957" cy="3303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827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DDD50FD-8F88-6DA3-A590-D0DAD2762CE1}"/>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AAF86930-9AA2-B4FE-5E1B-9143098D464B}"/>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4BF6AC40-3BE6-83AC-A213-7E810F9186A7}"/>
              </a:ext>
            </a:extLst>
          </p:cNvPr>
          <p:cNvPicPr>
            <a:picLocks noChangeAspect="1"/>
          </p:cNvPicPr>
          <p:nvPr/>
        </p:nvPicPr>
        <p:blipFill>
          <a:blip r:embed="rId2"/>
          <a:stretch>
            <a:fillRect/>
          </a:stretch>
        </p:blipFill>
        <p:spPr>
          <a:xfrm>
            <a:off x="-125730" y="0"/>
            <a:ext cx="9635490" cy="6858000"/>
          </a:xfrm>
          <a:prstGeom prst="rect">
            <a:avLst/>
          </a:prstGeom>
        </p:spPr>
      </p:pic>
    </p:spTree>
    <p:extLst>
      <p:ext uri="{BB962C8B-B14F-4D97-AF65-F5344CB8AC3E}">
        <p14:creationId xmlns:p14="http://schemas.microsoft.com/office/powerpoint/2010/main" val="2431551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864CAC-B7E6-98D3-37CA-E5ABB1E3D07A}"/>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83732C3C-6CF8-D4A6-3629-40E87D900CD7}"/>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9679AD5F-20BB-A53F-4B70-9005E416D630}"/>
              </a:ext>
            </a:extLst>
          </p:cNvPr>
          <p:cNvPicPr>
            <a:picLocks noChangeAspect="1"/>
          </p:cNvPicPr>
          <p:nvPr/>
        </p:nvPicPr>
        <p:blipFill>
          <a:blip r:embed="rId2"/>
          <a:stretch>
            <a:fillRect/>
          </a:stretch>
        </p:blipFill>
        <p:spPr>
          <a:xfrm>
            <a:off x="0" y="-22884"/>
            <a:ext cx="9144000" cy="7246644"/>
          </a:xfrm>
          <a:prstGeom prst="rect">
            <a:avLst/>
          </a:prstGeom>
        </p:spPr>
      </p:pic>
    </p:spTree>
    <p:extLst>
      <p:ext uri="{BB962C8B-B14F-4D97-AF65-F5344CB8AC3E}">
        <p14:creationId xmlns:p14="http://schemas.microsoft.com/office/powerpoint/2010/main" val="1624625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7010EE2-D55D-4654-ECF1-A46975C6F2FC}"/>
              </a:ext>
            </a:extLst>
          </p:cNvPr>
          <p:cNvSpPr>
            <a:spLocks noGrp="1"/>
          </p:cNvSpPr>
          <p:nvPr>
            <p:ph type="title"/>
          </p:nvPr>
        </p:nvSpPr>
        <p:spPr>
          <a:xfrm>
            <a:off x="457200" y="-66504"/>
            <a:ext cx="8229600" cy="1143000"/>
          </a:xfrm>
        </p:spPr>
        <p:txBody>
          <a:bodyPr/>
          <a:lstStyle/>
          <a:p>
            <a:pPr algn="l"/>
            <a:r>
              <a:rPr lang="tr-TR" b="1" dirty="0">
                <a:highlight>
                  <a:srgbClr val="800000"/>
                </a:highlight>
              </a:rPr>
              <a:t>Muscles</a:t>
            </a:r>
            <a:r>
              <a:rPr lang="en-US" b="1" dirty="0">
                <a:highlight>
                  <a:srgbClr val="800000"/>
                </a:highlight>
              </a:rPr>
              <a:t> of the larynx </a:t>
            </a:r>
            <a:r>
              <a:rPr lang="tr-TR" dirty="0">
                <a:highlight>
                  <a:srgbClr val="800000"/>
                </a:highlight>
              </a:rPr>
              <a:t> </a:t>
            </a:r>
            <a:endParaRPr lang="el-GR" dirty="0">
              <a:highlight>
                <a:srgbClr val="800000"/>
              </a:highlight>
            </a:endParaRPr>
          </a:p>
        </p:txBody>
      </p:sp>
      <p:sp>
        <p:nvSpPr>
          <p:cNvPr id="3" name="Θέση περιεχομένου 2">
            <a:extLst>
              <a:ext uri="{FF2B5EF4-FFF2-40B4-BE49-F238E27FC236}">
                <a16:creationId xmlns:a16="http://schemas.microsoft.com/office/drawing/2014/main" id="{EB440D82-4DFD-C4F9-D235-98FB5F73D7E8}"/>
              </a:ext>
            </a:extLst>
          </p:cNvPr>
          <p:cNvSpPr>
            <a:spLocks noGrp="1"/>
          </p:cNvSpPr>
          <p:nvPr>
            <p:ph idx="1"/>
          </p:nvPr>
        </p:nvSpPr>
        <p:spPr>
          <a:xfrm>
            <a:off x="-102870" y="1076496"/>
            <a:ext cx="9144000" cy="5096021"/>
          </a:xfrm>
        </p:spPr>
        <p:txBody>
          <a:bodyPr/>
          <a:lstStyle/>
          <a:p>
            <a:r>
              <a:rPr lang="tr-TR" sz="2400" dirty="0"/>
              <a:t>Control sound production and airway protection.</a:t>
            </a:r>
          </a:p>
          <a:p>
            <a:pPr>
              <a:buFont typeface="Arial" panose="020B0604020202020204" pitchFamily="34" charset="0"/>
              <a:buChar char="•"/>
            </a:pPr>
            <a:r>
              <a:rPr lang="tr-TR" sz="2400" b="1" dirty="0">
                <a:highlight>
                  <a:srgbClr val="800000"/>
                </a:highlight>
              </a:rPr>
              <a:t>Intrinsic muscles:</a:t>
            </a:r>
            <a:r>
              <a:rPr lang="tr-TR" sz="2400" dirty="0">
                <a:highlight>
                  <a:srgbClr val="800000"/>
                </a:highlight>
              </a:rPr>
              <a:t> </a:t>
            </a:r>
            <a:r>
              <a:rPr lang="tr-TR" sz="2400" dirty="0"/>
              <a:t>Adjust the tension of the vocal cords and open/close the glottis (e.g., cricothyroid, thyroarytenoid).</a:t>
            </a:r>
          </a:p>
          <a:p>
            <a:pPr>
              <a:buFont typeface="Arial" panose="020B0604020202020204" pitchFamily="34" charset="0"/>
              <a:buChar char="•"/>
            </a:pPr>
            <a:r>
              <a:rPr lang="tr-TR" sz="2400" b="1" dirty="0">
                <a:highlight>
                  <a:srgbClr val="800000"/>
                </a:highlight>
              </a:rPr>
              <a:t>Extrinsic muscles:</a:t>
            </a:r>
            <a:r>
              <a:rPr lang="tr-TR" sz="2400" dirty="0">
                <a:highlight>
                  <a:srgbClr val="800000"/>
                </a:highlight>
              </a:rPr>
              <a:t> </a:t>
            </a:r>
            <a:r>
              <a:rPr lang="tr-TR" sz="2400" dirty="0"/>
              <a:t>Help in elevating or depressing the larynx (e.g., infrahyoid and suprahyoid muscles).</a:t>
            </a:r>
          </a:p>
          <a:p>
            <a:endParaRPr lang="el-GR" dirty="0"/>
          </a:p>
        </p:txBody>
      </p:sp>
    </p:spTree>
    <p:extLst>
      <p:ext uri="{BB962C8B-B14F-4D97-AF65-F5344CB8AC3E}">
        <p14:creationId xmlns:p14="http://schemas.microsoft.com/office/powerpoint/2010/main" val="284419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1F7B9B8-E5CB-FB30-9560-B88B748AF208}"/>
              </a:ext>
            </a:extLst>
          </p:cNvPr>
          <p:cNvSpPr>
            <a:spLocks noGrp="1"/>
          </p:cNvSpPr>
          <p:nvPr>
            <p:ph type="title"/>
          </p:nvPr>
        </p:nvSpPr>
        <p:spPr>
          <a:xfrm>
            <a:off x="457200" y="973626"/>
            <a:ext cx="8229600" cy="1143000"/>
          </a:xfrm>
        </p:spPr>
        <p:txBody>
          <a:bodyPr>
            <a:normAutofit fontScale="90000"/>
          </a:bodyPr>
          <a:lstStyle/>
          <a:p>
            <a:pPr algn="ctr"/>
            <a:r>
              <a:rPr lang="en-US" dirty="0">
                <a:highlight>
                  <a:srgbClr val="800000"/>
                </a:highlight>
              </a:rPr>
              <a:t>Functions of the respiratory system (RS) </a:t>
            </a:r>
            <a:br>
              <a:rPr lang="en-US" dirty="0">
                <a:highlight>
                  <a:srgbClr val="800000"/>
                </a:highlight>
              </a:rPr>
            </a:br>
            <a:endParaRPr lang="el-GR" dirty="0">
              <a:highlight>
                <a:srgbClr val="800000"/>
              </a:highlight>
            </a:endParaRPr>
          </a:p>
        </p:txBody>
      </p:sp>
      <p:sp>
        <p:nvSpPr>
          <p:cNvPr id="3" name="Θέση περιεχομένου 2">
            <a:extLst>
              <a:ext uri="{FF2B5EF4-FFF2-40B4-BE49-F238E27FC236}">
                <a16:creationId xmlns:a16="http://schemas.microsoft.com/office/drawing/2014/main" id="{90C781FB-7B33-7A3A-5351-2A30D4713809}"/>
              </a:ext>
            </a:extLst>
          </p:cNvPr>
          <p:cNvSpPr>
            <a:spLocks noGrp="1"/>
          </p:cNvSpPr>
          <p:nvPr>
            <p:ph idx="1"/>
          </p:nvPr>
        </p:nvSpPr>
        <p:spPr>
          <a:xfrm>
            <a:off x="102870" y="1508760"/>
            <a:ext cx="8823960" cy="5349239"/>
          </a:xfrm>
        </p:spPr>
        <p:txBody>
          <a:bodyPr>
            <a:normAutofit/>
          </a:bodyPr>
          <a:lstStyle/>
          <a:p>
            <a:pPr marL="0" indent="0">
              <a:buNone/>
            </a:pPr>
            <a:r>
              <a:rPr lang="en-US" sz="2400" dirty="0"/>
              <a:t>    gas exchange between air and circulating blood</a:t>
            </a:r>
          </a:p>
          <a:p>
            <a:pPr>
              <a:buFontTx/>
              <a:buChar char="-"/>
            </a:pPr>
            <a:r>
              <a:rPr lang="en-US" sz="2400" dirty="0"/>
              <a:t>Moving air to and from the exchange surfaces of the lungs</a:t>
            </a:r>
          </a:p>
          <a:p>
            <a:pPr>
              <a:buFontTx/>
              <a:buChar char="-"/>
            </a:pPr>
            <a:r>
              <a:rPr lang="en-US" sz="2400" dirty="0"/>
              <a:t>Protecting respiratory surfaces from dehydration, temperature changes, and other environmental variations</a:t>
            </a:r>
          </a:p>
          <a:p>
            <a:pPr>
              <a:buFontTx/>
              <a:buChar char="-"/>
            </a:pPr>
            <a:r>
              <a:rPr lang="en-US" sz="2400" dirty="0"/>
              <a:t>Defending the RS and other tissues from invasion by pathogenic microorganisms</a:t>
            </a:r>
          </a:p>
          <a:p>
            <a:pPr>
              <a:buFontTx/>
              <a:buChar char="-"/>
            </a:pPr>
            <a:r>
              <a:rPr lang="en-US" sz="2400" dirty="0"/>
              <a:t>Producing sounds involved in speaking, singing, or nonverbal communication</a:t>
            </a:r>
          </a:p>
          <a:p>
            <a:pPr>
              <a:buFontTx/>
              <a:buChar char="-"/>
            </a:pPr>
            <a:r>
              <a:rPr lang="en-US" sz="2400" dirty="0"/>
              <a:t>Assisting in the regulation of blood volume, blood pressure, and the control of body fluid Ph</a:t>
            </a:r>
          </a:p>
        </p:txBody>
      </p:sp>
    </p:spTree>
    <p:extLst>
      <p:ext uri="{BB962C8B-B14F-4D97-AF65-F5344CB8AC3E}">
        <p14:creationId xmlns:p14="http://schemas.microsoft.com/office/powerpoint/2010/main" val="4149788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E0C44A-BF75-D617-BC64-EF9E36A1CB4D}"/>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9A49457A-E5CC-7E8C-07BE-BA1BD0968E0C}"/>
              </a:ext>
            </a:extLst>
          </p:cNvPr>
          <p:cNvSpPr>
            <a:spLocks noGrp="1"/>
          </p:cNvSpPr>
          <p:nvPr>
            <p:ph idx="1"/>
          </p:nvPr>
        </p:nvSpPr>
        <p:spPr/>
        <p:txBody>
          <a:bodyPr/>
          <a:lstStyle/>
          <a:p>
            <a:endParaRPr lang="el-GR"/>
          </a:p>
        </p:txBody>
      </p:sp>
      <p:pic>
        <p:nvPicPr>
          <p:cNvPr id="9218" name="Picture 2" descr="PPT - Functional Anatomy of the Thyroid &amp; Parathyroid Glands ...">
            <a:extLst>
              <a:ext uri="{FF2B5EF4-FFF2-40B4-BE49-F238E27FC236}">
                <a16:creationId xmlns:a16="http://schemas.microsoft.com/office/drawing/2014/main" id="{85C1162F-94D0-15A0-BFBC-756FBB3442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7350"/>
            <a:ext cx="9235440" cy="9098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03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E240DB-FEA7-B98B-B77F-0F89CA7D68A8}"/>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DF6F635E-D0B8-C1D1-F705-2DC16601B1C1}"/>
              </a:ext>
            </a:extLst>
          </p:cNvPr>
          <p:cNvSpPr>
            <a:spLocks noGrp="1"/>
          </p:cNvSpPr>
          <p:nvPr>
            <p:ph idx="1"/>
          </p:nvPr>
        </p:nvSpPr>
        <p:spPr/>
        <p:txBody>
          <a:bodyPr/>
          <a:lstStyle/>
          <a:p>
            <a:endParaRPr lang="el-GR"/>
          </a:p>
        </p:txBody>
      </p:sp>
      <p:pic>
        <p:nvPicPr>
          <p:cNvPr id="8194" name="Picture 2" descr="Extrinsic Muscles Of Larynx">
            <a:extLst>
              <a:ext uri="{FF2B5EF4-FFF2-40B4-BE49-F238E27FC236}">
                <a16:creationId xmlns:a16="http://schemas.microsoft.com/office/drawing/2014/main" id="{65BE0874-B51A-F88E-0B1F-6F9A8ECBE3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 y="-1085850"/>
            <a:ext cx="9132570" cy="794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104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166D59-4E50-7750-3884-8627B54DC9D6}"/>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A3978613-FC2E-BD61-3DF4-10BFEF58F9B6}"/>
              </a:ext>
            </a:extLst>
          </p:cNvPr>
          <p:cNvSpPr>
            <a:spLocks noGrp="1"/>
          </p:cNvSpPr>
          <p:nvPr>
            <p:ph idx="1"/>
          </p:nvPr>
        </p:nvSpPr>
        <p:spPr/>
        <p:txBody>
          <a:bodyPr/>
          <a:lstStyle/>
          <a:p>
            <a:endParaRPr lang="el-GR"/>
          </a:p>
        </p:txBody>
      </p:sp>
      <p:pic>
        <p:nvPicPr>
          <p:cNvPr id="15362" name="Picture 2" descr="Vocal Fold Muscles">
            <a:extLst>
              <a:ext uri="{FF2B5EF4-FFF2-40B4-BE49-F238E27FC236}">
                <a16:creationId xmlns:a16="http://schemas.microsoft.com/office/drawing/2014/main" id="{AA007D56-61E3-D7DA-2B1E-C31FF225DE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3" y="-228600"/>
            <a:ext cx="9157383" cy="6949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939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89291B-3FA3-6025-74FC-2FAB7F1744E5}"/>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32508C75-BA51-8CFB-507B-467D08030D31}"/>
              </a:ext>
            </a:extLst>
          </p:cNvPr>
          <p:cNvSpPr>
            <a:spLocks noGrp="1"/>
          </p:cNvSpPr>
          <p:nvPr>
            <p:ph idx="1"/>
          </p:nvPr>
        </p:nvSpPr>
        <p:spPr/>
        <p:txBody>
          <a:bodyPr/>
          <a:lstStyle/>
          <a:p>
            <a:endParaRPr lang="el-GR"/>
          </a:p>
        </p:txBody>
      </p:sp>
      <p:pic>
        <p:nvPicPr>
          <p:cNvPr id="12290" name="Picture 2" descr="PPT - The Respiratory System PowerPoint Presentation, free download ...">
            <a:extLst>
              <a:ext uri="{FF2B5EF4-FFF2-40B4-BE49-F238E27FC236}">
                <a16:creationId xmlns:a16="http://schemas.microsoft.com/office/drawing/2014/main" id="{3C033048-C521-9E0C-F4EE-144ED91CFE3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494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BCE11A-C174-1CFE-4194-7EFB935B5322}"/>
              </a:ext>
            </a:extLst>
          </p:cNvPr>
          <p:cNvSpPr>
            <a:spLocks noGrp="1"/>
          </p:cNvSpPr>
          <p:nvPr>
            <p:ph type="title"/>
          </p:nvPr>
        </p:nvSpPr>
        <p:spPr>
          <a:xfrm>
            <a:off x="457200" y="607866"/>
            <a:ext cx="8229600" cy="1143000"/>
          </a:xfrm>
        </p:spPr>
        <p:txBody>
          <a:bodyPr>
            <a:normAutofit fontScale="90000"/>
          </a:bodyPr>
          <a:lstStyle/>
          <a:p>
            <a:pPr algn="l"/>
            <a:r>
              <a:rPr lang="en-US" b="1" dirty="0">
                <a:highlight>
                  <a:srgbClr val="800000"/>
                </a:highlight>
              </a:rPr>
              <a:t>Vocal Cords (Folds)</a:t>
            </a:r>
            <a:br>
              <a:rPr lang="en-US" dirty="0">
                <a:highlight>
                  <a:srgbClr val="800000"/>
                </a:highlight>
              </a:rPr>
            </a:br>
            <a:endParaRPr lang="el-GR" dirty="0">
              <a:highlight>
                <a:srgbClr val="800000"/>
              </a:highlight>
            </a:endParaRPr>
          </a:p>
        </p:txBody>
      </p:sp>
      <p:sp>
        <p:nvSpPr>
          <p:cNvPr id="3" name="Θέση περιεχομένου 2">
            <a:extLst>
              <a:ext uri="{FF2B5EF4-FFF2-40B4-BE49-F238E27FC236}">
                <a16:creationId xmlns:a16="http://schemas.microsoft.com/office/drawing/2014/main" id="{1FED326E-67A8-4BA5-0DCB-37D4B55C01B7}"/>
              </a:ext>
            </a:extLst>
          </p:cNvPr>
          <p:cNvSpPr>
            <a:spLocks noGrp="1"/>
          </p:cNvSpPr>
          <p:nvPr>
            <p:ph idx="1"/>
          </p:nvPr>
        </p:nvSpPr>
        <p:spPr>
          <a:xfrm>
            <a:off x="91440" y="1463040"/>
            <a:ext cx="8732520" cy="4709477"/>
          </a:xfrm>
        </p:spPr>
        <p:txBody>
          <a:bodyPr/>
          <a:lstStyle/>
          <a:p>
            <a:pPr>
              <a:buFont typeface="Arial" panose="020B0604020202020204" pitchFamily="34" charset="0"/>
              <a:buChar char="•"/>
            </a:pPr>
            <a:r>
              <a:rPr lang="en-US" sz="2800" b="1" dirty="0">
                <a:highlight>
                  <a:srgbClr val="0000FF"/>
                </a:highlight>
              </a:rPr>
              <a:t>True:</a:t>
            </a:r>
            <a:r>
              <a:rPr lang="en-US" sz="2800" dirty="0">
                <a:highlight>
                  <a:srgbClr val="0000FF"/>
                </a:highlight>
              </a:rPr>
              <a:t> </a:t>
            </a:r>
            <a:r>
              <a:rPr lang="en-US" sz="2800" dirty="0"/>
              <a:t>Involved in sound production.</a:t>
            </a:r>
          </a:p>
          <a:p>
            <a:pPr>
              <a:buFont typeface="Arial" panose="020B0604020202020204" pitchFamily="34" charset="0"/>
              <a:buChar char="•"/>
            </a:pPr>
            <a:r>
              <a:rPr lang="en-US" sz="2800" b="1" dirty="0">
                <a:highlight>
                  <a:srgbClr val="0000FF"/>
                </a:highlight>
              </a:rPr>
              <a:t>False  </a:t>
            </a:r>
            <a:r>
              <a:rPr lang="en-US" sz="2800" b="1" dirty="0"/>
              <a:t>(vestibular folds):</a:t>
            </a:r>
            <a:r>
              <a:rPr lang="en-US" sz="2800" dirty="0"/>
              <a:t> Do not produce sound; help protect the airway.</a:t>
            </a:r>
          </a:p>
          <a:p>
            <a:endParaRPr lang="el-GR" dirty="0"/>
          </a:p>
        </p:txBody>
      </p:sp>
      <p:pic>
        <p:nvPicPr>
          <p:cNvPr id="11268" name="Picture 4" descr="Vocal Folds Closeup - Ramsey Voice Studio">
            <a:extLst>
              <a:ext uri="{FF2B5EF4-FFF2-40B4-BE49-F238E27FC236}">
                <a16:creationId xmlns:a16="http://schemas.microsoft.com/office/drawing/2014/main" id="{3B5FF29E-6787-0489-B646-A52FBDD416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2983230"/>
            <a:ext cx="82296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141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a:extLst>
              <a:ext uri="{FF2B5EF4-FFF2-40B4-BE49-F238E27FC236}">
                <a16:creationId xmlns:a16="http://schemas.microsoft.com/office/drawing/2014/main" id="{39459C85-CF90-0367-DF74-D80702882434}"/>
              </a:ext>
            </a:extLst>
          </p:cNvPr>
          <p:cNvGraphicFramePr>
            <a:graphicFrameLocks noGrp="1"/>
          </p:cNvGraphicFramePr>
          <p:nvPr>
            <p:ph idx="1"/>
            <p:extLst>
              <p:ext uri="{D42A27DB-BD31-4B8C-83A1-F6EECF244321}">
                <p14:modId xmlns:p14="http://schemas.microsoft.com/office/powerpoint/2010/main" val="3897652700"/>
              </p:ext>
            </p:extLst>
          </p:nvPr>
        </p:nvGraphicFramePr>
        <p:xfrm>
          <a:off x="457200" y="3680619"/>
          <a:ext cx="8229600" cy="1097280"/>
        </p:xfrm>
        <a:graphic>
          <a:graphicData uri="http://schemas.openxmlformats.org/drawingml/2006/table">
            <a:tbl>
              <a:tblPr/>
              <a:tblGrid>
                <a:gridCol w="4114800">
                  <a:extLst>
                    <a:ext uri="{9D8B030D-6E8A-4147-A177-3AD203B41FA5}">
                      <a16:colId xmlns:a16="http://schemas.microsoft.com/office/drawing/2014/main" val="2628329356"/>
                    </a:ext>
                  </a:extLst>
                </a:gridCol>
                <a:gridCol w="4114800">
                  <a:extLst>
                    <a:ext uri="{9D8B030D-6E8A-4147-A177-3AD203B41FA5}">
                      <a16:colId xmlns:a16="http://schemas.microsoft.com/office/drawing/2014/main" val="3219922892"/>
                    </a:ext>
                  </a:extLst>
                </a:gridCol>
              </a:tblGrid>
              <a:tr h="0">
                <a:tc>
                  <a:txBody>
                    <a:bodyPr/>
                    <a:lstStyle/>
                    <a:p>
                      <a:r>
                        <a:rPr lang="tr-TR" dirty="0"/>
                        <a:t>Type</a:t>
                      </a:r>
                    </a:p>
                  </a:txBody>
                  <a:tcPr anchor="ctr">
                    <a:lnL>
                      <a:noFill/>
                    </a:lnL>
                    <a:lnR>
                      <a:noFill/>
                    </a:lnR>
                    <a:lnT>
                      <a:noFill/>
                    </a:lnT>
                    <a:lnB>
                      <a:noFill/>
                    </a:lnB>
                    <a:noFill/>
                  </a:tcPr>
                </a:tc>
                <a:tc>
                  <a:txBody>
                    <a:bodyPr/>
                    <a:lstStyle/>
                    <a:p>
                      <a:r>
                        <a:rPr lang="tr-TR"/>
                        <a:t>Function</a:t>
                      </a:r>
                    </a:p>
                  </a:txBody>
                  <a:tcPr anchor="ctr">
                    <a:lnL>
                      <a:noFill/>
                    </a:lnL>
                    <a:lnR>
                      <a:noFill/>
                    </a:lnR>
                    <a:lnT>
                      <a:noFill/>
                    </a:lnT>
                    <a:lnB>
                      <a:noFill/>
                    </a:lnB>
                    <a:noFill/>
                  </a:tcPr>
                </a:tc>
                <a:extLst>
                  <a:ext uri="{0D108BD9-81ED-4DB2-BD59-A6C34878D82A}">
                    <a16:rowId xmlns:a16="http://schemas.microsoft.com/office/drawing/2014/main" val="3512318760"/>
                  </a:ext>
                </a:extLst>
              </a:tr>
              <a:tr h="0">
                <a:tc>
                  <a:txBody>
                    <a:bodyPr/>
                    <a:lstStyle/>
                    <a:p>
                      <a:r>
                        <a:rPr lang="tr-TR" b="1"/>
                        <a:t>True (vocal folds)</a:t>
                      </a:r>
                      <a:endParaRPr lang="tr-TR"/>
                    </a:p>
                  </a:txBody>
                  <a:tcPr anchor="ctr">
                    <a:lnL>
                      <a:noFill/>
                    </a:lnL>
                    <a:lnR>
                      <a:noFill/>
                    </a:lnR>
                    <a:lnT>
                      <a:noFill/>
                    </a:lnT>
                    <a:lnB>
                      <a:noFill/>
                    </a:lnB>
                    <a:noFill/>
                  </a:tcPr>
                </a:tc>
                <a:tc>
                  <a:txBody>
                    <a:bodyPr/>
                    <a:lstStyle/>
                    <a:p>
                      <a:r>
                        <a:rPr lang="tr-TR"/>
                        <a:t>Sound production (elastic)</a:t>
                      </a:r>
                    </a:p>
                  </a:txBody>
                  <a:tcPr anchor="ctr">
                    <a:lnL>
                      <a:noFill/>
                    </a:lnL>
                    <a:lnR>
                      <a:noFill/>
                    </a:lnR>
                    <a:lnT>
                      <a:noFill/>
                    </a:lnT>
                    <a:lnB>
                      <a:noFill/>
                    </a:lnB>
                    <a:noFill/>
                  </a:tcPr>
                </a:tc>
                <a:extLst>
                  <a:ext uri="{0D108BD9-81ED-4DB2-BD59-A6C34878D82A}">
                    <a16:rowId xmlns:a16="http://schemas.microsoft.com/office/drawing/2014/main" val="2117684722"/>
                  </a:ext>
                </a:extLst>
              </a:tr>
              <a:tr h="0">
                <a:tc>
                  <a:txBody>
                    <a:bodyPr/>
                    <a:lstStyle/>
                    <a:p>
                      <a:r>
                        <a:rPr lang="tr-TR" b="1"/>
                        <a:t>False (vestibular folds)</a:t>
                      </a:r>
                      <a:endParaRPr lang="tr-TR"/>
                    </a:p>
                  </a:txBody>
                  <a:tcPr anchor="ctr">
                    <a:lnL>
                      <a:noFill/>
                    </a:lnL>
                    <a:lnR>
                      <a:noFill/>
                    </a:lnR>
                    <a:lnT>
                      <a:noFill/>
                    </a:lnT>
                    <a:lnB>
                      <a:noFill/>
                    </a:lnB>
                    <a:noFill/>
                  </a:tcPr>
                </a:tc>
                <a:tc>
                  <a:txBody>
                    <a:bodyPr/>
                    <a:lstStyle/>
                    <a:p>
                      <a:r>
                        <a:rPr lang="tr-TR" dirty="0"/>
                        <a:t>No sound; airway protection</a:t>
                      </a:r>
                    </a:p>
                  </a:txBody>
                  <a:tcPr anchor="ctr">
                    <a:lnL>
                      <a:noFill/>
                    </a:lnL>
                    <a:lnR>
                      <a:noFill/>
                    </a:lnR>
                    <a:lnT>
                      <a:noFill/>
                    </a:lnT>
                    <a:lnB>
                      <a:noFill/>
                    </a:lnB>
                    <a:noFill/>
                  </a:tcPr>
                </a:tc>
                <a:extLst>
                  <a:ext uri="{0D108BD9-81ED-4DB2-BD59-A6C34878D82A}">
                    <a16:rowId xmlns:a16="http://schemas.microsoft.com/office/drawing/2014/main" val="1974276520"/>
                  </a:ext>
                </a:extLst>
              </a:tr>
            </a:tbl>
          </a:graphicData>
        </a:graphic>
      </p:graphicFrame>
      <p:sp>
        <p:nvSpPr>
          <p:cNvPr id="5" name="Rectangle 1">
            <a:extLst>
              <a:ext uri="{FF2B5EF4-FFF2-40B4-BE49-F238E27FC236}">
                <a16:creationId xmlns:a16="http://schemas.microsoft.com/office/drawing/2014/main" id="{7D875714-4E14-EE37-9D9B-BA261F2D1A1D}"/>
              </a:ext>
            </a:extLst>
          </p:cNvPr>
          <p:cNvSpPr>
            <a:spLocks noChangeArrowheads="1"/>
          </p:cNvSpPr>
          <p:nvPr/>
        </p:nvSpPr>
        <p:spPr bwMode="auto">
          <a:xfrm>
            <a:off x="285750" y="1826233"/>
            <a:ext cx="8496165"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000" b="1" i="0" u="none" strike="noStrike" cap="none" normalizeH="0" baseline="0" dirty="0" err="1">
                <a:ln>
                  <a:noFill/>
                </a:ln>
                <a:solidFill>
                  <a:schemeClr val="tx1"/>
                </a:solidFill>
                <a:effectLst/>
                <a:highlight>
                  <a:srgbClr val="FF00FF"/>
                </a:highlight>
                <a:latin typeface="Arial" panose="020B0604020202020204" pitchFamily="34" charset="0"/>
              </a:rPr>
              <a:t>Vocal</a:t>
            </a:r>
            <a:r>
              <a:rPr kumimoji="0" lang="el-GR" altLang="el-GR" sz="2000" b="1" i="0" u="none" strike="noStrike" cap="none" normalizeH="0" baseline="0" dirty="0">
                <a:ln>
                  <a:noFill/>
                </a:ln>
                <a:solidFill>
                  <a:schemeClr val="tx1"/>
                </a:solidFill>
                <a:effectLst/>
                <a:highlight>
                  <a:srgbClr val="FF00FF"/>
                </a:highlight>
                <a:latin typeface="Arial" panose="020B0604020202020204" pitchFamily="34" charset="0"/>
              </a:rPr>
              <a:t> </a:t>
            </a:r>
            <a:r>
              <a:rPr kumimoji="0" lang="el-GR" altLang="el-GR" sz="2000" b="1" i="0" u="none" strike="noStrike" cap="none" normalizeH="0" baseline="0" dirty="0" err="1">
                <a:ln>
                  <a:noFill/>
                </a:ln>
                <a:solidFill>
                  <a:schemeClr val="tx1"/>
                </a:solidFill>
                <a:effectLst/>
                <a:highlight>
                  <a:srgbClr val="FF00FF"/>
                </a:highlight>
                <a:latin typeface="Arial" panose="020B0604020202020204" pitchFamily="34" charset="0"/>
              </a:rPr>
              <a:t>Cords</a:t>
            </a:r>
            <a:endParaRPr kumimoji="0" lang="el-GR" altLang="el-GR" sz="2000" b="1" i="0" u="none" strike="noStrike" cap="none" normalizeH="0" baseline="0" dirty="0">
              <a:ln>
                <a:noFill/>
              </a:ln>
              <a:solidFill>
                <a:schemeClr val="tx1"/>
              </a:solidFill>
              <a:effectLst/>
              <a:highlight>
                <a:srgbClr val="FF00FF"/>
              </a:highligh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2000" b="1" i="0" u="none" strike="noStrike" cap="none" normalizeH="0" baseline="0" dirty="0" err="1">
                <a:ln>
                  <a:noFill/>
                </a:ln>
                <a:solidFill>
                  <a:schemeClr val="tx1"/>
                </a:solidFill>
                <a:effectLst/>
                <a:latin typeface="Arial" panose="020B0604020202020204" pitchFamily="34" charset="0"/>
              </a:rPr>
              <a:t>Glottis</a:t>
            </a:r>
            <a:r>
              <a:rPr kumimoji="0" lang="el-GR" altLang="el-GR" sz="2000" b="0" i="0" u="none" strike="noStrike" cap="none" normalizeH="0" baseline="0" dirty="0">
                <a:ln>
                  <a:noFill/>
                </a:ln>
                <a:solidFill>
                  <a:schemeClr val="tx1"/>
                </a:solidFill>
                <a:effectLst/>
                <a:latin typeface="Arial" panose="020B0604020202020204" pitchFamily="34" charset="0"/>
              </a:rPr>
              <a:t> = </a:t>
            </a:r>
            <a:r>
              <a:rPr kumimoji="0" lang="el-GR" altLang="el-GR" sz="2000" b="0" i="0" u="none" strike="noStrike" cap="none" normalizeH="0" baseline="0" dirty="0" err="1">
                <a:ln>
                  <a:noFill/>
                </a:ln>
                <a:solidFill>
                  <a:schemeClr val="tx1"/>
                </a:solidFill>
                <a:effectLst/>
                <a:latin typeface="Arial" panose="020B0604020202020204" pitchFamily="34" charset="0"/>
              </a:rPr>
              <a:t>Opening</a:t>
            </a:r>
            <a:r>
              <a:rPr kumimoji="0" lang="el-GR" altLang="el-GR" sz="2000" b="0" i="0" u="none" strike="noStrike" cap="none" normalizeH="0" baseline="0" dirty="0">
                <a:ln>
                  <a:noFill/>
                </a:ln>
                <a:solidFill>
                  <a:schemeClr val="tx1"/>
                </a:solidFill>
                <a:effectLst/>
                <a:latin typeface="Arial" panose="020B0604020202020204" pitchFamily="34" charset="0"/>
              </a:rPr>
              <a:t> </a:t>
            </a:r>
            <a:r>
              <a:rPr kumimoji="0" lang="el-GR" altLang="el-GR" sz="2000" b="0" i="0" u="none" strike="noStrike" cap="none" normalizeH="0" baseline="0" dirty="0" err="1">
                <a:ln>
                  <a:noFill/>
                </a:ln>
                <a:solidFill>
                  <a:schemeClr val="tx1"/>
                </a:solidFill>
                <a:effectLst/>
                <a:latin typeface="Arial" panose="020B0604020202020204" pitchFamily="34" charset="0"/>
              </a:rPr>
              <a:t>between</a:t>
            </a:r>
            <a:r>
              <a:rPr kumimoji="0" lang="el-GR" altLang="el-GR" sz="2000" b="0" i="0" u="none" strike="noStrike" cap="none" normalizeH="0" baseline="0" dirty="0">
                <a:ln>
                  <a:noFill/>
                </a:ln>
                <a:solidFill>
                  <a:schemeClr val="tx1"/>
                </a:solidFill>
                <a:effectLst/>
                <a:latin typeface="Arial" panose="020B0604020202020204" pitchFamily="34" charset="0"/>
              </a:rPr>
              <a:t> </a:t>
            </a:r>
            <a:r>
              <a:rPr kumimoji="0" lang="el-GR" altLang="el-GR" sz="2000" b="0" i="0" u="none" strike="noStrike" cap="none" normalizeH="0" baseline="0" dirty="0" err="1">
                <a:ln>
                  <a:noFill/>
                </a:ln>
                <a:solidFill>
                  <a:schemeClr val="tx1"/>
                </a:solidFill>
                <a:effectLst/>
                <a:latin typeface="Arial" panose="020B0604020202020204" pitchFamily="34" charset="0"/>
              </a:rPr>
              <a:t>true</a:t>
            </a:r>
            <a:r>
              <a:rPr kumimoji="0" lang="el-GR" altLang="el-GR" sz="2000" b="0" i="0" u="none" strike="noStrike" cap="none" normalizeH="0" baseline="0" dirty="0">
                <a:ln>
                  <a:noFill/>
                </a:ln>
                <a:solidFill>
                  <a:schemeClr val="tx1"/>
                </a:solidFill>
                <a:effectLst/>
                <a:latin typeface="Arial" panose="020B0604020202020204" pitchFamily="34" charset="0"/>
              </a:rPr>
              <a:t> </a:t>
            </a:r>
            <a:r>
              <a:rPr kumimoji="0" lang="el-GR" altLang="el-GR" sz="2000" b="0" i="0" u="none" strike="noStrike" cap="none" normalizeH="0" baseline="0" dirty="0" err="1">
                <a:ln>
                  <a:noFill/>
                </a:ln>
                <a:solidFill>
                  <a:schemeClr val="tx1"/>
                </a:solidFill>
                <a:effectLst/>
                <a:latin typeface="Arial" panose="020B0604020202020204" pitchFamily="34" charset="0"/>
              </a:rPr>
              <a:t>vocal</a:t>
            </a:r>
            <a:r>
              <a:rPr kumimoji="0" lang="el-GR" altLang="el-GR" sz="2000" b="0" i="0" u="none" strike="noStrike" cap="none" normalizeH="0" baseline="0" dirty="0">
                <a:ln>
                  <a:noFill/>
                </a:ln>
                <a:solidFill>
                  <a:schemeClr val="tx1"/>
                </a:solidFill>
                <a:effectLst/>
                <a:latin typeface="Arial" panose="020B0604020202020204" pitchFamily="34" charset="0"/>
              </a:rPr>
              <a:t> </a:t>
            </a:r>
            <a:r>
              <a:rPr kumimoji="0" lang="el-GR" altLang="el-GR" sz="2000" b="0" i="0" u="none" strike="noStrike" cap="none" normalizeH="0" baseline="0" dirty="0" err="1">
                <a:ln>
                  <a:noFill/>
                </a:ln>
                <a:solidFill>
                  <a:schemeClr val="tx1"/>
                </a:solidFill>
                <a:effectLst/>
                <a:latin typeface="Arial" panose="020B0604020202020204" pitchFamily="34" charset="0"/>
              </a:rPr>
              <a:t>cords</a:t>
            </a:r>
            <a:endParaRPr kumimoji="0" lang="el-GR" altLang="el-GR"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2000" b="1" i="0" u="none" strike="noStrike" cap="none" normalizeH="0" baseline="0" dirty="0" err="1">
                <a:ln>
                  <a:noFill/>
                </a:ln>
                <a:solidFill>
                  <a:schemeClr val="tx1"/>
                </a:solidFill>
                <a:effectLst/>
                <a:latin typeface="Arial" panose="020B0604020202020204" pitchFamily="34" charset="0"/>
              </a:rPr>
              <a:t>Rima</a:t>
            </a:r>
            <a:r>
              <a:rPr kumimoji="0" lang="el-GR" altLang="el-GR" sz="2000" b="1" i="0" u="none" strike="noStrike" cap="none" normalizeH="0" baseline="0" dirty="0">
                <a:ln>
                  <a:noFill/>
                </a:ln>
                <a:solidFill>
                  <a:schemeClr val="tx1"/>
                </a:solidFill>
                <a:effectLst/>
                <a:latin typeface="Arial" panose="020B0604020202020204" pitchFamily="34" charset="0"/>
              </a:rPr>
              <a:t> </a:t>
            </a:r>
            <a:r>
              <a:rPr kumimoji="0" lang="el-GR" altLang="el-GR" sz="2000" b="1" i="0" u="none" strike="noStrike" cap="none" normalizeH="0" baseline="0" dirty="0" err="1">
                <a:ln>
                  <a:noFill/>
                </a:ln>
                <a:solidFill>
                  <a:schemeClr val="tx1"/>
                </a:solidFill>
                <a:effectLst/>
                <a:latin typeface="Arial" panose="020B0604020202020204" pitchFamily="34" charset="0"/>
              </a:rPr>
              <a:t>glottidis</a:t>
            </a:r>
            <a:r>
              <a:rPr kumimoji="0" lang="el-GR" altLang="el-GR" sz="2000" b="0" i="0" u="none" strike="noStrike" cap="none" normalizeH="0" baseline="0" dirty="0">
                <a:ln>
                  <a:noFill/>
                </a:ln>
                <a:solidFill>
                  <a:schemeClr val="tx1"/>
                </a:solidFill>
                <a:effectLst/>
                <a:latin typeface="Arial" panose="020B0604020202020204" pitchFamily="34" charset="0"/>
              </a:rPr>
              <a:t> = </a:t>
            </a:r>
            <a:r>
              <a:rPr kumimoji="0" lang="el-GR" altLang="el-GR" sz="2000" b="0" i="0" u="none" strike="noStrike" cap="none" normalizeH="0" baseline="0" dirty="0" err="1">
                <a:ln>
                  <a:noFill/>
                </a:ln>
                <a:solidFill>
                  <a:schemeClr val="tx1"/>
                </a:solidFill>
                <a:effectLst/>
                <a:latin typeface="Arial" panose="020B0604020202020204" pitchFamily="34" charset="0"/>
              </a:rPr>
              <a:t>Space</a:t>
            </a:r>
            <a:r>
              <a:rPr kumimoji="0" lang="el-GR" altLang="el-GR" sz="2000" b="0" i="0" u="none" strike="noStrike" cap="none" normalizeH="0" baseline="0" dirty="0">
                <a:ln>
                  <a:noFill/>
                </a:ln>
                <a:solidFill>
                  <a:schemeClr val="tx1"/>
                </a:solidFill>
                <a:effectLst/>
                <a:latin typeface="Arial" panose="020B0604020202020204" pitchFamily="34" charset="0"/>
              </a:rPr>
              <a:t> </a:t>
            </a:r>
            <a:r>
              <a:rPr kumimoji="0" lang="el-GR" altLang="el-GR" sz="2000" b="0" i="0" u="none" strike="noStrike" cap="none" normalizeH="0" baseline="0" dirty="0" err="1">
                <a:ln>
                  <a:noFill/>
                </a:ln>
                <a:solidFill>
                  <a:schemeClr val="tx1"/>
                </a:solidFill>
                <a:effectLst/>
                <a:latin typeface="Arial" panose="020B0604020202020204" pitchFamily="34" charset="0"/>
              </a:rPr>
              <a:t>that</a:t>
            </a:r>
            <a:r>
              <a:rPr kumimoji="0" lang="el-GR" altLang="el-GR" sz="2000" b="0" i="0" u="none" strike="noStrike" cap="none" normalizeH="0" baseline="0" dirty="0">
                <a:ln>
                  <a:noFill/>
                </a:ln>
                <a:solidFill>
                  <a:schemeClr val="tx1"/>
                </a:solidFill>
                <a:effectLst/>
                <a:latin typeface="Arial" panose="020B0604020202020204" pitchFamily="34" charset="0"/>
              </a:rPr>
              <a:t> </a:t>
            </a:r>
            <a:r>
              <a:rPr kumimoji="0" lang="el-GR" altLang="el-GR" sz="2000" b="0" i="0" u="none" strike="noStrike" cap="none" normalizeH="0" baseline="0" dirty="0" err="1">
                <a:ln>
                  <a:noFill/>
                </a:ln>
                <a:solidFill>
                  <a:schemeClr val="tx1"/>
                </a:solidFill>
                <a:effectLst/>
                <a:latin typeface="Arial" panose="020B0604020202020204" pitchFamily="34" charset="0"/>
              </a:rPr>
              <a:t>changes</a:t>
            </a:r>
            <a:r>
              <a:rPr kumimoji="0" lang="el-GR" altLang="el-GR" sz="2000" b="0" i="0" u="none" strike="noStrike" cap="none" normalizeH="0" baseline="0" dirty="0">
                <a:ln>
                  <a:noFill/>
                </a:ln>
                <a:solidFill>
                  <a:schemeClr val="tx1"/>
                </a:solidFill>
                <a:effectLst/>
                <a:latin typeface="Arial" panose="020B0604020202020204" pitchFamily="34" charset="0"/>
              </a:rPr>
              <a:t> </a:t>
            </a:r>
            <a:r>
              <a:rPr kumimoji="0" lang="el-GR" altLang="el-GR" sz="2000" b="0" i="0" u="none" strike="noStrike" cap="none" normalizeH="0" baseline="0" dirty="0" err="1">
                <a:ln>
                  <a:noFill/>
                </a:ln>
                <a:solidFill>
                  <a:schemeClr val="tx1"/>
                </a:solidFill>
                <a:effectLst/>
                <a:latin typeface="Arial" panose="020B0604020202020204" pitchFamily="34" charset="0"/>
              </a:rPr>
              <a:t>shape</a:t>
            </a:r>
            <a:r>
              <a:rPr kumimoji="0" lang="el-GR" altLang="el-GR" sz="2000" b="0" i="0" u="none" strike="noStrike" cap="none" normalizeH="0" baseline="0" dirty="0">
                <a:ln>
                  <a:noFill/>
                </a:ln>
                <a:solidFill>
                  <a:schemeClr val="tx1"/>
                </a:solidFill>
                <a:effectLst/>
                <a:latin typeface="Arial" panose="020B0604020202020204" pitchFamily="34" charset="0"/>
              </a:rPr>
              <a:t> </a:t>
            </a:r>
            <a:r>
              <a:rPr kumimoji="0" lang="el-GR" altLang="el-GR" sz="2000" b="0" i="0" u="none" strike="noStrike" cap="none" normalizeH="0" baseline="0" dirty="0" err="1">
                <a:ln>
                  <a:noFill/>
                </a:ln>
                <a:solidFill>
                  <a:schemeClr val="tx1"/>
                </a:solidFill>
                <a:effectLst/>
                <a:latin typeface="Arial" panose="020B0604020202020204" pitchFamily="34" charset="0"/>
              </a:rPr>
              <a:t>with</a:t>
            </a:r>
            <a:r>
              <a:rPr kumimoji="0" lang="el-GR" altLang="el-GR" sz="2000" b="0" i="0" u="none" strike="noStrike" cap="none" normalizeH="0" baseline="0" dirty="0">
                <a:ln>
                  <a:noFill/>
                </a:ln>
                <a:solidFill>
                  <a:schemeClr val="tx1"/>
                </a:solidFill>
                <a:effectLst/>
                <a:latin typeface="Arial" panose="020B0604020202020204" pitchFamily="34" charset="0"/>
              </a:rPr>
              <a:t> </a:t>
            </a:r>
            <a:r>
              <a:rPr kumimoji="0" lang="el-GR" altLang="el-GR" sz="2000" b="0" i="0" u="none" strike="noStrike" cap="none" normalizeH="0" baseline="0" dirty="0" err="1">
                <a:ln>
                  <a:noFill/>
                </a:ln>
                <a:solidFill>
                  <a:schemeClr val="tx1"/>
                </a:solidFill>
                <a:effectLst/>
                <a:latin typeface="Arial" panose="020B0604020202020204" pitchFamily="34" charset="0"/>
              </a:rPr>
              <a:t>vocal</a:t>
            </a:r>
            <a:r>
              <a:rPr kumimoji="0" lang="el-GR" altLang="el-GR" sz="2000" b="0" i="0" u="none" strike="noStrike" cap="none" normalizeH="0" baseline="0" dirty="0">
                <a:ln>
                  <a:noFill/>
                </a:ln>
                <a:solidFill>
                  <a:schemeClr val="tx1"/>
                </a:solidFill>
                <a:effectLst/>
                <a:latin typeface="Arial" panose="020B0604020202020204" pitchFamily="34" charset="0"/>
              </a:rPr>
              <a:t> </a:t>
            </a:r>
            <a:r>
              <a:rPr kumimoji="0" lang="el-GR" altLang="el-GR" sz="2000" b="0" i="0" u="none" strike="noStrike" cap="none" normalizeH="0" baseline="0" dirty="0" err="1">
                <a:ln>
                  <a:noFill/>
                </a:ln>
                <a:solidFill>
                  <a:schemeClr val="tx1"/>
                </a:solidFill>
                <a:effectLst/>
                <a:latin typeface="Arial" panose="020B0604020202020204" pitchFamily="34" charset="0"/>
              </a:rPr>
              <a:t>cord</a:t>
            </a:r>
            <a:r>
              <a:rPr kumimoji="0" lang="el-GR" altLang="el-GR" sz="2000" b="0" i="0" u="none" strike="noStrike" cap="none" normalizeH="0" baseline="0" dirty="0">
                <a:ln>
                  <a:noFill/>
                </a:ln>
                <a:solidFill>
                  <a:schemeClr val="tx1"/>
                </a:solidFill>
                <a:effectLst/>
                <a:latin typeface="Arial" panose="020B0604020202020204" pitchFamily="34" charset="0"/>
              </a:rPr>
              <a:t> </a:t>
            </a:r>
            <a:r>
              <a:rPr kumimoji="0" lang="el-GR" altLang="el-GR" sz="2000" b="0" i="0" u="none" strike="noStrike" cap="none" normalizeH="0" baseline="0" dirty="0" err="1">
                <a:ln>
                  <a:noFill/>
                </a:ln>
                <a:solidFill>
                  <a:schemeClr val="tx1"/>
                </a:solidFill>
                <a:effectLst/>
                <a:latin typeface="Arial" panose="020B0604020202020204" pitchFamily="34" charset="0"/>
              </a:rPr>
              <a:t>movement</a:t>
            </a:r>
            <a:endParaRPr kumimoji="0" lang="el-GR" altLang="el-GR"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64770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9C166-0684-C762-6DE7-B57C2EABA5C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65D8B502-0B03-84EB-DF19-DC35FB07B189}"/>
              </a:ext>
            </a:extLst>
          </p:cNvPr>
          <p:cNvSpPr>
            <a:spLocks noGrp="1"/>
          </p:cNvSpPr>
          <p:nvPr>
            <p:ph type="title"/>
          </p:nvPr>
        </p:nvSpPr>
        <p:spPr>
          <a:xfrm>
            <a:off x="457200" y="607866"/>
            <a:ext cx="8229600" cy="1143000"/>
          </a:xfrm>
        </p:spPr>
        <p:txBody>
          <a:bodyPr>
            <a:normAutofit fontScale="90000"/>
          </a:bodyPr>
          <a:lstStyle/>
          <a:p>
            <a:pPr algn="l"/>
            <a:r>
              <a:rPr lang="en-US" b="1" dirty="0">
                <a:highlight>
                  <a:srgbClr val="800000"/>
                </a:highlight>
              </a:rPr>
              <a:t>Vocal Cords (Folds)</a:t>
            </a:r>
            <a:br>
              <a:rPr lang="en-US" dirty="0">
                <a:highlight>
                  <a:srgbClr val="800000"/>
                </a:highlight>
              </a:rPr>
            </a:br>
            <a:endParaRPr lang="el-GR" dirty="0">
              <a:highlight>
                <a:srgbClr val="800000"/>
              </a:highlight>
            </a:endParaRPr>
          </a:p>
        </p:txBody>
      </p:sp>
      <p:sp>
        <p:nvSpPr>
          <p:cNvPr id="3" name="Θέση περιεχομένου 2">
            <a:extLst>
              <a:ext uri="{FF2B5EF4-FFF2-40B4-BE49-F238E27FC236}">
                <a16:creationId xmlns:a16="http://schemas.microsoft.com/office/drawing/2014/main" id="{119538EE-9337-E80C-402B-B8A3FBAB1BFB}"/>
              </a:ext>
            </a:extLst>
          </p:cNvPr>
          <p:cNvSpPr>
            <a:spLocks noGrp="1"/>
          </p:cNvSpPr>
          <p:nvPr>
            <p:ph idx="1"/>
          </p:nvPr>
        </p:nvSpPr>
        <p:spPr>
          <a:xfrm>
            <a:off x="91440" y="1463040"/>
            <a:ext cx="8732520" cy="4709477"/>
          </a:xfrm>
        </p:spPr>
        <p:txBody>
          <a:bodyPr/>
          <a:lstStyle/>
          <a:p>
            <a:pPr>
              <a:buFont typeface="Arial" panose="020B0604020202020204" pitchFamily="34" charset="0"/>
              <a:buChar char="•"/>
            </a:pPr>
            <a:r>
              <a:rPr lang="en-US" sz="2800" b="1" dirty="0">
                <a:highlight>
                  <a:srgbClr val="0000FF"/>
                </a:highlight>
              </a:rPr>
              <a:t>True:</a:t>
            </a:r>
            <a:r>
              <a:rPr lang="en-US" sz="2800" dirty="0">
                <a:highlight>
                  <a:srgbClr val="0000FF"/>
                </a:highlight>
              </a:rPr>
              <a:t> </a:t>
            </a:r>
            <a:r>
              <a:rPr lang="en-US" sz="2800" dirty="0"/>
              <a:t>Involved in sound production.</a:t>
            </a:r>
          </a:p>
          <a:p>
            <a:pPr>
              <a:buFont typeface="Arial" panose="020B0604020202020204" pitchFamily="34" charset="0"/>
              <a:buChar char="•"/>
            </a:pPr>
            <a:r>
              <a:rPr lang="en-US" sz="2800" b="1" dirty="0">
                <a:highlight>
                  <a:srgbClr val="0000FF"/>
                </a:highlight>
              </a:rPr>
              <a:t>False  </a:t>
            </a:r>
            <a:r>
              <a:rPr lang="en-US" sz="2800" b="1" dirty="0"/>
              <a:t>(vestibular folds):</a:t>
            </a:r>
            <a:r>
              <a:rPr lang="en-US" sz="2800" dirty="0"/>
              <a:t> Do not produce sound; help protect the airway.</a:t>
            </a:r>
          </a:p>
          <a:p>
            <a:endParaRPr lang="el-GR" dirty="0"/>
          </a:p>
        </p:txBody>
      </p:sp>
      <p:pic>
        <p:nvPicPr>
          <p:cNvPr id="11266" name="Picture 2" descr="PPT - THE RESPIRATORY SYSTEM PowerPoint Presentation - ID:1705286">
            <a:extLst>
              <a:ext uri="{FF2B5EF4-FFF2-40B4-BE49-F238E27FC236}">
                <a16:creationId xmlns:a16="http://schemas.microsoft.com/office/drawing/2014/main" id="{9497BF43-3E56-8995-29E4-17F97B7203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445"/>
          <a:stretch/>
        </p:blipFill>
        <p:spPr bwMode="auto">
          <a:xfrm>
            <a:off x="1143000" y="2834640"/>
            <a:ext cx="6858000" cy="3680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451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BD02F4-91FD-517A-1899-32CE0F34F107}"/>
              </a:ext>
            </a:extLst>
          </p:cNvPr>
          <p:cNvSpPr>
            <a:spLocks noGrp="1"/>
          </p:cNvSpPr>
          <p:nvPr>
            <p:ph type="title"/>
          </p:nvPr>
        </p:nvSpPr>
        <p:spPr>
          <a:xfrm>
            <a:off x="457200" y="413556"/>
            <a:ext cx="8229600" cy="1143000"/>
          </a:xfrm>
        </p:spPr>
        <p:txBody>
          <a:bodyPr>
            <a:normAutofit fontScale="90000"/>
          </a:bodyPr>
          <a:lstStyle/>
          <a:p>
            <a:pPr algn="l"/>
            <a:r>
              <a:rPr lang="en-US" b="1" dirty="0">
                <a:highlight>
                  <a:srgbClr val="800000"/>
                </a:highlight>
              </a:rPr>
              <a:t>Laryngeal Cavity</a:t>
            </a:r>
            <a:br>
              <a:rPr lang="en-US" dirty="0">
                <a:highlight>
                  <a:srgbClr val="800000"/>
                </a:highlight>
              </a:rPr>
            </a:br>
            <a:endParaRPr lang="el-GR" dirty="0">
              <a:highlight>
                <a:srgbClr val="800000"/>
              </a:highlight>
            </a:endParaRPr>
          </a:p>
        </p:txBody>
      </p:sp>
      <p:sp>
        <p:nvSpPr>
          <p:cNvPr id="3" name="Θέση περιεχομένου 2">
            <a:extLst>
              <a:ext uri="{FF2B5EF4-FFF2-40B4-BE49-F238E27FC236}">
                <a16:creationId xmlns:a16="http://schemas.microsoft.com/office/drawing/2014/main" id="{763ABA0B-FA92-0AB7-3525-43E9F5CCE66A}"/>
              </a:ext>
            </a:extLst>
          </p:cNvPr>
          <p:cNvSpPr>
            <a:spLocks noGrp="1"/>
          </p:cNvSpPr>
          <p:nvPr>
            <p:ph idx="1"/>
          </p:nvPr>
        </p:nvSpPr>
        <p:spPr>
          <a:xfrm>
            <a:off x="0" y="1646237"/>
            <a:ext cx="3909060" cy="4526280"/>
          </a:xfrm>
        </p:spPr>
        <p:txBody>
          <a:bodyPr/>
          <a:lstStyle/>
          <a:p>
            <a:pPr>
              <a:buFont typeface="Arial" panose="020B0604020202020204" pitchFamily="34" charset="0"/>
              <a:buChar char="•"/>
            </a:pPr>
            <a:r>
              <a:rPr lang="en-US" sz="2800" b="1" dirty="0"/>
              <a:t>Supraglottic:</a:t>
            </a:r>
            <a:r>
              <a:rPr lang="en-US" sz="2800" dirty="0"/>
              <a:t> Above the vocal cords.</a:t>
            </a:r>
          </a:p>
          <a:p>
            <a:pPr>
              <a:buFont typeface="Arial" panose="020B0604020202020204" pitchFamily="34" charset="0"/>
              <a:buChar char="•"/>
            </a:pPr>
            <a:r>
              <a:rPr lang="en-US" sz="2800" b="1" dirty="0"/>
              <a:t>Glottic:</a:t>
            </a:r>
            <a:r>
              <a:rPr lang="en-US" sz="2800" dirty="0"/>
              <a:t> Contains the vocal cords.</a:t>
            </a:r>
          </a:p>
          <a:p>
            <a:pPr>
              <a:buFont typeface="Arial" panose="020B0604020202020204" pitchFamily="34" charset="0"/>
              <a:buChar char="•"/>
            </a:pPr>
            <a:r>
              <a:rPr lang="en-US" sz="2800" b="1" dirty="0"/>
              <a:t>Subglottic:</a:t>
            </a:r>
            <a:r>
              <a:rPr lang="en-US" sz="2800" dirty="0"/>
              <a:t> Below the vocal cords, leading to the trachea.</a:t>
            </a:r>
          </a:p>
          <a:p>
            <a:endParaRPr lang="el-GR" dirty="0"/>
          </a:p>
        </p:txBody>
      </p:sp>
      <p:pic>
        <p:nvPicPr>
          <p:cNvPr id="13314" name="Picture 2" descr="Larynx , Anatomy QA">
            <a:extLst>
              <a:ext uri="{FF2B5EF4-FFF2-40B4-BE49-F238E27FC236}">
                <a16:creationId xmlns:a16="http://schemas.microsoft.com/office/drawing/2014/main" id="{1FAD0F58-1482-3DBF-7651-98DA71D19E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4741" y="1325880"/>
            <a:ext cx="5509260" cy="5414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179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3A4A3C2-3C6C-845E-BAC2-5E7CA9B093B0}"/>
              </a:ext>
            </a:extLst>
          </p:cNvPr>
          <p:cNvSpPr>
            <a:spLocks noGrp="1"/>
          </p:cNvSpPr>
          <p:nvPr>
            <p:ph type="title"/>
          </p:nvPr>
        </p:nvSpPr>
        <p:spPr/>
        <p:txBody>
          <a:bodyPr/>
          <a:lstStyle/>
          <a:p>
            <a:pPr algn="l"/>
            <a:r>
              <a:rPr lang="en-US" dirty="0">
                <a:highlight>
                  <a:srgbClr val="800000"/>
                </a:highlight>
              </a:rPr>
              <a:t>The nose </a:t>
            </a:r>
            <a:endParaRPr lang="el-GR" dirty="0">
              <a:highlight>
                <a:srgbClr val="800000"/>
              </a:highlight>
            </a:endParaRPr>
          </a:p>
        </p:txBody>
      </p:sp>
      <p:sp>
        <p:nvSpPr>
          <p:cNvPr id="3" name="Θέση περιεχομένου 2">
            <a:extLst>
              <a:ext uri="{FF2B5EF4-FFF2-40B4-BE49-F238E27FC236}">
                <a16:creationId xmlns:a16="http://schemas.microsoft.com/office/drawing/2014/main" id="{2B4A557A-A970-77F7-B716-4D552351A705}"/>
              </a:ext>
            </a:extLst>
          </p:cNvPr>
          <p:cNvSpPr>
            <a:spLocks noGrp="1"/>
          </p:cNvSpPr>
          <p:nvPr>
            <p:ph idx="1"/>
          </p:nvPr>
        </p:nvSpPr>
        <p:spPr>
          <a:xfrm>
            <a:off x="457200" y="1646237"/>
            <a:ext cx="3646170" cy="4526280"/>
          </a:xfrm>
        </p:spPr>
        <p:txBody>
          <a:bodyPr>
            <a:normAutofit/>
          </a:bodyPr>
          <a:lstStyle/>
          <a:p>
            <a:pPr marL="0" indent="0">
              <a:buNone/>
            </a:pPr>
            <a:r>
              <a:rPr lang="en-US" sz="2400" dirty="0"/>
              <a:t>is a complex structure involved in </a:t>
            </a:r>
            <a:r>
              <a:rPr lang="en-US" sz="2400" b="1" dirty="0"/>
              <a:t>breathing</a:t>
            </a:r>
            <a:r>
              <a:rPr lang="en-US" sz="2400" dirty="0"/>
              <a:t>, </a:t>
            </a:r>
            <a:r>
              <a:rPr lang="en-US" sz="2400" b="1" dirty="0"/>
              <a:t>smelling</a:t>
            </a:r>
            <a:r>
              <a:rPr lang="en-US" sz="2400" dirty="0"/>
              <a:t>, and </a:t>
            </a:r>
            <a:r>
              <a:rPr lang="en-US" sz="2400" b="1" dirty="0"/>
              <a:t>filtering air</a:t>
            </a:r>
            <a:r>
              <a:rPr lang="en-US" sz="2400" dirty="0"/>
              <a:t>. </a:t>
            </a:r>
          </a:p>
          <a:p>
            <a:pPr marL="0" indent="0">
              <a:buNone/>
            </a:pPr>
            <a:r>
              <a:rPr lang="en-US" sz="2400" dirty="0"/>
              <a:t>It consists of </a:t>
            </a:r>
            <a:r>
              <a:rPr lang="en-US" sz="2400" b="1" dirty="0"/>
              <a:t>external</a:t>
            </a:r>
            <a:r>
              <a:rPr lang="en-US" sz="2400" dirty="0"/>
              <a:t> and </a:t>
            </a:r>
            <a:r>
              <a:rPr lang="en-US" sz="2400" b="1" dirty="0"/>
              <a:t>internal</a:t>
            </a:r>
            <a:r>
              <a:rPr lang="en-US" sz="2400" dirty="0"/>
              <a:t> structures, each playing a crucial role in the </a:t>
            </a:r>
            <a:r>
              <a:rPr lang="en-US" sz="2400" b="1" dirty="0"/>
              <a:t>respiratory</a:t>
            </a:r>
            <a:r>
              <a:rPr lang="en-US" sz="2400" dirty="0"/>
              <a:t> and </a:t>
            </a:r>
            <a:r>
              <a:rPr lang="en-US" sz="2400" b="1" dirty="0"/>
              <a:t>olfactory systems</a:t>
            </a:r>
            <a:endParaRPr lang="el-GR" sz="2400" dirty="0"/>
          </a:p>
        </p:txBody>
      </p:sp>
      <p:pic>
        <p:nvPicPr>
          <p:cNvPr id="16386" name="Picture 2" descr="Profile view labelled topographic anatomy | Rhinoplasty, Facial plastic ...">
            <a:extLst>
              <a:ext uri="{FF2B5EF4-FFF2-40B4-BE49-F238E27FC236}">
                <a16:creationId xmlns:a16="http://schemas.microsoft.com/office/drawing/2014/main" id="{AE1AB7B9-3A8E-503E-39B9-3A1559FF8B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700"/>
          <a:stretch/>
        </p:blipFill>
        <p:spPr bwMode="auto">
          <a:xfrm>
            <a:off x="4366260" y="1494789"/>
            <a:ext cx="4498658" cy="482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055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828C435-A03F-ED76-3542-0857A1F00ECB}"/>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71123994-1778-3785-75FD-B435CAC66D12}"/>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CDE6754E-BAC1-7AB0-DEAE-5840E573BF4F}"/>
              </a:ext>
            </a:extLst>
          </p:cNvPr>
          <p:cNvPicPr>
            <a:picLocks noChangeAspect="1"/>
          </p:cNvPicPr>
          <p:nvPr/>
        </p:nvPicPr>
        <p:blipFill>
          <a:blip r:embed="rId2"/>
          <a:stretch>
            <a:fillRect/>
          </a:stretch>
        </p:blipFill>
        <p:spPr>
          <a:xfrm>
            <a:off x="0" y="-37930"/>
            <a:ext cx="9144000" cy="6886927"/>
          </a:xfrm>
          <a:prstGeom prst="rect">
            <a:avLst/>
          </a:prstGeom>
        </p:spPr>
      </p:pic>
    </p:spTree>
    <p:extLst>
      <p:ext uri="{BB962C8B-B14F-4D97-AF65-F5344CB8AC3E}">
        <p14:creationId xmlns:p14="http://schemas.microsoft.com/office/powerpoint/2010/main" val="3852662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BB0504-A883-5DBC-504C-DD2A009EF967}"/>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77AF46AC-50DC-2FAF-DFF3-EA45A9511FDD}"/>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A97E1478-ECF7-E3DC-86C1-8815EAEAB079}"/>
              </a:ext>
            </a:extLst>
          </p:cNvPr>
          <p:cNvPicPr>
            <a:picLocks noChangeAspect="1"/>
          </p:cNvPicPr>
          <p:nvPr/>
        </p:nvPicPr>
        <p:blipFill>
          <a:blip r:embed="rId2"/>
          <a:stretch>
            <a:fillRect/>
          </a:stretch>
        </p:blipFill>
        <p:spPr>
          <a:xfrm>
            <a:off x="0" y="-80010"/>
            <a:ext cx="9144000" cy="6941771"/>
          </a:xfrm>
          <a:prstGeom prst="rect">
            <a:avLst/>
          </a:prstGeom>
        </p:spPr>
      </p:pic>
    </p:spTree>
    <p:extLst>
      <p:ext uri="{BB962C8B-B14F-4D97-AF65-F5344CB8AC3E}">
        <p14:creationId xmlns:p14="http://schemas.microsoft.com/office/powerpoint/2010/main" val="2265097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F6D170-BC5A-6EF0-985F-B23BA1E3D231}"/>
              </a:ext>
            </a:extLst>
          </p:cNvPr>
          <p:cNvSpPr>
            <a:spLocks noGrp="1"/>
          </p:cNvSpPr>
          <p:nvPr>
            <p:ph type="title"/>
          </p:nvPr>
        </p:nvSpPr>
        <p:spPr/>
        <p:txBody>
          <a:bodyPr>
            <a:normAutofit fontScale="90000"/>
          </a:bodyPr>
          <a:lstStyle/>
          <a:p>
            <a:pPr algn="l"/>
            <a:r>
              <a:rPr lang="en-US" b="1" dirty="0">
                <a:highlight>
                  <a:srgbClr val="800000"/>
                </a:highlight>
              </a:rPr>
              <a:t>External Nose</a:t>
            </a:r>
            <a:br>
              <a:rPr lang="en-US" b="1" dirty="0">
                <a:highlight>
                  <a:srgbClr val="800000"/>
                </a:highlight>
              </a:rPr>
            </a:br>
            <a:endParaRPr lang="el-GR" dirty="0">
              <a:highlight>
                <a:srgbClr val="800000"/>
              </a:highlight>
            </a:endParaRPr>
          </a:p>
        </p:txBody>
      </p:sp>
      <p:sp>
        <p:nvSpPr>
          <p:cNvPr id="3" name="Θέση περιεχομένου 2">
            <a:extLst>
              <a:ext uri="{FF2B5EF4-FFF2-40B4-BE49-F238E27FC236}">
                <a16:creationId xmlns:a16="http://schemas.microsoft.com/office/drawing/2014/main" id="{028F69EC-4583-93A6-D1AD-A215E343C613}"/>
              </a:ext>
            </a:extLst>
          </p:cNvPr>
          <p:cNvSpPr>
            <a:spLocks noGrp="1"/>
          </p:cNvSpPr>
          <p:nvPr>
            <p:ph idx="1"/>
          </p:nvPr>
        </p:nvSpPr>
        <p:spPr>
          <a:xfrm>
            <a:off x="-57150" y="720407"/>
            <a:ext cx="8938260" cy="4526280"/>
          </a:xfrm>
        </p:spPr>
        <p:txBody>
          <a:bodyPr>
            <a:normAutofit/>
          </a:bodyPr>
          <a:lstStyle/>
          <a:p>
            <a:pPr>
              <a:buFont typeface="Arial" panose="020B0604020202020204" pitchFamily="34" charset="0"/>
              <a:buChar char="•"/>
            </a:pPr>
            <a:r>
              <a:rPr lang="en-US" sz="2400" b="1" dirty="0"/>
              <a:t>Nasal Bridge:</a:t>
            </a:r>
            <a:r>
              <a:rPr lang="en-US" sz="2400" dirty="0"/>
              <a:t> The bony upper part of the nose.</a:t>
            </a:r>
          </a:p>
          <a:p>
            <a:pPr>
              <a:buFont typeface="Arial" panose="020B0604020202020204" pitchFamily="34" charset="0"/>
              <a:buChar char="•"/>
            </a:pPr>
            <a:r>
              <a:rPr lang="en-US" sz="2400" b="1" dirty="0"/>
              <a:t>Nostrils (Nares):</a:t>
            </a:r>
            <a:r>
              <a:rPr lang="en-US" sz="2400" dirty="0"/>
              <a:t> The two external openings through which air enters.</a:t>
            </a:r>
          </a:p>
          <a:p>
            <a:pPr>
              <a:buFont typeface="Arial" panose="020B0604020202020204" pitchFamily="34" charset="0"/>
              <a:buChar char="•"/>
            </a:pPr>
            <a:r>
              <a:rPr lang="en-US" sz="2400" b="1" dirty="0"/>
              <a:t>Alae:</a:t>
            </a:r>
            <a:r>
              <a:rPr lang="en-US" sz="2400" dirty="0"/>
              <a:t> The fleshy, outer parts of the nostrils.</a:t>
            </a:r>
          </a:p>
          <a:p>
            <a:pPr>
              <a:buFont typeface="Arial" panose="020B0604020202020204" pitchFamily="34" charset="0"/>
              <a:buChar char="•"/>
            </a:pPr>
            <a:r>
              <a:rPr lang="en-US" sz="2400" b="1" dirty="0"/>
              <a:t>Nasal Septum:</a:t>
            </a:r>
            <a:r>
              <a:rPr lang="en-US" sz="2400" dirty="0"/>
              <a:t> Divides the nostrils into left and right; made of bone and cartilage.</a:t>
            </a:r>
          </a:p>
          <a:p>
            <a:endParaRPr lang="el-GR" dirty="0"/>
          </a:p>
        </p:txBody>
      </p:sp>
      <p:pic>
        <p:nvPicPr>
          <p:cNvPr id="17410" name="Picture 2" descr="Diagram Of Mouth And Nose Nose Parts And Functions">
            <a:extLst>
              <a:ext uri="{FF2B5EF4-FFF2-40B4-BE49-F238E27FC236}">
                <a16:creationId xmlns:a16="http://schemas.microsoft.com/office/drawing/2014/main" id="{CB77B43E-D740-ED98-7A24-0C3CAC83FCCF}"/>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18260"/>
          <a:stretch/>
        </p:blipFill>
        <p:spPr bwMode="auto">
          <a:xfrm>
            <a:off x="160020" y="3040380"/>
            <a:ext cx="9144000" cy="3817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146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9DC5EAFB-49A8-3688-01EF-E992C9A8538A}"/>
              </a:ext>
            </a:extLst>
          </p:cNvPr>
          <p:cNvSpPr>
            <a:spLocks noGrp="1" noChangeArrowheads="1"/>
          </p:cNvSpPr>
          <p:nvPr>
            <p:ph idx="1"/>
          </p:nvPr>
        </p:nvSpPr>
        <p:spPr bwMode="auto">
          <a:xfrm>
            <a:off x="400050" y="505122"/>
            <a:ext cx="3360420" cy="5847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l-GR" altLang="el-GR" sz="2200" b="1" i="0" u="none" strike="noStrike" cap="none" normalizeH="0" baseline="0" dirty="0" err="1">
                <a:ln>
                  <a:noFill/>
                </a:ln>
                <a:solidFill>
                  <a:schemeClr val="tx1"/>
                </a:solidFill>
                <a:effectLst/>
                <a:latin typeface="Arial" panose="020B0604020202020204" pitchFamily="34" charset="0"/>
              </a:rPr>
              <a:t>Nasal</a:t>
            </a:r>
            <a:r>
              <a:rPr kumimoji="0" lang="el-GR" altLang="el-GR" sz="2200" b="1" i="0" u="none" strike="noStrike" cap="none" normalizeH="0" baseline="0" dirty="0">
                <a:ln>
                  <a:noFill/>
                </a:ln>
                <a:solidFill>
                  <a:schemeClr val="tx1"/>
                </a:solidFill>
                <a:effectLst/>
                <a:latin typeface="Arial" panose="020B0604020202020204" pitchFamily="34" charset="0"/>
              </a:rPr>
              <a:t> </a:t>
            </a:r>
            <a:r>
              <a:rPr kumimoji="0" lang="el-GR" altLang="el-GR" sz="2200" b="1" i="0" u="none" strike="noStrike" cap="none" normalizeH="0" baseline="0" dirty="0" err="1">
                <a:ln>
                  <a:noFill/>
                </a:ln>
                <a:solidFill>
                  <a:schemeClr val="tx1"/>
                </a:solidFill>
                <a:effectLst/>
                <a:latin typeface="Arial" panose="020B0604020202020204" pitchFamily="34" charset="0"/>
              </a:rPr>
              <a:t>Bone</a:t>
            </a:r>
            <a:r>
              <a:rPr kumimoji="0" lang="el-GR" altLang="el-GR" sz="2200" b="1" i="0" u="none" strike="noStrike" cap="none" normalizeH="0" baseline="0" dirty="0">
                <a:ln>
                  <a:noFill/>
                </a:ln>
                <a:solidFill>
                  <a:schemeClr val="tx1"/>
                </a:solidFill>
                <a:effectLst/>
                <a:latin typeface="Arial" panose="020B0604020202020204" pitchFamily="34" charset="0"/>
              </a:rPr>
              <a:t>:</a:t>
            </a:r>
            <a:r>
              <a:rPr kumimoji="0" lang="el-GR" altLang="el-GR" sz="2200" b="0" i="0" u="none" strike="noStrike" cap="none" normalizeH="0" baseline="0" dirty="0">
                <a:ln>
                  <a:noFill/>
                </a:ln>
                <a:solidFill>
                  <a:schemeClr val="tx1"/>
                </a:solidFill>
                <a:effectLst/>
                <a:latin typeface="Arial" panose="020B0604020202020204" pitchFamily="34" charset="0"/>
              </a:rPr>
              <a:t> </a:t>
            </a:r>
            <a:r>
              <a:rPr kumimoji="0" lang="el-GR" altLang="el-GR" sz="2200" b="0" i="0" u="none" strike="noStrike" cap="none" normalizeH="0" baseline="0" dirty="0" err="1">
                <a:ln>
                  <a:noFill/>
                </a:ln>
                <a:solidFill>
                  <a:schemeClr val="tx1"/>
                </a:solidFill>
                <a:effectLst/>
                <a:latin typeface="Arial" panose="020B0604020202020204" pitchFamily="34" charset="0"/>
              </a:rPr>
              <a:t>Provides</a:t>
            </a:r>
            <a:r>
              <a:rPr kumimoji="0" lang="el-GR" altLang="el-GR" sz="2200" b="0" i="0" u="none" strike="noStrike" cap="none" normalizeH="0" baseline="0" dirty="0">
                <a:ln>
                  <a:noFill/>
                </a:ln>
                <a:solidFill>
                  <a:schemeClr val="tx1"/>
                </a:solidFill>
                <a:effectLst/>
                <a:latin typeface="Arial" panose="020B0604020202020204" pitchFamily="34" charset="0"/>
              </a:rPr>
              <a:t> </a:t>
            </a:r>
            <a:r>
              <a:rPr kumimoji="0" lang="el-GR" altLang="el-GR" sz="2200" b="0" i="0" u="none" strike="noStrike" cap="none" normalizeH="0" baseline="0" dirty="0" err="1">
                <a:ln>
                  <a:noFill/>
                </a:ln>
                <a:solidFill>
                  <a:schemeClr val="tx1"/>
                </a:solidFill>
                <a:effectLst/>
                <a:latin typeface="Arial" panose="020B0604020202020204" pitchFamily="34" charset="0"/>
              </a:rPr>
              <a:t>structure</a:t>
            </a:r>
            <a:r>
              <a:rPr kumimoji="0" lang="el-GR" altLang="el-GR" sz="2200" b="0" i="0" u="none" strike="noStrike" cap="none" normalizeH="0" baseline="0" dirty="0">
                <a:ln>
                  <a:noFill/>
                </a:ln>
                <a:solidFill>
                  <a:schemeClr val="tx1"/>
                </a:solidFill>
                <a:effectLst/>
                <a:latin typeface="Arial" panose="020B0604020202020204" pitchFamily="34" charset="0"/>
              </a:rPr>
              <a:t> and </a:t>
            </a:r>
            <a:r>
              <a:rPr kumimoji="0" lang="el-GR" altLang="el-GR" sz="2200" b="0" i="0" u="none" strike="noStrike" cap="none" normalizeH="0" baseline="0" dirty="0" err="1">
                <a:ln>
                  <a:noFill/>
                </a:ln>
                <a:solidFill>
                  <a:schemeClr val="tx1"/>
                </a:solidFill>
                <a:effectLst/>
                <a:latin typeface="Arial" panose="020B0604020202020204" pitchFamily="34" charset="0"/>
              </a:rPr>
              <a:t>forms</a:t>
            </a:r>
            <a:r>
              <a:rPr kumimoji="0" lang="el-GR" altLang="el-GR" sz="2200" b="0" i="0" u="none" strike="noStrike" cap="none" normalizeH="0" baseline="0" dirty="0">
                <a:ln>
                  <a:noFill/>
                </a:ln>
                <a:solidFill>
                  <a:schemeClr val="tx1"/>
                </a:solidFill>
                <a:effectLst/>
                <a:latin typeface="Arial" panose="020B0604020202020204" pitchFamily="34" charset="0"/>
              </a:rPr>
              <a:t> the </a:t>
            </a:r>
            <a:r>
              <a:rPr kumimoji="0" lang="el-GR" altLang="el-GR" sz="2200" b="0" i="0" u="none" strike="noStrike" cap="none" normalizeH="0" baseline="0" dirty="0" err="1">
                <a:ln>
                  <a:noFill/>
                </a:ln>
                <a:solidFill>
                  <a:schemeClr val="tx1"/>
                </a:solidFill>
                <a:effectLst/>
                <a:latin typeface="Arial" panose="020B0604020202020204" pitchFamily="34" charset="0"/>
              </a:rPr>
              <a:t>bridge</a:t>
            </a:r>
            <a:r>
              <a:rPr kumimoji="0" lang="el-GR" altLang="el-GR" sz="2200" b="0" i="0" u="none" strike="noStrike" cap="none" normalizeH="0" baseline="0" dirty="0">
                <a:ln>
                  <a:noFill/>
                </a:ln>
                <a:solidFill>
                  <a:schemeClr val="tx1"/>
                </a:solidFill>
                <a:effectLst/>
                <a:latin typeface="Arial" panose="020B0604020202020204" pitchFamily="34" charset="0"/>
              </a:rPr>
              <a:t> of the </a:t>
            </a:r>
            <a:r>
              <a:rPr kumimoji="0" lang="el-GR" altLang="el-GR" sz="2200" b="0" i="0" u="none" strike="noStrike" cap="none" normalizeH="0" baseline="0" dirty="0" err="1">
                <a:ln>
                  <a:noFill/>
                </a:ln>
                <a:solidFill>
                  <a:schemeClr val="tx1"/>
                </a:solidFill>
                <a:effectLst/>
                <a:latin typeface="Arial" panose="020B0604020202020204" pitchFamily="34" charset="0"/>
              </a:rPr>
              <a:t>nose</a:t>
            </a:r>
            <a:r>
              <a:rPr kumimoji="0" lang="el-GR" altLang="el-GR" sz="22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None/>
              <a:tabLst/>
            </a:pPr>
            <a:r>
              <a:rPr kumimoji="0" lang="el-GR" altLang="el-GR" sz="2200" b="1" i="0" u="none" strike="noStrike" cap="none" normalizeH="0" baseline="0" dirty="0" err="1">
                <a:ln>
                  <a:noFill/>
                </a:ln>
                <a:solidFill>
                  <a:schemeClr val="tx1"/>
                </a:solidFill>
                <a:effectLst/>
                <a:latin typeface="Arial" panose="020B0604020202020204" pitchFamily="34" charset="0"/>
              </a:rPr>
              <a:t>Cartilage</a:t>
            </a:r>
            <a:r>
              <a:rPr kumimoji="0" lang="el-GR" altLang="el-GR" sz="2200" b="1" i="0" u="none" strike="noStrike" cap="none" normalizeH="0" baseline="0" dirty="0">
                <a:ln>
                  <a:noFill/>
                </a:ln>
                <a:solidFill>
                  <a:schemeClr val="tx1"/>
                </a:solidFill>
                <a:effectLst/>
                <a:latin typeface="Arial" panose="020B0604020202020204" pitchFamily="34" charset="0"/>
              </a:rPr>
              <a:t>:</a:t>
            </a:r>
            <a:r>
              <a:rPr kumimoji="0" lang="el-GR" altLang="el-GR" sz="2200" b="0" i="0" u="none" strike="noStrike" cap="none" normalizeH="0" baseline="0" dirty="0">
                <a:ln>
                  <a:noFill/>
                </a:ln>
                <a:solidFill>
                  <a:schemeClr val="tx1"/>
                </a:solidFill>
                <a:effectLst/>
                <a:latin typeface="Arial" panose="020B0604020202020204" pitchFamily="34" charset="0"/>
              </a:rPr>
              <a:t> </a:t>
            </a:r>
            <a:r>
              <a:rPr kumimoji="0" lang="el-GR" altLang="el-GR" sz="2200" b="0" i="0" u="none" strike="noStrike" cap="none" normalizeH="0" baseline="0" dirty="0" err="1">
                <a:ln>
                  <a:noFill/>
                </a:ln>
                <a:solidFill>
                  <a:schemeClr val="tx1"/>
                </a:solidFill>
                <a:effectLst/>
                <a:latin typeface="Arial" panose="020B0604020202020204" pitchFamily="34" charset="0"/>
              </a:rPr>
              <a:t>Gives</a:t>
            </a:r>
            <a:r>
              <a:rPr kumimoji="0" lang="el-GR" altLang="el-GR" sz="2200" b="0" i="0" u="none" strike="noStrike" cap="none" normalizeH="0" baseline="0" dirty="0">
                <a:ln>
                  <a:noFill/>
                </a:ln>
                <a:solidFill>
                  <a:schemeClr val="tx1"/>
                </a:solidFill>
                <a:effectLst/>
                <a:latin typeface="Arial" panose="020B0604020202020204" pitchFamily="34" charset="0"/>
              </a:rPr>
              <a:t> </a:t>
            </a:r>
            <a:r>
              <a:rPr kumimoji="0" lang="el-GR" altLang="el-GR" sz="2200" b="0" i="0" u="none" strike="noStrike" cap="none" normalizeH="0" baseline="0" dirty="0" err="1">
                <a:ln>
                  <a:noFill/>
                </a:ln>
                <a:solidFill>
                  <a:schemeClr val="tx1"/>
                </a:solidFill>
                <a:effectLst/>
                <a:latin typeface="Arial" panose="020B0604020202020204" pitchFamily="34" charset="0"/>
              </a:rPr>
              <a:t>shape</a:t>
            </a:r>
            <a:r>
              <a:rPr kumimoji="0" lang="el-GR" altLang="el-GR" sz="2200" b="0" i="0" u="none" strike="noStrike" cap="none" normalizeH="0" baseline="0" dirty="0">
                <a:ln>
                  <a:noFill/>
                </a:ln>
                <a:solidFill>
                  <a:schemeClr val="tx1"/>
                </a:solidFill>
                <a:effectLst/>
                <a:latin typeface="Arial" panose="020B0604020202020204" pitchFamily="34" charset="0"/>
              </a:rPr>
              <a:t> and </a:t>
            </a:r>
            <a:r>
              <a:rPr kumimoji="0" lang="el-GR" altLang="el-GR" sz="2200" b="0" i="0" u="none" strike="noStrike" cap="none" normalizeH="0" baseline="0" dirty="0" err="1">
                <a:ln>
                  <a:noFill/>
                </a:ln>
                <a:solidFill>
                  <a:schemeClr val="tx1"/>
                </a:solidFill>
                <a:effectLst/>
                <a:latin typeface="Arial" panose="020B0604020202020204" pitchFamily="34" charset="0"/>
              </a:rPr>
              <a:t>flexibility</a:t>
            </a:r>
            <a:r>
              <a:rPr kumimoji="0" lang="el-GR" altLang="el-GR" sz="2200" b="0" i="0" u="none" strike="noStrike" cap="none" normalizeH="0" baseline="0" dirty="0">
                <a:ln>
                  <a:noFill/>
                </a:ln>
                <a:solidFill>
                  <a:schemeClr val="tx1"/>
                </a:solidFill>
                <a:effectLst/>
                <a:latin typeface="Arial" panose="020B0604020202020204" pitchFamily="34" charset="0"/>
              </a:rPr>
              <a:t>, </a:t>
            </a:r>
            <a:r>
              <a:rPr kumimoji="0" lang="el-GR" altLang="el-GR" sz="2200" b="0" i="0" u="none" strike="noStrike" cap="none" normalizeH="0" baseline="0" dirty="0" err="1">
                <a:ln>
                  <a:noFill/>
                </a:ln>
                <a:solidFill>
                  <a:schemeClr val="tx1"/>
                </a:solidFill>
                <a:effectLst/>
                <a:latin typeface="Arial" panose="020B0604020202020204" pitchFamily="34" charset="0"/>
              </a:rPr>
              <a:t>including</a:t>
            </a:r>
            <a:r>
              <a:rPr kumimoji="0" lang="el-GR" altLang="el-GR" sz="22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None/>
              <a:tabLst/>
            </a:pPr>
            <a:r>
              <a:rPr kumimoji="0" lang="el-GR" altLang="el-GR" sz="2200" b="1" i="0" u="none" strike="noStrike" cap="none" normalizeH="0" baseline="0" dirty="0" err="1">
                <a:ln>
                  <a:noFill/>
                </a:ln>
                <a:solidFill>
                  <a:schemeClr val="tx1"/>
                </a:solidFill>
                <a:effectLst/>
                <a:latin typeface="Arial" panose="020B0604020202020204" pitchFamily="34" charset="0"/>
              </a:rPr>
              <a:t>Lateral</a:t>
            </a:r>
            <a:r>
              <a:rPr kumimoji="0" lang="el-GR" altLang="el-GR" sz="2200" b="1" i="0" u="none" strike="noStrike" cap="none" normalizeH="0" baseline="0" dirty="0">
                <a:ln>
                  <a:noFill/>
                </a:ln>
                <a:solidFill>
                  <a:schemeClr val="tx1"/>
                </a:solidFill>
                <a:effectLst/>
                <a:latin typeface="Arial" panose="020B0604020202020204" pitchFamily="34" charset="0"/>
              </a:rPr>
              <a:t> </a:t>
            </a:r>
            <a:r>
              <a:rPr kumimoji="0" lang="el-GR" altLang="el-GR" sz="2200" b="1" i="0" u="none" strike="noStrike" cap="none" normalizeH="0" baseline="0" dirty="0" err="1">
                <a:ln>
                  <a:noFill/>
                </a:ln>
                <a:solidFill>
                  <a:schemeClr val="tx1"/>
                </a:solidFill>
                <a:effectLst/>
                <a:latin typeface="Arial" panose="020B0604020202020204" pitchFamily="34" charset="0"/>
              </a:rPr>
              <a:t>cartilage</a:t>
            </a:r>
            <a:r>
              <a:rPr kumimoji="0" lang="el-GR" altLang="el-GR" sz="2200" b="1" i="0" u="none" strike="noStrike" cap="none" normalizeH="0" baseline="0" dirty="0">
                <a:ln>
                  <a:noFill/>
                </a:ln>
                <a:solidFill>
                  <a:schemeClr val="tx1"/>
                </a:solidFill>
                <a:effectLst/>
                <a:latin typeface="Arial" panose="020B0604020202020204" pitchFamily="34" charset="0"/>
              </a:rPr>
              <a:t>:</a:t>
            </a:r>
            <a:r>
              <a:rPr kumimoji="0" lang="el-GR" altLang="el-GR" sz="2200" b="0" i="0" u="none" strike="noStrike" cap="none" normalizeH="0" baseline="0" dirty="0">
                <a:ln>
                  <a:noFill/>
                </a:ln>
                <a:solidFill>
                  <a:schemeClr val="tx1"/>
                </a:solidFill>
                <a:effectLst/>
                <a:latin typeface="Arial" panose="020B0604020202020204" pitchFamily="34" charset="0"/>
              </a:rPr>
              <a:t> </a:t>
            </a:r>
            <a:r>
              <a:rPr kumimoji="0" lang="el-GR" altLang="el-GR" sz="2200" b="0" i="0" u="none" strike="noStrike" cap="none" normalizeH="0" baseline="0" dirty="0" err="1">
                <a:ln>
                  <a:noFill/>
                </a:ln>
                <a:solidFill>
                  <a:schemeClr val="tx1"/>
                </a:solidFill>
                <a:effectLst/>
                <a:latin typeface="Arial" panose="020B0604020202020204" pitchFamily="34" charset="0"/>
              </a:rPr>
              <a:t>Supports</a:t>
            </a:r>
            <a:r>
              <a:rPr kumimoji="0" lang="el-GR" altLang="el-GR" sz="2200" b="0" i="0" u="none" strike="noStrike" cap="none" normalizeH="0" baseline="0" dirty="0">
                <a:ln>
                  <a:noFill/>
                </a:ln>
                <a:solidFill>
                  <a:schemeClr val="tx1"/>
                </a:solidFill>
                <a:effectLst/>
                <a:latin typeface="Arial" panose="020B0604020202020204" pitchFamily="34" charset="0"/>
              </a:rPr>
              <a:t> the </a:t>
            </a:r>
            <a:r>
              <a:rPr kumimoji="0" lang="el-GR" altLang="el-GR" sz="2200" b="0" i="0" u="none" strike="noStrike" cap="none" normalizeH="0" baseline="0" dirty="0" err="1">
                <a:ln>
                  <a:noFill/>
                </a:ln>
                <a:solidFill>
                  <a:schemeClr val="tx1"/>
                </a:solidFill>
                <a:effectLst/>
                <a:latin typeface="Arial" panose="020B0604020202020204" pitchFamily="34" charset="0"/>
              </a:rPr>
              <a:t>sides</a:t>
            </a:r>
            <a:r>
              <a:rPr kumimoji="0" lang="el-GR" altLang="el-GR" sz="2200" b="0" i="0" u="none" strike="noStrike" cap="none" normalizeH="0" baseline="0" dirty="0">
                <a:ln>
                  <a:noFill/>
                </a:ln>
                <a:solidFill>
                  <a:schemeClr val="tx1"/>
                </a:solidFill>
                <a:effectLst/>
                <a:latin typeface="Arial" panose="020B0604020202020204" pitchFamily="34" charset="0"/>
              </a:rPr>
              <a:t> of the </a:t>
            </a:r>
            <a:r>
              <a:rPr kumimoji="0" lang="el-GR" altLang="el-GR" sz="2200" b="0" i="0" u="none" strike="noStrike" cap="none" normalizeH="0" baseline="0" dirty="0" err="1">
                <a:ln>
                  <a:noFill/>
                </a:ln>
                <a:solidFill>
                  <a:schemeClr val="tx1"/>
                </a:solidFill>
                <a:effectLst/>
                <a:latin typeface="Arial" panose="020B0604020202020204" pitchFamily="34" charset="0"/>
              </a:rPr>
              <a:t>nose</a:t>
            </a:r>
            <a:r>
              <a:rPr kumimoji="0" lang="el-GR" altLang="el-GR" sz="22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None/>
              <a:tabLst/>
            </a:pPr>
            <a:r>
              <a:rPr kumimoji="0" lang="el-GR" altLang="el-GR" sz="2200" b="1" i="0" u="none" strike="noStrike" cap="none" normalizeH="0" baseline="0" dirty="0" err="1">
                <a:ln>
                  <a:noFill/>
                </a:ln>
                <a:solidFill>
                  <a:schemeClr val="tx1"/>
                </a:solidFill>
                <a:effectLst/>
                <a:latin typeface="Arial" panose="020B0604020202020204" pitchFamily="34" charset="0"/>
              </a:rPr>
              <a:t>Alar</a:t>
            </a:r>
            <a:r>
              <a:rPr kumimoji="0" lang="el-GR" altLang="el-GR" sz="2200" b="1" i="0" u="none" strike="noStrike" cap="none" normalizeH="0" baseline="0" dirty="0">
                <a:ln>
                  <a:noFill/>
                </a:ln>
                <a:solidFill>
                  <a:schemeClr val="tx1"/>
                </a:solidFill>
                <a:effectLst/>
                <a:latin typeface="Arial" panose="020B0604020202020204" pitchFamily="34" charset="0"/>
              </a:rPr>
              <a:t> </a:t>
            </a:r>
            <a:r>
              <a:rPr kumimoji="0" lang="el-GR" altLang="el-GR" sz="2200" b="1" i="0" u="none" strike="noStrike" cap="none" normalizeH="0" baseline="0" dirty="0" err="1">
                <a:ln>
                  <a:noFill/>
                </a:ln>
                <a:solidFill>
                  <a:schemeClr val="tx1"/>
                </a:solidFill>
                <a:effectLst/>
                <a:latin typeface="Arial" panose="020B0604020202020204" pitchFamily="34" charset="0"/>
              </a:rPr>
              <a:t>cartilage</a:t>
            </a:r>
            <a:r>
              <a:rPr kumimoji="0" lang="el-GR" altLang="el-GR" sz="2200" b="1" i="0" u="none" strike="noStrike" cap="none" normalizeH="0" baseline="0" dirty="0">
                <a:ln>
                  <a:noFill/>
                </a:ln>
                <a:solidFill>
                  <a:schemeClr val="tx1"/>
                </a:solidFill>
                <a:effectLst/>
                <a:latin typeface="Arial" panose="020B0604020202020204" pitchFamily="34" charset="0"/>
              </a:rPr>
              <a:t>:</a:t>
            </a:r>
            <a:r>
              <a:rPr kumimoji="0" lang="el-GR" altLang="el-GR" sz="2200" b="0" i="0" u="none" strike="noStrike" cap="none" normalizeH="0" baseline="0" dirty="0">
                <a:ln>
                  <a:noFill/>
                </a:ln>
                <a:solidFill>
                  <a:schemeClr val="tx1"/>
                </a:solidFill>
                <a:effectLst/>
                <a:latin typeface="Arial" panose="020B0604020202020204" pitchFamily="34" charset="0"/>
              </a:rPr>
              <a:t> </a:t>
            </a:r>
            <a:r>
              <a:rPr kumimoji="0" lang="el-GR" altLang="el-GR" sz="2200" b="0" i="0" u="none" strike="noStrike" cap="none" normalizeH="0" baseline="0" dirty="0" err="1">
                <a:ln>
                  <a:noFill/>
                </a:ln>
                <a:solidFill>
                  <a:schemeClr val="tx1"/>
                </a:solidFill>
                <a:effectLst/>
                <a:latin typeface="Arial" panose="020B0604020202020204" pitchFamily="34" charset="0"/>
              </a:rPr>
              <a:t>Shapes</a:t>
            </a:r>
            <a:r>
              <a:rPr kumimoji="0" lang="el-GR" altLang="el-GR" sz="2200" b="0" i="0" u="none" strike="noStrike" cap="none" normalizeH="0" baseline="0" dirty="0">
                <a:ln>
                  <a:noFill/>
                </a:ln>
                <a:solidFill>
                  <a:schemeClr val="tx1"/>
                </a:solidFill>
                <a:effectLst/>
                <a:latin typeface="Arial" panose="020B0604020202020204" pitchFamily="34" charset="0"/>
              </a:rPr>
              <a:t> the </a:t>
            </a:r>
            <a:r>
              <a:rPr kumimoji="0" lang="el-GR" altLang="el-GR" sz="2200" b="0" i="0" u="none" strike="noStrike" cap="none" normalizeH="0" baseline="0" dirty="0" err="1">
                <a:ln>
                  <a:noFill/>
                </a:ln>
                <a:solidFill>
                  <a:schemeClr val="tx1"/>
                </a:solidFill>
                <a:effectLst/>
                <a:latin typeface="Arial" panose="020B0604020202020204" pitchFamily="34" charset="0"/>
              </a:rPr>
              <a:t>nostrils</a:t>
            </a:r>
            <a:r>
              <a:rPr kumimoji="0" lang="el-GR" altLang="el-GR" sz="22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None/>
              <a:tabLst/>
            </a:pPr>
            <a:r>
              <a:rPr kumimoji="0" lang="el-GR" altLang="el-GR" sz="2200" b="1" i="0" u="none" strike="noStrike" cap="none" normalizeH="0" baseline="0" dirty="0" err="1">
                <a:ln>
                  <a:noFill/>
                </a:ln>
                <a:solidFill>
                  <a:schemeClr val="tx1"/>
                </a:solidFill>
                <a:effectLst/>
                <a:latin typeface="Arial" panose="020B0604020202020204" pitchFamily="34" charset="0"/>
              </a:rPr>
              <a:t>Septal</a:t>
            </a:r>
            <a:r>
              <a:rPr kumimoji="0" lang="el-GR" altLang="el-GR" sz="2200" b="1" i="0" u="none" strike="noStrike" cap="none" normalizeH="0" baseline="0" dirty="0">
                <a:ln>
                  <a:noFill/>
                </a:ln>
                <a:solidFill>
                  <a:schemeClr val="tx1"/>
                </a:solidFill>
                <a:effectLst/>
                <a:latin typeface="Arial" panose="020B0604020202020204" pitchFamily="34" charset="0"/>
              </a:rPr>
              <a:t> </a:t>
            </a:r>
            <a:r>
              <a:rPr kumimoji="0" lang="el-GR" altLang="el-GR" sz="2200" b="1" i="0" u="none" strike="noStrike" cap="none" normalizeH="0" baseline="0" dirty="0" err="1">
                <a:ln>
                  <a:noFill/>
                </a:ln>
                <a:solidFill>
                  <a:schemeClr val="tx1"/>
                </a:solidFill>
                <a:effectLst/>
                <a:latin typeface="Arial" panose="020B0604020202020204" pitchFamily="34" charset="0"/>
              </a:rPr>
              <a:t>cartilage</a:t>
            </a:r>
            <a:r>
              <a:rPr kumimoji="0" lang="el-GR" altLang="el-GR" sz="2200" b="1" i="0" u="none" strike="noStrike" cap="none" normalizeH="0" baseline="0" dirty="0">
                <a:ln>
                  <a:noFill/>
                </a:ln>
                <a:solidFill>
                  <a:schemeClr val="tx1"/>
                </a:solidFill>
                <a:effectLst/>
                <a:latin typeface="Arial" panose="020B0604020202020204" pitchFamily="34" charset="0"/>
              </a:rPr>
              <a:t>:</a:t>
            </a:r>
            <a:r>
              <a:rPr kumimoji="0" lang="el-GR" altLang="el-GR" sz="2200" b="0" i="0" u="none" strike="noStrike" cap="none" normalizeH="0" baseline="0" dirty="0">
                <a:ln>
                  <a:noFill/>
                </a:ln>
                <a:solidFill>
                  <a:schemeClr val="tx1"/>
                </a:solidFill>
                <a:effectLst/>
                <a:latin typeface="Arial" panose="020B0604020202020204" pitchFamily="34" charset="0"/>
              </a:rPr>
              <a:t> </a:t>
            </a:r>
            <a:r>
              <a:rPr kumimoji="0" lang="el-GR" altLang="el-GR" sz="2200" b="0" i="0" u="none" strike="noStrike" cap="none" normalizeH="0" baseline="0" dirty="0" err="1">
                <a:ln>
                  <a:noFill/>
                </a:ln>
                <a:solidFill>
                  <a:schemeClr val="tx1"/>
                </a:solidFill>
                <a:effectLst/>
                <a:latin typeface="Arial" panose="020B0604020202020204" pitchFamily="34" charset="0"/>
              </a:rPr>
              <a:t>Forms</a:t>
            </a:r>
            <a:r>
              <a:rPr kumimoji="0" lang="el-GR" altLang="el-GR" sz="2200" b="0" i="0" u="none" strike="noStrike" cap="none" normalizeH="0" baseline="0" dirty="0">
                <a:ln>
                  <a:noFill/>
                </a:ln>
                <a:solidFill>
                  <a:schemeClr val="tx1"/>
                </a:solidFill>
                <a:effectLst/>
                <a:latin typeface="Arial" panose="020B0604020202020204" pitchFamily="34" charset="0"/>
              </a:rPr>
              <a:t> the </a:t>
            </a:r>
            <a:r>
              <a:rPr kumimoji="0" lang="el-GR" altLang="el-GR" sz="2200" b="0" i="0" u="none" strike="noStrike" cap="none" normalizeH="0" baseline="0" dirty="0" err="1">
                <a:ln>
                  <a:noFill/>
                </a:ln>
                <a:solidFill>
                  <a:schemeClr val="tx1"/>
                </a:solidFill>
                <a:effectLst/>
                <a:latin typeface="Arial" panose="020B0604020202020204" pitchFamily="34" charset="0"/>
              </a:rPr>
              <a:t>anterior</a:t>
            </a:r>
            <a:r>
              <a:rPr kumimoji="0" lang="el-GR" altLang="el-GR" sz="2200" b="0" i="0" u="none" strike="noStrike" cap="none" normalizeH="0" baseline="0" dirty="0">
                <a:ln>
                  <a:noFill/>
                </a:ln>
                <a:solidFill>
                  <a:schemeClr val="tx1"/>
                </a:solidFill>
                <a:effectLst/>
                <a:latin typeface="Arial" panose="020B0604020202020204" pitchFamily="34" charset="0"/>
              </a:rPr>
              <a:t> </a:t>
            </a:r>
            <a:r>
              <a:rPr kumimoji="0" lang="el-GR" altLang="el-GR" sz="2200" b="0" i="0" u="none" strike="noStrike" cap="none" normalizeH="0" baseline="0" dirty="0" err="1">
                <a:ln>
                  <a:noFill/>
                </a:ln>
                <a:solidFill>
                  <a:schemeClr val="tx1"/>
                </a:solidFill>
                <a:effectLst/>
                <a:latin typeface="Arial" panose="020B0604020202020204" pitchFamily="34" charset="0"/>
              </a:rPr>
              <a:t>part</a:t>
            </a:r>
            <a:r>
              <a:rPr kumimoji="0" lang="el-GR" altLang="el-GR" sz="2200" b="0" i="0" u="none" strike="noStrike" cap="none" normalizeH="0" baseline="0" dirty="0">
                <a:ln>
                  <a:noFill/>
                </a:ln>
                <a:solidFill>
                  <a:schemeClr val="tx1"/>
                </a:solidFill>
                <a:effectLst/>
                <a:latin typeface="Arial" panose="020B0604020202020204" pitchFamily="34" charset="0"/>
              </a:rPr>
              <a:t> of the </a:t>
            </a:r>
            <a:r>
              <a:rPr kumimoji="0" lang="el-GR" altLang="el-GR" sz="2200" b="0" i="0" u="none" strike="noStrike" cap="none" normalizeH="0" baseline="0" dirty="0" err="1">
                <a:ln>
                  <a:noFill/>
                </a:ln>
                <a:solidFill>
                  <a:schemeClr val="tx1"/>
                </a:solidFill>
                <a:effectLst/>
                <a:latin typeface="Arial" panose="020B0604020202020204" pitchFamily="34" charset="0"/>
              </a:rPr>
              <a:t>nasal</a:t>
            </a:r>
            <a:r>
              <a:rPr kumimoji="0" lang="el-GR" altLang="el-GR" sz="2200" b="0" i="0" u="none" strike="noStrike" cap="none" normalizeH="0" baseline="0" dirty="0">
                <a:ln>
                  <a:noFill/>
                </a:ln>
                <a:solidFill>
                  <a:schemeClr val="tx1"/>
                </a:solidFill>
                <a:effectLst/>
                <a:latin typeface="Arial" panose="020B0604020202020204" pitchFamily="34" charset="0"/>
              </a:rPr>
              <a:t> </a:t>
            </a:r>
            <a:r>
              <a:rPr kumimoji="0" lang="el-GR" altLang="el-GR" sz="2200" b="0" i="0" u="none" strike="noStrike" cap="none" normalizeH="0" baseline="0" dirty="0" err="1">
                <a:ln>
                  <a:noFill/>
                </a:ln>
                <a:solidFill>
                  <a:schemeClr val="tx1"/>
                </a:solidFill>
                <a:effectLst/>
                <a:latin typeface="Arial" panose="020B0604020202020204" pitchFamily="34" charset="0"/>
              </a:rPr>
              <a:t>septum</a:t>
            </a:r>
            <a:r>
              <a:rPr kumimoji="0" lang="el-GR" altLang="el-GR" sz="22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None/>
              <a:tabLst/>
            </a:pPr>
            <a:r>
              <a:rPr kumimoji="0" lang="el-GR" altLang="el-GR" sz="2200" b="1" i="0" u="none" strike="noStrike" cap="none" normalizeH="0" baseline="0" dirty="0" err="1">
                <a:ln>
                  <a:noFill/>
                </a:ln>
                <a:solidFill>
                  <a:schemeClr val="tx1"/>
                </a:solidFill>
                <a:effectLst/>
                <a:latin typeface="Arial" panose="020B0604020202020204" pitchFamily="34" charset="0"/>
              </a:rPr>
              <a:t>Nostrils</a:t>
            </a:r>
            <a:r>
              <a:rPr kumimoji="0" lang="el-GR" altLang="el-GR" sz="2200" b="1" i="0" u="none" strike="noStrike" cap="none" normalizeH="0" baseline="0" dirty="0">
                <a:ln>
                  <a:noFill/>
                </a:ln>
                <a:solidFill>
                  <a:schemeClr val="tx1"/>
                </a:solidFill>
                <a:effectLst/>
                <a:latin typeface="Arial" panose="020B0604020202020204" pitchFamily="34" charset="0"/>
              </a:rPr>
              <a:t> (</a:t>
            </a:r>
            <a:r>
              <a:rPr kumimoji="0" lang="el-GR" altLang="el-GR" sz="2200" b="1" i="0" u="none" strike="noStrike" cap="none" normalizeH="0" baseline="0" dirty="0" err="1">
                <a:ln>
                  <a:noFill/>
                </a:ln>
                <a:solidFill>
                  <a:schemeClr val="tx1"/>
                </a:solidFill>
                <a:effectLst/>
                <a:latin typeface="Arial" panose="020B0604020202020204" pitchFamily="34" charset="0"/>
              </a:rPr>
              <a:t>Nares</a:t>
            </a:r>
            <a:r>
              <a:rPr kumimoji="0" lang="el-GR" altLang="el-GR" sz="2200" b="1" i="0" u="none" strike="noStrike" cap="none" normalizeH="0" baseline="0" dirty="0">
                <a:ln>
                  <a:noFill/>
                </a:ln>
                <a:solidFill>
                  <a:schemeClr val="tx1"/>
                </a:solidFill>
                <a:effectLst/>
                <a:latin typeface="Arial" panose="020B0604020202020204" pitchFamily="34" charset="0"/>
              </a:rPr>
              <a:t>):</a:t>
            </a:r>
            <a:r>
              <a:rPr kumimoji="0" lang="el-GR" altLang="el-GR" sz="2200" b="0" i="0" u="none" strike="noStrike" cap="none" normalizeH="0" baseline="0" dirty="0">
                <a:ln>
                  <a:noFill/>
                </a:ln>
                <a:solidFill>
                  <a:schemeClr val="tx1"/>
                </a:solidFill>
                <a:effectLst/>
                <a:latin typeface="Arial" panose="020B0604020202020204" pitchFamily="34" charset="0"/>
              </a:rPr>
              <a:t> </a:t>
            </a:r>
            <a:r>
              <a:rPr kumimoji="0" lang="el-GR" altLang="el-GR" sz="2200" b="0" i="0" u="none" strike="noStrike" cap="none" normalizeH="0" baseline="0" dirty="0" err="1">
                <a:ln>
                  <a:noFill/>
                </a:ln>
                <a:solidFill>
                  <a:schemeClr val="tx1"/>
                </a:solidFill>
                <a:effectLst/>
                <a:latin typeface="Arial" panose="020B0604020202020204" pitchFamily="34" charset="0"/>
              </a:rPr>
              <a:t>Openings</a:t>
            </a:r>
            <a:r>
              <a:rPr kumimoji="0" lang="el-GR" altLang="el-GR" sz="2200" b="0" i="0" u="none" strike="noStrike" cap="none" normalizeH="0" baseline="0" dirty="0">
                <a:ln>
                  <a:noFill/>
                </a:ln>
                <a:solidFill>
                  <a:schemeClr val="tx1"/>
                </a:solidFill>
                <a:effectLst/>
                <a:latin typeface="Arial" panose="020B0604020202020204" pitchFamily="34" charset="0"/>
              </a:rPr>
              <a:t> </a:t>
            </a:r>
            <a:r>
              <a:rPr kumimoji="0" lang="el-GR" altLang="el-GR" sz="2200" b="0" i="0" u="none" strike="noStrike" cap="none" normalizeH="0" baseline="0" dirty="0" err="1">
                <a:ln>
                  <a:noFill/>
                </a:ln>
                <a:solidFill>
                  <a:schemeClr val="tx1"/>
                </a:solidFill>
                <a:effectLst/>
                <a:latin typeface="Arial" panose="020B0604020202020204" pitchFamily="34" charset="0"/>
              </a:rPr>
              <a:t>through</a:t>
            </a:r>
            <a:r>
              <a:rPr kumimoji="0" lang="el-GR" altLang="el-GR" sz="2200" b="0" i="0" u="none" strike="noStrike" cap="none" normalizeH="0" baseline="0" dirty="0">
                <a:ln>
                  <a:noFill/>
                </a:ln>
                <a:solidFill>
                  <a:schemeClr val="tx1"/>
                </a:solidFill>
                <a:effectLst/>
                <a:latin typeface="Arial" panose="020B0604020202020204" pitchFamily="34" charset="0"/>
              </a:rPr>
              <a:t> </a:t>
            </a:r>
            <a:r>
              <a:rPr kumimoji="0" lang="el-GR" altLang="el-GR" sz="2200" b="0" i="0" u="none" strike="noStrike" cap="none" normalizeH="0" baseline="0" dirty="0" err="1">
                <a:ln>
                  <a:noFill/>
                </a:ln>
                <a:solidFill>
                  <a:schemeClr val="tx1"/>
                </a:solidFill>
                <a:effectLst/>
                <a:latin typeface="Arial" panose="020B0604020202020204" pitchFamily="34" charset="0"/>
              </a:rPr>
              <a:t>which</a:t>
            </a:r>
            <a:r>
              <a:rPr kumimoji="0" lang="el-GR" altLang="el-GR" sz="2200" b="0" i="0" u="none" strike="noStrike" cap="none" normalizeH="0" baseline="0" dirty="0">
                <a:ln>
                  <a:noFill/>
                </a:ln>
                <a:solidFill>
                  <a:schemeClr val="tx1"/>
                </a:solidFill>
                <a:effectLst/>
                <a:latin typeface="Arial" panose="020B0604020202020204" pitchFamily="34" charset="0"/>
              </a:rPr>
              <a:t> </a:t>
            </a:r>
            <a:r>
              <a:rPr kumimoji="0" lang="el-GR" altLang="el-GR" sz="2200" b="0" i="0" u="none" strike="noStrike" cap="none" normalizeH="0" baseline="0" dirty="0" err="1">
                <a:ln>
                  <a:noFill/>
                </a:ln>
                <a:solidFill>
                  <a:schemeClr val="tx1"/>
                </a:solidFill>
                <a:effectLst/>
                <a:latin typeface="Arial" panose="020B0604020202020204" pitchFamily="34" charset="0"/>
              </a:rPr>
              <a:t>air</a:t>
            </a:r>
            <a:r>
              <a:rPr kumimoji="0" lang="el-GR" altLang="el-GR" sz="2200" b="0" i="0" u="none" strike="noStrike" cap="none" normalizeH="0" baseline="0" dirty="0">
                <a:ln>
                  <a:noFill/>
                </a:ln>
                <a:solidFill>
                  <a:schemeClr val="tx1"/>
                </a:solidFill>
                <a:effectLst/>
                <a:latin typeface="Arial" panose="020B0604020202020204" pitchFamily="34" charset="0"/>
              </a:rPr>
              <a:t> </a:t>
            </a:r>
            <a:r>
              <a:rPr kumimoji="0" lang="el-GR" altLang="el-GR" sz="2200" b="0" i="0" u="none" strike="noStrike" cap="none" normalizeH="0" baseline="0" dirty="0" err="1">
                <a:ln>
                  <a:noFill/>
                </a:ln>
                <a:solidFill>
                  <a:schemeClr val="tx1"/>
                </a:solidFill>
                <a:effectLst/>
                <a:latin typeface="Arial" panose="020B0604020202020204" pitchFamily="34" charset="0"/>
              </a:rPr>
              <a:t>enters</a:t>
            </a:r>
            <a:r>
              <a:rPr kumimoji="0" lang="el-GR" altLang="el-GR" sz="2200" b="0" i="0" u="none" strike="noStrike" cap="none" normalizeH="0" baseline="0" dirty="0">
                <a:ln>
                  <a:noFill/>
                </a:ln>
                <a:solidFill>
                  <a:schemeClr val="tx1"/>
                </a:solidFill>
                <a:effectLst/>
                <a:latin typeface="Arial" panose="020B0604020202020204" pitchFamily="34" charset="0"/>
              </a:rPr>
              <a:t> the </a:t>
            </a:r>
            <a:r>
              <a:rPr kumimoji="0" lang="el-GR" altLang="el-GR" sz="2200" b="0" i="0" u="none" strike="noStrike" cap="none" normalizeH="0" baseline="0" dirty="0" err="1">
                <a:ln>
                  <a:noFill/>
                </a:ln>
                <a:solidFill>
                  <a:schemeClr val="tx1"/>
                </a:solidFill>
                <a:effectLst/>
                <a:latin typeface="Arial" panose="020B0604020202020204" pitchFamily="34" charset="0"/>
              </a:rPr>
              <a:t>nasal</a:t>
            </a:r>
            <a:r>
              <a:rPr kumimoji="0" lang="el-GR" altLang="el-GR" sz="2200" b="0" i="0" u="none" strike="noStrike" cap="none" normalizeH="0" baseline="0" dirty="0">
                <a:ln>
                  <a:noFill/>
                </a:ln>
                <a:solidFill>
                  <a:schemeClr val="tx1"/>
                </a:solidFill>
                <a:effectLst/>
                <a:latin typeface="Arial" panose="020B0604020202020204" pitchFamily="34" charset="0"/>
              </a:rPr>
              <a:t> </a:t>
            </a:r>
            <a:r>
              <a:rPr kumimoji="0" lang="el-GR" altLang="el-GR" sz="2200" b="0" i="0" u="none" strike="noStrike" cap="none" normalizeH="0" baseline="0" dirty="0" err="1">
                <a:ln>
                  <a:noFill/>
                </a:ln>
                <a:solidFill>
                  <a:schemeClr val="tx1"/>
                </a:solidFill>
                <a:effectLst/>
                <a:latin typeface="Arial" panose="020B0604020202020204" pitchFamily="34" charset="0"/>
              </a:rPr>
              <a:t>cavity</a:t>
            </a:r>
            <a:r>
              <a:rPr kumimoji="0" lang="el-GR" altLang="el-GR" sz="2200" b="0" i="0" u="none" strike="noStrike" cap="none" normalizeH="0" baseline="0" dirty="0">
                <a:ln>
                  <a:noFill/>
                </a:ln>
                <a:solidFill>
                  <a:schemeClr val="tx1"/>
                </a:solidFill>
                <a:effectLst/>
                <a:latin typeface="Arial" panose="020B0604020202020204" pitchFamily="34" charset="0"/>
              </a:rPr>
              <a:t>. </a:t>
            </a:r>
          </a:p>
        </p:txBody>
      </p:sp>
      <p:pic>
        <p:nvPicPr>
          <p:cNvPr id="18434" name="Picture 2" descr="The Nose and Palate Flashcards | Quizlet">
            <a:extLst>
              <a:ext uri="{FF2B5EF4-FFF2-40B4-BE49-F238E27FC236}">
                <a16:creationId xmlns:a16="http://schemas.microsoft.com/office/drawing/2014/main" id="{0487A10A-36AA-5F86-B639-7733E926EF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8140" y="248603"/>
            <a:ext cx="476250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Anatomy Of The Nose Cartilage - slideshare">
            <a:extLst>
              <a:ext uri="{FF2B5EF4-FFF2-40B4-BE49-F238E27FC236}">
                <a16:creationId xmlns:a16="http://schemas.microsoft.com/office/drawing/2014/main" id="{70C00326-DED4-C226-51C3-8AB1ADF630C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0" y="3873245"/>
            <a:ext cx="4130040" cy="2736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054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6C12E2-320E-E0C1-20A6-34850EE8A5A9}"/>
              </a:ext>
            </a:extLst>
          </p:cNvPr>
          <p:cNvSpPr>
            <a:spLocks noGrp="1"/>
          </p:cNvSpPr>
          <p:nvPr>
            <p:ph type="title"/>
          </p:nvPr>
        </p:nvSpPr>
        <p:spPr/>
        <p:txBody>
          <a:bodyPr>
            <a:normAutofit fontScale="90000"/>
          </a:bodyPr>
          <a:lstStyle/>
          <a:p>
            <a:pPr algn="l"/>
            <a:r>
              <a:rPr lang="en-US" b="1" dirty="0">
                <a:highlight>
                  <a:srgbClr val="800000"/>
                </a:highlight>
              </a:rPr>
              <a:t>Internal Nose (Nasal Cavity)</a:t>
            </a:r>
            <a:br>
              <a:rPr lang="en-US" b="1" dirty="0">
                <a:highlight>
                  <a:srgbClr val="800000"/>
                </a:highlight>
              </a:rPr>
            </a:br>
            <a:endParaRPr lang="el-GR" dirty="0">
              <a:highlight>
                <a:srgbClr val="800000"/>
              </a:highlight>
            </a:endParaRPr>
          </a:p>
        </p:txBody>
      </p:sp>
      <p:sp>
        <p:nvSpPr>
          <p:cNvPr id="3" name="Θέση περιεχομένου 2">
            <a:extLst>
              <a:ext uri="{FF2B5EF4-FFF2-40B4-BE49-F238E27FC236}">
                <a16:creationId xmlns:a16="http://schemas.microsoft.com/office/drawing/2014/main" id="{1E158E34-48A2-FBC1-D32F-06035AB65178}"/>
              </a:ext>
            </a:extLst>
          </p:cNvPr>
          <p:cNvSpPr>
            <a:spLocks noGrp="1"/>
          </p:cNvSpPr>
          <p:nvPr>
            <p:ph idx="1"/>
          </p:nvPr>
        </p:nvSpPr>
        <p:spPr>
          <a:xfrm>
            <a:off x="240030" y="1188720"/>
            <a:ext cx="8663940" cy="5212397"/>
          </a:xfrm>
        </p:spPr>
        <p:txBody>
          <a:bodyPr>
            <a:normAutofit fontScale="62500" lnSpcReduction="20000"/>
          </a:bodyPr>
          <a:lstStyle/>
          <a:p>
            <a:r>
              <a:rPr lang="en-US" dirty="0"/>
              <a:t>a hollow space behind the nose, extending to the </a:t>
            </a:r>
            <a:r>
              <a:rPr lang="en-US" b="1" dirty="0"/>
              <a:t>pharynx</a:t>
            </a:r>
            <a:r>
              <a:rPr lang="en-US" dirty="0"/>
              <a:t>. It is divided into:</a:t>
            </a:r>
          </a:p>
          <a:p>
            <a:r>
              <a:rPr lang="en-US" b="1" dirty="0">
                <a:highlight>
                  <a:srgbClr val="800000"/>
                </a:highlight>
              </a:rPr>
              <a:t>A. Nasal Septum:</a:t>
            </a:r>
          </a:p>
          <a:p>
            <a:pPr>
              <a:buFont typeface="Arial" panose="020B0604020202020204" pitchFamily="34" charset="0"/>
              <a:buChar char="•"/>
            </a:pPr>
            <a:r>
              <a:rPr lang="en-US" dirty="0"/>
              <a:t>Composed of the </a:t>
            </a:r>
            <a:r>
              <a:rPr lang="en-US" b="1" dirty="0"/>
              <a:t>vomer</a:t>
            </a:r>
            <a:r>
              <a:rPr lang="en-US" dirty="0"/>
              <a:t> bone, </a:t>
            </a:r>
            <a:r>
              <a:rPr lang="en-US" b="1" dirty="0"/>
              <a:t>perpendicular plate of the ethmoid bone</a:t>
            </a:r>
            <a:r>
              <a:rPr lang="en-US" dirty="0"/>
              <a:t>, and </a:t>
            </a:r>
            <a:r>
              <a:rPr lang="en-US" b="1" dirty="0"/>
              <a:t>septal cartilage</a:t>
            </a:r>
            <a:r>
              <a:rPr lang="en-US" dirty="0"/>
              <a:t>.</a:t>
            </a:r>
          </a:p>
          <a:p>
            <a:r>
              <a:rPr lang="en-US" b="1" dirty="0">
                <a:highlight>
                  <a:srgbClr val="800000"/>
                </a:highlight>
              </a:rPr>
              <a:t>B. Nasal Conchae (</a:t>
            </a:r>
            <a:r>
              <a:rPr lang="en-US" b="1" dirty="0" err="1">
                <a:highlight>
                  <a:srgbClr val="800000"/>
                </a:highlight>
              </a:rPr>
              <a:t>Turbinates</a:t>
            </a:r>
            <a:r>
              <a:rPr lang="en-US" b="1" dirty="0">
                <a:highlight>
                  <a:srgbClr val="800000"/>
                </a:highlight>
              </a:rPr>
              <a:t>):</a:t>
            </a:r>
          </a:p>
          <a:p>
            <a:pPr>
              <a:buFont typeface="Arial" panose="020B0604020202020204" pitchFamily="34" charset="0"/>
              <a:buChar char="•"/>
            </a:pPr>
            <a:r>
              <a:rPr lang="en-US" dirty="0"/>
              <a:t>Three bony projections on the lateral walls:</a:t>
            </a:r>
          </a:p>
          <a:p>
            <a:pPr marL="742950" lvl="1" indent="-285750">
              <a:buFont typeface="Arial" panose="020B0604020202020204" pitchFamily="34" charset="0"/>
              <a:buChar char="•"/>
            </a:pPr>
            <a:r>
              <a:rPr lang="en-US" b="1" dirty="0"/>
              <a:t>Superior Concha</a:t>
            </a:r>
            <a:endParaRPr lang="en-US" dirty="0"/>
          </a:p>
          <a:p>
            <a:pPr marL="742950" lvl="1" indent="-285750">
              <a:buFont typeface="Arial" panose="020B0604020202020204" pitchFamily="34" charset="0"/>
              <a:buChar char="•"/>
            </a:pPr>
            <a:r>
              <a:rPr lang="en-US" b="1" dirty="0"/>
              <a:t>Middle Concha</a:t>
            </a:r>
            <a:endParaRPr lang="en-US" dirty="0"/>
          </a:p>
          <a:p>
            <a:pPr marL="742950" lvl="1" indent="-285750">
              <a:buFont typeface="Arial" panose="020B0604020202020204" pitchFamily="34" charset="0"/>
              <a:buChar char="•"/>
            </a:pPr>
            <a:r>
              <a:rPr lang="en-US" b="1" dirty="0"/>
              <a:t>Inferior Concha</a:t>
            </a:r>
            <a:endParaRPr lang="en-US" dirty="0"/>
          </a:p>
          <a:p>
            <a:pPr>
              <a:buFont typeface="Arial" panose="020B0604020202020204" pitchFamily="34" charset="0"/>
              <a:buChar char="•"/>
            </a:pPr>
            <a:r>
              <a:rPr lang="en-US" dirty="0"/>
              <a:t>These structures </a:t>
            </a:r>
            <a:r>
              <a:rPr lang="en-US" b="1" dirty="0"/>
              <a:t>increase the surface area</a:t>
            </a:r>
            <a:r>
              <a:rPr lang="en-US" dirty="0"/>
              <a:t> of the nasal cavity, enhancing </a:t>
            </a:r>
            <a:r>
              <a:rPr lang="en-US" b="1" dirty="0"/>
              <a:t>air filtration</a:t>
            </a:r>
            <a:r>
              <a:rPr lang="en-US" dirty="0"/>
              <a:t> and </a:t>
            </a:r>
            <a:r>
              <a:rPr lang="en-US" b="1" dirty="0"/>
              <a:t>humidification</a:t>
            </a:r>
            <a:r>
              <a:rPr lang="en-US" dirty="0"/>
              <a:t>.</a:t>
            </a:r>
          </a:p>
          <a:p>
            <a:r>
              <a:rPr lang="en-US" b="1" dirty="0">
                <a:highlight>
                  <a:srgbClr val="800000"/>
                </a:highlight>
              </a:rPr>
              <a:t>C. Nasal Meatuses:</a:t>
            </a:r>
          </a:p>
          <a:p>
            <a:pPr>
              <a:buFont typeface="Arial" panose="020B0604020202020204" pitchFamily="34" charset="0"/>
              <a:buChar char="•"/>
            </a:pPr>
            <a:r>
              <a:rPr lang="en-US" b="1" dirty="0"/>
              <a:t>Passageways</a:t>
            </a:r>
            <a:r>
              <a:rPr lang="en-US" dirty="0"/>
              <a:t> beneath each concha (</a:t>
            </a:r>
            <a:r>
              <a:rPr lang="en-US" b="1" dirty="0"/>
              <a:t>superior</a:t>
            </a:r>
            <a:r>
              <a:rPr lang="en-US" dirty="0"/>
              <a:t>, </a:t>
            </a:r>
            <a:r>
              <a:rPr lang="en-US" b="1" dirty="0"/>
              <a:t>middle</a:t>
            </a:r>
            <a:r>
              <a:rPr lang="en-US" dirty="0"/>
              <a:t>, </a:t>
            </a:r>
            <a:r>
              <a:rPr lang="en-US" b="1" dirty="0"/>
              <a:t>inferior</a:t>
            </a:r>
            <a:r>
              <a:rPr lang="en-US" dirty="0"/>
              <a:t>).</a:t>
            </a:r>
          </a:p>
          <a:p>
            <a:pPr>
              <a:buFont typeface="Arial" panose="020B0604020202020204" pitchFamily="34" charset="0"/>
              <a:buChar char="•"/>
            </a:pPr>
            <a:r>
              <a:rPr lang="en-US" dirty="0"/>
              <a:t>They </a:t>
            </a:r>
            <a:r>
              <a:rPr lang="en-US" b="1" dirty="0"/>
              <a:t>drain sinuses</a:t>
            </a:r>
            <a:r>
              <a:rPr lang="en-US" dirty="0"/>
              <a:t> and </a:t>
            </a:r>
            <a:r>
              <a:rPr lang="en-US" b="1" dirty="0"/>
              <a:t>direct airflow</a:t>
            </a:r>
            <a:r>
              <a:rPr lang="en-US" dirty="0"/>
              <a:t>.</a:t>
            </a:r>
          </a:p>
          <a:p>
            <a:r>
              <a:rPr lang="en-US" b="1" dirty="0">
                <a:highlight>
                  <a:srgbClr val="800000"/>
                </a:highlight>
              </a:rPr>
              <a:t>D. Mucous Membrane:</a:t>
            </a:r>
          </a:p>
          <a:p>
            <a:pPr>
              <a:buFont typeface="Arial" panose="020B0604020202020204" pitchFamily="34" charset="0"/>
              <a:buChar char="•"/>
            </a:pPr>
            <a:r>
              <a:rPr lang="en-US" dirty="0"/>
              <a:t>The nasal cavity is lined with a </a:t>
            </a:r>
            <a:r>
              <a:rPr lang="en-US" b="1" dirty="0"/>
              <a:t>mucous membrane</a:t>
            </a:r>
            <a:r>
              <a:rPr lang="en-US" dirty="0"/>
              <a:t> and </a:t>
            </a:r>
            <a:r>
              <a:rPr lang="en-US" b="1" dirty="0"/>
              <a:t>cilia</a:t>
            </a:r>
            <a:r>
              <a:rPr lang="en-US" dirty="0"/>
              <a:t>:</a:t>
            </a:r>
          </a:p>
          <a:p>
            <a:pPr marL="742950" lvl="1" indent="-285750">
              <a:buFont typeface="Arial" panose="020B0604020202020204" pitchFamily="34" charset="0"/>
              <a:buChar char="•"/>
            </a:pPr>
            <a:r>
              <a:rPr lang="en-US" b="1" dirty="0"/>
              <a:t>Cilia:</a:t>
            </a:r>
            <a:r>
              <a:rPr lang="en-US" dirty="0"/>
              <a:t> Tiny hair-like structures that </a:t>
            </a:r>
            <a:r>
              <a:rPr lang="en-US" b="1" dirty="0"/>
              <a:t>trap particles</a:t>
            </a:r>
            <a:r>
              <a:rPr lang="en-US" dirty="0"/>
              <a:t> and </a:t>
            </a:r>
            <a:r>
              <a:rPr lang="en-US" b="1" dirty="0"/>
              <a:t>move mucus</a:t>
            </a:r>
            <a:r>
              <a:rPr lang="en-US" dirty="0"/>
              <a:t> towards the throat.</a:t>
            </a:r>
          </a:p>
          <a:p>
            <a:pPr marL="742950" lvl="1" indent="-285750">
              <a:buFont typeface="Arial" panose="020B0604020202020204" pitchFamily="34" charset="0"/>
              <a:buChar char="•"/>
            </a:pPr>
            <a:r>
              <a:rPr lang="en-US" b="1" dirty="0"/>
              <a:t>Mucus:</a:t>
            </a:r>
            <a:r>
              <a:rPr lang="en-US" dirty="0"/>
              <a:t> Helps </a:t>
            </a:r>
            <a:r>
              <a:rPr lang="en-US" b="1" dirty="0"/>
              <a:t>moisten air</a:t>
            </a:r>
            <a:r>
              <a:rPr lang="en-US" dirty="0"/>
              <a:t> and </a:t>
            </a:r>
            <a:r>
              <a:rPr lang="en-US" b="1" dirty="0"/>
              <a:t>trap pathogens</a:t>
            </a:r>
            <a:r>
              <a:rPr lang="en-US" dirty="0"/>
              <a:t>.</a:t>
            </a:r>
          </a:p>
          <a:p>
            <a:endParaRPr lang="el-GR" dirty="0"/>
          </a:p>
        </p:txBody>
      </p:sp>
    </p:spTree>
    <p:extLst>
      <p:ext uri="{BB962C8B-B14F-4D97-AF65-F5344CB8AC3E}">
        <p14:creationId xmlns:p14="http://schemas.microsoft.com/office/powerpoint/2010/main" val="3630262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851F0D-EDAD-31FD-AF3C-51BDC69ABAC7}"/>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FE414062-3F3A-4F22-217E-EDFDF95A52FA}"/>
              </a:ext>
            </a:extLst>
          </p:cNvPr>
          <p:cNvSpPr>
            <a:spLocks noGrp="1"/>
          </p:cNvSpPr>
          <p:nvPr>
            <p:ph idx="1"/>
          </p:nvPr>
        </p:nvSpPr>
        <p:spPr/>
        <p:txBody>
          <a:bodyPr/>
          <a:lstStyle/>
          <a:p>
            <a:endParaRPr lang="el-GR"/>
          </a:p>
        </p:txBody>
      </p:sp>
      <p:pic>
        <p:nvPicPr>
          <p:cNvPr id="22530" name="Picture 2" descr="Nasal cavity, nasal septum, nasal chonchae and meatuses - Anatomyqa">
            <a:extLst>
              <a:ext uri="{FF2B5EF4-FFF2-40B4-BE49-F238E27FC236}">
                <a16:creationId xmlns:a16="http://schemas.microsoft.com/office/drawing/2014/main" id="{A2065B38-BDFE-EDFA-F1AB-29AE99BCE9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93" y="114299"/>
            <a:ext cx="9013507" cy="6543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658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23A297E-DA05-A061-FD44-0E4A74A59728}"/>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437CF4ED-1F8D-EB3C-884D-03C8FBB80A47}"/>
              </a:ext>
            </a:extLst>
          </p:cNvPr>
          <p:cNvSpPr>
            <a:spLocks noGrp="1"/>
          </p:cNvSpPr>
          <p:nvPr>
            <p:ph idx="1"/>
          </p:nvPr>
        </p:nvSpPr>
        <p:spPr/>
        <p:txBody>
          <a:bodyPr/>
          <a:lstStyle/>
          <a:p>
            <a:endParaRPr lang="el-GR"/>
          </a:p>
        </p:txBody>
      </p:sp>
      <p:pic>
        <p:nvPicPr>
          <p:cNvPr id="19458" name="Picture 2" descr="Anatomy And Physiology of Nose | Download Scientific Diagram">
            <a:extLst>
              <a:ext uri="{FF2B5EF4-FFF2-40B4-BE49-F238E27FC236}">
                <a16:creationId xmlns:a16="http://schemas.microsoft.com/office/drawing/2014/main" id="{08FC0D26-911F-A642-6445-CD78F6B60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5860"/>
            <a:ext cx="9144000" cy="800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4275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5A3C77-BE1A-C02C-1963-0C26D9D9EC77}"/>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1D15DE5E-CDC1-0833-A3E0-0AFF49F93AAA}"/>
              </a:ext>
            </a:extLst>
          </p:cNvPr>
          <p:cNvSpPr>
            <a:spLocks noGrp="1"/>
          </p:cNvSpPr>
          <p:nvPr>
            <p:ph idx="1"/>
          </p:nvPr>
        </p:nvSpPr>
        <p:spPr/>
        <p:txBody>
          <a:bodyPr/>
          <a:lstStyle/>
          <a:p>
            <a:endParaRPr lang="el-GR"/>
          </a:p>
        </p:txBody>
      </p:sp>
      <p:pic>
        <p:nvPicPr>
          <p:cNvPr id="20482" name="Picture 2" descr="PARTS OF THE NOSE - Labelled diagram">
            <a:extLst>
              <a:ext uri="{FF2B5EF4-FFF2-40B4-BE49-F238E27FC236}">
                <a16:creationId xmlns:a16="http://schemas.microsoft.com/office/drawing/2014/main" id="{139729DC-58DE-023E-434D-C147CBDCB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182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0A161D4-3ED2-D7F7-A101-76CDC0DA01D2}"/>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D70501B9-7D13-95CA-CA8E-93025EE92DAA}"/>
              </a:ext>
            </a:extLst>
          </p:cNvPr>
          <p:cNvSpPr>
            <a:spLocks noGrp="1"/>
          </p:cNvSpPr>
          <p:nvPr>
            <p:ph idx="1"/>
          </p:nvPr>
        </p:nvSpPr>
        <p:spPr/>
        <p:txBody>
          <a:bodyPr/>
          <a:lstStyle/>
          <a:p>
            <a:endParaRPr lang="el-GR"/>
          </a:p>
        </p:txBody>
      </p:sp>
      <p:sp>
        <p:nvSpPr>
          <p:cNvPr id="4" name="AutoShape 2" descr="Not only drugs: nose">
            <a:extLst>
              <a:ext uri="{FF2B5EF4-FFF2-40B4-BE49-F238E27FC236}">
                <a16:creationId xmlns:a16="http://schemas.microsoft.com/office/drawing/2014/main" id="{3ECC2DE1-AD09-294D-D3CC-5BFDC700B41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5" name="AutoShape 4" descr="Not only drugs: nose">
            <a:extLst>
              <a:ext uri="{FF2B5EF4-FFF2-40B4-BE49-F238E27FC236}">
                <a16:creationId xmlns:a16="http://schemas.microsoft.com/office/drawing/2014/main" id="{23BF66F9-78FA-4625-6021-BFC818CA092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6" name="Εικόνα 5">
            <a:extLst>
              <a:ext uri="{FF2B5EF4-FFF2-40B4-BE49-F238E27FC236}">
                <a16:creationId xmlns:a16="http://schemas.microsoft.com/office/drawing/2014/main" id="{1B4F188B-4B97-5165-41DD-0C874EF25E5D}"/>
              </a:ext>
            </a:extLst>
          </p:cNvPr>
          <p:cNvPicPr>
            <a:picLocks noChangeAspect="1"/>
          </p:cNvPicPr>
          <p:nvPr/>
        </p:nvPicPr>
        <p:blipFill>
          <a:blip r:embed="rId2"/>
          <a:stretch>
            <a:fillRect/>
          </a:stretch>
        </p:blipFill>
        <p:spPr>
          <a:xfrm>
            <a:off x="0" y="0"/>
            <a:ext cx="9144000" cy="6868011"/>
          </a:xfrm>
          <a:prstGeom prst="rect">
            <a:avLst/>
          </a:prstGeom>
        </p:spPr>
      </p:pic>
    </p:spTree>
    <p:extLst>
      <p:ext uri="{BB962C8B-B14F-4D97-AF65-F5344CB8AC3E}">
        <p14:creationId xmlns:p14="http://schemas.microsoft.com/office/powerpoint/2010/main" val="2802324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The human olfactory Royalty Free Vector Image - VectorStock">
            <a:extLst>
              <a:ext uri="{FF2B5EF4-FFF2-40B4-BE49-F238E27FC236}">
                <a16:creationId xmlns:a16="http://schemas.microsoft.com/office/drawing/2014/main" id="{C47F56C7-475D-8896-998A-84C5915BFB47}"/>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040063" y="0"/>
            <a:ext cx="61039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2F9FA97E-FCB8-1150-CE6B-7F5708A2B095}"/>
              </a:ext>
            </a:extLst>
          </p:cNvPr>
          <p:cNvSpPr>
            <a:spLocks noGrp="1"/>
          </p:cNvSpPr>
          <p:nvPr>
            <p:ph type="title"/>
          </p:nvPr>
        </p:nvSpPr>
        <p:spPr>
          <a:xfrm>
            <a:off x="0" y="422276"/>
            <a:ext cx="8229600" cy="1143000"/>
          </a:xfrm>
        </p:spPr>
        <p:txBody>
          <a:bodyPr>
            <a:normAutofit fontScale="90000"/>
          </a:bodyPr>
          <a:lstStyle/>
          <a:p>
            <a:pPr algn="l"/>
            <a:r>
              <a:rPr lang="en-US" b="1" dirty="0">
                <a:highlight>
                  <a:srgbClr val="800000"/>
                </a:highlight>
              </a:rPr>
              <a:t>Olfactory Region</a:t>
            </a:r>
            <a:br>
              <a:rPr lang="en-US" b="1" dirty="0">
                <a:highlight>
                  <a:srgbClr val="800000"/>
                </a:highlight>
              </a:rPr>
            </a:br>
            <a:endParaRPr lang="el-GR" dirty="0">
              <a:highlight>
                <a:srgbClr val="800000"/>
              </a:highlight>
            </a:endParaRPr>
          </a:p>
        </p:txBody>
      </p:sp>
      <p:sp>
        <p:nvSpPr>
          <p:cNvPr id="3" name="Θέση περιεχομένου 2">
            <a:extLst>
              <a:ext uri="{FF2B5EF4-FFF2-40B4-BE49-F238E27FC236}">
                <a16:creationId xmlns:a16="http://schemas.microsoft.com/office/drawing/2014/main" id="{CFAFD4FE-CBC5-4ADE-88B9-8176ED991C82}"/>
              </a:ext>
            </a:extLst>
          </p:cNvPr>
          <p:cNvSpPr>
            <a:spLocks noGrp="1"/>
          </p:cNvSpPr>
          <p:nvPr>
            <p:ph idx="1"/>
          </p:nvPr>
        </p:nvSpPr>
        <p:spPr>
          <a:xfrm>
            <a:off x="251460" y="1337944"/>
            <a:ext cx="2606040" cy="4526280"/>
          </a:xfrm>
        </p:spPr>
        <p:txBody>
          <a:bodyPr>
            <a:normAutofit fontScale="92500"/>
          </a:bodyPr>
          <a:lstStyle/>
          <a:p>
            <a:pPr marL="0" indent="0">
              <a:buNone/>
            </a:pPr>
            <a:r>
              <a:rPr lang="en-US" sz="2400" dirty="0"/>
              <a:t>Located in the upper nasal cavity.</a:t>
            </a:r>
          </a:p>
          <a:p>
            <a:pPr marL="0" indent="0">
              <a:buNone/>
            </a:pPr>
            <a:r>
              <a:rPr lang="en-US" sz="2400" dirty="0"/>
              <a:t>Contains olfactory receptors for the sense of smell.</a:t>
            </a:r>
          </a:p>
          <a:p>
            <a:pPr marL="0" indent="0">
              <a:buNone/>
            </a:pPr>
            <a:r>
              <a:rPr lang="en-US" sz="2400" dirty="0"/>
              <a:t>Signals are sent to the olfactory bulb in the brain.</a:t>
            </a:r>
          </a:p>
          <a:p>
            <a:pPr marL="0" indent="0">
              <a:buNone/>
            </a:pPr>
            <a:r>
              <a:rPr lang="en-US" sz="2400" dirty="0"/>
              <a:t>Contains </a:t>
            </a:r>
            <a:r>
              <a:rPr lang="en-US" sz="2400" b="1" dirty="0"/>
              <a:t>olfactory receptors</a:t>
            </a:r>
            <a:r>
              <a:rPr lang="en-US" sz="2400" dirty="0"/>
              <a:t> for </a:t>
            </a:r>
            <a:r>
              <a:rPr lang="en-US" sz="2400" b="1" dirty="0"/>
              <a:t>smell detection</a:t>
            </a:r>
            <a:r>
              <a:rPr lang="en-US" sz="2400" dirty="0"/>
              <a:t>.</a:t>
            </a:r>
          </a:p>
          <a:p>
            <a:endParaRPr lang="el-GR" dirty="0"/>
          </a:p>
        </p:txBody>
      </p:sp>
    </p:spTree>
    <p:extLst>
      <p:ext uri="{BB962C8B-B14F-4D97-AF65-F5344CB8AC3E}">
        <p14:creationId xmlns:p14="http://schemas.microsoft.com/office/powerpoint/2010/main" val="31621155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298900-B7B3-9A0A-5F81-CCE56F47D33E}"/>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F7C613B2-1E24-7785-965D-0E7C2B5CEE78}"/>
              </a:ext>
            </a:extLst>
          </p:cNvPr>
          <p:cNvSpPr>
            <a:spLocks noGrp="1"/>
          </p:cNvSpPr>
          <p:nvPr>
            <p:ph idx="1"/>
          </p:nvPr>
        </p:nvSpPr>
        <p:spPr/>
        <p:txBody>
          <a:bodyPr/>
          <a:lstStyle/>
          <a:p>
            <a:endParaRPr lang="el-GR"/>
          </a:p>
        </p:txBody>
      </p:sp>
      <p:pic>
        <p:nvPicPr>
          <p:cNvPr id="23554" name="Picture 2" descr="PPT - Nose and paranasal sinuses PowerPoint Presentation, free download ...">
            <a:extLst>
              <a:ext uri="{FF2B5EF4-FFF2-40B4-BE49-F238E27FC236}">
                <a16:creationId xmlns:a16="http://schemas.microsoft.com/office/drawing/2014/main" id="{DF496FA0-40F4-3DF1-E54C-1791C723258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8386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7CA6B40-D52D-2FEF-9BC0-79077A26588F}"/>
              </a:ext>
            </a:extLst>
          </p:cNvPr>
          <p:cNvSpPr>
            <a:spLocks noGrp="1"/>
          </p:cNvSpPr>
          <p:nvPr>
            <p:ph type="title"/>
          </p:nvPr>
        </p:nvSpPr>
        <p:spPr/>
        <p:txBody>
          <a:bodyPr>
            <a:normAutofit fontScale="90000"/>
          </a:bodyPr>
          <a:lstStyle/>
          <a:p>
            <a:pPr algn="l"/>
            <a:r>
              <a:rPr lang="en-US" b="1" dirty="0">
                <a:highlight>
                  <a:srgbClr val="800000"/>
                </a:highlight>
              </a:rPr>
              <a:t>Paranasal Sinuses</a:t>
            </a:r>
            <a:br>
              <a:rPr lang="en-US" b="1" dirty="0"/>
            </a:br>
            <a:endParaRPr lang="el-GR" dirty="0"/>
          </a:p>
        </p:txBody>
      </p:sp>
      <p:sp>
        <p:nvSpPr>
          <p:cNvPr id="3" name="Θέση περιεχομένου 2">
            <a:extLst>
              <a:ext uri="{FF2B5EF4-FFF2-40B4-BE49-F238E27FC236}">
                <a16:creationId xmlns:a16="http://schemas.microsoft.com/office/drawing/2014/main" id="{E0425597-9407-2B65-AE13-20CA56EFC03D}"/>
              </a:ext>
            </a:extLst>
          </p:cNvPr>
          <p:cNvSpPr>
            <a:spLocks noGrp="1"/>
          </p:cNvSpPr>
          <p:nvPr>
            <p:ph idx="1"/>
          </p:nvPr>
        </p:nvSpPr>
        <p:spPr>
          <a:xfrm>
            <a:off x="240030" y="788670"/>
            <a:ext cx="8732520" cy="5383847"/>
          </a:xfrm>
        </p:spPr>
        <p:txBody>
          <a:bodyPr/>
          <a:lstStyle/>
          <a:p>
            <a:pPr marL="0" indent="0">
              <a:buNone/>
            </a:pPr>
            <a:r>
              <a:rPr lang="en-US" sz="2400" b="1" dirty="0"/>
              <a:t>Air-filled spaces</a:t>
            </a:r>
            <a:r>
              <a:rPr lang="en-US" sz="2400" dirty="0"/>
              <a:t> in the skull that connect to the nasal cavity.</a:t>
            </a:r>
          </a:p>
          <a:p>
            <a:pPr marL="0" indent="0">
              <a:buNone/>
            </a:pPr>
            <a:r>
              <a:rPr lang="en-US" sz="2400" dirty="0"/>
              <a:t>Include </a:t>
            </a:r>
            <a:r>
              <a:rPr lang="en-US" sz="2400" b="1" dirty="0"/>
              <a:t>frontal</a:t>
            </a:r>
            <a:r>
              <a:rPr lang="en-US" sz="2400" dirty="0"/>
              <a:t>, </a:t>
            </a:r>
            <a:r>
              <a:rPr lang="en-US" sz="2400" b="1" dirty="0"/>
              <a:t>maxillary</a:t>
            </a:r>
            <a:r>
              <a:rPr lang="en-US" sz="2400" dirty="0"/>
              <a:t>, </a:t>
            </a:r>
            <a:r>
              <a:rPr lang="en-US" sz="2400" b="1" dirty="0"/>
              <a:t>ethmoid</a:t>
            </a:r>
            <a:r>
              <a:rPr lang="en-US" sz="2400" dirty="0"/>
              <a:t>, and </a:t>
            </a:r>
            <a:r>
              <a:rPr lang="en-US" sz="2400" b="1" dirty="0"/>
              <a:t>sphenoid sinuses</a:t>
            </a:r>
            <a:r>
              <a:rPr lang="en-US" sz="2400" dirty="0"/>
              <a:t>.</a:t>
            </a:r>
          </a:p>
          <a:p>
            <a:pPr marL="0" indent="0">
              <a:buNone/>
            </a:pPr>
            <a:r>
              <a:rPr lang="en-US" sz="2400" dirty="0"/>
              <a:t>Functions: </a:t>
            </a:r>
            <a:r>
              <a:rPr lang="en-US" sz="2400" b="1" dirty="0"/>
              <a:t>Lighten the skull, </a:t>
            </a:r>
            <a:r>
              <a:rPr lang="en-US" sz="2400" dirty="0"/>
              <a:t>Contribute to </a:t>
            </a:r>
            <a:r>
              <a:rPr lang="en-US" sz="2400" b="1" dirty="0"/>
              <a:t>voice resonance, </a:t>
            </a:r>
            <a:r>
              <a:rPr lang="en-US" sz="2400" dirty="0"/>
              <a:t>Produce </a:t>
            </a:r>
            <a:r>
              <a:rPr lang="en-US" sz="2400" b="1" dirty="0"/>
              <a:t>mucus</a:t>
            </a:r>
            <a:r>
              <a:rPr lang="en-US" sz="2400" dirty="0"/>
              <a:t>.</a:t>
            </a:r>
          </a:p>
          <a:p>
            <a:endParaRPr lang="el-GR" dirty="0"/>
          </a:p>
        </p:txBody>
      </p:sp>
      <p:pic>
        <p:nvPicPr>
          <p:cNvPr id="25604" name="Picture 4" descr="Human Paranasal Sinuses Anatomy Infographic Diagram Vector Illustration ...">
            <a:extLst>
              <a:ext uri="{FF2B5EF4-FFF2-40B4-BE49-F238E27FC236}">
                <a16:creationId xmlns:a16="http://schemas.microsoft.com/office/drawing/2014/main" id="{F4DC7091-EBC2-B70C-7E71-9926B989779C}"/>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b="13642"/>
          <a:stretch/>
        </p:blipFill>
        <p:spPr bwMode="auto">
          <a:xfrm>
            <a:off x="617220" y="2743026"/>
            <a:ext cx="7452360" cy="3861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760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31E014B-E2F2-8208-0603-5FD16CB00DAA}"/>
              </a:ext>
            </a:extLst>
          </p:cNvPr>
          <p:cNvSpPr>
            <a:spLocks noGrp="1"/>
          </p:cNvSpPr>
          <p:nvPr>
            <p:ph idx="1"/>
          </p:nvPr>
        </p:nvSpPr>
        <p:spPr>
          <a:xfrm>
            <a:off x="274320" y="594360"/>
            <a:ext cx="8869680" cy="6469380"/>
          </a:xfrm>
        </p:spPr>
        <p:txBody>
          <a:bodyPr>
            <a:normAutofit fontScale="70000" lnSpcReduction="20000"/>
          </a:bodyPr>
          <a:lstStyle/>
          <a:p>
            <a:r>
              <a:rPr lang="en-US" b="1" dirty="0">
                <a:highlight>
                  <a:srgbClr val="800000"/>
                </a:highlight>
              </a:rPr>
              <a:t>1. Upper Respiratory Tract:</a:t>
            </a:r>
          </a:p>
          <a:p>
            <a:pPr marL="0" indent="0">
              <a:buNone/>
            </a:pPr>
            <a:r>
              <a:rPr lang="en-US" b="1" dirty="0"/>
              <a:t>Nose &amp; Nasal Cavity:</a:t>
            </a:r>
            <a:r>
              <a:rPr lang="en-US" dirty="0"/>
              <a:t> Filters, warms, and humidifies incoming air.</a:t>
            </a:r>
          </a:p>
          <a:p>
            <a:pPr marL="0" indent="0">
              <a:buNone/>
            </a:pPr>
            <a:r>
              <a:rPr lang="en-US" b="1" dirty="0">
                <a:highlight>
                  <a:srgbClr val="0000FF"/>
                </a:highlight>
              </a:rPr>
              <a:t>Larynx (Voice Box):</a:t>
            </a:r>
            <a:r>
              <a:rPr lang="en-US" dirty="0">
                <a:highlight>
                  <a:srgbClr val="0000FF"/>
                </a:highlight>
              </a:rPr>
              <a:t> </a:t>
            </a:r>
            <a:r>
              <a:rPr lang="en-US" dirty="0"/>
              <a:t>Contains the vocal cords and protects the lower airway during swallowing.</a:t>
            </a:r>
          </a:p>
          <a:p>
            <a:endParaRPr lang="en-US" b="1" dirty="0">
              <a:highlight>
                <a:srgbClr val="800000"/>
              </a:highlight>
            </a:endParaRPr>
          </a:p>
          <a:p>
            <a:r>
              <a:rPr lang="en-US" b="1" dirty="0">
                <a:highlight>
                  <a:srgbClr val="800000"/>
                </a:highlight>
              </a:rPr>
              <a:t>2. Lower Respiratory Tract:</a:t>
            </a:r>
          </a:p>
          <a:p>
            <a:pPr marL="0" indent="0">
              <a:buNone/>
            </a:pPr>
            <a:r>
              <a:rPr lang="en-US" b="1" dirty="0">
                <a:highlight>
                  <a:srgbClr val="0000FF"/>
                </a:highlight>
              </a:rPr>
              <a:t>Trachea:</a:t>
            </a:r>
            <a:r>
              <a:rPr lang="en-US" dirty="0">
                <a:highlight>
                  <a:srgbClr val="0000FF"/>
                </a:highlight>
              </a:rPr>
              <a:t> </a:t>
            </a:r>
            <a:r>
              <a:rPr lang="en-US" dirty="0"/>
              <a:t>A rigid tube that connects the larynx to the bronchi.</a:t>
            </a:r>
          </a:p>
          <a:p>
            <a:pPr marL="0" indent="0">
              <a:buNone/>
            </a:pPr>
            <a:r>
              <a:rPr lang="en-US" b="1" dirty="0">
                <a:highlight>
                  <a:srgbClr val="0000FF"/>
                </a:highlight>
              </a:rPr>
              <a:t>Bronchi:</a:t>
            </a:r>
            <a:r>
              <a:rPr lang="en-US" dirty="0">
                <a:highlight>
                  <a:srgbClr val="0000FF"/>
                </a:highlight>
              </a:rPr>
              <a:t>  T</a:t>
            </a:r>
            <a:r>
              <a:rPr lang="en-US" dirty="0"/>
              <a:t>rachea divides into the </a:t>
            </a:r>
            <a:r>
              <a:rPr lang="en-US" b="1" dirty="0"/>
              <a:t>right</a:t>
            </a:r>
            <a:r>
              <a:rPr lang="en-US" dirty="0"/>
              <a:t> and </a:t>
            </a:r>
            <a:r>
              <a:rPr lang="en-US" b="1" dirty="0"/>
              <a:t>left bronchi</a:t>
            </a:r>
            <a:r>
              <a:rPr lang="en-US" dirty="0"/>
              <a:t>, leading to each lung.</a:t>
            </a:r>
          </a:p>
          <a:p>
            <a:pPr marL="0" indent="0">
              <a:buNone/>
            </a:pPr>
            <a:r>
              <a:rPr lang="en-US" b="1" dirty="0">
                <a:highlight>
                  <a:srgbClr val="0000FF"/>
                </a:highlight>
              </a:rPr>
              <a:t>Bronchioles:</a:t>
            </a:r>
            <a:r>
              <a:rPr lang="en-US" dirty="0">
                <a:highlight>
                  <a:srgbClr val="0000FF"/>
                </a:highlight>
              </a:rPr>
              <a:t> </a:t>
            </a:r>
            <a:r>
              <a:rPr lang="en-US" dirty="0"/>
              <a:t>Smaller branches of the bronchi within the lungs.</a:t>
            </a:r>
          </a:p>
          <a:p>
            <a:pPr marL="0" indent="0">
              <a:buNone/>
            </a:pPr>
            <a:r>
              <a:rPr lang="en-US" b="1" dirty="0">
                <a:highlight>
                  <a:srgbClr val="0000FF"/>
                </a:highlight>
              </a:rPr>
              <a:t>Alveoli:</a:t>
            </a:r>
            <a:r>
              <a:rPr lang="en-US" dirty="0">
                <a:highlight>
                  <a:srgbClr val="0000FF"/>
                </a:highlight>
              </a:rPr>
              <a:t> </a:t>
            </a:r>
            <a:r>
              <a:rPr lang="en-US" dirty="0"/>
              <a:t>Tiny air sacs where </a:t>
            </a:r>
            <a:r>
              <a:rPr lang="en-US" b="1" dirty="0"/>
              <a:t>gas exchange</a:t>
            </a:r>
            <a:r>
              <a:rPr lang="en-US" dirty="0"/>
              <a:t> occurs. Oxygen enters the blood, and carbon dioxide is expelled.</a:t>
            </a:r>
          </a:p>
          <a:p>
            <a:endParaRPr lang="en-US" b="1" dirty="0">
              <a:highlight>
                <a:srgbClr val="800000"/>
              </a:highlight>
            </a:endParaRPr>
          </a:p>
          <a:p>
            <a:r>
              <a:rPr lang="en-US" b="1" dirty="0">
                <a:highlight>
                  <a:srgbClr val="800000"/>
                </a:highlight>
              </a:rPr>
              <a:t>3. Lungs:</a:t>
            </a:r>
          </a:p>
          <a:p>
            <a:pPr marL="0" indent="0">
              <a:buNone/>
            </a:pPr>
            <a:r>
              <a:rPr lang="en-US" dirty="0"/>
              <a:t>The </a:t>
            </a:r>
            <a:r>
              <a:rPr lang="en-US" b="1" dirty="0"/>
              <a:t>right lung</a:t>
            </a:r>
            <a:r>
              <a:rPr lang="en-US" dirty="0"/>
              <a:t> has </a:t>
            </a:r>
            <a:r>
              <a:rPr lang="en-US" b="1" dirty="0"/>
              <a:t>3 lobes</a:t>
            </a:r>
            <a:r>
              <a:rPr lang="en-US" dirty="0"/>
              <a:t>, and the </a:t>
            </a:r>
            <a:r>
              <a:rPr lang="en-US" b="1" dirty="0"/>
              <a:t>left lung</a:t>
            </a:r>
            <a:r>
              <a:rPr lang="en-US" dirty="0"/>
              <a:t> has 2 </a:t>
            </a:r>
            <a:r>
              <a:rPr lang="en-US" b="1" dirty="0"/>
              <a:t>lobes</a:t>
            </a:r>
            <a:r>
              <a:rPr lang="en-US" dirty="0"/>
              <a:t> (to accommodate the heart).</a:t>
            </a:r>
          </a:p>
          <a:p>
            <a:pPr marL="0" indent="0">
              <a:buNone/>
            </a:pPr>
            <a:r>
              <a:rPr lang="en-US" dirty="0"/>
              <a:t>Surrounded by the </a:t>
            </a:r>
            <a:r>
              <a:rPr lang="en-US" b="1" dirty="0"/>
              <a:t>pleura</a:t>
            </a:r>
            <a:r>
              <a:rPr lang="en-US" dirty="0"/>
              <a:t>, a double-layered membrane that reduces friction during breathing.</a:t>
            </a:r>
          </a:p>
          <a:p>
            <a:endParaRPr lang="el-GR" dirty="0"/>
          </a:p>
        </p:txBody>
      </p:sp>
    </p:spTree>
    <p:extLst>
      <p:ext uri="{BB962C8B-B14F-4D97-AF65-F5344CB8AC3E}">
        <p14:creationId xmlns:p14="http://schemas.microsoft.com/office/powerpoint/2010/main" val="31263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234E83-7C40-FC5C-C569-ADAAFDF6F32F}"/>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10AC4A00-111A-0680-0DE8-1643BB912830}"/>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ACF0537B-330C-C09A-6AF2-E962BE35EEE4}"/>
              </a:ext>
            </a:extLst>
          </p:cNvPr>
          <p:cNvPicPr>
            <a:picLocks noChangeAspect="1"/>
          </p:cNvPicPr>
          <p:nvPr/>
        </p:nvPicPr>
        <p:blipFill>
          <a:blip r:embed="rId2"/>
          <a:stretch>
            <a:fillRect/>
          </a:stretch>
        </p:blipFill>
        <p:spPr>
          <a:xfrm>
            <a:off x="-768096" y="0"/>
            <a:ext cx="9912096" cy="6858000"/>
          </a:xfrm>
          <a:prstGeom prst="rect">
            <a:avLst/>
          </a:prstGeom>
        </p:spPr>
      </p:pic>
    </p:spTree>
    <p:extLst>
      <p:ext uri="{BB962C8B-B14F-4D97-AF65-F5344CB8AC3E}">
        <p14:creationId xmlns:p14="http://schemas.microsoft.com/office/powerpoint/2010/main" val="4575909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365B23-23D4-FAAD-1BEB-31A37E412683}"/>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F73226C0-76F5-1EC3-4C7E-7F147ABFEAA6}"/>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A7384DFB-E651-D7C8-5063-83EC5586385B}"/>
              </a:ext>
            </a:extLst>
          </p:cNvPr>
          <p:cNvPicPr>
            <a:picLocks noChangeAspect="1"/>
          </p:cNvPicPr>
          <p:nvPr/>
        </p:nvPicPr>
        <p:blipFill rotWithShape="1">
          <a:blip r:embed="rId2"/>
          <a:srcRect l="4996" t="4501" r="5095"/>
          <a:stretch/>
        </p:blipFill>
        <p:spPr>
          <a:xfrm>
            <a:off x="0" y="0"/>
            <a:ext cx="9253728" cy="6858000"/>
          </a:xfrm>
          <a:prstGeom prst="rect">
            <a:avLst/>
          </a:prstGeom>
        </p:spPr>
      </p:pic>
    </p:spTree>
    <p:extLst>
      <p:ext uri="{BB962C8B-B14F-4D97-AF65-F5344CB8AC3E}">
        <p14:creationId xmlns:p14="http://schemas.microsoft.com/office/powerpoint/2010/main" val="4133455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400B34-9EF4-78D6-BB16-4665B80746A5}"/>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2C661A61-2C64-3285-3F7E-08730CEBEB3A}"/>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67968A84-6134-C65B-FD97-76E63BF38D85}"/>
              </a:ext>
            </a:extLst>
          </p:cNvPr>
          <p:cNvPicPr>
            <a:picLocks noChangeAspect="1"/>
          </p:cNvPicPr>
          <p:nvPr/>
        </p:nvPicPr>
        <p:blipFill>
          <a:blip r:embed="rId2"/>
          <a:stretch>
            <a:fillRect/>
          </a:stretch>
        </p:blipFill>
        <p:spPr>
          <a:xfrm>
            <a:off x="-170688" y="0"/>
            <a:ext cx="9314688" cy="6858000"/>
          </a:xfrm>
          <a:prstGeom prst="rect">
            <a:avLst/>
          </a:prstGeom>
        </p:spPr>
      </p:pic>
    </p:spTree>
    <p:extLst>
      <p:ext uri="{BB962C8B-B14F-4D97-AF65-F5344CB8AC3E}">
        <p14:creationId xmlns:p14="http://schemas.microsoft.com/office/powerpoint/2010/main" val="30119079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5">
            <a:extLst>
              <a:ext uri="{FF2B5EF4-FFF2-40B4-BE49-F238E27FC236}">
                <a16:creationId xmlns:a16="http://schemas.microsoft.com/office/drawing/2014/main" id="{3AFC5F90-0817-D258-40BF-BBCD407BFF58}"/>
              </a:ext>
            </a:extLst>
          </p:cNvPr>
          <p:cNvGraphicFramePr>
            <a:graphicFrameLocks noChangeAspect="1"/>
          </p:cNvGraphicFramePr>
          <p:nvPr/>
        </p:nvGraphicFramePr>
        <p:xfrm>
          <a:off x="0" y="620712"/>
          <a:ext cx="3401050" cy="5316791"/>
        </p:xfrm>
        <a:graphic>
          <a:graphicData uri="http://schemas.openxmlformats.org/presentationml/2006/ole">
            <mc:AlternateContent xmlns:mc="http://schemas.openxmlformats.org/markup-compatibility/2006">
              <mc:Choice xmlns:v="urn:schemas-microsoft-com:vml" Requires="v">
                <p:oleObj name="PBrush" r:id="rId2" imgW="2461473" imgH="3848434" progId="">
                  <p:embed/>
                </p:oleObj>
              </mc:Choice>
              <mc:Fallback>
                <p:oleObj name="PBrush" r:id="rId2" imgW="2461473" imgH="3848434" progId="">
                  <p:embed/>
                  <p:pic>
                    <p:nvPicPr>
                      <p:cNvPr id="6146" name="Object 5">
                        <a:extLst>
                          <a:ext uri="{FF2B5EF4-FFF2-40B4-BE49-F238E27FC236}">
                            <a16:creationId xmlns:a16="http://schemas.microsoft.com/office/drawing/2014/main" id="{3AFC5F90-0817-D258-40BF-BBCD407BF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0712"/>
                        <a:ext cx="3401050" cy="5316791"/>
                      </a:xfrm>
                      <a:prstGeom prst="rect">
                        <a:avLst/>
                      </a:prstGeom>
                      <a:noFill/>
                      <a:ln>
                        <a:noFill/>
                      </a:ln>
                      <a:effectLst/>
                    </p:spPr>
                  </p:pic>
                </p:oleObj>
              </mc:Fallback>
            </mc:AlternateContent>
          </a:graphicData>
        </a:graphic>
      </p:graphicFrame>
      <p:sp>
        <p:nvSpPr>
          <p:cNvPr id="6148" name="Text Box 8">
            <a:extLst>
              <a:ext uri="{FF2B5EF4-FFF2-40B4-BE49-F238E27FC236}">
                <a16:creationId xmlns:a16="http://schemas.microsoft.com/office/drawing/2014/main" id="{0AD03A85-8FDE-44A5-917D-8B2865497A5D}"/>
              </a:ext>
            </a:extLst>
          </p:cNvPr>
          <p:cNvSpPr txBox="1">
            <a:spLocks noChangeArrowheads="1"/>
          </p:cNvSpPr>
          <p:nvPr/>
        </p:nvSpPr>
        <p:spPr bwMode="auto">
          <a:xfrm>
            <a:off x="1547813" y="-26988"/>
            <a:ext cx="6381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eaLnBrk="1" hangingPunct="1"/>
            <a:r>
              <a:rPr lang="en-US" altLang="el-GR" sz="3600" b="1" dirty="0"/>
              <a:t>LARYNX CONSTRUCTION </a:t>
            </a:r>
            <a:endParaRPr lang="el-GR" altLang="el-GR" sz="3600" b="1" dirty="0"/>
          </a:p>
        </p:txBody>
      </p:sp>
      <p:sp>
        <p:nvSpPr>
          <p:cNvPr id="6149" name="Text Box 10">
            <a:extLst>
              <a:ext uri="{FF2B5EF4-FFF2-40B4-BE49-F238E27FC236}">
                <a16:creationId xmlns:a16="http://schemas.microsoft.com/office/drawing/2014/main" id="{C52E2595-DE49-DA29-A119-38794C53AE5E}"/>
              </a:ext>
            </a:extLst>
          </p:cNvPr>
          <p:cNvSpPr txBox="1">
            <a:spLocks noChangeArrowheads="1"/>
          </p:cNvSpPr>
          <p:nvPr/>
        </p:nvSpPr>
        <p:spPr bwMode="auto">
          <a:xfrm>
            <a:off x="3492500" y="765175"/>
            <a:ext cx="2592388"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eaLnBrk="1" hangingPunct="1"/>
            <a:r>
              <a:rPr lang="en-US" altLang="el-GR" sz="3200" b="1" dirty="0">
                <a:solidFill>
                  <a:srgbClr val="FFFF00"/>
                </a:solidFill>
                <a:highlight>
                  <a:srgbClr val="008080"/>
                </a:highlight>
              </a:rPr>
              <a:t>SINGLE</a:t>
            </a:r>
            <a:r>
              <a:rPr lang="en-US" altLang="el-GR" sz="3200" b="1" dirty="0">
                <a:solidFill>
                  <a:srgbClr val="FFFF00"/>
                </a:solidFill>
              </a:rPr>
              <a:t> </a:t>
            </a:r>
            <a:endParaRPr lang="el-GR" altLang="el-GR" sz="3200" b="1" dirty="0">
              <a:solidFill>
                <a:srgbClr val="FFFF00"/>
              </a:solidFill>
            </a:endParaRPr>
          </a:p>
          <a:p>
            <a:pPr eaLnBrk="1" hangingPunct="1"/>
            <a:r>
              <a:rPr lang="el-GR" altLang="el-GR" sz="1800" dirty="0"/>
              <a:t>1) </a:t>
            </a:r>
            <a:r>
              <a:rPr lang="en-US" altLang="el-GR" sz="1800" b="1" dirty="0"/>
              <a:t>Thyroid </a:t>
            </a:r>
            <a:endParaRPr lang="el-GR" altLang="el-GR" sz="1800" b="1" dirty="0"/>
          </a:p>
          <a:p>
            <a:pPr eaLnBrk="1" hangingPunct="1"/>
            <a:r>
              <a:rPr lang="el-GR" altLang="el-GR" sz="1800" dirty="0"/>
              <a:t>2) </a:t>
            </a:r>
            <a:r>
              <a:rPr lang="en-US" altLang="el-GR" sz="1800" b="1" dirty="0"/>
              <a:t>Cricoid </a:t>
            </a:r>
            <a:endParaRPr lang="el-GR" altLang="el-GR" sz="1800" dirty="0"/>
          </a:p>
          <a:p>
            <a:pPr eaLnBrk="1" hangingPunct="1"/>
            <a:r>
              <a:rPr lang="el-GR" altLang="el-GR" sz="1800" dirty="0"/>
              <a:t>3) </a:t>
            </a:r>
            <a:r>
              <a:rPr lang="en-US" altLang="el-GR" sz="1800" b="1" dirty="0"/>
              <a:t>Epiglottis </a:t>
            </a:r>
            <a:endParaRPr lang="el-GR" altLang="el-GR" sz="1800" b="1" dirty="0"/>
          </a:p>
        </p:txBody>
      </p:sp>
      <p:sp>
        <p:nvSpPr>
          <p:cNvPr id="6150" name="Text Box 12">
            <a:extLst>
              <a:ext uri="{FF2B5EF4-FFF2-40B4-BE49-F238E27FC236}">
                <a16:creationId xmlns:a16="http://schemas.microsoft.com/office/drawing/2014/main" id="{C05B0AE8-844D-2E42-4704-C2F4DC0682EC}"/>
              </a:ext>
            </a:extLst>
          </p:cNvPr>
          <p:cNvSpPr txBox="1">
            <a:spLocks noChangeArrowheads="1"/>
          </p:cNvSpPr>
          <p:nvPr/>
        </p:nvSpPr>
        <p:spPr bwMode="auto">
          <a:xfrm>
            <a:off x="3492500" y="2457450"/>
            <a:ext cx="2879725"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eaLnBrk="1" hangingPunct="1"/>
            <a:r>
              <a:rPr lang="en-US" altLang="el-GR" sz="3200" b="1" dirty="0">
                <a:solidFill>
                  <a:srgbClr val="FFFF00"/>
                </a:solidFill>
                <a:highlight>
                  <a:srgbClr val="008080"/>
                </a:highlight>
              </a:rPr>
              <a:t>BIFID </a:t>
            </a:r>
            <a:endParaRPr lang="el-GR" altLang="el-GR" sz="3200" b="1" dirty="0">
              <a:solidFill>
                <a:srgbClr val="FFFF00"/>
              </a:solidFill>
              <a:highlight>
                <a:srgbClr val="008080"/>
              </a:highlight>
            </a:endParaRPr>
          </a:p>
          <a:p>
            <a:pPr eaLnBrk="1" hangingPunct="1"/>
            <a:r>
              <a:rPr lang="el-GR" altLang="el-GR" sz="1800" dirty="0"/>
              <a:t>1) </a:t>
            </a:r>
            <a:r>
              <a:rPr lang="en-US" altLang="el-GR" sz="1800" b="1" dirty="0"/>
              <a:t>Arytaenoid </a:t>
            </a:r>
            <a:endParaRPr lang="el-GR" altLang="el-GR" sz="1800" b="1" dirty="0"/>
          </a:p>
          <a:p>
            <a:pPr eaLnBrk="1" hangingPunct="1"/>
            <a:r>
              <a:rPr lang="el-GR" altLang="el-GR" sz="1800" dirty="0"/>
              <a:t>2) </a:t>
            </a:r>
            <a:r>
              <a:rPr lang="en-US" altLang="el-GR" sz="1800" b="1" dirty="0"/>
              <a:t>Corniculate </a:t>
            </a:r>
            <a:endParaRPr lang="el-GR" altLang="el-GR" sz="1800" b="1" dirty="0"/>
          </a:p>
          <a:p>
            <a:pPr eaLnBrk="1" hangingPunct="1"/>
            <a:r>
              <a:rPr lang="el-GR" altLang="el-GR" sz="1800" dirty="0"/>
              <a:t>3) </a:t>
            </a:r>
            <a:r>
              <a:rPr lang="en-US" altLang="el-GR" sz="1800" b="1" dirty="0"/>
              <a:t>Cuneiform </a:t>
            </a:r>
            <a:endParaRPr lang="el-GR" altLang="el-GR" sz="1800" b="1" dirty="0"/>
          </a:p>
        </p:txBody>
      </p:sp>
      <p:graphicFrame>
        <p:nvGraphicFramePr>
          <p:cNvPr id="6147" name="Object 7">
            <a:extLst>
              <a:ext uri="{FF2B5EF4-FFF2-40B4-BE49-F238E27FC236}">
                <a16:creationId xmlns:a16="http://schemas.microsoft.com/office/drawing/2014/main" id="{1FED2641-10CB-4244-D3DD-D4D832EF7ED9}"/>
              </a:ext>
            </a:extLst>
          </p:cNvPr>
          <p:cNvGraphicFramePr>
            <a:graphicFrameLocks noChangeAspect="1"/>
          </p:cNvGraphicFramePr>
          <p:nvPr/>
        </p:nvGraphicFramePr>
        <p:xfrm>
          <a:off x="5706602" y="620713"/>
          <a:ext cx="3473911" cy="5316790"/>
        </p:xfrm>
        <a:graphic>
          <a:graphicData uri="http://schemas.openxmlformats.org/presentationml/2006/ole">
            <mc:AlternateContent xmlns:mc="http://schemas.openxmlformats.org/markup-compatibility/2006">
              <mc:Choice xmlns:v="urn:schemas-microsoft-com:vml" Requires="v">
                <p:oleObj name="Εικόνα bitmap" r:id="rId4" imgW="2491956" imgH="3809524" progId="Paint.Picture">
                  <p:embed/>
                </p:oleObj>
              </mc:Choice>
              <mc:Fallback>
                <p:oleObj name="Εικόνα bitmap" r:id="rId4" imgW="2491956" imgH="3809524" progId="Paint.Picture">
                  <p:embed/>
                  <p:pic>
                    <p:nvPicPr>
                      <p:cNvPr id="6147" name="Object 7">
                        <a:extLst>
                          <a:ext uri="{FF2B5EF4-FFF2-40B4-BE49-F238E27FC236}">
                            <a16:creationId xmlns:a16="http://schemas.microsoft.com/office/drawing/2014/main" id="{1FED2641-10CB-4244-D3DD-D4D832EF7E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6602" y="620713"/>
                        <a:ext cx="3473911" cy="531679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9970800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95E98E-1D19-E390-6109-BD762B37A716}"/>
              </a:ext>
            </a:extLst>
          </p:cNvPr>
          <p:cNvSpPr>
            <a:spLocks noGrp="1"/>
          </p:cNvSpPr>
          <p:nvPr>
            <p:ph type="title"/>
          </p:nvPr>
        </p:nvSpPr>
        <p:spPr>
          <a:xfrm>
            <a:off x="-4011930" y="-340824"/>
            <a:ext cx="8229600" cy="1143000"/>
          </a:xfrm>
        </p:spPr>
        <p:txBody>
          <a:bodyPr>
            <a:normAutofit/>
          </a:bodyPr>
          <a:lstStyle/>
          <a:p>
            <a:r>
              <a:rPr lang="en-US" sz="3600" dirty="0">
                <a:highlight>
                  <a:srgbClr val="008080"/>
                </a:highlight>
              </a:rPr>
              <a:t>Thyroid cartilage </a:t>
            </a:r>
            <a:endParaRPr lang="el-GR" sz="3600" dirty="0">
              <a:highlight>
                <a:srgbClr val="008080"/>
              </a:highlight>
            </a:endParaRPr>
          </a:p>
        </p:txBody>
      </p:sp>
      <p:sp>
        <p:nvSpPr>
          <p:cNvPr id="3" name="Θέση περιεχομένου 2">
            <a:extLst>
              <a:ext uri="{FF2B5EF4-FFF2-40B4-BE49-F238E27FC236}">
                <a16:creationId xmlns:a16="http://schemas.microsoft.com/office/drawing/2014/main" id="{DF38B9FE-26F1-4E43-5949-C9900A07EBA7}"/>
              </a:ext>
            </a:extLst>
          </p:cNvPr>
          <p:cNvSpPr>
            <a:spLocks noGrp="1"/>
          </p:cNvSpPr>
          <p:nvPr>
            <p:ph idx="1"/>
          </p:nvPr>
        </p:nvSpPr>
        <p:spPr>
          <a:xfrm>
            <a:off x="91440" y="710736"/>
            <a:ext cx="5703570" cy="6238703"/>
          </a:xfrm>
        </p:spPr>
        <p:txBody>
          <a:bodyPr>
            <a:normAutofit lnSpcReduction="10000"/>
          </a:bodyPr>
          <a:lstStyle/>
          <a:p>
            <a:r>
              <a:rPr lang="en-US" sz="2400" dirty="0"/>
              <a:t>the largest cartilage of the larynx </a:t>
            </a:r>
          </a:p>
          <a:p>
            <a:r>
              <a:rPr lang="en-US" sz="2400" dirty="0"/>
              <a:t>critical role in protecting the vocal cords and aiding in sound production. </a:t>
            </a:r>
          </a:p>
          <a:p>
            <a:r>
              <a:rPr lang="en-US" sz="2400" dirty="0"/>
              <a:t>most prominent in males, Adam's apple</a:t>
            </a:r>
          </a:p>
          <a:p>
            <a:r>
              <a:rPr lang="en-US" sz="2400" dirty="0">
                <a:highlight>
                  <a:srgbClr val="000080"/>
                </a:highlight>
              </a:rPr>
              <a:t>Anatomy: </a:t>
            </a:r>
            <a:r>
              <a:rPr lang="en-US" sz="2400" dirty="0"/>
              <a:t>resembles a shield or butterfly with two broad, flat plates called laminae.</a:t>
            </a:r>
          </a:p>
          <a:p>
            <a:r>
              <a:rPr lang="en-US" sz="2400" dirty="0"/>
              <a:t>Two plates meet at the laryngeal prominence, commonly known as the Adam's apple.</a:t>
            </a:r>
          </a:p>
          <a:p>
            <a:r>
              <a:rPr lang="en-US" sz="2400" dirty="0">
                <a:highlight>
                  <a:srgbClr val="000080"/>
                </a:highlight>
              </a:rPr>
              <a:t>Superior and Inferior Horns:</a:t>
            </a:r>
          </a:p>
          <a:p>
            <a:r>
              <a:rPr lang="en-US" sz="2400" dirty="0"/>
              <a:t>Superior horns: Attach to the hyoid bone via the thyrohyoid membrane.</a:t>
            </a:r>
          </a:p>
          <a:p>
            <a:r>
              <a:rPr lang="en-US" sz="2400" dirty="0"/>
              <a:t>Inferior horns: Connect to the cricoid cartilage, allowing movement during speech.</a:t>
            </a:r>
            <a:endParaRPr lang="el-GR" sz="2400" dirty="0"/>
          </a:p>
        </p:txBody>
      </p:sp>
      <p:pic>
        <p:nvPicPr>
          <p:cNvPr id="1026" name="Picture 2" descr="Thyroid cartilage - wikidoc">
            <a:extLst>
              <a:ext uri="{FF2B5EF4-FFF2-40B4-BE49-F238E27FC236}">
                <a16:creationId xmlns:a16="http://schemas.microsoft.com/office/drawing/2014/main" id="{FBD231CB-30FD-02B6-01ED-D6BB0B8052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9560" y="813606"/>
            <a:ext cx="65913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788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6">
            <a:extLst>
              <a:ext uri="{FF2B5EF4-FFF2-40B4-BE49-F238E27FC236}">
                <a16:creationId xmlns:a16="http://schemas.microsoft.com/office/drawing/2014/main" id="{3CB15240-C6BF-BB57-3907-D8F6ADB84C53}"/>
              </a:ext>
            </a:extLst>
          </p:cNvPr>
          <p:cNvSpPr txBox="1">
            <a:spLocks noChangeArrowheads="1"/>
          </p:cNvSpPr>
          <p:nvPr/>
        </p:nvSpPr>
        <p:spPr bwMode="auto">
          <a:xfrm>
            <a:off x="2451868" y="442009"/>
            <a:ext cx="42402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eaLnBrk="1" hangingPunct="1"/>
            <a:r>
              <a:rPr lang="en-US" altLang="el-GR" sz="3600" b="1" dirty="0"/>
              <a:t>Thyroid cartilage </a:t>
            </a:r>
            <a:endParaRPr lang="el-GR" altLang="el-GR" sz="3600" b="1" dirty="0"/>
          </a:p>
        </p:txBody>
      </p:sp>
      <p:graphicFrame>
        <p:nvGraphicFramePr>
          <p:cNvPr id="11266" name="Object 5">
            <a:extLst>
              <a:ext uri="{FF2B5EF4-FFF2-40B4-BE49-F238E27FC236}">
                <a16:creationId xmlns:a16="http://schemas.microsoft.com/office/drawing/2014/main" id="{551F7F62-F26B-4832-951C-D98511A92926}"/>
              </a:ext>
            </a:extLst>
          </p:cNvPr>
          <p:cNvGraphicFramePr>
            <a:graphicFrameLocks noChangeAspect="1"/>
          </p:cNvGraphicFramePr>
          <p:nvPr/>
        </p:nvGraphicFramePr>
        <p:xfrm>
          <a:off x="468313" y="620713"/>
          <a:ext cx="1566862" cy="2447925"/>
        </p:xfrm>
        <a:graphic>
          <a:graphicData uri="http://schemas.openxmlformats.org/presentationml/2006/ole">
            <mc:AlternateContent xmlns:mc="http://schemas.openxmlformats.org/markup-compatibility/2006">
              <mc:Choice xmlns:v="urn:schemas-microsoft-com:vml" Requires="v">
                <p:oleObj name="Εικόνα bitmap" r:id="rId3" imgW="2461473" imgH="3848434" progId="Paint.Picture">
                  <p:embed/>
                </p:oleObj>
              </mc:Choice>
              <mc:Fallback>
                <p:oleObj name="Εικόνα bitmap" r:id="rId3" imgW="2461473" imgH="3848434" progId="Paint.Picture">
                  <p:embed/>
                  <p:pic>
                    <p:nvPicPr>
                      <p:cNvPr id="11266" name="Object 5">
                        <a:extLst>
                          <a:ext uri="{FF2B5EF4-FFF2-40B4-BE49-F238E27FC236}">
                            <a16:creationId xmlns:a16="http://schemas.microsoft.com/office/drawing/2014/main" id="{551F7F62-F26B-4832-951C-D98511A929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620713"/>
                        <a:ext cx="1566862"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2" name="Text Box 13">
            <a:extLst>
              <a:ext uri="{FF2B5EF4-FFF2-40B4-BE49-F238E27FC236}">
                <a16:creationId xmlns:a16="http://schemas.microsoft.com/office/drawing/2014/main" id="{A94C5E22-08D2-ED09-1759-37EC41B3EADB}"/>
              </a:ext>
            </a:extLst>
          </p:cNvPr>
          <p:cNvSpPr txBox="1">
            <a:spLocks noChangeArrowheads="1"/>
          </p:cNvSpPr>
          <p:nvPr/>
        </p:nvSpPr>
        <p:spPr bwMode="auto">
          <a:xfrm>
            <a:off x="3563938" y="2420938"/>
            <a:ext cx="4652962"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eaLnBrk="1" hangingPunct="1">
              <a:lnSpc>
                <a:spcPct val="90000"/>
              </a:lnSpc>
              <a:spcBef>
                <a:spcPct val="20000"/>
              </a:spcBef>
              <a:buFontTx/>
              <a:buChar char="•"/>
            </a:pPr>
            <a:endParaRPr lang="el-GR" altLang="el-GR" sz="1800"/>
          </a:p>
          <a:p>
            <a:pPr eaLnBrk="1" hangingPunct="1">
              <a:lnSpc>
                <a:spcPct val="90000"/>
              </a:lnSpc>
              <a:spcBef>
                <a:spcPct val="20000"/>
              </a:spcBef>
            </a:pPr>
            <a:endParaRPr lang="el-GR" altLang="el-GR" sz="1800"/>
          </a:p>
        </p:txBody>
      </p:sp>
      <p:graphicFrame>
        <p:nvGraphicFramePr>
          <p:cNvPr id="11267" name="Object 15">
            <a:extLst>
              <a:ext uri="{FF2B5EF4-FFF2-40B4-BE49-F238E27FC236}">
                <a16:creationId xmlns:a16="http://schemas.microsoft.com/office/drawing/2014/main" id="{F25E463A-E8D4-7C0C-1136-BA4D23BB5DFF}"/>
              </a:ext>
            </a:extLst>
          </p:cNvPr>
          <p:cNvGraphicFramePr>
            <a:graphicFrameLocks noChangeAspect="1"/>
          </p:cNvGraphicFramePr>
          <p:nvPr/>
        </p:nvGraphicFramePr>
        <p:xfrm>
          <a:off x="395288" y="3141663"/>
          <a:ext cx="3036887" cy="3089275"/>
        </p:xfrm>
        <a:graphic>
          <a:graphicData uri="http://schemas.openxmlformats.org/presentationml/2006/ole">
            <mc:AlternateContent xmlns:mc="http://schemas.openxmlformats.org/markup-compatibility/2006">
              <mc:Choice xmlns:v="urn:schemas-microsoft-com:vml" Requires="v">
                <p:oleObj name="Image" r:id="rId5" imgW="4939683" imgH="5028571" progId="Photoshop.Image.6">
                  <p:embed/>
                </p:oleObj>
              </mc:Choice>
              <mc:Fallback>
                <p:oleObj name="Image" r:id="rId5" imgW="4939683" imgH="5028571" progId="Photoshop.Image.6">
                  <p:embed/>
                  <p:pic>
                    <p:nvPicPr>
                      <p:cNvPr id="11267" name="Object 15">
                        <a:extLst>
                          <a:ext uri="{FF2B5EF4-FFF2-40B4-BE49-F238E27FC236}">
                            <a16:creationId xmlns:a16="http://schemas.microsoft.com/office/drawing/2014/main" id="{F25E463A-E8D4-7C0C-1136-BA4D23BB5D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3141663"/>
                        <a:ext cx="3036887" cy="308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3" name="Line 18">
            <a:extLst>
              <a:ext uri="{FF2B5EF4-FFF2-40B4-BE49-F238E27FC236}">
                <a16:creationId xmlns:a16="http://schemas.microsoft.com/office/drawing/2014/main" id="{0C9D4135-2FB6-B49D-31A7-94E5C2065565}"/>
              </a:ext>
            </a:extLst>
          </p:cNvPr>
          <p:cNvSpPr>
            <a:spLocks noChangeShapeType="1"/>
          </p:cNvSpPr>
          <p:nvPr/>
        </p:nvSpPr>
        <p:spPr bwMode="auto">
          <a:xfrm flipH="1">
            <a:off x="1331913" y="1773238"/>
            <a:ext cx="1152525" cy="14287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graphicFrame>
        <p:nvGraphicFramePr>
          <p:cNvPr id="11268" name="Object 22">
            <a:extLst>
              <a:ext uri="{FF2B5EF4-FFF2-40B4-BE49-F238E27FC236}">
                <a16:creationId xmlns:a16="http://schemas.microsoft.com/office/drawing/2014/main" id="{EB148724-4A41-754C-5BCC-97F9BDF8D46B}"/>
              </a:ext>
            </a:extLst>
          </p:cNvPr>
          <p:cNvGraphicFramePr>
            <a:graphicFrameLocks noChangeAspect="1"/>
          </p:cNvGraphicFramePr>
          <p:nvPr/>
        </p:nvGraphicFramePr>
        <p:xfrm>
          <a:off x="3419475" y="3148013"/>
          <a:ext cx="3384550" cy="3076575"/>
        </p:xfrm>
        <a:graphic>
          <a:graphicData uri="http://schemas.openxmlformats.org/presentationml/2006/ole">
            <mc:AlternateContent xmlns:mc="http://schemas.openxmlformats.org/markup-compatibility/2006">
              <mc:Choice xmlns:v="urn:schemas-microsoft-com:vml" Requires="v">
                <p:oleObj name="Image" r:id="rId7" imgW="3923810" imgH="3568254" progId="Photoshop.Image.6">
                  <p:embed/>
                </p:oleObj>
              </mc:Choice>
              <mc:Fallback>
                <p:oleObj name="Image" r:id="rId7" imgW="3923810" imgH="3568254" progId="Photoshop.Image.6">
                  <p:embed/>
                  <p:pic>
                    <p:nvPicPr>
                      <p:cNvPr id="11268" name="Object 22">
                        <a:extLst>
                          <a:ext uri="{FF2B5EF4-FFF2-40B4-BE49-F238E27FC236}">
                            <a16:creationId xmlns:a16="http://schemas.microsoft.com/office/drawing/2014/main" id="{EB148724-4A41-754C-5BCC-97F9BDF8D4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9475" y="3148013"/>
                        <a:ext cx="3384550"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5" name="Line 23">
            <a:extLst>
              <a:ext uri="{FF2B5EF4-FFF2-40B4-BE49-F238E27FC236}">
                <a16:creationId xmlns:a16="http://schemas.microsoft.com/office/drawing/2014/main" id="{09E630B4-9098-64C4-B188-88B79F8DD4EF}"/>
              </a:ext>
            </a:extLst>
          </p:cNvPr>
          <p:cNvSpPr>
            <a:spLocks noChangeShapeType="1"/>
          </p:cNvSpPr>
          <p:nvPr/>
        </p:nvSpPr>
        <p:spPr bwMode="auto">
          <a:xfrm flipH="1">
            <a:off x="2987675" y="2708275"/>
            <a:ext cx="1655763" cy="865188"/>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11276" name="Line 24">
            <a:extLst>
              <a:ext uri="{FF2B5EF4-FFF2-40B4-BE49-F238E27FC236}">
                <a16:creationId xmlns:a16="http://schemas.microsoft.com/office/drawing/2014/main" id="{57C9FA44-7FBD-EE4F-79FC-0661A0E8CA40}"/>
              </a:ext>
            </a:extLst>
          </p:cNvPr>
          <p:cNvSpPr>
            <a:spLocks noChangeShapeType="1"/>
          </p:cNvSpPr>
          <p:nvPr/>
        </p:nvSpPr>
        <p:spPr bwMode="auto">
          <a:xfrm>
            <a:off x="4643438" y="2708275"/>
            <a:ext cx="144462" cy="649288"/>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11277" name="Line 25">
            <a:extLst>
              <a:ext uri="{FF2B5EF4-FFF2-40B4-BE49-F238E27FC236}">
                <a16:creationId xmlns:a16="http://schemas.microsoft.com/office/drawing/2014/main" id="{1F7DF7E9-49E0-42D6-1FC8-B926C7741DA1}"/>
              </a:ext>
            </a:extLst>
          </p:cNvPr>
          <p:cNvSpPr>
            <a:spLocks noChangeShapeType="1"/>
          </p:cNvSpPr>
          <p:nvPr/>
        </p:nvSpPr>
        <p:spPr bwMode="auto">
          <a:xfrm>
            <a:off x="5507038" y="2708275"/>
            <a:ext cx="360362" cy="316865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11278" name="Line 26">
            <a:extLst>
              <a:ext uri="{FF2B5EF4-FFF2-40B4-BE49-F238E27FC236}">
                <a16:creationId xmlns:a16="http://schemas.microsoft.com/office/drawing/2014/main" id="{A66BAED4-20A4-460C-FD28-4640F6B282A3}"/>
              </a:ext>
            </a:extLst>
          </p:cNvPr>
          <p:cNvSpPr>
            <a:spLocks noChangeShapeType="1"/>
          </p:cNvSpPr>
          <p:nvPr/>
        </p:nvSpPr>
        <p:spPr bwMode="auto">
          <a:xfrm flipH="1">
            <a:off x="2700338" y="2708275"/>
            <a:ext cx="2808287" cy="338455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Tree>
    <p:extLst>
      <p:ext uri="{BB962C8B-B14F-4D97-AF65-F5344CB8AC3E}">
        <p14:creationId xmlns:p14="http://schemas.microsoft.com/office/powerpoint/2010/main" val="8905324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92153-80C1-30B7-C7B4-2BE730BC28C9}"/>
            </a:ext>
          </a:extLst>
        </p:cNvPr>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6F81BA8-B075-BC41-A5EE-D278AF6B5899}"/>
              </a:ext>
            </a:extLst>
          </p:cNvPr>
          <p:cNvSpPr>
            <a:spLocks noGrp="1"/>
          </p:cNvSpPr>
          <p:nvPr>
            <p:ph idx="1"/>
          </p:nvPr>
        </p:nvSpPr>
        <p:spPr>
          <a:xfrm>
            <a:off x="228600" y="480060"/>
            <a:ext cx="8698230" cy="7189469"/>
          </a:xfrm>
        </p:spPr>
        <p:txBody>
          <a:bodyPr>
            <a:normAutofit/>
          </a:bodyPr>
          <a:lstStyle/>
          <a:p>
            <a:r>
              <a:rPr lang="en-US" sz="2400" dirty="0">
                <a:highlight>
                  <a:srgbClr val="000080"/>
                </a:highlight>
              </a:rPr>
              <a:t>Location: </a:t>
            </a:r>
            <a:r>
              <a:rPr lang="en-US" sz="2400" dirty="0"/>
              <a:t>Positioned in the anterior neck, at the level of C4 to C5 vertebrae.</a:t>
            </a:r>
          </a:p>
          <a:p>
            <a:r>
              <a:rPr lang="en-US" sz="2400" dirty="0"/>
              <a:t>Forms the front wall of the larynx and part of its sidewalls</a:t>
            </a:r>
          </a:p>
          <a:p>
            <a:r>
              <a:rPr lang="en-US" sz="2400" dirty="0" err="1">
                <a:highlight>
                  <a:srgbClr val="000080"/>
                </a:highlight>
              </a:rPr>
              <a:t>Functions</a:t>
            </a:r>
            <a:r>
              <a:rPr lang="en-US" sz="2400" dirty="0" err="1"/>
              <a:t>:Protecting</a:t>
            </a:r>
            <a:r>
              <a:rPr lang="en-US" sz="2400" dirty="0"/>
              <a:t> the Vocal Cords: </a:t>
            </a:r>
          </a:p>
          <a:p>
            <a:r>
              <a:rPr lang="en-US" sz="2400" dirty="0">
                <a:highlight>
                  <a:srgbClr val="000080"/>
                </a:highlight>
              </a:rPr>
              <a:t>Vocal cords </a:t>
            </a:r>
            <a:r>
              <a:rPr lang="en-US" sz="2400" dirty="0"/>
              <a:t>sit just behind the thyroid cartilage, and it acts as a shield.</a:t>
            </a:r>
          </a:p>
          <a:p>
            <a:r>
              <a:rPr lang="en-US" sz="2400" dirty="0">
                <a:highlight>
                  <a:srgbClr val="0000FF"/>
                </a:highlight>
              </a:rPr>
              <a:t>Supporting the Larynx: </a:t>
            </a:r>
            <a:r>
              <a:rPr lang="en-US" sz="2400" dirty="0"/>
              <a:t>Provides an attachment point for muscles and ligaments involved in speech and swallowing.</a:t>
            </a:r>
          </a:p>
          <a:p>
            <a:r>
              <a:rPr lang="en-US" sz="2400" dirty="0"/>
              <a:t>Facilitating Sound Production: Through its connection with the cricoid cartilage, it helps adjust the tension of the vocal cords, influencing pitch and tone.</a:t>
            </a:r>
            <a:endParaRPr lang="el-GR" sz="2400" dirty="0"/>
          </a:p>
        </p:txBody>
      </p:sp>
    </p:spTree>
    <p:extLst>
      <p:ext uri="{BB962C8B-B14F-4D97-AF65-F5344CB8AC3E}">
        <p14:creationId xmlns:p14="http://schemas.microsoft.com/office/powerpoint/2010/main" val="27006483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A7A792-3AD3-22A3-15EA-4C28AD9A90F6}"/>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47E1AA77-01F2-4501-9FA3-9729D675D04E}"/>
              </a:ext>
            </a:extLst>
          </p:cNvPr>
          <p:cNvSpPr>
            <a:spLocks noGrp="1"/>
          </p:cNvSpPr>
          <p:nvPr>
            <p:ph idx="1"/>
          </p:nvPr>
        </p:nvSpPr>
        <p:spPr/>
        <p:txBody>
          <a:bodyPr/>
          <a:lstStyle/>
          <a:p>
            <a:pPr marL="0" indent="0">
              <a:buNone/>
            </a:pPr>
            <a:r>
              <a:rPr lang="tr-TR" b="1" dirty="0"/>
              <a:t>Muscles</a:t>
            </a:r>
          </a:p>
          <a:p>
            <a:r>
              <a:rPr lang="tr-TR" b="1" dirty="0"/>
              <a:t>Intrinsic muscles</a:t>
            </a:r>
            <a:r>
              <a:rPr lang="tr-TR" dirty="0"/>
              <a:t>: Move vocal cords, control pitch &amp; airway opening</a:t>
            </a:r>
          </a:p>
          <a:p>
            <a:pPr lvl="1"/>
            <a:r>
              <a:rPr lang="tr-TR" dirty="0"/>
              <a:t>E.g., </a:t>
            </a:r>
            <a:r>
              <a:rPr lang="tr-TR" b="1" dirty="0"/>
              <a:t>cricothyroid</a:t>
            </a:r>
            <a:r>
              <a:rPr lang="tr-TR" dirty="0"/>
              <a:t>, </a:t>
            </a:r>
            <a:r>
              <a:rPr lang="tr-TR" b="1" dirty="0"/>
              <a:t>posterior cricoarytenoid</a:t>
            </a:r>
            <a:r>
              <a:rPr lang="tr-TR" dirty="0"/>
              <a:t> (opens cords)</a:t>
            </a:r>
          </a:p>
          <a:p>
            <a:r>
              <a:rPr lang="tr-TR" b="1" dirty="0"/>
              <a:t>Extrinsic muscles</a:t>
            </a:r>
            <a:r>
              <a:rPr lang="tr-TR" dirty="0"/>
              <a:t>: Move the larynx as a whole (e.g., swallowing)</a:t>
            </a:r>
          </a:p>
          <a:p>
            <a:pPr lvl="1"/>
            <a:r>
              <a:rPr lang="tr-TR" dirty="0"/>
              <a:t>E.g., </a:t>
            </a:r>
            <a:r>
              <a:rPr lang="tr-TR" b="1" dirty="0"/>
              <a:t>suprahyoid</a:t>
            </a:r>
            <a:r>
              <a:rPr lang="tr-TR" dirty="0"/>
              <a:t>, </a:t>
            </a:r>
            <a:r>
              <a:rPr lang="tr-TR" b="1" dirty="0"/>
              <a:t>infrahyoid</a:t>
            </a:r>
            <a:endParaRPr lang="tr-TR" dirty="0"/>
          </a:p>
          <a:p>
            <a:endParaRPr lang="el-GR" dirty="0"/>
          </a:p>
        </p:txBody>
      </p:sp>
    </p:spTree>
    <p:extLst>
      <p:ext uri="{BB962C8B-B14F-4D97-AF65-F5344CB8AC3E}">
        <p14:creationId xmlns:p14="http://schemas.microsoft.com/office/powerpoint/2010/main" val="24638662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D3D77-46A1-2773-878D-A40B655C7983}"/>
            </a:ext>
          </a:extLst>
        </p:cNvPr>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2BEA9C4-62F8-1016-78DD-01F1656AC8E8}"/>
              </a:ext>
            </a:extLst>
          </p:cNvPr>
          <p:cNvSpPr>
            <a:spLocks noGrp="1"/>
          </p:cNvSpPr>
          <p:nvPr>
            <p:ph idx="1"/>
          </p:nvPr>
        </p:nvSpPr>
        <p:spPr>
          <a:xfrm>
            <a:off x="194310" y="274636"/>
            <a:ext cx="8755380" cy="5783263"/>
          </a:xfrm>
        </p:spPr>
        <p:txBody>
          <a:bodyPr>
            <a:normAutofit/>
          </a:bodyPr>
          <a:lstStyle/>
          <a:p>
            <a:r>
              <a:rPr lang="en-US" sz="2400" dirty="0">
                <a:highlight>
                  <a:srgbClr val="008080"/>
                </a:highlight>
              </a:rPr>
              <a:t>Extrinsic Muscles: </a:t>
            </a:r>
            <a:r>
              <a:rPr lang="en-US" sz="2400" dirty="0"/>
              <a:t>the sternothyroid and thyrohyoid muscles, which help move the larynx during swallowing.                                                  </a:t>
            </a:r>
            <a:r>
              <a:rPr lang="en-US" sz="2400" dirty="0">
                <a:highlight>
                  <a:srgbClr val="000080"/>
                </a:highlight>
              </a:rPr>
              <a:t>Intrinsic Muscles: </a:t>
            </a:r>
            <a:r>
              <a:rPr lang="en-US" sz="2400" dirty="0"/>
              <a:t>the cricothyroid muscle, which tenses the vocal cords to adjust pitch.</a:t>
            </a:r>
          </a:p>
        </p:txBody>
      </p:sp>
      <p:pic>
        <p:nvPicPr>
          <p:cNvPr id="2050" name="Picture 2" descr="Pin on Thyroid">
            <a:extLst>
              <a:ext uri="{FF2B5EF4-FFF2-40B4-BE49-F238E27FC236}">
                <a16:creationId xmlns:a16="http://schemas.microsoft.com/office/drawing/2014/main" id="{A5A81970-BE70-5763-ABDA-9B668D5D4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7354" y="1946593"/>
            <a:ext cx="5240655" cy="4599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1246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8136D2-B51C-77F7-1D0E-9014B5743540}"/>
              </a:ext>
            </a:extLst>
          </p:cNvPr>
          <p:cNvSpPr txBox="1"/>
          <p:nvPr/>
        </p:nvSpPr>
        <p:spPr>
          <a:xfrm>
            <a:off x="203454" y="58846"/>
            <a:ext cx="4585716" cy="6740307"/>
          </a:xfrm>
          <a:prstGeom prst="rect">
            <a:avLst/>
          </a:prstGeom>
          <a:noFill/>
        </p:spPr>
        <p:txBody>
          <a:bodyPr wrap="square">
            <a:spAutoFit/>
          </a:bodyPr>
          <a:lstStyle/>
          <a:p>
            <a:pPr algn="l"/>
            <a:r>
              <a:rPr lang="en-US" sz="2400" b="1" i="0" dirty="0">
                <a:solidFill>
                  <a:srgbClr val="FFFF00"/>
                </a:solidFill>
                <a:effectLst/>
                <a:highlight>
                  <a:srgbClr val="008080"/>
                </a:highlight>
                <a:latin typeface="PlutoSansLight"/>
              </a:rPr>
              <a:t>Thyroid cartilage </a:t>
            </a:r>
          </a:p>
          <a:p>
            <a:pPr algn="l"/>
            <a:r>
              <a:rPr lang="en-US" sz="2400" b="0" i="0" dirty="0">
                <a:effectLst/>
                <a:latin typeface="PlutoSansLight"/>
              </a:rPr>
              <a:t>the </a:t>
            </a:r>
            <a:r>
              <a:rPr lang="en-US" sz="2400" b="0" i="0" dirty="0">
                <a:effectLst/>
                <a:latin typeface="var(--medium)"/>
              </a:rPr>
              <a:t>largest</a:t>
            </a:r>
            <a:r>
              <a:rPr lang="en-US" sz="2400" b="0" i="0" dirty="0">
                <a:effectLst/>
                <a:latin typeface="PlutoSansLight"/>
              </a:rPr>
              <a:t> </a:t>
            </a:r>
          </a:p>
          <a:p>
            <a:pPr algn="l"/>
            <a:r>
              <a:rPr lang="en-US" sz="2400" b="0" i="0" dirty="0">
                <a:effectLst/>
                <a:latin typeface="PlutoSansLight"/>
              </a:rPr>
              <a:t>two smooth </a:t>
            </a:r>
            <a:r>
              <a:rPr lang="en-US" sz="2400" b="0" i="0" dirty="0">
                <a:effectLst/>
                <a:latin typeface="var(--medium)"/>
              </a:rPr>
              <a:t>laminae</a:t>
            </a:r>
            <a:r>
              <a:rPr lang="en-US" sz="2400" b="0" i="0" dirty="0">
                <a:effectLst/>
                <a:latin typeface="PlutoSansLight"/>
              </a:rPr>
              <a:t> of which the two lower thirds fuse in the midline, while the most superior third remains unfused and creates the</a:t>
            </a:r>
            <a:r>
              <a:rPr lang="en-US" sz="2400" b="0" i="0" dirty="0">
                <a:effectLst/>
                <a:latin typeface="var(--medium)"/>
              </a:rPr>
              <a:t> </a:t>
            </a:r>
            <a:r>
              <a:rPr lang="en-US" sz="2400" b="1" i="0" dirty="0">
                <a:effectLst/>
                <a:highlight>
                  <a:srgbClr val="008080"/>
                </a:highlight>
                <a:latin typeface="var(--medium)"/>
              </a:rPr>
              <a:t>laryngeal notch</a:t>
            </a:r>
            <a:r>
              <a:rPr lang="en-US" sz="2400" b="1" dirty="0">
                <a:highlight>
                  <a:srgbClr val="008080"/>
                </a:highlight>
                <a:latin typeface="PlutoSansLight"/>
              </a:rPr>
              <a:t> (</a:t>
            </a:r>
            <a:r>
              <a:rPr lang="en-US" sz="2400" b="0" i="0" dirty="0">
                <a:effectLst/>
                <a:highlight>
                  <a:srgbClr val="008080"/>
                </a:highlight>
                <a:latin typeface="var(--medium)"/>
              </a:rPr>
              <a:t>Adam’s apple</a:t>
            </a:r>
            <a:r>
              <a:rPr lang="en-US" sz="2400" dirty="0">
                <a:highlight>
                  <a:srgbClr val="008080"/>
                </a:highlight>
                <a:latin typeface="PlutoSansLight"/>
              </a:rPr>
              <a:t>) </a:t>
            </a:r>
            <a:r>
              <a:rPr lang="en-US" sz="2400" b="0" i="0" dirty="0">
                <a:effectLst/>
                <a:latin typeface="PlutoSansLight"/>
              </a:rPr>
              <a:t>due to the laryngeal prominence  </a:t>
            </a:r>
          </a:p>
          <a:p>
            <a:pPr algn="l"/>
            <a:endParaRPr lang="en-US" sz="2400" b="0" i="0" dirty="0">
              <a:solidFill>
                <a:srgbClr val="FFFF00"/>
              </a:solidFill>
              <a:effectLst/>
              <a:latin typeface="PlutoSansLight"/>
            </a:endParaRPr>
          </a:p>
          <a:p>
            <a:pPr algn="l"/>
            <a:r>
              <a:rPr lang="en-US" sz="2400" b="0" i="0" dirty="0">
                <a:solidFill>
                  <a:srgbClr val="FFFF00"/>
                </a:solidFill>
                <a:effectLst/>
                <a:latin typeface="PlutoSansLight"/>
              </a:rPr>
              <a:t>The cartilaginous superior and inferior horns are created by the projections of the posterior superior and inferior borders of the cartilage</a:t>
            </a:r>
            <a:r>
              <a:rPr lang="en-US" sz="2400" b="0" i="0" dirty="0">
                <a:effectLst/>
                <a:latin typeface="PlutoSansLight"/>
              </a:rPr>
              <a:t>. </a:t>
            </a:r>
            <a:endParaRPr lang="en-US" sz="2400" b="0" i="0" dirty="0">
              <a:solidFill>
                <a:srgbClr val="FFFF00"/>
              </a:solidFill>
              <a:effectLst/>
              <a:latin typeface="PlutoSansLight"/>
            </a:endParaRPr>
          </a:p>
          <a:p>
            <a:pPr algn="l"/>
            <a:r>
              <a:rPr lang="en-US" sz="2400" b="0" i="0" dirty="0">
                <a:solidFill>
                  <a:srgbClr val="FFFF00"/>
                </a:solidFill>
                <a:effectLst/>
                <a:latin typeface="PlutoSansLight"/>
              </a:rPr>
              <a:t>The </a:t>
            </a:r>
            <a:r>
              <a:rPr lang="en-US" sz="2400" b="0" i="0" dirty="0">
                <a:solidFill>
                  <a:srgbClr val="FFFF00"/>
                </a:solidFill>
                <a:effectLst/>
                <a:latin typeface="var(--medium)"/>
              </a:rPr>
              <a:t>thyrohyoid membrane</a:t>
            </a:r>
            <a:r>
              <a:rPr lang="en-US" sz="2400" b="0" i="0" dirty="0">
                <a:solidFill>
                  <a:srgbClr val="FFFF00"/>
                </a:solidFill>
                <a:effectLst/>
                <a:latin typeface="PlutoSansLight"/>
              </a:rPr>
              <a:t> </a:t>
            </a:r>
            <a:r>
              <a:rPr lang="en-US" sz="2400" b="0" i="0" dirty="0">
                <a:effectLst/>
                <a:latin typeface="PlutoSansLight"/>
              </a:rPr>
              <a:t>connects the superior aspect of the cartilage to the hyoid bone.</a:t>
            </a:r>
          </a:p>
        </p:txBody>
      </p:sp>
      <p:pic>
        <p:nvPicPr>
          <p:cNvPr id="1026" name="Picture 2" descr="Thyroid cartilage (Cartilago thyroidea); Image: Paul Kim">
            <a:extLst>
              <a:ext uri="{FF2B5EF4-FFF2-40B4-BE49-F238E27FC236}">
                <a16:creationId xmlns:a16="http://schemas.microsoft.com/office/drawing/2014/main" id="{F16C9EEC-C9D0-11EF-66D4-A29BE0509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005" y="2707005"/>
            <a:ext cx="4150995" cy="4150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639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583DC1-F4EB-EC07-32F3-E3AFE5C97966}"/>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D2CE43DA-3745-2C15-218F-B61D68EDE6A7}"/>
              </a:ext>
            </a:extLst>
          </p:cNvPr>
          <p:cNvSpPr>
            <a:spLocks noGrp="1"/>
          </p:cNvSpPr>
          <p:nvPr>
            <p:ph idx="1"/>
          </p:nvPr>
        </p:nvSpPr>
        <p:spPr/>
        <p:txBody>
          <a:bodyPr/>
          <a:lstStyle/>
          <a:p>
            <a:pPr marL="0" indent="0">
              <a:buNone/>
            </a:pPr>
            <a:r>
              <a:rPr lang="en-US" b="1" dirty="0"/>
              <a:t>1. Definition &amp; Location</a:t>
            </a:r>
          </a:p>
          <a:p>
            <a:r>
              <a:rPr lang="en-US" dirty="0"/>
              <a:t>Also called the </a:t>
            </a:r>
            <a:r>
              <a:rPr lang="en-US" b="1" dirty="0"/>
              <a:t>voice box</a:t>
            </a:r>
            <a:endParaRPr lang="en-US" dirty="0"/>
          </a:p>
          <a:p>
            <a:r>
              <a:rPr lang="en-US" dirty="0"/>
              <a:t>Located in the </a:t>
            </a:r>
            <a:r>
              <a:rPr lang="en-US" b="1" dirty="0"/>
              <a:t>anterior neck</a:t>
            </a:r>
            <a:r>
              <a:rPr lang="en-US" dirty="0"/>
              <a:t>, from </a:t>
            </a:r>
            <a:r>
              <a:rPr lang="en-US" b="1" dirty="0"/>
              <a:t>C3 to C6</a:t>
            </a:r>
            <a:endParaRPr lang="en-US" dirty="0"/>
          </a:p>
          <a:p>
            <a:r>
              <a:rPr lang="en-US" dirty="0"/>
              <a:t>Lies </a:t>
            </a:r>
            <a:r>
              <a:rPr lang="en-US" b="1" dirty="0"/>
              <a:t>between the pharynx (above)</a:t>
            </a:r>
            <a:r>
              <a:rPr lang="en-US" dirty="0"/>
              <a:t> and the </a:t>
            </a:r>
            <a:r>
              <a:rPr lang="en-US" b="1" dirty="0"/>
              <a:t>trachea (below)</a:t>
            </a:r>
            <a:endParaRPr lang="en-US" dirty="0"/>
          </a:p>
          <a:p>
            <a:endParaRPr lang="el-GR" dirty="0"/>
          </a:p>
        </p:txBody>
      </p:sp>
    </p:spTree>
    <p:extLst>
      <p:ext uri="{BB962C8B-B14F-4D97-AF65-F5344CB8AC3E}">
        <p14:creationId xmlns:p14="http://schemas.microsoft.com/office/powerpoint/2010/main" val="16188467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8">
            <a:extLst>
              <a:ext uri="{FF2B5EF4-FFF2-40B4-BE49-F238E27FC236}">
                <a16:creationId xmlns:a16="http://schemas.microsoft.com/office/drawing/2014/main" id="{AFFC89AF-01FD-9CA1-CDF7-157C416B948B}"/>
              </a:ext>
            </a:extLst>
          </p:cNvPr>
          <p:cNvSpPr txBox="1">
            <a:spLocks noChangeArrowheads="1"/>
          </p:cNvSpPr>
          <p:nvPr/>
        </p:nvSpPr>
        <p:spPr bwMode="auto">
          <a:xfrm>
            <a:off x="234950" y="326013"/>
            <a:ext cx="42402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eaLnBrk="1" hangingPunct="1"/>
            <a:r>
              <a:rPr lang="en-US" altLang="el-GR" sz="3600" b="1" dirty="0">
                <a:highlight>
                  <a:srgbClr val="008080"/>
                </a:highlight>
              </a:rPr>
              <a:t>Thyroid cartilage </a:t>
            </a:r>
            <a:endParaRPr lang="el-GR" altLang="el-GR" sz="3600" b="1" dirty="0">
              <a:highlight>
                <a:srgbClr val="008080"/>
              </a:highlight>
            </a:endParaRPr>
          </a:p>
        </p:txBody>
      </p:sp>
      <p:pic>
        <p:nvPicPr>
          <p:cNvPr id="27651" name="Picture 10">
            <a:extLst>
              <a:ext uri="{FF2B5EF4-FFF2-40B4-BE49-F238E27FC236}">
                <a16:creationId xmlns:a16="http://schemas.microsoft.com/office/drawing/2014/main" id="{D3A8B88C-E4C5-778B-5595-AC31F2069C19}"/>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082672" y="1155701"/>
            <a:ext cx="3262672" cy="3290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11">
            <a:extLst>
              <a:ext uri="{FF2B5EF4-FFF2-40B4-BE49-F238E27FC236}">
                <a16:creationId xmlns:a16="http://schemas.microsoft.com/office/drawing/2014/main" id="{5F3DF12E-867B-6033-ED20-A849CCD20B6D}"/>
              </a:ext>
            </a:extLst>
          </p:cNvPr>
          <p:cNvSpPr txBox="1">
            <a:spLocks noChangeArrowheads="1"/>
          </p:cNvSpPr>
          <p:nvPr/>
        </p:nvSpPr>
        <p:spPr bwMode="auto">
          <a:xfrm>
            <a:off x="755650" y="788988"/>
            <a:ext cx="1460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eaLnBrk="1" hangingPunct="1"/>
            <a:endParaRPr lang="en-US" altLang="el-GR" sz="1800">
              <a:solidFill>
                <a:srgbClr val="0000FF"/>
              </a:solidFill>
            </a:endParaRPr>
          </a:p>
        </p:txBody>
      </p:sp>
      <p:pic>
        <p:nvPicPr>
          <p:cNvPr id="27654" name="Picture 14">
            <a:extLst>
              <a:ext uri="{FF2B5EF4-FFF2-40B4-BE49-F238E27FC236}">
                <a16:creationId xmlns:a16="http://schemas.microsoft.com/office/drawing/2014/main" id="{797F7479-68AD-BB97-D49B-60C5AC998D4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155700"/>
            <a:ext cx="3180842"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20">
            <a:extLst>
              <a:ext uri="{FF2B5EF4-FFF2-40B4-BE49-F238E27FC236}">
                <a16:creationId xmlns:a16="http://schemas.microsoft.com/office/drawing/2014/main" id="{22C9EFDA-CDB4-C635-EB38-796A94575D4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345344" y="1155701"/>
            <a:ext cx="2733020" cy="4968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49824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622274-FF5F-6A30-BB18-205B706960F3}"/>
              </a:ext>
            </a:extLst>
          </p:cNvPr>
          <p:cNvSpPr>
            <a:spLocks noGrp="1"/>
          </p:cNvSpPr>
          <p:nvPr>
            <p:ph type="title"/>
          </p:nvPr>
        </p:nvSpPr>
        <p:spPr/>
        <p:txBody>
          <a:bodyPr/>
          <a:lstStyle/>
          <a:p>
            <a:r>
              <a:rPr lang="en-US" dirty="0">
                <a:highlight>
                  <a:srgbClr val="008080"/>
                </a:highlight>
              </a:rPr>
              <a:t>The cricoid cartilage </a:t>
            </a:r>
            <a:endParaRPr lang="el-GR" dirty="0">
              <a:highlight>
                <a:srgbClr val="008080"/>
              </a:highlight>
            </a:endParaRPr>
          </a:p>
        </p:txBody>
      </p:sp>
      <p:sp>
        <p:nvSpPr>
          <p:cNvPr id="3" name="Θέση περιεχομένου 2">
            <a:extLst>
              <a:ext uri="{FF2B5EF4-FFF2-40B4-BE49-F238E27FC236}">
                <a16:creationId xmlns:a16="http://schemas.microsoft.com/office/drawing/2014/main" id="{44542DEE-B869-E91C-5687-FBBEA6634D4C}"/>
              </a:ext>
            </a:extLst>
          </p:cNvPr>
          <p:cNvSpPr>
            <a:spLocks noGrp="1"/>
          </p:cNvSpPr>
          <p:nvPr>
            <p:ph idx="1"/>
          </p:nvPr>
        </p:nvSpPr>
        <p:spPr>
          <a:xfrm>
            <a:off x="125730" y="1360170"/>
            <a:ext cx="6023610" cy="5886449"/>
          </a:xfrm>
        </p:spPr>
        <p:txBody>
          <a:bodyPr>
            <a:normAutofit/>
          </a:bodyPr>
          <a:lstStyle/>
          <a:p>
            <a:r>
              <a:rPr lang="en-US" sz="2400" dirty="0"/>
              <a:t>a ring-shaped cartilage</a:t>
            </a:r>
          </a:p>
          <a:p>
            <a:r>
              <a:rPr lang="en-US" sz="2400" dirty="0"/>
              <a:t>maintaining the airway's patency, facilitating sound production, and serving as an important landmark </a:t>
            </a:r>
          </a:p>
          <a:p>
            <a:r>
              <a:rPr lang="en-US" sz="2400" dirty="0">
                <a:highlight>
                  <a:srgbClr val="0000FF"/>
                </a:highlight>
              </a:rPr>
              <a:t>Shape: </a:t>
            </a:r>
            <a:r>
              <a:rPr lang="en-US" sz="2400" dirty="0"/>
              <a:t>resembles a signet ring, with a broad lamina (posteriorly) and a narrow arch (anteriorly).</a:t>
            </a:r>
          </a:p>
          <a:p>
            <a:r>
              <a:rPr lang="en-US" sz="2400" dirty="0">
                <a:highlight>
                  <a:srgbClr val="0000FF"/>
                </a:highlight>
              </a:rPr>
              <a:t>Location: </a:t>
            </a:r>
            <a:r>
              <a:rPr lang="en-US" sz="2400" dirty="0"/>
              <a:t>below the thyroid cartilage and above the trachea, at the C6 vertebra.</a:t>
            </a:r>
          </a:p>
          <a:p>
            <a:r>
              <a:rPr lang="en-US" sz="2400" dirty="0">
                <a:highlight>
                  <a:srgbClr val="0000FF"/>
                </a:highlight>
              </a:rPr>
              <a:t>Anterior Arch: </a:t>
            </a:r>
            <a:r>
              <a:rPr lang="en-US" sz="2400" dirty="0"/>
              <a:t>Provides support to the front of the larynx.</a:t>
            </a:r>
          </a:p>
          <a:p>
            <a:r>
              <a:rPr lang="en-US" sz="2400" dirty="0">
                <a:highlight>
                  <a:srgbClr val="0000FF"/>
                </a:highlight>
              </a:rPr>
              <a:t>Posterior Lamina</a:t>
            </a:r>
            <a:r>
              <a:rPr lang="en-US" sz="2400" dirty="0"/>
              <a:t>: A wider section that offers an attachment point for muscles</a:t>
            </a:r>
          </a:p>
        </p:txBody>
      </p:sp>
      <p:pic>
        <p:nvPicPr>
          <p:cNvPr id="4" name="Picture 14">
            <a:extLst>
              <a:ext uri="{FF2B5EF4-FFF2-40B4-BE49-F238E27FC236}">
                <a16:creationId xmlns:a16="http://schemas.microsoft.com/office/drawing/2014/main" id="{D4811F96-8A2C-D17E-9499-BD255C2E31A7}"/>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084680" y="1772444"/>
            <a:ext cx="2933590" cy="4582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50714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BF44C-707B-4209-F7D5-9A6DDAD23712}"/>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345AC943-E080-9D2C-D59F-849AE2352C05}"/>
              </a:ext>
            </a:extLst>
          </p:cNvPr>
          <p:cNvSpPr>
            <a:spLocks noGrp="1"/>
          </p:cNvSpPr>
          <p:nvPr>
            <p:ph type="title"/>
          </p:nvPr>
        </p:nvSpPr>
        <p:spPr/>
        <p:txBody>
          <a:bodyPr/>
          <a:lstStyle/>
          <a:p>
            <a:r>
              <a:rPr lang="en-US" dirty="0">
                <a:highlight>
                  <a:srgbClr val="008080"/>
                </a:highlight>
              </a:rPr>
              <a:t>The cricoid cartilage </a:t>
            </a:r>
            <a:endParaRPr lang="el-GR" dirty="0">
              <a:highlight>
                <a:srgbClr val="008080"/>
              </a:highlight>
            </a:endParaRPr>
          </a:p>
        </p:txBody>
      </p:sp>
      <p:sp>
        <p:nvSpPr>
          <p:cNvPr id="3" name="Θέση περιεχομένου 2">
            <a:extLst>
              <a:ext uri="{FF2B5EF4-FFF2-40B4-BE49-F238E27FC236}">
                <a16:creationId xmlns:a16="http://schemas.microsoft.com/office/drawing/2014/main" id="{BE7C5E94-31FC-B61A-647B-37B344E9FC5C}"/>
              </a:ext>
            </a:extLst>
          </p:cNvPr>
          <p:cNvSpPr>
            <a:spLocks noGrp="1"/>
          </p:cNvSpPr>
          <p:nvPr>
            <p:ph idx="1"/>
          </p:nvPr>
        </p:nvSpPr>
        <p:spPr>
          <a:xfrm>
            <a:off x="125730" y="1360170"/>
            <a:ext cx="8835390" cy="5886449"/>
          </a:xfrm>
        </p:spPr>
        <p:txBody>
          <a:bodyPr>
            <a:normAutofit fontScale="77500" lnSpcReduction="20000"/>
          </a:bodyPr>
          <a:lstStyle/>
          <a:p>
            <a:r>
              <a:rPr lang="en-US" dirty="0"/>
              <a:t>a ring-shaped cartilage</a:t>
            </a:r>
          </a:p>
          <a:p>
            <a:r>
              <a:rPr lang="en-US" dirty="0"/>
              <a:t>maintaining the airway's patency, facilitating sound production, and serving as an important landmark </a:t>
            </a:r>
          </a:p>
          <a:p>
            <a:r>
              <a:rPr lang="en-US" dirty="0">
                <a:highlight>
                  <a:srgbClr val="0000FF"/>
                </a:highlight>
              </a:rPr>
              <a:t>Shape: </a:t>
            </a:r>
            <a:r>
              <a:rPr lang="en-US" dirty="0"/>
              <a:t>resembles a signet ring, with a broad lamina (posteriorly) and a narrow arch (anteriorly).</a:t>
            </a:r>
          </a:p>
          <a:p>
            <a:r>
              <a:rPr lang="en-US" dirty="0">
                <a:highlight>
                  <a:srgbClr val="0000FF"/>
                </a:highlight>
              </a:rPr>
              <a:t>Location: </a:t>
            </a:r>
            <a:r>
              <a:rPr lang="en-US" dirty="0"/>
              <a:t>below the thyroid cartilage and above the trachea, at the C6 vertebra.</a:t>
            </a:r>
          </a:p>
          <a:p>
            <a:r>
              <a:rPr lang="en-US" dirty="0">
                <a:highlight>
                  <a:srgbClr val="0000FF"/>
                </a:highlight>
              </a:rPr>
              <a:t>Anterior Arch: </a:t>
            </a:r>
            <a:r>
              <a:rPr lang="en-US" dirty="0"/>
              <a:t>Provides support to the front of the larynx.</a:t>
            </a:r>
          </a:p>
          <a:p>
            <a:r>
              <a:rPr lang="en-US" dirty="0">
                <a:highlight>
                  <a:srgbClr val="0000FF"/>
                </a:highlight>
              </a:rPr>
              <a:t>Posterior Lamina</a:t>
            </a:r>
            <a:r>
              <a:rPr lang="en-US" dirty="0"/>
              <a:t>: A wider section that offers an attachment point for muscles</a:t>
            </a:r>
          </a:p>
          <a:p>
            <a:r>
              <a:rPr lang="en-US" dirty="0" err="1">
                <a:highlight>
                  <a:srgbClr val="0000FF"/>
                </a:highlight>
              </a:rPr>
              <a:t>Connections:</a:t>
            </a:r>
            <a:r>
              <a:rPr lang="en-US" dirty="0" err="1"/>
              <a:t>Above</a:t>
            </a:r>
            <a:r>
              <a:rPr lang="en-US" dirty="0"/>
              <a:t>: Connected to the thyroid cartilage via the cricothyroid membrane.</a:t>
            </a:r>
          </a:p>
          <a:p>
            <a:r>
              <a:rPr lang="en-US" dirty="0"/>
              <a:t>Below: Continues with the first tracheal ring</a:t>
            </a:r>
          </a:p>
          <a:p>
            <a:r>
              <a:rPr lang="en-US" dirty="0"/>
              <a:t>Laterally: Articulates with the inferior horns of the thyroid cartilage at the cricothyroid joints.</a:t>
            </a:r>
          </a:p>
          <a:p>
            <a:r>
              <a:rPr lang="en-US" dirty="0"/>
              <a:t>Posteriorly: Supports the arytenoid cartilages, which are crucial for vocal cord movement.</a:t>
            </a:r>
            <a:endParaRPr lang="el-GR" dirty="0"/>
          </a:p>
        </p:txBody>
      </p:sp>
    </p:spTree>
    <p:extLst>
      <p:ext uri="{BB962C8B-B14F-4D97-AF65-F5344CB8AC3E}">
        <p14:creationId xmlns:p14="http://schemas.microsoft.com/office/powerpoint/2010/main" val="9733764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 name="Text Box 6">
            <a:extLst>
              <a:ext uri="{FF2B5EF4-FFF2-40B4-BE49-F238E27FC236}">
                <a16:creationId xmlns:a16="http://schemas.microsoft.com/office/drawing/2014/main" id="{9C1AABFC-CF0D-C745-582E-25679D71685E}"/>
              </a:ext>
            </a:extLst>
          </p:cNvPr>
          <p:cNvSpPr txBox="1">
            <a:spLocks noChangeArrowheads="1"/>
          </p:cNvSpPr>
          <p:nvPr/>
        </p:nvSpPr>
        <p:spPr bwMode="auto">
          <a:xfrm>
            <a:off x="3009996" y="160119"/>
            <a:ext cx="40511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eaLnBrk="1" hangingPunct="1"/>
            <a:r>
              <a:rPr lang="en-US" altLang="el-GR" sz="3600" b="1" dirty="0"/>
              <a:t>Cricoid cartilage </a:t>
            </a:r>
            <a:endParaRPr lang="el-GR" altLang="el-GR" sz="3600" b="1" dirty="0"/>
          </a:p>
        </p:txBody>
      </p:sp>
      <p:graphicFrame>
        <p:nvGraphicFramePr>
          <p:cNvPr id="7170" name="Object 10">
            <a:extLst>
              <a:ext uri="{FF2B5EF4-FFF2-40B4-BE49-F238E27FC236}">
                <a16:creationId xmlns:a16="http://schemas.microsoft.com/office/drawing/2014/main" id="{B1E67996-E61A-1F9F-4D14-AE15321445D9}"/>
              </a:ext>
            </a:extLst>
          </p:cNvPr>
          <p:cNvGraphicFramePr>
            <a:graphicFrameLocks noChangeAspect="1"/>
          </p:cNvGraphicFramePr>
          <p:nvPr/>
        </p:nvGraphicFramePr>
        <p:xfrm>
          <a:off x="3708400" y="3789363"/>
          <a:ext cx="2203450" cy="2447925"/>
        </p:xfrm>
        <a:graphic>
          <a:graphicData uri="http://schemas.openxmlformats.org/presentationml/2006/ole">
            <mc:AlternateContent xmlns:mc="http://schemas.openxmlformats.org/markup-compatibility/2006">
              <mc:Choice xmlns:v="urn:schemas-microsoft-com:vml" Requires="v">
                <p:oleObj name="Image" r:id="rId2" imgW="4673016" imgH="5193651" progId="Photoshop.Image.6">
                  <p:embed/>
                </p:oleObj>
              </mc:Choice>
              <mc:Fallback>
                <p:oleObj name="Image" r:id="rId2" imgW="4673016" imgH="5193651" progId="Photoshop.Image.6">
                  <p:embed/>
                  <p:pic>
                    <p:nvPicPr>
                      <p:cNvPr id="7170" name="Object 10">
                        <a:extLst>
                          <a:ext uri="{FF2B5EF4-FFF2-40B4-BE49-F238E27FC236}">
                            <a16:creationId xmlns:a16="http://schemas.microsoft.com/office/drawing/2014/main" id="{B1E67996-E61A-1F9F-4D14-AE1532144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3789363"/>
                        <a:ext cx="220345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1" name="Object 8">
            <a:extLst>
              <a:ext uri="{FF2B5EF4-FFF2-40B4-BE49-F238E27FC236}">
                <a16:creationId xmlns:a16="http://schemas.microsoft.com/office/drawing/2014/main" id="{11A9B0C7-1D51-802A-F17E-9D11238D3EE7}"/>
              </a:ext>
            </a:extLst>
          </p:cNvPr>
          <p:cNvGraphicFramePr>
            <a:graphicFrameLocks noChangeAspect="1"/>
          </p:cNvGraphicFramePr>
          <p:nvPr/>
        </p:nvGraphicFramePr>
        <p:xfrm>
          <a:off x="427133" y="311150"/>
          <a:ext cx="1357313" cy="1963738"/>
        </p:xfrm>
        <a:graphic>
          <a:graphicData uri="http://schemas.openxmlformats.org/presentationml/2006/ole">
            <mc:AlternateContent xmlns:mc="http://schemas.openxmlformats.org/markup-compatibility/2006">
              <mc:Choice xmlns:v="urn:schemas-microsoft-com:vml" Requires="v">
                <p:oleObj name="PBrush" r:id="rId4" imgW="1615238" imgH="2339048" progId="">
                  <p:embed/>
                </p:oleObj>
              </mc:Choice>
              <mc:Fallback>
                <p:oleObj name="PBrush" r:id="rId4" imgW="1615238" imgH="2339048" progId="">
                  <p:embed/>
                  <p:pic>
                    <p:nvPicPr>
                      <p:cNvPr id="7171" name="Object 8">
                        <a:extLst>
                          <a:ext uri="{FF2B5EF4-FFF2-40B4-BE49-F238E27FC236}">
                            <a16:creationId xmlns:a16="http://schemas.microsoft.com/office/drawing/2014/main" id="{11A9B0C7-1D51-802A-F17E-9D11238D3E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133" y="311150"/>
                        <a:ext cx="1357313"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3" name="Object 14">
            <a:extLst>
              <a:ext uri="{FF2B5EF4-FFF2-40B4-BE49-F238E27FC236}">
                <a16:creationId xmlns:a16="http://schemas.microsoft.com/office/drawing/2014/main" id="{BE132B1D-ECAF-2D5A-F1C7-A6B06892CE89}"/>
              </a:ext>
            </a:extLst>
          </p:cNvPr>
          <p:cNvGraphicFramePr>
            <a:graphicFrameLocks noChangeAspect="1"/>
          </p:cNvGraphicFramePr>
          <p:nvPr/>
        </p:nvGraphicFramePr>
        <p:xfrm>
          <a:off x="0" y="4894263"/>
          <a:ext cx="1357313" cy="1963737"/>
        </p:xfrm>
        <a:graphic>
          <a:graphicData uri="http://schemas.openxmlformats.org/presentationml/2006/ole">
            <mc:AlternateContent xmlns:mc="http://schemas.openxmlformats.org/markup-compatibility/2006">
              <mc:Choice xmlns:v="urn:schemas-microsoft-com:vml" Requires="v">
                <p:oleObj name="PBrush" r:id="rId6" imgW="1615238" imgH="2339048" progId="">
                  <p:embed/>
                </p:oleObj>
              </mc:Choice>
              <mc:Fallback>
                <p:oleObj name="PBrush" r:id="rId6" imgW="1615238" imgH="2339048" progId="">
                  <p:embed/>
                  <p:pic>
                    <p:nvPicPr>
                      <p:cNvPr id="7173" name="Object 14">
                        <a:extLst>
                          <a:ext uri="{FF2B5EF4-FFF2-40B4-BE49-F238E27FC236}">
                            <a16:creationId xmlns:a16="http://schemas.microsoft.com/office/drawing/2014/main" id="{BE132B1D-ECAF-2D5A-F1C7-A6B06892CE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94263"/>
                        <a:ext cx="1357313" cy="196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4" name="Object 15">
            <a:extLst>
              <a:ext uri="{FF2B5EF4-FFF2-40B4-BE49-F238E27FC236}">
                <a16:creationId xmlns:a16="http://schemas.microsoft.com/office/drawing/2014/main" id="{3AB0C3CD-6179-2B6A-3572-8000FA17BC48}"/>
              </a:ext>
            </a:extLst>
          </p:cNvPr>
          <p:cNvGraphicFramePr>
            <a:graphicFrameLocks noChangeAspect="1"/>
          </p:cNvGraphicFramePr>
          <p:nvPr/>
        </p:nvGraphicFramePr>
        <p:xfrm>
          <a:off x="8713788" y="6235700"/>
          <a:ext cx="430212" cy="622300"/>
        </p:xfrm>
        <a:graphic>
          <a:graphicData uri="http://schemas.openxmlformats.org/presentationml/2006/ole">
            <mc:AlternateContent xmlns:mc="http://schemas.openxmlformats.org/markup-compatibility/2006">
              <mc:Choice xmlns:v="urn:schemas-microsoft-com:vml" Requires="v">
                <p:oleObj name="PBrush" r:id="rId7" imgW="1615238" imgH="2339048" progId="">
                  <p:embed/>
                </p:oleObj>
              </mc:Choice>
              <mc:Fallback>
                <p:oleObj name="PBrush" r:id="rId7" imgW="1615238" imgH="2339048" progId="">
                  <p:embed/>
                  <p:pic>
                    <p:nvPicPr>
                      <p:cNvPr id="7174" name="Object 15">
                        <a:extLst>
                          <a:ext uri="{FF2B5EF4-FFF2-40B4-BE49-F238E27FC236}">
                            <a16:creationId xmlns:a16="http://schemas.microsoft.com/office/drawing/2014/main" id="{3AB0C3CD-6179-2B6A-3572-8000FA17BC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3788" y="6235700"/>
                        <a:ext cx="430212"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5" name="Object 21">
            <a:extLst>
              <a:ext uri="{FF2B5EF4-FFF2-40B4-BE49-F238E27FC236}">
                <a16:creationId xmlns:a16="http://schemas.microsoft.com/office/drawing/2014/main" id="{A7314A8B-DA5C-CBDA-15C4-624514036732}"/>
              </a:ext>
            </a:extLst>
          </p:cNvPr>
          <p:cNvGraphicFramePr>
            <a:graphicFrameLocks noChangeAspect="1"/>
          </p:cNvGraphicFramePr>
          <p:nvPr/>
        </p:nvGraphicFramePr>
        <p:xfrm>
          <a:off x="6072188" y="3802063"/>
          <a:ext cx="2892425" cy="2435225"/>
        </p:xfrm>
        <a:graphic>
          <a:graphicData uri="http://schemas.openxmlformats.org/presentationml/2006/ole">
            <mc:AlternateContent xmlns:mc="http://schemas.openxmlformats.org/markup-compatibility/2006">
              <mc:Choice xmlns:v="urn:schemas-microsoft-com:vml" Requires="v">
                <p:oleObj name="Image" r:id="rId8" imgW="4342857" imgH="3657143" progId="Photoshop.Image.6">
                  <p:embed/>
                </p:oleObj>
              </mc:Choice>
              <mc:Fallback>
                <p:oleObj name="Image" r:id="rId8" imgW="4342857" imgH="3657143" progId="Photoshop.Image.6">
                  <p:embed/>
                  <p:pic>
                    <p:nvPicPr>
                      <p:cNvPr id="7175" name="Object 21">
                        <a:extLst>
                          <a:ext uri="{FF2B5EF4-FFF2-40B4-BE49-F238E27FC236}">
                            <a16:creationId xmlns:a16="http://schemas.microsoft.com/office/drawing/2014/main" id="{A7314A8B-DA5C-CBDA-15C4-6245140367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2188" y="3802063"/>
                        <a:ext cx="2892425" cy="243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6" name="Object 5">
            <a:extLst>
              <a:ext uri="{FF2B5EF4-FFF2-40B4-BE49-F238E27FC236}">
                <a16:creationId xmlns:a16="http://schemas.microsoft.com/office/drawing/2014/main" id="{9778E5A2-21AC-7AC9-966F-F22C5598C834}"/>
              </a:ext>
            </a:extLst>
          </p:cNvPr>
          <p:cNvGraphicFramePr>
            <a:graphicFrameLocks noChangeAspect="1"/>
          </p:cNvGraphicFramePr>
          <p:nvPr/>
        </p:nvGraphicFramePr>
        <p:xfrm>
          <a:off x="6875463" y="1989138"/>
          <a:ext cx="1152525" cy="1800225"/>
        </p:xfrm>
        <a:graphic>
          <a:graphicData uri="http://schemas.openxmlformats.org/presentationml/2006/ole">
            <mc:AlternateContent xmlns:mc="http://schemas.openxmlformats.org/markup-compatibility/2006">
              <mc:Choice xmlns:v="urn:schemas-microsoft-com:vml" Requires="v">
                <p:oleObj name="PBrush" r:id="rId10" imgW="2461473" imgH="3848434" progId="">
                  <p:embed/>
                </p:oleObj>
              </mc:Choice>
              <mc:Fallback>
                <p:oleObj name="PBrush" r:id="rId10" imgW="2461473" imgH="3848434" progId="">
                  <p:embed/>
                  <p:pic>
                    <p:nvPicPr>
                      <p:cNvPr id="7176" name="Object 5">
                        <a:extLst>
                          <a:ext uri="{FF2B5EF4-FFF2-40B4-BE49-F238E27FC236}">
                            <a16:creationId xmlns:a16="http://schemas.microsoft.com/office/drawing/2014/main" id="{9778E5A2-21AC-7AC9-966F-F22C5598C83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75463" y="1989138"/>
                        <a:ext cx="115252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7" name="Object 7">
            <a:extLst>
              <a:ext uri="{FF2B5EF4-FFF2-40B4-BE49-F238E27FC236}">
                <a16:creationId xmlns:a16="http://schemas.microsoft.com/office/drawing/2014/main" id="{875C21F0-914A-F7C7-93CA-88379DC8A8FF}"/>
              </a:ext>
            </a:extLst>
          </p:cNvPr>
          <p:cNvGraphicFramePr>
            <a:graphicFrameLocks noChangeAspect="1"/>
          </p:cNvGraphicFramePr>
          <p:nvPr/>
        </p:nvGraphicFramePr>
        <p:xfrm>
          <a:off x="7969250" y="1989138"/>
          <a:ext cx="1174750" cy="1800225"/>
        </p:xfrm>
        <a:graphic>
          <a:graphicData uri="http://schemas.openxmlformats.org/presentationml/2006/ole">
            <mc:AlternateContent xmlns:mc="http://schemas.openxmlformats.org/markup-compatibility/2006">
              <mc:Choice xmlns:v="urn:schemas-microsoft-com:vml" Requires="v">
                <p:oleObj name="PBrush" r:id="rId12" imgW="2491956" imgH="3809524" progId="">
                  <p:embed/>
                </p:oleObj>
              </mc:Choice>
              <mc:Fallback>
                <p:oleObj name="PBrush" r:id="rId12" imgW="2491956" imgH="3809524" progId="">
                  <p:embed/>
                  <p:pic>
                    <p:nvPicPr>
                      <p:cNvPr id="7177" name="Object 7">
                        <a:extLst>
                          <a:ext uri="{FF2B5EF4-FFF2-40B4-BE49-F238E27FC236}">
                            <a16:creationId xmlns:a16="http://schemas.microsoft.com/office/drawing/2014/main" id="{875C21F0-914A-F7C7-93CA-88379DC8A8F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69250" y="1989138"/>
                        <a:ext cx="11747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81" name="Line 27">
            <a:extLst>
              <a:ext uri="{FF2B5EF4-FFF2-40B4-BE49-F238E27FC236}">
                <a16:creationId xmlns:a16="http://schemas.microsoft.com/office/drawing/2014/main" id="{36F8F39F-D469-1730-061A-62271955936B}"/>
              </a:ext>
            </a:extLst>
          </p:cNvPr>
          <p:cNvSpPr>
            <a:spLocks noChangeShapeType="1"/>
          </p:cNvSpPr>
          <p:nvPr/>
        </p:nvSpPr>
        <p:spPr bwMode="auto">
          <a:xfrm>
            <a:off x="4067175" y="3500438"/>
            <a:ext cx="1152525" cy="86518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7182" name="Line 29">
            <a:extLst>
              <a:ext uri="{FF2B5EF4-FFF2-40B4-BE49-F238E27FC236}">
                <a16:creationId xmlns:a16="http://schemas.microsoft.com/office/drawing/2014/main" id="{828C3B91-5DEB-FEC4-9D78-2FCCAF689D4D}"/>
              </a:ext>
            </a:extLst>
          </p:cNvPr>
          <p:cNvSpPr>
            <a:spLocks noChangeShapeType="1"/>
          </p:cNvSpPr>
          <p:nvPr/>
        </p:nvSpPr>
        <p:spPr bwMode="auto">
          <a:xfrm flipH="1">
            <a:off x="5435600" y="1844675"/>
            <a:ext cx="1081088" cy="3529013"/>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7184" name="Line 31">
            <a:extLst>
              <a:ext uri="{FF2B5EF4-FFF2-40B4-BE49-F238E27FC236}">
                <a16:creationId xmlns:a16="http://schemas.microsoft.com/office/drawing/2014/main" id="{EB557B28-1C18-ACCE-2E28-C04BE6A21A90}"/>
              </a:ext>
            </a:extLst>
          </p:cNvPr>
          <p:cNvSpPr>
            <a:spLocks noChangeShapeType="1"/>
          </p:cNvSpPr>
          <p:nvPr/>
        </p:nvSpPr>
        <p:spPr bwMode="auto">
          <a:xfrm flipH="1" flipV="1">
            <a:off x="6948488" y="4005263"/>
            <a:ext cx="431800" cy="863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7185" name="Line 32">
            <a:extLst>
              <a:ext uri="{FF2B5EF4-FFF2-40B4-BE49-F238E27FC236}">
                <a16:creationId xmlns:a16="http://schemas.microsoft.com/office/drawing/2014/main" id="{F3102CD6-9201-BBE4-F214-41D518A4589F}"/>
              </a:ext>
            </a:extLst>
          </p:cNvPr>
          <p:cNvSpPr>
            <a:spLocks noChangeShapeType="1"/>
          </p:cNvSpPr>
          <p:nvPr/>
        </p:nvSpPr>
        <p:spPr bwMode="auto">
          <a:xfrm>
            <a:off x="4067175" y="3500438"/>
            <a:ext cx="217488" cy="86518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7186" name="Text Box 33">
            <a:extLst>
              <a:ext uri="{FF2B5EF4-FFF2-40B4-BE49-F238E27FC236}">
                <a16:creationId xmlns:a16="http://schemas.microsoft.com/office/drawing/2014/main" id="{9677496A-D830-6F63-36D9-11974C7ED901}"/>
              </a:ext>
            </a:extLst>
          </p:cNvPr>
          <p:cNvSpPr txBox="1">
            <a:spLocks noChangeArrowheads="1"/>
          </p:cNvSpPr>
          <p:nvPr/>
        </p:nvSpPr>
        <p:spPr bwMode="auto">
          <a:xfrm>
            <a:off x="4048125" y="5878513"/>
            <a:ext cx="1433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eaLnBrk="1" hangingPunct="1"/>
            <a:r>
              <a:rPr lang="el-GR" altLang="el-GR" sz="1400" b="1">
                <a:solidFill>
                  <a:schemeClr val="bg1"/>
                </a:solidFill>
              </a:rPr>
              <a:t>Όψη από πάνω</a:t>
            </a:r>
          </a:p>
        </p:txBody>
      </p:sp>
      <p:sp>
        <p:nvSpPr>
          <p:cNvPr id="7187" name="Text Box 35">
            <a:extLst>
              <a:ext uri="{FF2B5EF4-FFF2-40B4-BE49-F238E27FC236}">
                <a16:creationId xmlns:a16="http://schemas.microsoft.com/office/drawing/2014/main" id="{11987221-76B5-F96C-A22A-73AA04FEDD78}"/>
              </a:ext>
            </a:extLst>
          </p:cNvPr>
          <p:cNvSpPr txBox="1">
            <a:spLocks noChangeArrowheads="1"/>
          </p:cNvSpPr>
          <p:nvPr/>
        </p:nvSpPr>
        <p:spPr bwMode="auto">
          <a:xfrm>
            <a:off x="6711950" y="5878513"/>
            <a:ext cx="1398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eaLnBrk="1" hangingPunct="1"/>
            <a:r>
              <a:rPr lang="el-GR" altLang="el-GR" sz="1400" b="1">
                <a:solidFill>
                  <a:schemeClr val="bg1"/>
                </a:solidFill>
              </a:rPr>
              <a:t>Όψη από πίσω</a:t>
            </a:r>
          </a:p>
        </p:txBody>
      </p:sp>
      <p:sp>
        <p:nvSpPr>
          <p:cNvPr id="3" name="TextBox 2">
            <a:extLst>
              <a:ext uri="{FF2B5EF4-FFF2-40B4-BE49-F238E27FC236}">
                <a16:creationId xmlns:a16="http://schemas.microsoft.com/office/drawing/2014/main" id="{3308D264-2FA2-4A86-0B07-2316E5C4CCCF}"/>
              </a:ext>
            </a:extLst>
          </p:cNvPr>
          <p:cNvSpPr txBox="1"/>
          <p:nvPr/>
        </p:nvSpPr>
        <p:spPr>
          <a:xfrm>
            <a:off x="115760" y="2338514"/>
            <a:ext cx="4456240" cy="2215991"/>
          </a:xfrm>
          <a:prstGeom prst="rect">
            <a:avLst/>
          </a:prstGeom>
          <a:noFill/>
        </p:spPr>
        <p:txBody>
          <a:bodyPr wrap="square">
            <a:spAutoFit/>
          </a:bodyPr>
          <a:lstStyle/>
          <a:p>
            <a:r>
              <a:rPr lang="el-GR" sz="2400" dirty="0" err="1"/>
              <a:t>Basal</a:t>
            </a:r>
            <a:r>
              <a:rPr lang="el-GR" sz="2400" dirty="0"/>
              <a:t> </a:t>
            </a:r>
            <a:r>
              <a:rPr lang="el-GR" sz="2400" dirty="0" err="1"/>
              <a:t>cartilage</a:t>
            </a:r>
            <a:r>
              <a:rPr lang="el-GR" sz="2400" dirty="0"/>
              <a:t> of the </a:t>
            </a:r>
            <a:r>
              <a:rPr lang="el-GR" sz="2400" dirty="0" err="1"/>
              <a:t>larynx</a:t>
            </a:r>
            <a:r>
              <a:rPr lang="el-GR" sz="2400" dirty="0"/>
              <a:t> </a:t>
            </a:r>
          </a:p>
          <a:p>
            <a:r>
              <a:rPr lang="el-GR" sz="2400" dirty="0" err="1"/>
              <a:t>Lower</a:t>
            </a:r>
            <a:r>
              <a:rPr lang="el-GR" sz="2400" dirty="0"/>
              <a:t> </a:t>
            </a:r>
            <a:r>
              <a:rPr lang="el-GR" sz="2400" dirty="0" err="1"/>
              <a:t>cartilage</a:t>
            </a:r>
            <a:r>
              <a:rPr lang="el-GR" sz="2400" dirty="0"/>
              <a:t> of the </a:t>
            </a:r>
            <a:r>
              <a:rPr lang="el-GR" sz="2400" dirty="0" err="1"/>
              <a:t>larynx</a:t>
            </a:r>
            <a:endParaRPr lang="el-GR" sz="2400" dirty="0"/>
          </a:p>
          <a:p>
            <a:r>
              <a:rPr lang="el-GR" sz="2400" dirty="0"/>
              <a:t>       </a:t>
            </a:r>
            <a:r>
              <a:rPr lang="el-GR" sz="2400" dirty="0" err="1"/>
              <a:t>It</a:t>
            </a:r>
            <a:r>
              <a:rPr lang="el-GR" sz="2400" dirty="0"/>
              <a:t> </a:t>
            </a:r>
            <a:r>
              <a:rPr lang="el-GR" sz="2400" dirty="0" err="1"/>
              <a:t>constitutes</a:t>
            </a:r>
            <a:r>
              <a:rPr lang="el-GR" sz="2400" dirty="0"/>
              <a:t> the </a:t>
            </a:r>
            <a:r>
              <a:rPr lang="el-GR" sz="2400" dirty="0" err="1"/>
              <a:t>posterior</a:t>
            </a:r>
            <a:r>
              <a:rPr lang="el-GR" sz="2400" dirty="0"/>
              <a:t> and </a:t>
            </a:r>
            <a:r>
              <a:rPr lang="el-GR" sz="2400" dirty="0" err="1"/>
              <a:t>small</a:t>
            </a:r>
            <a:r>
              <a:rPr lang="el-GR" sz="2400" dirty="0"/>
              <a:t> </a:t>
            </a:r>
            <a:r>
              <a:rPr lang="el-GR" sz="2400" dirty="0" err="1"/>
              <a:t>part</a:t>
            </a:r>
            <a:r>
              <a:rPr lang="el-GR" sz="2400" dirty="0"/>
              <a:t> of the </a:t>
            </a:r>
            <a:r>
              <a:rPr lang="el-GR" sz="2400" dirty="0" err="1"/>
              <a:t>anterior</a:t>
            </a:r>
            <a:r>
              <a:rPr lang="el-GR" sz="2400" dirty="0"/>
              <a:t> </a:t>
            </a:r>
            <a:r>
              <a:rPr lang="el-GR" sz="2400" dirty="0" err="1"/>
              <a:t>wall</a:t>
            </a:r>
            <a:r>
              <a:rPr lang="el-GR" sz="2400" dirty="0"/>
              <a:t> of the </a:t>
            </a:r>
            <a:r>
              <a:rPr lang="el-GR" sz="2400" dirty="0" err="1"/>
              <a:t>larynx</a:t>
            </a:r>
            <a:endParaRPr lang="el-GR" sz="2400" dirty="0"/>
          </a:p>
          <a:p>
            <a:endParaRPr lang="el-GR" dirty="0"/>
          </a:p>
        </p:txBody>
      </p:sp>
    </p:spTree>
    <p:extLst>
      <p:ext uri="{BB962C8B-B14F-4D97-AF65-F5344CB8AC3E}">
        <p14:creationId xmlns:p14="http://schemas.microsoft.com/office/powerpoint/2010/main" val="5292792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7067153-6402-991A-C332-174ADD267848}"/>
              </a:ext>
            </a:extLst>
          </p:cNvPr>
          <p:cNvSpPr>
            <a:spLocks noGrp="1"/>
          </p:cNvSpPr>
          <p:nvPr>
            <p:ph idx="1"/>
          </p:nvPr>
        </p:nvSpPr>
        <p:spPr>
          <a:xfrm>
            <a:off x="335280" y="256349"/>
            <a:ext cx="8503920" cy="4526280"/>
          </a:xfrm>
        </p:spPr>
        <p:txBody>
          <a:bodyPr/>
          <a:lstStyle/>
          <a:p>
            <a:r>
              <a:rPr lang="en-US" dirty="0">
                <a:latin typeface="PlutoSansLight"/>
              </a:rPr>
              <a:t> </a:t>
            </a:r>
            <a:r>
              <a:rPr lang="en-US" sz="3200" b="0" i="0" dirty="0">
                <a:effectLst/>
                <a:latin typeface="PlutoSansLight"/>
              </a:rPr>
              <a:t>a complete circle of cartilage</a:t>
            </a:r>
          </a:p>
          <a:p>
            <a:r>
              <a:rPr lang="en-US" dirty="0">
                <a:latin typeface="PlutoSansLight"/>
              </a:rPr>
              <a:t> </a:t>
            </a:r>
            <a:r>
              <a:rPr lang="en-US" sz="3200" b="0" i="0" dirty="0">
                <a:effectLst/>
                <a:latin typeface="PlutoSansLight"/>
              </a:rPr>
              <a:t>is attached superiorly via </a:t>
            </a:r>
            <a:r>
              <a:rPr lang="en-US" sz="3200" b="0" i="0" dirty="0">
                <a:effectLst/>
                <a:latin typeface="var(--medium)"/>
              </a:rPr>
              <a:t>the </a:t>
            </a:r>
            <a:r>
              <a:rPr lang="en-US" sz="3200" b="1" i="0" dirty="0">
                <a:solidFill>
                  <a:srgbClr val="FFFF00"/>
                </a:solidFill>
                <a:effectLst/>
                <a:latin typeface="var(--medium)"/>
              </a:rPr>
              <a:t>median cricothyroid ligament</a:t>
            </a:r>
            <a:r>
              <a:rPr lang="en-US" sz="3200" b="1" i="0" dirty="0">
                <a:solidFill>
                  <a:srgbClr val="FFFF00"/>
                </a:solidFill>
                <a:effectLst/>
                <a:latin typeface="PlutoSansLight"/>
              </a:rPr>
              <a:t> </a:t>
            </a:r>
            <a:r>
              <a:rPr lang="en-US" sz="3200" b="0" i="0" dirty="0">
                <a:effectLst/>
                <a:latin typeface="PlutoSansLight"/>
              </a:rPr>
              <a:t>to the inferior aspect of the thyroid cartilage.</a:t>
            </a:r>
            <a:endParaRPr lang="el-GR" dirty="0"/>
          </a:p>
        </p:txBody>
      </p:sp>
      <p:sp>
        <p:nvSpPr>
          <p:cNvPr id="5" name="TextBox 4">
            <a:extLst>
              <a:ext uri="{FF2B5EF4-FFF2-40B4-BE49-F238E27FC236}">
                <a16:creationId xmlns:a16="http://schemas.microsoft.com/office/drawing/2014/main" id="{C42E9B2B-2E22-BB7D-30B3-44D8B7CC4E6D}"/>
              </a:ext>
            </a:extLst>
          </p:cNvPr>
          <p:cNvSpPr txBox="1"/>
          <p:nvPr/>
        </p:nvSpPr>
        <p:spPr>
          <a:xfrm>
            <a:off x="2286000" y="2831884"/>
            <a:ext cx="4572000" cy="461665"/>
          </a:xfrm>
          <a:prstGeom prst="rect">
            <a:avLst/>
          </a:prstGeom>
          <a:noFill/>
        </p:spPr>
        <p:txBody>
          <a:bodyPr wrap="square">
            <a:spAutoFit/>
          </a:bodyPr>
          <a:lstStyle/>
          <a:p>
            <a:r>
              <a:rPr lang="en-US" sz="2400" b="0" i="0" dirty="0">
                <a:effectLst/>
                <a:latin typeface="PlutoSansLight"/>
              </a:rPr>
              <a:t> </a:t>
            </a:r>
            <a:endParaRPr lang="el-GR" sz="2400" dirty="0"/>
          </a:p>
        </p:txBody>
      </p:sp>
      <p:pic>
        <p:nvPicPr>
          <p:cNvPr id="6146" name="Picture 2" descr="Cricoid cartilage (Cartilago cricoidea); Image: Irina Münstermann">
            <a:extLst>
              <a:ext uri="{FF2B5EF4-FFF2-40B4-BE49-F238E27FC236}">
                <a16:creationId xmlns:a16="http://schemas.microsoft.com/office/drawing/2014/main" id="{8C2A7B56-B0F3-ADD7-D408-B9A4A440D7CA}"/>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341876" y="1865376"/>
            <a:ext cx="4619244" cy="4802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6718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10502-2C60-5A7B-D547-635B0CD1540D}"/>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94FE759-658A-A86E-B5B4-050F1D51FEDB}"/>
              </a:ext>
            </a:extLst>
          </p:cNvPr>
          <p:cNvSpPr>
            <a:spLocks noGrp="1"/>
          </p:cNvSpPr>
          <p:nvPr>
            <p:ph type="title"/>
          </p:nvPr>
        </p:nvSpPr>
        <p:spPr/>
        <p:txBody>
          <a:bodyPr/>
          <a:lstStyle/>
          <a:p>
            <a:r>
              <a:rPr lang="en-US" dirty="0"/>
              <a:t>The cricoid cartilage </a:t>
            </a:r>
            <a:endParaRPr lang="el-GR" dirty="0"/>
          </a:p>
        </p:txBody>
      </p:sp>
      <p:sp>
        <p:nvSpPr>
          <p:cNvPr id="3" name="Θέση περιεχομένου 2">
            <a:extLst>
              <a:ext uri="{FF2B5EF4-FFF2-40B4-BE49-F238E27FC236}">
                <a16:creationId xmlns:a16="http://schemas.microsoft.com/office/drawing/2014/main" id="{5E6C7131-3C81-0478-33BC-65E1517A3FFD}"/>
              </a:ext>
            </a:extLst>
          </p:cNvPr>
          <p:cNvSpPr>
            <a:spLocks noGrp="1"/>
          </p:cNvSpPr>
          <p:nvPr>
            <p:ph idx="1"/>
          </p:nvPr>
        </p:nvSpPr>
        <p:spPr>
          <a:xfrm>
            <a:off x="0" y="1646236"/>
            <a:ext cx="8915400" cy="5463223"/>
          </a:xfrm>
        </p:spPr>
        <p:txBody>
          <a:bodyPr>
            <a:normAutofit/>
          </a:bodyPr>
          <a:lstStyle/>
          <a:p>
            <a:r>
              <a:rPr lang="en-US" dirty="0"/>
              <a:t>Muscle Attachments:</a:t>
            </a:r>
          </a:p>
          <a:p>
            <a:r>
              <a:rPr lang="en-US" dirty="0">
                <a:highlight>
                  <a:srgbClr val="0000FF"/>
                </a:highlight>
              </a:rPr>
              <a:t>Intrinsic </a:t>
            </a:r>
            <a:r>
              <a:rPr lang="en-US" dirty="0" err="1">
                <a:highlight>
                  <a:srgbClr val="0000FF"/>
                </a:highlight>
              </a:rPr>
              <a:t>Muscles:</a:t>
            </a:r>
            <a:r>
              <a:rPr lang="en-US" dirty="0" err="1"/>
              <a:t>Cricothyroid</a:t>
            </a:r>
            <a:r>
              <a:rPr lang="en-US" dirty="0"/>
              <a:t> Muscle: Stretches and tenses the vocal cords, influencing pitch.</a:t>
            </a:r>
          </a:p>
          <a:p>
            <a:r>
              <a:rPr lang="en-US" dirty="0">
                <a:highlight>
                  <a:srgbClr val="0000FF"/>
                </a:highlight>
              </a:rPr>
              <a:t>Posterior Cricoarytenoid</a:t>
            </a:r>
            <a:r>
              <a:rPr lang="en-US" dirty="0"/>
              <a:t>: The only muscle that abducts (opens) the vocal cords, critical for breathing.</a:t>
            </a:r>
          </a:p>
          <a:p>
            <a:r>
              <a:rPr lang="en-US" dirty="0">
                <a:highlight>
                  <a:srgbClr val="0000FF"/>
                </a:highlight>
              </a:rPr>
              <a:t>Lateral Cricoarytenoid </a:t>
            </a:r>
            <a:r>
              <a:rPr lang="en-US" dirty="0"/>
              <a:t>: Adducts (closes) the vocal cords, important for phonation.</a:t>
            </a:r>
            <a:endParaRPr lang="el-GR" dirty="0"/>
          </a:p>
        </p:txBody>
      </p:sp>
    </p:spTree>
    <p:extLst>
      <p:ext uri="{BB962C8B-B14F-4D97-AF65-F5344CB8AC3E}">
        <p14:creationId xmlns:p14="http://schemas.microsoft.com/office/powerpoint/2010/main" val="31165754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11">
            <a:extLst>
              <a:ext uri="{FF2B5EF4-FFF2-40B4-BE49-F238E27FC236}">
                <a16:creationId xmlns:a16="http://schemas.microsoft.com/office/drawing/2014/main" id="{31B5FD04-D710-26C3-A235-79B272D15E80}"/>
              </a:ext>
            </a:extLst>
          </p:cNvPr>
          <p:cNvGraphicFramePr>
            <a:graphicFrameLocks noChangeAspect="1"/>
          </p:cNvGraphicFramePr>
          <p:nvPr/>
        </p:nvGraphicFramePr>
        <p:xfrm>
          <a:off x="0" y="0"/>
          <a:ext cx="6445250" cy="6858000"/>
        </p:xfrm>
        <a:graphic>
          <a:graphicData uri="http://schemas.openxmlformats.org/presentationml/2006/ole">
            <mc:AlternateContent xmlns:mc="http://schemas.openxmlformats.org/markup-compatibility/2006">
              <mc:Choice xmlns:v="urn:schemas-microsoft-com:vml" Requires="v">
                <p:oleObj name="Image" r:id="rId3" imgW="4444444" imgH="3733333" progId="Photoshop.Image.6">
                  <p:embed/>
                </p:oleObj>
              </mc:Choice>
              <mc:Fallback>
                <p:oleObj name="Image" r:id="rId3" imgW="4444444" imgH="3733333" progId="Photoshop.Image.6">
                  <p:embed/>
                  <p:pic>
                    <p:nvPicPr>
                      <p:cNvPr id="8194" name="Object 11">
                        <a:extLst>
                          <a:ext uri="{FF2B5EF4-FFF2-40B4-BE49-F238E27FC236}">
                            <a16:creationId xmlns:a16="http://schemas.microsoft.com/office/drawing/2014/main" id="{31B5FD04-D710-26C3-A235-79B272D15E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4452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Box 2">
            <a:extLst>
              <a:ext uri="{FF2B5EF4-FFF2-40B4-BE49-F238E27FC236}">
                <a16:creationId xmlns:a16="http://schemas.microsoft.com/office/drawing/2014/main" id="{642BB347-E067-2DF4-D898-0DF3802461CC}"/>
              </a:ext>
            </a:extLst>
          </p:cNvPr>
          <p:cNvSpPr txBox="1"/>
          <p:nvPr/>
        </p:nvSpPr>
        <p:spPr>
          <a:xfrm>
            <a:off x="0" y="4932325"/>
            <a:ext cx="5663184" cy="1015663"/>
          </a:xfrm>
          <a:prstGeom prst="rect">
            <a:avLst/>
          </a:prstGeom>
          <a:noFill/>
        </p:spPr>
        <p:txBody>
          <a:bodyPr wrap="square">
            <a:spAutoFit/>
          </a:bodyPr>
          <a:lstStyle/>
          <a:p>
            <a:r>
              <a:rPr lang="en-US" sz="2000" b="0" i="0" dirty="0">
                <a:effectLst/>
                <a:latin typeface="PlutoSansLight"/>
              </a:rPr>
              <a:t>This cartilage is shaped like a </a:t>
            </a:r>
            <a:r>
              <a:rPr lang="en-US" sz="2000" b="0" i="0" dirty="0">
                <a:effectLst/>
                <a:latin typeface="var(--medium)"/>
              </a:rPr>
              <a:t>signet ring</a:t>
            </a:r>
            <a:r>
              <a:rPr lang="en-US" sz="2000" b="0" i="0" dirty="0">
                <a:effectLst/>
                <a:latin typeface="PlutoSansLight"/>
              </a:rPr>
              <a:t>, with the signet-shaped lamina facing posteriorly. It is a complete circle of cartilage</a:t>
            </a:r>
            <a:endParaRPr lang="el-GR" sz="2000" dirty="0"/>
          </a:p>
        </p:txBody>
      </p:sp>
    </p:spTree>
    <p:extLst>
      <p:ext uri="{BB962C8B-B14F-4D97-AF65-F5344CB8AC3E}">
        <p14:creationId xmlns:p14="http://schemas.microsoft.com/office/powerpoint/2010/main" val="35897852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1E066-CC83-4180-0BA2-E78B67DD3A9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2DDE23E-ECC5-DDF8-3347-ED58F8BA0931}"/>
              </a:ext>
            </a:extLst>
          </p:cNvPr>
          <p:cNvSpPr>
            <a:spLocks noGrp="1"/>
          </p:cNvSpPr>
          <p:nvPr>
            <p:ph type="title"/>
          </p:nvPr>
        </p:nvSpPr>
        <p:spPr/>
        <p:txBody>
          <a:bodyPr/>
          <a:lstStyle/>
          <a:p>
            <a:r>
              <a:rPr lang="en-US" dirty="0"/>
              <a:t>The cricoid cartilage </a:t>
            </a:r>
            <a:endParaRPr lang="el-GR" dirty="0"/>
          </a:p>
        </p:txBody>
      </p:sp>
      <p:sp>
        <p:nvSpPr>
          <p:cNvPr id="3" name="Θέση περιεχομένου 2">
            <a:extLst>
              <a:ext uri="{FF2B5EF4-FFF2-40B4-BE49-F238E27FC236}">
                <a16:creationId xmlns:a16="http://schemas.microsoft.com/office/drawing/2014/main" id="{E6120A1C-B24C-7BCF-D4BC-527F4B99E136}"/>
              </a:ext>
            </a:extLst>
          </p:cNvPr>
          <p:cNvSpPr>
            <a:spLocks noGrp="1"/>
          </p:cNvSpPr>
          <p:nvPr>
            <p:ph idx="1"/>
          </p:nvPr>
        </p:nvSpPr>
        <p:spPr>
          <a:xfrm>
            <a:off x="457200" y="1396536"/>
            <a:ext cx="8309610" cy="5712923"/>
          </a:xfrm>
        </p:spPr>
        <p:txBody>
          <a:bodyPr>
            <a:normAutofit fontScale="92500"/>
          </a:bodyPr>
          <a:lstStyle/>
          <a:p>
            <a:pPr marL="0" indent="0">
              <a:buNone/>
            </a:pPr>
            <a:r>
              <a:rPr lang="en-US" dirty="0">
                <a:highlight>
                  <a:srgbClr val="0000FF"/>
                </a:highlight>
              </a:rPr>
              <a:t>Functions:</a:t>
            </a:r>
          </a:p>
          <a:p>
            <a:r>
              <a:rPr lang="en-US" dirty="0"/>
              <a:t>Maintains Airway Patency: The only complete ring of cartilage in the respiratory tract, providing structural stability.</a:t>
            </a:r>
          </a:p>
          <a:p>
            <a:r>
              <a:rPr lang="en-US" dirty="0"/>
              <a:t>Supports Vocal Cord Movement: Through articulations with the arytenoid cartilages.</a:t>
            </a:r>
          </a:p>
          <a:p>
            <a:r>
              <a:rPr lang="en-US" dirty="0"/>
              <a:t>Facilitates Sound Production: By adjusting the tension of the vocal cords.</a:t>
            </a:r>
          </a:p>
          <a:p>
            <a:r>
              <a:rPr lang="en-US" dirty="0"/>
              <a:t>Protects the Airway: During swallowing, the cricoid cartilage helps close the laryngeal inlet.</a:t>
            </a:r>
            <a:endParaRPr lang="el-GR" dirty="0"/>
          </a:p>
        </p:txBody>
      </p:sp>
    </p:spTree>
    <p:extLst>
      <p:ext uri="{BB962C8B-B14F-4D97-AF65-F5344CB8AC3E}">
        <p14:creationId xmlns:p14="http://schemas.microsoft.com/office/powerpoint/2010/main" val="41710254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E10FD-0676-E9A4-3F66-688DA735534A}"/>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ED50C1D7-8FA7-011B-BF6E-520139EDEB4F}"/>
              </a:ext>
            </a:extLst>
          </p:cNvPr>
          <p:cNvSpPr>
            <a:spLocks noGrp="1"/>
          </p:cNvSpPr>
          <p:nvPr>
            <p:ph type="title"/>
          </p:nvPr>
        </p:nvSpPr>
        <p:spPr/>
        <p:txBody>
          <a:bodyPr/>
          <a:lstStyle/>
          <a:p>
            <a:r>
              <a:rPr lang="en-US" dirty="0"/>
              <a:t>The cricoid cartilage </a:t>
            </a:r>
            <a:endParaRPr lang="el-GR" dirty="0"/>
          </a:p>
        </p:txBody>
      </p:sp>
      <p:sp>
        <p:nvSpPr>
          <p:cNvPr id="3" name="Θέση περιεχομένου 2">
            <a:extLst>
              <a:ext uri="{FF2B5EF4-FFF2-40B4-BE49-F238E27FC236}">
                <a16:creationId xmlns:a16="http://schemas.microsoft.com/office/drawing/2014/main" id="{66DD5DB8-BCC2-A40F-42E7-0CBEF573C1ED}"/>
              </a:ext>
            </a:extLst>
          </p:cNvPr>
          <p:cNvSpPr>
            <a:spLocks noGrp="1"/>
          </p:cNvSpPr>
          <p:nvPr>
            <p:ph idx="1"/>
          </p:nvPr>
        </p:nvSpPr>
        <p:spPr>
          <a:xfrm>
            <a:off x="457200" y="1646236"/>
            <a:ext cx="8309610" cy="5463223"/>
          </a:xfrm>
        </p:spPr>
        <p:txBody>
          <a:bodyPr>
            <a:normAutofit/>
          </a:bodyPr>
          <a:lstStyle/>
          <a:p>
            <a:r>
              <a:rPr lang="en-US" dirty="0"/>
              <a:t>Cricothyrotomy: An emergency procedure where an incision is made through the cricothyroid membrane to establish an airway.</a:t>
            </a:r>
          </a:p>
          <a:p>
            <a:r>
              <a:rPr lang="en-US" dirty="0"/>
              <a:t>Intubation: The cricoid pressure (Sellick maneuver) may be applied to prevent aspiration during anesthesia.</a:t>
            </a:r>
          </a:p>
          <a:p>
            <a:r>
              <a:rPr lang="en-US" dirty="0"/>
              <a:t>Subglottic Stenosis: Narrowing of the area below the vocal cords, which can involve the cricoid cartilage.</a:t>
            </a:r>
            <a:endParaRPr lang="el-GR" dirty="0"/>
          </a:p>
        </p:txBody>
      </p:sp>
    </p:spTree>
    <p:extLst>
      <p:ext uri="{BB962C8B-B14F-4D97-AF65-F5344CB8AC3E}">
        <p14:creationId xmlns:p14="http://schemas.microsoft.com/office/powerpoint/2010/main" val="27101733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 Box 18">
            <a:extLst>
              <a:ext uri="{FF2B5EF4-FFF2-40B4-BE49-F238E27FC236}">
                <a16:creationId xmlns:a16="http://schemas.microsoft.com/office/drawing/2014/main" id="{CB94AA5E-F548-EE1F-E7DA-83EDAE1649F0}"/>
              </a:ext>
            </a:extLst>
          </p:cNvPr>
          <p:cNvSpPr txBox="1">
            <a:spLocks noChangeArrowheads="1"/>
          </p:cNvSpPr>
          <p:nvPr/>
        </p:nvSpPr>
        <p:spPr bwMode="auto">
          <a:xfrm>
            <a:off x="2162123" y="-7938"/>
            <a:ext cx="539602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algn="ctr" eaLnBrk="1" hangingPunct="1"/>
            <a:r>
              <a:rPr lang="en-US" altLang="el-GR" sz="3600" b="1" dirty="0">
                <a:solidFill>
                  <a:srgbClr val="FFFF00"/>
                </a:solidFill>
                <a:latin typeface="Tahoma" panose="020B0604030504040204" pitchFamily="34" charset="0"/>
                <a:cs typeface="Tahoma" panose="020B0604030504040204" pitchFamily="34" charset="0"/>
              </a:rPr>
              <a:t>Arytaenoid cartilages </a:t>
            </a:r>
            <a:endParaRPr lang="el-GR" altLang="el-GR" sz="1800" b="1" dirty="0">
              <a:solidFill>
                <a:srgbClr val="FFFF00"/>
              </a:solidFill>
              <a:latin typeface="Tahoma" panose="020B0604030504040204" pitchFamily="34" charset="0"/>
              <a:cs typeface="Tahoma" panose="020B0604030504040204" pitchFamily="34" charset="0"/>
            </a:endParaRPr>
          </a:p>
          <a:p>
            <a:pPr algn="ctr" eaLnBrk="1" hangingPunct="1"/>
            <a:r>
              <a:rPr lang="en-US" altLang="el-GR" sz="1800" b="1" dirty="0">
                <a:latin typeface="Tahoma" panose="020B0604030504040204" pitchFamily="34" charset="0"/>
                <a:cs typeface="Tahoma" panose="020B0604030504040204" pitchFamily="34" charset="0"/>
              </a:rPr>
              <a:t>     </a:t>
            </a:r>
            <a:r>
              <a:rPr lang="el-GR" altLang="el-GR" sz="1800" b="1" dirty="0">
                <a:latin typeface="Tahoma" panose="020B0604030504040204" pitchFamily="34" charset="0"/>
                <a:cs typeface="Tahoma" panose="020B0604030504040204" pitchFamily="34" charset="0"/>
              </a:rPr>
              <a:t> </a:t>
            </a:r>
          </a:p>
        </p:txBody>
      </p:sp>
      <p:pic>
        <p:nvPicPr>
          <p:cNvPr id="9224" name="Picture 23">
            <a:extLst>
              <a:ext uri="{FF2B5EF4-FFF2-40B4-BE49-F238E27FC236}">
                <a16:creationId xmlns:a16="http://schemas.microsoft.com/office/drawing/2014/main" id="{2B0D12C9-03B1-0BB9-1F2D-98A9E1554B8C}"/>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155984"/>
            <a:ext cx="3059113" cy="314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 Box 19">
            <a:extLst>
              <a:ext uri="{FF2B5EF4-FFF2-40B4-BE49-F238E27FC236}">
                <a16:creationId xmlns:a16="http://schemas.microsoft.com/office/drawing/2014/main" id="{48220746-EE94-6B7B-0AE0-0CC1EA1281FE}"/>
              </a:ext>
            </a:extLst>
          </p:cNvPr>
          <p:cNvSpPr txBox="1">
            <a:spLocks noChangeArrowheads="1"/>
          </p:cNvSpPr>
          <p:nvPr/>
        </p:nvSpPr>
        <p:spPr bwMode="auto">
          <a:xfrm>
            <a:off x="107950" y="693738"/>
            <a:ext cx="903605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algn="ctr" eaLnBrk="1" hangingPunct="1"/>
            <a:r>
              <a:rPr lang="en-US" altLang="el-GR" sz="2000" b="1" dirty="0"/>
              <a:t>Superior border of the cricoid cartilage</a:t>
            </a:r>
          </a:p>
          <a:p>
            <a:pPr algn="ctr" eaLnBrk="1" hangingPunct="1"/>
            <a:r>
              <a:rPr lang="en-US" altLang="el-GR" sz="2000" b="1" dirty="0"/>
              <a:t>Part of the posterior wall of the larynx </a:t>
            </a:r>
            <a:endParaRPr lang="el-GR" altLang="el-GR" sz="2000" b="1" dirty="0"/>
          </a:p>
          <a:p>
            <a:pPr algn="ctr" eaLnBrk="1" hangingPunct="1"/>
            <a:r>
              <a:rPr lang="en-US" altLang="el-GR" sz="2000" b="1" dirty="0"/>
              <a:t>The most important functionally</a:t>
            </a:r>
            <a:endParaRPr lang="el-GR" altLang="el-GR" sz="2000" b="1" dirty="0"/>
          </a:p>
          <a:p>
            <a:pPr eaLnBrk="1" hangingPunct="1"/>
            <a:endParaRPr lang="el-GR" altLang="el-GR" sz="1600" dirty="0"/>
          </a:p>
        </p:txBody>
      </p:sp>
      <p:graphicFrame>
        <p:nvGraphicFramePr>
          <p:cNvPr id="9218" name="Object 22">
            <a:extLst>
              <a:ext uri="{FF2B5EF4-FFF2-40B4-BE49-F238E27FC236}">
                <a16:creationId xmlns:a16="http://schemas.microsoft.com/office/drawing/2014/main" id="{D2254609-71AF-AE3C-0922-D11A297C6501}"/>
              </a:ext>
            </a:extLst>
          </p:cNvPr>
          <p:cNvGraphicFramePr>
            <a:graphicFrameLocks noChangeAspect="1"/>
          </p:cNvGraphicFramePr>
          <p:nvPr>
            <p:extLst>
              <p:ext uri="{D42A27DB-BD31-4B8C-83A1-F6EECF244321}">
                <p14:modId xmlns:p14="http://schemas.microsoft.com/office/powerpoint/2010/main" val="2352904161"/>
              </p:ext>
            </p:extLst>
          </p:nvPr>
        </p:nvGraphicFramePr>
        <p:xfrm>
          <a:off x="0" y="4298204"/>
          <a:ext cx="3059113" cy="2555212"/>
        </p:xfrm>
        <a:graphic>
          <a:graphicData uri="http://schemas.openxmlformats.org/presentationml/2006/ole">
            <mc:AlternateContent xmlns:mc="http://schemas.openxmlformats.org/markup-compatibility/2006">
              <mc:Choice xmlns:v="urn:schemas-microsoft-com:vml" Requires="v">
                <p:oleObj name="Image" r:id="rId3" imgW="4152381" imgH="3466667" progId="Photoshop.Image.6">
                  <p:embed/>
                </p:oleObj>
              </mc:Choice>
              <mc:Fallback>
                <p:oleObj name="Image" r:id="rId3" imgW="4152381" imgH="3466667" progId="Photoshop.Image.6">
                  <p:embed/>
                  <p:pic>
                    <p:nvPicPr>
                      <p:cNvPr id="9218" name="Object 22">
                        <a:extLst>
                          <a:ext uri="{FF2B5EF4-FFF2-40B4-BE49-F238E27FC236}">
                            <a16:creationId xmlns:a16="http://schemas.microsoft.com/office/drawing/2014/main" id="{D2254609-71AF-AE3C-0922-D11A297C65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98204"/>
                        <a:ext cx="3059113" cy="2555212"/>
                      </a:xfrm>
                      <a:prstGeom prst="rect">
                        <a:avLst/>
                      </a:prstGeom>
                      <a:noFill/>
                      <a:ln>
                        <a:noFill/>
                      </a:ln>
                      <a:effectLst/>
                    </p:spPr>
                  </p:pic>
                </p:oleObj>
              </mc:Fallback>
            </mc:AlternateContent>
          </a:graphicData>
        </a:graphic>
      </p:graphicFrame>
      <p:sp>
        <p:nvSpPr>
          <p:cNvPr id="9225" name="Text Box 24">
            <a:extLst>
              <a:ext uri="{FF2B5EF4-FFF2-40B4-BE49-F238E27FC236}">
                <a16:creationId xmlns:a16="http://schemas.microsoft.com/office/drawing/2014/main" id="{4BB346C7-E695-DEE4-8D1B-3D9EF10BB75E}"/>
              </a:ext>
            </a:extLst>
          </p:cNvPr>
          <p:cNvSpPr txBox="1">
            <a:spLocks noChangeArrowheads="1"/>
          </p:cNvSpPr>
          <p:nvPr/>
        </p:nvSpPr>
        <p:spPr bwMode="auto">
          <a:xfrm>
            <a:off x="611188" y="4508500"/>
            <a:ext cx="11477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eaLnBrk="1" hangingPunct="1"/>
            <a:r>
              <a:rPr lang="el-GR" altLang="el-GR" sz="1800">
                <a:solidFill>
                  <a:schemeClr val="bg1"/>
                </a:solidFill>
              </a:rPr>
              <a:t>Πρόσθια </a:t>
            </a:r>
            <a:endParaRPr lang="en-US" altLang="el-GR" sz="1800">
              <a:solidFill>
                <a:schemeClr val="bg1"/>
              </a:solidFill>
            </a:endParaRPr>
          </a:p>
          <a:p>
            <a:pPr eaLnBrk="1" hangingPunct="1"/>
            <a:r>
              <a:rPr lang="el-GR" altLang="el-GR" sz="1800">
                <a:solidFill>
                  <a:schemeClr val="bg1"/>
                </a:solidFill>
              </a:rPr>
              <a:t>–έξω όψη</a:t>
            </a:r>
          </a:p>
        </p:txBody>
      </p:sp>
      <p:sp>
        <p:nvSpPr>
          <p:cNvPr id="9226" name="Text Box 25">
            <a:extLst>
              <a:ext uri="{FF2B5EF4-FFF2-40B4-BE49-F238E27FC236}">
                <a16:creationId xmlns:a16="http://schemas.microsoft.com/office/drawing/2014/main" id="{FAEBD8B7-5A03-A361-68F2-FBB43252D87C}"/>
              </a:ext>
            </a:extLst>
          </p:cNvPr>
          <p:cNvSpPr txBox="1">
            <a:spLocks noChangeArrowheads="1"/>
          </p:cNvSpPr>
          <p:nvPr/>
        </p:nvSpPr>
        <p:spPr bwMode="auto">
          <a:xfrm>
            <a:off x="1116013" y="3709988"/>
            <a:ext cx="1168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eaLnBrk="1" hangingPunct="1"/>
            <a:r>
              <a:rPr lang="el-GR" altLang="el-GR" sz="1800" dirty="0">
                <a:solidFill>
                  <a:schemeClr val="bg1"/>
                </a:solidFill>
              </a:rPr>
              <a:t>Κάτω όψη</a:t>
            </a:r>
          </a:p>
        </p:txBody>
      </p:sp>
      <p:graphicFrame>
        <p:nvGraphicFramePr>
          <p:cNvPr id="9219" name="Object 8">
            <a:extLst>
              <a:ext uri="{FF2B5EF4-FFF2-40B4-BE49-F238E27FC236}">
                <a16:creationId xmlns:a16="http://schemas.microsoft.com/office/drawing/2014/main" id="{1287E90C-B3FD-202E-3D59-AA41883E0F0F}"/>
              </a:ext>
            </a:extLst>
          </p:cNvPr>
          <p:cNvGraphicFramePr>
            <a:graphicFrameLocks noChangeAspect="1"/>
          </p:cNvGraphicFramePr>
          <p:nvPr/>
        </p:nvGraphicFramePr>
        <p:xfrm>
          <a:off x="3059113" y="1700213"/>
          <a:ext cx="2820987" cy="4079875"/>
        </p:xfrm>
        <a:graphic>
          <a:graphicData uri="http://schemas.openxmlformats.org/presentationml/2006/ole">
            <mc:AlternateContent xmlns:mc="http://schemas.openxmlformats.org/markup-compatibility/2006">
              <mc:Choice xmlns:v="urn:schemas-microsoft-com:vml" Requires="v">
                <p:oleObj name="Εικόνα bitmap" r:id="rId5" imgW="1615238" imgH="2339048" progId="Paint.Picture">
                  <p:embed/>
                </p:oleObj>
              </mc:Choice>
              <mc:Fallback>
                <p:oleObj name="Εικόνα bitmap" r:id="rId5" imgW="1615238" imgH="2339048" progId="Paint.Picture">
                  <p:embed/>
                  <p:pic>
                    <p:nvPicPr>
                      <p:cNvPr id="9219" name="Object 8">
                        <a:extLst>
                          <a:ext uri="{FF2B5EF4-FFF2-40B4-BE49-F238E27FC236}">
                            <a16:creationId xmlns:a16="http://schemas.microsoft.com/office/drawing/2014/main" id="{1287E90C-B3FD-202E-3D59-AA41883E0F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113" y="1700213"/>
                        <a:ext cx="2820987" cy="407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20" name="Object 7">
            <a:extLst>
              <a:ext uri="{FF2B5EF4-FFF2-40B4-BE49-F238E27FC236}">
                <a16:creationId xmlns:a16="http://schemas.microsoft.com/office/drawing/2014/main" id="{6D0964D6-E464-50A0-2010-D815E20EAEFC}"/>
              </a:ext>
            </a:extLst>
          </p:cNvPr>
          <p:cNvGraphicFramePr>
            <a:graphicFrameLocks noChangeAspect="1"/>
          </p:cNvGraphicFramePr>
          <p:nvPr/>
        </p:nvGraphicFramePr>
        <p:xfrm>
          <a:off x="5724525" y="2276475"/>
          <a:ext cx="1835150" cy="2808288"/>
        </p:xfrm>
        <a:graphic>
          <a:graphicData uri="http://schemas.openxmlformats.org/presentationml/2006/ole">
            <mc:AlternateContent xmlns:mc="http://schemas.openxmlformats.org/markup-compatibility/2006">
              <mc:Choice xmlns:v="urn:schemas-microsoft-com:vml" Requires="v">
                <p:oleObj name="PBrush" r:id="rId7" imgW="2491956" imgH="3809524" progId="">
                  <p:embed/>
                </p:oleObj>
              </mc:Choice>
              <mc:Fallback>
                <p:oleObj name="PBrush" r:id="rId7" imgW="2491956" imgH="3809524" progId="">
                  <p:embed/>
                  <p:pic>
                    <p:nvPicPr>
                      <p:cNvPr id="9220" name="Object 7">
                        <a:extLst>
                          <a:ext uri="{FF2B5EF4-FFF2-40B4-BE49-F238E27FC236}">
                            <a16:creationId xmlns:a16="http://schemas.microsoft.com/office/drawing/2014/main" id="{6D0964D6-E464-50A0-2010-D815E20EAE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4525" y="2276475"/>
                        <a:ext cx="1835150" cy="280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21" name="Object 10">
            <a:extLst>
              <a:ext uri="{FF2B5EF4-FFF2-40B4-BE49-F238E27FC236}">
                <a16:creationId xmlns:a16="http://schemas.microsoft.com/office/drawing/2014/main" id="{24971CA6-957E-EAB8-2B21-355DF32D9866}"/>
              </a:ext>
            </a:extLst>
          </p:cNvPr>
          <p:cNvGraphicFramePr>
            <a:graphicFrameLocks noChangeAspect="1"/>
          </p:cNvGraphicFramePr>
          <p:nvPr/>
        </p:nvGraphicFramePr>
        <p:xfrm>
          <a:off x="7435850" y="2274888"/>
          <a:ext cx="1708150" cy="2809875"/>
        </p:xfrm>
        <a:graphic>
          <a:graphicData uri="http://schemas.openxmlformats.org/presentationml/2006/ole">
            <mc:AlternateContent xmlns:mc="http://schemas.openxmlformats.org/markup-compatibility/2006">
              <mc:Choice xmlns:v="urn:schemas-microsoft-com:vml" Requires="v">
                <p:oleObj name="Εικόνα bitmap" r:id="rId9" imgW="2255238" imgH="3711262" progId="Paint.Picture">
                  <p:embed/>
                </p:oleObj>
              </mc:Choice>
              <mc:Fallback>
                <p:oleObj name="Εικόνα bitmap" r:id="rId9" imgW="2255238" imgH="3711262" progId="Paint.Picture">
                  <p:embed/>
                  <p:pic>
                    <p:nvPicPr>
                      <p:cNvPr id="9221" name="Object 10">
                        <a:extLst>
                          <a:ext uri="{FF2B5EF4-FFF2-40B4-BE49-F238E27FC236}">
                            <a16:creationId xmlns:a16="http://schemas.microsoft.com/office/drawing/2014/main" id="{24971CA6-957E-EAB8-2B21-355DF32D98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35850" y="2274888"/>
                        <a:ext cx="1708150"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8" name="Oval 30">
            <a:extLst>
              <a:ext uri="{FF2B5EF4-FFF2-40B4-BE49-F238E27FC236}">
                <a16:creationId xmlns:a16="http://schemas.microsoft.com/office/drawing/2014/main" id="{AF68D6E0-B394-9143-80E2-901D8C40FF39}"/>
              </a:ext>
            </a:extLst>
          </p:cNvPr>
          <p:cNvSpPr>
            <a:spLocks noChangeArrowheads="1"/>
          </p:cNvSpPr>
          <p:nvPr/>
        </p:nvSpPr>
        <p:spPr bwMode="auto">
          <a:xfrm>
            <a:off x="3419475" y="1844675"/>
            <a:ext cx="793750" cy="865188"/>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l-GR" sz="1800" b="1"/>
          </a:p>
        </p:txBody>
      </p:sp>
    </p:spTree>
    <p:extLst>
      <p:ext uri="{BB962C8B-B14F-4D97-AF65-F5344CB8AC3E}">
        <p14:creationId xmlns:p14="http://schemas.microsoft.com/office/powerpoint/2010/main" val="2289934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3D5E515-86C1-4A7A-3ACF-98BF609C41F9}"/>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0BCA2DC3-5FBF-9EB0-B8F0-0592FB82802C}"/>
              </a:ext>
            </a:extLst>
          </p:cNvPr>
          <p:cNvSpPr>
            <a:spLocks noGrp="1"/>
          </p:cNvSpPr>
          <p:nvPr>
            <p:ph idx="1"/>
          </p:nvPr>
        </p:nvSpPr>
        <p:spPr/>
        <p:txBody>
          <a:bodyPr/>
          <a:lstStyle/>
          <a:p>
            <a:pPr marL="0" indent="0">
              <a:buNone/>
            </a:pPr>
            <a:r>
              <a:rPr lang="en-US" b="1" dirty="0"/>
              <a:t>Functions</a:t>
            </a:r>
          </a:p>
          <a:p>
            <a:r>
              <a:rPr lang="en-US" b="1" dirty="0"/>
              <a:t>Voice production</a:t>
            </a:r>
            <a:r>
              <a:rPr lang="en-US" dirty="0"/>
              <a:t> (phonation)</a:t>
            </a:r>
          </a:p>
          <a:p>
            <a:r>
              <a:rPr lang="en-US" b="1" dirty="0"/>
              <a:t>Air passage</a:t>
            </a:r>
            <a:r>
              <a:rPr lang="en-US" dirty="0"/>
              <a:t> to the lungs</a:t>
            </a:r>
          </a:p>
          <a:p>
            <a:r>
              <a:rPr lang="en-US" b="1" dirty="0"/>
              <a:t>Airway protection</a:t>
            </a:r>
            <a:r>
              <a:rPr lang="en-US" dirty="0"/>
              <a:t> during swallowing (via the </a:t>
            </a:r>
            <a:r>
              <a:rPr lang="en-US" b="1" dirty="0"/>
              <a:t>epiglottis</a:t>
            </a:r>
            <a:r>
              <a:rPr lang="en-US" dirty="0"/>
              <a:t>)</a:t>
            </a:r>
          </a:p>
          <a:p>
            <a:r>
              <a:rPr lang="en-US" b="1" dirty="0"/>
              <a:t>Regulates pressure</a:t>
            </a:r>
            <a:r>
              <a:rPr lang="en-US" dirty="0"/>
              <a:t> (e.g., Valsalva maneuver)</a:t>
            </a:r>
          </a:p>
          <a:p>
            <a:r>
              <a:rPr lang="en-US" b="1" dirty="0"/>
              <a:t>Cough reflex</a:t>
            </a:r>
            <a:endParaRPr lang="en-US" dirty="0"/>
          </a:p>
          <a:p>
            <a:endParaRPr lang="el-GR" dirty="0"/>
          </a:p>
        </p:txBody>
      </p:sp>
    </p:spTree>
    <p:extLst>
      <p:ext uri="{BB962C8B-B14F-4D97-AF65-F5344CB8AC3E}">
        <p14:creationId xmlns:p14="http://schemas.microsoft.com/office/powerpoint/2010/main" val="17589810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FFE338E-D025-61EC-539B-C16536951167}"/>
              </a:ext>
            </a:extLst>
          </p:cNvPr>
          <p:cNvSpPr>
            <a:spLocks noGrp="1"/>
          </p:cNvSpPr>
          <p:nvPr>
            <p:ph type="title"/>
          </p:nvPr>
        </p:nvSpPr>
        <p:spPr/>
        <p:txBody>
          <a:bodyPr/>
          <a:lstStyle/>
          <a:p>
            <a:r>
              <a:rPr lang="en-US" dirty="0">
                <a:highlight>
                  <a:srgbClr val="008080"/>
                </a:highlight>
              </a:rPr>
              <a:t>Arytenoid cartilages </a:t>
            </a:r>
            <a:endParaRPr lang="el-GR" dirty="0">
              <a:highlight>
                <a:srgbClr val="008080"/>
              </a:highlight>
            </a:endParaRPr>
          </a:p>
        </p:txBody>
      </p:sp>
      <p:sp>
        <p:nvSpPr>
          <p:cNvPr id="3" name="Θέση περιεχομένου 2">
            <a:extLst>
              <a:ext uri="{FF2B5EF4-FFF2-40B4-BE49-F238E27FC236}">
                <a16:creationId xmlns:a16="http://schemas.microsoft.com/office/drawing/2014/main" id="{BB3D1478-1B59-C8F9-43F8-D1101D842F1C}"/>
              </a:ext>
            </a:extLst>
          </p:cNvPr>
          <p:cNvSpPr>
            <a:spLocks noGrp="1"/>
          </p:cNvSpPr>
          <p:nvPr>
            <p:ph idx="1"/>
          </p:nvPr>
        </p:nvSpPr>
        <p:spPr>
          <a:xfrm>
            <a:off x="0" y="1303020"/>
            <a:ext cx="9144000" cy="5760720"/>
          </a:xfrm>
        </p:spPr>
        <p:txBody>
          <a:bodyPr>
            <a:normAutofit fontScale="92500" lnSpcReduction="10000"/>
          </a:bodyPr>
          <a:lstStyle/>
          <a:p>
            <a:pPr algn="l"/>
            <a:r>
              <a:rPr lang="en-US" b="0" i="0" dirty="0">
                <a:effectLst/>
                <a:latin typeface="var(--medium)"/>
              </a:rPr>
              <a:t>pyramidal</a:t>
            </a:r>
            <a:r>
              <a:rPr lang="en-US" b="0" i="0" dirty="0">
                <a:effectLst/>
                <a:latin typeface="PlutoSansLight"/>
              </a:rPr>
              <a:t> in shape</a:t>
            </a:r>
          </a:p>
          <a:p>
            <a:pPr algn="l"/>
            <a:r>
              <a:rPr lang="en-US" b="0" i="0" dirty="0">
                <a:effectLst/>
                <a:latin typeface="PlutoSansLight"/>
              </a:rPr>
              <a:t>Articulate with the lateral superoposterior aspects of the lamina of cricoid cartilage</a:t>
            </a:r>
            <a:endParaRPr lang="en-US" dirty="0">
              <a:latin typeface="PlutoSansLight"/>
            </a:endParaRPr>
          </a:p>
          <a:p>
            <a:pPr algn="l"/>
            <a:r>
              <a:rPr lang="en-US" dirty="0">
                <a:latin typeface="PlutoSansLight"/>
              </a:rPr>
              <a:t>3 </a:t>
            </a:r>
            <a:r>
              <a:rPr lang="en-US" b="0" i="0" dirty="0">
                <a:effectLst/>
                <a:latin typeface="PlutoSansLight"/>
              </a:rPr>
              <a:t>processes: an apex, a vocal process, and a muscular process. </a:t>
            </a:r>
          </a:p>
          <a:p>
            <a:pPr algn="l"/>
            <a:r>
              <a:rPr lang="en-US" b="0" i="0" dirty="0">
                <a:effectLst/>
                <a:highlight>
                  <a:srgbClr val="0000FF"/>
                </a:highlight>
                <a:latin typeface="PlutoSansLight"/>
              </a:rPr>
              <a:t>The </a:t>
            </a:r>
            <a:r>
              <a:rPr lang="en-US" b="0" i="0" dirty="0">
                <a:effectLst/>
                <a:highlight>
                  <a:srgbClr val="0000FF"/>
                </a:highlight>
                <a:latin typeface="var(--medium)"/>
              </a:rPr>
              <a:t>apex</a:t>
            </a:r>
            <a:r>
              <a:rPr lang="en-US" b="0" i="0" dirty="0">
                <a:effectLst/>
                <a:highlight>
                  <a:srgbClr val="0000FF"/>
                </a:highlight>
                <a:latin typeface="PlutoSansLight"/>
              </a:rPr>
              <a:t> </a:t>
            </a:r>
            <a:r>
              <a:rPr lang="en-US" b="0" i="0" dirty="0">
                <a:effectLst/>
                <a:latin typeface="PlutoSansLight"/>
              </a:rPr>
              <a:t>is the most superior process that bears an articular facet </a:t>
            </a:r>
            <a:r>
              <a:rPr lang="en-US" b="0" i="0" dirty="0">
                <a:effectLst/>
                <a:highlight>
                  <a:srgbClr val="0000FF"/>
                </a:highlight>
                <a:latin typeface="PlutoSansLight"/>
              </a:rPr>
              <a:t>for </a:t>
            </a:r>
            <a:r>
              <a:rPr lang="en-US" b="0" i="0" dirty="0">
                <a:effectLst/>
                <a:highlight>
                  <a:srgbClr val="0000FF"/>
                </a:highlight>
                <a:latin typeface="var(--medium)"/>
              </a:rPr>
              <a:t>corniculate cartilage</a:t>
            </a:r>
            <a:r>
              <a:rPr lang="en-US" b="0" i="0" dirty="0">
                <a:effectLst/>
                <a:highlight>
                  <a:srgbClr val="0000FF"/>
                </a:highlight>
                <a:latin typeface="PlutoSansLight"/>
              </a:rPr>
              <a:t> </a:t>
            </a:r>
            <a:r>
              <a:rPr lang="en-US" b="0" i="0" dirty="0">
                <a:effectLst/>
                <a:latin typeface="PlutoSansLight"/>
              </a:rPr>
              <a:t>and is attached to the aryepiglottic fold. </a:t>
            </a:r>
          </a:p>
          <a:p>
            <a:pPr algn="l"/>
            <a:r>
              <a:rPr lang="en-US" b="0" i="0" dirty="0">
                <a:effectLst/>
                <a:highlight>
                  <a:srgbClr val="0000FF"/>
                </a:highlight>
                <a:latin typeface="PlutoSansLight"/>
              </a:rPr>
              <a:t>The </a:t>
            </a:r>
            <a:r>
              <a:rPr lang="en-US" b="0" i="0" dirty="0">
                <a:effectLst/>
                <a:highlight>
                  <a:srgbClr val="0000FF"/>
                </a:highlight>
                <a:latin typeface="var(--medium)"/>
              </a:rPr>
              <a:t>vocal process</a:t>
            </a:r>
            <a:r>
              <a:rPr lang="en-US" b="0" i="0" dirty="0">
                <a:effectLst/>
                <a:highlight>
                  <a:srgbClr val="0000FF"/>
                </a:highlight>
                <a:latin typeface="PlutoSansLight"/>
              </a:rPr>
              <a:t> </a:t>
            </a:r>
            <a:r>
              <a:rPr lang="en-US" b="0" i="0" dirty="0">
                <a:effectLst/>
                <a:latin typeface="PlutoSansLight"/>
              </a:rPr>
              <a:t>projects anteriorly and is the </a:t>
            </a:r>
            <a:r>
              <a:rPr lang="en-US" b="0" i="0" dirty="0">
                <a:effectLst/>
                <a:highlight>
                  <a:srgbClr val="0000FF"/>
                </a:highlight>
                <a:latin typeface="PlutoSansLight"/>
              </a:rPr>
              <a:t>posterior attachment of the vocal cord.</a:t>
            </a:r>
          </a:p>
          <a:p>
            <a:pPr algn="l"/>
            <a:r>
              <a:rPr lang="en-US" b="0" i="0" dirty="0">
                <a:effectLst/>
                <a:highlight>
                  <a:srgbClr val="0000FF"/>
                </a:highlight>
                <a:latin typeface="PlutoSansLight"/>
              </a:rPr>
              <a:t>the </a:t>
            </a:r>
            <a:r>
              <a:rPr lang="en-US" b="0" i="0" dirty="0">
                <a:effectLst/>
                <a:highlight>
                  <a:srgbClr val="0000FF"/>
                </a:highlight>
                <a:latin typeface="var(--medium)"/>
              </a:rPr>
              <a:t>muscular process</a:t>
            </a:r>
            <a:r>
              <a:rPr lang="en-US" b="0" i="0" dirty="0">
                <a:effectLst/>
                <a:highlight>
                  <a:srgbClr val="0000FF"/>
                </a:highlight>
                <a:latin typeface="PlutoSansLight"/>
              </a:rPr>
              <a:t> </a:t>
            </a:r>
            <a:r>
              <a:rPr lang="en-US" b="0" i="0" dirty="0">
                <a:effectLst/>
                <a:latin typeface="PlutoSansLight"/>
              </a:rPr>
              <a:t>which sits laterally, holds the posterior and lateral insertions of the </a:t>
            </a:r>
            <a:r>
              <a:rPr lang="en-US" b="0" i="0" u="sng" dirty="0">
                <a:effectLst/>
                <a:latin typeface="PlutoSansLight"/>
                <a:hlinkClick r:id="rId2">
                  <a:extLst>
                    <a:ext uri="{A12FA001-AC4F-418D-AE19-62706E023703}">
                      <ahyp:hlinkClr xmlns:ahyp="http://schemas.microsoft.com/office/drawing/2018/hyperlinkcolor" val="tx"/>
                    </a:ext>
                  </a:extLst>
                </a:hlinkClick>
              </a:rPr>
              <a:t>transverse arytenoid</a:t>
            </a:r>
            <a:r>
              <a:rPr lang="en-US" b="0" i="0" dirty="0">
                <a:effectLst/>
                <a:latin typeface="PlutoSansLight"/>
              </a:rPr>
              <a:t>, </a:t>
            </a:r>
            <a:r>
              <a:rPr lang="en-US" b="0" i="0" u="sng" dirty="0">
                <a:effectLst/>
                <a:latin typeface="PlutoSansLight"/>
                <a:hlinkClick r:id="rId3">
                  <a:extLst>
                    <a:ext uri="{A12FA001-AC4F-418D-AE19-62706E023703}">
                      <ahyp:hlinkClr xmlns:ahyp="http://schemas.microsoft.com/office/drawing/2018/hyperlinkcolor" val="tx"/>
                    </a:ext>
                  </a:extLst>
                </a:hlinkClick>
              </a:rPr>
              <a:t>posterior</a:t>
            </a:r>
            <a:r>
              <a:rPr lang="en-US" b="0" i="0" dirty="0">
                <a:effectLst/>
                <a:latin typeface="PlutoSansLight"/>
              </a:rPr>
              <a:t> and </a:t>
            </a:r>
            <a:r>
              <a:rPr lang="en-US" b="0" i="0" u="sng" dirty="0">
                <a:effectLst/>
                <a:latin typeface="PlutoSansLight"/>
                <a:hlinkClick r:id="rId4">
                  <a:extLst>
                    <a:ext uri="{A12FA001-AC4F-418D-AE19-62706E023703}">
                      <ahyp:hlinkClr xmlns:ahyp="http://schemas.microsoft.com/office/drawing/2018/hyperlinkcolor" val="tx"/>
                    </a:ext>
                  </a:extLst>
                </a:hlinkClick>
              </a:rPr>
              <a:t>lateral cricoarytenoid muscles</a:t>
            </a:r>
            <a:r>
              <a:rPr lang="en-US" b="0" i="0" dirty="0">
                <a:effectLst/>
                <a:latin typeface="PlutoSansLight"/>
              </a:rPr>
              <a:t>.</a:t>
            </a:r>
          </a:p>
          <a:p>
            <a:endParaRPr lang="el-GR" dirty="0"/>
          </a:p>
        </p:txBody>
      </p:sp>
    </p:spTree>
    <p:extLst>
      <p:ext uri="{BB962C8B-B14F-4D97-AF65-F5344CB8AC3E}">
        <p14:creationId xmlns:p14="http://schemas.microsoft.com/office/powerpoint/2010/main" val="209072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1C219-EFC5-E80E-DD64-5FE635708CBD}"/>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2F8382D-8763-CDF1-68D6-A00DEBAFD1CA}"/>
              </a:ext>
            </a:extLst>
          </p:cNvPr>
          <p:cNvSpPr>
            <a:spLocks noGrp="1"/>
          </p:cNvSpPr>
          <p:nvPr>
            <p:ph type="title"/>
          </p:nvPr>
        </p:nvSpPr>
        <p:spPr/>
        <p:txBody>
          <a:bodyPr/>
          <a:lstStyle/>
          <a:p>
            <a:r>
              <a:rPr lang="en-US" dirty="0"/>
              <a:t>Arytenoid cartilages </a:t>
            </a:r>
            <a:endParaRPr lang="el-GR" dirty="0"/>
          </a:p>
        </p:txBody>
      </p:sp>
      <p:sp>
        <p:nvSpPr>
          <p:cNvPr id="3" name="Θέση περιεχομένου 2">
            <a:extLst>
              <a:ext uri="{FF2B5EF4-FFF2-40B4-BE49-F238E27FC236}">
                <a16:creationId xmlns:a16="http://schemas.microsoft.com/office/drawing/2014/main" id="{5CDAB5C1-A246-8821-645C-97CC3D6097E6}"/>
              </a:ext>
            </a:extLst>
          </p:cNvPr>
          <p:cNvSpPr>
            <a:spLocks noGrp="1"/>
          </p:cNvSpPr>
          <p:nvPr>
            <p:ph idx="1"/>
          </p:nvPr>
        </p:nvSpPr>
        <p:spPr>
          <a:xfrm>
            <a:off x="205740" y="1303020"/>
            <a:ext cx="8709660" cy="5760720"/>
          </a:xfrm>
        </p:spPr>
        <p:txBody>
          <a:bodyPr>
            <a:normAutofit fontScale="85000" lnSpcReduction="20000"/>
          </a:bodyPr>
          <a:lstStyle/>
          <a:p>
            <a:pPr algn="l"/>
            <a:r>
              <a:rPr lang="en-US" b="0" i="0" dirty="0">
                <a:effectLst/>
                <a:latin typeface="PlutoSansLight"/>
              </a:rPr>
              <a:t>are the only major </a:t>
            </a:r>
            <a:r>
              <a:rPr lang="en-US" b="0" i="0" dirty="0">
                <a:effectLst/>
                <a:latin typeface="var(--medium)"/>
              </a:rPr>
              <a:t>paired</a:t>
            </a:r>
            <a:r>
              <a:rPr lang="en-US" b="0" i="0" dirty="0">
                <a:effectLst/>
                <a:latin typeface="PlutoSansLight"/>
              </a:rPr>
              <a:t> cartilages</a:t>
            </a:r>
          </a:p>
          <a:p>
            <a:pPr algn="l"/>
            <a:r>
              <a:rPr lang="en-US" b="0" i="0" dirty="0">
                <a:effectLst/>
                <a:latin typeface="PlutoSansLight"/>
              </a:rPr>
              <a:t>the corniculate and cuneiform cartilages are seen to be minor cartilages. </a:t>
            </a:r>
          </a:p>
          <a:p>
            <a:pPr algn="l"/>
            <a:r>
              <a:rPr lang="en-US" b="0" i="0" dirty="0">
                <a:effectLst/>
                <a:latin typeface="var(--medium)"/>
              </a:rPr>
              <a:t>pyramidal</a:t>
            </a:r>
            <a:r>
              <a:rPr lang="en-US" b="0" i="0" dirty="0">
                <a:effectLst/>
                <a:latin typeface="PlutoSansLight"/>
              </a:rPr>
              <a:t> in shape and have three faces.</a:t>
            </a:r>
          </a:p>
          <a:p>
            <a:pPr algn="l"/>
            <a:r>
              <a:rPr lang="en-US" b="0" i="0" dirty="0">
                <a:effectLst/>
                <a:latin typeface="PlutoSansLight"/>
              </a:rPr>
              <a:t>Articulate with the lateral superoposterior aspects of the lamina of cricoid cartilage</a:t>
            </a:r>
            <a:endParaRPr lang="en-US" dirty="0">
              <a:latin typeface="PlutoSansLight"/>
            </a:endParaRPr>
          </a:p>
          <a:p>
            <a:pPr algn="l"/>
            <a:r>
              <a:rPr lang="en-US" dirty="0">
                <a:latin typeface="PlutoSansLight"/>
              </a:rPr>
              <a:t>3 </a:t>
            </a:r>
            <a:r>
              <a:rPr lang="en-US" b="0" i="0" dirty="0">
                <a:effectLst/>
                <a:latin typeface="PlutoSansLight"/>
              </a:rPr>
              <a:t>processes: an apex, a vocal process, and a muscular process. </a:t>
            </a:r>
          </a:p>
          <a:p>
            <a:pPr algn="l"/>
            <a:r>
              <a:rPr lang="en-US" b="0" i="0" dirty="0">
                <a:effectLst/>
                <a:highlight>
                  <a:srgbClr val="0000FF"/>
                </a:highlight>
                <a:latin typeface="PlutoSansLight"/>
              </a:rPr>
              <a:t>The </a:t>
            </a:r>
            <a:r>
              <a:rPr lang="en-US" b="0" i="0" dirty="0">
                <a:effectLst/>
                <a:highlight>
                  <a:srgbClr val="0000FF"/>
                </a:highlight>
                <a:latin typeface="var(--medium)"/>
              </a:rPr>
              <a:t>apex</a:t>
            </a:r>
            <a:r>
              <a:rPr lang="en-US" b="0" i="0" dirty="0">
                <a:effectLst/>
                <a:highlight>
                  <a:srgbClr val="0000FF"/>
                </a:highlight>
                <a:latin typeface="PlutoSansLight"/>
              </a:rPr>
              <a:t> </a:t>
            </a:r>
            <a:r>
              <a:rPr lang="en-US" b="0" i="0" dirty="0">
                <a:effectLst/>
                <a:latin typeface="PlutoSansLight"/>
              </a:rPr>
              <a:t>is the most superior process that bears an articular facet for </a:t>
            </a:r>
            <a:r>
              <a:rPr lang="en-US" b="0" i="0" dirty="0">
                <a:effectLst/>
                <a:latin typeface="var(--medium)"/>
              </a:rPr>
              <a:t>corniculate cartilage</a:t>
            </a:r>
            <a:r>
              <a:rPr lang="en-US" b="0" i="0" dirty="0">
                <a:effectLst/>
                <a:latin typeface="PlutoSansLight"/>
              </a:rPr>
              <a:t> and is attached to the aryepiglottic fold. </a:t>
            </a:r>
          </a:p>
          <a:p>
            <a:pPr algn="l"/>
            <a:r>
              <a:rPr lang="en-US" b="0" i="0" dirty="0">
                <a:effectLst/>
                <a:highlight>
                  <a:srgbClr val="0000FF"/>
                </a:highlight>
                <a:latin typeface="PlutoSansLight"/>
              </a:rPr>
              <a:t>The </a:t>
            </a:r>
            <a:r>
              <a:rPr lang="en-US" b="0" i="0" dirty="0">
                <a:effectLst/>
                <a:highlight>
                  <a:srgbClr val="0000FF"/>
                </a:highlight>
                <a:latin typeface="var(--medium)"/>
              </a:rPr>
              <a:t>vocal process</a:t>
            </a:r>
            <a:r>
              <a:rPr lang="en-US" b="0" i="0" dirty="0">
                <a:effectLst/>
                <a:highlight>
                  <a:srgbClr val="0000FF"/>
                </a:highlight>
                <a:latin typeface="PlutoSansLight"/>
              </a:rPr>
              <a:t> </a:t>
            </a:r>
            <a:r>
              <a:rPr lang="en-US" b="0" i="0" dirty="0">
                <a:effectLst/>
                <a:latin typeface="PlutoSansLight"/>
              </a:rPr>
              <a:t>projects anteriorly and is the posterior attachment of the vocal cord.</a:t>
            </a:r>
          </a:p>
          <a:p>
            <a:pPr algn="l"/>
            <a:r>
              <a:rPr lang="en-US" b="0" i="0" dirty="0">
                <a:effectLst/>
                <a:highlight>
                  <a:srgbClr val="0000FF"/>
                </a:highlight>
                <a:latin typeface="PlutoSansLight"/>
              </a:rPr>
              <a:t>the </a:t>
            </a:r>
            <a:r>
              <a:rPr lang="en-US" b="0" i="0" dirty="0">
                <a:effectLst/>
                <a:highlight>
                  <a:srgbClr val="0000FF"/>
                </a:highlight>
                <a:latin typeface="var(--medium)"/>
              </a:rPr>
              <a:t>muscular process</a:t>
            </a:r>
            <a:r>
              <a:rPr lang="en-US" b="0" i="0" dirty="0">
                <a:effectLst/>
                <a:highlight>
                  <a:srgbClr val="0000FF"/>
                </a:highlight>
                <a:latin typeface="PlutoSansLight"/>
              </a:rPr>
              <a:t> </a:t>
            </a:r>
            <a:r>
              <a:rPr lang="en-US" b="0" i="0" dirty="0">
                <a:effectLst/>
                <a:latin typeface="PlutoSansLight"/>
              </a:rPr>
              <a:t>which sits laterally, holds the posterior and lateral insertions of the </a:t>
            </a:r>
            <a:r>
              <a:rPr lang="en-US" b="0" i="0" u="sng" dirty="0">
                <a:effectLst/>
                <a:latin typeface="PlutoSansLight"/>
                <a:hlinkClick r:id="rId2">
                  <a:extLst>
                    <a:ext uri="{A12FA001-AC4F-418D-AE19-62706E023703}">
                      <ahyp:hlinkClr xmlns:ahyp="http://schemas.microsoft.com/office/drawing/2018/hyperlinkcolor" val="tx"/>
                    </a:ext>
                  </a:extLst>
                </a:hlinkClick>
              </a:rPr>
              <a:t>transverse arytenoid</a:t>
            </a:r>
            <a:r>
              <a:rPr lang="en-US" b="0" i="0" dirty="0">
                <a:effectLst/>
                <a:latin typeface="PlutoSansLight"/>
              </a:rPr>
              <a:t>, </a:t>
            </a:r>
            <a:r>
              <a:rPr lang="en-US" b="0" i="0" u="sng" dirty="0">
                <a:effectLst/>
                <a:latin typeface="PlutoSansLight"/>
                <a:hlinkClick r:id="rId3">
                  <a:extLst>
                    <a:ext uri="{A12FA001-AC4F-418D-AE19-62706E023703}">
                      <ahyp:hlinkClr xmlns:ahyp="http://schemas.microsoft.com/office/drawing/2018/hyperlinkcolor" val="tx"/>
                    </a:ext>
                  </a:extLst>
                </a:hlinkClick>
              </a:rPr>
              <a:t>posterior</a:t>
            </a:r>
            <a:r>
              <a:rPr lang="en-US" b="0" i="0" dirty="0">
                <a:effectLst/>
                <a:latin typeface="PlutoSansLight"/>
              </a:rPr>
              <a:t> and </a:t>
            </a:r>
            <a:r>
              <a:rPr lang="en-US" b="0" i="0" u="sng" dirty="0">
                <a:effectLst/>
                <a:latin typeface="PlutoSansLight"/>
                <a:hlinkClick r:id="rId4">
                  <a:extLst>
                    <a:ext uri="{A12FA001-AC4F-418D-AE19-62706E023703}">
                      <ahyp:hlinkClr xmlns:ahyp="http://schemas.microsoft.com/office/drawing/2018/hyperlinkcolor" val="tx"/>
                    </a:ext>
                  </a:extLst>
                </a:hlinkClick>
              </a:rPr>
              <a:t>lateral cricoarytenoid muscles</a:t>
            </a:r>
            <a:r>
              <a:rPr lang="en-US" b="0" i="0" dirty="0">
                <a:effectLst/>
                <a:latin typeface="PlutoSansLight"/>
              </a:rPr>
              <a:t>.</a:t>
            </a:r>
          </a:p>
          <a:p>
            <a:endParaRPr lang="el-GR" dirty="0"/>
          </a:p>
        </p:txBody>
      </p:sp>
    </p:spTree>
    <p:extLst>
      <p:ext uri="{BB962C8B-B14F-4D97-AF65-F5344CB8AC3E}">
        <p14:creationId xmlns:p14="http://schemas.microsoft.com/office/powerpoint/2010/main" val="40667817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B73334E-33F1-89B9-0407-92125BE7C16E}"/>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724DD157-6D3D-2AF7-83D5-FC74BCD5DBB4}"/>
              </a:ext>
            </a:extLst>
          </p:cNvPr>
          <p:cNvSpPr>
            <a:spLocks noGrp="1"/>
          </p:cNvSpPr>
          <p:nvPr>
            <p:ph idx="1"/>
          </p:nvPr>
        </p:nvSpPr>
        <p:spPr/>
        <p:txBody>
          <a:bodyPr/>
          <a:lstStyle/>
          <a:p>
            <a:endParaRPr lang="el-GR"/>
          </a:p>
        </p:txBody>
      </p:sp>
      <p:pic>
        <p:nvPicPr>
          <p:cNvPr id="7170" name="Picture 2" descr="Arytenoid cartilage (Cartilago arytenoidea); Image: Paul Kim">
            <a:extLst>
              <a:ext uri="{FF2B5EF4-FFF2-40B4-BE49-F238E27FC236}">
                <a16:creationId xmlns:a16="http://schemas.microsoft.com/office/drawing/2014/main" id="{C3B92551-A2C4-3510-08F4-570853AFD2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369" y="0"/>
            <a:ext cx="7207759"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rytenoid cartilage (Cartilago arytenoidea); Image: Yousun Koh">
            <a:extLst>
              <a:ext uri="{FF2B5EF4-FFF2-40B4-BE49-F238E27FC236}">
                <a16:creationId xmlns:a16="http://schemas.microsoft.com/office/drawing/2014/main" id="{2EDEAF14-9028-7599-2D91-B6F8294EC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4870" y="0"/>
            <a:ext cx="51434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 descr="8-200.tif"/>
          <p:cNvPicPr>
            <a:picLocks noChangeAspect="1"/>
          </p:cNvPicPr>
          <p:nvPr/>
        </p:nvPicPr>
        <p:blipFill rotWithShape="1">
          <a:blip r:embed="rId4" cstate="print">
            <a:extLst>
              <a:ext uri="{28A0092B-C50C-407E-A947-70E740481C1C}">
                <a14:useLocalDpi xmlns:a14="http://schemas.microsoft.com/office/drawing/2010/main" val="0"/>
              </a:ext>
            </a:extLst>
          </a:blip>
          <a:srcRect r="72829" b="12613"/>
          <a:stretch/>
        </p:blipFill>
        <p:spPr>
          <a:xfrm>
            <a:off x="-1218786" y="2228129"/>
            <a:ext cx="2437571" cy="3362496"/>
          </a:xfrm>
          <a:prstGeom prst="rect">
            <a:avLst/>
          </a:prstGeom>
          <a:ln>
            <a:noFill/>
          </a:ln>
          <a:effectLst>
            <a:softEdge rad="112500"/>
          </a:effectLst>
        </p:spPr>
      </p:pic>
    </p:spTree>
    <p:extLst>
      <p:ext uri="{BB962C8B-B14F-4D97-AF65-F5344CB8AC3E}">
        <p14:creationId xmlns:p14="http://schemas.microsoft.com/office/powerpoint/2010/main" val="3740188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5BDCA0A-0802-3BCE-8A97-985884E4809F}"/>
              </a:ext>
            </a:extLst>
          </p:cNvPr>
          <p:cNvSpPr>
            <a:spLocks noGrp="1"/>
          </p:cNvSpPr>
          <p:nvPr>
            <p:ph type="title"/>
          </p:nvPr>
        </p:nvSpPr>
        <p:spPr/>
        <p:txBody>
          <a:bodyPr>
            <a:normAutofit fontScale="90000"/>
          </a:bodyPr>
          <a:lstStyle/>
          <a:p>
            <a:r>
              <a:rPr lang="en-US" b="1" dirty="0">
                <a:solidFill>
                  <a:srgbClr val="FFFF00"/>
                </a:solidFill>
                <a:effectLst/>
                <a:latin typeface="PlutoSansLight"/>
              </a:rPr>
              <a:t>Corniculate cartilages</a:t>
            </a:r>
            <a:br>
              <a:rPr lang="en-US" b="1" dirty="0">
                <a:solidFill>
                  <a:srgbClr val="FFFF00"/>
                </a:solidFill>
                <a:effectLst/>
                <a:latin typeface="PlutoSansLight"/>
              </a:rPr>
            </a:br>
            <a:endParaRPr lang="el-GR" b="1" dirty="0">
              <a:solidFill>
                <a:srgbClr val="FFFF00"/>
              </a:solidFill>
            </a:endParaRPr>
          </a:p>
        </p:txBody>
      </p:sp>
      <p:sp>
        <p:nvSpPr>
          <p:cNvPr id="3" name="Θέση περιεχομένου 2">
            <a:extLst>
              <a:ext uri="{FF2B5EF4-FFF2-40B4-BE49-F238E27FC236}">
                <a16:creationId xmlns:a16="http://schemas.microsoft.com/office/drawing/2014/main" id="{09F2413B-9EAD-F861-3F30-1FFACF186E10}"/>
              </a:ext>
            </a:extLst>
          </p:cNvPr>
          <p:cNvSpPr>
            <a:spLocks noGrp="1"/>
          </p:cNvSpPr>
          <p:nvPr>
            <p:ph idx="1"/>
          </p:nvPr>
        </p:nvSpPr>
        <p:spPr>
          <a:xfrm>
            <a:off x="331470" y="1396853"/>
            <a:ext cx="5554980" cy="4526280"/>
          </a:xfrm>
        </p:spPr>
        <p:txBody>
          <a:bodyPr>
            <a:normAutofit fontScale="92500" lnSpcReduction="20000"/>
          </a:bodyPr>
          <a:lstStyle/>
          <a:p>
            <a:pPr algn="l"/>
            <a:r>
              <a:rPr lang="en-US" dirty="0">
                <a:latin typeface="PlutoSansLight"/>
              </a:rPr>
              <a:t> </a:t>
            </a:r>
            <a:r>
              <a:rPr lang="en-US" b="0" i="0" dirty="0">
                <a:effectLst/>
                <a:latin typeface="PlutoSansLight"/>
              </a:rPr>
              <a:t>minor </a:t>
            </a:r>
            <a:r>
              <a:rPr lang="en-US" b="0" i="0" dirty="0">
                <a:effectLst/>
                <a:latin typeface="var(--medium)"/>
              </a:rPr>
              <a:t>paired elastic cartilages</a:t>
            </a:r>
            <a:endParaRPr lang="en-US" dirty="0">
              <a:latin typeface="PlutoSansLight"/>
            </a:endParaRPr>
          </a:p>
          <a:p>
            <a:pPr algn="l"/>
            <a:r>
              <a:rPr lang="en-US" b="0" i="0" dirty="0">
                <a:effectLst/>
                <a:latin typeface="PlutoSansLight"/>
              </a:rPr>
              <a:t> as nodules in the posterior aryepiglottic folds which attach the arytenoid cartilages to the lateral margin of the epiglottis. </a:t>
            </a:r>
          </a:p>
          <a:p>
            <a:pPr algn="l"/>
            <a:r>
              <a:rPr lang="en-US" b="0" i="0" dirty="0">
                <a:effectLst/>
                <a:latin typeface="PlutoSansLight"/>
              </a:rPr>
              <a:t>The corniculate cartilages attach themselves to the apex of the arytenoid cartilages where the aryepiglottic fold inserts and that is how the </a:t>
            </a:r>
            <a:r>
              <a:rPr lang="en-US" b="0" i="0" dirty="0">
                <a:effectLst/>
                <a:latin typeface="var(--medium)"/>
              </a:rPr>
              <a:t>nodule shape</a:t>
            </a:r>
            <a:r>
              <a:rPr lang="en-US" b="0" i="0" dirty="0">
                <a:effectLst/>
                <a:latin typeface="PlutoSansLight"/>
              </a:rPr>
              <a:t> in the fold is made.</a:t>
            </a:r>
          </a:p>
          <a:p>
            <a:endParaRPr lang="el-GR" dirty="0"/>
          </a:p>
        </p:txBody>
      </p:sp>
    </p:spTree>
    <p:extLst>
      <p:ext uri="{BB962C8B-B14F-4D97-AF65-F5344CB8AC3E}">
        <p14:creationId xmlns:p14="http://schemas.microsoft.com/office/powerpoint/2010/main" val="24780292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1B18B-3B16-BEEE-73F4-41EF5D2A0EF5}"/>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37F0CC05-4C47-2857-C2AC-999F612E9F7F}"/>
              </a:ext>
            </a:extLst>
          </p:cNvPr>
          <p:cNvSpPr>
            <a:spLocks noGrp="1"/>
          </p:cNvSpPr>
          <p:nvPr>
            <p:ph type="title"/>
          </p:nvPr>
        </p:nvSpPr>
        <p:spPr/>
        <p:txBody>
          <a:bodyPr>
            <a:normAutofit fontScale="90000"/>
          </a:bodyPr>
          <a:lstStyle/>
          <a:p>
            <a:r>
              <a:rPr lang="en-US" b="1" dirty="0">
                <a:solidFill>
                  <a:srgbClr val="FFFF00"/>
                </a:solidFill>
                <a:effectLst/>
                <a:latin typeface="PlutoSansLight"/>
              </a:rPr>
              <a:t>Cuneiform cartilages</a:t>
            </a:r>
            <a:br>
              <a:rPr lang="en-US" b="1" dirty="0">
                <a:solidFill>
                  <a:srgbClr val="FFFF00"/>
                </a:solidFill>
                <a:effectLst/>
                <a:latin typeface="PlutoSansLight"/>
              </a:rPr>
            </a:br>
            <a:endParaRPr lang="el-GR" b="1" dirty="0">
              <a:solidFill>
                <a:srgbClr val="FFFF00"/>
              </a:solidFill>
            </a:endParaRPr>
          </a:p>
        </p:txBody>
      </p:sp>
      <p:sp>
        <p:nvSpPr>
          <p:cNvPr id="3" name="Θέση περιεχομένου 2">
            <a:extLst>
              <a:ext uri="{FF2B5EF4-FFF2-40B4-BE49-F238E27FC236}">
                <a16:creationId xmlns:a16="http://schemas.microsoft.com/office/drawing/2014/main" id="{6AD305E4-F5EB-19FD-8EE0-1E61CC29DCCE}"/>
              </a:ext>
            </a:extLst>
          </p:cNvPr>
          <p:cNvSpPr>
            <a:spLocks noGrp="1"/>
          </p:cNvSpPr>
          <p:nvPr>
            <p:ph idx="1"/>
          </p:nvPr>
        </p:nvSpPr>
        <p:spPr/>
        <p:txBody>
          <a:bodyPr>
            <a:normAutofit/>
          </a:bodyPr>
          <a:lstStyle/>
          <a:p>
            <a:pPr algn="l"/>
            <a:r>
              <a:rPr lang="en-US" dirty="0">
                <a:latin typeface="PlutoSansLight"/>
              </a:rPr>
              <a:t> </a:t>
            </a:r>
            <a:r>
              <a:rPr lang="en-US" b="0" i="0" dirty="0">
                <a:effectLst/>
                <a:latin typeface="PlutoSansLight"/>
              </a:rPr>
              <a:t>minor </a:t>
            </a:r>
            <a:r>
              <a:rPr lang="en-US" b="0" i="0" dirty="0">
                <a:effectLst/>
                <a:latin typeface="var(--medium)"/>
              </a:rPr>
              <a:t>paired elastic cartilages</a:t>
            </a:r>
            <a:endParaRPr lang="en-US" dirty="0">
              <a:latin typeface="PlutoSansLight"/>
            </a:endParaRPr>
          </a:p>
          <a:p>
            <a:pPr algn="l"/>
            <a:r>
              <a:rPr lang="en-US" b="0" i="0" dirty="0">
                <a:effectLst/>
                <a:latin typeface="PlutoSansLight"/>
              </a:rPr>
              <a:t>The cuneiform cartilages are small and club-shaped. They </a:t>
            </a:r>
            <a:r>
              <a:rPr lang="en-US" b="0" i="0" dirty="0">
                <a:effectLst/>
                <a:latin typeface="var(--medium)"/>
              </a:rPr>
              <a:t>do not directly attach themselves to any other cartilages</a:t>
            </a:r>
            <a:r>
              <a:rPr lang="en-US" b="0" i="0" dirty="0">
                <a:effectLst/>
                <a:latin typeface="PlutoSansLight"/>
              </a:rPr>
              <a:t> but are suspended within the posterior part of the aryepiglottic fold. </a:t>
            </a:r>
          </a:p>
          <a:p>
            <a:endParaRPr lang="el-GR" dirty="0"/>
          </a:p>
        </p:txBody>
      </p:sp>
    </p:spTree>
    <p:extLst>
      <p:ext uri="{BB962C8B-B14F-4D97-AF65-F5344CB8AC3E}">
        <p14:creationId xmlns:p14="http://schemas.microsoft.com/office/powerpoint/2010/main" val="748675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DC7AA67-E174-DD26-630D-17D23F549439}"/>
              </a:ext>
            </a:extLst>
          </p:cNvPr>
          <p:cNvSpPr>
            <a:spLocks noGrp="1"/>
          </p:cNvSpPr>
          <p:nvPr>
            <p:ph idx="1"/>
          </p:nvPr>
        </p:nvSpPr>
        <p:spPr/>
        <p:txBody>
          <a:bodyPr>
            <a:normAutofit fontScale="92500" lnSpcReduction="20000"/>
          </a:bodyPr>
          <a:lstStyle/>
          <a:p>
            <a:r>
              <a:rPr lang="en-US" b="0" i="0" dirty="0">
                <a:effectLst/>
                <a:latin typeface="PlutoSansLight"/>
              </a:rPr>
              <a:t>It is situated between the </a:t>
            </a:r>
            <a:r>
              <a:rPr lang="en-US" b="0" i="0" dirty="0">
                <a:effectLst/>
                <a:latin typeface="var(--medium)"/>
              </a:rPr>
              <a:t>hyoid bone</a:t>
            </a:r>
            <a:r>
              <a:rPr lang="en-US" b="0" i="0" dirty="0">
                <a:effectLst/>
                <a:latin typeface="PlutoSansLight"/>
              </a:rPr>
              <a:t> and the dorsal part of the </a:t>
            </a:r>
            <a:r>
              <a:rPr lang="en-US" b="0" i="0" u="sng" dirty="0">
                <a:effectLst/>
                <a:latin typeface="var(--medium)"/>
                <a:hlinkClick r:id="rId2">
                  <a:extLst>
                    <a:ext uri="{A12FA001-AC4F-418D-AE19-62706E023703}">
                      <ahyp:hlinkClr xmlns:ahyp="http://schemas.microsoft.com/office/drawing/2018/hyperlinkcolor" val="tx"/>
                    </a:ext>
                  </a:extLst>
                </a:hlinkClick>
              </a:rPr>
              <a:t>tongue</a:t>
            </a:r>
            <a:r>
              <a:rPr lang="en-US" b="0" i="0" dirty="0">
                <a:effectLst/>
                <a:latin typeface="PlutoSansLight"/>
              </a:rPr>
              <a:t> anteriorly and the laryngeal inlet posteriorly, while the superior tip is left </a:t>
            </a:r>
            <a:r>
              <a:rPr lang="en-US" b="0" i="0" dirty="0">
                <a:effectLst/>
                <a:latin typeface="var(--medium)"/>
              </a:rPr>
              <a:t>standing free</a:t>
            </a:r>
            <a:r>
              <a:rPr lang="en-US" b="0" i="0" dirty="0">
                <a:effectLst/>
                <a:latin typeface="PlutoSansLight"/>
              </a:rPr>
              <a:t>. </a:t>
            </a:r>
          </a:p>
          <a:p>
            <a:r>
              <a:rPr lang="en-US" b="0" i="0" dirty="0">
                <a:effectLst/>
                <a:latin typeface="PlutoSansLight"/>
              </a:rPr>
              <a:t>The base of the epiglottis is, however, fastened to the thyroid laminae in the midline via the </a:t>
            </a:r>
            <a:r>
              <a:rPr lang="en-US" b="0" i="0" dirty="0" err="1">
                <a:effectLst/>
                <a:latin typeface="PlutoSansLight"/>
              </a:rPr>
              <a:t>thyroepiglottic</a:t>
            </a:r>
            <a:r>
              <a:rPr lang="en-US" b="0" i="0" dirty="0">
                <a:effectLst/>
                <a:latin typeface="PlutoSansLight"/>
              </a:rPr>
              <a:t> ligament. </a:t>
            </a:r>
          </a:p>
          <a:p>
            <a:r>
              <a:rPr lang="en-US" b="0" i="0" dirty="0">
                <a:effectLst/>
                <a:latin typeface="PlutoSansLight"/>
              </a:rPr>
              <a:t>Several membranes run bilaterally between the </a:t>
            </a:r>
            <a:r>
              <a:rPr lang="en-US" b="0" i="0" u="sng" dirty="0">
                <a:effectLst/>
                <a:latin typeface="PlutoSansLight"/>
                <a:hlinkClick r:id="rId3">
                  <a:extLst>
                    <a:ext uri="{A12FA001-AC4F-418D-AE19-62706E023703}">
                      <ahyp:hlinkClr xmlns:ahyp="http://schemas.microsoft.com/office/drawing/2018/hyperlinkcolor" val="tx"/>
                    </a:ext>
                  </a:extLst>
                </a:hlinkClick>
              </a:rPr>
              <a:t>arytenoid cartilages</a:t>
            </a:r>
            <a:r>
              <a:rPr lang="en-US" b="0" i="0" dirty="0">
                <a:effectLst/>
                <a:latin typeface="PlutoSansLight"/>
              </a:rPr>
              <a:t> and the epiglottic cartilages and are quadrangular in shape, so their free corners along with the covering mucosa produce the </a:t>
            </a:r>
            <a:r>
              <a:rPr lang="en-US" b="0" i="0" dirty="0">
                <a:effectLst/>
                <a:latin typeface="var(--medium)"/>
              </a:rPr>
              <a:t>aryepiglottic fold</a:t>
            </a:r>
            <a:r>
              <a:rPr lang="en-US" b="0" i="0" dirty="0">
                <a:effectLst/>
                <a:latin typeface="PlutoSansLight"/>
              </a:rPr>
              <a:t>.</a:t>
            </a:r>
            <a:endParaRPr lang="el-GR" dirty="0"/>
          </a:p>
        </p:txBody>
      </p:sp>
    </p:spTree>
    <p:extLst>
      <p:ext uri="{BB962C8B-B14F-4D97-AF65-F5344CB8AC3E}">
        <p14:creationId xmlns:p14="http://schemas.microsoft.com/office/powerpoint/2010/main" val="21995397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DD99951-0344-B5BF-F894-18DB6CB82563}"/>
              </a:ext>
            </a:extLst>
          </p:cNvPr>
          <p:cNvSpPr>
            <a:spLocks noGrp="1"/>
          </p:cNvSpPr>
          <p:nvPr>
            <p:ph type="title"/>
          </p:nvPr>
        </p:nvSpPr>
        <p:spPr>
          <a:xfrm>
            <a:off x="457200" y="107232"/>
            <a:ext cx="8229600" cy="1143000"/>
          </a:xfrm>
        </p:spPr>
        <p:txBody>
          <a:bodyPr>
            <a:normAutofit/>
          </a:bodyPr>
          <a:lstStyle/>
          <a:p>
            <a:pPr algn="l"/>
            <a:r>
              <a:rPr lang="en-US" sz="4000" b="1" dirty="0">
                <a:solidFill>
                  <a:srgbClr val="FFFF00"/>
                </a:solidFill>
              </a:rPr>
              <a:t>Epiglottis or epiglottic cartilage </a:t>
            </a:r>
            <a:r>
              <a:rPr lang="en-US" sz="4000" dirty="0"/>
              <a:t> </a:t>
            </a:r>
            <a:endParaRPr lang="el-GR" sz="4000" dirty="0"/>
          </a:p>
        </p:txBody>
      </p:sp>
      <p:sp>
        <p:nvSpPr>
          <p:cNvPr id="3" name="Θέση περιεχομένου 2">
            <a:extLst>
              <a:ext uri="{FF2B5EF4-FFF2-40B4-BE49-F238E27FC236}">
                <a16:creationId xmlns:a16="http://schemas.microsoft.com/office/drawing/2014/main" id="{A218397C-7F2A-85D2-DC04-48374CA5EAB4}"/>
              </a:ext>
            </a:extLst>
          </p:cNvPr>
          <p:cNvSpPr>
            <a:spLocks noGrp="1"/>
          </p:cNvSpPr>
          <p:nvPr>
            <p:ph idx="1"/>
          </p:nvPr>
        </p:nvSpPr>
        <p:spPr/>
        <p:txBody>
          <a:bodyPr/>
          <a:lstStyle/>
          <a:p>
            <a:pPr algn="just"/>
            <a:r>
              <a:rPr lang="en-US" dirty="0">
                <a:latin typeface="PlutoSansLight"/>
              </a:rPr>
              <a:t> </a:t>
            </a:r>
            <a:r>
              <a:rPr lang="en-US" b="0" i="0" dirty="0">
                <a:effectLst/>
                <a:latin typeface="PlutoSansLight"/>
              </a:rPr>
              <a:t>elastic cartilage which looks like a </a:t>
            </a:r>
            <a:r>
              <a:rPr lang="en-US" b="0" i="0" dirty="0">
                <a:effectLst/>
                <a:latin typeface="var(--medium)"/>
              </a:rPr>
              <a:t>leaf</a:t>
            </a:r>
            <a:endParaRPr lang="en-US" dirty="0">
              <a:latin typeface="PlutoSansLight"/>
            </a:endParaRPr>
          </a:p>
          <a:p>
            <a:pPr algn="just"/>
            <a:r>
              <a:rPr lang="en-US" b="0" i="0" dirty="0">
                <a:effectLst/>
                <a:latin typeface="PlutoSansLight"/>
              </a:rPr>
              <a:t>When oral contents are swallowed, it functions by closing over the laryngeal inlet (rima glottidis) or simply the glottis.</a:t>
            </a:r>
            <a:endParaRPr lang="el-GR" dirty="0"/>
          </a:p>
        </p:txBody>
      </p:sp>
    </p:spTree>
    <p:extLst>
      <p:ext uri="{BB962C8B-B14F-4D97-AF65-F5344CB8AC3E}">
        <p14:creationId xmlns:p14="http://schemas.microsoft.com/office/powerpoint/2010/main" val="4291507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a:extLst>
              <a:ext uri="{FF2B5EF4-FFF2-40B4-BE49-F238E27FC236}">
                <a16:creationId xmlns:a16="http://schemas.microsoft.com/office/drawing/2014/main" id="{0D6CB84D-A032-D1E2-6238-A67617DAFAF2}"/>
              </a:ext>
            </a:extLst>
          </p:cNvPr>
          <p:cNvGraphicFramePr>
            <a:graphicFrameLocks noGrp="1"/>
          </p:cNvGraphicFramePr>
          <p:nvPr>
            <p:ph idx="1"/>
            <p:extLst>
              <p:ext uri="{D42A27DB-BD31-4B8C-83A1-F6EECF244321}">
                <p14:modId xmlns:p14="http://schemas.microsoft.com/office/powerpoint/2010/main" val="2220521846"/>
              </p:ext>
            </p:extLst>
          </p:nvPr>
        </p:nvGraphicFramePr>
        <p:xfrm>
          <a:off x="342900" y="1629482"/>
          <a:ext cx="8229600" cy="1645920"/>
        </p:xfrm>
        <a:graphic>
          <a:graphicData uri="http://schemas.openxmlformats.org/drawingml/2006/table">
            <a:tbl>
              <a:tblPr/>
              <a:tblGrid>
                <a:gridCol w="4114800">
                  <a:extLst>
                    <a:ext uri="{9D8B030D-6E8A-4147-A177-3AD203B41FA5}">
                      <a16:colId xmlns:a16="http://schemas.microsoft.com/office/drawing/2014/main" val="2285488774"/>
                    </a:ext>
                  </a:extLst>
                </a:gridCol>
                <a:gridCol w="4114800">
                  <a:extLst>
                    <a:ext uri="{9D8B030D-6E8A-4147-A177-3AD203B41FA5}">
                      <a16:colId xmlns:a16="http://schemas.microsoft.com/office/drawing/2014/main" val="4184707893"/>
                    </a:ext>
                  </a:extLst>
                </a:gridCol>
              </a:tblGrid>
              <a:tr h="0">
                <a:tc>
                  <a:txBody>
                    <a:bodyPr/>
                    <a:lstStyle/>
                    <a:p>
                      <a:r>
                        <a:rPr lang="tr-TR" dirty="0"/>
                        <a:t>Type</a:t>
                      </a:r>
                    </a:p>
                  </a:txBody>
                  <a:tcPr anchor="ctr">
                    <a:lnL>
                      <a:noFill/>
                    </a:lnL>
                    <a:lnR>
                      <a:noFill/>
                    </a:lnR>
                    <a:lnT>
                      <a:noFill/>
                    </a:lnT>
                    <a:lnB>
                      <a:noFill/>
                    </a:lnB>
                    <a:noFill/>
                  </a:tcPr>
                </a:tc>
                <a:tc>
                  <a:txBody>
                    <a:bodyPr/>
                    <a:lstStyle/>
                    <a:p>
                      <a:r>
                        <a:rPr lang="tr-TR"/>
                        <a:t>Key Structures &amp; Functions</a:t>
                      </a:r>
                    </a:p>
                  </a:txBody>
                  <a:tcPr anchor="ctr">
                    <a:lnL>
                      <a:noFill/>
                    </a:lnL>
                    <a:lnR>
                      <a:noFill/>
                    </a:lnR>
                    <a:lnT>
                      <a:noFill/>
                    </a:lnT>
                    <a:lnB>
                      <a:noFill/>
                    </a:lnB>
                    <a:noFill/>
                  </a:tcPr>
                </a:tc>
                <a:extLst>
                  <a:ext uri="{0D108BD9-81ED-4DB2-BD59-A6C34878D82A}">
                    <a16:rowId xmlns:a16="http://schemas.microsoft.com/office/drawing/2014/main" val="4099392205"/>
                  </a:ext>
                </a:extLst>
              </a:tr>
              <a:tr h="0">
                <a:tc>
                  <a:txBody>
                    <a:bodyPr/>
                    <a:lstStyle/>
                    <a:p>
                      <a:r>
                        <a:rPr lang="tr-TR" b="1"/>
                        <a:t>Extrinsic</a:t>
                      </a:r>
                      <a:endParaRPr lang="tr-TR"/>
                    </a:p>
                  </a:txBody>
                  <a:tcPr anchor="ctr">
                    <a:lnL>
                      <a:noFill/>
                    </a:lnL>
                    <a:lnR>
                      <a:noFill/>
                    </a:lnR>
                    <a:lnT>
                      <a:noFill/>
                    </a:lnT>
                    <a:lnB>
                      <a:noFill/>
                    </a:lnB>
                    <a:noFill/>
                  </a:tcPr>
                </a:tc>
                <a:tc>
                  <a:txBody>
                    <a:bodyPr/>
                    <a:lstStyle/>
                    <a:p>
                      <a:r>
                        <a:rPr lang="tr-TR"/>
                        <a:t>Thyrohyoid membrane, cricotracheal ligament</a:t>
                      </a:r>
                    </a:p>
                  </a:txBody>
                  <a:tcPr anchor="ctr">
                    <a:lnL>
                      <a:noFill/>
                    </a:lnL>
                    <a:lnR>
                      <a:noFill/>
                    </a:lnR>
                    <a:lnT>
                      <a:noFill/>
                    </a:lnT>
                    <a:lnB>
                      <a:noFill/>
                    </a:lnB>
                    <a:noFill/>
                  </a:tcPr>
                </a:tc>
                <a:extLst>
                  <a:ext uri="{0D108BD9-81ED-4DB2-BD59-A6C34878D82A}">
                    <a16:rowId xmlns:a16="http://schemas.microsoft.com/office/drawing/2014/main" val="776788662"/>
                  </a:ext>
                </a:extLst>
              </a:tr>
              <a:tr h="0">
                <a:tc>
                  <a:txBody>
                    <a:bodyPr/>
                    <a:lstStyle/>
                    <a:p>
                      <a:r>
                        <a:rPr lang="tr-TR" b="1"/>
                        <a:t>Intrinsic</a:t>
                      </a:r>
                      <a:endParaRPr lang="tr-TR"/>
                    </a:p>
                  </a:txBody>
                  <a:tcPr anchor="ctr">
                    <a:lnL>
                      <a:noFill/>
                    </a:lnL>
                    <a:lnR>
                      <a:noFill/>
                    </a:lnR>
                    <a:lnT>
                      <a:noFill/>
                    </a:lnT>
                    <a:lnB>
                      <a:noFill/>
                    </a:lnB>
                    <a:noFill/>
                  </a:tcPr>
                </a:tc>
                <a:tc>
                  <a:txBody>
                    <a:bodyPr/>
                    <a:lstStyle/>
                    <a:p>
                      <a:r>
                        <a:rPr lang="tr-TR" dirty="0"/>
                        <a:t>Cricothyroid ligament, vocal ligament, quadrangular membrane</a:t>
                      </a:r>
                    </a:p>
                  </a:txBody>
                  <a:tcPr anchor="ctr">
                    <a:lnL>
                      <a:noFill/>
                    </a:lnL>
                    <a:lnR>
                      <a:noFill/>
                    </a:lnR>
                    <a:lnT>
                      <a:noFill/>
                    </a:lnT>
                    <a:lnB>
                      <a:noFill/>
                    </a:lnB>
                    <a:noFill/>
                  </a:tcPr>
                </a:tc>
                <a:extLst>
                  <a:ext uri="{0D108BD9-81ED-4DB2-BD59-A6C34878D82A}">
                    <a16:rowId xmlns:a16="http://schemas.microsoft.com/office/drawing/2014/main" val="749987787"/>
                  </a:ext>
                </a:extLst>
              </a:tr>
            </a:tbl>
          </a:graphicData>
        </a:graphic>
      </p:graphicFrame>
      <p:sp>
        <p:nvSpPr>
          <p:cNvPr id="5" name="Rectangle 1">
            <a:extLst>
              <a:ext uri="{FF2B5EF4-FFF2-40B4-BE49-F238E27FC236}">
                <a16:creationId xmlns:a16="http://schemas.microsoft.com/office/drawing/2014/main" id="{A0D9E857-E395-96B2-79CF-123E49AE9B96}"/>
              </a:ext>
            </a:extLst>
          </p:cNvPr>
          <p:cNvSpPr>
            <a:spLocks noChangeArrowheads="1"/>
          </p:cNvSpPr>
          <p:nvPr/>
        </p:nvSpPr>
        <p:spPr bwMode="auto">
          <a:xfrm>
            <a:off x="571500" y="486482"/>
            <a:ext cx="3270447"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000" b="1" i="0" u="none" strike="noStrike" cap="none" normalizeH="0" baseline="0" dirty="0" err="1">
                <a:ln>
                  <a:noFill/>
                </a:ln>
                <a:solidFill>
                  <a:schemeClr val="tx1"/>
                </a:solidFill>
                <a:effectLst/>
                <a:highlight>
                  <a:srgbClr val="FF00FF"/>
                </a:highlight>
                <a:latin typeface="Arial" panose="020B0604020202020204" pitchFamily="34" charset="0"/>
              </a:rPr>
              <a:t>Ligaments</a:t>
            </a:r>
            <a:r>
              <a:rPr kumimoji="0" lang="el-GR" altLang="el-GR" sz="2000" b="1" i="0" u="none" strike="noStrike" cap="none" normalizeH="0" baseline="0" dirty="0">
                <a:ln>
                  <a:noFill/>
                </a:ln>
                <a:solidFill>
                  <a:schemeClr val="tx1"/>
                </a:solidFill>
                <a:effectLst/>
                <a:highlight>
                  <a:srgbClr val="FF00FF"/>
                </a:highlight>
                <a:latin typeface="Arial" panose="020B0604020202020204" pitchFamily="34" charset="0"/>
              </a:rPr>
              <a:t> &amp; </a:t>
            </a:r>
            <a:r>
              <a:rPr kumimoji="0" lang="el-GR" altLang="el-GR" sz="2000" b="1" i="0" u="none" strike="noStrike" cap="none" normalizeH="0" baseline="0" dirty="0" err="1">
                <a:ln>
                  <a:noFill/>
                </a:ln>
                <a:solidFill>
                  <a:schemeClr val="tx1"/>
                </a:solidFill>
                <a:effectLst/>
                <a:highlight>
                  <a:srgbClr val="FF00FF"/>
                </a:highlight>
                <a:latin typeface="Arial" panose="020B0604020202020204" pitchFamily="34" charset="0"/>
              </a:rPr>
              <a:t>Membranes</a:t>
            </a:r>
            <a:endParaRPr kumimoji="0" lang="el-GR" altLang="el-GR" sz="2000" b="1" i="0" u="none" strike="noStrike" cap="none" normalizeH="0" baseline="0" dirty="0">
              <a:ln>
                <a:noFill/>
              </a:ln>
              <a:solidFill>
                <a:schemeClr val="tx1"/>
              </a:solidFill>
              <a:effectLst/>
              <a:highlight>
                <a:srgbClr val="FF00FF"/>
              </a:highligh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971895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5BB0BA-0030-2125-ABF1-2C375B4AE136}"/>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DF9D46D1-75BF-1173-3657-942BFC6DA9FD}"/>
              </a:ext>
            </a:extLst>
          </p:cNvPr>
          <p:cNvSpPr>
            <a:spLocks noGrp="1"/>
          </p:cNvSpPr>
          <p:nvPr>
            <p:ph idx="1"/>
          </p:nvPr>
        </p:nvSpPr>
        <p:spPr/>
        <p:txBody>
          <a:bodyPr>
            <a:normAutofit lnSpcReduction="10000"/>
          </a:bodyPr>
          <a:lstStyle/>
          <a:p>
            <a:pPr marL="0" indent="0">
              <a:buNone/>
            </a:pPr>
            <a:r>
              <a:rPr lang="tr-TR" b="1" dirty="0">
                <a:highlight>
                  <a:srgbClr val="FF00FF"/>
                </a:highlight>
              </a:rPr>
              <a:t>Nerve Supply</a:t>
            </a:r>
          </a:p>
          <a:p>
            <a:r>
              <a:rPr lang="tr-TR" b="1" dirty="0"/>
              <a:t>Motor</a:t>
            </a:r>
            <a:r>
              <a:rPr lang="tr-TR" dirty="0"/>
              <a:t>:</a:t>
            </a:r>
          </a:p>
          <a:p>
            <a:pPr lvl="1"/>
            <a:r>
              <a:rPr lang="tr-TR" b="1" dirty="0"/>
              <a:t>Recurrent laryngeal nerve (CN X)</a:t>
            </a:r>
            <a:r>
              <a:rPr lang="tr-TR" dirty="0"/>
              <a:t>: All intrinsic muscles (except cricothyroid)</a:t>
            </a:r>
          </a:p>
          <a:p>
            <a:pPr lvl="1"/>
            <a:r>
              <a:rPr lang="tr-TR" b="1" dirty="0"/>
              <a:t>External branch of superior laryngeal nerve</a:t>
            </a:r>
            <a:r>
              <a:rPr lang="tr-TR" dirty="0"/>
              <a:t>: Cricothyroid</a:t>
            </a:r>
          </a:p>
          <a:p>
            <a:r>
              <a:rPr lang="tr-TR" b="1" dirty="0"/>
              <a:t>Sensory</a:t>
            </a:r>
            <a:r>
              <a:rPr lang="tr-TR" dirty="0"/>
              <a:t>:</a:t>
            </a:r>
          </a:p>
          <a:p>
            <a:pPr lvl="1"/>
            <a:r>
              <a:rPr lang="tr-TR" b="1" dirty="0"/>
              <a:t>Above vocal cords</a:t>
            </a:r>
            <a:r>
              <a:rPr lang="tr-TR" dirty="0"/>
              <a:t>: Internal branch of superior laryngeal nerve</a:t>
            </a:r>
          </a:p>
          <a:p>
            <a:pPr lvl="1"/>
            <a:r>
              <a:rPr lang="tr-TR" b="1" dirty="0"/>
              <a:t>Below vocal cords</a:t>
            </a:r>
            <a:r>
              <a:rPr lang="tr-TR" dirty="0"/>
              <a:t>: Recurrent laryngeal nerve</a:t>
            </a:r>
          </a:p>
          <a:p>
            <a:endParaRPr lang="el-GR" dirty="0"/>
          </a:p>
        </p:txBody>
      </p:sp>
    </p:spTree>
    <p:extLst>
      <p:ext uri="{BB962C8B-B14F-4D97-AF65-F5344CB8AC3E}">
        <p14:creationId xmlns:p14="http://schemas.microsoft.com/office/powerpoint/2010/main" val="1272761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BED402-4A06-5143-1913-2F2C4E95F7EB}"/>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20A1C3DC-53E7-8C16-B222-1A8B11F15227}"/>
              </a:ext>
            </a:extLst>
          </p:cNvPr>
          <p:cNvSpPr>
            <a:spLocks noGrp="1"/>
          </p:cNvSpPr>
          <p:nvPr>
            <p:ph idx="1"/>
          </p:nvPr>
        </p:nvSpPr>
        <p:spPr/>
        <p:txBody>
          <a:bodyPr>
            <a:normAutofit fontScale="62500" lnSpcReduction="20000"/>
          </a:bodyPr>
          <a:lstStyle/>
          <a:p>
            <a:r>
              <a:rPr lang="en-US" dirty="0">
                <a:highlight>
                  <a:srgbClr val="FF00FF"/>
                </a:highlight>
              </a:rPr>
              <a:t>Laryngeal Ligaments </a:t>
            </a:r>
          </a:p>
          <a:p>
            <a:r>
              <a:rPr lang="en-US" dirty="0"/>
              <a:t>A series of intrinsic ligaments binds all nine cartilages together to form the larynx</a:t>
            </a:r>
          </a:p>
          <a:p>
            <a:r>
              <a:rPr lang="en-US" dirty="0">
                <a:highlight>
                  <a:srgbClr val="FF00FF"/>
                </a:highlight>
              </a:rPr>
              <a:t>Extrinsic ligaments </a:t>
            </a:r>
            <a:r>
              <a:rPr lang="en-US" dirty="0"/>
              <a:t>attach the thyroid cartilage to the hyoid bone and the cricoid cartilage to the trachea. The vestibular ligaments and the vocal ligaments extend between the thyroid cartilage and the arytenoids. Folds of laryngeal epithelium that project into the glottis cover the vestibular and vocal ligaments. The vestibular ligaments lie within the superior pair of folds, known as the vestibular folds </a:t>
            </a:r>
          </a:p>
          <a:p>
            <a:r>
              <a:rPr lang="en-US" dirty="0"/>
              <a:t>The vestibular folds, which are relatively inelastic, help prevent foreign objects from entering the glottis and provide protection for the more delicate vocal folds. The vocal folds are highly elastic, because the vocal ligament is a band of elastic tissue. The vocal folds are involved with the production of sounds, and for this reason they are known as the true vocal cords. Because the vestibular folds play no part in sound production, they are often called the false vocal cords</a:t>
            </a:r>
            <a:endParaRPr lang="el-GR" dirty="0"/>
          </a:p>
        </p:txBody>
      </p:sp>
    </p:spTree>
    <p:extLst>
      <p:ext uri="{BB962C8B-B14F-4D97-AF65-F5344CB8AC3E}">
        <p14:creationId xmlns:p14="http://schemas.microsoft.com/office/powerpoint/2010/main" val="3408585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CCE3A5C-EE0B-3BAC-9F0D-314977510EAC}"/>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12281B0E-0214-3B8D-E195-8A419C523551}"/>
              </a:ext>
            </a:extLst>
          </p:cNvPr>
          <p:cNvSpPr>
            <a:spLocks noGrp="1"/>
          </p:cNvSpPr>
          <p:nvPr>
            <p:ph idx="1"/>
          </p:nvPr>
        </p:nvSpPr>
        <p:spPr/>
        <p:txBody>
          <a:bodyPr/>
          <a:lstStyle/>
          <a:p>
            <a:endParaRPr lang="el-GR"/>
          </a:p>
        </p:txBody>
      </p:sp>
      <p:pic>
        <p:nvPicPr>
          <p:cNvPr id="1026" name="Picture 2" descr="Lining Of The Structures In The Diagram Simple Stomach Diagr">
            <a:extLst>
              <a:ext uri="{FF2B5EF4-FFF2-40B4-BE49-F238E27FC236}">
                <a16:creationId xmlns:a16="http://schemas.microsoft.com/office/drawing/2014/main" id="{90B1F628-2F46-F020-BBB2-FC9BFCE20391}"/>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36525"/>
            <a:ext cx="9144000" cy="6583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3008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4684CFD-BB11-408C-7978-874FAAAC2A09}"/>
              </a:ext>
            </a:extLst>
          </p:cNvPr>
          <p:cNvSpPr>
            <a:spLocks noGrp="1"/>
          </p:cNvSpPr>
          <p:nvPr>
            <p:ph type="title"/>
          </p:nvPr>
        </p:nvSpPr>
        <p:spPr/>
        <p:txBody>
          <a:bodyPr/>
          <a:lstStyle/>
          <a:p>
            <a:r>
              <a:rPr lang="en-US" dirty="0">
                <a:solidFill>
                  <a:srgbClr val="FFFF00"/>
                </a:solidFill>
              </a:rPr>
              <a:t>Sound Production </a:t>
            </a:r>
            <a:endParaRPr lang="el-GR" dirty="0">
              <a:solidFill>
                <a:srgbClr val="FFFF00"/>
              </a:solidFill>
            </a:endParaRPr>
          </a:p>
        </p:txBody>
      </p:sp>
      <p:sp>
        <p:nvSpPr>
          <p:cNvPr id="3" name="Θέση περιεχομένου 2">
            <a:extLst>
              <a:ext uri="{FF2B5EF4-FFF2-40B4-BE49-F238E27FC236}">
                <a16:creationId xmlns:a16="http://schemas.microsoft.com/office/drawing/2014/main" id="{C01CC880-D877-4F20-A5CA-A78B51DC8F64}"/>
              </a:ext>
            </a:extLst>
          </p:cNvPr>
          <p:cNvSpPr>
            <a:spLocks noGrp="1"/>
          </p:cNvSpPr>
          <p:nvPr>
            <p:ph idx="1"/>
          </p:nvPr>
        </p:nvSpPr>
        <p:spPr/>
        <p:txBody>
          <a:bodyPr>
            <a:normAutofit fontScale="62500" lnSpcReduction="20000"/>
          </a:bodyPr>
          <a:lstStyle/>
          <a:p>
            <a:r>
              <a:rPr lang="en-US" dirty="0"/>
              <a:t>Air passing through the glottis vibrates the vocal folds and produces sound waves. The pitch of the sound produced depends on the diameter, length, and tension in the vocal folds. The diameter and length are directly related to the size of the larynx. The tension is controlled by the contraction of voluntary muscles that change the relative positions of the thyroid and arytenoid cartilages. When the distance increases, the vocal folds tense and the pitch rises; when the distance decreases, the vocal folds relax and the pitch falls. Children have slender, short vocal folds, and their voices tend to be high pitched. At puberty the larynx of a male enlarges considerably more than that of a female. The true vocal cords of an adult male are thicker and longer, and they produce lower tones than those of an adult female. The entire larynx is involved in sound production because its walls vibrate, creating a composite sound. Amplification and echoing of the sound occurs within the pharynx, the oral cavity, the nasal cavity, and the paranasal sinuses. The final production of distinct sounds depends on voluntary movements of the tongue, lips, and cheeks</a:t>
            </a:r>
            <a:endParaRPr lang="el-GR" dirty="0"/>
          </a:p>
        </p:txBody>
      </p:sp>
    </p:spTree>
    <p:extLst>
      <p:ext uri="{BB962C8B-B14F-4D97-AF65-F5344CB8AC3E}">
        <p14:creationId xmlns:p14="http://schemas.microsoft.com/office/powerpoint/2010/main" val="30468367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B5C2695-4569-BEA1-3545-776A75AB4906}"/>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90CCD1DB-DF3C-9C17-43CF-68AEE118F56A}"/>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5512B9E9-BCD0-A670-C4D3-09CDABAD483E}"/>
              </a:ext>
            </a:extLst>
          </p:cNvPr>
          <p:cNvPicPr>
            <a:picLocks noChangeAspect="1"/>
          </p:cNvPicPr>
          <p:nvPr/>
        </p:nvPicPr>
        <p:blipFill>
          <a:blip r:embed="rId2"/>
          <a:stretch>
            <a:fillRect/>
          </a:stretch>
        </p:blipFill>
        <p:spPr>
          <a:xfrm>
            <a:off x="0" y="-1"/>
            <a:ext cx="4572000" cy="6893305"/>
          </a:xfrm>
          <a:prstGeom prst="rect">
            <a:avLst/>
          </a:prstGeom>
        </p:spPr>
      </p:pic>
    </p:spTree>
    <p:extLst>
      <p:ext uri="{BB962C8B-B14F-4D97-AF65-F5344CB8AC3E}">
        <p14:creationId xmlns:p14="http://schemas.microsoft.com/office/powerpoint/2010/main" val="25772709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7C3AF81-7138-5222-4883-B0B98CD33522}"/>
              </a:ext>
            </a:extLst>
          </p:cNvPr>
          <p:cNvSpPr>
            <a:spLocks noGrp="1"/>
          </p:cNvSpPr>
          <p:nvPr>
            <p:ph type="title"/>
          </p:nvPr>
        </p:nvSpPr>
        <p:spPr/>
        <p:txBody>
          <a:bodyPr>
            <a:normAutofit/>
          </a:bodyPr>
          <a:lstStyle/>
          <a:p>
            <a:r>
              <a:rPr lang="en-US" sz="3200" b="1" dirty="0">
                <a:solidFill>
                  <a:srgbClr val="FFFF00"/>
                </a:solidFill>
              </a:rPr>
              <a:t>The Bronchopulmonary Segments </a:t>
            </a:r>
            <a:endParaRPr lang="el-GR" sz="3200" b="1" dirty="0">
              <a:solidFill>
                <a:srgbClr val="FFFF00"/>
              </a:solidFill>
            </a:endParaRPr>
          </a:p>
        </p:txBody>
      </p:sp>
      <p:sp>
        <p:nvSpPr>
          <p:cNvPr id="3" name="Θέση περιεχομένου 2">
            <a:extLst>
              <a:ext uri="{FF2B5EF4-FFF2-40B4-BE49-F238E27FC236}">
                <a16:creationId xmlns:a16="http://schemas.microsoft.com/office/drawing/2014/main" id="{F7D4BFCB-DB21-33C8-EEF1-E4549858467A}"/>
              </a:ext>
            </a:extLst>
          </p:cNvPr>
          <p:cNvSpPr>
            <a:spLocks noGrp="1"/>
          </p:cNvSpPr>
          <p:nvPr>
            <p:ph idx="1"/>
          </p:nvPr>
        </p:nvSpPr>
        <p:spPr>
          <a:xfrm>
            <a:off x="207264" y="1646237"/>
            <a:ext cx="8753856" cy="4526280"/>
          </a:xfrm>
        </p:spPr>
        <p:txBody>
          <a:bodyPr>
            <a:normAutofit/>
          </a:bodyPr>
          <a:lstStyle/>
          <a:p>
            <a:r>
              <a:rPr lang="en-US" dirty="0"/>
              <a:t> Each lobe of the lung can be divided into </a:t>
            </a:r>
            <a:r>
              <a:rPr lang="en-US" dirty="0">
                <a:solidFill>
                  <a:srgbClr val="FFFF00"/>
                </a:solidFill>
              </a:rPr>
              <a:t>smaller units </a:t>
            </a:r>
          </a:p>
          <a:p>
            <a:r>
              <a:rPr lang="en-US" dirty="0">
                <a:solidFill>
                  <a:srgbClr val="FFFF00"/>
                </a:solidFill>
              </a:rPr>
              <a:t> </a:t>
            </a:r>
            <a:r>
              <a:rPr lang="en-US" dirty="0"/>
              <a:t>Each segment consists of the lung tissue associated with a single tertiary bronchus. </a:t>
            </a:r>
          </a:p>
          <a:p>
            <a:r>
              <a:rPr lang="en-US" dirty="0"/>
              <a:t> have names that correspond to those of the associated tertiary </a:t>
            </a:r>
            <a:r>
              <a:rPr lang="en-US"/>
              <a:t>bronchi </a:t>
            </a:r>
            <a:endParaRPr lang="el-GR" dirty="0"/>
          </a:p>
        </p:txBody>
      </p:sp>
    </p:spTree>
    <p:extLst>
      <p:ext uri="{BB962C8B-B14F-4D97-AF65-F5344CB8AC3E}">
        <p14:creationId xmlns:p14="http://schemas.microsoft.com/office/powerpoint/2010/main" val="18025595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7 - TextBox">
            <a:extLst>
              <a:ext uri="{FF2B5EF4-FFF2-40B4-BE49-F238E27FC236}">
                <a16:creationId xmlns:a16="http://schemas.microsoft.com/office/drawing/2014/main" id="{F6F4824C-BDED-0BA4-2BD5-70F95F36E91D}"/>
              </a:ext>
            </a:extLst>
          </p:cNvPr>
          <p:cNvSpPr txBox="1">
            <a:spLocks noChangeArrowheads="1"/>
          </p:cNvSpPr>
          <p:nvPr/>
        </p:nvSpPr>
        <p:spPr bwMode="auto">
          <a:xfrm>
            <a:off x="3714750" y="17859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eaLnBrk="1" hangingPunct="1"/>
            <a:endParaRPr lang="en-US" altLang="el-GR" sz="1800">
              <a:latin typeface="Arial" panose="020B0604020202020204" pitchFamily="34" charset="0"/>
            </a:endParaRPr>
          </a:p>
        </p:txBody>
      </p:sp>
      <p:pic>
        <p:nvPicPr>
          <p:cNvPr id="1026" name="Picture 2" descr="Respiratory Med List Review - Med Ed 101">
            <a:extLst>
              <a:ext uri="{FF2B5EF4-FFF2-40B4-BE49-F238E27FC236}">
                <a16:creationId xmlns:a16="http://schemas.microsoft.com/office/drawing/2014/main" id="{F3BCC036-69D3-ADDA-13A8-4A904855545A}"/>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17712"/>
          <a:stretch/>
        </p:blipFill>
        <p:spPr bwMode="auto">
          <a:xfrm>
            <a:off x="4860353" y="0"/>
            <a:ext cx="4248150" cy="5162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0">
            <a:extLst>
              <a:ext uri="{FF2B5EF4-FFF2-40B4-BE49-F238E27FC236}">
                <a16:creationId xmlns:a16="http://schemas.microsoft.com/office/drawing/2014/main" id="{ADA1F347-0C35-B974-6E3E-BFBD1308FD40}"/>
              </a:ext>
            </a:extLst>
          </p:cNvPr>
          <p:cNvSpPr txBox="1">
            <a:spLocks noChangeArrowheads="1"/>
          </p:cNvSpPr>
          <p:nvPr/>
        </p:nvSpPr>
        <p:spPr bwMode="auto">
          <a:xfrm>
            <a:off x="117665" y="1970881"/>
            <a:ext cx="33692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eaLnBrk="1" hangingPunct="1"/>
            <a:r>
              <a:rPr lang="el-GR" altLang="el-GR" sz="1800" b="1" dirty="0">
                <a:latin typeface="Tahoma" panose="020B0604030504040204" pitchFamily="34" charset="0"/>
                <a:cs typeface="Tahoma" panose="020B0604030504040204" pitchFamily="34" charset="0"/>
              </a:rPr>
              <a:t>          </a:t>
            </a:r>
            <a:endParaRPr lang="el-GR" altLang="el-GR" sz="1600" b="1" dirty="0">
              <a:solidFill>
                <a:srgbClr val="0000FF"/>
              </a:solidFill>
              <a:latin typeface="Tahoma" panose="020B0604030504040204" pitchFamily="34" charset="0"/>
              <a:cs typeface="Tahoma" panose="020B0604030504040204" pitchFamily="34" charset="0"/>
            </a:endParaRPr>
          </a:p>
        </p:txBody>
      </p:sp>
      <p:pic>
        <p:nvPicPr>
          <p:cNvPr id="1028" name="Picture 4" descr="DIAGRAMS: January 2014">
            <a:extLst>
              <a:ext uri="{FF2B5EF4-FFF2-40B4-BE49-F238E27FC236}">
                <a16:creationId xmlns:a16="http://schemas.microsoft.com/office/drawing/2014/main" id="{DE88745B-899A-F5CE-3274-E10A99275F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953000" cy="5162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1002" y="636445"/>
            <a:ext cx="4498134" cy="584776"/>
          </a:xfrm>
          <a:prstGeom prst="rect">
            <a:avLst/>
          </a:prstGeom>
          <a:noFill/>
        </p:spPr>
        <p:txBody>
          <a:bodyPr wrap="square" rtlCol="0">
            <a:spAutoFit/>
          </a:bodyPr>
          <a:lstStyle/>
          <a:p>
            <a:r>
              <a:rPr lang="en-US" sz="3200" b="1" dirty="0">
                <a:solidFill>
                  <a:srgbClr val="FBC01E"/>
                </a:solidFill>
                <a:effectLst>
                  <a:outerShdw blurRad="50800" dist="38100" dir="18900000" algn="bl" rotWithShape="0">
                    <a:prstClr val="black">
                      <a:alpha val="40000"/>
                    </a:prstClr>
                  </a:outerShdw>
                </a:effectLst>
                <a:latin typeface="Comic Sans MS Bold"/>
                <a:cs typeface="Comic Sans MS Bold"/>
              </a:rPr>
              <a:t>Respiratory tract </a:t>
            </a:r>
          </a:p>
        </p:txBody>
      </p:sp>
      <p:pic>
        <p:nvPicPr>
          <p:cNvPr id="5" name="Picture 4"/>
          <p:cNvPicPr>
            <a:picLocks noChangeAspect="1"/>
          </p:cNvPicPr>
          <p:nvPr/>
        </p:nvPicPr>
        <p:blipFill>
          <a:blip r:embed="rId3" cstate="print"/>
          <a:stretch>
            <a:fillRect/>
          </a:stretch>
        </p:blipFill>
        <p:spPr>
          <a:xfrm>
            <a:off x="2565946" y="1554468"/>
            <a:ext cx="4032463" cy="4838956"/>
          </a:xfrm>
          <a:prstGeom prst="rect">
            <a:avLst/>
          </a:prstGeom>
          <a:ln>
            <a:noFill/>
          </a:ln>
          <a:effectLst>
            <a:outerShdw blurRad="292100" dist="139700" dir="2700000" algn="tl" rotWithShape="0">
              <a:srgbClr val="333333">
                <a:alpha val="65000"/>
              </a:srgbClr>
            </a:outerShdw>
          </a:effectLst>
        </p:spPr>
      </p:pic>
      <p:sp>
        <p:nvSpPr>
          <p:cNvPr id="6" name="Right Brace 5"/>
          <p:cNvSpPr/>
          <p:nvPr/>
        </p:nvSpPr>
        <p:spPr>
          <a:xfrm rot="10800000" flipH="1">
            <a:off x="6316402" y="1878020"/>
            <a:ext cx="246955" cy="952625"/>
          </a:xfrm>
          <a:prstGeom prst="rightBrace">
            <a:avLst>
              <a:gd name="adj1" fmla="val 8333"/>
              <a:gd name="adj2" fmla="val 51852"/>
            </a:avLst>
          </a:prstGeom>
          <a:ln w="381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 name="Straight Connector 7"/>
          <p:cNvCxnSpPr/>
          <p:nvPr/>
        </p:nvCxnSpPr>
        <p:spPr>
          <a:xfrm>
            <a:off x="2576785" y="2848286"/>
            <a:ext cx="3894743" cy="0"/>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sp>
        <p:nvSpPr>
          <p:cNvPr id="9" name="Right Brace 8"/>
          <p:cNvSpPr/>
          <p:nvPr/>
        </p:nvSpPr>
        <p:spPr>
          <a:xfrm rot="10800000" flipH="1">
            <a:off x="6298526" y="2901644"/>
            <a:ext cx="246955" cy="2458491"/>
          </a:xfrm>
          <a:prstGeom prst="rightBrace">
            <a:avLst>
              <a:gd name="adj1" fmla="val 8333"/>
              <a:gd name="adj2" fmla="val 51852"/>
            </a:avLst>
          </a:prstGeom>
          <a:ln w="381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a:off x="6439882" y="2019152"/>
            <a:ext cx="1922732" cy="523220"/>
          </a:xfrm>
          <a:prstGeom prst="rect">
            <a:avLst/>
          </a:prstGeom>
          <a:noFill/>
        </p:spPr>
        <p:txBody>
          <a:bodyPr wrap="square" rtlCol="0">
            <a:spAutoFit/>
          </a:bodyPr>
          <a:lstStyle/>
          <a:p>
            <a:r>
              <a:rPr lang="en-US" sz="2800" b="1" dirty="0">
                <a:effectLst>
                  <a:outerShdw blurRad="50800" dist="38100" dir="18900000" algn="bl" rotWithShape="0">
                    <a:prstClr val="black">
                      <a:alpha val="40000"/>
                    </a:prstClr>
                  </a:outerShdw>
                </a:effectLst>
                <a:latin typeface="Comic Sans MS Bold"/>
                <a:cs typeface="Comic Sans MS Bold"/>
              </a:rPr>
              <a:t> upper </a:t>
            </a:r>
          </a:p>
        </p:txBody>
      </p:sp>
      <p:sp>
        <p:nvSpPr>
          <p:cNvPr id="11" name="TextBox 10"/>
          <p:cNvSpPr txBox="1"/>
          <p:nvPr/>
        </p:nvSpPr>
        <p:spPr>
          <a:xfrm>
            <a:off x="6383328" y="3882745"/>
            <a:ext cx="1922732" cy="523220"/>
          </a:xfrm>
          <a:prstGeom prst="rect">
            <a:avLst/>
          </a:prstGeom>
          <a:noFill/>
        </p:spPr>
        <p:txBody>
          <a:bodyPr wrap="square" rtlCol="0">
            <a:spAutoFit/>
          </a:bodyPr>
          <a:lstStyle/>
          <a:p>
            <a:r>
              <a:rPr lang="en-US" sz="2800" b="1" dirty="0">
                <a:effectLst>
                  <a:outerShdw blurRad="50800" dist="38100" dir="18900000" algn="bl" rotWithShape="0">
                    <a:prstClr val="black">
                      <a:alpha val="40000"/>
                    </a:prstClr>
                  </a:outerShdw>
                </a:effectLst>
                <a:latin typeface="Comic Sans MS Bold"/>
                <a:cs typeface="Comic Sans MS Bold"/>
              </a:rPr>
              <a:t> lower</a:t>
            </a:r>
          </a:p>
        </p:txBody>
      </p:sp>
    </p:spTree>
    <p:extLst>
      <p:ext uri="{BB962C8B-B14F-4D97-AF65-F5344CB8AC3E}">
        <p14:creationId xmlns:p14="http://schemas.microsoft.com/office/powerpoint/2010/main" val="5160416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ungs: Functions and related Diseases">
            <a:extLst>
              <a:ext uri="{FF2B5EF4-FFF2-40B4-BE49-F238E27FC236}">
                <a16:creationId xmlns:a16="http://schemas.microsoft.com/office/drawing/2014/main" id="{6DB90B20-3580-3DE9-B2E5-F2EE0043C156}"/>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1001" y="636445"/>
            <a:ext cx="5344245" cy="584776"/>
          </a:xfrm>
          <a:prstGeom prst="rect">
            <a:avLst/>
          </a:prstGeom>
          <a:noFill/>
        </p:spPr>
        <p:txBody>
          <a:bodyPr wrap="square" rtlCol="0">
            <a:spAutoFit/>
          </a:bodyPr>
          <a:lstStyle/>
          <a:p>
            <a:r>
              <a:rPr lang="en-US" sz="3200" b="1" dirty="0">
                <a:solidFill>
                  <a:srgbClr val="FFFF00"/>
                </a:solidFill>
                <a:effectLst>
                  <a:outerShdw blurRad="50800" dist="38100" dir="18900000" algn="bl" rotWithShape="0">
                    <a:prstClr val="black">
                      <a:alpha val="40000"/>
                    </a:prstClr>
                  </a:outerShdw>
                </a:effectLst>
                <a:latin typeface="Comic Sans MS Bold"/>
                <a:cs typeface="Comic Sans MS Bold"/>
              </a:rPr>
              <a:t>Lower respiratory tract </a:t>
            </a:r>
          </a:p>
        </p:txBody>
      </p:sp>
      <p:sp>
        <p:nvSpPr>
          <p:cNvPr id="5" name="TextBox 4"/>
          <p:cNvSpPr txBox="1"/>
          <p:nvPr/>
        </p:nvSpPr>
        <p:spPr>
          <a:xfrm>
            <a:off x="814066" y="2165256"/>
            <a:ext cx="5340275" cy="2246769"/>
          </a:xfrm>
          <a:prstGeom prst="rect">
            <a:avLst/>
          </a:prstGeom>
          <a:noFill/>
        </p:spPr>
        <p:txBody>
          <a:bodyPr wrap="square" rtlCol="0">
            <a:spAutoFit/>
          </a:bodyPr>
          <a:lstStyle/>
          <a:p>
            <a:pPr marL="457200" indent="-457200">
              <a:buClr>
                <a:schemeClr val="accent6"/>
              </a:buClr>
              <a:buFont typeface="Lucida Grande"/>
              <a:buChar char="☛"/>
            </a:pPr>
            <a:r>
              <a:rPr lang="en-US" sz="2800" b="1" dirty="0">
                <a:effectLst>
                  <a:outerShdw blurRad="50800" dist="38100" algn="l" rotWithShape="0">
                    <a:prstClr val="black">
                      <a:alpha val="40000"/>
                    </a:prstClr>
                  </a:outerShdw>
                </a:effectLst>
                <a:latin typeface="Comic Sans MS"/>
                <a:cs typeface="Comic Sans MS"/>
              </a:rPr>
              <a:t>Larynx </a:t>
            </a:r>
            <a:endParaRPr lang="el-GR" sz="2800" b="1" dirty="0">
              <a:effectLst>
                <a:outerShdw blurRad="50800" dist="38100" algn="l" rotWithShape="0">
                  <a:prstClr val="black">
                    <a:alpha val="40000"/>
                  </a:prstClr>
                </a:outerShdw>
              </a:effectLst>
              <a:latin typeface="Comic Sans MS"/>
              <a:cs typeface="Comic Sans MS"/>
            </a:endParaRPr>
          </a:p>
          <a:p>
            <a:pPr marL="457200" indent="-457200">
              <a:buClr>
                <a:schemeClr val="accent6"/>
              </a:buClr>
              <a:buFont typeface="Lucida Grande"/>
              <a:buChar char="☛"/>
            </a:pPr>
            <a:endParaRPr lang="el-GR" sz="2800" b="1" dirty="0">
              <a:effectLst>
                <a:outerShdw blurRad="50800" dist="38100" algn="l" rotWithShape="0">
                  <a:prstClr val="black">
                    <a:alpha val="40000"/>
                  </a:prstClr>
                </a:outerShdw>
              </a:effectLst>
              <a:latin typeface="Comic Sans MS"/>
              <a:cs typeface="Comic Sans MS"/>
            </a:endParaRPr>
          </a:p>
          <a:p>
            <a:pPr marL="457200" indent="-457200">
              <a:buClr>
                <a:schemeClr val="accent6"/>
              </a:buClr>
              <a:buFont typeface="Lucida Grande"/>
              <a:buChar char="☛"/>
            </a:pPr>
            <a:r>
              <a:rPr lang="en-US" sz="2800" b="1" dirty="0">
                <a:effectLst>
                  <a:outerShdw blurRad="50800" dist="38100" algn="l" rotWithShape="0">
                    <a:prstClr val="black">
                      <a:alpha val="40000"/>
                    </a:prstClr>
                  </a:outerShdw>
                </a:effectLst>
                <a:latin typeface="Comic Sans MS"/>
                <a:cs typeface="Comic Sans MS"/>
              </a:rPr>
              <a:t>Tracheobronchial tree </a:t>
            </a:r>
            <a:endParaRPr lang="el-GR" sz="2800" b="1" dirty="0">
              <a:effectLst>
                <a:outerShdw blurRad="50800" dist="38100" algn="l" rotWithShape="0">
                  <a:prstClr val="black">
                    <a:alpha val="40000"/>
                  </a:prstClr>
                </a:outerShdw>
              </a:effectLst>
              <a:latin typeface="Comic Sans MS"/>
              <a:cs typeface="Comic Sans MS"/>
            </a:endParaRPr>
          </a:p>
          <a:p>
            <a:pPr marL="457200" indent="-457200">
              <a:buClr>
                <a:schemeClr val="accent6"/>
              </a:buClr>
              <a:buFont typeface="Lucida Grande"/>
              <a:buChar char="☛"/>
            </a:pPr>
            <a:endParaRPr lang="el-GR" sz="2800" b="1" dirty="0">
              <a:effectLst>
                <a:outerShdw blurRad="50800" dist="38100" algn="l" rotWithShape="0">
                  <a:prstClr val="black">
                    <a:alpha val="40000"/>
                  </a:prstClr>
                </a:outerShdw>
              </a:effectLst>
              <a:latin typeface="Comic Sans MS"/>
              <a:cs typeface="Comic Sans MS"/>
            </a:endParaRPr>
          </a:p>
          <a:p>
            <a:pPr marL="457200" indent="-457200">
              <a:buClr>
                <a:schemeClr val="accent6"/>
              </a:buClr>
              <a:buFont typeface="Lucida Grande"/>
              <a:buChar char="☛"/>
            </a:pPr>
            <a:r>
              <a:rPr lang="en-US" sz="2800" b="1" dirty="0">
                <a:effectLst>
                  <a:outerShdw blurRad="50800" dist="38100" algn="l" rotWithShape="0">
                    <a:prstClr val="black">
                      <a:alpha val="40000"/>
                    </a:prstClr>
                  </a:outerShdw>
                </a:effectLst>
                <a:latin typeface="Comic Sans MS"/>
                <a:cs typeface="Comic Sans MS"/>
              </a:rPr>
              <a:t>Lungs </a:t>
            </a:r>
          </a:p>
        </p:txBody>
      </p:sp>
    </p:spTree>
    <p:extLst>
      <p:ext uri="{BB962C8B-B14F-4D97-AF65-F5344CB8AC3E}">
        <p14:creationId xmlns:p14="http://schemas.microsoft.com/office/powerpoint/2010/main" val="10450774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srcRect l="28946" r="15887"/>
          <a:stretch/>
        </p:blipFill>
        <p:spPr>
          <a:xfrm>
            <a:off x="3889248" y="-1"/>
            <a:ext cx="5254752" cy="6878693"/>
          </a:xfrm>
          <a:prstGeom prst="rect">
            <a:avLst/>
          </a:prstGeom>
        </p:spPr>
      </p:pic>
      <p:sp>
        <p:nvSpPr>
          <p:cNvPr id="2" name="TextBox 1"/>
          <p:cNvSpPr txBox="1"/>
          <p:nvPr/>
        </p:nvSpPr>
        <p:spPr>
          <a:xfrm>
            <a:off x="633541" y="331425"/>
            <a:ext cx="2122697" cy="707886"/>
          </a:xfrm>
          <a:prstGeom prst="rect">
            <a:avLst/>
          </a:prstGeom>
          <a:noFill/>
        </p:spPr>
        <p:txBody>
          <a:bodyPr wrap="none" rtlCol="0">
            <a:spAutoFit/>
          </a:bodyPr>
          <a:lstStyle/>
          <a:p>
            <a:r>
              <a:rPr lang="en-US"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a:cs typeface="Comic Sans MS"/>
              </a:rPr>
              <a:t>Larynx </a:t>
            </a:r>
          </a:p>
        </p:txBody>
      </p:sp>
      <p:pic>
        <p:nvPicPr>
          <p:cNvPr id="4098" name="Picture 2" descr="Larynx: Anatomy, Function, and Treatment">
            <a:extLst>
              <a:ext uri="{FF2B5EF4-FFF2-40B4-BE49-F238E27FC236}">
                <a16:creationId xmlns:a16="http://schemas.microsoft.com/office/drawing/2014/main" id="{A9390377-49D2-EBFC-AD14-6C4105BE8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69928"/>
            <a:ext cx="4514850" cy="338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9412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6F0038-96B8-7F08-DC93-789B3836A588}"/>
              </a:ext>
            </a:extLst>
          </p:cNvPr>
          <p:cNvSpPr txBox="1"/>
          <p:nvPr/>
        </p:nvSpPr>
        <p:spPr>
          <a:xfrm>
            <a:off x="499872" y="609600"/>
            <a:ext cx="8351520" cy="5262979"/>
          </a:xfrm>
          <a:prstGeom prst="rect">
            <a:avLst/>
          </a:prstGeom>
          <a:noFill/>
        </p:spPr>
        <p:txBody>
          <a:bodyPr wrap="square">
            <a:spAutoFit/>
          </a:bodyPr>
          <a:lstStyle/>
          <a:p>
            <a:pPr algn="l"/>
            <a:r>
              <a:rPr lang="en-US" sz="2800" b="0" i="0" dirty="0">
                <a:solidFill>
                  <a:srgbClr val="FFFF00"/>
                </a:solidFill>
                <a:effectLst/>
                <a:latin typeface="PlutoSansLight"/>
              </a:rPr>
              <a:t>Summary</a:t>
            </a:r>
          </a:p>
          <a:p>
            <a:pPr algn="l"/>
            <a:r>
              <a:rPr lang="en-US" sz="2800" b="0" i="0" dirty="0">
                <a:solidFill>
                  <a:srgbClr val="FFFFFF"/>
                </a:solidFill>
                <a:effectLst/>
                <a:latin typeface="PlutoSansLight"/>
              </a:rPr>
              <a:t>Skeleton of the cartilages of the larynx</a:t>
            </a:r>
          </a:p>
          <a:p>
            <a:pPr algn="l"/>
            <a:r>
              <a:rPr lang="en-US" sz="2800" dirty="0">
                <a:solidFill>
                  <a:srgbClr val="FFFFFF"/>
                </a:solidFill>
                <a:latin typeface="PlutoSansLight"/>
              </a:rPr>
              <a:t>9 </a:t>
            </a:r>
            <a:r>
              <a:rPr lang="en-US" sz="2800" b="0" i="0" dirty="0">
                <a:solidFill>
                  <a:srgbClr val="FFFFFF"/>
                </a:solidFill>
                <a:effectLst/>
                <a:latin typeface="var(--medium)"/>
              </a:rPr>
              <a:t>cartilages</a:t>
            </a:r>
            <a:endParaRPr lang="en-US" sz="2800" b="0" i="0" dirty="0">
              <a:solidFill>
                <a:srgbClr val="FFFFFF"/>
              </a:solidFill>
              <a:effectLst/>
              <a:latin typeface="PlutoSansLight"/>
            </a:endParaRPr>
          </a:p>
          <a:p>
            <a:pPr algn="l"/>
            <a:r>
              <a:rPr lang="en-US" sz="2800" dirty="0">
                <a:solidFill>
                  <a:srgbClr val="FFFFFF"/>
                </a:solidFill>
                <a:latin typeface="PlutoSansLight"/>
              </a:rPr>
              <a:t>3 </a:t>
            </a:r>
            <a:r>
              <a:rPr lang="en-US" sz="2800" b="0" i="0" dirty="0">
                <a:solidFill>
                  <a:srgbClr val="FFFFFF"/>
                </a:solidFill>
                <a:effectLst/>
                <a:latin typeface="PlutoSansLight"/>
              </a:rPr>
              <a:t>of them are paired and bilaterally symmetrical</a:t>
            </a:r>
            <a:endParaRPr lang="en-US" sz="2800" dirty="0">
              <a:solidFill>
                <a:srgbClr val="FFFFFF"/>
              </a:solidFill>
              <a:latin typeface="PlutoSansLight"/>
            </a:endParaRPr>
          </a:p>
          <a:p>
            <a:pPr algn="l"/>
            <a:r>
              <a:rPr lang="en-US" sz="2800" b="0" i="0" dirty="0">
                <a:solidFill>
                  <a:srgbClr val="FFFFFF"/>
                </a:solidFill>
                <a:effectLst/>
                <a:latin typeface="PlutoSansLight"/>
              </a:rPr>
              <a:t>3 </a:t>
            </a:r>
            <a:r>
              <a:rPr lang="en-US" sz="2800" b="0" i="0" dirty="0">
                <a:solidFill>
                  <a:srgbClr val="FFFFFF"/>
                </a:solidFill>
                <a:effectLst/>
                <a:latin typeface="var(--medium)"/>
              </a:rPr>
              <a:t>remain unpaired</a:t>
            </a:r>
            <a:r>
              <a:rPr lang="en-US" sz="2800" b="0" i="0" dirty="0">
                <a:solidFill>
                  <a:srgbClr val="FFFFFF"/>
                </a:solidFill>
                <a:effectLst/>
                <a:latin typeface="PlutoSansLight"/>
              </a:rPr>
              <a:t> and specifically placed for accurate function.</a:t>
            </a:r>
          </a:p>
          <a:p>
            <a:pPr algn="l"/>
            <a:r>
              <a:rPr lang="en-US" sz="2800" b="0" i="0" dirty="0">
                <a:solidFill>
                  <a:srgbClr val="FFFF00"/>
                </a:solidFill>
                <a:effectLst/>
                <a:latin typeface="PlutoSansLight"/>
              </a:rPr>
              <a:t> The main cartilages of the larynx are: </a:t>
            </a:r>
          </a:p>
          <a:p>
            <a:pPr algn="l">
              <a:buFont typeface="Arial" panose="020B0604020202020204" pitchFamily="34" charset="0"/>
              <a:buChar char="•"/>
            </a:pPr>
            <a:r>
              <a:rPr lang="en-US" sz="2800" b="0" i="0" dirty="0">
                <a:solidFill>
                  <a:srgbClr val="FFFFFF"/>
                </a:solidFill>
                <a:effectLst/>
                <a:latin typeface="PlutoSansLight"/>
              </a:rPr>
              <a:t> the thyroid cartilage</a:t>
            </a:r>
          </a:p>
          <a:p>
            <a:pPr algn="l">
              <a:buFont typeface="Arial" panose="020B0604020202020204" pitchFamily="34" charset="0"/>
              <a:buChar char="•"/>
            </a:pPr>
            <a:r>
              <a:rPr lang="en-US" sz="2800" b="0" i="0" dirty="0">
                <a:solidFill>
                  <a:srgbClr val="FFFFFF"/>
                </a:solidFill>
                <a:effectLst/>
                <a:latin typeface="PlutoSansLight"/>
              </a:rPr>
              <a:t> the epiglottic cartilage</a:t>
            </a:r>
          </a:p>
          <a:p>
            <a:pPr algn="l">
              <a:buFont typeface="Arial" panose="020B0604020202020204" pitchFamily="34" charset="0"/>
              <a:buChar char="•"/>
            </a:pPr>
            <a:r>
              <a:rPr lang="en-US" sz="2800" b="0" i="0" dirty="0">
                <a:solidFill>
                  <a:srgbClr val="FFFFFF"/>
                </a:solidFill>
                <a:effectLst/>
                <a:latin typeface="PlutoSansLight"/>
              </a:rPr>
              <a:t> the cricoid cartilage</a:t>
            </a:r>
          </a:p>
          <a:p>
            <a:pPr algn="l">
              <a:buFont typeface="Arial" panose="020B0604020202020204" pitchFamily="34" charset="0"/>
              <a:buChar char="•"/>
            </a:pPr>
            <a:r>
              <a:rPr lang="en-US" sz="2800" b="0" i="0" dirty="0">
                <a:solidFill>
                  <a:srgbClr val="FFFFFF"/>
                </a:solidFill>
                <a:effectLst/>
                <a:latin typeface="PlutoSansLight"/>
              </a:rPr>
              <a:t> the arytenoid cartilages and</a:t>
            </a:r>
          </a:p>
          <a:p>
            <a:pPr algn="l">
              <a:buFont typeface="Arial" panose="020B0604020202020204" pitchFamily="34" charset="0"/>
              <a:buChar char="•"/>
            </a:pPr>
            <a:r>
              <a:rPr lang="en-US" sz="2800" b="0" i="0" dirty="0">
                <a:solidFill>
                  <a:srgbClr val="FFFFFF"/>
                </a:solidFill>
                <a:effectLst/>
                <a:latin typeface="PlutoSansLight"/>
              </a:rPr>
              <a:t> the corniculate and cuneiform cartilages</a:t>
            </a:r>
          </a:p>
        </p:txBody>
      </p:sp>
    </p:spTree>
    <p:extLst>
      <p:ext uri="{BB962C8B-B14F-4D97-AF65-F5344CB8AC3E}">
        <p14:creationId xmlns:p14="http://schemas.microsoft.com/office/powerpoint/2010/main" val="36667259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8">
            <a:extLst>
              <a:ext uri="{FF2B5EF4-FFF2-40B4-BE49-F238E27FC236}">
                <a16:creationId xmlns:a16="http://schemas.microsoft.com/office/drawing/2014/main" id="{61D98228-0607-D3FE-AED9-F437223511CA}"/>
              </a:ext>
            </a:extLst>
          </p:cNvPr>
          <p:cNvSpPr txBox="1">
            <a:spLocks noChangeArrowheads="1"/>
          </p:cNvSpPr>
          <p:nvPr/>
        </p:nvSpPr>
        <p:spPr bwMode="auto">
          <a:xfrm>
            <a:off x="1187450" y="44450"/>
            <a:ext cx="18870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eaLnBrk="1" hangingPunct="1"/>
            <a:r>
              <a:rPr lang="en-US" altLang="el-GR" sz="3600" b="1" dirty="0"/>
              <a:t>Larynx </a:t>
            </a:r>
            <a:endParaRPr lang="el-GR" altLang="el-GR" sz="3600" b="1" dirty="0"/>
          </a:p>
        </p:txBody>
      </p:sp>
      <p:sp>
        <p:nvSpPr>
          <p:cNvPr id="1028" name="Text Box 9">
            <a:extLst>
              <a:ext uri="{FF2B5EF4-FFF2-40B4-BE49-F238E27FC236}">
                <a16:creationId xmlns:a16="http://schemas.microsoft.com/office/drawing/2014/main" id="{E0ECC005-D312-2FB0-AE6E-9EC5ECB91601}"/>
              </a:ext>
            </a:extLst>
          </p:cNvPr>
          <p:cNvSpPr txBox="1">
            <a:spLocks noChangeArrowheads="1"/>
          </p:cNvSpPr>
          <p:nvPr/>
        </p:nvSpPr>
        <p:spPr bwMode="auto">
          <a:xfrm>
            <a:off x="646176" y="765175"/>
            <a:ext cx="687857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marL="342900" indent="-342900" eaLnBrk="1" hangingPunct="1">
              <a:buAutoNum type="arabicParenR"/>
            </a:pPr>
            <a:r>
              <a:rPr lang="en-US" sz="1800" b="0" i="0" dirty="0">
                <a:solidFill>
                  <a:srgbClr val="FFFF00"/>
                </a:solidFill>
                <a:effectLst/>
                <a:latin typeface="Roboto" panose="02000000000000000000" pitchFamily="2" charset="0"/>
              </a:rPr>
              <a:t>Increased oxygen requirements for movement and breathing </a:t>
            </a:r>
          </a:p>
          <a:p>
            <a:pPr marL="342900" indent="-342900" eaLnBrk="1" hangingPunct="1">
              <a:buAutoNum type="arabicParenR"/>
            </a:pPr>
            <a:r>
              <a:rPr lang="en-US" sz="1800" b="0" i="0" dirty="0">
                <a:solidFill>
                  <a:srgbClr val="FFFF00"/>
                </a:solidFill>
                <a:effectLst/>
                <a:latin typeface="Roboto" panose="02000000000000000000" pitchFamily="2" charset="0"/>
              </a:rPr>
              <a:t>Protection of the lower respiratory tract (cough) </a:t>
            </a:r>
          </a:p>
          <a:p>
            <a:pPr marL="342900" indent="-342900" eaLnBrk="1" hangingPunct="1">
              <a:buAutoNum type="arabicParenR"/>
            </a:pPr>
            <a:r>
              <a:rPr lang="en-US" sz="1800" b="0" i="0" dirty="0">
                <a:solidFill>
                  <a:srgbClr val="FFFF00"/>
                </a:solidFill>
                <a:effectLst/>
                <a:latin typeface="Roboto" panose="02000000000000000000" pitchFamily="2" charset="0"/>
              </a:rPr>
              <a:t>Participation in ingestion</a:t>
            </a:r>
            <a:endParaRPr lang="el-GR" altLang="el-GR" sz="1800" b="1" dirty="0">
              <a:solidFill>
                <a:srgbClr val="FFFF00"/>
              </a:solidFill>
            </a:endParaRPr>
          </a:p>
        </p:txBody>
      </p:sp>
      <p:graphicFrame>
        <p:nvGraphicFramePr>
          <p:cNvPr id="1026" name="Object 10">
            <a:extLst>
              <a:ext uri="{FF2B5EF4-FFF2-40B4-BE49-F238E27FC236}">
                <a16:creationId xmlns:a16="http://schemas.microsoft.com/office/drawing/2014/main" id="{77927D99-7ABC-421A-9BDA-6FF21AD5D0EA}"/>
              </a:ext>
            </a:extLst>
          </p:cNvPr>
          <p:cNvGraphicFramePr>
            <a:graphicFrameLocks noChangeAspect="1"/>
          </p:cNvGraphicFramePr>
          <p:nvPr/>
        </p:nvGraphicFramePr>
        <p:xfrm>
          <a:off x="25400" y="1939925"/>
          <a:ext cx="3970338" cy="3911600"/>
        </p:xfrm>
        <a:graphic>
          <a:graphicData uri="http://schemas.openxmlformats.org/presentationml/2006/ole">
            <mc:AlternateContent xmlns:mc="http://schemas.openxmlformats.org/markup-compatibility/2006">
              <mc:Choice xmlns:v="urn:schemas-microsoft-com:vml" Requires="v">
                <p:oleObj name="PBrush" r:id="rId2" imgW="3828571" imgH="3772427" progId="">
                  <p:embed/>
                </p:oleObj>
              </mc:Choice>
              <mc:Fallback>
                <p:oleObj name="PBrush" r:id="rId2" imgW="3828571" imgH="3772427" progId="">
                  <p:embed/>
                  <p:pic>
                    <p:nvPicPr>
                      <p:cNvPr id="1026" name="Object 10">
                        <a:extLst>
                          <a:ext uri="{FF2B5EF4-FFF2-40B4-BE49-F238E27FC236}">
                            <a16:creationId xmlns:a16="http://schemas.microsoft.com/office/drawing/2014/main" id="{77927D99-7ABC-421A-9BDA-6FF21AD5D0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1939925"/>
                        <a:ext cx="3970338" cy="391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0" name="Picture 12">
            <a:extLst>
              <a:ext uri="{FF2B5EF4-FFF2-40B4-BE49-F238E27FC236}">
                <a16:creationId xmlns:a16="http://schemas.microsoft.com/office/drawing/2014/main" id="{80061F52-8145-F23A-BE83-57D87ECD53B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728335" y="3587949"/>
            <a:ext cx="2808288"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3106880-367C-1E31-04CC-8024076C741B}"/>
              </a:ext>
            </a:extLst>
          </p:cNvPr>
          <p:cNvSpPr txBox="1"/>
          <p:nvPr/>
        </p:nvSpPr>
        <p:spPr>
          <a:xfrm>
            <a:off x="4239578" y="1341180"/>
            <a:ext cx="4698682" cy="2246769"/>
          </a:xfrm>
          <a:prstGeom prst="rect">
            <a:avLst/>
          </a:prstGeom>
          <a:noFill/>
        </p:spPr>
        <p:txBody>
          <a:bodyPr wrap="square">
            <a:spAutoFit/>
          </a:bodyPr>
          <a:lstStyle/>
          <a:p>
            <a:r>
              <a:rPr lang="el-GR" sz="2000" b="1" dirty="0" err="1"/>
              <a:t>Airway</a:t>
            </a:r>
            <a:r>
              <a:rPr lang="el-GR" sz="2000" b="1" dirty="0"/>
              <a:t> </a:t>
            </a:r>
            <a:r>
              <a:rPr lang="el-GR" sz="2000" b="1" dirty="0" err="1"/>
              <a:t>organ</a:t>
            </a:r>
            <a:endParaRPr lang="el-GR" sz="2000" b="1" dirty="0"/>
          </a:p>
          <a:p>
            <a:r>
              <a:rPr lang="el-GR" sz="2000" dirty="0" err="1"/>
              <a:t>Clamp</a:t>
            </a:r>
            <a:r>
              <a:rPr lang="el-GR" sz="2000" dirty="0"/>
              <a:t> </a:t>
            </a:r>
            <a:r>
              <a:rPr lang="el-GR" sz="2000" dirty="0" err="1"/>
              <a:t>that</a:t>
            </a:r>
            <a:r>
              <a:rPr lang="el-GR" sz="2000" dirty="0"/>
              <a:t>:</a:t>
            </a:r>
          </a:p>
          <a:p>
            <a:r>
              <a:rPr lang="el-GR" sz="2000" dirty="0"/>
              <a:t>a) </a:t>
            </a:r>
            <a:r>
              <a:rPr lang="el-GR" sz="2000" dirty="0" err="1"/>
              <a:t>controls</a:t>
            </a:r>
            <a:r>
              <a:rPr lang="el-GR" sz="2000" dirty="0"/>
              <a:t> the </a:t>
            </a:r>
            <a:r>
              <a:rPr lang="el-GR" sz="2000" dirty="0" err="1"/>
              <a:t>entrance</a:t>
            </a:r>
            <a:r>
              <a:rPr lang="el-GR" sz="2000" dirty="0"/>
              <a:t> of the </a:t>
            </a:r>
            <a:r>
              <a:rPr lang="el-GR" sz="2000" dirty="0" err="1"/>
              <a:t>lower</a:t>
            </a:r>
            <a:r>
              <a:rPr lang="el-GR" sz="2000" dirty="0"/>
              <a:t> </a:t>
            </a:r>
            <a:r>
              <a:rPr lang="el-GR" sz="2000" dirty="0" err="1"/>
              <a:t>airway</a:t>
            </a:r>
            <a:r>
              <a:rPr lang="el-GR" sz="2000" dirty="0"/>
              <a:t> and </a:t>
            </a:r>
            <a:r>
              <a:rPr lang="el-GR" sz="2000" dirty="0" err="1"/>
              <a:t>protects</a:t>
            </a:r>
            <a:r>
              <a:rPr lang="el-GR" sz="2000" dirty="0"/>
              <a:t> the </a:t>
            </a:r>
            <a:r>
              <a:rPr lang="el-GR" sz="2000" dirty="0" err="1"/>
              <a:t>lungs</a:t>
            </a:r>
            <a:r>
              <a:rPr lang="el-GR" sz="2000" dirty="0"/>
              <a:t> (</a:t>
            </a:r>
            <a:r>
              <a:rPr lang="el-GR" sz="2000" dirty="0" err="1"/>
              <a:t>prevents</a:t>
            </a:r>
            <a:r>
              <a:rPr lang="el-GR" sz="2000" dirty="0"/>
              <a:t> </a:t>
            </a:r>
            <a:r>
              <a:rPr lang="el-GR" sz="2000" dirty="0" err="1"/>
              <a:t>aspiration</a:t>
            </a:r>
            <a:r>
              <a:rPr lang="el-GR" sz="2000" dirty="0"/>
              <a:t>, </a:t>
            </a:r>
            <a:r>
              <a:rPr lang="el-GR" sz="2000" dirty="0" err="1"/>
              <a:t>cough-mucus</a:t>
            </a:r>
            <a:r>
              <a:rPr lang="el-GR" sz="2000" dirty="0"/>
              <a:t>)</a:t>
            </a:r>
          </a:p>
          <a:p>
            <a:r>
              <a:rPr lang="el-GR" sz="2000" dirty="0"/>
              <a:t>b) </a:t>
            </a:r>
            <a:r>
              <a:rPr lang="el-GR" sz="2000" dirty="0" err="1"/>
              <a:t>increases</a:t>
            </a:r>
            <a:r>
              <a:rPr lang="el-GR" sz="2000" dirty="0"/>
              <a:t> </a:t>
            </a:r>
            <a:r>
              <a:rPr lang="el-GR" sz="2000" dirty="0" err="1"/>
              <a:t>intr</a:t>
            </a:r>
            <a:r>
              <a:rPr lang="en-US" sz="2000" dirty="0"/>
              <a:t>a</a:t>
            </a:r>
            <a:r>
              <a:rPr lang="el-GR" sz="2000" dirty="0" err="1"/>
              <a:t>abdominal</a:t>
            </a:r>
            <a:r>
              <a:rPr lang="el-GR" sz="2000" dirty="0"/>
              <a:t> </a:t>
            </a:r>
            <a:r>
              <a:rPr lang="el-GR" sz="2000" dirty="0" err="1"/>
              <a:t>pressure</a:t>
            </a:r>
            <a:endParaRPr lang="el-GR" sz="2000" dirty="0"/>
          </a:p>
          <a:p>
            <a:r>
              <a:rPr lang="el-GR" sz="2000" dirty="0"/>
              <a:t>(c) </a:t>
            </a:r>
            <a:r>
              <a:rPr lang="el-GR" sz="2000" dirty="0" err="1"/>
              <a:t>participates</a:t>
            </a:r>
            <a:r>
              <a:rPr lang="el-GR" sz="2000" dirty="0"/>
              <a:t> in </a:t>
            </a:r>
            <a:r>
              <a:rPr lang="el-GR" sz="2000" dirty="0" err="1"/>
              <a:t>ingestion</a:t>
            </a:r>
            <a:endParaRPr lang="el-GR" sz="2000" dirty="0"/>
          </a:p>
        </p:txBody>
      </p:sp>
      <p:sp>
        <p:nvSpPr>
          <p:cNvPr id="5" name="TextBox 4">
            <a:extLst>
              <a:ext uri="{FF2B5EF4-FFF2-40B4-BE49-F238E27FC236}">
                <a16:creationId xmlns:a16="http://schemas.microsoft.com/office/drawing/2014/main" id="{0B7ED484-74EC-25B2-10D3-340B3DF23C15}"/>
              </a:ext>
            </a:extLst>
          </p:cNvPr>
          <p:cNvSpPr txBox="1"/>
          <p:nvPr/>
        </p:nvSpPr>
        <p:spPr>
          <a:xfrm>
            <a:off x="4194969" y="5631160"/>
            <a:ext cx="4572000" cy="923330"/>
          </a:xfrm>
          <a:prstGeom prst="rect">
            <a:avLst/>
          </a:prstGeom>
          <a:noFill/>
        </p:spPr>
        <p:txBody>
          <a:bodyPr wrap="square">
            <a:spAutoFit/>
          </a:bodyPr>
          <a:lstStyle/>
          <a:p>
            <a:r>
              <a:rPr lang="el-GR" dirty="0"/>
              <a:t> </a:t>
            </a:r>
            <a:r>
              <a:rPr lang="el-GR" dirty="0" err="1"/>
              <a:t>Vocal</a:t>
            </a:r>
            <a:r>
              <a:rPr lang="el-GR" dirty="0"/>
              <a:t> </a:t>
            </a:r>
            <a:r>
              <a:rPr lang="el-GR" dirty="0" err="1"/>
              <a:t>organ</a:t>
            </a:r>
            <a:endParaRPr lang="el-GR" dirty="0"/>
          </a:p>
          <a:p>
            <a:r>
              <a:rPr lang="el-GR" dirty="0"/>
              <a:t>(</a:t>
            </a:r>
            <a:r>
              <a:rPr lang="el-GR" dirty="0" err="1"/>
              <a:t>relationship</a:t>
            </a:r>
            <a:r>
              <a:rPr lang="el-GR" dirty="0"/>
              <a:t> </a:t>
            </a:r>
            <a:r>
              <a:rPr lang="el-GR" dirty="0" err="1"/>
              <a:t>between</a:t>
            </a:r>
            <a:r>
              <a:rPr lang="el-GR" dirty="0"/>
              <a:t> </a:t>
            </a:r>
            <a:r>
              <a:rPr lang="el-GR" dirty="0" err="1"/>
              <a:t>position</a:t>
            </a:r>
            <a:r>
              <a:rPr lang="el-GR" dirty="0"/>
              <a:t> of the </a:t>
            </a:r>
            <a:r>
              <a:rPr lang="el-GR" dirty="0" err="1"/>
              <a:t>larynx</a:t>
            </a:r>
            <a:r>
              <a:rPr lang="el-GR" dirty="0"/>
              <a:t> and </a:t>
            </a:r>
            <a:r>
              <a:rPr lang="el-GR" dirty="0" err="1"/>
              <a:t>function</a:t>
            </a:r>
            <a:r>
              <a:rPr lang="el-GR" dirty="0"/>
              <a: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7">
            <a:extLst>
              <a:ext uri="{FF2B5EF4-FFF2-40B4-BE49-F238E27FC236}">
                <a16:creationId xmlns:a16="http://schemas.microsoft.com/office/drawing/2014/main" id="{6C4628A3-301F-A667-3582-6FBF4B5FDEC9}"/>
              </a:ext>
            </a:extLst>
          </p:cNvPr>
          <p:cNvSpPr txBox="1">
            <a:spLocks noChangeArrowheads="1"/>
          </p:cNvSpPr>
          <p:nvPr/>
        </p:nvSpPr>
        <p:spPr bwMode="auto">
          <a:xfrm>
            <a:off x="2248624" y="-4763"/>
            <a:ext cx="37577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algn="ctr" eaLnBrk="1" hangingPunct="1"/>
            <a:r>
              <a:rPr lang="en-US" altLang="el-GR" sz="3600" b="1" dirty="0"/>
              <a:t>Level of larynx </a:t>
            </a:r>
            <a:endParaRPr lang="el-GR" altLang="el-GR" sz="3600" b="1" dirty="0"/>
          </a:p>
        </p:txBody>
      </p:sp>
      <p:sp>
        <p:nvSpPr>
          <p:cNvPr id="2053" name="Text Box 8">
            <a:extLst>
              <a:ext uri="{FF2B5EF4-FFF2-40B4-BE49-F238E27FC236}">
                <a16:creationId xmlns:a16="http://schemas.microsoft.com/office/drawing/2014/main" id="{13A8F975-6840-17EE-C8E6-B2D89D17CE77}"/>
              </a:ext>
            </a:extLst>
          </p:cNvPr>
          <p:cNvSpPr txBox="1">
            <a:spLocks noChangeArrowheads="1"/>
          </p:cNvSpPr>
          <p:nvPr/>
        </p:nvSpPr>
        <p:spPr bwMode="auto">
          <a:xfrm>
            <a:off x="179388" y="620713"/>
            <a:ext cx="4802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eaLnBrk="1" hangingPunct="1"/>
            <a:r>
              <a:rPr lang="el-GR" altLang="el-GR" sz="1800" b="1" dirty="0">
                <a:solidFill>
                  <a:srgbClr val="FF9900"/>
                </a:solidFill>
              </a:rPr>
              <a:t> </a:t>
            </a:r>
            <a:r>
              <a:rPr lang="en-US" altLang="el-GR" sz="1800" b="1" dirty="0">
                <a:solidFill>
                  <a:srgbClr val="FF9900"/>
                </a:solidFill>
              </a:rPr>
              <a:t>Position and tone of voice (singer stand)</a:t>
            </a:r>
            <a:endParaRPr lang="el-GR" altLang="el-GR" sz="1800" b="1" dirty="0"/>
          </a:p>
        </p:txBody>
      </p:sp>
      <p:pic>
        <p:nvPicPr>
          <p:cNvPr id="2054" name="Picture 9">
            <a:extLst>
              <a:ext uri="{FF2B5EF4-FFF2-40B4-BE49-F238E27FC236}">
                <a16:creationId xmlns:a16="http://schemas.microsoft.com/office/drawing/2014/main" id="{443895DB-748C-1532-6DA2-5C85E37D308F}"/>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364163" y="620713"/>
            <a:ext cx="2987675"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14">
            <a:extLst>
              <a:ext uri="{FF2B5EF4-FFF2-40B4-BE49-F238E27FC236}">
                <a16:creationId xmlns:a16="http://schemas.microsoft.com/office/drawing/2014/main" id="{3117CF2F-9F77-38F1-575F-9AC50A018C6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16238" y="4149725"/>
            <a:ext cx="161290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Text Box 16">
            <a:extLst>
              <a:ext uri="{FF2B5EF4-FFF2-40B4-BE49-F238E27FC236}">
                <a16:creationId xmlns:a16="http://schemas.microsoft.com/office/drawing/2014/main" id="{F8F784F5-45C2-8B37-2DA8-A547FE6371D3}"/>
              </a:ext>
            </a:extLst>
          </p:cNvPr>
          <p:cNvSpPr txBox="1">
            <a:spLocks noChangeArrowheads="1"/>
          </p:cNvSpPr>
          <p:nvPr/>
        </p:nvSpPr>
        <p:spPr bwMode="auto">
          <a:xfrm>
            <a:off x="342900" y="3644900"/>
            <a:ext cx="50674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eaLnBrk="1" hangingPunct="1"/>
            <a:r>
              <a:rPr lang="en-US" altLang="el-GR" sz="1800" b="1" dirty="0"/>
              <a:t>Position and breastfeeding (pups, mammals)</a:t>
            </a:r>
          </a:p>
          <a:p>
            <a:pPr eaLnBrk="1" hangingPunct="1"/>
            <a:endParaRPr lang="en-US" altLang="el-GR" sz="1800" b="1" dirty="0"/>
          </a:p>
          <a:p>
            <a:pPr eaLnBrk="1" hangingPunct="1"/>
            <a:endParaRPr lang="el-GR" altLang="el-GR" sz="1800" b="1" dirty="0"/>
          </a:p>
        </p:txBody>
      </p:sp>
      <p:pic>
        <p:nvPicPr>
          <p:cNvPr id="2057" name="Picture 17">
            <a:extLst>
              <a:ext uri="{FF2B5EF4-FFF2-40B4-BE49-F238E27FC236}">
                <a16:creationId xmlns:a16="http://schemas.microsoft.com/office/drawing/2014/main" id="{2C7DC351-5F2A-137A-02CF-35DD400ED98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843213" y="1125538"/>
            <a:ext cx="2233612"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Text Box 18">
            <a:extLst>
              <a:ext uri="{FF2B5EF4-FFF2-40B4-BE49-F238E27FC236}">
                <a16:creationId xmlns:a16="http://schemas.microsoft.com/office/drawing/2014/main" id="{C41A9CD1-FAD1-4516-EF32-D4FF1A95267C}"/>
              </a:ext>
            </a:extLst>
          </p:cNvPr>
          <p:cNvSpPr txBox="1">
            <a:spLocks noChangeArrowheads="1"/>
          </p:cNvSpPr>
          <p:nvPr/>
        </p:nvSpPr>
        <p:spPr bwMode="auto">
          <a:xfrm>
            <a:off x="395288" y="1262063"/>
            <a:ext cx="271580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eaLnBrk="1" hangingPunct="1"/>
            <a:r>
              <a:rPr lang="en-US" altLang="el-GR" sz="1800" b="1" dirty="0"/>
              <a:t>Position and swallowing</a:t>
            </a:r>
          </a:p>
          <a:p>
            <a:pPr eaLnBrk="1" hangingPunct="1"/>
            <a:endParaRPr lang="en-US" altLang="el-GR" sz="1800" b="1" dirty="0"/>
          </a:p>
          <a:p>
            <a:pPr eaLnBrk="1" hangingPunct="1"/>
            <a:endParaRPr lang="el-GR" altLang="el-GR" sz="1800" b="1" dirty="0"/>
          </a:p>
        </p:txBody>
      </p:sp>
      <p:sp>
        <p:nvSpPr>
          <p:cNvPr id="2059" name="Text Box 20">
            <a:extLst>
              <a:ext uri="{FF2B5EF4-FFF2-40B4-BE49-F238E27FC236}">
                <a16:creationId xmlns:a16="http://schemas.microsoft.com/office/drawing/2014/main" id="{031131EE-5092-CF25-71D3-F0D951946F25}"/>
              </a:ext>
            </a:extLst>
          </p:cNvPr>
          <p:cNvSpPr txBox="1">
            <a:spLocks noChangeArrowheads="1"/>
          </p:cNvSpPr>
          <p:nvPr/>
        </p:nvSpPr>
        <p:spPr bwMode="auto">
          <a:xfrm>
            <a:off x="420688" y="4581525"/>
            <a:ext cx="306846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eaLnBrk="1" hangingPunct="1"/>
            <a:r>
              <a:rPr lang="en-US" altLang="el-GR" sz="1800" b="1" dirty="0"/>
              <a:t>Location and tracheotomy</a:t>
            </a:r>
          </a:p>
          <a:p>
            <a:pPr eaLnBrk="1" hangingPunct="1"/>
            <a:endParaRPr lang="en-US" altLang="el-GR" sz="1800" b="1" dirty="0"/>
          </a:p>
          <a:p>
            <a:pPr eaLnBrk="1" hangingPunct="1"/>
            <a:endParaRPr lang="el-GR" altLang="el-GR" sz="1800" b="1" dirty="0"/>
          </a:p>
        </p:txBody>
      </p:sp>
      <p:pic>
        <p:nvPicPr>
          <p:cNvPr id="2060" name="Picture 21">
            <a:extLst>
              <a:ext uri="{FF2B5EF4-FFF2-40B4-BE49-F238E27FC236}">
                <a16:creationId xmlns:a16="http://schemas.microsoft.com/office/drawing/2014/main" id="{224E92D0-3B4A-041F-AC76-848110BBCF74}"/>
              </a:ext>
            </a:extLst>
          </p:cNvPr>
          <p:cNvPicPr>
            <a:picLocks noChangeAspect="1" noChangeArrowheads="1"/>
          </p:cNvPicPr>
          <p:nvPr/>
        </p:nvPicPr>
        <p:blipFill>
          <a:blip r:embed="rId5" cstate="email">
            <a:lum bright="-24000" contrast="18000"/>
            <a:grayscl/>
            <a:extLst>
              <a:ext uri="{28A0092B-C50C-407E-A947-70E740481C1C}">
                <a14:useLocalDpi xmlns:a14="http://schemas.microsoft.com/office/drawing/2010/main" val="0"/>
              </a:ext>
            </a:extLst>
          </a:blip>
          <a:srcRect/>
          <a:stretch>
            <a:fillRect/>
          </a:stretch>
        </p:blipFill>
        <p:spPr bwMode="auto">
          <a:xfrm>
            <a:off x="1160463" y="1628775"/>
            <a:ext cx="1535112"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2">
            <a:extLst>
              <a:ext uri="{FF2B5EF4-FFF2-40B4-BE49-F238E27FC236}">
                <a16:creationId xmlns:a16="http://schemas.microsoft.com/office/drawing/2014/main" id="{5D5090C8-9321-49F6-1A94-4AC39DF35183}"/>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572000" y="4797425"/>
            <a:ext cx="237490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19 - Δεξιό βέλος">
            <a:extLst>
              <a:ext uri="{FF2B5EF4-FFF2-40B4-BE49-F238E27FC236}">
                <a16:creationId xmlns:a16="http://schemas.microsoft.com/office/drawing/2014/main" id="{A4EDCD97-173B-08BA-FF72-167457C6AB50}"/>
              </a:ext>
            </a:extLst>
          </p:cNvPr>
          <p:cNvSpPr/>
          <p:nvPr/>
        </p:nvSpPr>
        <p:spPr>
          <a:xfrm>
            <a:off x="109538" y="549275"/>
            <a:ext cx="28575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ＭＳ Ｐゴシック" pitchFamily="-111" charset="-128"/>
            </a:endParaRPr>
          </a:p>
        </p:txBody>
      </p:sp>
      <p:sp>
        <p:nvSpPr>
          <p:cNvPr id="2" name="19 - Δεξιό βέλος">
            <a:extLst>
              <a:ext uri="{FF2B5EF4-FFF2-40B4-BE49-F238E27FC236}">
                <a16:creationId xmlns:a16="http://schemas.microsoft.com/office/drawing/2014/main" id="{D4D61207-53B3-A719-A1CF-32FFC6F7335C}"/>
              </a:ext>
            </a:extLst>
          </p:cNvPr>
          <p:cNvSpPr/>
          <p:nvPr/>
        </p:nvSpPr>
        <p:spPr>
          <a:xfrm>
            <a:off x="109538" y="1216025"/>
            <a:ext cx="28575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ＭＳ Ｐゴシック" pitchFamily="-111" charset="-128"/>
            </a:endParaRPr>
          </a:p>
        </p:txBody>
      </p:sp>
      <p:sp>
        <p:nvSpPr>
          <p:cNvPr id="3" name="19 - Δεξιό βέλος">
            <a:extLst>
              <a:ext uri="{FF2B5EF4-FFF2-40B4-BE49-F238E27FC236}">
                <a16:creationId xmlns:a16="http://schemas.microsoft.com/office/drawing/2014/main" id="{57E38947-E514-3974-1974-88FBFEC635FD}"/>
              </a:ext>
            </a:extLst>
          </p:cNvPr>
          <p:cNvSpPr/>
          <p:nvPr/>
        </p:nvSpPr>
        <p:spPr>
          <a:xfrm>
            <a:off x="109538" y="3592513"/>
            <a:ext cx="285750"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ＭＳ Ｐゴシック" pitchFamily="-111" charset="-128"/>
            </a:endParaRPr>
          </a:p>
        </p:txBody>
      </p:sp>
      <p:sp>
        <p:nvSpPr>
          <p:cNvPr id="4" name="19 - Δεξιό βέλος">
            <a:extLst>
              <a:ext uri="{FF2B5EF4-FFF2-40B4-BE49-F238E27FC236}">
                <a16:creationId xmlns:a16="http://schemas.microsoft.com/office/drawing/2014/main" id="{DEB43D49-8880-38E0-DBD8-0CBB8857395B}"/>
              </a:ext>
            </a:extLst>
          </p:cNvPr>
          <p:cNvSpPr/>
          <p:nvPr/>
        </p:nvSpPr>
        <p:spPr>
          <a:xfrm>
            <a:off x="107950" y="4529138"/>
            <a:ext cx="285750"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ＭＳ Ｐゴシック" pitchFamily="-111" charset="-128"/>
            </a:endParaRPr>
          </a:p>
        </p:txBody>
      </p:sp>
      <p:graphicFrame>
        <p:nvGraphicFramePr>
          <p:cNvPr id="2050" name="Object 23">
            <a:extLst>
              <a:ext uri="{FF2B5EF4-FFF2-40B4-BE49-F238E27FC236}">
                <a16:creationId xmlns:a16="http://schemas.microsoft.com/office/drawing/2014/main" id="{E700F51E-2B50-7F1C-597D-AF3CF35EFC68}"/>
              </a:ext>
            </a:extLst>
          </p:cNvPr>
          <p:cNvGraphicFramePr>
            <a:graphicFrameLocks noChangeAspect="1"/>
          </p:cNvGraphicFramePr>
          <p:nvPr/>
        </p:nvGraphicFramePr>
        <p:xfrm>
          <a:off x="7019925" y="3429000"/>
          <a:ext cx="1897063" cy="2736850"/>
        </p:xfrm>
        <a:graphic>
          <a:graphicData uri="http://schemas.openxmlformats.org/presentationml/2006/ole">
            <mc:AlternateContent xmlns:mc="http://schemas.openxmlformats.org/markup-compatibility/2006">
              <mc:Choice xmlns:v="urn:schemas-microsoft-com:vml" Requires="v">
                <p:oleObj name="Image" r:id="rId7" imgW="3073016" imgH="4431746" progId="Photoshop.Image.6">
                  <p:embed/>
                </p:oleObj>
              </mc:Choice>
              <mc:Fallback>
                <p:oleObj name="Image" r:id="rId7" imgW="3073016" imgH="4431746" progId="Photoshop.Image.6">
                  <p:embed/>
                  <p:pic>
                    <p:nvPicPr>
                      <p:cNvPr id="2050" name="Object 23">
                        <a:extLst>
                          <a:ext uri="{FF2B5EF4-FFF2-40B4-BE49-F238E27FC236}">
                            <a16:creationId xmlns:a16="http://schemas.microsoft.com/office/drawing/2014/main" id="{E700F51E-2B50-7F1C-597D-AF3CF35EFC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9925" y="3429000"/>
                        <a:ext cx="1897063"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24">
            <a:extLst>
              <a:ext uri="{FF2B5EF4-FFF2-40B4-BE49-F238E27FC236}">
                <a16:creationId xmlns:a16="http://schemas.microsoft.com/office/drawing/2014/main" id="{9A270685-7591-B440-80B9-CFAEF208C06D}"/>
              </a:ext>
            </a:extLst>
          </p:cNvPr>
          <p:cNvGraphicFramePr>
            <a:graphicFrameLocks noChangeAspect="1"/>
          </p:cNvGraphicFramePr>
          <p:nvPr/>
        </p:nvGraphicFramePr>
        <p:xfrm>
          <a:off x="5219700" y="2636838"/>
          <a:ext cx="1554163" cy="2087562"/>
        </p:xfrm>
        <a:graphic>
          <a:graphicData uri="http://schemas.openxmlformats.org/presentationml/2006/ole">
            <mc:AlternateContent xmlns:mc="http://schemas.openxmlformats.org/markup-compatibility/2006">
              <mc:Choice xmlns:v="urn:schemas-microsoft-com:vml" Requires="v">
                <p:oleObj name="Image" r:id="rId9" imgW="3568254" imgH="4787302" progId="Photoshop.Image.6">
                  <p:embed/>
                </p:oleObj>
              </mc:Choice>
              <mc:Fallback>
                <p:oleObj name="Image" r:id="rId9" imgW="3568254" imgH="4787302" progId="Photoshop.Image.6">
                  <p:embed/>
                  <p:pic>
                    <p:nvPicPr>
                      <p:cNvPr id="2051" name="Object 24">
                        <a:extLst>
                          <a:ext uri="{FF2B5EF4-FFF2-40B4-BE49-F238E27FC236}">
                            <a16:creationId xmlns:a16="http://schemas.microsoft.com/office/drawing/2014/main" id="{9A270685-7591-B440-80B9-CFAEF208C06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19700" y="2636838"/>
                        <a:ext cx="1554163" cy="20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64E7ADF-A2A1-34F2-33D5-F3EE8DC4C4F4}"/>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22B85FE8-4D7B-2642-8F14-6A33DE7F09FB}"/>
              </a:ext>
            </a:extLst>
          </p:cNvPr>
          <p:cNvSpPr>
            <a:spLocks noGrp="1"/>
          </p:cNvSpPr>
          <p:nvPr>
            <p:ph idx="1"/>
          </p:nvPr>
        </p:nvSpPr>
        <p:spPr/>
        <p:txBody>
          <a:bodyPr/>
          <a:lstStyle/>
          <a:p>
            <a:endParaRPr lang="el-GR"/>
          </a:p>
        </p:txBody>
      </p:sp>
      <p:pic>
        <p:nvPicPr>
          <p:cNvPr id="2050" name="Picture 2" descr="Respiratory Bronchioles Labeled">
            <a:extLst>
              <a:ext uri="{FF2B5EF4-FFF2-40B4-BE49-F238E27FC236}">
                <a16:creationId xmlns:a16="http://schemas.microsoft.com/office/drawing/2014/main" id="{E2BD815D-2D75-6A5E-7B54-D378AF1E973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84150"/>
            <a:ext cx="9144000" cy="64881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712F8A-FE53-0CF8-9A0A-A8937D553783}"/>
              </a:ext>
            </a:extLst>
          </p:cNvPr>
          <p:cNvSpPr txBox="1"/>
          <p:nvPr/>
        </p:nvSpPr>
        <p:spPr>
          <a:xfrm>
            <a:off x="1668780" y="5933400"/>
            <a:ext cx="7475220" cy="646331"/>
          </a:xfrm>
          <a:prstGeom prst="rect">
            <a:avLst/>
          </a:prstGeom>
          <a:noFill/>
        </p:spPr>
        <p:txBody>
          <a:bodyPr wrap="square">
            <a:spAutoFit/>
          </a:bodyPr>
          <a:lstStyle/>
          <a:p>
            <a:r>
              <a:rPr lang="en-US" b="1" dirty="0">
                <a:highlight>
                  <a:srgbClr val="0000FF"/>
                </a:highlight>
              </a:rPr>
              <a:t>Alveoli:</a:t>
            </a:r>
            <a:r>
              <a:rPr lang="en-US" dirty="0">
                <a:highlight>
                  <a:srgbClr val="0000FF"/>
                </a:highlight>
              </a:rPr>
              <a:t> </a:t>
            </a:r>
            <a:r>
              <a:rPr lang="en-US" dirty="0"/>
              <a:t>Tiny air sacs where </a:t>
            </a:r>
            <a:r>
              <a:rPr lang="en-US" b="1" dirty="0"/>
              <a:t>gas exchange</a:t>
            </a:r>
            <a:r>
              <a:rPr lang="en-US" dirty="0"/>
              <a:t> occurs. Oxygen enters the blood, and carbon dioxide is expelled</a:t>
            </a:r>
            <a:endParaRPr lang="el-GR" dirty="0"/>
          </a:p>
        </p:txBody>
      </p:sp>
    </p:spTree>
    <p:extLst>
      <p:ext uri="{BB962C8B-B14F-4D97-AF65-F5344CB8AC3E}">
        <p14:creationId xmlns:p14="http://schemas.microsoft.com/office/powerpoint/2010/main" val="18389634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5">
            <a:extLst>
              <a:ext uri="{FF2B5EF4-FFF2-40B4-BE49-F238E27FC236}">
                <a16:creationId xmlns:a16="http://schemas.microsoft.com/office/drawing/2014/main" id="{06AC0493-2A14-4775-1F10-E1BEC2ABB484}"/>
              </a:ext>
            </a:extLst>
          </p:cNvPr>
          <p:cNvGraphicFramePr>
            <a:graphicFrameLocks noChangeAspect="1"/>
          </p:cNvGraphicFramePr>
          <p:nvPr>
            <p:extLst>
              <p:ext uri="{D42A27DB-BD31-4B8C-83A1-F6EECF244321}">
                <p14:modId xmlns:p14="http://schemas.microsoft.com/office/powerpoint/2010/main" val="36824919"/>
              </p:ext>
            </p:extLst>
          </p:nvPr>
        </p:nvGraphicFramePr>
        <p:xfrm>
          <a:off x="5050381" y="957580"/>
          <a:ext cx="3908263" cy="4455668"/>
        </p:xfrm>
        <a:graphic>
          <a:graphicData uri="http://schemas.openxmlformats.org/presentationml/2006/ole">
            <mc:AlternateContent xmlns:mc="http://schemas.openxmlformats.org/markup-compatibility/2006">
              <mc:Choice xmlns:v="urn:schemas-microsoft-com:vml" Requires="v">
                <p:oleObj name="PBrush" r:id="rId3" imgW="3400900" imgH="3877216" progId="">
                  <p:embed/>
                </p:oleObj>
              </mc:Choice>
              <mc:Fallback>
                <p:oleObj name="PBrush" r:id="rId3" imgW="3400900" imgH="3877216" progId="">
                  <p:embed/>
                  <p:pic>
                    <p:nvPicPr>
                      <p:cNvPr id="3074" name="Object 5">
                        <a:extLst>
                          <a:ext uri="{FF2B5EF4-FFF2-40B4-BE49-F238E27FC236}">
                            <a16:creationId xmlns:a16="http://schemas.microsoft.com/office/drawing/2014/main" id="{06AC0493-2A14-4775-1F10-E1BEC2ABB4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0381" y="957580"/>
                        <a:ext cx="3908263" cy="4455668"/>
                      </a:xfrm>
                      <a:prstGeom prst="rect">
                        <a:avLst/>
                      </a:prstGeom>
                      <a:noFill/>
                      <a:ln>
                        <a:noFill/>
                      </a:ln>
                      <a:effectLst/>
                    </p:spPr>
                  </p:pic>
                </p:oleObj>
              </mc:Fallback>
            </mc:AlternateContent>
          </a:graphicData>
        </a:graphic>
      </p:graphicFrame>
      <p:pic>
        <p:nvPicPr>
          <p:cNvPr id="3077" name="Picture 13">
            <a:extLst>
              <a:ext uri="{FF2B5EF4-FFF2-40B4-BE49-F238E27FC236}">
                <a16:creationId xmlns:a16="http://schemas.microsoft.com/office/drawing/2014/main" id="{12B650CE-6821-5A9E-8C70-58ED80AD77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638"/>
            <a:ext cx="5050230" cy="678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4">
            <a:extLst>
              <a:ext uri="{FF2B5EF4-FFF2-40B4-BE49-F238E27FC236}">
                <a16:creationId xmlns:a16="http://schemas.microsoft.com/office/drawing/2014/main" id="{7BAA6534-06B7-7B29-975E-BEBE7B4FAF9F}"/>
              </a:ext>
            </a:extLst>
          </p:cNvPr>
          <p:cNvSpPr txBox="1">
            <a:spLocks noChangeArrowheads="1"/>
          </p:cNvSpPr>
          <p:nvPr/>
        </p:nvSpPr>
        <p:spPr bwMode="auto">
          <a:xfrm>
            <a:off x="487680" y="5107305"/>
            <a:ext cx="4562550" cy="1384995"/>
          </a:xfrm>
          <a:prstGeom prst="rect">
            <a:avLst/>
          </a:prstGeom>
          <a:solidFill>
            <a:schemeClr val="bg1"/>
          </a:solidFill>
          <a:ln>
            <a:noFill/>
          </a:ln>
        </p:spPr>
        <p:txBody>
          <a:bodyPr wrap="square">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eaLnBrk="1" hangingPunct="1"/>
            <a:r>
              <a:rPr lang="en-US" altLang="el-GR" sz="1400" dirty="0"/>
              <a:t>Limits</a:t>
            </a:r>
          </a:p>
          <a:p>
            <a:pPr eaLnBrk="1" hangingPunct="1"/>
            <a:r>
              <a:rPr lang="en-US" altLang="el-GR" sz="1400" dirty="0"/>
              <a:t>Upper: to upper body surface C3</a:t>
            </a:r>
          </a:p>
          <a:p>
            <a:pPr eaLnBrk="1" hangingPunct="1"/>
            <a:r>
              <a:rPr lang="en-US" altLang="el-GR" sz="1400" dirty="0"/>
              <a:t>Bottom: to lower body surface 6</a:t>
            </a:r>
          </a:p>
          <a:p>
            <a:pPr eaLnBrk="1" hangingPunct="1"/>
            <a:r>
              <a:rPr lang="en-US" altLang="el-GR" sz="1400" dirty="0"/>
              <a:t>In the female 0.5-1 vertebra higher</a:t>
            </a:r>
          </a:p>
          <a:p>
            <a:pPr eaLnBrk="1" hangingPunct="1"/>
            <a:r>
              <a:rPr lang="en-US" altLang="el-GR" sz="1400" dirty="0"/>
              <a:t>(Extension-head flexion, speech, swallowing, </a:t>
            </a:r>
          </a:p>
          <a:p>
            <a:pPr eaLnBrk="1" hangingPunct="1"/>
            <a:r>
              <a:rPr lang="en-US" altLang="el-GR" sz="1400" dirty="0"/>
              <a:t>cough, the voice of acute and deep tones) </a:t>
            </a:r>
          </a:p>
        </p:txBody>
      </p:sp>
      <p:sp>
        <p:nvSpPr>
          <p:cNvPr id="2" name="Text Box 9">
            <a:extLst>
              <a:ext uri="{FF2B5EF4-FFF2-40B4-BE49-F238E27FC236}">
                <a16:creationId xmlns:a16="http://schemas.microsoft.com/office/drawing/2014/main" id="{181C3F74-1B8F-D5D0-E1D6-4B6451593A62}"/>
              </a:ext>
            </a:extLst>
          </p:cNvPr>
          <p:cNvSpPr txBox="1">
            <a:spLocks noChangeArrowheads="1"/>
          </p:cNvSpPr>
          <p:nvPr/>
        </p:nvSpPr>
        <p:spPr bwMode="auto">
          <a:xfrm>
            <a:off x="4734724" y="161353"/>
            <a:ext cx="44582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algn="ctr" eaLnBrk="1" hangingPunct="1"/>
            <a:r>
              <a:rPr lang="en-US" altLang="el-GR" sz="3600" b="1" dirty="0"/>
              <a:t>Location of larynx </a:t>
            </a:r>
            <a:endParaRPr lang="el-GR" altLang="el-GR" sz="3600" b="1"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6">
            <a:extLst>
              <a:ext uri="{FF2B5EF4-FFF2-40B4-BE49-F238E27FC236}">
                <a16:creationId xmlns:a16="http://schemas.microsoft.com/office/drawing/2014/main" id="{6C3B6792-7DE6-42B2-177E-3776EC629594}"/>
              </a:ext>
            </a:extLst>
          </p:cNvPr>
          <p:cNvSpPr txBox="1">
            <a:spLocks noChangeArrowheads="1"/>
          </p:cNvSpPr>
          <p:nvPr/>
        </p:nvSpPr>
        <p:spPr bwMode="auto">
          <a:xfrm>
            <a:off x="1800225" y="-26988"/>
            <a:ext cx="44454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eaLnBrk="1" hangingPunct="1"/>
            <a:r>
              <a:rPr lang="en-US" altLang="el-GR" sz="3600" b="1" dirty="0"/>
              <a:t>LARYNX VOLUME </a:t>
            </a:r>
            <a:endParaRPr lang="el-GR" altLang="el-GR" sz="3600" b="1" dirty="0"/>
          </a:p>
        </p:txBody>
      </p:sp>
      <p:graphicFrame>
        <p:nvGraphicFramePr>
          <p:cNvPr id="4098" name="Object 5">
            <a:extLst>
              <a:ext uri="{FF2B5EF4-FFF2-40B4-BE49-F238E27FC236}">
                <a16:creationId xmlns:a16="http://schemas.microsoft.com/office/drawing/2014/main" id="{23194719-1EBA-C4CA-D842-94804B76C85F}"/>
              </a:ext>
            </a:extLst>
          </p:cNvPr>
          <p:cNvGraphicFramePr>
            <a:graphicFrameLocks noChangeAspect="1"/>
          </p:cNvGraphicFramePr>
          <p:nvPr/>
        </p:nvGraphicFramePr>
        <p:xfrm>
          <a:off x="0" y="1557338"/>
          <a:ext cx="4089400" cy="4638675"/>
        </p:xfrm>
        <a:graphic>
          <a:graphicData uri="http://schemas.openxmlformats.org/presentationml/2006/ole">
            <mc:AlternateContent xmlns:mc="http://schemas.openxmlformats.org/markup-compatibility/2006">
              <mc:Choice xmlns:v="urn:schemas-microsoft-com:vml" Requires="v">
                <p:oleObj name="PBrush" r:id="rId3" imgW="3828571" imgH="3772427" progId="">
                  <p:embed/>
                </p:oleObj>
              </mc:Choice>
              <mc:Fallback>
                <p:oleObj name="PBrush" r:id="rId3" imgW="3828571" imgH="3772427" progId="">
                  <p:embed/>
                  <p:pic>
                    <p:nvPicPr>
                      <p:cNvPr id="4098" name="Object 5">
                        <a:extLst>
                          <a:ext uri="{FF2B5EF4-FFF2-40B4-BE49-F238E27FC236}">
                            <a16:creationId xmlns:a16="http://schemas.microsoft.com/office/drawing/2014/main" id="{23194719-1EBA-C4CA-D842-94804B76C8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7338"/>
                        <a:ext cx="40894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0" name="Text Box 8">
            <a:extLst>
              <a:ext uri="{FF2B5EF4-FFF2-40B4-BE49-F238E27FC236}">
                <a16:creationId xmlns:a16="http://schemas.microsoft.com/office/drawing/2014/main" id="{C1BA1B3B-12A3-DE84-10B3-BBAC9F2E9DE4}"/>
              </a:ext>
            </a:extLst>
          </p:cNvPr>
          <p:cNvSpPr txBox="1">
            <a:spLocks noChangeArrowheads="1"/>
          </p:cNvSpPr>
          <p:nvPr/>
        </p:nvSpPr>
        <p:spPr bwMode="auto">
          <a:xfrm>
            <a:off x="107950" y="620713"/>
            <a:ext cx="90360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eaLnBrk="1" hangingPunct="1"/>
            <a:r>
              <a:rPr lang="en-US" altLang="el-GR" sz="1800" b="1" dirty="0">
                <a:solidFill>
                  <a:srgbClr val="FFFF00"/>
                </a:solidFill>
              </a:rPr>
              <a:t>Size and stature. Increase in sagittal diameter in men during puberty – castrated men</a:t>
            </a:r>
          </a:p>
          <a:p>
            <a:pPr eaLnBrk="1" hangingPunct="1"/>
            <a:endParaRPr lang="en-US" altLang="el-GR" sz="1800" dirty="0">
              <a:solidFill>
                <a:srgbClr val="0000FF"/>
              </a:solidFill>
            </a:endParaRPr>
          </a:p>
          <a:p>
            <a:pPr eaLnBrk="1" hangingPunct="1"/>
            <a:endParaRPr lang="el-GR" altLang="el-GR" sz="1800" dirty="0">
              <a:solidFill>
                <a:srgbClr val="0000FF"/>
              </a:solidFill>
            </a:endParaRPr>
          </a:p>
        </p:txBody>
      </p:sp>
      <p:sp>
        <p:nvSpPr>
          <p:cNvPr id="4101" name="Text Box 9">
            <a:extLst>
              <a:ext uri="{FF2B5EF4-FFF2-40B4-BE49-F238E27FC236}">
                <a16:creationId xmlns:a16="http://schemas.microsoft.com/office/drawing/2014/main" id="{C953E689-B800-CE0F-6437-0CD33CBCBBE3}"/>
              </a:ext>
            </a:extLst>
          </p:cNvPr>
          <p:cNvSpPr txBox="1">
            <a:spLocks noChangeArrowheads="1"/>
          </p:cNvSpPr>
          <p:nvPr/>
        </p:nvSpPr>
        <p:spPr bwMode="auto">
          <a:xfrm>
            <a:off x="4643438" y="3692525"/>
            <a:ext cx="451961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eaLnBrk="1" hangingPunct="1"/>
            <a:r>
              <a:rPr lang="en-US" altLang="el-GR" sz="1800" dirty="0"/>
              <a:t>Length: 44 or 70mm (36)</a:t>
            </a:r>
          </a:p>
          <a:p>
            <a:pPr eaLnBrk="1" hangingPunct="1"/>
            <a:r>
              <a:rPr lang="en-US" altLang="el-GR" sz="1800" dirty="0"/>
              <a:t>Transverse diameter:43 mm (41)      </a:t>
            </a:r>
          </a:p>
          <a:p>
            <a:pPr eaLnBrk="1" hangingPunct="1"/>
            <a:r>
              <a:rPr lang="en-US" altLang="el-GR" sz="1800" dirty="0"/>
              <a:t>Sagittal diameter:36 mm (26)</a:t>
            </a:r>
          </a:p>
          <a:p>
            <a:pPr eaLnBrk="1" hangingPunct="1"/>
            <a:endParaRPr lang="en-US" altLang="el-GR" sz="1800" dirty="0"/>
          </a:p>
          <a:p>
            <a:pPr eaLnBrk="1" hangingPunct="1"/>
            <a:endParaRPr lang="el-GR" altLang="el-GR" sz="1800" dirty="0"/>
          </a:p>
          <a:p>
            <a:pPr eaLnBrk="1" hangingPunct="1"/>
            <a:r>
              <a:rPr lang="en-US" altLang="el-GR" sz="1800" dirty="0"/>
              <a:t>        </a:t>
            </a:r>
            <a:endParaRPr lang="el-GR" altLang="el-GR" b="1" dirty="0">
              <a:solidFill>
                <a:srgbClr val="FFFF00"/>
              </a:solidFill>
            </a:endParaRPr>
          </a:p>
        </p:txBody>
      </p:sp>
      <p:pic>
        <p:nvPicPr>
          <p:cNvPr id="4102" name="Picture 10">
            <a:extLst>
              <a:ext uri="{FF2B5EF4-FFF2-40B4-BE49-F238E27FC236}">
                <a16:creationId xmlns:a16="http://schemas.microsoft.com/office/drawing/2014/main" id="{87AE06CF-0D9C-AAAF-7DBD-345F428B3D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1052513"/>
            <a:ext cx="19589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1">
            <a:extLst>
              <a:ext uri="{FF2B5EF4-FFF2-40B4-BE49-F238E27FC236}">
                <a16:creationId xmlns:a16="http://schemas.microsoft.com/office/drawing/2014/main" id="{9C9E3D79-542D-7E6E-E6D2-EE4E9FBFBC8B}"/>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178675" y="1052513"/>
            <a:ext cx="1376363"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Text Box 12">
            <a:extLst>
              <a:ext uri="{FF2B5EF4-FFF2-40B4-BE49-F238E27FC236}">
                <a16:creationId xmlns:a16="http://schemas.microsoft.com/office/drawing/2014/main" id="{3FEFCA62-4664-5CC3-EC24-0ED04E1CF9BF}"/>
              </a:ext>
            </a:extLst>
          </p:cNvPr>
          <p:cNvSpPr txBox="1">
            <a:spLocks noChangeArrowheads="1"/>
          </p:cNvSpPr>
          <p:nvPr/>
        </p:nvSpPr>
        <p:spPr bwMode="auto">
          <a:xfrm>
            <a:off x="4767263" y="4822825"/>
            <a:ext cx="42739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eaLnBrk="1" hangingPunct="1"/>
            <a:r>
              <a:rPr lang="en-US" altLang="el-GR" sz="2400" b="1" dirty="0">
                <a:solidFill>
                  <a:srgbClr val="FFFF00"/>
                </a:solidFill>
              </a:rPr>
              <a:t>LARYNGEAL PROMINENCE</a:t>
            </a:r>
            <a:endParaRPr lang="el-GR" altLang="el-GR" sz="2400" b="1" dirty="0">
              <a:solidFill>
                <a:srgbClr val="FFFF00"/>
              </a:solidFill>
            </a:endParaRPr>
          </a:p>
        </p:txBody>
      </p:sp>
      <p:sp>
        <p:nvSpPr>
          <p:cNvPr id="4105" name="Line 14">
            <a:extLst>
              <a:ext uri="{FF2B5EF4-FFF2-40B4-BE49-F238E27FC236}">
                <a16:creationId xmlns:a16="http://schemas.microsoft.com/office/drawing/2014/main" id="{8C63F8B3-B2A0-A245-3C7B-980C07EE49AE}"/>
              </a:ext>
            </a:extLst>
          </p:cNvPr>
          <p:cNvSpPr>
            <a:spLocks noChangeShapeType="1"/>
          </p:cNvSpPr>
          <p:nvPr/>
        </p:nvSpPr>
        <p:spPr bwMode="auto">
          <a:xfrm flipH="1" flipV="1">
            <a:off x="2051050" y="4437063"/>
            <a:ext cx="2808288" cy="576262"/>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3569" y="96558"/>
            <a:ext cx="4889480" cy="584775"/>
          </a:xfrm>
          <a:prstGeom prst="rect">
            <a:avLst/>
          </a:prstGeom>
          <a:noFill/>
        </p:spPr>
        <p:txBody>
          <a:bodyPr wrap="none" rtlCol="0">
            <a:spAutoFit/>
          </a:bodyPr>
          <a:lstStyle/>
          <a:p>
            <a:r>
              <a:rPr lang="el-GR" sz="3200" b="1" dirty="0">
                <a:solidFill>
                  <a:srgbClr val="FFCD3D"/>
                </a:solidFill>
                <a:effectLst>
                  <a:outerShdw blurRad="50800" dist="38100" algn="l" rotWithShape="0">
                    <a:prstClr val="black">
                      <a:alpha val="40000"/>
                    </a:prstClr>
                  </a:outerShdw>
                </a:effectLst>
                <a:latin typeface="Comic Sans MS"/>
                <a:cs typeface="Comic Sans MS"/>
              </a:rPr>
              <a:t> </a:t>
            </a:r>
            <a:r>
              <a:rPr lang="en-US" sz="3200" b="1" dirty="0">
                <a:solidFill>
                  <a:srgbClr val="FFCD3D"/>
                </a:solidFill>
                <a:effectLst>
                  <a:outerShdw blurRad="50800" dist="38100" algn="l" rotWithShape="0">
                    <a:prstClr val="black">
                      <a:alpha val="40000"/>
                    </a:prstClr>
                  </a:outerShdw>
                </a:effectLst>
                <a:latin typeface="Comic Sans MS"/>
                <a:cs typeface="Comic Sans MS"/>
              </a:rPr>
              <a:t>location of the larynx </a:t>
            </a:r>
          </a:p>
        </p:txBody>
      </p:sp>
      <p:sp>
        <p:nvSpPr>
          <p:cNvPr id="3" name="TextBox 2"/>
          <p:cNvSpPr txBox="1"/>
          <p:nvPr/>
        </p:nvSpPr>
        <p:spPr>
          <a:xfrm>
            <a:off x="362761" y="6121325"/>
            <a:ext cx="2249334" cy="400110"/>
          </a:xfrm>
          <a:prstGeom prst="rect">
            <a:avLst/>
          </a:prstGeom>
          <a:solidFill>
            <a:schemeClr val="bg1"/>
          </a:solidFill>
        </p:spPr>
        <p:txBody>
          <a:bodyPr wrap="none" rtlCol="0">
            <a:spAutoFit/>
          </a:bodyPr>
          <a:lstStyle/>
          <a:p>
            <a:r>
              <a:rPr lang="en-US" sz="2000" b="1" dirty="0">
                <a:solidFill>
                  <a:schemeClr val="accent3"/>
                </a:solidFill>
                <a:effectLst>
                  <a:outerShdw blurRad="50800" dist="38100" algn="l" rotWithShape="0">
                    <a:prstClr val="black">
                      <a:alpha val="40000"/>
                    </a:prstClr>
                  </a:outerShdw>
                </a:effectLst>
                <a:latin typeface="Comic Sans MS"/>
                <a:cs typeface="Comic Sans MS"/>
              </a:rPr>
              <a:t>Sagittal section </a:t>
            </a:r>
          </a:p>
        </p:txBody>
      </p:sp>
      <p:pic>
        <p:nvPicPr>
          <p:cNvPr id="8194" name="Picture 2" descr="Mucus is gross. But here are 9 things you should know about it. | Nasal ...">
            <a:extLst>
              <a:ext uri="{FF2B5EF4-FFF2-40B4-BE49-F238E27FC236}">
                <a16:creationId xmlns:a16="http://schemas.microsoft.com/office/drawing/2014/main" id="{4FFF5BF6-ACC4-2EB0-AEB8-9352118906E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8178" y="681333"/>
            <a:ext cx="6640692" cy="5240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2074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51050" y="244383"/>
            <a:ext cx="3914854" cy="584775"/>
          </a:xfrm>
          <a:prstGeom prst="rect">
            <a:avLst/>
          </a:prstGeom>
          <a:noFill/>
        </p:spPr>
        <p:txBody>
          <a:bodyPr wrap="none" rtlCol="0">
            <a:spAutoFit/>
          </a:bodyPr>
          <a:lstStyle/>
          <a:p>
            <a:r>
              <a:rPr lang="el-GR" sz="3200" b="1" dirty="0">
                <a:solidFill>
                  <a:srgbClr val="FFCD3D"/>
                </a:solidFill>
                <a:effectLst>
                  <a:outerShdw blurRad="50800" dist="38100" algn="l" rotWithShape="0">
                    <a:prstClr val="black">
                      <a:alpha val="40000"/>
                    </a:prstClr>
                  </a:outerShdw>
                </a:effectLst>
                <a:latin typeface="Comic Sans MS"/>
                <a:cs typeface="Comic Sans MS"/>
              </a:rPr>
              <a:t> </a:t>
            </a:r>
            <a:r>
              <a:rPr lang="en-US" sz="3200" b="1" dirty="0">
                <a:solidFill>
                  <a:srgbClr val="FFCD3D"/>
                </a:solidFill>
                <a:effectLst>
                  <a:outerShdw blurRad="50800" dist="38100" algn="l" rotWithShape="0">
                    <a:prstClr val="black">
                      <a:alpha val="40000"/>
                    </a:prstClr>
                  </a:outerShdw>
                </a:effectLst>
                <a:latin typeface="Comic Sans MS"/>
                <a:cs typeface="Comic Sans MS"/>
              </a:rPr>
              <a:t>Larynx-functions </a:t>
            </a:r>
          </a:p>
        </p:txBody>
      </p:sp>
      <p:sp>
        <p:nvSpPr>
          <p:cNvPr id="7" name="TextBox 6"/>
          <p:cNvSpPr txBox="1"/>
          <p:nvPr/>
        </p:nvSpPr>
        <p:spPr>
          <a:xfrm>
            <a:off x="207264" y="1353414"/>
            <a:ext cx="8668512" cy="5139869"/>
          </a:xfrm>
          <a:prstGeom prst="rect">
            <a:avLst/>
          </a:prstGeom>
          <a:noFill/>
        </p:spPr>
        <p:txBody>
          <a:bodyPr wrap="square" rtlCol="0">
            <a:spAutoFit/>
          </a:bodyPr>
          <a:lstStyle/>
          <a:p>
            <a:pPr algn="l"/>
            <a:r>
              <a:rPr lang="en-US" sz="2000" b="1" i="0" dirty="0">
                <a:effectLst/>
                <a:latin typeface="Raleway" pitchFamily="2" charset="0"/>
              </a:rPr>
              <a:t>Speech production</a:t>
            </a:r>
          </a:p>
          <a:p>
            <a:pPr marL="742950" lvl="1" indent="-285750" algn="l">
              <a:buFont typeface="Arial" panose="020B0604020202020204" pitchFamily="34" charset="0"/>
              <a:buChar char="•"/>
            </a:pPr>
            <a:r>
              <a:rPr lang="en-US" sz="2000" b="0" i="0" dirty="0">
                <a:effectLst/>
                <a:latin typeface="Raleway" pitchFamily="2" charset="0"/>
              </a:rPr>
              <a:t>the voice box</a:t>
            </a:r>
          </a:p>
          <a:p>
            <a:pPr marL="742950" lvl="1" indent="-285750" algn="l">
              <a:buFont typeface="Arial" panose="020B0604020202020204" pitchFamily="34" charset="0"/>
              <a:buChar char="•"/>
            </a:pPr>
            <a:r>
              <a:rPr lang="en-US" sz="2000" b="0" i="0" dirty="0">
                <a:effectLst/>
                <a:latin typeface="Raleway" pitchFamily="2" charset="0"/>
              </a:rPr>
              <a:t>Vibrations of these vocal folds allow humans to speak and sing</a:t>
            </a:r>
          </a:p>
          <a:p>
            <a:pPr marL="742950" lvl="1" indent="-285750" algn="l">
              <a:buFont typeface="Arial" panose="020B0604020202020204" pitchFamily="34" charset="0"/>
              <a:buChar char="•"/>
            </a:pPr>
            <a:r>
              <a:rPr lang="en-US" sz="2000" b="0" i="0" dirty="0">
                <a:effectLst/>
                <a:latin typeface="Raleway" pitchFamily="2" charset="0"/>
              </a:rPr>
              <a:t>Changes in the vibration speed and tension of the vocal folds vary the pitch</a:t>
            </a:r>
          </a:p>
          <a:p>
            <a:pPr algn="l"/>
            <a:r>
              <a:rPr lang="en-US" sz="2000" b="1" i="0" dirty="0">
                <a:effectLst/>
                <a:latin typeface="Raleway" pitchFamily="2" charset="0"/>
              </a:rPr>
              <a:t>Air passage in the respiratory system </a:t>
            </a:r>
          </a:p>
          <a:p>
            <a:pPr marL="742950" lvl="1" indent="-285750" algn="l">
              <a:buFont typeface="Arial" panose="020B0604020202020204" pitchFamily="34" charset="0"/>
              <a:buChar char="•"/>
            </a:pPr>
            <a:r>
              <a:rPr lang="en-US" sz="2000" b="0" i="0" dirty="0">
                <a:effectLst/>
                <a:latin typeface="Raleway" pitchFamily="2" charset="0"/>
              </a:rPr>
              <a:t>The larynx helps provide smooth passage of air from the nasal cavity to the </a:t>
            </a:r>
            <a:r>
              <a:rPr lang="en-US" sz="2000" b="0" i="0" u="none" strike="noStrike" dirty="0">
                <a:effectLst/>
                <a:latin typeface="Raleway" pitchFamily="2" charset="0"/>
                <a:hlinkClick r:id="rId3" tooltip="Medical Image">
                  <a:extLst>
                    <a:ext uri="{A12FA001-AC4F-418D-AE19-62706E023703}">
                      <ahyp:hlinkClr xmlns:ahyp="http://schemas.microsoft.com/office/drawing/2018/hyperlinkcolor" val="tx"/>
                    </a:ext>
                  </a:extLst>
                </a:hlinkClick>
              </a:rPr>
              <a:t>lungs</a:t>
            </a:r>
            <a:endParaRPr lang="en-US" sz="2000" b="0" i="0" dirty="0">
              <a:effectLst/>
              <a:latin typeface="Raleway" pitchFamily="2" charset="0"/>
            </a:endParaRPr>
          </a:p>
          <a:p>
            <a:pPr marL="742950" lvl="1" indent="-285750" algn="l">
              <a:buFont typeface="Arial" panose="020B0604020202020204" pitchFamily="34" charset="0"/>
              <a:buChar char="•"/>
            </a:pPr>
            <a:r>
              <a:rPr lang="en-US" sz="2000" b="0" i="0" dirty="0">
                <a:effectLst/>
                <a:latin typeface="Raleway" pitchFamily="2" charset="0"/>
              </a:rPr>
              <a:t>Air enters through the nose and mouth when a person inhales, and travels through the pharynx, larynx, and </a:t>
            </a:r>
            <a:r>
              <a:rPr lang="en-US" sz="2000" b="0" i="0" u="none" strike="noStrike" dirty="0">
                <a:effectLst/>
                <a:latin typeface="Raleway" pitchFamily="2" charset="0"/>
                <a:hlinkClick r:id="rId4" tooltip="Educational Slideshow">
                  <a:extLst>
                    <a:ext uri="{A12FA001-AC4F-418D-AE19-62706E023703}">
                      <ahyp:hlinkClr xmlns:ahyp="http://schemas.microsoft.com/office/drawing/2018/hyperlinkcolor" val="tx"/>
                    </a:ext>
                  </a:extLst>
                </a:hlinkClick>
              </a:rPr>
              <a:t>bronchi</a:t>
            </a:r>
            <a:r>
              <a:rPr lang="en-US" sz="2000" b="0" i="0" dirty="0">
                <a:effectLst/>
                <a:latin typeface="Raleway" pitchFamily="2" charset="0"/>
              </a:rPr>
              <a:t> </a:t>
            </a:r>
          </a:p>
          <a:p>
            <a:pPr algn="l"/>
            <a:r>
              <a:rPr lang="en-US" sz="2000" b="1" i="0" dirty="0">
                <a:effectLst/>
                <a:latin typeface="Raleway" pitchFamily="2" charset="0"/>
              </a:rPr>
              <a:t>Channeling food into the </a:t>
            </a:r>
            <a:r>
              <a:rPr lang="en-US" sz="2000" b="1" i="0" u="none" strike="noStrike" dirty="0">
                <a:effectLst/>
                <a:latin typeface="Raleway" pitchFamily="2" charset="0"/>
                <a:hlinkClick r:id="rId5">
                  <a:extLst>
                    <a:ext uri="{A12FA001-AC4F-418D-AE19-62706E023703}">
                      <ahyp:hlinkClr xmlns:ahyp="http://schemas.microsoft.com/office/drawing/2018/hyperlinkcolor" val="tx"/>
                    </a:ext>
                  </a:extLst>
                </a:hlinkClick>
              </a:rPr>
              <a:t>digestive system</a:t>
            </a:r>
            <a:endParaRPr lang="en-US" sz="2000" b="1" i="0" dirty="0">
              <a:effectLst/>
              <a:latin typeface="Raleway" pitchFamily="2" charset="0"/>
            </a:endParaRPr>
          </a:p>
          <a:p>
            <a:pPr marL="742950" lvl="1" indent="-285750" algn="l">
              <a:buFont typeface="Arial" panose="020B0604020202020204" pitchFamily="34" charset="0"/>
              <a:buChar char="•"/>
            </a:pPr>
            <a:r>
              <a:rPr lang="en-US" sz="2000" b="0" i="0" dirty="0">
                <a:effectLst/>
                <a:latin typeface="Raleway" pitchFamily="2" charset="0"/>
              </a:rPr>
              <a:t>The larynx helps prevent </a:t>
            </a:r>
            <a:r>
              <a:rPr lang="en-US" sz="2000" b="0" i="0" u="none" strike="noStrike" dirty="0">
                <a:effectLst/>
                <a:latin typeface="Raleway" pitchFamily="2" charset="0"/>
                <a:hlinkClick r:id="rId6">
                  <a:extLst>
                    <a:ext uri="{A12FA001-AC4F-418D-AE19-62706E023703}">
                      <ahyp:hlinkClr xmlns:ahyp="http://schemas.microsoft.com/office/drawing/2018/hyperlinkcolor" val="tx"/>
                    </a:ext>
                  </a:extLst>
                </a:hlinkClick>
              </a:rPr>
              <a:t>choking</a:t>
            </a:r>
            <a:r>
              <a:rPr lang="en-US" sz="2000" b="0" i="0" dirty="0">
                <a:effectLst/>
                <a:latin typeface="Raleway" pitchFamily="2" charset="0"/>
              </a:rPr>
              <a:t> when eating and drinking </a:t>
            </a:r>
          </a:p>
          <a:p>
            <a:pPr marL="742950" lvl="1" indent="-285750" algn="l">
              <a:buFont typeface="Arial" panose="020B0604020202020204" pitchFamily="34" charset="0"/>
              <a:buChar char="•"/>
            </a:pPr>
            <a:r>
              <a:rPr lang="en-US" sz="2000" b="0" i="0" dirty="0">
                <a:effectLst/>
                <a:latin typeface="Raleway" pitchFamily="2" charset="0"/>
              </a:rPr>
              <a:t>When food is swallowed, a small flap called the </a:t>
            </a:r>
            <a:r>
              <a:rPr lang="en-US" sz="2000" b="0" i="0" u="none" strike="noStrike" dirty="0">
                <a:effectLst/>
                <a:latin typeface="Raleway" pitchFamily="2" charset="0"/>
                <a:hlinkClick r:id="rId7" tooltip="Learning Quiz">
                  <a:extLst>
                    <a:ext uri="{A12FA001-AC4F-418D-AE19-62706E023703}">
                      <ahyp:hlinkClr xmlns:ahyp="http://schemas.microsoft.com/office/drawing/2018/hyperlinkcolor" val="tx"/>
                    </a:ext>
                  </a:extLst>
                </a:hlinkClick>
              </a:rPr>
              <a:t>epiglottis</a:t>
            </a:r>
            <a:r>
              <a:rPr lang="en-US" sz="2000" b="0" i="0" dirty="0">
                <a:effectLst/>
                <a:latin typeface="Raleway" pitchFamily="2" charset="0"/>
              </a:rPr>
              <a:t> covers the opening of the larynx to keep food and drink from entering the airways</a:t>
            </a:r>
          </a:p>
          <a:p>
            <a:pPr marL="457200" indent="-457200">
              <a:buClr>
                <a:srgbClr val="FFCD3D"/>
              </a:buClr>
              <a:buFont typeface="Wingdings" charset="2"/>
              <a:buChar char="ü"/>
            </a:pPr>
            <a:endParaRPr lang="en-US" sz="2800" b="1" dirty="0">
              <a:effectLst>
                <a:outerShdw blurRad="50800" dist="38100" algn="l" rotWithShape="0">
                  <a:prstClr val="black">
                    <a:alpha val="40000"/>
                  </a:prstClr>
                </a:outerShdw>
              </a:effectLst>
              <a:latin typeface="Comic Sans MS"/>
              <a:cs typeface="Comic Sans MS"/>
            </a:endParaRPr>
          </a:p>
        </p:txBody>
      </p:sp>
    </p:spTree>
    <p:extLst>
      <p:ext uri="{BB962C8B-B14F-4D97-AF65-F5344CB8AC3E}">
        <p14:creationId xmlns:p14="http://schemas.microsoft.com/office/powerpoint/2010/main" val="17545593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8">
            <a:extLst>
              <a:ext uri="{FF2B5EF4-FFF2-40B4-BE49-F238E27FC236}">
                <a16:creationId xmlns:a16="http://schemas.microsoft.com/office/drawing/2014/main" id="{43B56E82-8762-08AC-AA96-0DED547FE8A0}"/>
              </a:ext>
            </a:extLst>
          </p:cNvPr>
          <p:cNvSpPr txBox="1">
            <a:spLocks noChangeArrowheads="1"/>
          </p:cNvSpPr>
          <p:nvPr/>
        </p:nvSpPr>
        <p:spPr bwMode="auto">
          <a:xfrm>
            <a:off x="2916238" y="220408"/>
            <a:ext cx="48494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eaLnBrk="1" hangingPunct="1"/>
            <a:r>
              <a:rPr lang="en-US" altLang="el-GR" b="1" dirty="0">
                <a:solidFill>
                  <a:srgbClr val="FFFF00"/>
                </a:solidFill>
              </a:rPr>
              <a:t>LARYNX CONSTRUCTION</a:t>
            </a:r>
            <a:endParaRPr lang="el-GR" altLang="el-GR" b="1" dirty="0">
              <a:solidFill>
                <a:srgbClr val="FFFF00"/>
              </a:solidFill>
            </a:endParaRPr>
          </a:p>
        </p:txBody>
      </p:sp>
      <p:sp>
        <p:nvSpPr>
          <p:cNvPr id="5128" name="Text Box 9">
            <a:extLst>
              <a:ext uri="{FF2B5EF4-FFF2-40B4-BE49-F238E27FC236}">
                <a16:creationId xmlns:a16="http://schemas.microsoft.com/office/drawing/2014/main" id="{CFF8393F-6311-86BE-E914-748FD8793821}"/>
              </a:ext>
            </a:extLst>
          </p:cNvPr>
          <p:cNvSpPr txBox="1">
            <a:spLocks noChangeArrowheads="1"/>
          </p:cNvSpPr>
          <p:nvPr/>
        </p:nvSpPr>
        <p:spPr bwMode="auto">
          <a:xfrm>
            <a:off x="2916238" y="1125538"/>
            <a:ext cx="611981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8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8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8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8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ea typeface="ＭＳ Ｐゴシック" panose="020B0600070205080204" pitchFamily="34" charset="-128"/>
              </a:defRPr>
            </a:lvl9pPr>
          </a:lstStyle>
          <a:p>
            <a:pPr eaLnBrk="1" hangingPunct="1"/>
            <a:r>
              <a:rPr lang="en-US" altLang="el-GR" sz="2400" b="1" dirty="0">
                <a:solidFill>
                  <a:srgbClr val="FFFF00"/>
                </a:solidFill>
              </a:rPr>
              <a:t>1) Cartilage-Ligaments/Joints</a:t>
            </a:r>
          </a:p>
          <a:p>
            <a:pPr eaLnBrk="1" hangingPunct="1"/>
            <a:r>
              <a:rPr lang="en-US" altLang="el-GR" sz="2400" b="1" dirty="0">
                <a:solidFill>
                  <a:srgbClr val="FFFF00"/>
                </a:solidFill>
              </a:rPr>
              <a:t>2) Muscles</a:t>
            </a:r>
          </a:p>
          <a:p>
            <a:pPr eaLnBrk="1" hangingPunct="1"/>
            <a:r>
              <a:rPr lang="en-US" altLang="el-GR" sz="2400" b="1" dirty="0">
                <a:solidFill>
                  <a:srgbClr val="FFFF00"/>
                </a:solidFill>
              </a:rPr>
              <a:t>3) Cavity-Mucosa </a:t>
            </a:r>
          </a:p>
          <a:p>
            <a:pPr eaLnBrk="1" hangingPunct="1"/>
            <a:r>
              <a:rPr lang="en-US" altLang="el-GR" sz="2400" b="1" dirty="0">
                <a:solidFill>
                  <a:srgbClr val="FFFF00"/>
                </a:solidFill>
              </a:rPr>
              <a:t>4) Vessels and nerves</a:t>
            </a:r>
          </a:p>
          <a:p>
            <a:pPr eaLnBrk="1" hangingPunct="1"/>
            <a:r>
              <a:rPr lang="en-US" altLang="el-GR" sz="2400" b="1" dirty="0">
                <a:solidFill>
                  <a:srgbClr val="FFFF00"/>
                </a:solidFill>
              </a:rPr>
              <a:t> </a:t>
            </a:r>
          </a:p>
          <a:p>
            <a:pPr eaLnBrk="1" hangingPunct="1"/>
            <a:endParaRPr lang="el-GR" altLang="el-GR" sz="2400" b="1" dirty="0">
              <a:solidFill>
                <a:srgbClr val="FFFF00"/>
              </a:solidFill>
            </a:endParaRPr>
          </a:p>
        </p:txBody>
      </p:sp>
      <p:graphicFrame>
        <p:nvGraphicFramePr>
          <p:cNvPr id="5122" name="Object 12">
            <a:extLst>
              <a:ext uri="{FF2B5EF4-FFF2-40B4-BE49-F238E27FC236}">
                <a16:creationId xmlns:a16="http://schemas.microsoft.com/office/drawing/2014/main" id="{24C84FC8-A86B-10CE-B448-42300FDC0E42}"/>
              </a:ext>
            </a:extLst>
          </p:cNvPr>
          <p:cNvGraphicFramePr>
            <a:graphicFrameLocks noChangeAspect="1"/>
          </p:cNvGraphicFramePr>
          <p:nvPr/>
        </p:nvGraphicFramePr>
        <p:xfrm>
          <a:off x="109538" y="2924175"/>
          <a:ext cx="1784350" cy="3168650"/>
        </p:xfrm>
        <a:graphic>
          <a:graphicData uri="http://schemas.openxmlformats.org/presentationml/2006/ole">
            <mc:AlternateContent xmlns:mc="http://schemas.openxmlformats.org/markup-compatibility/2006">
              <mc:Choice xmlns:v="urn:schemas-microsoft-com:vml" Requires="v">
                <p:oleObj name="PBrush" r:id="rId2" imgW="2171888" imgH="3855238" progId="">
                  <p:embed/>
                </p:oleObj>
              </mc:Choice>
              <mc:Fallback>
                <p:oleObj name="PBrush" r:id="rId2" imgW="2171888" imgH="3855238" progId="">
                  <p:embed/>
                  <p:pic>
                    <p:nvPicPr>
                      <p:cNvPr id="5122" name="Object 12">
                        <a:extLst>
                          <a:ext uri="{FF2B5EF4-FFF2-40B4-BE49-F238E27FC236}">
                            <a16:creationId xmlns:a16="http://schemas.microsoft.com/office/drawing/2014/main" id="{24C84FC8-A86B-10CE-B448-42300FDC0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8" y="2924175"/>
                        <a:ext cx="1784350"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3" name="Object 5">
            <a:extLst>
              <a:ext uri="{FF2B5EF4-FFF2-40B4-BE49-F238E27FC236}">
                <a16:creationId xmlns:a16="http://schemas.microsoft.com/office/drawing/2014/main" id="{9D9E37D0-21E3-717C-529E-9BB546DF0D94}"/>
              </a:ext>
            </a:extLst>
          </p:cNvPr>
          <p:cNvGraphicFramePr>
            <a:graphicFrameLocks noChangeAspect="1"/>
          </p:cNvGraphicFramePr>
          <p:nvPr/>
        </p:nvGraphicFramePr>
        <p:xfrm>
          <a:off x="684213" y="692150"/>
          <a:ext cx="1382712" cy="2160588"/>
        </p:xfrm>
        <a:graphic>
          <a:graphicData uri="http://schemas.openxmlformats.org/presentationml/2006/ole">
            <mc:AlternateContent xmlns:mc="http://schemas.openxmlformats.org/markup-compatibility/2006">
              <mc:Choice xmlns:v="urn:schemas-microsoft-com:vml" Requires="v">
                <p:oleObj name="PBrush" r:id="rId4" imgW="2461473" imgH="3848434" progId="">
                  <p:embed/>
                </p:oleObj>
              </mc:Choice>
              <mc:Fallback>
                <p:oleObj name="PBrush" r:id="rId4" imgW="2461473" imgH="3848434" progId="">
                  <p:embed/>
                  <p:pic>
                    <p:nvPicPr>
                      <p:cNvPr id="5123" name="Object 5">
                        <a:extLst>
                          <a:ext uri="{FF2B5EF4-FFF2-40B4-BE49-F238E27FC236}">
                            <a16:creationId xmlns:a16="http://schemas.microsoft.com/office/drawing/2014/main" id="{9D9E37D0-21E3-717C-529E-9BB546DF0D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692150"/>
                        <a:ext cx="1382712"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4" name="Object 11">
            <a:extLst>
              <a:ext uri="{FF2B5EF4-FFF2-40B4-BE49-F238E27FC236}">
                <a16:creationId xmlns:a16="http://schemas.microsoft.com/office/drawing/2014/main" id="{31323B8F-30C3-5790-ACC3-D15CF3F6AC1B}"/>
              </a:ext>
            </a:extLst>
          </p:cNvPr>
          <p:cNvGraphicFramePr>
            <a:graphicFrameLocks noChangeAspect="1"/>
          </p:cNvGraphicFramePr>
          <p:nvPr/>
        </p:nvGraphicFramePr>
        <p:xfrm>
          <a:off x="1908175" y="2924175"/>
          <a:ext cx="2222500" cy="3200400"/>
        </p:xfrm>
        <a:graphic>
          <a:graphicData uri="http://schemas.openxmlformats.org/presentationml/2006/ole">
            <mc:AlternateContent xmlns:mc="http://schemas.openxmlformats.org/markup-compatibility/2006">
              <mc:Choice xmlns:v="urn:schemas-microsoft-com:vml" Requires="v">
                <p:oleObj name="Εικόνα bitmap" r:id="rId6" imgW="2545301" imgH="3665538" progId="Paint.Picture">
                  <p:embed/>
                </p:oleObj>
              </mc:Choice>
              <mc:Fallback>
                <p:oleObj name="Εικόνα bitmap" r:id="rId6" imgW="2545301" imgH="3665538" progId="Paint.Picture">
                  <p:embed/>
                  <p:pic>
                    <p:nvPicPr>
                      <p:cNvPr id="5124" name="Object 11">
                        <a:extLst>
                          <a:ext uri="{FF2B5EF4-FFF2-40B4-BE49-F238E27FC236}">
                            <a16:creationId xmlns:a16="http://schemas.microsoft.com/office/drawing/2014/main" id="{31323B8F-30C3-5790-ACC3-D15CF3F6AC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8175" y="2924175"/>
                        <a:ext cx="22225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5" name="Object 20">
            <a:extLst>
              <a:ext uri="{FF2B5EF4-FFF2-40B4-BE49-F238E27FC236}">
                <a16:creationId xmlns:a16="http://schemas.microsoft.com/office/drawing/2014/main" id="{4F74734E-A49B-D60A-D500-7517107367DB}"/>
              </a:ext>
            </a:extLst>
          </p:cNvPr>
          <p:cNvGraphicFramePr>
            <a:graphicFrameLocks noChangeAspect="1"/>
          </p:cNvGraphicFramePr>
          <p:nvPr/>
        </p:nvGraphicFramePr>
        <p:xfrm>
          <a:off x="6337300" y="2924175"/>
          <a:ext cx="2627313" cy="3181350"/>
        </p:xfrm>
        <a:graphic>
          <a:graphicData uri="http://schemas.openxmlformats.org/presentationml/2006/ole">
            <mc:AlternateContent xmlns:mc="http://schemas.openxmlformats.org/markup-compatibility/2006">
              <mc:Choice xmlns:v="urn:schemas-microsoft-com:vml" Requires="v">
                <p:oleObj name="PBrush" r:id="rId8" imgW="3231160" imgH="3909399" progId="">
                  <p:embed/>
                </p:oleObj>
              </mc:Choice>
              <mc:Fallback>
                <p:oleObj name="PBrush" r:id="rId8" imgW="3231160" imgH="3909399" progId="">
                  <p:embed/>
                  <p:pic>
                    <p:nvPicPr>
                      <p:cNvPr id="5125" name="Object 20">
                        <a:extLst>
                          <a:ext uri="{FF2B5EF4-FFF2-40B4-BE49-F238E27FC236}">
                            <a16:creationId xmlns:a16="http://schemas.microsoft.com/office/drawing/2014/main" id="{4F74734E-A49B-D60A-D500-7517107367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37300" y="2924175"/>
                        <a:ext cx="2627313"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6" name="Object 17">
            <a:extLst>
              <a:ext uri="{FF2B5EF4-FFF2-40B4-BE49-F238E27FC236}">
                <a16:creationId xmlns:a16="http://schemas.microsoft.com/office/drawing/2014/main" id="{E0A2F24A-42FA-758A-3AF6-BBC9860C58FB}"/>
              </a:ext>
            </a:extLst>
          </p:cNvPr>
          <p:cNvGraphicFramePr>
            <a:graphicFrameLocks noChangeAspect="1"/>
          </p:cNvGraphicFramePr>
          <p:nvPr/>
        </p:nvGraphicFramePr>
        <p:xfrm>
          <a:off x="4144963" y="2924175"/>
          <a:ext cx="2155825" cy="3189288"/>
        </p:xfrm>
        <a:graphic>
          <a:graphicData uri="http://schemas.openxmlformats.org/presentationml/2006/ole">
            <mc:AlternateContent xmlns:mc="http://schemas.openxmlformats.org/markup-compatibility/2006">
              <mc:Choice xmlns:v="urn:schemas-microsoft-com:vml" Requires="v">
                <p:oleObj name="PBrush" r:id="rId10" imgW="2651990" imgH="3924640" progId="">
                  <p:embed/>
                </p:oleObj>
              </mc:Choice>
              <mc:Fallback>
                <p:oleObj name="PBrush" r:id="rId10" imgW="2651990" imgH="3924640" progId="">
                  <p:embed/>
                  <p:pic>
                    <p:nvPicPr>
                      <p:cNvPr id="5126" name="Object 17">
                        <a:extLst>
                          <a:ext uri="{FF2B5EF4-FFF2-40B4-BE49-F238E27FC236}">
                            <a16:creationId xmlns:a16="http://schemas.microsoft.com/office/drawing/2014/main" id="{E0A2F24A-42FA-758A-3AF6-BBC9860C58F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44963" y="2924175"/>
                        <a:ext cx="2155825" cy="318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4" y="391737"/>
            <a:ext cx="5872120" cy="584775"/>
          </a:xfrm>
          <a:prstGeom prst="rect">
            <a:avLst/>
          </a:prstGeom>
          <a:noFill/>
        </p:spPr>
        <p:txBody>
          <a:bodyPr wrap="none" rtlCol="0">
            <a:spAutoFit/>
          </a:bodyPr>
          <a:lstStyle/>
          <a:p>
            <a:r>
              <a:rPr lang="el-GR" sz="3200" b="1" dirty="0">
                <a:solidFill>
                  <a:srgbClr val="FFCD3D"/>
                </a:solidFill>
                <a:effectLst>
                  <a:outerShdw blurRad="50800" dist="38100" algn="l" rotWithShape="0">
                    <a:prstClr val="black">
                      <a:alpha val="40000"/>
                    </a:prstClr>
                  </a:outerShdw>
                </a:effectLst>
                <a:latin typeface="Comic Sans MS"/>
                <a:cs typeface="Comic Sans MS"/>
              </a:rPr>
              <a:t> </a:t>
            </a:r>
            <a:r>
              <a:rPr lang="en-US" sz="3200" b="1" dirty="0">
                <a:solidFill>
                  <a:srgbClr val="FFCD3D"/>
                </a:solidFill>
                <a:effectLst>
                  <a:outerShdw blurRad="50800" dist="38100" algn="l" rotWithShape="0">
                    <a:prstClr val="black">
                      <a:alpha val="40000"/>
                    </a:prstClr>
                  </a:outerShdw>
                </a:effectLst>
                <a:latin typeface="Comic Sans MS"/>
                <a:cs typeface="Comic Sans MS"/>
              </a:rPr>
              <a:t>LARYNX CONSTRUCTION </a:t>
            </a:r>
          </a:p>
        </p:txBody>
      </p:sp>
      <p:sp>
        <p:nvSpPr>
          <p:cNvPr id="5" name="TextBox 4"/>
          <p:cNvSpPr txBox="1"/>
          <p:nvPr/>
        </p:nvSpPr>
        <p:spPr>
          <a:xfrm>
            <a:off x="319070" y="2191834"/>
            <a:ext cx="4934364" cy="3539430"/>
          </a:xfrm>
          <a:prstGeom prst="rect">
            <a:avLst/>
          </a:prstGeom>
          <a:noFill/>
        </p:spPr>
        <p:txBody>
          <a:bodyPr wrap="none" rtlCol="0">
            <a:spAutoFit/>
          </a:bodyPr>
          <a:lstStyle/>
          <a:p>
            <a:r>
              <a:rPr lang="el-GR" sz="2800" b="1" dirty="0">
                <a:effectLst>
                  <a:outerShdw blurRad="50800" dist="38100" algn="l" rotWithShape="0">
                    <a:prstClr val="black">
                      <a:alpha val="40000"/>
                    </a:prstClr>
                  </a:outerShdw>
                </a:effectLst>
                <a:latin typeface="Comic Sans MS"/>
                <a:cs typeface="Comic Sans MS"/>
              </a:rPr>
              <a:t>Α. </a:t>
            </a:r>
            <a:r>
              <a:rPr lang="en-US" sz="2800" b="1" dirty="0">
                <a:effectLst>
                  <a:outerShdw blurRad="50800" dist="38100" algn="l" rotWithShape="0">
                    <a:prstClr val="black">
                      <a:alpha val="40000"/>
                    </a:prstClr>
                  </a:outerShdw>
                </a:effectLst>
                <a:latin typeface="Comic Sans MS"/>
                <a:cs typeface="Comic Sans MS"/>
              </a:rPr>
              <a:t>CARTILAGINOUS </a:t>
            </a:r>
          </a:p>
          <a:p>
            <a:r>
              <a:rPr lang="en-US" sz="2800" b="1" dirty="0">
                <a:effectLst>
                  <a:outerShdw blurRad="50800" dist="38100" algn="l" rotWithShape="0">
                    <a:prstClr val="black">
                      <a:alpha val="40000"/>
                    </a:prstClr>
                  </a:outerShdw>
                </a:effectLst>
                <a:latin typeface="Comic Sans MS"/>
                <a:cs typeface="Comic Sans MS"/>
              </a:rPr>
              <a:t>SKELETON</a:t>
            </a:r>
            <a:endParaRPr lang="el-GR" sz="2800" b="1" dirty="0">
              <a:effectLst>
                <a:outerShdw blurRad="50800" dist="38100" algn="l" rotWithShape="0">
                  <a:prstClr val="black">
                    <a:alpha val="40000"/>
                  </a:prstClr>
                </a:outerShdw>
              </a:effectLst>
              <a:latin typeface="Comic Sans MS"/>
              <a:cs typeface="Comic Sans MS"/>
            </a:endParaRPr>
          </a:p>
          <a:p>
            <a:endParaRPr lang="el-GR" sz="2800" b="1" dirty="0">
              <a:effectLst>
                <a:outerShdw blurRad="50800" dist="38100" algn="l" rotWithShape="0">
                  <a:prstClr val="black">
                    <a:alpha val="40000"/>
                  </a:prstClr>
                </a:outerShdw>
              </a:effectLst>
              <a:latin typeface="Comic Sans MS"/>
              <a:cs typeface="Comic Sans MS"/>
            </a:endParaRPr>
          </a:p>
          <a:p>
            <a:r>
              <a:rPr lang="el-GR" sz="2800" b="1" dirty="0">
                <a:effectLst>
                  <a:outerShdw blurRad="50800" dist="38100" algn="l" rotWithShape="0">
                    <a:prstClr val="black">
                      <a:alpha val="40000"/>
                    </a:prstClr>
                  </a:outerShdw>
                </a:effectLst>
                <a:latin typeface="Comic Sans MS"/>
                <a:cs typeface="Comic Sans MS"/>
              </a:rPr>
              <a:t>Β. </a:t>
            </a:r>
            <a:r>
              <a:rPr lang="en-US" sz="2800" b="1" dirty="0">
                <a:effectLst>
                  <a:outerShdw blurRad="50800" dist="38100" algn="l" rotWithShape="0">
                    <a:prstClr val="black">
                      <a:alpha val="40000"/>
                    </a:prstClr>
                  </a:outerShdw>
                </a:effectLst>
                <a:latin typeface="Comic Sans MS"/>
                <a:cs typeface="Comic Sans MS"/>
              </a:rPr>
              <a:t>LIGAMENTS </a:t>
            </a:r>
            <a:endParaRPr lang="el-GR" sz="2800" b="1" dirty="0">
              <a:effectLst>
                <a:outerShdw blurRad="50800" dist="38100" algn="l" rotWithShape="0">
                  <a:prstClr val="black">
                    <a:alpha val="40000"/>
                  </a:prstClr>
                </a:outerShdw>
              </a:effectLst>
              <a:latin typeface="Comic Sans MS"/>
              <a:cs typeface="Comic Sans MS"/>
            </a:endParaRPr>
          </a:p>
          <a:p>
            <a:endParaRPr lang="el-GR" sz="2800" b="1" dirty="0">
              <a:effectLst>
                <a:outerShdw blurRad="50800" dist="38100" algn="l" rotWithShape="0">
                  <a:prstClr val="black">
                    <a:alpha val="40000"/>
                  </a:prstClr>
                </a:outerShdw>
              </a:effectLst>
              <a:latin typeface="Comic Sans MS"/>
              <a:cs typeface="Comic Sans MS"/>
            </a:endParaRPr>
          </a:p>
          <a:p>
            <a:r>
              <a:rPr lang="el-GR" sz="2800" b="1" dirty="0">
                <a:effectLst>
                  <a:outerShdw blurRad="50800" dist="38100" algn="l" rotWithShape="0">
                    <a:prstClr val="black">
                      <a:alpha val="40000"/>
                    </a:prstClr>
                  </a:outerShdw>
                </a:effectLst>
                <a:latin typeface="Comic Sans MS"/>
                <a:cs typeface="Comic Sans MS"/>
              </a:rPr>
              <a:t>Γ. </a:t>
            </a:r>
            <a:r>
              <a:rPr lang="en-US" sz="2800" b="1" dirty="0">
                <a:effectLst>
                  <a:outerShdw blurRad="50800" dist="38100" algn="l" rotWithShape="0">
                    <a:prstClr val="black">
                      <a:alpha val="40000"/>
                    </a:prstClr>
                  </a:outerShdw>
                </a:effectLst>
                <a:latin typeface="Comic Sans MS"/>
                <a:cs typeface="Comic Sans MS"/>
              </a:rPr>
              <a:t>MUSCLES </a:t>
            </a:r>
            <a:endParaRPr lang="el-GR" sz="2800" b="1" dirty="0">
              <a:effectLst>
                <a:outerShdw blurRad="50800" dist="38100" algn="l" rotWithShape="0">
                  <a:prstClr val="black">
                    <a:alpha val="40000"/>
                  </a:prstClr>
                </a:outerShdw>
              </a:effectLst>
              <a:latin typeface="Comic Sans MS"/>
              <a:cs typeface="Comic Sans MS"/>
            </a:endParaRPr>
          </a:p>
          <a:p>
            <a:endParaRPr lang="el-GR" sz="2800" b="1" dirty="0">
              <a:effectLst>
                <a:outerShdw blurRad="50800" dist="38100" algn="l" rotWithShape="0">
                  <a:prstClr val="black">
                    <a:alpha val="40000"/>
                  </a:prstClr>
                </a:outerShdw>
              </a:effectLst>
              <a:latin typeface="Comic Sans MS"/>
              <a:cs typeface="Comic Sans MS"/>
            </a:endParaRPr>
          </a:p>
          <a:p>
            <a:r>
              <a:rPr lang="el-GR" sz="2800" b="1" dirty="0">
                <a:effectLst>
                  <a:outerShdw blurRad="50800" dist="38100" algn="l" rotWithShape="0">
                    <a:prstClr val="black">
                      <a:alpha val="40000"/>
                    </a:prstClr>
                  </a:outerShdw>
                </a:effectLst>
                <a:latin typeface="Comic Sans MS"/>
                <a:cs typeface="Comic Sans MS"/>
              </a:rPr>
              <a:t>- </a:t>
            </a:r>
            <a:r>
              <a:rPr lang="en-US" sz="2800" b="1" dirty="0">
                <a:effectLst>
                  <a:outerShdw blurRad="50800" dist="38100" algn="l" rotWithShape="0">
                    <a:prstClr val="black">
                      <a:alpha val="40000"/>
                    </a:prstClr>
                  </a:outerShdw>
                </a:effectLst>
                <a:latin typeface="Comic Sans MS"/>
                <a:cs typeface="Comic Sans MS"/>
              </a:rPr>
              <a:t>VESSELS AND NERVES </a:t>
            </a:r>
          </a:p>
        </p:txBody>
      </p:sp>
      <p:grpSp>
        <p:nvGrpSpPr>
          <p:cNvPr id="9" name="Group 8"/>
          <p:cNvGrpSpPr/>
          <p:nvPr/>
        </p:nvGrpSpPr>
        <p:grpSpPr>
          <a:xfrm>
            <a:off x="4391318" y="958273"/>
            <a:ext cx="4368037" cy="2558233"/>
            <a:chOff x="4407599" y="1039673"/>
            <a:chExt cx="4368037" cy="2558233"/>
          </a:xfrm>
        </p:grpSpPr>
        <p:sp>
          <p:nvSpPr>
            <p:cNvPr id="6" name="Left Brace 5"/>
            <p:cNvSpPr/>
            <p:nvPr/>
          </p:nvSpPr>
          <p:spPr>
            <a:xfrm>
              <a:off x="4407599" y="1562891"/>
              <a:ext cx="162814" cy="2035015"/>
            </a:xfrm>
            <a:prstGeom prst="lef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solidFill>
                  <a:srgbClr val="CCFFCC"/>
                </a:solidFill>
              </a:endParaRPr>
            </a:p>
          </p:txBody>
        </p:sp>
        <p:sp>
          <p:nvSpPr>
            <p:cNvPr id="7" name="TextBox 6"/>
            <p:cNvSpPr txBox="1"/>
            <p:nvPr/>
          </p:nvSpPr>
          <p:spPr>
            <a:xfrm>
              <a:off x="4705303" y="1039673"/>
              <a:ext cx="4070333" cy="1384995"/>
            </a:xfrm>
            <a:prstGeom prst="rect">
              <a:avLst/>
            </a:prstGeom>
            <a:noFill/>
          </p:spPr>
          <p:txBody>
            <a:bodyPr wrap="square" rtlCol="0">
              <a:spAutoFit/>
            </a:bodyPr>
            <a:lstStyle/>
            <a:p>
              <a:r>
                <a:rPr lang="en-US" sz="2800" b="1" dirty="0">
                  <a:effectLst>
                    <a:outerShdw blurRad="50800" dist="38100" algn="l" rotWithShape="0">
                      <a:prstClr val="black">
                        <a:alpha val="40000"/>
                      </a:prstClr>
                    </a:outerShdw>
                  </a:effectLst>
                  <a:latin typeface="Comic Sans MS"/>
                  <a:cs typeface="Comic Sans MS"/>
                </a:rPr>
                <a:t>Cricoid </a:t>
              </a:r>
              <a:endParaRPr lang="el-GR" sz="2800" b="1" dirty="0">
                <a:effectLst>
                  <a:outerShdw blurRad="50800" dist="38100" algn="l" rotWithShape="0">
                    <a:prstClr val="black">
                      <a:alpha val="40000"/>
                    </a:prstClr>
                  </a:outerShdw>
                </a:effectLst>
                <a:latin typeface="Comic Sans MS"/>
                <a:cs typeface="Comic Sans MS"/>
              </a:endParaRPr>
            </a:p>
            <a:p>
              <a:r>
                <a:rPr lang="en-US" sz="2800" b="1" dirty="0">
                  <a:effectLst>
                    <a:outerShdw blurRad="50800" dist="38100" algn="l" rotWithShape="0">
                      <a:prstClr val="black">
                        <a:alpha val="40000"/>
                      </a:prstClr>
                    </a:outerShdw>
                  </a:effectLst>
                  <a:latin typeface="Comic Sans MS"/>
                  <a:cs typeface="Comic Sans MS"/>
                </a:rPr>
                <a:t>Thyroid </a:t>
              </a:r>
              <a:endParaRPr lang="el-GR" sz="2800" b="1" dirty="0">
                <a:effectLst>
                  <a:outerShdw blurRad="50800" dist="38100" algn="l" rotWithShape="0">
                    <a:prstClr val="black">
                      <a:alpha val="40000"/>
                    </a:prstClr>
                  </a:outerShdw>
                </a:effectLst>
                <a:latin typeface="Comic Sans MS"/>
                <a:cs typeface="Comic Sans MS"/>
              </a:endParaRPr>
            </a:p>
            <a:p>
              <a:r>
                <a:rPr lang="en-US" sz="2800" b="1" dirty="0">
                  <a:effectLst>
                    <a:outerShdw blurRad="50800" dist="38100" algn="l" rotWithShape="0">
                      <a:prstClr val="black">
                        <a:alpha val="40000"/>
                      </a:prstClr>
                    </a:outerShdw>
                  </a:effectLst>
                  <a:latin typeface="Comic Sans MS"/>
                  <a:cs typeface="Comic Sans MS"/>
                </a:rPr>
                <a:t>Epiglottis </a:t>
              </a:r>
            </a:p>
          </p:txBody>
        </p:sp>
      </p:grpSp>
      <p:sp>
        <p:nvSpPr>
          <p:cNvPr id="8" name="TextBox 7"/>
          <p:cNvSpPr txBox="1"/>
          <p:nvPr/>
        </p:nvSpPr>
        <p:spPr>
          <a:xfrm>
            <a:off x="4705303" y="2905408"/>
            <a:ext cx="4070333" cy="1384995"/>
          </a:xfrm>
          <a:prstGeom prst="rect">
            <a:avLst/>
          </a:prstGeom>
          <a:noFill/>
        </p:spPr>
        <p:txBody>
          <a:bodyPr wrap="square" rtlCol="0">
            <a:spAutoFit/>
          </a:bodyPr>
          <a:lstStyle/>
          <a:p>
            <a:r>
              <a:rPr lang="en-US" sz="2800" b="1" dirty="0">
                <a:effectLst>
                  <a:outerShdw blurRad="50800" dist="38100" algn="l" rotWithShape="0">
                    <a:prstClr val="black">
                      <a:alpha val="40000"/>
                    </a:prstClr>
                  </a:outerShdw>
                </a:effectLst>
                <a:latin typeface="Comic Sans MS"/>
                <a:cs typeface="Comic Sans MS"/>
              </a:rPr>
              <a:t>Arytaenoid</a:t>
            </a:r>
            <a:r>
              <a:rPr lang="el-GR" sz="2800" b="1" dirty="0">
                <a:effectLst>
                  <a:outerShdw blurRad="50800" dist="38100" algn="l" rotWithShape="0">
                    <a:prstClr val="black">
                      <a:alpha val="40000"/>
                    </a:prstClr>
                  </a:outerShdw>
                </a:effectLst>
                <a:latin typeface="Comic Sans MS"/>
                <a:cs typeface="Comic Sans MS"/>
              </a:rPr>
              <a:t> (2)</a:t>
            </a:r>
          </a:p>
          <a:p>
            <a:r>
              <a:rPr lang="tr-TR" sz="2800" b="1" dirty="0">
                <a:effectLst>
                  <a:outerShdw blurRad="50800" dist="38100" algn="l" rotWithShape="0">
                    <a:prstClr val="black">
                      <a:alpha val="40000"/>
                    </a:prstClr>
                  </a:outerShdw>
                </a:effectLst>
                <a:latin typeface="Comic Sans MS"/>
                <a:cs typeface="Comic Sans MS"/>
              </a:rPr>
              <a:t>Corniculate</a:t>
            </a:r>
            <a:r>
              <a:rPr lang="en-US" sz="2800" b="1" dirty="0">
                <a:effectLst>
                  <a:outerShdw blurRad="50800" dist="38100" algn="l" rotWithShape="0">
                    <a:prstClr val="black">
                      <a:alpha val="40000"/>
                    </a:prstClr>
                  </a:outerShdw>
                </a:effectLst>
                <a:latin typeface="Comic Sans MS"/>
                <a:cs typeface="Comic Sans MS"/>
              </a:rPr>
              <a:t> (2)</a:t>
            </a:r>
            <a:r>
              <a:rPr lang="tr-TR" sz="2800" b="1" dirty="0">
                <a:effectLst>
                  <a:outerShdw blurRad="50800" dist="38100" algn="l" rotWithShape="0">
                    <a:prstClr val="black">
                      <a:alpha val="40000"/>
                    </a:prstClr>
                  </a:outerShdw>
                </a:effectLst>
                <a:latin typeface="Comic Sans MS"/>
                <a:cs typeface="Comic Sans MS"/>
              </a:rPr>
              <a:t> </a:t>
            </a:r>
            <a:r>
              <a:rPr lang="en-US" sz="2800" b="1" dirty="0">
                <a:effectLst>
                  <a:outerShdw blurRad="50800" dist="38100" algn="l" rotWithShape="0">
                    <a:prstClr val="black">
                      <a:alpha val="40000"/>
                    </a:prstClr>
                  </a:outerShdw>
                </a:effectLst>
                <a:latin typeface="Comic Sans MS"/>
                <a:cs typeface="Comic Sans MS"/>
              </a:rPr>
              <a:t>C</a:t>
            </a:r>
            <a:r>
              <a:rPr lang="tr-TR" sz="2800" b="1" dirty="0">
                <a:effectLst>
                  <a:outerShdw blurRad="50800" dist="38100" algn="l" rotWithShape="0">
                    <a:prstClr val="black">
                      <a:alpha val="40000"/>
                    </a:prstClr>
                  </a:outerShdw>
                </a:effectLst>
                <a:latin typeface="Comic Sans MS"/>
                <a:cs typeface="Comic Sans MS"/>
              </a:rPr>
              <a:t>uneiform </a:t>
            </a:r>
            <a:r>
              <a:rPr lang="en-US" sz="2800" b="1" dirty="0">
                <a:effectLst>
                  <a:outerShdw blurRad="50800" dist="38100" algn="l" rotWithShape="0">
                    <a:prstClr val="black">
                      <a:alpha val="40000"/>
                    </a:prstClr>
                  </a:outerShdw>
                </a:effectLst>
                <a:latin typeface="Comic Sans MS"/>
                <a:cs typeface="Comic Sans MS"/>
              </a:rPr>
              <a:t>(2)</a:t>
            </a:r>
          </a:p>
        </p:txBody>
      </p:sp>
    </p:spTree>
    <p:extLst>
      <p:ext uri="{BB962C8B-B14F-4D97-AF65-F5344CB8AC3E}">
        <p14:creationId xmlns:p14="http://schemas.microsoft.com/office/powerpoint/2010/main" val="355273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93C454B-A357-F472-13D1-70CAC0402419}"/>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5354C438-3991-ECD2-2C52-7BADBFEE8856}"/>
              </a:ext>
            </a:extLst>
          </p:cNvPr>
          <p:cNvSpPr>
            <a:spLocks noGrp="1"/>
          </p:cNvSpPr>
          <p:nvPr>
            <p:ph idx="1"/>
          </p:nvPr>
        </p:nvSpPr>
        <p:spPr/>
        <p:txBody>
          <a:bodyPr/>
          <a:lstStyle/>
          <a:p>
            <a:endParaRPr lang="el-GR"/>
          </a:p>
        </p:txBody>
      </p:sp>
      <p:pic>
        <p:nvPicPr>
          <p:cNvPr id="5122" name="Picture 2" descr="Epiglottis: cadaveric image. When open, epiglottis makes the upper respiratory airways patent.">
            <a:extLst>
              <a:ext uri="{FF2B5EF4-FFF2-40B4-BE49-F238E27FC236}">
                <a16:creationId xmlns:a16="http://schemas.microsoft.com/office/drawing/2014/main" id="{CBE818A0-F52D-D15B-EB2E-F10DABBC3277}"/>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7292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2729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4719954-6FF1-D3C2-D045-7F167A240E79}"/>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7D2B12A0-828E-C012-6218-04CFFFFFAA97}"/>
              </a:ext>
            </a:extLst>
          </p:cNvPr>
          <p:cNvSpPr>
            <a:spLocks noGrp="1"/>
          </p:cNvSpPr>
          <p:nvPr>
            <p:ph idx="1"/>
          </p:nvPr>
        </p:nvSpPr>
        <p:spPr/>
        <p:txBody>
          <a:bodyPr/>
          <a:lstStyle/>
          <a:p>
            <a:endParaRPr lang="el-GR"/>
          </a:p>
        </p:txBody>
      </p:sp>
      <p:pic>
        <p:nvPicPr>
          <p:cNvPr id="3074" name="Picture 2" descr="SELFIE DE UNA TRAQUEA – Blog de Fisioterapia">
            <a:extLst>
              <a:ext uri="{FF2B5EF4-FFF2-40B4-BE49-F238E27FC236}">
                <a16:creationId xmlns:a16="http://schemas.microsoft.com/office/drawing/2014/main" id="{7B29C179-4087-280A-13D4-525B73C96C92}"/>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344863" y="0"/>
            <a:ext cx="57991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8766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aryngeal Vestibule Definition">
            <a:extLst>
              <a:ext uri="{FF2B5EF4-FFF2-40B4-BE49-F238E27FC236}">
                <a16:creationId xmlns:a16="http://schemas.microsoft.com/office/drawing/2014/main" id="{FBBC6CC7-C25E-5952-216B-A94F2799AD3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197427"/>
            <a:ext cx="3661580" cy="584775"/>
          </a:xfrm>
          <a:prstGeom prst="rect">
            <a:avLst/>
          </a:prstGeom>
          <a:noFill/>
        </p:spPr>
        <p:txBody>
          <a:bodyPr wrap="none" rtlCol="0">
            <a:spAutoFit/>
          </a:bodyPr>
          <a:lstStyle/>
          <a:p>
            <a:r>
              <a:rPr lang="el-GR" sz="3200" b="1" dirty="0">
                <a:solidFill>
                  <a:srgbClr val="FFCD3D"/>
                </a:solidFill>
                <a:effectLst>
                  <a:outerShdw blurRad="50800" dist="38100" algn="l" rotWithShape="0">
                    <a:prstClr val="black">
                      <a:alpha val="40000"/>
                    </a:prstClr>
                  </a:outerShdw>
                </a:effectLst>
                <a:latin typeface="Comic Sans MS"/>
                <a:cs typeface="Comic Sans MS"/>
              </a:rPr>
              <a:t> </a:t>
            </a:r>
            <a:r>
              <a:rPr lang="en-US" sz="3200" b="1" dirty="0">
                <a:solidFill>
                  <a:srgbClr val="FFCD3D"/>
                </a:solidFill>
                <a:effectLst>
                  <a:outerShdw blurRad="50800" dist="38100" algn="l" rotWithShape="0">
                    <a:prstClr val="black">
                      <a:alpha val="40000"/>
                    </a:prstClr>
                  </a:outerShdw>
                </a:effectLst>
                <a:highlight>
                  <a:srgbClr val="008080"/>
                </a:highlight>
                <a:latin typeface="Comic Sans MS"/>
                <a:cs typeface="Comic Sans MS"/>
              </a:rPr>
              <a:t>laryngeal cavity </a:t>
            </a:r>
          </a:p>
        </p:txBody>
      </p:sp>
    </p:spTree>
    <p:extLst>
      <p:ext uri="{BB962C8B-B14F-4D97-AF65-F5344CB8AC3E}">
        <p14:creationId xmlns:p14="http://schemas.microsoft.com/office/powerpoint/2010/main" val="1278519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5222" y="829158"/>
            <a:ext cx="1879040" cy="584776"/>
          </a:xfrm>
          <a:prstGeom prst="rect">
            <a:avLst/>
          </a:prstGeom>
          <a:noFill/>
        </p:spPr>
        <p:txBody>
          <a:bodyPr wrap="none" rtlCol="0">
            <a:spAutoFit/>
          </a:bodyPr>
          <a:lstStyle/>
          <a:p>
            <a:pPr algn="ctr"/>
            <a:r>
              <a:rPr lang="el-GR" sz="3200" b="1" dirty="0">
                <a:solidFill>
                  <a:srgbClr val="FFCD3D"/>
                </a:solidFill>
                <a:effectLst>
                  <a:outerShdw blurRad="50800" dist="38100" algn="l" rotWithShape="0">
                    <a:prstClr val="black">
                      <a:alpha val="40000"/>
                    </a:prstClr>
                  </a:outerShdw>
                </a:effectLst>
                <a:latin typeface="Comic Sans MS"/>
                <a:cs typeface="Comic Sans MS"/>
              </a:rPr>
              <a:t> Τραχεία</a:t>
            </a:r>
            <a:endParaRPr lang="en-US" sz="3200" b="1" dirty="0">
              <a:solidFill>
                <a:srgbClr val="FFCD3D"/>
              </a:solidFill>
              <a:effectLst>
                <a:outerShdw blurRad="50800" dist="38100" algn="l" rotWithShape="0">
                  <a:prstClr val="black">
                    <a:alpha val="40000"/>
                  </a:prstClr>
                </a:outerShdw>
              </a:effectLst>
              <a:latin typeface="Comic Sans MS"/>
              <a:cs typeface="Comic Sans MS"/>
            </a:endParaRPr>
          </a:p>
        </p:txBody>
      </p:sp>
      <p:sp>
        <p:nvSpPr>
          <p:cNvPr id="3" name="TextBox 2"/>
          <p:cNvSpPr txBox="1"/>
          <p:nvPr/>
        </p:nvSpPr>
        <p:spPr>
          <a:xfrm>
            <a:off x="711681" y="1514053"/>
            <a:ext cx="4326826" cy="2246769"/>
          </a:xfrm>
          <a:prstGeom prst="rect">
            <a:avLst/>
          </a:prstGeom>
          <a:noFill/>
        </p:spPr>
        <p:txBody>
          <a:bodyPr wrap="none" rtlCol="0">
            <a:spAutoFit/>
          </a:bodyPr>
          <a:lstStyle/>
          <a:p>
            <a:pPr marL="457200" indent="-457200">
              <a:buClr>
                <a:srgbClr val="FFCD3D"/>
              </a:buClr>
              <a:buFont typeface="Wingdings" charset="2"/>
              <a:buChar char="ü"/>
            </a:pPr>
            <a:r>
              <a:rPr lang="el-GR" sz="2800" b="1" dirty="0">
                <a:effectLst>
                  <a:outerShdw blurRad="50800" dist="38100" algn="l" rotWithShape="0">
                    <a:prstClr val="black">
                      <a:alpha val="40000"/>
                    </a:prstClr>
                  </a:outerShdw>
                </a:effectLst>
                <a:latin typeface="Comic Sans MS"/>
                <a:cs typeface="Comic Sans MS"/>
              </a:rPr>
              <a:t>Συνέχεια του λάρυγγα</a:t>
            </a:r>
          </a:p>
          <a:p>
            <a:pPr marL="457200" indent="-457200">
              <a:buClr>
                <a:srgbClr val="FFCD3D"/>
              </a:buClr>
              <a:buFont typeface="Wingdings" charset="2"/>
              <a:buChar char="ü"/>
            </a:pPr>
            <a:endParaRPr lang="el-GR" sz="2800" b="1" dirty="0">
              <a:effectLst>
                <a:outerShdw blurRad="50800" dist="38100" algn="l" rotWithShape="0">
                  <a:prstClr val="black">
                    <a:alpha val="40000"/>
                  </a:prstClr>
                </a:outerShdw>
              </a:effectLst>
              <a:latin typeface="Comic Sans MS"/>
              <a:cs typeface="Comic Sans MS"/>
            </a:endParaRPr>
          </a:p>
          <a:p>
            <a:pPr marL="457200" indent="-457200">
              <a:buClr>
                <a:srgbClr val="FFCD3D"/>
              </a:buClr>
              <a:buFont typeface="Wingdings" charset="2"/>
              <a:buChar char="ü"/>
            </a:pPr>
            <a:r>
              <a:rPr lang="el-GR" sz="2800" b="1" dirty="0">
                <a:effectLst>
                  <a:outerShdw blurRad="50800" dist="38100" algn="l" rotWithShape="0">
                    <a:prstClr val="black">
                      <a:alpha val="40000"/>
                    </a:prstClr>
                  </a:outerShdw>
                </a:effectLst>
                <a:latin typeface="Comic Sans MS"/>
                <a:cs typeface="Comic Sans MS"/>
              </a:rPr>
              <a:t>Α6-Θ4/5</a:t>
            </a:r>
          </a:p>
          <a:p>
            <a:pPr marL="457200" indent="-457200">
              <a:buClr>
                <a:srgbClr val="FFCD3D"/>
              </a:buClr>
              <a:buFont typeface="Wingdings" charset="2"/>
              <a:buChar char="ü"/>
            </a:pPr>
            <a:endParaRPr lang="el-GR" sz="2800" b="1" dirty="0">
              <a:effectLst>
                <a:outerShdw blurRad="50800" dist="38100" algn="l" rotWithShape="0">
                  <a:prstClr val="black">
                    <a:alpha val="40000"/>
                  </a:prstClr>
                </a:outerShdw>
              </a:effectLst>
              <a:latin typeface="Comic Sans MS"/>
              <a:cs typeface="Comic Sans MS"/>
            </a:endParaRPr>
          </a:p>
          <a:p>
            <a:endParaRPr lang="en-US" sz="2800" b="1" dirty="0">
              <a:effectLst>
                <a:outerShdw blurRad="50800" dist="38100" algn="l" rotWithShape="0">
                  <a:prstClr val="black">
                    <a:alpha val="40000"/>
                  </a:prstClr>
                </a:outerShdw>
              </a:effectLst>
              <a:latin typeface="Comic Sans MS"/>
              <a:cs typeface="Comic Sans MS"/>
            </a:endParaRPr>
          </a:p>
        </p:txBody>
      </p:sp>
      <p:sp>
        <p:nvSpPr>
          <p:cNvPr id="8" name="TextBox 7"/>
          <p:cNvSpPr txBox="1"/>
          <p:nvPr/>
        </p:nvSpPr>
        <p:spPr>
          <a:xfrm>
            <a:off x="305150" y="3760822"/>
            <a:ext cx="3896720" cy="1995418"/>
          </a:xfrm>
          <a:prstGeom prst="rect">
            <a:avLst/>
          </a:prstGeom>
          <a:noFill/>
        </p:spPr>
        <p:txBody>
          <a:bodyPr wrap="none" rtlCol="0">
            <a:spAutoFit/>
          </a:bodyPr>
          <a:lstStyle/>
          <a:p>
            <a:pPr>
              <a:lnSpc>
                <a:spcPct val="150000"/>
              </a:lnSpc>
            </a:pPr>
            <a:r>
              <a:rPr lang="el-GR" sz="2800" b="1" dirty="0">
                <a:effectLst>
                  <a:outerShdw blurRad="50800" dist="38100" algn="l" rotWithShape="0">
                    <a:prstClr val="black">
                      <a:alpha val="40000"/>
                    </a:prstClr>
                  </a:outerShdw>
                </a:effectLst>
                <a:latin typeface="Comic Sans MS"/>
                <a:cs typeface="Comic Sans MS"/>
              </a:rPr>
              <a:t>Ινοχόνδρινος σωλήνας</a:t>
            </a:r>
          </a:p>
          <a:p>
            <a:pPr>
              <a:lnSpc>
                <a:spcPct val="150000"/>
              </a:lnSpc>
            </a:pPr>
            <a:r>
              <a:rPr lang="el-GR" sz="2800" b="1" dirty="0">
                <a:effectLst>
                  <a:outerShdw blurRad="50800" dist="38100" algn="l" rotWithShape="0">
                    <a:prstClr val="black">
                      <a:alpha val="40000"/>
                    </a:prstClr>
                  </a:outerShdw>
                </a:effectLst>
                <a:latin typeface="Comic Sans MS"/>
                <a:cs typeface="Comic Sans MS"/>
              </a:rPr>
              <a:t>16-20 ημικρίκια</a:t>
            </a:r>
          </a:p>
          <a:p>
            <a:pPr>
              <a:lnSpc>
                <a:spcPct val="150000"/>
              </a:lnSpc>
            </a:pPr>
            <a:r>
              <a:rPr lang="el-GR" sz="2800" b="1" dirty="0">
                <a:effectLst>
                  <a:outerShdw blurRad="50800" dist="38100" algn="l" rotWithShape="0">
                    <a:prstClr val="black">
                      <a:alpha val="40000"/>
                    </a:prstClr>
                  </a:outerShdw>
                </a:effectLst>
                <a:latin typeface="Comic Sans MS"/>
                <a:cs typeface="Comic Sans MS"/>
              </a:rPr>
              <a:t>Μεσοκρίκιοι σύνδεσμοι</a:t>
            </a:r>
            <a:endParaRPr lang="en-US" sz="2800" b="1" dirty="0">
              <a:effectLst>
                <a:outerShdw blurRad="50800" dist="38100" algn="l" rotWithShape="0">
                  <a:prstClr val="black">
                    <a:alpha val="40000"/>
                  </a:prstClr>
                </a:outerShdw>
              </a:effectLst>
              <a:latin typeface="Comic Sans MS"/>
              <a:cs typeface="Comic Sans MS"/>
            </a:endParaRPr>
          </a:p>
        </p:txBody>
      </p:sp>
      <p:pic>
        <p:nvPicPr>
          <p:cNvPr id="7" name="Picture 6" descr="trachea 1.jpg"/>
          <p:cNvPicPr>
            <a:picLocks noChangeAspect="1"/>
          </p:cNvPicPr>
          <p:nvPr/>
        </p:nvPicPr>
        <p:blipFill rotWithShape="1">
          <a:blip r:embed="rId3" cstate="print">
            <a:extLst>
              <a:ext uri="{28A0092B-C50C-407E-A947-70E740481C1C}">
                <a14:useLocalDpi xmlns:a14="http://schemas.microsoft.com/office/drawing/2010/main" val="0"/>
              </a:ext>
            </a:extLst>
          </a:blip>
          <a:srcRect l="13604" t="-2136" r="10027" b="45162"/>
          <a:stretch/>
        </p:blipFill>
        <p:spPr>
          <a:xfrm>
            <a:off x="0" y="-266713"/>
            <a:ext cx="9144000" cy="71247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5168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108800-DE16-DFDD-A6AC-E2554351926F}"/>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BB742AD2-73CD-FD99-19A4-AD2E8B26E412}"/>
              </a:ext>
            </a:extLst>
          </p:cNvPr>
          <p:cNvSpPr>
            <a:spLocks noGrp="1"/>
          </p:cNvSpPr>
          <p:nvPr>
            <p:ph idx="1"/>
          </p:nvPr>
        </p:nvSpPr>
        <p:spPr/>
        <p:txBody>
          <a:bodyPr/>
          <a:lstStyle/>
          <a:p>
            <a:endParaRPr lang="el-GR"/>
          </a:p>
        </p:txBody>
      </p:sp>
      <p:pic>
        <p:nvPicPr>
          <p:cNvPr id="3074" name="Picture 2" descr="Pleura Pulmonar: Anatomia, função - Planeta Biologia">
            <a:extLst>
              <a:ext uri="{FF2B5EF4-FFF2-40B4-BE49-F238E27FC236}">
                <a16:creationId xmlns:a16="http://schemas.microsoft.com/office/drawing/2014/main" id="{2E190CCA-268D-FFB8-2C2C-62C05B16F431}"/>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242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341782" y="1623965"/>
            <a:ext cx="6108985" cy="4548330"/>
            <a:chOff x="1341782" y="1623965"/>
            <a:chExt cx="6108985" cy="4548330"/>
          </a:xfrm>
        </p:grpSpPr>
        <p:pic>
          <p:nvPicPr>
            <p:cNvPr id="7" name="Picture 6" descr="F1.large.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41782" y="1623965"/>
              <a:ext cx="6108985" cy="4548330"/>
            </a:xfrm>
            <a:prstGeom prst="rect">
              <a:avLst/>
            </a:prstGeom>
            <a:ln>
              <a:noFill/>
            </a:ln>
            <a:effectLst>
              <a:softEdge rad="112500"/>
            </a:effectLst>
          </p:spPr>
        </p:pic>
        <p:sp>
          <p:nvSpPr>
            <p:cNvPr id="8" name="Rectangle 7"/>
            <p:cNvSpPr/>
            <p:nvPr/>
          </p:nvSpPr>
          <p:spPr>
            <a:xfrm>
              <a:off x="6203185" y="2458298"/>
              <a:ext cx="879192" cy="47212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p:cNvSpPr/>
            <p:nvPr/>
          </p:nvSpPr>
          <p:spPr>
            <a:xfrm>
              <a:off x="2318633" y="2222236"/>
              <a:ext cx="1198134" cy="47212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6479967" y="3538665"/>
              <a:ext cx="754809" cy="47212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p:cNvSpPr/>
            <p:nvPr/>
          </p:nvSpPr>
          <p:spPr>
            <a:xfrm>
              <a:off x="6398559" y="4417792"/>
              <a:ext cx="879192" cy="47212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911599" y="4417792"/>
              <a:ext cx="879192" cy="47212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472002" y="3351443"/>
              <a:ext cx="1572605" cy="47212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4765177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eural-cavity-pic.jpg"/>
          <p:cNvPicPr>
            <a:picLocks noChangeAspect="1"/>
          </p:cNvPicPr>
          <p:nvPr/>
        </p:nvPicPr>
        <p:blipFill rotWithShape="1">
          <a:blip r:embed="rId2" cstate="print">
            <a:extLst>
              <a:ext uri="{28A0092B-C50C-407E-A947-70E740481C1C}">
                <a14:useLocalDpi xmlns:a14="http://schemas.microsoft.com/office/drawing/2010/main" val="0"/>
              </a:ext>
            </a:extLst>
          </a:blip>
          <a:srcRect l="15640" t="3331" r="14705"/>
          <a:stretch/>
        </p:blipFill>
        <p:spPr>
          <a:xfrm>
            <a:off x="1774663" y="1147108"/>
            <a:ext cx="5307714" cy="4910792"/>
          </a:xfrm>
          <a:prstGeom prst="rect">
            <a:avLst/>
          </a:prstGeom>
        </p:spPr>
      </p:pic>
    </p:spTree>
    <p:extLst>
      <p:ext uri="{BB962C8B-B14F-4D97-AF65-F5344CB8AC3E}">
        <p14:creationId xmlns:p14="http://schemas.microsoft.com/office/powerpoint/2010/main" val="33148464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360804" y="3239744"/>
            <a:ext cx="781492" cy="0"/>
          </a:xfrm>
          <a:prstGeom prst="line">
            <a:avLst/>
          </a:prstGeom>
          <a:ln>
            <a:solidFill>
              <a:srgbClr val="3366FF"/>
            </a:solidFill>
            <a:headEnd type="none"/>
            <a:tailEnd type="arrow"/>
          </a:ln>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1432766" y="930275"/>
            <a:ext cx="6288684" cy="3823519"/>
            <a:chOff x="1432766" y="930275"/>
            <a:chExt cx="6288684" cy="3823519"/>
          </a:xfrm>
        </p:grpSpPr>
        <p:pic>
          <p:nvPicPr>
            <p:cNvPr id="8" name="Picture 7" descr="lungs.jpg"/>
            <p:cNvPicPr>
              <a:picLocks noChangeAspect="1"/>
            </p:cNvPicPr>
            <p:nvPr/>
          </p:nvPicPr>
          <p:blipFill rotWithShape="1">
            <a:blip r:embed="rId3" cstate="email">
              <a:extLst>
                <a:ext uri="{28A0092B-C50C-407E-A947-70E740481C1C}">
                  <a14:useLocalDpi xmlns:a14="http://schemas.microsoft.com/office/drawing/2010/main" val="0"/>
                </a:ext>
              </a:extLst>
            </a:blip>
            <a:srcRect t="2445" b="1047"/>
            <a:stretch/>
          </p:blipFill>
          <p:spPr>
            <a:xfrm>
              <a:off x="1432766" y="930275"/>
              <a:ext cx="6288684" cy="3823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3" name="Straight Connector 12"/>
            <p:cNvCxnSpPr/>
            <p:nvPr/>
          </p:nvCxnSpPr>
          <p:spPr>
            <a:xfrm>
              <a:off x="2360804" y="3001421"/>
              <a:ext cx="973471" cy="0"/>
            </a:xfrm>
            <a:prstGeom prst="line">
              <a:avLst/>
            </a:prstGeom>
            <a:ln>
              <a:solidFill>
                <a:srgbClr val="3366FF"/>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272417" y="3239744"/>
              <a:ext cx="781492" cy="0"/>
            </a:xfrm>
            <a:prstGeom prst="line">
              <a:avLst/>
            </a:prstGeom>
            <a:ln>
              <a:solidFill>
                <a:srgbClr val="3366FF"/>
              </a:solidFill>
              <a:headEnd type="arrow"/>
              <a:tailEnd type="non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21168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view005.png"/>
          <p:cNvPicPr>
            <a:picLocks noChangeAspect="1"/>
          </p:cNvPicPr>
          <p:nvPr/>
        </p:nvPicPr>
        <p:blipFill rotWithShape="1">
          <a:blip r:embed="rId2" cstate="email">
            <a:extLst>
              <a:ext uri="{28A0092B-C50C-407E-A947-70E740481C1C}">
                <a14:useLocalDpi xmlns:a14="http://schemas.microsoft.com/office/drawing/2010/main" val="0"/>
              </a:ext>
            </a:extLst>
          </a:blip>
          <a:srcRect l="49559" t="22954" r="7109" b="6880"/>
          <a:stretch/>
        </p:blipFill>
        <p:spPr>
          <a:xfrm>
            <a:off x="2110513" y="294618"/>
            <a:ext cx="5151045" cy="6445847"/>
          </a:xfrm>
          <a:prstGeom prst="rect">
            <a:avLst/>
          </a:prstGeom>
          <a:ln>
            <a:noFill/>
          </a:ln>
          <a:effectLst>
            <a:softEdge rad="112500"/>
          </a:effectLst>
        </p:spPr>
      </p:pic>
    </p:spTree>
    <p:extLst>
      <p:ext uri="{BB962C8B-B14F-4D97-AF65-F5344CB8AC3E}">
        <p14:creationId xmlns:p14="http://schemas.microsoft.com/office/powerpoint/2010/main" val="35004907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undry">
      <a:majorFont>
        <a:latin typeface="Rockwell"/>
        <a:ea typeface=""/>
        <a:cs typeface=""/>
        <a:font script="Grek" typeface="Cambria"/>
        <a:font script="Cyrl" typeface="Cambria"/>
        <a:font script="Jpan" typeface="ＭＳ 明朝"/>
        <a:font script="Hang" typeface="바탕"/>
        <a:font script="Hans" typeface="华文新魏"/>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ＭＳ 明朝"/>
        <a:font script="Hang" typeface="바탕"/>
        <a:font script="Hans" typeface="华文新魏"/>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spDef>
      <a:spPr>
        <a:solidFill>
          <a:srgbClr val="FFFFFF"/>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800" b="1" dirty="0" smtClean="0">
            <a:effectLst>
              <a:outerShdw blurRad="50800" dist="38100" algn="l" rotWithShape="0">
                <a:prstClr val="black">
                  <a:alpha val="40000"/>
                </a:prstClr>
              </a:outerShdw>
            </a:effectLst>
            <a:latin typeface="Comic Sans MS"/>
            <a:cs typeface="Comic Sans M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Foundry.thmx</Template>
  <TotalTime>4772</TotalTime>
  <Words>4331</Words>
  <Application>Microsoft Office PowerPoint</Application>
  <PresentationFormat>Προβολή στην οθόνη (4:3)</PresentationFormat>
  <Paragraphs>429</Paragraphs>
  <Slides>93</Slides>
  <Notes>15</Notes>
  <HiddenSlides>0</HiddenSlides>
  <MMClips>0</MMClips>
  <ScaleCrop>false</ScaleCrop>
  <HeadingPairs>
    <vt:vector size="8" baseType="variant">
      <vt:variant>
        <vt:lpstr>Γραμματοσειρές που χρησιμοποιούνται</vt:lpstr>
      </vt:variant>
      <vt:variant>
        <vt:i4>16</vt:i4>
      </vt:variant>
      <vt:variant>
        <vt:lpstr>Θέμα</vt:lpstr>
      </vt:variant>
      <vt:variant>
        <vt:i4>1</vt:i4>
      </vt:variant>
      <vt:variant>
        <vt:lpstr>Ενσωματωμένοι διακομιστές OLE</vt:lpstr>
      </vt:variant>
      <vt:variant>
        <vt:i4>3</vt:i4>
      </vt:variant>
      <vt:variant>
        <vt:lpstr>Τίτλοι διαφανειών</vt:lpstr>
      </vt:variant>
      <vt:variant>
        <vt:i4>93</vt:i4>
      </vt:variant>
    </vt:vector>
  </HeadingPairs>
  <TitlesOfParts>
    <vt:vector size="113" baseType="lpstr">
      <vt:lpstr>MS PGothic</vt:lpstr>
      <vt:lpstr>Arial</vt:lpstr>
      <vt:lpstr>Calibri</vt:lpstr>
      <vt:lpstr>Cambria</vt:lpstr>
      <vt:lpstr>Comic Sans MS</vt:lpstr>
      <vt:lpstr>Comic Sans MS Bold</vt:lpstr>
      <vt:lpstr>Lucida Grande</vt:lpstr>
      <vt:lpstr>Merriweather</vt:lpstr>
      <vt:lpstr>PlutoSansLight</vt:lpstr>
      <vt:lpstr>Raleway</vt:lpstr>
      <vt:lpstr>Roboto</vt:lpstr>
      <vt:lpstr>Rockwell</vt:lpstr>
      <vt:lpstr>Tahoma</vt:lpstr>
      <vt:lpstr>var(--medium)</vt:lpstr>
      <vt:lpstr>Wingdings</vt:lpstr>
      <vt:lpstr>Wingdings 2</vt:lpstr>
      <vt:lpstr>Foundry</vt:lpstr>
      <vt:lpstr>Image</vt:lpstr>
      <vt:lpstr>PBrush</vt:lpstr>
      <vt:lpstr>Εικόνα bitmap</vt:lpstr>
      <vt:lpstr>Παρουσίαση του PowerPoint</vt:lpstr>
      <vt:lpstr>Functions of the respiratory system (RS)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The larynx </vt:lpstr>
      <vt:lpstr>Location: </vt:lpstr>
      <vt:lpstr>Παρουσίαση του PowerPoint</vt:lpstr>
      <vt:lpstr>Cartilages of the Larynx </vt:lpstr>
      <vt:lpstr>Παρουσίαση του PowerPoint</vt:lpstr>
      <vt:lpstr>Cartilages</vt:lpstr>
      <vt:lpstr>Παρουσίαση του PowerPoint</vt:lpstr>
      <vt:lpstr>Παρουσίαση του PowerPoint</vt:lpstr>
      <vt:lpstr>Muscles of the larynx  </vt:lpstr>
      <vt:lpstr>Παρουσίαση του PowerPoint</vt:lpstr>
      <vt:lpstr>Παρουσίαση του PowerPoint</vt:lpstr>
      <vt:lpstr>Παρουσίαση του PowerPoint</vt:lpstr>
      <vt:lpstr>Παρουσίαση του PowerPoint</vt:lpstr>
      <vt:lpstr>Vocal Cords (Folds) </vt:lpstr>
      <vt:lpstr>Παρουσίαση του PowerPoint</vt:lpstr>
      <vt:lpstr>Vocal Cords (Folds) </vt:lpstr>
      <vt:lpstr>Laryngeal Cavity </vt:lpstr>
      <vt:lpstr>The nose </vt:lpstr>
      <vt:lpstr>Παρουσίαση του PowerPoint</vt:lpstr>
      <vt:lpstr>External Nose </vt:lpstr>
      <vt:lpstr>Παρουσίαση του PowerPoint</vt:lpstr>
      <vt:lpstr>Internal Nose (Nasal Cavity) </vt:lpstr>
      <vt:lpstr>Παρουσίαση του PowerPoint</vt:lpstr>
      <vt:lpstr>Παρουσίαση του PowerPoint</vt:lpstr>
      <vt:lpstr>Παρουσίαση του PowerPoint</vt:lpstr>
      <vt:lpstr>Παρουσίαση του PowerPoint</vt:lpstr>
      <vt:lpstr>Olfactory Region </vt:lpstr>
      <vt:lpstr>Παρουσίαση του PowerPoint</vt:lpstr>
      <vt:lpstr>Paranasal Sinuses </vt:lpstr>
      <vt:lpstr>Παρουσίαση του PowerPoint</vt:lpstr>
      <vt:lpstr>Παρουσίαση του PowerPoint</vt:lpstr>
      <vt:lpstr>Παρουσίαση του PowerPoint</vt:lpstr>
      <vt:lpstr>Παρουσίαση του PowerPoint</vt:lpstr>
      <vt:lpstr>Thyroid cartilage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The cricoid cartilage </vt:lpstr>
      <vt:lpstr>The cricoid cartilage </vt:lpstr>
      <vt:lpstr>Παρουσίαση του PowerPoint</vt:lpstr>
      <vt:lpstr>Παρουσίαση του PowerPoint</vt:lpstr>
      <vt:lpstr>The cricoid cartilage </vt:lpstr>
      <vt:lpstr>Παρουσίαση του PowerPoint</vt:lpstr>
      <vt:lpstr>The cricoid cartilage </vt:lpstr>
      <vt:lpstr>The cricoid cartilage </vt:lpstr>
      <vt:lpstr>Παρουσίαση του PowerPoint</vt:lpstr>
      <vt:lpstr>Arytenoid cartilages </vt:lpstr>
      <vt:lpstr>Arytenoid cartilages </vt:lpstr>
      <vt:lpstr>Παρουσίαση του PowerPoint</vt:lpstr>
      <vt:lpstr>Corniculate cartilages </vt:lpstr>
      <vt:lpstr>Cuneiform cartilages </vt:lpstr>
      <vt:lpstr>Παρουσίαση του PowerPoint</vt:lpstr>
      <vt:lpstr>Epiglottis or epiglottic cartilage  </vt:lpstr>
      <vt:lpstr>Παρουσίαση του PowerPoint</vt:lpstr>
      <vt:lpstr>Παρουσίαση του PowerPoint</vt:lpstr>
      <vt:lpstr>Παρουσίαση του PowerPoint</vt:lpstr>
      <vt:lpstr>Sound Production </vt:lpstr>
      <vt:lpstr>Παρουσίαση του PowerPoint</vt:lpstr>
      <vt:lpstr>The Bronchopulmonary Segments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ΝΟΝΗ ΔΕΜΕΣΤΙΧΑ</dc:creator>
  <cp:lastModifiedBy>Maria Piagkou</cp:lastModifiedBy>
  <cp:revision>325</cp:revision>
  <dcterms:created xsi:type="dcterms:W3CDTF">2011-11-18T06:35:25Z</dcterms:created>
  <dcterms:modified xsi:type="dcterms:W3CDTF">2025-06-04T22:31:07Z</dcterms:modified>
</cp:coreProperties>
</file>