
<file path=[Content_Types].xml><?xml version="1.0" encoding="utf-8"?>
<Types xmlns="http://schemas.openxmlformats.org/package/2006/content-types">
  <Default Extension="xml" ContentType="application/xml"/>
  <Default Extension="jpeg" ContentType="image/jpeg"/>
  <Default Extension="mp3" ContentType="audio/unknown"/>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media7.png" ContentType="video/unknown"/>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57" r:id="rId3"/>
    <p:sldId id="259" r:id="rId4"/>
    <p:sldId id="261" r:id="rId5"/>
    <p:sldId id="289" r:id="rId6"/>
    <p:sldId id="258" r:id="rId7"/>
    <p:sldId id="276" r:id="rId8"/>
    <p:sldId id="260" r:id="rId9"/>
    <p:sldId id="263" r:id="rId10"/>
    <p:sldId id="264" r:id="rId11"/>
    <p:sldId id="265" r:id="rId12"/>
    <p:sldId id="269" r:id="rId13"/>
    <p:sldId id="267" r:id="rId14"/>
    <p:sldId id="268" r:id="rId15"/>
    <p:sldId id="270" r:id="rId16"/>
    <p:sldId id="274" r:id="rId17"/>
    <p:sldId id="271" r:id="rId18"/>
    <p:sldId id="273" r:id="rId19"/>
    <p:sldId id="272" r:id="rId20"/>
    <p:sldId id="290" r:id="rId21"/>
    <p:sldId id="292" r:id="rId22"/>
    <p:sldId id="288" r:id="rId23"/>
    <p:sldId id="296" r:id="rId24"/>
    <p:sldId id="275" r:id="rId25"/>
    <p:sldId id="291" r:id="rId26"/>
    <p:sldId id="297" r:id="rId27"/>
    <p:sldId id="298" r:id="rId28"/>
    <p:sldId id="293" r:id="rId29"/>
    <p:sldId id="287" r:id="rId30"/>
    <p:sldId id="302" r:id="rId31"/>
    <p:sldId id="294" r:id="rId32"/>
    <p:sldId id="303" r:id="rId33"/>
    <p:sldId id="295" r:id="rId34"/>
    <p:sldId id="299" r:id="rId35"/>
    <p:sldId id="300" r:id="rId36"/>
    <p:sldId id="277" r:id="rId37"/>
    <p:sldId id="286" r:id="rId38"/>
    <p:sldId id="278" r:id="rId39"/>
    <p:sldId id="279" r:id="rId40"/>
    <p:sldId id="281" r:id="rId41"/>
    <p:sldId id="282" r:id="rId42"/>
    <p:sldId id="283" r:id="rId43"/>
    <p:sldId id="301" r:id="rId44"/>
    <p:sldId id="304" r:id="rId45"/>
    <p:sldId id="285"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15" autoAdjust="0"/>
    <p:restoredTop sz="94660"/>
  </p:normalViewPr>
  <p:slideViewPr>
    <p:cSldViewPr snapToGrid="0" snapToObjects="1">
      <p:cViewPr>
        <p:scale>
          <a:sx n="112" d="100"/>
          <a:sy n="112" d="100"/>
        </p:scale>
        <p:origin x="-152"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5A6503-D0A7-974C-BF78-34B23F681D22}" type="datetimeFigureOut">
              <a:rPr lang="en-US" smtClean="0"/>
              <a:t>23/05/17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BE6004-E5FA-8E44-B312-EC16EE66EAFD}" type="slidenum">
              <a:rPr lang="en-US" smtClean="0"/>
              <a:t>‹#›</a:t>
            </a:fld>
            <a:endParaRPr lang="en-US"/>
          </a:p>
        </p:txBody>
      </p:sp>
    </p:spTree>
    <p:extLst>
      <p:ext uri="{BB962C8B-B14F-4D97-AF65-F5344CB8AC3E}">
        <p14:creationId xmlns:p14="http://schemas.microsoft.com/office/powerpoint/2010/main" val="27596400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www.adobe.com/products/audition/main.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Comparing the spectrograms of before and after warm up, we can see that the singing formant becomes dominant after warm up. It seems that the utterance method changed from the speaking voice to the singing voice by the stretching exercise and warm up. This tendency is remarkable in the low pitched voice. It may be possible that we can make a criterion to show the effect of a vocal training and warm up, by quantifying the difference of the energies in this region.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Next, we edited the sound files to make it easy to compare the difference before and after the training. Note that </a:t>
            </a:r>
            <a:r>
              <a:rPr lang="en-US" sz="1200" u="sng" kern="1200" dirty="0" smtClean="0">
                <a:solidFill>
                  <a:schemeClr val="tx1"/>
                </a:solidFill>
                <a:latin typeface="+mn-lt"/>
                <a:ea typeface="+mn-ea"/>
                <a:cs typeface="+mn-cs"/>
                <a:hlinkClick r:id="rId3"/>
              </a:rPr>
              <a:t>Adobe Audition was used for editing the sound files. Because the editing function of DSSF3 is limited, it would be convenient to have another waveform editing software like Audition.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7BE6004-E5FA-8E44-B312-EC16EE66EAFD}" type="slidenum">
              <a:rPr lang="en-US" smtClean="0"/>
              <a:t>45</a:t>
            </a:fld>
            <a:endParaRPr lang="en-US"/>
          </a:p>
        </p:txBody>
      </p:sp>
    </p:spTree>
    <p:extLst>
      <p:ext uri="{BB962C8B-B14F-4D97-AF65-F5344CB8AC3E}">
        <p14:creationId xmlns:p14="http://schemas.microsoft.com/office/powerpoint/2010/main" val="2620554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F0E341-2B3A-CD44-803A-F9467A067929}" type="datetimeFigureOut">
              <a:rPr lang="en-US" smtClean="0"/>
              <a:t>23/05/17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E6655-03EB-6542-810D-67BF1312442D}" type="slidenum">
              <a:rPr lang="en-US" smtClean="0"/>
              <a:t>‹#›</a:t>
            </a:fld>
            <a:endParaRPr lang="en-US"/>
          </a:p>
        </p:txBody>
      </p:sp>
    </p:spTree>
    <p:extLst>
      <p:ext uri="{BB962C8B-B14F-4D97-AF65-F5344CB8AC3E}">
        <p14:creationId xmlns:p14="http://schemas.microsoft.com/office/powerpoint/2010/main" val="2251661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DBF0E341-2B3A-CD44-803A-F9467A067929}" type="datetimeFigureOut">
              <a:rPr lang="en-US" smtClean="0"/>
              <a:t>23/05/17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E6655-03EB-6542-810D-67BF1312442D}" type="slidenum">
              <a:rPr lang="en-US" smtClean="0"/>
              <a:t>‹#›</a:t>
            </a:fld>
            <a:endParaRPr lang="en-US"/>
          </a:p>
        </p:txBody>
      </p:sp>
    </p:spTree>
    <p:extLst>
      <p:ext uri="{BB962C8B-B14F-4D97-AF65-F5344CB8AC3E}">
        <p14:creationId xmlns:p14="http://schemas.microsoft.com/office/powerpoint/2010/main" val="81052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DBF0E341-2B3A-CD44-803A-F9467A067929}" type="datetimeFigureOut">
              <a:rPr lang="en-US" smtClean="0"/>
              <a:t>23/05/17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E6655-03EB-6542-810D-67BF1312442D}" type="slidenum">
              <a:rPr lang="en-US" smtClean="0"/>
              <a:t>‹#›</a:t>
            </a:fld>
            <a:endParaRPr lang="en-US"/>
          </a:p>
        </p:txBody>
      </p:sp>
    </p:spTree>
    <p:extLst>
      <p:ext uri="{BB962C8B-B14F-4D97-AF65-F5344CB8AC3E}">
        <p14:creationId xmlns:p14="http://schemas.microsoft.com/office/powerpoint/2010/main" val="287777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F0E341-2B3A-CD44-803A-F9467A067929}" type="datetimeFigureOut">
              <a:rPr lang="en-US" smtClean="0"/>
              <a:t>23/05/17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E6655-03EB-6542-810D-67BF1312442D}" type="slidenum">
              <a:rPr lang="en-US" smtClean="0"/>
              <a:t>‹#›</a:t>
            </a:fld>
            <a:endParaRPr lang="en-US"/>
          </a:p>
        </p:txBody>
      </p:sp>
    </p:spTree>
    <p:extLst>
      <p:ext uri="{BB962C8B-B14F-4D97-AF65-F5344CB8AC3E}">
        <p14:creationId xmlns:p14="http://schemas.microsoft.com/office/powerpoint/2010/main" val="3301061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l-G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DBF0E341-2B3A-CD44-803A-F9467A067929}" type="datetimeFigureOut">
              <a:rPr lang="en-US" smtClean="0"/>
              <a:t>23/05/17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E6655-03EB-6542-810D-67BF1312442D}" type="slidenum">
              <a:rPr lang="en-US" smtClean="0"/>
              <a:t>‹#›</a:t>
            </a:fld>
            <a:endParaRPr lang="en-US"/>
          </a:p>
        </p:txBody>
      </p:sp>
    </p:spTree>
    <p:extLst>
      <p:ext uri="{BB962C8B-B14F-4D97-AF65-F5344CB8AC3E}">
        <p14:creationId xmlns:p14="http://schemas.microsoft.com/office/powerpoint/2010/main" val="2381009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Date Placeholder 4"/>
          <p:cNvSpPr>
            <a:spLocks noGrp="1"/>
          </p:cNvSpPr>
          <p:nvPr>
            <p:ph type="dt" sz="half" idx="10"/>
          </p:nvPr>
        </p:nvSpPr>
        <p:spPr/>
        <p:txBody>
          <a:bodyPr/>
          <a:lstStyle/>
          <a:p>
            <a:fld id="{DBF0E341-2B3A-CD44-803A-F9467A067929}" type="datetimeFigureOut">
              <a:rPr lang="en-US" smtClean="0"/>
              <a:t>23/05/17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9E6655-03EB-6542-810D-67BF1312442D}" type="slidenum">
              <a:rPr lang="en-US" smtClean="0"/>
              <a:t>‹#›</a:t>
            </a:fld>
            <a:endParaRPr lang="en-US"/>
          </a:p>
        </p:txBody>
      </p:sp>
    </p:spTree>
    <p:extLst>
      <p:ext uri="{BB962C8B-B14F-4D97-AF65-F5344CB8AC3E}">
        <p14:creationId xmlns:p14="http://schemas.microsoft.com/office/powerpoint/2010/main" val="352284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7" name="Date Placeholder 6"/>
          <p:cNvSpPr>
            <a:spLocks noGrp="1"/>
          </p:cNvSpPr>
          <p:nvPr>
            <p:ph type="dt" sz="half" idx="10"/>
          </p:nvPr>
        </p:nvSpPr>
        <p:spPr/>
        <p:txBody>
          <a:bodyPr/>
          <a:lstStyle/>
          <a:p>
            <a:fld id="{DBF0E341-2B3A-CD44-803A-F9467A067929}" type="datetimeFigureOut">
              <a:rPr lang="en-US" smtClean="0"/>
              <a:t>23/05/17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9E6655-03EB-6542-810D-67BF1312442D}" type="slidenum">
              <a:rPr lang="en-US" smtClean="0"/>
              <a:t>‹#›</a:t>
            </a:fld>
            <a:endParaRPr lang="en-US"/>
          </a:p>
        </p:txBody>
      </p:sp>
    </p:spTree>
    <p:extLst>
      <p:ext uri="{BB962C8B-B14F-4D97-AF65-F5344CB8AC3E}">
        <p14:creationId xmlns:p14="http://schemas.microsoft.com/office/powerpoint/2010/main" val="2516017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Date Placeholder 2"/>
          <p:cNvSpPr>
            <a:spLocks noGrp="1"/>
          </p:cNvSpPr>
          <p:nvPr>
            <p:ph type="dt" sz="half" idx="10"/>
          </p:nvPr>
        </p:nvSpPr>
        <p:spPr/>
        <p:txBody>
          <a:bodyPr/>
          <a:lstStyle/>
          <a:p>
            <a:fld id="{DBF0E341-2B3A-CD44-803A-F9467A067929}" type="datetimeFigureOut">
              <a:rPr lang="en-US" smtClean="0"/>
              <a:t>23/05/17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9E6655-03EB-6542-810D-67BF1312442D}" type="slidenum">
              <a:rPr lang="en-US" smtClean="0"/>
              <a:t>‹#›</a:t>
            </a:fld>
            <a:endParaRPr lang="en-US"/>
          </a:p>
        </p:txBody>
      </p:sp>
    </p:spTree>
    <p:extLst>
      <p:ext uri="{BB962C8B-B14F-4D97-AF65-F5344CB8AC3E}">
        <p14:creationId xmlns:p14="http://schemas.microsoft.com/office/powerpoint/2010/main" val="2885636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F0E341-2B3A-CD44-803A-F9467A067929}" type="datetimeFigureOut">
              <a:rPr lang="en-US" smtClean="0"/>
              <a:t>23/05/17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9E6655-03EB-6542-810D-67BF1312442D}" type="slidenum">
              <a:rPr lang="en-US" smtClean="0"/>
              <a:t>‹#›</a:t>
            </a:fld>
            <a:endParaRPr lang="en-US"/>
          </a:p>
        </p:txBody>
      </p:sp>
    </p:spTree>
    <p:extLst>
      <p:ext uri="{BB962C8B-B14F-4D97-AF65-F5344CB8AC3E}">
        <p14:creationId xmlns:p14="http://schemas.microsoft.com/office/powerpoint/2010/main" val="45019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DBF0E341-2B3A-CD44-803A-F9467A067929}" type="datetimeFigureOut">
              <a:rPr lang="en-US" smtClean="0"/>
              <a:t>23/05/17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9E6655-03EB-6542-810D-67BF1312442D}" type="slidenum">
              <a:rPr lang="en-US" smtClean="0"/>
              <a:t>‹#›</a:t>
            </a:fld>
            <a:endParaRPr lang="en-US"/>
          </a:p>
        </p:txBody>
      </p:sp>
    </p:spTree>
    <p:extLst>
      <p:ext uri="{BB962C8B-B14F-4D97-AF65-F5344CB8AC3E}">
        <p14:creationId xmlns:p14="http://schemas.microsoft.com/office/powerpoint/2010/main" val="146927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DBF0E341-2B3A-CD44-803A-F9467A067929}" type="datetimeFigureOut">
              <a:rPr lang="en-US" smtClean="0"/>
              <a:t>23/05/17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9E6655-03EB-6542-810D-67BF1312442D}" type="slidenum">
              <a:rPr lang="en-US" smtClean="0"/>
              <a:t>‹#›</a:t>
            </a:fld>
            <a:endParaRPr lang="en-US"/>
          </a:p>
        </p:txBody>
      </p:sp>
    </p:spTree>
    <p:extLst>
      <p:ext uri="{BB962C8B-B14F-4D97-AF65-F5344CB8AC3E}">
        <p14:creationId xmlns:p14="http://schemas.microsoft.com/office/powerpoint/2010/main" val="29329492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0E341-2B3A-CD44-803A-F9467A067929}" type="datetimeFigureOut">
              <a:rPr lang="en-US" smtClean="0"/>
              <a:t>23/05/17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E6655-03EB-6542-810D-67BF1312442D}" type="slidenum">
              <a:rPr lang="en-US" smtClean="0"/>
              <a:t>‹#›</a:t>
            </a:fld>
            <a:endParaRPr lang="en-US"/>
          </a:p>
        </p:txBody>
      </p:sp>
    </p:spTree>
    <p:extLst>
      <p:ext uri="{BB962C8B-B14F-4D97-AF65-F5344CB8AC3E}">
        <p14:creationId xmlns:p14="http://schemas.microsoft.com/office/powerpoint/2010/main" val="1308011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uTOhDqhCKQs&amp;NR=1" TargetMode="Externa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http://www.youtube.com/watch?v=iYpDwhpILkQ" TargetMode="Externa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png"/><Relationship Id="rId1" Type="http://schemas.microsoft.com/office/2007/relationships/media" Target="../media/media7.png"/><Relationship Id="rId2" Type="http://schemas.openxmlformats.org/officeDocument/2006/relationships/video" Target="../media/media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youtube.com/watch?v=r3kLKi6MhPo" TargetMode="External"/><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1" Type="http://schemas.microsoft.com/office/2007/relationships/media" Target="../media/media6.mp3"/><Relationship Id="rId12" Type="http://schemas.openxmlformats.org/officeDocument/2006/relationships/audio" Target="../media/media6.mp3"/><Relationship Id="rId13" Type="http://schemas.openxmlformats.org/officeDocument/2006/relationships/slideLayout" Target="../slideLayouts/slideLayout2.xml"/><Relationship Id="rId14" Type="http://schemas.openxmlformats.org/officeDocument/2006/relationships/hyperlink" Target="https://www.youtube.com/watch?v=TYl8GRJGnBY" TargetMode="External"/><Relationship Id="rId15" Type="http://schemas.openxmlformats.org/officeDocument/2006/relationships/hyperlink" Target="https://www.youtube.com/watch?v=PIbSc6kSQXo" TargetMode="External"/><Relationship Id="rId16" Type="http://schemas.openxmlformats.org/officeDocument/2006/relationships/hyperlink" Target="https://www.youtube.com/watch?v=aZ-aWOyGm60" TargetMode="External"/><Relationship Id="rId17" Type="http://schemas.openxmlformats.org/officeDocument/2006/relationships/image" Target="../media/image2.png"/><Relationship Id="rId1" Type="http://schemas.microsoft.com/office/2007/relationships/media" Target="../media/media1.mp3"/><Relationship Id="rId2" Type="http://schemas.openxmlformats.org/officeDocument/2006/relationships/audio" Target="../media/media1.mp3"/><Relationship Id="rId3" Type="http://schemas.microsoft.com/office/2007/relationships/media" Target="../media/media2.mp3"/><Relationship Id="rId4" Type="http://schemas.openxmlformats.org/officeDocument/2006/relationships/audio" Target="../media/media2.mp3"/><Relationship Id="rId5" Type="http://schemas.microsoft.com/office/2007/relationships/media" Target="../media/media3.mp3"/><Relationship Id="rId6" Type="http://schemas.openxmlformats.org/officeDocument/2006/relationships/audio" Target="../media/media3.mp3"/><Relationship Id="rId7" Type="http://schemas.microsoft.com/office/2007/relationships/media" Target="../media/media4.mp3"/><Relationship Id="rId8" Type="http://schemas.openxmlformats.org/officeDocument/2006/relationships/audio" Target="../media/media4.mp3"/><Relationship Id="rId9" Type="http://schemas.microsoft.com/office/2007/relationships/media" Target="../media/media5.mp3"/><Relationship Id="rId10" Type="http://schemas.openxmlformats.org/officeDocument/2006/relationships/audio" Target="../media/media5.mp3"/></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1444"/>
            <a:ext cx="7772400" cy="895877"/>
          </a:xfrm>
        </p:spPr>
        <p:txBody>
          <a:bodyPr>
            <a:normAutofit fontScale="90000"/>
          </a:bodyPr>
          <a:lstStyle/>
          <a:p>
            <a:r>
              <a:rPr lang="en-US" dirty="0" smtClean="0"/>
              <a:t/>
            </a:r>
            <a:br>
              <a:rPr lang="en-US" dirty="0" smtClean="0"/>
            </a:br>
            <a:r>
              <a:rPr lang="en-US" dirty="0" smtClean="0"/>
              <a:t/>
            </a:r>
            <a:br>
              <a:rPr lang="en-US" dirty="0" smtClean="0"/>
            </a:br>
            <a:r>
              <a:rPr lang="el-GR" dirty="0" err="1" smtClean="0"/>
              <a:t>Η</a:t>
            </a:r>
            <a:r>
              <a:rPr lang="el-GR" dirty="0" smtClean="0"/>
              <a:t> ΦΩΝΗ ΩΣ ΣΗΜΑ</a:t>
            </a:r>
            <a:br>
              <a:rPr lang="el-GR" dirty="0" smtClean="0"/>
            </a:br>
            <a:r>
              <a:rPr lang="el-GR" dirty="0" smtClean="0"/>
              <a:t/>
            </a:r>
            <a:br>
              <a:rPr lang="el-GR" dirty="0" smtClean="0"/>
            </a:br>
            <a:endParaRPr lang="en-US" dirty="0"/>
          </a:p>
        </p:txBody>
      </p:sp>
      <p:sp>
        <p:nvSpPr>
          <p:cNvPr id="3" name="Subtitle 2"/>
          <p:cNvSpPr>
            <a:spLocks noGrp="1"/>
          </p:cNvSpPr>
          <p:nvPr>
            <p:ph type="subTitle" idx="1"/>
          </p:nvPr>
        </p:nvSpPr>
        <p:spPr>
          <a:xfrm>
            <a:off x="1280883" y="4853616"/>
            <a:ext cx="6400800" cy="1236084"/>
          </a:xfrm>
        </p:spPr>
        <p:txBody>
          <a:bodyPr>
            <a:noAutofit/>
          </a:bodyPr>
          <a:lstStyle/>
          <a:p>
            <a:endParaRPr lang="en-US" sz="1100" b="1" dirty="0" smtClean="0">
              <a:latin typeface="Times New Roman"/>
              <a:cs typeface="Times New Roman"/>
            </a:endParaRPr>
          </a:p>
          <a:p>
            <a:r>
              <a:rPr lang="el-GR" sz="1100" b="1" dirty="0" err="1" smtClean="0">
                <a:latin typeface="Times New Roman"/>
                <a:cs typeface="Times New Roman"/>
              </a:rPr>
              <a:t>Αναστασία</a:t>
            </a:r>
            <a:r>
              <a:rPr lang="el-GR" sz="1100" b="1" dirty="0" smtClean="0">
                <a:latin typeface="Times New Roman"/>
                <a:cs typeface="Times New Roman"/>
              </a:rPr>
              <a:t> </a:t>
            </a:r>
            <a:r>
              <a:rPr lang="el-GR" sz="1100" b="1" dirty="0" err="1" smtClean="0">
                <a:latin typeface="Times New Roman"/>
                <a:cs typeface="Times New Roman"/>
              </a:rPr>
              <a:t>Γεωργάκη</a:t>
            </a:r>
            <a:r>
              <a:rPr lang="el-GR" sz="1100" b="1" dirty="0" smtClean="0">
                <a:latin typeface="Times New Roman"/>
                <a:cs typeface="Times New Roman"/>
              </a:rPr>
              <a:t>, </a:t>
            </a:r>
            <a:r>
              <a:rPr lang="el-GR" sz="1100" b="1" dirty="0" err="1" smtClean="0">
                <a:latin typeface="Times New Roman"/>
                <a:cs typeface="Times New Roman"/>
              </a:rPr>
              <a:t>Αν</a:t>
            </a:r>
            <a:r>
              <a:rPr lang="el-GR" sz="1100" b="1" dirty="0" smtClean="0">
                <a:latin typeface="Times New Roman"/>
                <a:cs typeface="Times New Roman"/>
              </a:rPr>
              <a:t>. </a:t>
            </a:r>
            <a:r>
              <a:rPr lang="el-GR" sz="1100" b="1" dirty="0" err="1" smtClean="0">
                <a:latin typeface="Times New Roman"/>
                <a:cs typeface="Times New Roman"/>
              </a:rPr>
              <a:t>Καθηγήτρια</a:t>
            </a:r>
            <a:r>
              <a:rPr lang="el-GR" sz="1100" b="1" dirty="0" smtClean="0">
                <a:latin typeface="Times New Roman"/>
                <a:cs typeface="Times New Roman"/>
              </a:rPr>
              <a:t>, </a:t>
            </a:r>
          </a:p>
          <a:p>
            <a:r>
              <a:rPr lang="el-GR" sz="1100" b="1" dirty="0" err="1" smtClean="0">
                <a:latin typeface="Times New Roman"/>
                <a:cs typeface="Times New Roman"/>
              </a:rPr>
              <a:t>Τμήμα</a:t>
            </a:r>
            <a:r>
              <a:rPr lang="el-GR" sz="1100" b="1" dirty="0" smtClean="0">
                <a:latin typeface="Times New Roman"/>
                <a:cs typeface="Times New Roman"/>
              </a:rPr>
              <a:t> </a:t>
            </a:r>
            <a:r>
              <a:rPr lang="el-GR" sz="1100" b="1" dirty="0" err="1" smtClean="0">
                <a:latin typeface="Times New Roman"/>
                <a:cs typeface="Times New Roman"/>
              </a:rPr>
              <a:t>Μουσικών</a:t>
            </a:r>
            <a:r>
              <a:rPr lang="el-GR" sz="1100" b="1" dirty="0" smtClean="0">
                <a:latin typeface="Times New Roman"/>
                <a:cs typeface="Times New Roman"/>
              </a:rPr>
              <a:t> </a:t>
            </a:r>
            <a:r>
              <a:rPr lang="el-GR" sz="1100" b="1" dirty="0" err="1" smtClean="0">
                <a:latin typeface="Times New Roman"/>
                <a:cs typeface="Times New Roman"/>
              </a:rPr>
              <a:t>Σπουδών</a:t>
            </a:r>
            <a:r>
              <a:rPr lang="el-GR" sz="1100" b="1" dirty="0" smtClean="0">
                <a:latin typeface="Times New Roman"/>
                <a:cs typeface="Times New Roman"/>
              </a:rPr>
              <a:t>, </a:t>
            </a:r>
            <a:r>
              <a:rPr lang="el-GR" sz="1100" b="1" dirty="0" err="1" smtClean="0">
                <a:latin typeface="Times New Roman"/>
                <a:cs typeface="Times New Roman"/>
              </a:rPr>
              <a:t>Εργαστήριο</a:t>
            </a:r>
            <a:r>
              <a:rPr lang="el-GR" sz="1100" b="1" dirty="0" smtClean="0">
                <a:latin typeface="Times New Roman"/>
                <a:cs typeface="Times New Roman"/>
              </a:rPr>
              <a:t> </a:t>
            </a:r>
            <a:r>
              <a:rPr lang="el-GR" sz="1100" b="1" dirty="0" err="1" smtClean="0">
                <a:latin typeface="Times New Roman"/>
                <a:cs typeface="Times New Roman"/>
              </a:rPr>
              <a:t>Μουσικής</a:t>
            </a:r>
            <a:r>
              <a:rPr lang="el-GR" sz="1100" b="1" dirty="0" smtClean="0">
                <a:latin typeface="Times New Roman"/>
                <a:cs typeface="Times New Roman"/>
              </a:rPr>
              <a:t> </a:t>
            </a:r>
            <a:r>
              <a:rPr lang="el-GR" sz="1100" b="1" dirty="0" err="1" smtClean="0">
                <a:latin typeface="Times New Roman"/>
                <a:cs typeface="Times New Roman"/>
              </a:rPr>
              <a:t>Ακουστικής</a:t>
            </a:r>
            <a:r>
              <a:rPr lang="el-GR" sz="1100" b="1" dirty="0" smtClean="0">
                <a:latin typeface="Times New Roman"/>
                <a:cs typeface="Times New Roman"/>
              </a:rPr>
              <a:t> </a:t>
            </a:r>
            <a:r>
              <a:rPr lang="el-GR" sz="1100" b="1" dirty="0" err="1" smtClean="0">
                <a:latin typeface="Times New Roman"/>
                <a:cs typeface="Times New Roman"/>
              </a:rPr>
              <a:t>Και</a:t>
            </a:r>
            <a:r>
              <a:rPr lang="el-GR" sz="1100" b="1" dirty="0" smtClean="0">
                <a:latin typeface="Times New Roman"/>
                <a:cs typeface="Times New Roman"/>
              </a:rPr>
              <a:t> </a:t>
            </a:r>
            <a:r>
              <a:rPr lang="el-GR" sz="1100" b="1" dirty="0" err="1" smtClean="0">
                <a:latin typeface="Times New Roman"/>
                <a:cs typeface="Times New Roman"/>
              </a:rPr>
              <a:t>τε</a:t>
            </a:r>
            <a:r>
              <a:rPr lang="en-US" sz="1100" b="1" dirty="0" smtClean="0">
                <a:latin typeface="Times New Roman"/>
                <a:cs typeface="Times New Roman"/>
              </a:rPr>
              <a:t>x</a:t>
            </a:r>
            <a:r>
              <a:rPr lang="el-GR" sz="1100" b="1" dirty="0" err="1" smtClean="0">
                <a:latin typeface="Times New Roman"/>
                <a:cs typeface="Times New Roman"/>
              </a:rPr>
              <a:t>νολογίας</a:t>
            </a:r>
            <a:r>
              <a:rPr lang="el-GR" sz="1100" b="1" dirty="0" smtClean="0">
                <a:latin typeface="Times New Roman"/>
                <a:cs typeface="Times New Roman"/>
              </a:rPr>
              <a:t>,</a:t>
            </a:r>
          </a:p>
          <a:p>
            <a:r>
              <a:rPr lang="en-US" sz="1100" b="1" dirty="0" err="1" smtClean="0">
                <a:latin typeface="Times New Roman"/>
                <a:cs typeface="Times New Roman"/>
              </a:rPr>
              <a:t>Labmat.music.uoa.gr</a:t>
            </a:r>
            <a:endParaRPr lang="el-GR" sz="1100" b="1" dirty="0">
              <a:latin typeface="Times New Roman"/>
              <a:cs typeface="Times New Roman"/>
            </a:endParaRPr>
          </a:p>
          <a:p>
            <a:r>
              <a:rPr lang="en-US" sz="1100" b="1" dirty="0" err="1" smtClean="0">
                <a:latin typeface="Times New Roman"/>
                <a:cs typeface="Times New Roman"/>
              </a:rPr>
              <a:t>georgaki@music.uoa.gr</a:t>
            </a:r>
            <a:endParaRPr lang="el-GR" sz="1100" b="1" dirty="0" smtClean="0">
              <a:latin typeface="Times New Roman"/>
              <a:cs typeface="Times New Roman"/>
            </a:endParaRPr>
          </a:p>
          <a:p>
            <a:r>
              <a:rPr lang="el-GR" sz="1100" b="1" dirty="0" smtClean="0">
                <a:latin typeface="Times New Roman"/>
                <a:cs typeface="Times New Roman"/>
              </a:rPr>
              <a:t>ΕΚΠΑ</a:t>
            </a:r>
            <a:endParaRPr lang="en-US" sz="1100" b="1" dirty="0">
              <a:latin typeface="Times New Roman"/>
              <a:cs typeface="Times New Roman"/>
            </a:endParaRPr>
          </a:p>
        </p:txBody>
      </p:sp>
      <p:pic>
        <p:nvPicPr>
          <p:cNvPr id="4" name="Picture 8" descr="SPEECH SPECTROGR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794" y="1315466"/>
            <a:ext cx="7506839" cy="366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3212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08" y="488462"/>
            <a:ext cx="8530492" cy="742461"/>
          </a:xfrm>
        </p:spPr>
        <p:txBody>
          <a:bodyPr>
            <a:normAutofit fontScale="90000"/>
          </a:bodyPr>
          <a:lstStyle/>
          <a:p>
            <a:r>
              <a:rPr lang="el-GR" b="1" dirty="0" err="1" smtClean="0"/>
              <a:t>Ακουστική</a:t>
            </a:r>
            <a:r>
              <a:rPr lang="el-GR" b="1" dirty="0" smtClean="0"/>
              <a:t>/</a:t>
            </a:r>
            <a:r>
              <a:rPr lang="el-GR" b="1" dirty="0" err="1" smtClean="0"/>
              <a:t>φυσιολογία</a:t>
            </a:r>
            <a:r>
              <a:rPr lang="el-GR" b="1" dirty="0" smtClean="0"/>
              <a:t>/</a:t>
            </a:r>
            <a:r>
              <a:rPr lang="el-GR" b="1" dirty="0" err="1" smtClean="0"/>
              <a:t>λειτουργία</a:t>
            </a:r>
            <a:endParaRPr lang="en-US" b="1" dirty="0"/>
          </a:p>
        </p:txBody>
      </p:sp>
      <p:sp>
        <p:nvSpPr>
          <p:cNvPr id="3" name="Content Placeholder 2"/>
          <p:cNvSpPr>
            <a:spLocks noGrp="1"/>
          </p:cNvSpPr>
          <p:nvPr>
            <p:ph idx="1"/>
          </p:nvPr>
        </p:nvSpPr>
        <p:spPr>
          <a:xfrm>
            <a:off x="457200" y="1600200"/>
            <a:ext cx="8229600" cy="5257800"/>
          </a:xfrm>
        </p:spPr>
        <p:txBody>
          <a:bodyPr>
            <a:normAutofit/>
          </a:bodyPr>
          <a:lstStyle/>
          <a:p>
            <a:r>
              <a:rPr lang="el-GR" dirty="0" smtClean="0"/>
              <a:t>ΣΥΜΠΙΕΣΤΗΣ--&gt; ΤΑΛΑΝΤΩΤΗΣ---&gt;   ΑΝΤΗΧΕΙΟ</a:t>
            </a:r>
          </a:p>
          <a:p>
            <a:endParaRPr lang="el-GR" dirty="0" smtClean="0"/>
          </a:p>
          <a:p>
            <a:r>
              <a:rPr lang="el-GR" dirty="0" smtClean="0"/>
              <a:t>ΠΝΕΥΜΟΝΕΣ</a:t>
            </a:r>
            <a:r>
              <a:rPr lang="el-GR" dirty="0" smtClean="0">
                <a:sym typeface="Wingdings"/>
              </a:rPr>
              <a:t> ΦΩΝ. ΧΟΡΔΕΣ-&gt; ΦΩΝ. ΣΩΛΗΝ</a:t>
            </a:r>
          </a:p>
          <a:p>
            <a:pPr lvl="1"/>
            <a:r>
              <a:rPr lang="el-GR" dirty="0" smtClean="0">
                <a:sym typeface="Wingdings"/>
              </a:rPr>
              <a:t>												(</a:t>
            </a:r>
            <a:r>
              <a:rPr lang="el-GR" dirty="0" err="1" smtClean="0">
                <a:sym typeface="Wingdings"/>
              </a:rPr>
              <a:t>φωνή</a:t>
            </a:r>
            <a:r>
              <a:rPr lang="el-GR" dirty="0" smtClean="0">
                <a:sym typeface="Wingdings"/>
              </a:rPr>
              <a:t>)</a:t>
            </a:r>
          </a:p>
          <a:p>
            <a:pPr lvl="1"/>
            <a:endParaRPr lang="el-GR" dirty="0" smtClean="0">
              <a:sym typeface="Wingdings"/>
            </a:endParaRPr>
          </a:p>
          <a:p>
            <a:r>
              <a:rPr lang="el-GR" dirty="0" smtClean="0">
                <a:sym typeface="Wingdings"/>
              </a:rPr>
              <a:t>ΑΝΑΠΝΟΗ--&gt;       ΦΩΝΗΣΗ------     ΑΡΘΡΩΣΗ</a:t>
            </a:r>
          </a:p>
          <a:p>
            <a:r>
              <a:rPr lang="el-GR" sz="2000" dirty="0" err="1" smtClean="0">
                <a:sym typeface="Wingdings"/>
              </a:rPr>
              <a:t>Κοιλιακοί</a:t>
            </a:r>
            <a:r>
              <a:rPr lang="el-GR" sz="2000" dirty="0" smtClean="0">
                <a:sym typeface="Wingdings"/>
              </a:rPr>
              <a:t>    </a:t>
            </a:r>
            <a:r>
              <a:rPr lang="el-GR" dirty="0" smtClean="0">
                <a:sym typeface="Wingdings"/>
              </a:rPr>
              <a:t>              </a:t>
            </a:r>
            <a:r>
              <a:rPr lang="el-GR" sz="2000" dirty="0" err="1" smtClean="0">
                <a:sym typeface="Wingdings"/>
              </a:rPr>
              <a:t>λαρυγγικο</a:t>
            </a:r>
            <a:r>
              <a:rPr lang="el-GR" dirty="0" err="1" smtClean="0">
                <a:sym typeface="Wingdings"/>
              </a:rPr>
              <a:t>ί</a:t>
            </a:r>
            <a:r>
              <a:rPr lang="el-GR" dirty="0" smtClean="0">
                <a:sym typeface="Wingdings"/>
              </a:rPr>
              <a:t>                           </a:t>
            </a:r>
            <a:r>
              <a:rPr lang="el-GR" sz="2000" dirty="0" err="1" smtClean="0">
                <a:sym typeface="Wingdings"/>
              </a:rPr>
              <a:t>χείλη</a:t>
            </a:r>
            <a:r>
              <a:rPr lang="el-GR" sz="2000" dirty="0" smtClean="0">
                <a:sym typeface="Wingdings"/>
              </a:rPr>
              <a:t>, </a:t>
            </a:r>
            <a:r>
              <a:rPr lang="el-GR" sz="2000" dirty="0" err="1" smtClean="0">
                <a:sym typeface="Wingdings"/>
              </a:rPr>
              <a:t>γλώσσα</a:t>
            </a:r>
            <a:endParaRPr lang="el-GR" sz="2000" dirty="0" smtClean="0">
              <a:sym typeface="Wingdings"/>
            </a:endParaRPr>
          </a:p>
          <a:p>
            <a:r>
              <a:rPr lang="el-GR" sz="2000" dirty="0" err="1" smtClean="0">
                <a:sym typeface="Wingdings"/>
              </a:rPr>
              <a:t>Διάφραγμα</a:t>
            </a:r>
            <a:endParaRPr lang="el-GR" sz="2000" dirty="0" smtClean="0">
              <a:sym typeface="Wingdings"/>
            </a:endParaRPr>
          </a:p>
          <a:p>
            <a:endParaRPr lang="el-GR" sz="2000" dirty="0">
              <a:sym typeface="Wingdings"/>
            </a:endParaRPr>
          </a:p>
          <a:p>
            <a:r>
              <a:rPr lang="en-US" sz="2000" dirty="0" smtClean="0">
                <a:sym typeface="Wingdings"/>
              </a:rPr>
              <a:t>https://</a:t>
            </a:r>
            <a:r>
              <a:rPr lang="en-US" sz="2000" dirty="0" err="1" smtClean="0">
                <a:sym typeface="Wingdings"/>
              </a:rPr>
              <a:t>www.youtube.com</a:t>
            </a:r>
            <a:r>
              <a:rPr lang="en-US" sz="2000" dirty="0" smtClean="0">
                <a:sym typeface="Wingdings"/>
              </a:rPr>
              <a:t>/</a:t>
            </a:r>
            <a:r>
              <a:rPr lang="en-US" sz="2000" dirty="0" err="1" smtClean="0">
                <a:sym typeface="Wingdings"/>
              </a:rPr>
              <a:t>watch?v</a:t>
            </a:r>
            <a:r>
              <a:rPr lang="en-US" sz="2000" dirty="0" smtClean="0">
                <a:sym typeface="Wingdings"/>
              </a:rPr>
              <a:t>=h7zsjD1PLvw</a:t>
            </a:r>
            <a:endParaRPr lang="el-GR" sz="2000" dirty="0" smtClean="0">
              <a:sym typeface="Wingdings"/>
            </a:endParaRPr>
          </a:p>
        </p:txBody>
      </p:sp>
    </p:spTree>
    <p:extLst>
      <p:ext uri="{BB962C8B-B14F-4D97-AF65-F5344CB8AC3E}">
        <p14:creationId xmlns:p14="http://schemas.microsoft.com/office/powerpoint/2010/main" val="1250258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3146"/>
            <a:ext cx="8229600" cy="1325562"/>
          </a:xfrm>
        </p:spPr>
        <p:txBody>
          <a:bodyPr>
            <a:normAutofit/>
          </a:bodyPr>
          <a:lstStyle/>
          <a:p>
            <a:r>
              <a:rPr lang="el-GR" sz="3600" dirty="0" err="1" smtClean="0"/>
              <a:t>Ανατομία</a:t>
            </a:r>
            <a:r>
              <a:rPr lang="el-GR" sz="3600" dirty="0" smtClean="0"/>
              <a:t> </a:t>
            </a:r>
            <a:r>
              <a:rPr lang="el-GR" sz="3600" dirty="0" err="1" smtClean="0"/>
              <a:t>της</a:t>
            </a:r>
            <a:r>
              <a:rPr lang="el-GR" sz="3600" dirty="0" smtClean="0"/>
              <a:t> </a:t>
            </a:r>
            <a:r>
              <a:rPr lang="el-GR" sz="3600" dirty="0" err="1" smtClean="0"/>
              <a:t>φωνητικής</a:t>
            </a:r>
            <a:r>
              <a:rPr lang="el-GR" sz="3600" dirty="0" smtClean="0"/>
              <a:t> </a:t>
            </a:r>
            <a:r>
              <a:rPr lang="el-GR" sz="3600" dirty="0" err="1" smtClean="0"/>
              <a:t>συσκευής</a:t>
            </a:r>
            <a:r>
              <a:rPr lang="el-GR" dirty="0" smtClean="0"/>
              <a:t/>
            </a:r>
            <a:br>
              <a:rPr lang="el-GR" dirty="0" smtClean="0"/>
            </a:br>
            <a:r>
              <a:rPr lang="en-US" sz="1100" dirty="0" smtClean="0">
                <a:hlinkClick r:id="rId2"/>
              </a:rPr>
              <a:t>https://www.youtube.com/watch?v=uTOhDqhCKQs&amp;NR=1</a:t>
            </a:r>
            <a:endParaRPr lang="en-US" sz="1100" dirty="0"/>
          </a:p>
        </p:txBody>
      </p:sp>
      <p:pic>
        <p:nvPicPr>
          <p:cNvPr id="4" name="Content Placeholder 3"/>
          <p:cNvPicPr>
            <a:picLocks noGrp="1" noChangeAspect="1"/>
          </p:cNvPicPr>
          <p:nvPr>
            <p:ph idx="1"/>
          </p:nvPr>
        </p:nvPicPr>
        <p:blipFill>
          <a:blip r:embed="rId3"/>
          <a:srcRect l="-91445" r="-91445"/>
          <a:stretch>
            <a:fillRect/>
          </a:stretch>
        </p:blipFill>
        <p:spPr>
          <a:xfrm>
            <a:off x="457200" y="1622880"/>
            <a:ext cx="8229600" cy="4525963"/>
          </a:xfrm>
        </p:spPr>
      </p:pic>
    </p:spTree>
    <p:extLst>
      <p:ext uri="{BB962C8B-B14F-4D97-AF65-F5344CB8AC3E}">
        <p14:creationId xmlns:p14="http://schemas.microsoft.com/office/powerpoint/2010/main" val="3086887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err="1" smtClean="0"/>
              <a:t>Οι</a:t>
            </a:r>
            <a:r>
              <a:rPr lang="el-GR" sz="2400" dirty="0" smtClean="0"/>
              <a:t> </a:t>
            </a:r>
            <a:r>
              <a:rPr lang="el-GR" sz="2400" dirty="0" err="1" smtClean="0"/>
              <a:t>Φωνητικές</a:t>
            </a:r>
            <a:r>
              <a:rPr lang="el-GR" sz="2400" dirty="0" smtClean="0"/>
              <a:t> </a:t>
            </a:r>
            <a:r>
              <a:rPr lang="el-GR" sz="2400" dirty="0" err="1" smtClean="0"/>
              <a:t>χορδές</a:t>
            </a:r>
            <a:r>
              <a:rPr lang="en-US" sz="2400" dirty="0" smtClean="0">
                <a:hlinkClick r:id="rId2"/>
              </a:rPr>
              <a:t>http://www.youtube.com/watch%3Fv=iYpDwhpILkQ</a:t>
            </a:r>
            <a:endParaRPr lang="en-US" sz="2400" dirty="0"/>
          </a:p>
        </p:txBody>
      </p:sp>
      <p:pic>
        <p:nvPicPr>
          <p:cNvPr id="4" name="Content Placeholder 3"/>
          <p:cNvPicPr>
            <a:picLocks noGrp="1" noChangeAspect="1"/>
          </p:cNvPicPr>
          <p:nvPr>
            <p:ph idx="1"/>
          </p:nvPr>
        </p:nvPicPr>
        <p:blipFill>
          <a:blip r:embed="rId3"/>
          <a:srcRect l="-1909" r="-1909"/>
          <a:stretch>
            <a:fillRect/>
          </a:stretch>
        </p:blipFill>
        <p:spPr/>
      </p:pic>
    </p:spTree>
    <p:extLst>
      <p:ext uri="{BB962C8B-B14F-4D97-AF65-F5344CB8AC3E}">
        <p14:creationId xmlns:p14="http://schemas.microsoft.com/office/powerpoint/2010/main" val="3932326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986598"/>
          </a:xfrm>
        </p:spPr>
        <p:txBody>
          <a:bodyPr>
            <a:normAutofit/>
          </a:bodyPr>
          <a:lstStyle/>
          <a:p>
            <a:r>
              <a:rPr lang="el-GR" sz="1600" dirty="0">
                <a:solidFill>
                  <a:srgbClr val="FF0000"/>
                </a:solidFill>
              </a:rPr>
              <a:t>Τ</a:t>
            </a:r>
            <a:r>
              <a:rPr lang="el-GR" sz="2000" dirty="0" smtClean="0">
                <a:solidFill>
                  <a:srgbClr val="FF0000"/>
                </a:solidFill>
              </a:rPr>
              <a:t>ΕΧΝΟΛΟΓΙΕΣ  ΑΠΟΚΩΔΙΚΟΠΟΙΗΣΗΣ ΤΗΣ ΛΕΙΤΟΥΡΓΙΑΣ ΤΗΣ ΦΩΝΗΤΙΚΗΣ ΣΥΣΚΕΥΗΣ ΚΑΙ ΤΟΥ ΣΗΜΑΤΟΣ</a:t>
            </a:r>
            <a:endParaRPr lang="en-US" sz="2000" dirty="0">
              <a:solidFill>
                <a:srgbClr val="FF0000"/>
              </a:solidFill>
            </a:endParaRPr>
          </a:p>
        </p:txBody>
      </p:sp>
      <p:sp>
        <p:nvSpPr>
          <p:cNvPr id="3" name="Content Placeholder 2"/>
          <p:cNvSpPr>
            <a:spLocks noGrp="1"/>
          </p:cNvSpPr>
          <p:nvPr>
            <p:ph idx="1"/>
          </p:nvPr>
        </p:nvSpPr>
        <p:spPr>
          <a:xfrm>
            <a:off x="0" y="846138"/>
            <a:ext cx="9144000" cy="6175043"/>
          </a:xfrm>
        </p:spPr>
        <p:txBody>
          <a:bodyPr>
            <a:normAutofit fontScale="25000" lnSpcReduction="20000"/>
          </a:bodyPr>
          <a:lstStyle/>
          <a:p>
            <a:r>
              <a:rPr lang="el-GR" dirty="0"/>
              <a:t> </a:t>
            </a:r>
            <a:endParaRPr lang="en-US" dirty="0"/>
          </a:p>
          <a:p>
            <a:r>
              <a:rPr lang="el-GR" dirty="0"/>
              <a:t> </a:t>
            </a:r>
            <a:endParaRPr lang="en-US" dirty="0"/>
          </a:p>
          <a:p>
            <a:r>
              <a:rPr lang="el-GR" sz="7200" b="1" u="sng" dirty="0"/>
              <a:t>ΣΥΓΧΡΟΝΕΣ ΜΕΘΟΔΟΙ ΑΞΙΟΛΟΓΗΣΕΩΝ ΚΑΙ ΜΕΤΡΗΣΕΩΝ ΤΩΝ ΠΑΡΑΜΕΤΡΩΝ ΤΗΣ ΦΩΝΗΣ (ΟΜΙΛΟΥΣΑΣ ΚΑΙ ΤΡΑΓΟΥΔΙΣΤΗΣ). </a:t>
            </a:r>
            <a:r>
              <a:rPr lang="el-GR" sz="7200" b="1" u="sng" dirty="0" smtClean="0"/>
              <a:t> </a:t>
            </a:r>
            <a:endParaRPr lang="en-US" sz="7200" b="1" u="sng" dirty="0"/>
          </a:p>
          <a:p>
            <a:r>
              <a:rPr lang="el-GR" dirty="0"/>
              <a:t> </a:t>
            </a:r>
            <a:endParaRPr lang="en-US" dirty="0"/>
          </a:p>
          <a:p>
            <a:r>
              <a:rPr lang="el-GR" dirty="0"/>
              <a:t> </a:t>
            </a:r>
            <a:endParaRPr lang="en-US" dirty="0"/>
          </a:p>
          <a:p>
            <a:r>
              <a:rPr lang="el-GR" dirty="0"/>
              <a:t> </a:t>
            </a:r>
            <a:endParaRPr lang="en-US" dirty="0"/>
          </a:p>
          <a:p>
            <a:pPr lvl="0"/>
            <a:r>
              <a:rPr lang="el-GR" b="1" dirty="0"/>
              <a:t>ΑΝΑΠΝΕΥΣΤΙΚΗ ΛΕΙΤΟΥΡΓΙΑ</a:t>
            </a:r>
            <a:r>
              <a:rPr lang="el-GR" dirty="0"/>
              <a:t>                                    -</a:t>
            </a:r>
            <a:r>
              <a:rPr lang="el-GR" u="sng" dirty="0"/>
              <a:t>ΣΠΙΡΟΜΕΤΡΙΚΕΣ ΑΞΙΟΛΟΓΗΣΕΙΣ</a:t>
            </a:r>
            <a:endParaRPr lang="en-US" dirty="0"/>
          </a:p>
          <a:p>
            <a:r>
              <a:rPr lang="el-GR" dirty="0"/>
              <a:t>                                                                                                                 -</a:t>
            </a:r>
            <a:r>
              <a:rPr lang="el-GR" u="sng" dirty="0"/>
              <a:t>ΚΙΝΗΜΑΤΙΚΕΣ ΑΞΙΟΛΟΓΗΣΕΙΣ</a:t>
            </a:r>
            <a:endParaRPr lang="en-US" dirty="0"/>
          </a:p>
          <a:p>
            <a:r>
              <a:rPr lang="el-GR" dirty="0"/>
              <a:t>                                                                                                                 -</a:t>
            </a:r>
            <a:r>
              <a:rPr lang="el-GR" u="sng" dirty="0"/>
              <a:t>ΑΕΡΟΔΥΝΑΜΙΚΕΣ ΑΞΙΟΛΟΓΗΣΕΙΣ</a:t>
            </a:r>
            <a:endParaRPr lang="en-US" dirty="0"/>
          </a:p>
          <a:p>
            <a:r>
              <a:rPr lang="el-GR" dirty="0"/>
              <a:t> </a:t>
            </a:r>
            <a:endParaRPr lang="en-US" dirty="0"/>
          </a:p>
          <a:p>
            <a:r>
              <a:rPr lang="el-GR" dirty="0"/>
              <a:t> </a:t>
            </a:r>
            <a:endParaRPr lang="en-US" dirty="0"/>
          </a:p>
          <a:p>
            <a:r>
              <a:rPr lang="el-GR" dirty="0"/>
              <a:t> </a:t>
            </a:r>
            <a:endParaRPr lang="en-US" dirty="0"/>
          </a:p>
          <a:p>
            <a:r>
              <a:rPr lang="el-GR" dirty="0"/>
              <a:t>                                                                            </a:t>
            </a:r>
            <a:endParaRPr lang="en-US" dirty="0"/>
          </a:p>
          <a:p>
            <a:pPr lvl="0"/>
            <a:r>
              <a:rPr lang="el-GR" b="1" dirty="0"/>
              <a:t>ΛΑΡΥΓΓΙΚΗ ΛΕΙΤΟΥΡΓΙΑ</a:t>
            </a:r>
            <a:r>
              <a:rPr lang="el-GR" dirty="0"/>
              <a:t>                                          </a:t>
            </a:r>
            <a:r>
              <a:rPr lang="en-US" dirty="0"/>
              <a:t>   </a:t>
            </a:r>
            <a:r>
              <a:rPr lang="el-GR" dirty="0"/>
              <a:t>-</a:t>
            </a:r>
            <a:r>
              <a:rPr lang="el-GR" u="sng" dirty="0"/>
              <a:t>ΗΛΕΚΤΡΟΓΛΩΤΤΟΓΡΑΦΙΚΗ  ΑΞΙΟΛΟΓΗΣΗ</a:t>
            </a:r>
            <a:r>
              <a:rPr lang="el-GR" dirty="0"/>
              <a:t>                                     </a:t>
            </a:r>
            <a:endParaRPr lang="en-US" dirty="0"/>
          </a:p>
          <a:p>
            <a:r>
              <a:rPr lang="en-US" dirty="0"/>
              <a:t>                                                                                                                  ELECTROGLOTTOGRAPHY (EGG)</a:t>
            </a:r>
          </a:p>
          <a:p>
            <a:r>
              <a:rPr lang="el-GR" dirty="0"/>
              <a:t>                                                                                                                 </a:t>
            </a:r>
            <a:r>
              <a:rPr lang="en-US" dirty="0"/>
              <a:t>-</a:t>
            </a:r>
            <a:r>
              <a:rPr lang="el-GR" u="sng" dirty="0"/>
              <a:t>ΑΕΡΟΔΥΝΑΜΙΚΗ ΑΞΙΟΛΟΓΗΣΗ</a:t>
            </a:r>
            <a:endParaRPr lang="en-US" dirty="0"/>
          </a:p>
          <a:p>
            <a:r>
              <a:rPr lang="en-US" dirty="0"/>
              <a:t>                                                                                                                  AERODYNAMIC ASSESSMENT (AEROPHONE)</a:t>
            </a:r>
          </a:p>
          <a:p>
            <a:r>
              <a:rPr lang="en-US" dirty="0"/>
              <a:t>                                                                                                                 -</a:t>
            </a:r>
            <a:r>
              <a:rPr lang="el-GR" u="sng" dirty="0"/>
              <a:t>ΗΛΕΚΤΡΟΜΥΟΓΡΑΦΙΚΗ ΑΞΙΟΛΟΓΗΣΗ</a:t>
            </a:r>
            <a:endParaRPr lang="en-US" dirty="0"/>
          </a:p>
          <a:p>
            <a:r>
              <a:rPr lang="en-US" dirty="0"/>
              <a:t>                                                                                                                   ELECTROMYOGRAPHY (EMG) </a:t>
            </a:r>
          </a:p>
          <a:p>
            <a:r>
              <a:rPr lang="en-US" dirty="0"/>
              <a:t> </a:t>
            </a:r>
          </a:p>
          <a:p>
            <a:r>
              <a:rPr lang="en-US" dirty="0"/>
              <a:t> </a:t>
            </a:r>
          </a:p>
          <a:p>
            <a:r>
              <a:rPr lang="en-US" dirty="0"/>
              <a:t> </a:t>
            </a:r>
          </a:p>
          <a:p>
            <a:r>
              <a:rPr lang="en-US" dirty="0"/>
              <a:t> </a:t>
            </a:r>
          </a:p>
          <a:p>
            <a:pPr lvl="0"/>
            <a:r>
              <a:rPr lang="el-GR" b="1" dirty="0"/>
              <a:t>ΑΡΘΡΩΤΙΚΗ ΛΕΙΤΟΥΡΓΙΑ</a:t>
            </a:r>
            <a:r>
              <a:rPr lang="el-GR" dirty="0"/>
              <a:t>                                              -</a:t>
            </a:r>
            <a:r>
              <a:rPr lang="el-GR" u="sng" dirty="0"/>
              <a:t>ΧΕΙΛΙΚΗ ΚΑΙ ΓΛΩΣΣΙΚΗ ΠΙΕΣΗ</a:t>
            </a:r>
            <a:endParaRPr lang="en-US" dirty="0"/>
          </a:p>
          <a:p>
            <a:r>
              <a:rPr lang="el-GR" dirty="0"/>
              <a:t>                                                                                                                   -</a:t>
            </a:r>
            <a:r>
              <a:rPr lang="el-GR" u="sng" dirty="0"/>
              <a:t>ΟΥΡΑΝΙΣΚΟΓΡΑΦΙΚΗ ΑΞΙΟΛΟΓΗΣΗ</a:t>
            </a:r>
            <a:endParaRPr lang="en-US" dirty="0"/>
          </a:p>
          <a:p>
            <a:r>
              <a:rPr lang="el-GR" dirty="0"/>
              <a:t>                                                                                                                    </a:t>
            </a:r>
            <a:r>
              <a:rPr lang="en-US" dirty="0"/>
              <a:t>ELECTROPALATOGRAPHY (EPG)</a:t>
            </a:r>
          </a:p>
          <a:p>
            <a:r>
              <a:rPr lang="en-US" dirty="0"/>
              <a:t>                                                                                                                   -</a:t>
            </a:r>
            <a:r>
              <a:rPr lang="el-GR" u="sng" dirty="0"/>
              <a:t>ΗΛΕΚΤΡΟΜΑΓΝΗΤΙΚΗ ΑΡΘΡΩΤΟΓΡΑΦΙΑ</a:t>
            </a:r>
            <a:endParaRPr lang="en-US" dirty="0"/>
          </a:p>
          <a:p>
            <a:r>
              <a:rPr lang="en-US" dirty="0"/>
              <a:t>                                                                                                                    ELECTROMAGNETIC ARTICULOGRAPHY (EMA)</a:t>
            </a:r>
          </a:p>
          <a:p>
            <a:r>
              <a:rPr lang="en-US" dirty="0"/>
              <a:t> </a:t>
            </a:r>
          </a:p>
          <a:p>
            <a:r>
              <a:rPr lang="en-US" dirty="0"/>
              <a:t> </a:t>
            </a:r>
          </a:p>
          <a:p>
            <a:r>
              <a:rPr lang="en-US" dirty="0"/>
              <a:t> </a:t>
            </a:r>
          </a:p>
          <a:p>
            <a:r>
              <a:rPr lang="en-US" dirty="0"/>
              <a:t> </a:t>
            </a:r>
          </a:p>
          <a:p>
            <a:r>
              <a:rPr lang="en-US" dirty="0"/>
              <a:t> </a:t>
            </a:r>
          </a:p>
          <a:p>
            <a:pPr lvl="0"/>
            <a:r>
              <a:rPr lang="el-GR" b="1" dirty="0"/>
              <a:t>ΦΩΝΗΤΙΚΗ ΟΔΟΣ</a:t>
            </a:r>
            <a:endParaRPr lang="en-US" dirty="0"/>
          </a:p>
          <a:p>
            <a:r>
              <a:rPr lang="el-GR" dirty="0"/>
              <a:t>(ΜΗΚΟΣ </a:t>
            </a:r>
            <a:r>
              <a:rPr lang="el-GR" dirty="0" err="1"/>
              <a:t>Κ</a:t>
            </a:r>
            <a:r>
              <a:rPr lang="el-GR" dirty="0"/>
              <a:t> ΣΧΗΜΑ)                                                               -</a:t>
            </a:r>
            <a:r>
              <a:rPr lang="el-GR" u="sng" dirty="0"/>
              <a:t>ΤΟΜΟΓΡΑΦΙΚΗ ΑΞΙΟΛΟΓΗΣΗ</a:t>
            </a:r>
            <a:endParaRPr lang="en-US" dirty="0"/>
          </a:p>
          <a:p>
            <a:r>
              <a:rPr lang="en-GB" b="1" dirty="0"/>
              <a:t>          </a:t>
            </a:r>
            <a:r>
              <a:rPr lang="en-US" b="1" dirty="0"/>
              <a:t>KAI </a:t>
            </a:r>
            <a:r>
              <a:rPr lang="el-GR" b="1" dirty="0"/>
              <a:t>ΕΚΤΙΜΗΣΗ </a:t>
            </a:r>
            <a:r>
              <a:rPr lang="en-GB" dirty="0"/>
              <a:t>                                                                  </a:t>
            </a:r>
            <a:r>
              <a:rPr lang="en-US" dirty="0"/>
              <a:t>MAGNETIC RESONANCE IMAGING (MRI)</a:t>
            </a:r>
          </a:p>
          <a:p>
            <a:r>
              <a:rPr lang="en-GB" dirty="0"/>
              <a:t>        </a:t>
            </a:r>
            <a:r>
              <a:rPr lang="el-GR" b="1" dirty="0"/>
              <a:t>ΦΩΝΗΤΙΚΗΣ ΛΕΙΤΟΥΡΓΙΑΣ</a:t>
            </a:r>
            <a:r>
              <a:rPr lang="el-GR" dirty="0"/>
              <a:t>                                                     -</a:t>
            </a:r>
            <a:r>
              <a:rPr lang="el-GR" u="sng" dirty="0"/>
              <a:t>ΥΠΟΛΟΓΙΣΤΙΚΗ ΤΟΜΟΓΡΑΦΙΚΗ ΑΞΙΟΛΟΓΗΣΗ</a:t>
            </a:r>
            <a:endParaRPr lang="en-US" dirty="0"/>
          </a:p>
          <a:p>
            <a:r>
              <a:rPr lang="el-GR" dirty="0"/>
              <a:t>                                                                                                                     </a:t>
            </a:r>
            <a:r>
              <a:rPr lang="en-US" dirty="0"/>
              <a:t>COMPUTATIONAL TOMOGRAPHY</a:t>
            </a:r>
            <a:r>
              <a:rPr lang="el-GR" dirty="0"/>
              <a:t> (</a:t>
            </a:r>
            <a:r>
              <a:rPr lang="en-US" dirty="0"/>
              <a:t>CT</a:t>
            </a:r>
            <a:r>
              <a:rPr lang="el-GR" dirty="0"/>
              <a:t>)</a:t>
            </a:r>
            <a:endParaRPr lang="en-US" dirty="0"/>
          </a:p>
          <a:p>
            <a:r>
              <a:rPr lang="el-GR" dirty="0"/>
              <a:t>                                                                                                                    -</a:t>
            </a:r>
            <a:r>
              <a:rPr lang="el-GR" u="sng" dirty="0"/>
              <a:t>ΑΞΙΟΛΟΓΗΣΗ ΜΕΣΩ ΑΚΤΙΝΩΝ-Χ</a:t>
            </a:r>
            <a:endParaRPr lang="en-US" dirty="0"/>
          </a:p>
          <a:p>
            <a:r>
              <a:rPr lang="el-GR" dirty="0"/>
              <a:t>                                                                                </a:t>
            </a:r>
            <a:r>
              <a:rPr lang="el-GR" dirty="0" err="1"/>
              <a:t>Χ</a:t>
            </a:r>
            <a:r>
              <a:rPr lang="el-GR" dirty="0"/>
              <a:t>-</a:t>
            </a:r>
            <a:r>
              <a:rPr lang="en-US" dirty="0"/>
              <a:t>RAY IMAGING</a:t>
            </a:r>
            <a:r>
              <a:rPr lang="el-GR" dirty="0"/>
              <a:t> (</a:t>
            </a:r>
            <a:r>
              <a:rPr lang="en-US" dirty="0"/>
              <a:t>XRI</a:t>
            </a:r>
            <a:r>
              <a:rPr lang="el-GR" dirty="0"/>
              <a:t>)</a:t>
            </a:r>
            <a:endParaRPr lang="en-US" dirty="0"/>
          </a:p>
          <a:p>
            <a:r>
              <a:rPr lang="el-GR" dirty="0"/>
              <a:t>                                                                                     -</a:t>
            </a:r>
            <a:r>
              <a:rPr lang="el-GR" u="sng" dirty="0"/>
              <a:t>ΦΑΣΜΑΤΟΓΡΑΦΗΜΑ</a:t>
            </a:r>
            <a:endParaRPr lang="en-US" dirty="0"/>
          </a:p>
          <a:p>
            <a:r>
              <a:rPr lang="el-GR" dirty="0"/>
              <a:t> </a:t>
            </a:r>
            <a:endParaRPr lang="en-US" dirty="0"/>
          </a:p>
          <a:p>
            <a:r>
              <a:rPr lang="el-GR" dirty="0"/>
              <a:t> </a:t>
            </a:r>
            <a:endParaRPr lang="en-US" dirty="0"/>
          </a:p>
          <a:p>
            <a:r>
              <a:rPr lang="el-GR" dirty="0"/>
              <a:t> </a:t>
            </a:r>
            <a:endParaRPr lang="en-US" dirty="0"/>
          </a:p>
          <a:p>
            <a:endParaRPr lang="en-US" dirty="0"/>
          </a:p>
        </p:txBody>
      </p:sp>
    </p:spTree>
    <p:extLst>
      <p:ext uri="{BB962C8B-B14F-4D97-AF65-F5344CB8AC3E}">
        <p14:creationId xmlns:p14="http://schemas.microsoft.com/office/powerpoint/2010/main" val="19238001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0725"/>
          </a:xfrm>
        </p:spPr>
        <p:txBody>
          <a:bodyPr>
            <a:normAutofit fontScale="90000"/>
          </a:bodyPr>
          <a:lstStyle/>
          <a:p>
            <a:r>
              <a:rPr lang="el-GR" dirty="0" smtClean="0"/>
              <a:t>ΑΝΑΛΥΣΗ ΤΟΥ ΣΗΜΑΤΟΣ ΤΗΣ ΦΩΝΗΣ</a:t>
            </a:r>
            <a:endParaRPr lang="en-US" dirty="0"/>
          </a:p>
        </p:txBody>
      </p:sp>
      <p:sp>
        <p:nvSpPr>
          <p:cNvPr id="3" name="Content Placeholder 2"/>
          <p:cNvSpPr>
            <a:spLocks noGrp="1"/>
          </p:cNvSpPr>
          <p:nvPr>
            <p:ph idx="1"/>
          </p:nvPr>
        </p:nvSpPr>
        <p:spPr>
          <a:xfrm>
            <a:off x="0" y="1600200"/>
            <a:ext cx="8686800" cy="4525963"/>
          </a:xfrm>
        </p:spPr>
        <p:txBody>
          <a:bodyPr>
            <a:normAutofit/>
          </a:bodyPr>
          <a:lstStyle/>
          <a:p>
            <a:pPr marL="0" indent="0">
              <a:buNone/>
              <a:defRPr/>
            </a:pPr>
            <a:r>
              <a:rPr lang="el-GR" sz="2400" dirty="0" smtClean="0"/>
              <a:t>ΜΕΜΟΝΩΜΕΝΟΙ ΗΧΟΙ</a:t>
            </a:r>
          </a:p>
          <a:p>
            <a:pPr>
              <a:buFont typeface="Wingdings 2" pitchFamily="18" charset="2"/>
              <a:buChar char="¡"/>
              <a:defRPr/>
            </a:pPr>
            <a:r>
              <a:rPr lang="el-GR" sz="2400" dirty="0" smtClean="0"/>
              <a:t>-</a:t>
            </a:r>
            <a:r>
              <a:rPr lang="el-GR" sz="2000" dirty="0" err="1"/>
              <a:t>Τονικό</a:t>
            </a:r>
            <a:r>
              <a:rPr lang="el-GR" sz="2000" dirty="0"/>
              <a:t> </a:t>
            </a:r>
            <a:r>
              <a:rPr lang="el-GR" sz="2000" dirty="0" err="1" smtClean="0"/>
              <a:t>ύψος</a:t>
            </a:r>
            <a:r>
              <a:rPr lang="en-US" sz="2000" dirty="0" smtClean="0"/>
              <a:t> (</a:t>
            </a:r>
            <a:r>
              <a:rPr lang="en-US" sz="2000" dirty="0" err="1" smtClean="0"/>
              <a:t>fo</a:t>
            </a:r>
            <a:r>
              <a:rPr lang="el-GR" sz="2000" dirty="0" smtClean="0"/>
              <a:t>)-</a:t>
            </a:r>
            <a:r>
              <a:rPr lang="el-GR" sz="2000" dirty="0" err="1" smtClean="0"/>
              <a:t>φωνητικές</a:t>
            </a:r>
            <a:r>
              <a:rPr lang="el-GR" sz="2000" dirty="0" smtClean="0"/>
              <a:t> </a:t>
            </a:r>
            <a:r>
              <a:rPr lang="el-GR" sz="2000" dirty="0" err="1" smtClean="0"/>
              <a:t>χορδές</a:t>
            </a:r>
            <a:endParaRPr lang="el-GR" sz="2000" dirty="0"/>
          </a:p>
          <a:p>
            <a:pPr>
              <a:buFont typeface="Wingdings 2" pitchFamily="18" charset="2"/>
              <a:buChar char="¡"/>
              <a:defRPr/>
            </a:pPr>
            <a:r>
              <a:rPr lang="el-GR" sz="2000" dirty="0"/>
              <a:t>-</a:t>
            </a:r>
            <a:r>
              <a:rPr lang="el-GR" sz="2000" dirty="0" err="1" smtClean="0"/>
              <a:t>Ενταση</a:t>
            </a:r>
            <a:r>
              <a:rPr lang="el-GR" sz="2000" dirty="0" smtClean="0"/>
              <a:t>/</a:t>
            </a:r>
            <a:r>
              <a:rPr lang="el-GR" sz="2000" dirty="0" err="1" smtClean="0"/>
              <a:t>ακουστότητα</a:t>
            </a:r>
            <a:r>
              <a:rPr lang="el-GR" sz="2000" dirty="0" smtClean="0"/>
              <a:t> (</a:t>
            </a:r>
            <a:r>
              <a:rPr lang="en-US" sz="2000" dirty="0" smtClean="0"/>
              <a:t>a</a:t>
            </a:r>
            <a:r>
              <a:rPr lang="el-GR" sz="2000" dirty="0" smtClean="0"/>
              <a:t>)--</a:t>
            </a:r>
            <a:r>
              <a:rPr lang="en-US" sz="2000" dirty="0" smtClean="0"/>
              <a:t>SPL</a:t>
            </a:r>
            <a:endParaRPr lang="el-GR" sz="2000" dirty="0"/>
          </a:p>
          <a:p>
            <a:pPr>
              <a:buFont typeface="Wingdings 2" pitchFamily="18" charset="2"/>
              <a:buChar char="¡"/>
              <a:defRPr/>
            </a:pPr>
            <a:r>
              <a:rPr lang="el-GR" sz="2000" dirty="0"/>
              <a:t>-</a:t>
            </a:r>
            <a:r>
              <a:rPr lang="el-GR" sz="2000" dirty="0" err="1" smtClean="0"/>
              <a:t>Ηχόχρωμα</a:t>
            </a:r>
            <a:r>
              <a:rPr lang="el-GR" sz="2000" dirty="0" smtClean="0"/>
              <a:t> ( </a:t>
            </a:r>
            <a:r>
              <a:rPr lang="en-US" sz="2000" dirty="0" smtClean="0"/>
              <a:t>spectrum, formants)</a:t>
            </a:r>
            <a:r>
              <a:rPr lang="el-GR" sz="2000" dirty="0" smtClean="0"/>
              <a:t>-----</a:t>
            </a:r>
            <a:r>
              <a:rPr lang="el-GR" sz="2000" dirty="0" err="1" smtClean="0"/>
              <a:t>αντηχείο</a:t>
            </a:r>
            <a:endParaRPr lang="el-GR" sz="2000" dirty="0"/>
          </a:p>
          <a:p>
            <a:pPr>
              <a:buFont typeface="Wingdings 2" pitchFamily="18" charset="2"/>
              <a:buChar char="¡"/>
              <a:defRPr/>
            </a:pPr>
            <a:r>
              <a:rPr lang="el-GR" sz="2000" dirty="0"/>
              <a:t>-</a:t>
            </a:r>
            <a:r>
              <a:rPr lang="el-GR" sz="2000" dirty="0" err="1" smtClean="0"/>
              <a:t>διάρκεια</a:t>
            </a:r>
            <a:r>
              <a:rPr lang="en-US" sz="2000" dirty="0" smtClean="0"/>
              <a:t> ( duration</a:t>
            </a:r>
            <a:r>
              <a:rPr lang="el-GR" sz="2000" dirty="0" smtClean="0"/>
              <a:t>)</a:t>
            </a:r>
            <a:endParaRPr lang="el-GR" sz="2000" dirty="0"/>
          </a:p>
          <a:p>
            <a:pPr marL="0" indent="0">
              <a:buNone/>
              <a:defRPr/>
            </a:pPr>
            <a:endParaRPr lang="el-GR" dirty="0" smtClean="0"/>
          </a:p>
          <a:p>
            <a:pPr marL="0" indent="0">
              <a:buNone/>
              <a:defRPr/>
            </a:pPr>
            <a:r>
              <a:rPr lang="el-GR" sz="2800" dirty="0" smtClean="0"/>
              <a:t>ΦΡΑΣΗ</a:t>
            </a:r>
            <a:endParaRPr lang="el-GR" sz="2800" dirty="0"/>
          </a:p>
          <a:p>
            <a:pPr>
              <a:buFont typeface="Wingdings 2" pitchFamily="18" charset="2"/>
              <a:buChar char="¡"/>
              <a:defRPr/>
            </a:pPr>
            <a:r>
              <a:rPr lang="el-GR" sz="1900" dirty="0" err="1"/>
              <a:t>Μελωδική</a:t>
            </a:r>
            <a:r>
              <a:rPr lang="el-GR" sz="1900" dirty="0"/>
              <a:t> </a:t>
            </a:r>
            <a:r>
              <a:rPr lang="el-GR" sz="1900" dirty="0" err="1" smtClean="0"/>
              <a:t>γραμμή</a:t>
            </a:r>
            <a:endParaRPr lang="el-GR" sz="1900" dirty="0"/>
          </a:p>
          <a:p>
            <a:pPr>
              <a:buFont typeface="Wingdings 2" pitchFamily="18" charset="2"/>
              <a:buChar char="¡"/>
              <a:defRPr/>
            </a:pPr>
            <a:r>
              <a:rPr lang="el-GR" sz="1900" dirty="0" err="1"/>
              <a:t>Ρυθμική</a:t>
            </a:r>
            <a:r>
              <a:rPr lang="el-GR" sz="1900" dirty="0"/>
              <a:t> </a:t>
            </a:r>
            <a:r>
              <a:rPr lang="el-GR" sz="1900" dirty="0" err="1"/>
              <a:t>γραμμή</a:t>
            </a:r>
            <a:endParaRPr lang="el-GR" sz="1900" dirty="0"/>
          </a:p>
          <a:p>
            <a:pPr>
              <a:buFont typeface="Wingdings 2" pitchFamily="18" charset="2"/>
              <a:buChar char="¡"/>
              <a:defRPr/>
            </a:pPr>
            <a:r>
              <a:rPr lang="el-GR" sz="1900" dirty="0" err="1"/>
              <a:t>Διακύμανση</a:t>
            </a:r>
            <a:r>
              <a:rPr lang="el-GR" sz="1900" dirty="0"/>
              <a:t> </a:t>
            </a:r>
            <a:r>
              <a:rPr lang="el-GR" sz="1900" dirty="0" err="1"/>
              <a:t>εντάσεων</a:t>
            </a:r>
            <a:endParaRPr lang="el-GR" sz="1900" dirty="0"/>
          </a:p>
          <a:p>
            <a:pPr>
              <a:buFont typeface="Wingdings 2" pitchFamily="18" charset="2"/>
              <a:buChar char="¡"/>
              <a:defRPr/>
            </a:pPr>
            <a:r>
              <a:rPr lang="el-GR" sz="1900" dirty="0" err="1"/>
              <a:t>Υφή</a:t>
            </a:r>
            <a:r>
              <a:rPr lang="el-GR" sz="1900" dirty="0"/>
              <a:t> </a:t>
            </a:r>
            <a:r>
              <a:rPr lang="el-GR" sz="1900" dirty="0" err="1"/>
              <a:t>του</a:t>
            </a:r>
            <a:r>
              <a:rPr lang="el-GR" sz="1900" dirty="0"/>
              <a:t> </a:t>
            </a:r>
            <a:r>
              <a:rPr lang="el-GR" sz="1900" dirty="0" err="1"/>
              <a:t>λόγου</a:t>
            </a:r>
            <a:endParaRPr lang="el-GR" sz="1900" dirty="0"/>
          </a:p>
          <a:p>
            <a:endParaRPr lang="en-US" dirty="0"/>
          </a:p>
        </p:txBody>
      </p:sp>
    </p:spTree>
    <p:extLst>
      <p:ext uri="{BB962C8B-B14F-4D97-AF65-F5344CB8AC3E}">
        <p14:creationId xmlns:p14="http://schemas.microsoft.com/office/powerpoint/2010/main" val="1427958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3608"/>
            <a:ext cx="8229600" cy="677941"/>
          </a:xfrm>
        </p:spPr>
        <p:txBody>
          <a:bodyPr>
            <a:normAutofit fontScale="90000"/>
          </a:bodyPr>
          <a:lstStyle/>
          <a:p>
            <a:r>
              <a:rPr lang="el-GR" dirty="0" smtClean="0"/>
              <a:t>ΠΗΓΗ-ΦΙΛΤΡΟ</a:t>
            </a:r>
            <a:endParaRPr lang="en-US" dirty="0"/>
          </a:p>
        </p:txBody>
      </p:sp>
      <p:pic>
        <p:nvPicPr>
          <p:cNvPr id="4" name="Content Placeholder 3"/>
          <p:cNvPicPr>
            <a:picLocks noGrp="1" noChangeAspect="1"/>
          </p:cNvPicPr>
          <p:nvPr>
            <p:ph idx="1"/>
          </p:nvPr>
        </p:nvPicPr>
        <p:blipFill>
          <a:blip r:embed="rId2"/>
          <a:srcRect l="-90887" r="-90887"/>
          <a:stretch>
            <a:fillRect/>
          </a:stretch>
        </p:blipFill>
        <p:spPr>
          <a:xfrm>
            <a:off x="457200" y="1417638"/>
            <a:ext cx="8582102" cy="4910207"/>
          </a:xfrm>
        </p:spPr>
      </p:pic>
    </p:spTree>
    <p:extLst>
      <p:ext uri="{BB962C8B-B14F-4D97-AF65-F5344CB8AC3E}">
        <p14:creationId xmlns:p14="http://schemas.microsoft.com/office/powerpoint/2010/main" val="1274841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ΑΡΘΡΩΣΗ ( </a:t>
            </a:r>
            <a:r>
              <a:rPr lang="el-GR" dirty="0" err="1" smtClean="0"/>
              <a:t>δόμηση</a:t>
            </a:r>
            <a:r>
              <a:rPr lang="el-GR" dirty="0" smtClean="0"/>
              <a:t> </a:t>
            </a:r>
            <a:r>
              <a:rPr lang="el-GR" dirty="0" err="1" smtClean="0"/>
              <a:t>φωνηέντων</a:t>
            </a:r>
            <a:r>
              <a:rPr lang="el-GR" dirty="0" smtClean="0"/>
              <a:t>)</a:t>
            </a:r>
            <a:endParaRPr lang="en-US" dirty="0"/>
          </a:p>
        </p:txBody>
      </p:sp>
      <p:pic>
        <p:nvPicPr>
          <p:cNvPr id="4" name="Content Placeholder 3"/>
          <p:cNvPicPr>
            <a:picLocks noGrp="1" noChangeAspect="1"/>
          </p:cNvPicPr>
          <p:nvPr>
            <p:ph idx="1"/>
          </p:nvPr>
        </p:nvPicPr>
        <p:blipFill>
          <a:blip r:embed="rId2"/>
          <a:srcRect l="-125174" r="-125174"/>
          <a:stretch>
            <a:fillRect/>
          </a:stretch>
        </p:blipFill>
        <p:spPr/>
      </p:pic>
      <p:pic>
        <p:nvPicPr>
          <p:cNvPr id="5" name="Picture 4" descr="Screen Shot 2017-03-31 at 13.10.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100"/>
            <a:ext cx="9144000" cy="6515652"/>
          </a:xfrm>
          <a:prstGeom prst="rect">
            <a:avLst/>
          </a:prstGeom>
        </p:spPr>
      </p:pic>
    </p:spTree>
    <p:extLst>
      <p:ext uri="{BB962C8B-B14F-4D97-AF65-F5344CB8AC3E}">
        <p14:creationId xmlns:p14="http://schemas.microsoft.com/office/powerpoint/2010/main" val="1132002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7011"/>
            <a:ext cx="8229600" cy="895877"/>
          </a:xfrm>
        </p:spPr>
        <p:txBody>
          <a:bodyPr>
            <a:normAutofit/>
          </a:bodyPr>
          <a:lstStyle/>
          <a:p>
            <a:r>
              <a:rPr lang="el-GR" sz="2800" dirty="0" smtClean="0"/>
              <a:t>ΠΗΓΗ ( </a:t>
            </a:r>
            <a:r>
              <a:rPr lang="el-GR" sz="2800" dirty="0" err="1" smtClean="0"/>
              <a:t>Φων</a:t>
            </a:r>
            <a:r>
              <a:rPr lang="el-GR" sz="2800" dirty="0" smtClean="0"/>
              <a:t>. </a:t>
            </a:r>
            <a:r>
              <a:rPr lang="el-GR" sz="2800" dirty="0" err="1" smtClean="0"/>
              <a:t>Χορδές</a:t>
            </a:r>
            <a:r>
              <a:rPr lang="el-GR" sz="2800" dirty="0" smtClean="0"/>
              <a:t>). ΦΩΝΗΣΗ</a:t>
            </a:r>
            <a:endParaRPr lang="en-US" sz="2800" dirty="0"/>
          </a:p>
        </p:txBody>
      </p:sp>
      <p:pic>
        <p:nvPicPr>
          <p:cNvPr id="6" name="Content Placeholder 5" descr="Screen Shot 2017-03-31 at 12.25.09.png"/>
          <p:cNvPicPr>
            <a:picLocks noGrp="1" noChangeAspect="1"/>
          </p:cNvPicPr>
          <p:nvPr>
            <p:ph idx="1"/>
          </p:nvPr>
        </p:nvPicPr>
        <p:blipFill>
          <a:blip r:embed="rId2">
            <a:extLst>
              <a:ext uri="{28A0092B-C50C-407E-A947-70E740481C1C}">
                <a14:useLocalDpi xmlns:a14="http://schemas.microsoft.com/office/drawing/2010/main" val="0"/>
              </a:ext>
            </a:extLst>
          </a:blip>
          <a:srcRect t="13805" b="13805"/>
          <a:stretch>
            <a:fillRect/>
          </a:stretch>
        </p:blipFill>
        <p:spPr/>
      </p:pic>
    </p:spTree>
    <p:extLst>
      <p:ext uri="{BB962C8B-B14F-4D97-AF65-F5344CB8AC3E}">
        <p14:creationId xmlns:p14="http://schemas.microsoft.com/office/powerpoint/2010/main" val="596781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4846"/>
            <a:ext cx="8229600" cy="1111342"/>
          </a:xfrm>
        </p:spPr>
        <p:txBody>
          <a:bodyPr>
            <a:noAutofit/>
          </a:bodyPr>
          <a:lstStyle/>
          <a:p>
            <a:r>
              <a:rPr lang="el-GR" sz="2800" dirty="0" smtClean="0"/>
              <a:t/>
            </a:r>
            <a:br>
              <a:rPr lang="el-GR" sz="2800" dirty="0" smtClean="0"/>
            </a:br>
            <a:r>
              <a:rPr lang="el-GR" sz="2400" b="1" dirty="0" err="1" smtClean="0"/>
              <a:t>Τυπικό</a:t>
            </a:r>
            <a:r>
              <a:rPr lang="el-GR" sz="2400" b="1" dirty="0" smtClean="0"/>
              <a:t> </a:t>
            </a:r>
            <a:r>
              <a:rPr lang="el-GR" sz="2400" b="1" dirty="0" err="1" smtClean="0"/>
              <a:t>φάσμα</a:t>
            </a:r>
            <a:r>
              <a:rPr lang="el-GR" sz="2400" b="1" dirty="0" smtClean="0"/>
              <a:t> (</a:t>
            </a:r>
            <a:r>
              <a:rPr lang="en-US" sz="2400" b="1" dirty="0" smtClean="0"/>
              <a:t>spectrum)</a:t>
            </a:r>
            <a:r>
              <a:rPr lang="el-GR" sz="2400" b="1" dirty="0" smtClean="0"/>
              <a:t> </a:t>
            </a:r>
            <a:r>
              <a:rPr lang="el-GR" sz="2400" b="1" dirty="0" err="1" smtClean="0"/>
              <a:t>του</a:t>
            </a:r>
            <a:r>
              <a:rPr lang="el-GR" sz="2400" b="1" dirty="0" smtClean="0"/>
              <a:t> </a:t>
            </a:r>
            <a:r>
              <a:rPr lang="el-GR" sz="2400" b="1" dirty="0" err="1" smtClean="0"/>
              <a:t>γλωττιδικού</a:t>
            </a:r>
            <a:r>
              <a:rPr lang="el-GR" sz="2400" b="1" dirty="0" smtClean="0"/>
              <a:t> </a:t>
            </a:r>
            <a:r>
              <a:rPr lang="el-GR" sz="2400" b="1" dirty="0" err="1" smtClean="0"/>
              <a:t>σήματος</a:t>
            </a:r>
            <a:r>
              <a:rPr lang="el-GR" sz="2400" b="1" dirty="0" smtClean="0"/>
              <a:t> (</a:t>
            </a:r>
            <a:r>
              <a:rPr lang="el-GR" sz="2400" b="1" dirty="0" err="1" smtClean="0"/>
              <a:t>πηγή</a:t>
            </a:r>
            <a:r>
              <a:rPr lang="el-GR" sz="2400" b="1" dirty="0" smtClean="0"/>
              <a:t>, </a:t>
            </a:r>
            <a:r>
              <a:rPr lang="el-GR" sz="2400" b="1" dirty="0" err="1" smtClean="0"/>
              <a:t>φων</a:t>
            </a:r>
            <a:r>
              <a:rPr lang="el-GR" sz="2400" b="1" dirty="0" smtClean="0"/>
              <a:t>. </a:t>
            </a:r>
            <a:r>
              <a:rPr lang="el-GR" sz="2400" b="1" dirty="0" err="1" smtClean="0"/>
              <a:t>χορδές</a:t>
            </a:r>
            <a:r>
              <a:rPr lang="el-GR" sz="2400" b="1" dirty="0" smtClean="0"/>
              <a:t>) (</a:t>
            </a:r>
            <a:r>
              <a:rPr lang="en-US" sz="2400" b="1" dirty="0" err="1" smtClean="0"/>
              <a:t>Sundberg</a:t>
            </a:r>
            <a:r>
              <a:rPr lang="en-US" sz="2400" b="1" dirty="0" smtClean="0"/>
              <a:t>, 1989</a:t>
            </a:r>
            <a:r>
              <a:rPr lang="el-GR" sz="2400" b="1" dirty="0" smtClean="0"/>
              <a:t>)</a:t>
            </a:r>
            <a:endParaRPr lang="en-US" sz="2400" b="1" dirty="0"/>
          </a:p>
        </p:txBody>
      </p:sp>
      <p:pic>
        <p:nvPicPr>
          <p:cNvPr id="6" name="Content Placeholder 5" descr="Screen Shot 2017-03-31 at 12.28.05.png"/>
          <p:cNvPicPr>
            <a:picLocks noGrp="1" noChangeAspect="1"/>
          </p:cNvPicPr>
          <p:nvPr>
            <p:ph idx="1"/>
          </p:nvPr>
        </p:nvPicPr>
        <p:blipFill>
          <a:blip r:embed="rId2">
            <a:extLst>
              <a:ext uri="{28A0092B-C50C-407E-A947-70E740481C1C}">
                <a14:useLocalDpi xmlns:a14="http://schemas.microsoft.com/office/drawing/2010/main" val="0"/>
              </a:ext>
            </a:extLst>
          </a:blip>
          <a:srcRect l="-12542" r="-12542"/>
          <a:stretch>
            <a:fillRect/>
          </a:stretch>
        </p:blipFill>
        <p:spPr/>
      </p:pic>
    </p:spTree>
    <p:extLst>
      <p:ext uri="{BB962C8B-B14F-4D97-AF65-F5344CB8AC3E}">
        <p14:creationId xmlns:p14="http://schemas.microsoft.com/office/powerpoint/2010/main" val="3025396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784"/>
            <a:ext cx="8229600" cy="1508249"/>
          </a:xfrm>
        </p:spPr>
        <p:txBody>
          <a:bodyPr>
            <a:normAutofit fontScale="90000"/>
          </a:bodyPr>
          <a:lstStyle/>
          <a:p>
            <a:r>
              <a:rPr lang="el-GR" sz="2200" dirty="0" smtClean="0"/>
              <a:t/>
            </a:r>
            <a:br>
              <a:rPr lang="el-GR" sz="2200" dirty="0" smtClean="0"/>
            </a:br>
            <a:r>
              <a:rPr lang="en-US" sz="2200" dirty="0" smtClean="0"/>
              <a:t/>
            </a:r>
            <a:br>
              <a:rPr lang="en-US" sz="2200" dirty="0" smtClean="0"/>
            </a:br>
            <a:r>
              <a:rPr lang="el-GR" sz="2200" dirty="0" smtClean="0"/>
              <a:t>ΤΟ ΑΝΤΗΧΕΙΟ</a:t>
            </a:r>
            <a:r>
              <a:rPr lang="en-US" sz="2200" dirty="0" smtClean="0"/>
              <a:t>:</a:t>
            </a:r>
            <a:br>
              <a:rPr lang="en-US" sz="2200" dirty="0" smtClean="0"/>
            </a:br>
            <a:r>
              <a:rPr lang="el-GR" sz="2200" dirty="0" smtClean="0"/>
              <a:t> </a:t>
            </a:r>
            <a:r>
              <a:rPr lang="el-GR" sz="2200" b="1" u="sng" dirty="0" err="1" smtClean="0"/>
              <a:t>Φωνητικός</a:t>
            </a:r>
            <a:r>
              <a:rPr lang="el-GR" sz="2200" b="1" u="sng" dirty="0" smtClean="0"/>
              <a:t> </a:t>
            </a:r>
            <a:r>
              <a:rPr lang="el-GR" sz="2200" b="1" u="sng" dirty="0" err="1" smtClean="0"/>
              <a:t>σωλήνας</a:t>
            </a:r>
            <a:r>
              <a:rPr lang="el-GR" sz="2200" b="1" u="sng" dirty="0" smtClean="0"/>
              <a:t> </a:t>
            </a:r>
            <a:r>
              <a:rPr lang="el-GR" sz="2200" dirty="0" err="1" smtClean="0"/>
              <a:t>δρα</a:t>
            </a:r>
            <a:r>
              <a:rPr lang="el-GR" sz="2200" dirty="0" smtClean="0"/>
              <a:t> </a:t>
            </a:r>
            <a:r>
              <a:rPr lang="el-GR" sz="2200" dirty="0" err="1" smtClean="0"/>
              <a:t>σαν</a:t>
            </a:r>
            <a:r>
              <a:rPr lang="el-GR" sz="2200" dirty="0" smtClean="0"/>
              <a:t> </a:t>
            </a:r>
            <a:r>
              <a:rPr lang="el-GR" sz="2200" dirty="0" err="1" smtClean="0"/>
              <a:t>φίλτρο</a:t>
            </a:r>
            <a:r>
              <a:rPr lang="el-GR" sz="2200" dirty="0" smtClean="0"/>
              <a:t> </a:t>
            </a:r>
            <a:r>
              <a:rPr lang="el-GR" sz="2200" dirty="0" err="1" smtClean="0"/>
              <a:t>που</a:t>
            </a:r>
            <a:r>
              <a:rPr lang="el-GR" sz="2200" dirty="0" smtClean="0"/>
              <a:t> </a:t>
            </a:r>
            <a:r>
              <a:rPr lang="el-GR" sz="2200" dirty="0" err="1" smtClean="0"/>
              <a:t>διαμορφώνει</a:t>
            </a:r>
            <a:r>
              <a:rPr lang="el-GR" sz="2200" dirty="0" smtClean="0"/>
              <a:t> </a:t>
            </a:r>
            <a:r>
              <a:rPr lang="el-GR" sz="2200" dirty="0" err="1" smtClean="0"/>
              <a:t>το</a:t>
            </a:r>
            <a:r>
              <a:rPr lang="el-GR" sz="2200" dirty="0" smtClean="0"/>
              <a:t> </a:t>
            </a:r>
            <a:r>
              <a:rPr lang="el-GR" sz="2200" dirty="0" err="1" smtClean="0"/>
              <a:t>σήμα</a:t>
            </a:r>
            <a:r>
              <a:rPr lang="el-GR" sz="2200" dirty="0" smtClean="0"/>
              <a:t> </a:t>
            </a:r>
            <a:r>
              <a:rPr lang="el-GR" sz="2200" dirty="0" err="1" smtClean="0"/>
              <a:t>που</a:t>
            </a:r>
            <a:r>
              <a:rPr lang="el-GR" sz="2200" dirty="0" smtClean="0"/>
              <a:t> </a:t>
            </a:r>
            <a:r>
              <a:rPr lang="el-GR" sz="2200" dirty="0" err="1" smtClean="0"/>
              <a:t>έρχεται</a:t>
            </a:r>
            <a:r>
              <a:rPr lang="el-GR" sz="2200" dirty="0" smtClean="0"/>
              <a:t> </a:t>
            </a:r>
            <a:r>
              <a:rPr lang="el-GR" sz="2200" dirty="0" err="1" smtClean="0"/>
              <a:t>απο</a:t>
            </a:r>
            <a:r>
              <a:rPr lang="el-GR" sz="2200" dirty="0" smtClean="0"/>
              <a:t> </a:t>
            </a:r>
            <a:r>
              <a:rPr lang="el-GR" sz="2200" dirty="0" err="1" smtClean="0"/>
              <a:t>τις</a:t>
            </a:r>
            <a:r>
              <a:rPr lang="el-GR" sz="2200" dirty="0" smtClean="0"/>
              <a:t> </a:t>
            </a:r>
            <a:r>
              <a:rPr lang="el-GR" sz="2200" dirty="0" err="1" smtClean="0"/>
              <a:t>φωνητικές</a:t>
            </a:r>
            <a:r>
              <a:rPr lang="el-GR" sz="2200" dirty="0"/>
              <a:t> </a:t>
            </a:r>
            <a:r>
              <a:rPr lang="el-GR" sz="2200" dirty="0" err="1" smtClean="0"/>
              <a:t>χορδές</a:t>
            </a:r>
            <a:r>
              <a:rPr lang="el-GR" sz="2200" dirty="0" smtClean="0"/>
              <a:t>.</a:t>
            </a:r>
            <a:r>
              <a:rPr lang="en-US" sz="2200" dirty="0" smtClean="0"/>
              <a:t/>
            </a:r>
            <a:br>
              <a:rPr lang="en-US" sz="2200" dirty="0" smtClean="0"/>
            </a:br>
            <a:r>
              <a:rPr lang="en-US" sz="2200" dirty="0" smtClean="0"/>
              <a:t>LTI (Linear Time </a:t>
            </a:r>
            <a:r>
              <a:rPr lang="en-US" sz="2200" dirty="0" err="1" smtClean="0"/>
              <a:t>invriant</a:t>
            </a:r>
            <a:r>
              <a:rPr lang="en-US" sz="2200" dirty="0" smtClean="0"/>
              <a:t> Filter)  with a </a:t>
            </a:r>
            <a:r>
              <a:rPr lang="en-US" sz="2200" dirty="0" err="1" smtClean="0"/>
              <a:t>peridodic</a:t>
            </a:r>
            <a:r>
              <a:rPr lang="en-US" sz="2200" dirty="0" smtClean="0"/>
              <a:t> impulse –like input</a:t>
            </a:r>
            <a:r>
              <a:rPr lang="el-GR" dirty="0" smtClean="0"/>
              <a:t/>
            </a:r>
            <a:br>
              <a:rPr lang="el-GR" dirty="0" smtClean="0"/>
            </a:br>
            <a:r>
              <a:rPr lang="en-US" dirty="0" smtClean="0"/>
              <a:t>d</a:t>
            </a:r>
            <a:endParaRPr lang="en-US" dirty="0"/>
          </a:p>
        </p:txBody>
      </p:sp>
      <p:pic>
        <p:nvPicPr>
          <p:cNvPr id="4" name="Content Placeholder 3"/>
          <p:cNvPicPr>
            <a:picLocks noGrp="1" noChangeAspect="1"/>
          </p:cNvPicPr>
          <p:nvPr>
            <p:ph idx="1"/>
          </p:nvPr>
        </p:nvPicPr>
        <p:blipFill>
          <a:blip r:embed="rId2"/>
          <a:srcRect l="-40915" r="-40915"/>
          <a:stretch>
            <a:fillRect/>
          </a:stretch>
        </p:blipFill>
        <p:spPr/>
      </p:pic>
    </p:spTree>
    <p:extLst>
      <p:ext uri="{BB962C8B-B14F-4D97-AF65-F5344CB8AC3E}">
        <p14:creationId xmlns:p14="http://schemas.microsoft.com/office/powerpoint/2010/main" val="4036226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12593"/>
          </a:xfrm>
        </p:spPr>
        <p:txBody>
          <a:bodyPr>
            <a:normAutofit/>
          </a:bodyPr>
          <a:lstStyle/>
          <a:p>
            <a:r>
              <a:rPr lang="el-GR" dirty="0" err="1" smtClean="0"/>
              <a:t>Η</a:t>
            </a:r>
            <a:r>
              <a:rPr lang="el-GR" dirty="0" smtClean="0"/>
              <a:t> </a:t>
            </a:r>
            <a:r>
              <a:rPr lang="el-GR" dirty="0" err="1" smtClean="0"/>
              <a:t>φωνή</a:t>
            </a:r>
            <a:r>
              <a:rPr lang="el-GR" dirty="0" smtClean="0"/>
              <a:t> </a:t>
            </a:r>
            <a:r>
              <a:rPr lang="el-GR" dirty="0" err="1" smtClean="0"/>
              <a:t>ως</a:t>
            </a:r>
            <a:r>
              <a:rPr lang="el-GR" dirty="0" smtClean="0"/>
              <a:t> </a:t>
            </a:r>
            <a:r>
              <a:rPr lang="el-GR" dirty="0" err="1" smtClean="0"/>
              <a:t>σήμα</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l-GR" sz="2400" dirty="0" err="1" smtClean="0"/>
              <a:t>Περι</a:t>
            </a:r>
            <a:r>
              <a:rPr lang="el-GR" sz="2400" dirty="0" smtClean="0"/>
              <a:t> </a:t>
            </a:r>
            <a:r>
              <a:rPr lang="el-GR" sz="2400" dirty="0" err="1" smtClean="0"/>
              <a:t>φωνής</a:t>
            </a:r>
            <a:r>
              <a:rPr lang="el-GR" sz="2400" dirty="0" smtClean="0"/>
              <a:t> (</a:t>
            </a:r>
            <a:r>
              <a:rPr lang="el-GR" sz="2400" dirty="0" err="1" smtClean="0"/>
              <a:t>είδη</a:t>
            </a:r>
            <a:r>
              <a:rPr lang="el-GR" sz="2400" dirty="0" smtClean="0"/>
              <a:t>, </a:t>
            </a:r>
            <a:r>
              <a:rPr lang="el-GR" sz="2400" dirty="0" err="1" smtClean="0"/>
              <a:t>σημειολογία</a:t>
            </a:r>
            <a:r>
              <a:rPr lang="el-GR" sz="2400" dirty="0" smtClean="0"/>
              <a:t>, </a:t>
            </a:r>
            <a:r>
              <a:rPr lang="el-GR" sz="2400" dirty="0" err="1" smtClean="0"/>
              <a:t>ποιότητα</a:t>
            </a:r>
            <a:r>
              <a:rPr lang="el-GR" sz="2400" dirty="0" smtClean="0"/>
              <a:t>)</a:t>
            </a:r>
          </a:p>
          <a:p>
            <a:endParaRPr lang="el-GR" sz="2400" dirty="0" smtClean="0"/>
          </a:p>
          <a:p>
            <a:r>
              <a:rPr lang="el-GR" sz="2400" dirty="0" err="1" smtClean="0"/>
              <a:t>Η</a:t>
            </a:r>
            <a:r>
              <a:rPr lang="el-GR" sz="2400" dirty="0" smtClean="0"/>
              <a:t> </a:t>
            </a:r>
            <a:r>
              <a:rPr lang="el-GR" sz="2400" dirty="0" err="1" smtClean="0"/>
              <a:t>φυσιολογία</a:t>
            </a:r>
            <a:r>
              <a:rPr lang="el-GR" sz="2400" dirty="0" smtClean="0"/>
              <a:t>/</a:t>
            </a:r>
            <a:r>
              <a:rPr lang="el-GR" sz="2400" dirty="0" err="1" smtClean="0"/>
              <a:t>λειτουργία</a:t>
            </a:r>
            <a:r>
              <a:rPr lang="el-GR" sz="2400" dirty="0" smtClean="0"/>
              <a:t> </a:t>
            </a:r>
            <a:r>
              <a:rPr lang="el-GR" sz="2400" dirty="0" err="1" smtClean="0"/>
              <a:t>της</a:t>
            </a:r>
            <a:r>
              <a:rPr lang="el-GR" sz="2400" dirty="0" smtClean="0"/>
              <a:t> </a:t>
            </a:r>
            <a:r>
              <a:rPr lang="el-GR" sz="2400" dirty="0" err="1" smtClean="0"/>
              <a:t>φωνής</a:t>
            </a:r>
            <a:endParaRPr lang="el-GR" sz="2400" dirty="0" smtClean="0"/>
          </a:p>
          <a:p>
            <a:pPr lvl="3"/>
            <a:r>
              <a:rPr lang="el-GR" sz="2400" dirty="0" err="1" smtClean="0"/>
              <a:t>Ανατομικά</a:t>
            </a:r>
            <a:r>
              <a:rPr lang="el-GR" sz="2400" dirty="0" smtClean="0"/>
              <a:t> </a:t>
            </a:r>
            <a:r>
              <a:rPr lang="el-GR" sz="2400" dirty="0" err="1" smtClean="0"/>
              <a:t>χαρακτηριστικά</a:t>
            </a:r>
            <a:endParaRPr lang="el-GR" sz="2400" dirty="0" smtClean="0"/>
          </a:p>
          <a:p>
            <a:pPr lvl="3"/>
            <a:r>
              <a:rPr lang="el-GR" sz="2400" dirty="0" err="1" smtClean="0"/>
              <a:t>Φυσιολογικά</a:t>
            </a:r>
            <a:r>
              <a:rPr lang="el-GR" sz="2400" dirty="0" smtClean="0"/>
              <a:t> </a:t>
            </a:r>
            <a:r>
              <a:rPr lang="el-GR" sz="2400" dirty="0" err="1" smtClean="0"/>
              <a:t>χαρακτηριστικά</a:t>
            </a:r>
            <a:endParaRPr lang="el-GR" sz="2400" dirty="0" smtClean="0"/>
          </a:p>
          <a:p>
            <a:pPr lvl="3"/>
            <a:r>
              <a:rPr lang="el-GR" sz="2400" dirty="0" err="1" smtClean="0"/>
              <a:t>Μοντέλο</a:t>
            </a:r>
            <a:r>
              <a:rPr lang="el-GR" sz="2400" dirty="0" smtClean="0"/>
              <a:t> </a:t>
            </a:r>
            <a:r>
              <a:rPr lang="el-GR" sz="2400" dirty="0" err="1" smtClean="0"/>
              <a:t>λειτουργίας</a:t>
            </a:r>
            <a:endParaRPr lang="el-GR" sz="2400" dirty="0" smtClean="0"/>
          </a:p>
          <a:p>
            <a:pPr lvl="3"/>
            <a:r>
              <a:rPr lang="el-GR" sz="2400" dirty="0" err="1" smtClean="0"/>
              <a:t>Μέθοδοι</a:t>
            </a:r>
            <a:r>
              <a:rPr lang="el-GR" sz="2400" dirty="0" smtClean="0"/>
              <a:t> </a:t>
            </a:r>
            <a:r>
              <a:rPr lang="el-GR" sz="2400" dirty="0" err="1" smtClean="0"/>
              <a:t>και</a:t>
            </a:r>
            <a:r>
              <a:rPr lang="el-GR" sz="2400" dirty="0" smtClean="0"/>
              <a:t> </a:t>
            </a:r>
            <a:r>
              <a:rPr lang="el-GR" sz="2400" dirty="0" err="1" smtClean="0"/>
              <a:t>τεχνολογίες</a:t>
            </a:r>
            <a:r>
              <a:rPr lang="el-GR" sz="2400" dirty="0" smtClean="0"/>
              <a:t> </a:t>
            </a:r>
            <a:r>
              <a:rPr lang="el-GR" sz="2400" dirty="0" err="1" smtClean="0"/>
              <a:t>ανάκτησης</a:t>
            </a:r>
            <a:r>
              <a:rPr lang="el-GR" sz="2400" dirty="0" smtClean="0"/>
              <a:t> </a:t>
            </a:r>
            <a:r>
              <a:rPr lang="el-GR" sz="2400" dirty="0" err="1" smtClean="0"/>
              <a:t>και</a:t>
            </a:r>
            <a:r>
              <a:rPr lang="el-GR" sz="2400" dirty="0" smtClean="0"/>
              <a:t> </a:t>
            </a:r>
            <a:r>
              <a:rPr lang="el-GR" sz="2400" dirty="0" err="1" smtClean="0"/>
              <a:t>διερεύνησης</a:t>
            </a:r>
            <a:r>
              <a:rPr lang="el-GR" sz="2400" dirty="0" smtClean="0"/>
              <a:t> </a:t>
            </a:r>
            <a:r>
              <a:rPr lang="el-GR" sz="2400" dirty="0" err="1" smtClean="0"/>
              <a:t>του</a:t>
            </a:r>
            <a:r>
              <a:rPr lang="el-GR" sz="2400" dirty="0" smtClean="0"/>
              <a:t> </a:t>
            </a:r>
            <a:r>
              <a:rPr lang="el-GR" sz="2400" dirty="0" err="1" smtClean="0"/>
              <a:t>φωνητικού</a:t>
            </a:r>
            <a:r>
              <a:rPr lang="el-GR" sz="2400" dirty="0" smtClean="0"/>
              <a:t> </a:t>
            </a:r>
            <a:r>
              <a:rPr lang="el-GR" sz="2400" dirty="0" err="1" smtClean="0"/>
              <a:t>σήματος</a:t>
            </a:r>
            <a:endParaRPr lang="el-GR" sz="2400" dirty="0" smtClean="0"/>
          </a:p>
          <a:p>
            <a:pPr lvl="3"/>
            <a:endParaRPr lang="el-GR" sz="2400" dirty="0" smtClean="0"/>
          </a:p>
          <a:p>
            <a:r>
              <a:rPr lang="el-GR" sz="2400" dirty="0" err="1" smtClean="0"/>
              <a:t>Το</a:t>
            </a:r>
            <a:r>
              <a:rPr lang="el-GR" sz="2400" dirty="0" smtClean="0"/>
              <a:t> </a:t>
            </a:r>
            <a:r>
              <a:rPr lang="el-GR" sz="2400" dirty="0" err="1" smtClean="0"/>
              <a:t>φωνητικό</a:t>
            </a:r>
            <a:r>
              <a:rPr lang="el-GR" sz="2400" dirty="0" smtClean="0"/>
              <a:t> </a:t>
            </a:r>
            <a:r>
              <a:rPr lang="el-GR" sz="2400" dirty="0" err="1" smtClean="0"/>
              <a:t>σήμα</a:t>
            </a:r>
            <a:r>
              <a:rPr lang="el-GR" sz="2400" dirty="0" smtClean="0"/>
              <a:t> </a:t>
            </a:r>
            <a:r>
              <a:rPr lang="el-GR" sz="2400" dirty="0" err="1" smtClean="0"/>
              <a:t>στην</a:t>
            </a:r>
            <a:r>
              <a:rPr lang="el-GR" sz="2400" dirty="0" smtClean="0"/>
              <a:t> </a:t>
            </a:r>
            <a:r>
              <a:rPr lang="el-GR" sz="2400" dirty="0" err="1" smtClean="0"/>
              <a:t>ομιλούσα</a:t>
            </a:r>
            <a:r>
              <a:rPr lang="el-GR" sz="2400" dirty="0" smtClean="0"/>
              <a:t> </a:t>
            </a:r>
            <a:r>
              <a:rPr lang="el-GR" sz="2400" dirty="0" err="1" smtClean="0"/>
              <a:t>φωνή</a:t>
            </a:r>
            <a:endParaRPr lang="el-GR" sz="2400" dirty="0" smtClean="0"/>
          </a:p>
          <a:p>
            <a:pPr lvl="2"/>
            <a:r>
              <a:rPr lang="el-GR" dirty="0" err="1" smtClean="0"/>
              <a:t>Αντικειμενικά</a:t>
            </a:r>
            <a:r>
              <a:rPr lang="el-GR" dirty="0" smtClean="0"/>
              <a:t> </a:t>
            </a:r>
            <a:r>
              <a:rPr lang="el-GR" dirty="0" err="1" smtClean="0"/>
              <a:t>χαρακτηριστικά</a:t>
            </a:r>
            <a:endParaRPr lang="el-GR" dirty="0" smtClean="0"/>
          </a:p>
          <a:p>
            <a:pPr lvl="2"/>
            <a:r>
              <a:rPr lang="el-GR" dirty="0" err="1" smtClean="0"/>
              <a:t>Πηγή</a:t>
            </a:r>
            <a:r>
              <a:rPr lang="el-GR" dirty="0" smtClean="0"/>
              <a:t>- </a:t>
            </a:r>
            <a:r>
              <a:rPr lang="el-GR" dirty="0" err="1" smtClean="0"/>
              <a:t>φίλτρο</a:t>
            </a:r>
            <a:r>
              <a:rPr lang="el-GR" dirty="0" smtClean="0"/>
              <a:t> (</a:t>
            </a:r>
            <a:r>
              <a:rPr lang="el-GR" dirty="0" err="1" smtClean="0"/>
              <a:t>σήμα-σύστημα</a:t>
            </a:r>
            <a:r>
              <a:rPr lang="el-GR" dirty="0" smtClean="0"/>
              <a:t>)</a:t>
            </a:r>
          </a:p>
          <a:p>
            <a:pPr lvl="2"/>
            <a:r>
              <a:rPr lang="el-GR" dirty="0" err="1" smtClean="0"/>
              <a:t>Φωνήεντα</a:t>
            </a:r>
            <a:r>
              <a:rPr lang="el-GR" dirty="0" smtClean="0"/>
              <a:t> –</a:t>
            </a:r>
            <a:r>
              <a:rPr lang="el-GR" dirty="0" err="1" smtClean="0"/>
              <a:t>σύμφωνα</a:t>
            </a:r>
            <a:endParaRPr lang="el-GR" dirty="0"/>
          </a:p>
          <a:p>
            <a:pPr marL="914400" lvl="2" indent="0">
              <a:buNone/>
            </a:pPr>
            <a:r>
              <a:rPr lang="el-GR" u="sng" dirty="0" err="1" smtClean="0"/>
              <a:t>Διαφοροροποίηση</a:t>
            </a:r>
            <a:r>
              <a:rPr lang="el-GR" u="sng" dirty="0" smtClean="0"/>
              <a:t> </a:t>
            </a:r>
            <a:r>
              <a:rPr lang="el-GR" u="sng" dirty="0" err="1" smtClean="0"/>
              <a:t>μεταξύ</a:t>
            </a:r>
            <a:r>
              <a:rPr lang="el-GR" u="sng" dirty="0" smtClean="0"/>
              <a:t> </a:t>
            </a:r>
            <a:r>
              <a:rPr lang="el-GR" u="sng" dirty="0" err="1" smtClean="0"/>
              <a:t>τραγουδιστής</a:t>
            </a:r>
            <a:r>
              <a:rPr lang="el-GR" u="sng" dirty="0" smtClean="0"/>
              <a:t> </a:t>
            </a:r>
            <a:r>
              <a:rPr lang="el-GR" u="sng" dirty="0" err="1" smtClean="0"/>
              <a:t>και</a:t>
            </a:r>
            <a:r>
              <a:rPr lang="el-GR" u="sng" dirty="0" smtClean="0"/>
              <a:t> </a:t>
            </a:r>
            <a:r>
              <a:rPr lang="el-GR" u="sng" dirty="0" err="1" smtClean="0"/>
              <a:t>οιλούσας</a:t>
            </a:r>
            <a:r>
              <a:rPr lang="el-GR" u="sng" dirty="0" smtClean="0"/>
              <a:t> </a:t>
            </a:r>
            <a:r>
              <a:rPr lang="el-GR" u="sng" dirty="0" err="1" smtClean="0"/>
              <a:t>φωνής</a:t>
            </a:r>
            <a:endParaRPr lang="el-GR" u="sng" dirty="0" smtClean="0"/>
          </a:p>
          <a:p>
            <a:pPr lvl="2"/>
            <a:endParaRPr lang="en-US" dirty="0"/>
          </a:p>
        </p:txBody>
      </p:sp>
    </p:spTree>
    <p:extLst>
      <p:ext uri="{BB962C8B-B14F-4D97-AF65-F5344CB8AC3E}">
        <p14:creationId xmlns:p14="http://schemas.microsoft.com/office/powerpoint/2010/main" val="3593327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4-01 at 01.27.19.png"/>
          <p:cNvPicPr>
            <a:picLocks noGrp="1" noChangeAspect="1"/>
          </p:cNvPicPr>
          <p:nvPr>
            <p:ph idx="1"/>
          </p:nvPr>
        </p:nvPicPr>
        <p:blipFill>
          <a:blip r:embed="rId2">
            <a:extLst>
              <a:ext uri="{28A0092B-C50C-407E-A947-70E740481C1C}">
                <a14:useLocalDpi xmlns:a14="http://schemas.microsoft.com/office/drawing/2010/main" val="0"/>
              </a:ext>
            </a:extLst>
          </a:blip>
          <a:srcRect t="10460" b="10460"/>
          <a:stretch>
            <a:fillRect/>
          </a:stretch>
        </p:blipFill>
        <p:spPr>
          <a:xfrm>
            <a:off x="457200" y="274638"/>
            <a:ext cx="8229600" cy="5851525"/>
          </a:xfrm>
        </p:spPr>
      </p:pic>
    </p:spTree>
    <p:extLst>
      <p:ext uri="{BB962C8B-B14F-4D97-AF65-F5344CB8AC3E}">
        <p14:creationId xmlns:p14="http://schemas.microsoft.com/office/powerpoint/2010/main" val="2337511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4-01 at 01.31.16.png"/>
          <p:cNvPicPr>
            <a:picLocks noGrp="1" noChangeAspect="1"/>
          </p:cNvPicPr>
          <p:nvPr>
            <p:ph idx="1"/>
          </p:nvPr>
        </p:nvPicPr>
        <p:blipFill>
          <a:blip r:embed="rId2">
            <a:extLst>
              <a:ext uri="{28A0092B-C50C-407E-A947-70E740481C1C}">
                <a14:useLocalDpi xmlns:a14="http://schemas.microsoft.com/office/drawing/2010/main" val="0"/>
              </a:ext>
            </a:extLst>
          </a:blip>
          <a:srcRect l="-10041" r="-10041"/>
          <a:stretch>
            <a:fillRect/>
          </a:stretch>
        </p:blipFill>
        <p:spPr>
          <a:xfrm>
            <a:off x="457200" y="601032"/>
            <a:ext cx="8229600" cy="5525131"/>
          </a:xfrm>
        </p:spPr>
      </p:pic>
    </p:spTree>
    <p:extLst>
      <p:ext uri="{BB962C8B-B14F-4D97-AF65-F5344CB8AC3E}">
        <p14:creationId xmlns:p14="http://schemas.microsoft.com/office/powerpoint/2010/main" val="2364305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5878"/>
            <a:ext cx="8229600" cy="351547"/>
          </a:xfrm>
        </p:spPr>
        <p:txBody>
          <a:bodyPr>
            <a:normAutofit fontScale="90000"/>
          </a:bodyPr>
          <a:lstStyle/>
          <a:p>
            <a:r>
              <a:rPr lang="el-GR" dirty="0" err="1" smtClean="0"/>
              <a:t>Είδη</a:t>
            </a:r>
            <a:r>
              <a:rPr lang="el-GR" dirty="0" smtClean="0"/>
              <a:t> </a:t>
            </a:r>
            <a:r>
              <a:rPr lang="el-GR" dirty="0" err="1" smtClean="0"/>
              <a:t>φωνητικών</a:t>
            </a:r>
            <a:r>
              <a:rPr lang="el-GR" dirty="0" smtClean="0"/>
              <a:t> </a:t>
            </a:r>
            <a:r>
              <a:rPr lang="el-GR" dirty="0" err="1" smtClean="0"/>
              <a:t>σημάτων</a:t>
            </a:r>
            <a:endParaRPr lang="en-US" dirty="0"/>
          </a:p>
        </p:txBody>
      </p:sp>
      <p:sp>
        <p:nvSpPr>
          <p:cNvPr id="3" name="Content Placeholder 2"/>
          <p:cNvSpPr>
            <a:spLocks noGrp="1"/>
          </p:cNvSpPr>
          <p:nvPr>
            <p:ph idx="1"/>
          </p:nvPr>
        </p:nvSpPr>
        <p:spPr/>
        <p:txBody>
          <a:bodyPr/>
          <a:lstStyle/>
          <a:p>
            <a:r>
              <a:rPr lang="el-GR" sz="2000" dirty="0" err="1" smtClean="0"/>
              <a:t>Η</a:t>
            </a:r>
            <a:r>
              <a:rPr lang="el-GR" sz="2000" dirty="0" smtClean="0"/>
              <a:t> </a:t>
            </a:r>
            <a:r>
              <a:rPr lang="el-GR" sz="2000" dirty="0" err="1" smtClean="0"/>
              <a:t>πηγή</a:t>
            </a:r>
            <a:r>
              <a:rPr lang="el-GR" sz="2000" dirty="0" smtClean="0"/>
              <a:t> (</a:t>
            </a:r>
            <a:r>
              <a:rPr lang="el-GR" sz="2000" dirty="0" err="1" smtClean="0"/>
              <a:t>φων</a:t>
            </a:r>
            <a:r>
              <a:rPr lang="el-GR" sz="2000" dirty="0" smtClean="0"/>
              <a:t>. </a:t>
            </a:r>
            <a:r>
              <a:rPr lang="el-GR" sz="2000" dirty="0" err="1" smtClean="0"/>
              <a:t>χορδές</a:t>
            </a:r>
            <a:r>
              <a:rPr lang="el-GR" sz="2000" dirty="0" smtClean="0"/>
              <a:t>) </a:t>
            </a:r>
            <a:r>
              <a:rPr lang="el-GR" sz="2000" dirty="0" err="1" smtClean="0"/>
              <a:t>θέτει</a:t>
            </a:r>
            <a:r>
              <a:rPr lang="el-GR" sz="2000" dirty="0" smtClean="0"/>
              <a:t> </a:t>
            </a:r>
            <a:r>
              <a:rPr lang="el-GR" sz="2000" dirty="0" err="1" smtClean="0"/>
              <a:t>σε</a:t>
            </a:r>
            <a:r>
              <a:rPr lang="el-GR" sz="2000" dirty="0" smtClean="0"/>
              <a:t> </a:t>
            </a:r>
            <a:r>
              <a:rPr lang="el-GR" sz="2000" dirty="0" err="1" smtClean="0"/>
              <a:t>λειτουργία</a:t>
            </a:r>
            <a:r>
              <a:rPr lang="el-GR" sz="2000" dirty="0" smtClean="0"/>
              <a:t> </a:t>
            </a:r>
            <a:r>
              <a:rPr lang="el-GR" sz="2000" dirty="0" err="1" smtClean="0"/>
              <a:t>το</a:t>
            </a:r>
            <a:r>
              <a:rPr lang="el-GR" sz="2000" dirty="0" smtClean="0"/>
              <a:t> </a:t>
            </a:r>
            <a:r>
              <a:rPr lang="el-GR" sz="2000" dirty="0" err="1" smtClean="0"/>
              <a:t>φίλτρο</a:t>
            </a:r>
            <a:r>
              <a:rPr lang="el-GR" sz="2000" dirty="0" smtClean="0"/>
              <a:t> ( </a:t>
            </a:r>
            <a:r>
              <a:rPr lang="el-GR" sz="2000" dirty="0" err="1" smtClean="0"/>
              <a:t>φωνητικός</a:t>
            </a:r>
            <a:r>
              <a:rPr lang="el-GR" sz="2000" dirty="0" smtClean="0"/>
              <a:t> </a:t>
            </a:r>
            <a:r>
              <a:rPr lang="el-GR" sz="2000" dirty="0" err="1" smtClean="0"/>
              <a:t>σωλήνας</a:t>
            </a:r>
            <a:r>
              <a:rPr lang="el-GR" sz="2000" dirty="0" smtClean="0"/>
              <a:t>) </a:t>
            </a:r>
            <a:r>
              <a:rPr lang="el-GR" sz="2000" dirty="0" err="1" smtClean="0"/>
              <a:t>και</a:t>
            </a:r>
            <a:r>
              <a:rPr lang="el-GR" sz="2000" dirty="0" smtClean="0"/>
              <a:t> </a:t>
            </a:r>
            <a:r>
              <a:rPr lang="el-GR" sz="2000" dirty="0" err="1" smtClean="0"/>
              <a:t>δημιουργεί</a:t>
            </a:r>
            <a:r>
              <a:rPr lang="en-US" sz="2000" dirty="0" smtClean="0"/>
              <a:t>:</a:t>
            </a:r>
          </a:p>
          <a:p>
            <a:endParaRPr lang="en-US" sz="2000" dirty="0"/>
          </a:p>
          <a:p>
            <a:r>
              <a:rPr lang="el-GR" sz="2000" u="sng" dirty="0" err="1" smtClean="0"/>
              <a:t>Φωνητικά</a:t>
            </a:r>
            <a:r>
              <a:rPr lang="el-GR" sz="2000" u="sng" dirty="0" smtClean="0"/>
              <a:t> </a:t>
            </a:r>
            <a:r>
              <a:rPr lang="el-GR" sz="2000" u="sng" dirty="0" err="1" smtClean="0"/>
              <a:t>σήματα</a:t>
            </a:r>
            <a:r>
              <a:rPr lang="en-US" sz="2000" u="sng" dirty="0" smtClean="0"/>
              <a:t> </a:t>
            </a:r>
            <a:r>
              <a:rPr lang="en-US" sz="2000" dirty="0" smtClean="0"/>
              <a:t>(voiced)</a:t>
            </a:r>
            <a:r>
              <a:rPr lang="el-GR" sz="2000" dirty="0" smtClean="0"/>
              <a:t> </a:t>
            </a:r>
            <a:r>
              <a:rPr lang="en-US" sz="2000" dirty="0" smtClean="0"/>
              <a:t>: </a:t>
            </a:r>
            <a:r>
              <a:rPr lang="el-GR" sz="2000" dirty="0" err="1" smtClean="0"/>
              <a:t>περιοδικά</a:t>
            </a:r>
            <a:r>
              <a:rPr lang="el-GR" sz="2000" dirty="0" smtClean="0"/>
              <a:t> </a:t>
            </a:r>
            <a:r>
              <a:rPr lang="el-GR" sz="2000" dirty="0" err="1" smtClean="0"/>
              <a:t>σήματα</a:t>
            </a:r>
            <a:r>
              <a:rPr lang="en-US" sz="2000" dirty="0" smtClean="0"/>
              <a:t>-</a:t>
            </a:r>
            <a:r>
              <a:rPr lang="el-GR" sz="2000" dirty="0" err="1" smtClean="0"/>
              <a:t>φωνήεντα</a:t>
            </a:r>
            <a:endParaRPr lang="en-US" sz="2000" dirty="0" smtClean="0"/>
          </a:p>
          <a:p>
            <a:endParaRPr lang="en-US" sz="2000" dirty="0"/>
          </a:p>
          <a:p>
            <a:endParaRPr lang="el-GR" sz="2000" dirty="0" smtClean="0"/>
          </a:p>
          <a:p>
            <a:r>
              <a:rPr lang="el-GR" sz="2000" u="sng" dirty="0" err="1" smtClean="0"/>
              <a:t>Μη</a:t>
            </a:r>
            <a:r>
              <a:rPr lang="el-GR" sz="2000" u="sng" dirty="0" smtClean="0"/>
              <a:t> </a:t>
            </a:r>
            <a:r>
              <a:rPr lang="el-GR" sz="2000" u="sng" dirty="0" err="1" smtClean="0"/>
              <a:t>φωνητικά</a:t>
            </a:r>
            <a:r>
              <a:rPr lang="en-US" sz="2000" dirty="0"/>
              <a:t> </a:t>
            </a:r>
            <a:r>
              <a:rPr lang="en-US" sz="2000" dirty="0" smtClean="0"/>
              <a:t>( unvoiced):</a:t>
            </a:r>
            <a:r>
              <a:rPr lang="el-GR" sz="2000" dirty="0" smtClean="0"/>
              <a:t> </a:t>
            </a:r>
            <a:r>
              <a:rPr lang="el-GR" sz="2000" dirty="0" err="1" smtClean="0"/>
              <a:t>μη</a:t>
            </a:r>
            <a:r>
              <a:rPr lang="el-GR" sz="2000" dirty="0" smtClean="0"/>
              <a:t> </a:t>
            </a:r>
            <a:r>
              <a:rPr lang="el-GR" sz="2000" dirty="0" err="1" smtClean="0"/>
              <a:t>περιοδικά</a:t>
            </a:r>
            <a:r>
              <a:rPr lang="el-GR" sz="2000" dirty="0" smtClean="0"/>
              <a:t> </a:t>
            </a:r>
            <a:r>
              <a:rPr lang="el-GR" sz="2000" dirty="0" err="1" smtClean="0"/>
              <a:t>σήματα</a:t>
            </a:r>
            <a:endParaRPr lang="el-GR" sz="2000" dirty="0" smtClean="0"/>
          </a:p>
          <a:p>
            <a:endParaRPr lang="el-GR" sz="2000" dirty="0"/>
          </a:p>
          <a:p>
            <a:endParaRPr lang="el-GR" sz="2000" dirty="0" smtClean="0"/>
          </a:p>
          <a:p>
            <a:r>
              <a:rPr lang="el-GR" sz="2000" dirty="0" smtClean="0"/>
              <a:t>ΦΩΝΗΕΝΤΑ</a:t>
            </a:r>
          </a:p>
          <a:p>
            <a:r>
              <a:rPr lang="el-GR" sz="2000" dirty="0" smtClean="0"/>
              <a:t>ΣΥΜΦΩΝΑ</a:t>
            </a:r>
          </a:p>
          <a:p>
            <a:endParaRPr lang="en-US" dirty="0"/>
          </a:p>
        </p:txBody>
      </p:sp>
    </p:spTree>
    <p:extLst>
      <p:ext uri="{BB962C8B-B14F-4D97-AF65-F5344CB8AC3E}">
        <p14:creationId xmlns:p14="http://schemas.microsoft.com/office/powerpoint/2010/main" val="15796717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328865"/>
            <a:ext cx="7457867" cy="328865"/>
          </a:xfrm>
        </p:spPr>
        <p:txBody>
          <a:bodyPr>
            <a:normAutofit fontScale="90000"/>
          </a:bodyPr>
          <a:lstStyle/>
          <a:p>
            <a:endParaRPr lang="en-US" dirty="0"/>
          </a:p>
        </p:txBody>
      </p:sp>
      <p:pic>
        <p:nvPicPr>
          <p:cNvPr id="4" name="Screen Shot 2017-04-01 at 01.46.36.p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9747" b="9747"/>
          <a:stretch>
            <a:fillRect/>
          </a:stretch>
        </p:blipFill>
        <p:spPr>
          <a:xfrm>
            <a:off x="191347" y="816496"/>
            <a:ext cx="8495453" cy="5760833"/>
          </a:xfrm>
          <a:prstGeom prst="rect">
            <a:avLst/>
          </a:prstGeom>
        </p:spPr>
      </p:pic>
    </p:spTree>
    <p:extLst>
      <p:ext uri="{BB962C8B-B14F-4D97-AF65-F5344CB8AC3E}">
        <p14:creationId xmlns:p14="http://schemas.microsoft.com/office/powerpoint/2010/main" val="15948448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51549"/>
          </a:xfrm>
        </p:spPr>
        <p:txBody>
          <a:bodyPr>
            <a:noAutofit/>
          </a:bodyPr>
          <a:lstStyle/>
          <a:p>
            <a:r>
              <a:rPr lang="el-GR" sz="2000" b="1" dirty="0" err="1" smtClean="0"/>
              <a:t>Διαφορές</a:t>
            </a:r>
            <a:r>
              <a:rPr lang="el-GR" sz="2000" b="1" dirty="0"/>
              <a:t> </a:t>
            </a:r>
            <a:r>
              <a:rPr lang="el-GR" sz="2000" b="1" dirty="0" err="1" smtClean="0"/>
              <a:t>φωνητικών</a:t>
            </a:r>
            <a:r>
              <a:rPr lang="el-GR" sz="2000" b="1" dirty="0" smtClean="0"/>
              <a:t> </a:t>
            </a:r>
            <a:r>
              <a:rPr lang="el-GR" sz="2000" b="1" dirty="0" err="1" smtClean="0"/>
              <a:t>σημάτων</a:t>
            </a:r>
            <a:r>
              <a:rPr lang="el-GR" sz="2000" b="1" dirty="0" smtClean="0"/>
              <a:t> /</a:t>
            </a:r>
            <a:r>
              <a:rPr lang="el-GR" sz="2000" b="1" dirty="0" err="1" smtClean="0"/>
              <a:t>ε</a:t>
            </a:r>
            <a:r>
              <a:rPr lang="el-GR" sz="2000" b="1" dirty="0" smtClean="0"/>
              <a:t>/ </a:t>
            </a:r>
            <a:r>
              <a:rPr lang="el-GR" sz="2000" b="1" dirty="0" err="1" smtClean="0"/>
              <a:t>και</a:t>
            </a:r>
            <a:r>
              <a:rPr lang="el-GR" sz="2000" b="1" dirty="0" smtClean="0"/>
              <a:t> /</a:t>
            </a:r>
            <a:r>
              <a:rPr lang="el-GR" sz="2000" b="1" dirty="0" err="1" smtClean="0"/>
              <a:t>ο</a:t>
            </a:r>
            <a:r>
              <a:rPr lang="el-GR" sz="2000" b="1" dirty="0" smtClean="0"/>
              <a:t>/ </a:t>
            </a:r>
            <a:r>
              <a:rPr lang="el-GR" sz="2000" dirty="0"/>
              <a:t/>
            </a:r>
            <a:br>
              <a:rPr lang="el-GR" sz="2000" dirty="0"/>
            </a:br>
            <a:r>
              <a:rPr lang="el-GR" sz="1400" dirty="0" err="1" smtClean="0"/>
              <a:t>α</a:t>
            </a:r>
            <a:r>
              <a:rPr lang="el-GR" sz="1400" dirty="0" smtClean="0"/>
              <a:t>) </a:t>
            </a:r>
            <a:r>
              <a:rPr lang="el-GR" sz="1400" dirty="0" err="1" smtClean="0"/>
              <a:t>σήμα</a:t>
            </a:r>
            <a:r>
              <a:rPr lang="el-GR" sz="1400" dirty="0" smtClean="0"/>
              <a:t> </a:t>
            </a:r>
            <a:r>
              <a:rPr lang="el-GR" sz="1400" dirty="0" err="1" smtClean="0"/>
              <a:t>πηγής</a:t>
            </a:r>
            <a:r>
              <a:rPr lang="el-GR" sz="1400" dirty="0" smtClean="0"/>
              <a:t> (</a:t>
            </a:r>
            <a:r>
              <a:rPr lang="en-US" sz="1400" dirty="0" smtClean="0"/>
              <a:t>EGG)</a:t>
            </a:r>
            <a:br>
              <a:rPr lang="en-US" sz="1400" dirty="0" smtClean="0"/>
            </a:br>
            <a:r>
              <a:rPr lang="el-GR" sz="1400" dirty="0" smtClean="0"/>
              <a:t>            </a:t>
            </a:r>
            <a:r>
              <a:rPr lang="en-US" sz="1400" dirty="0" smtClean="0"/>
              <a:t>b) </a:t>
            </a:r>
            <a:r>
              <a:rPr lang="en-US" sz="1400" dirty="0" err="1" smtClean="0"/>
              <a:t>Tansfer</a:t>
            </a:r>
            <a:r>
              <a:rPr lang="en-US" sz="1400" dirty="0" smtClean="0"/>
              <a:t> </a:t>
            </a:r>
            <a:r>
              <a:rPr lang="en-US" sz="1400" dirty="0" err="1" smtClean="0"/>
              <a:t>fuction</a:t>
            </a:r>
            <a:r>
              <a:rPr lang="en-US" sz="1400" dirty="0" smtClean="0"/>
              <a:t> </a:t>
            </a:r>
            <a:r>
              <a:rPr lang="el-GR" sz="1400" dirty="0" err="1" smtClean="0"/>
              <a:t>αντηχείου</a:t>
            </a:r>
            <a:r>
              <a:rPr lang="el-GR" sz="1400" dirty="0" smtClean="0"/>
              <a:t/>
            </a:r>
            <a:br>
              <a:rPr lang="el-GR" sz="1400" dirty="0" smtClean="0"/>
            </a:br>
            <a:r>
              <a:rPr lang="el-GR" sz="1400" dirty="0" smtClean="0"/>
              <a:t>    </a:t>
            </a:r>
            <a:r>
              <a:rPr lang="en-US" sz="1400" dirty="0" smtClean="0"/>
              <a:t>g) </a:t>
            </a:r>
            <a:r>
              <a:rPr lang="el-GR" sz="1400" dirty="0" err="1" smtClean="0"/>
              <a:t>διαμορφωμένο</a:t>
            </a:r>
            <a:r>
              <a:rPr lang="el-GR" sz="1400" dirty="0" smtClean="0"/>
              <a:t> </a:t>
            </a:r>
            <a:r>
              <a:rPr lang="el-GR" sz="1400" dirty="0" err="1" smtClean="0"/>
              <a:t>σήμα</a:t>
            </a:r>
            <a:r>
              <a:rPr lang="el-GR" sz="1400" dirty="0" smtClean="0"/>
              <a:t/>
            </a:r>
            <a:br>
              <a:rPr lang="el-GR" sz="1400" dirty="0" smtClean="0"/>
            </a:br>
            <a:r>
              <a:rPr lang="el-GR" sz="1400" dirty="0" err="1" smtClean="0"/>
              <a:t>δ</a:t>
            </a:r>
            <a:r>
              <a:rPr lang="el-GR" sz="1400" dirty="0" smtClean="0"/>
              <a:t>) </a:t>
            </a:r>
            <a:r>
              <a:rPr lang="el-GR" sz="1400" dirty="0" err="1" smtClean="0"/>
              <a:t>ψιθυριστό</a:t>
            </a:r>
            <a:r>
              <a:rPr lang="el-GR" sz="1400" dirty="0" smtClean="0"/>
              <a:t> </a:t>
            </a:r>
            <a:r>
              <a:rPr lang="el-GR" sz="1400" dirty="0" err="1" smtClean="0"/>
              <a:t>σήμα</a:t>
            </a:r>
            <a:r>
              <a:rPr lang="el-GR" sz="1400" dirty="0" smtClean="0"/>
              <a:t> ( </a:t>
            </a:r>
            <a:r>
              <a:rPr lang="el-GR" sz="1400" dirty="0" err="1" smtClean="0"/>
              <a:t>χωρίς</a:t>
            </a:r>
            <a:r>
              <a:rPr lang="el-GR" sz="1400" dirty="0" smtClean="0"/>
              <a:t> </a:t>
            </a:r>
            <a:r>
              <a:rPr lang="el-GR" sz="1400" dirty="0" err="1" smtClean="0"/>
              <a:t>τη</a:t>
            </a:r>
            <a:r>
              <a:rPr lang="el-GR" sz="1400" dirty="0" smtClean="0"/>
              <a:t> </a:t>
            </a:r>
            <a:r>
              <a:rPr lang="el-GR" sz="1400" dirty="0" err="1" smtClean="0"/>
              <a:t>πηγή</a:t>
            </a:r>
            <a:r>
              <a:rPr lang="el-GR" sz="1400" dirty="0" smtClean="0"/>
              <a:t>)</a:t>
            </a:r>
            <a:endParaRPr lang="en-US" sz="1400" dirty="0"/>
          </a:p>
        </p:txBody>
      </p:sp>
      <p:pic>
        <p:nvPicPr>
          <p:cNvPr id="4" name="Content Placeholder 3"/>
          <p:cNvPicPr>
            <a:picLocks noGrp="1" noChangeAspect="1"/>
          </p:cNvPicPr>
          <p:nvPr>
            <p:ph idx="1"/>
          </p:nvPr>
        </p:nvPicPr>
        <p:blipFill>
          <a:blip r:embed="rId2"/>
          <a:srcRect l="-11255" r="-11255"/>
          <a:stretch>
            <a:fillRect/>
          </a:stretch>
        </p:blipFill>
        <p:spPr/>
      </p:pic>
    </p:spTree>
    <p:extLst>
      <p:ext uri="{BB962C8B-B14F-4D97-AF65-F5344CB8AC3E}">
        <p14:creationId xmlns:p14="http://schemas.microsoft.com/office/powerpoint/2010/main" val="3243106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310"/>
            <a:ext cx="8229600" cy="476289"/>
          </a:xfrm>
        </p:spPr>
        <p:txBody>
          <a:bodyPr>
            <a:normAutofit fontScale="90000"/>
          </a:bodyPr>
          <a:lstStyle/>
          <a:p>
            <a:r>
              <a:rPr lang="en-US" dirty="0" smtClean="0"/>
              <a:t>E</a:t>
            </a:r>
            <a:r>
              <a:rPr lang="el-GR" dirty="0" err="1" smtClean="0"/>
              <a:t>κτάσεις</a:t>
            </a:r>
            <a:r>
              <a:rPr lang="el-GR" dirty="0" smtClean="0"/>
              <a:t> </a:t>
            </a:r>
            <a:r>
              <a:rPr lang="el-GR" dirty="0" err="1" smtClean="0"/>
              <a:t>των</a:t>
            </a:r>
            <a:r>
              <a:rPr lang="el-GR" dirty="0" smtClean="0"/>
              <a:t> </a:t>
            </a:r>
            <a:r>
              <a:rPr lang="el-GR" dirty="0" err="1" smtClean="0"/>
              <a:t>φωνών</a:t>
            </a:r>
            <a:r>
              <a:rPr lang="el-GR" dirty="0" smtClean="0"/>
              <a:t> </a:t>
            </a:r>
            <a:r>
              <a:rPr lang="en-US" dirty="0" smtClean="0"/>
              <a:t>-registers</a:t>
            </a:r>
            <a:endParaRPr lang="en-US" dirty="0"/>
          </a:p>
        </p:txBody>
      </p:sp>
      <p:sp>
        <p:nvSpPr>
          <p:cNvPr id="3" name="Content Placeholder 2"/>
          <p:cNvSpPr>
            <a:spLocks noGrp="1"/>
          </p:cNvSpPr>
          <p:nvPr>
            <p:ph idx="1"/>
          </p:nvPr>
        </p:nvSpPr>
        <p:spPr/>
        <p:txBody>
          <a:bodyPr/>
          <a:lstStyle/>
          <a:p>
            <a:r>
              <a:rPr lang="el-GR" dirty="0" smtClean="0"/>
              <a:t>ΟΜΙΛΙ</a:t>
            </a:r>
            <a:r>
              <a:rPr lang="en-US" dirty="0" smtClean="0"/>
              <a:t>A:</a:t>
            </a:r>
          </a:p>
          <a:p>
            <a:r>
              <a:rPr lang="en-US" dirty="0" smtClean="0"/>
              <a:t>A</a:t>
            </a:r>
            <a:r>
              <a:rPr lang="el-GR" dirty="0" err="1" smtClean="0"/>
              <a:t>ρρεν</a:t>
            </a:r>
            <a:r>
              <a:rPr lang="en-US" dirty="0" smtClean="0"/>
              <a:t>: 85-155</a:t>
            </a:r>
            <a:r>
              <a:rPr lang="el-GR" dirty="0" err="1" smtClean="0"/>
              <a:t>Η</a:t>
            </a:r>
            <a:r>
              <a:rPr lang="en-US" dirty="0" smtClean="0"/>
              <a:t>z</a:t>
            </a:r>
          </a:p>
          <a:p>
            <a:r>
              <a:rPr lang="el-GR" dirty="0" err="1" smtClean="0"/>
              <a:t>Θήλυ</a:t>
            </a:r>
            <a:r>
              <a:rPr lang="en-US" dirty="0" smtClean="0"/>
              <a:t>:   165-255 Hz</a:t>
            </a:r>
          </a:p>
          <a:p>
            <a:endParaRPr lang="en-US" dirty="0"/>
          </a:p>
          <a:p>
            <a:r>
              <a:rPr lang="en-US" dirty="0" smtClean="0"/>
              <a:t>T</a:t>
            </a:r>
            <a:r>
              <a:rPr lang="el-GR" dirty="0" smtClean="0"/>
              <a:t>ΡΑΓΟΥΔΙ</a:t>
            </a:r>
          </a:p>
          <a:p>
            <a:r>
              <a:rPr lang="el-GR" dirty="0" err="1" smtClean="0"/>
              <a:t>Μπάσσος</a:t>
            </a:r>
            <a:r>
              <a:rPr lang="el-GR" dirty="0" smtClean="0"/>
              <a:t>- </a:t>
            </a:r>
            <a:r>
              <a:rPr lang="el-GR" dirty="0" err="1" smtClean="0"/>
              <a:t>Τενόρος</a:t>
            </a:r>
            <a:r>
              <a:rPr lang="el-GR" dirty="0" smtClean="0"/>
              <a:t>, </a:t>
            </a:r>
            <a:r>
              <a:rPr lang="el-GR" dirty="0" err="1" smtClean="0"/>
              <a:t>Αλτο</a:t>
            </a:r>
            <a:r>
              <a:rPr lang="el-GR" dirty="0" smtClean="0"/>
              <a:t>, </a:t>
            </a:r>
            <a:r>
              <a:rPr lang="el-GR" dirty="0" err="1" smtClean="0"/>
              <a:t>Σοπράνο</a:t>
            </a:r>
            <a:endParaRPr lang="el-GR" dirty="0" smtClean="0"/>
          </a:p>
          <a:p>
            <a:r>
              <a:rPr lang="el-GR" dirty="0" smtClean="0"/>
              <a:t>80 </a:t>
            </a:r>
            <a:r>
              <a:rPr lang="en-US" dirty="0" smtClean="0"/>
              <a:t>Hz-1100</a:t>
            </a:r>
            <a:endParaRPr lang="en-US" dirty="0"/>
          </a:p>
        </p:txBody>
      </p:sp>
    </p:spTree>
    <p:extLst>
      <p:ext uri="{BB962C8B-B14F-4D97-AF65-F5344CB8AC3E}">
        <p14:creationId xmlns:p14="http://schemas.microsoft.com/office/powerpoint/2010/main" val="4116723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1754"/>
            <a:ext cx="8229600" cy="351547"/>
          </a:xfrm>
        </p:spPr>
        <p:txBody>
          <a:bodyPr>
            <a:normAutofit fontScale="90000"/>
          </a:bodyPr>
          <a:lstStyle/>
          <a:p>
            <a:r>
              <a:rPr lang="el-GR" dirty="0" err="1" smtClean="0"/>
              <a:t>Ρετζίστρα</a:t>
            </a:r>
            <a:r>
              <a:rPr lang="el-GR" dirty="0" smtClean="0"/>
              <a:t> </a:t>
            </a:r>
            <a:r>
              <a:rPr lang="el-GR" dirty="0" err="1" smtClean="0"/>
              <a:t>στην</a:t>
            </a:r>
            <a:r>
              <a:rPr lang="el-GR" dirty="0" smtClean="0"/>
              <a:t> </a:t>
            </a:r>
            <a:r>
              <a:rPr lang="el-GR" dirty="0" err="1" smtClean="0"/>
              <a:t>άδουσα</a:t>
            </a:r>
            <a:r>
              <a:rPr lang="el-GR" dirty="0" smtClean="0"/>
              <a:t> </a:t>
            </a:r>
            <a:r>
              <a:rPr lang="el-GR" dirty="0" err="1" smtClean="0"/>
              <a:t>φωνή</a:t>
            </a:r>
            <a:endParaRPr lang="en-US" dirty="0"/>
          </a:p>
        </p:txBody>
      </p:sp>
      <p:pic>
        <p:nvPicPr>
          <p:cNvPr id="4" name="Content Placeholder 3"/>
          <p:cNvPicPr>
            <a:picLocks noGrp="1" noChangeAspect="1"/>
          </p:cNvPicPr>
          <p:nvPr>
            <p:ph idx="1"/>
          </p:nvPr>
        </p:nvPicPr>
        <p:blipFill>
          <a:blip r:embed="rId2"/>
          <a:srcRect t="1115" b="1115"/>
          <a:stretch>
            <a:fillRect/>
          </a:stretch>
        </p:blipFill>
        <p:spPr>
          <a:xfrm>
            <a:off x="457200" y="1383508"/>
            <a:ext cx="8229600" cy="4742656"/>
          </a:xfrm>
        </p:spPr>
      </p:pic>
    </p:spTree>
    <p:extLst>
      <p:ext uri="{BB962C8B-B14F-4D97-AF65-F5344CB8AC3E}">
        <p14:creationId xmlns:p14="http://schemas.microsoft.com/office/powerpoint/2010/main" val="1503967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9899"/>
          </a:xfrm>
        </p:spPr>
        <p:txBody>
          <a:bodyPr>
            <a:normAutofit fontScale="90000"/>
          </a:bodyPr>
          <a:lstStyle/>
          <a:p>
            <a:r>
              <a:rPr lang="en-US" dirty="0" smtClean="0"/>
              <a:t>Formants</a:t>
            </a:r>
            <a:endParaRPr lang="en-US" dirty="0"/>
          </a:p>
        </p:txBody>
      </p:sp>
      <p:pic>
        <p:nvPicPr>
          <p:cNvPr id="6" name="Content Placeholder 5"/>
          <p:cNvPicPr>
            <a:picLocks noGrp="1" noChangeAspect="1"/>
          </p:cNvPicPr>
          <p:nvPr>
            <p:ph idx="1"/>
          </p:nvPr>
        </p:nvPicPr>
        <p:blipFill>
          <a:blip r:embed="rId2"/>
          <a:srcRect l="-35037" r="-35037"/>
          <a:stretch>
            <a:fillRect/>
          </a:stretch>
        </p:blipFill>
        <p:spPr/>
      </p:pic>
    </p:spTree>
    <p:extLst>
      <p:ext uri="{BB962C8B-B14F-4D97-AF65-F5344CB8AC3E}">
        <p14:creationId xmlns:p14="http://schemas.microsoft.com/office/powerpoint/2010/main" val="4047195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7114"/>
            <a:ext cx="8229600" cy="306187"/>
          </a:xfrm>
        </p:spPr>
        <p:txBody>
          <a:bodyPr>
            <a:normAutofit fontScale="90000"/>
          </a:bodyPr>
          <a:lstStyle/>
          <a:p>
            <a:r>
              <a:rPr lang="el-GR" dirty="0" smtClean="0"/>
              <a:t>ΠΑΡΑΓΩΓΗ ΤΩΝ ΦΩΝΗΕΝΤΩΝ</a:t>
            </a:r>
            <a:endParaRPr lang="en-US" dirty="0"/>
          </a:p>
        </p:txBody>
      </p:sp>
      <p:pic>
        <p:nvPicPr>
          <p:cNvPr id="4" name="Content Placeholder 3" descr="Screen Shot 2017-04-01 at 01.32.27.png"/>
          <p:cNvPicPr>
            <a:picLocks noGrp="1" noChangeAspect="1"/>
          </p:cNvPicPr>
          <p:nvPr>
            <p:ph idx="1"/>
          </p:nvPr>
        </p:nvPicPr>
        <p:blipFill>
          <a:blip r:embed="rId2">
            <a:extLst>
              <a:ext uri="{28A0092B-C50C-407E-A947-70E740481C1C}">
                <a14:useLocalDpi xmlns:a14="http://schemas.microsoft.com/office/drawing/2010/main" val="0"/>
              </a:ext>
            </a:extLst>
          </a:blip>
          <a:srcRect l="-17161" r="-17161"/>
          <a:stretch>
            <a:fillRect/>
          </a:stretch>
        </p:blipFill>
        <p:spPr>
          <a:xfrm>
            <a:off x="0" y="1600200"/>
            <a:ext cx="8686800" cy="4525963"/>
          </a:xfrm>
        </p:spPr>
      </p:pic>
    </p:spTree>
    <p:extLst>
      <p:ext uri="{BB962C8B-B14F-4D97-AF65-F5344CB8AC3E}">
        <p14:creationId xmlns:p14="http://schemas.microsoft.com/office/powerpoint/2010/main" val="3115508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1753"/>
            <a:ext cx="8229600" cy="635053"/>
          </a:xfrm>
        </p:spPr>
        <p:txBody>
          <a:bodyPr>
            <a:normAutofit fontScale="90000"/>
          </a:bodyPr>
          <a:lstStyle/>
          <a:p>
            <a:r>
              <a:rPr lang="el-GR" dirty="0" smtClean="0"/>
              <a:t>ΦΩΝΗΕΝΤΑ</a:t>
            </a:r>
            <a:endParaRPr lang="en-US" dirty="0"/>
          </a:p>
        </p:txBody>
      </p:sp>
      <p:pic>
        <p:nvPicPr>
          <p:cNvPr id="5" name="Content Placeholder 3"/>
          <p:cNvPicPr>
            <a:picLocks noGrp="1" noChangeAspect="1"/>
          </p:cNvPicPr>
          <p:nvPr>
            <p:ph idx="1"/>
          </p:nvPr>
        </p:nvPicPr>
        <p:blipFill>
          <a:blip r:embed="rId2"/>
          <a:srcRect l="-14598" r="-14598"/>
          <a:stretch>
            <a:fillRect/>
          </a:stretch>
        </p:blipFill>
        <p:spPr>
          <a:prstGeom prst="rect">
            <a:avLst/>
          </a:prstGeom>
        </p:spPr>
      </p:pic>
    </p:spTree>
    <p:extLst>
      <p:ext uri="{BB962C8B-B14F-4D97-AF65-F5344CB8AC3E}">
        <p14:creationId xmlns:p14="http://schemas.microsoft.com/office/powerpoint/2010/main" val="2466251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rgbClr val="FF0000"/>
                </a:solidFill>
              </a:rPr>
              <a:t>ΠΕΡΙ ΦΩΝΗΣ</a:t>
            </a:r>
            <a:endParaRPr lang="en-US" dirty="0">
              <a:solidFill>
                <a:srgbClr val="FF0000"/>
              </a:solidFill>
            </a:endParaRPr>
          </a:p>
        </p:txBody>
      </p:sp>
      <p:sp>
        <p:nvSpPr>
          <p:cNvPr id="3" name="Content Placeholder 2"/>
          <p:cNvSpPr>
            <a:spLocks noGrp="1"/>
          </p:cNvSpPr>
          <p:nvPr>
            <p:ph idx="1"/>
          </p:nvPr>
        </p:nvSpPr>
        <p:spPr>
          <a:xfrm>
            <a:off x="457200" y="1600200"/>
            <a:ext cx="8229600" cy="5011150"/>
          </a:xfrm>
        </p:spPr>
        <p:txBody>
          <a:bodyPr>
            <a:noAutofit/>
          </a:bodyPr>
          <a:lstStyle/>
          <a:p>
            <a:r>
              <a:rPr lang="el-GR" sz="2400" dirty="0" smtClean="0"/>
              <a:t>ΔΙΕΠΙΣΤΗΜΟΝΙΚΗ ΠΡΟΣΕΓΓΙΣΗ</a:t>
            </a:r>
            <a:endParaRPr lang="el-GR" sz="2400" dirty="0"/>
          </a:p>
          <a:p>
            <a:r>
              <a:rPr lang="el-GR" sz="2400" dirty="0" smtClean="0"/>
              <a:t>ΙΑΤΡΙΚΗ (</a:t>
            </a:r>
            <a:r>
              <a:rPr lang="el-GR" sz="2400" dirty="0" err="1" smtClean="0"/>
              <a:t>φωνιατρική</a:t>
            </a:r>
            <a:r>
              <a:rPr lang="el-GR" sz="2400" dirty="0" smtClean="0"/>
              <a:t>, </a:t>
            </a:r>
            <a:r>
              <a:rPr lang="el-GR" sz="2400" dirty="0" err="1" smtClean="0"/>
              <a:t>ωτορινολαρυγγολογία</a:t>
            </a:r>
            <a:r>
              <a:rPr lang="el-GR" sz="2400" dirty="0"/>
              <a:t> </a:t>
            </a:r>
            <a:r>
              <a:rPr lang="el-GR" sz="2400" dirty="0" err="1" smtClean="0"/>
              <a:t>και</a:t>
            </a:r>
            <a:r>
              <a:rPr lang="en-US" sz="2400" dirty="0" smtClean="0"/>
              <a:t> </a:t>
            </a:r>
            <a:r>
              <a:rPr lang="el-GR" sz="2400" dirty="0" err="1" smtClean="0"/>
              <a:t>ψυχιατρική</a:t>
            </a:r>
            <a:r>
              <a:rPr lang="el-GR" sz="2400" dirty="0" smtClean="0"/>
              <a:t>)</a:t>
            </a:r>
            <a:endParaRPr lang="en-US" sz="2400" dirty="0"/>
          </a:p>
          <a:p>
            <a:r>
              <a:rPr lang="el-GR" sz="2400" dirty="0"/>
              <a:t>ΠΛΗΡΟΦΟΡΙΚΗ </a:t>
            </a:r>
            <a:r>
              <a:rPr lang="el-GR" sz="2400" dirty="0" smtClean="0"/>
              <a:t>(</a:t>
            </a:r>
            <a:r>
              <a:rPr lang="el-GR" sz="2400" dirty="0" err="1" smtClean="0"/>
              <a:t>Ακουστική</a:t>
            </a:r>
            <a:r>
              <a:rPr lang="el-GR" sz="2400" dirty="0" smtClean="0"/>
              <a:t> </a:t>
            </a:r>
            <a:r>
              <a:rPr lang="el-GR" sz="2400" dirty="0" err="1" smtClean="0"/>
              <a:t>ανάλυση</a:t>
            </a:r>
            <a:r>
              <a:rPr lang="el-GR" sz="2400" dirty="0" smtClean="0"/>
              <a:t>, </a:t>
            </a:r>
            <a:r>
              <a:rPr lang="el-GR" sz="2400" dirty="0" err="1"/>
              <a:t>επεξεργασία</a:t>
            </a:r>
            <a:r>
              <a:rPr lang="el-GR" sz="2400" dirty="0"/>
              <a:t> </a:t>
            </a:r>
            <a:r>
              <a:rPr lang="el-GR" sz="2400" dirty="0" err="1" smtClean="0"/>
              <a:t>σήματος</a:t>
            </a:r>
            <a:r>
              <a:rPr lang="el-GR" sz="2400" dirty="0"/>
              <a:t>, </a:t>
            </a:r>
            <a:r>
              <a:rPr lang="el-GR" sz="2400" dirty="0" err="1" smtClean="0"/>
              <a:t>Μοντελοποίηση</a:t>
            </a:r>
            <a:r>
              <a:rPr lang="el-GR" sz="2400" dirty="0" smtClean="0"/>
              <a:t>, </a:t>
            </a:r>
            <a:r>
              <a:rPr lang="el-GR" sz="2400" dirty="0" err="1" smtClean="0"/>
              <a:t>συνθετική</a:t>
            </a:r>
            <a:r>
              <a:rPr lang="el-GR" sz="2400" dirty="0" smtClean="0"/>
              <a:t> </a:t>
            </a:r>
            <a:r>
              <a:rPr lang="el-GR" sz="2400" dirty="0" err="1" smtClean="0"/>
              <a:t>φωνή</a:t>
            </a:r>
            <a:r>
              <a:rPr lang="el-GR" sz="2400" dirty="0" smtClean="0"/>
              <a:t>)</a:t>
            </a:r>
          </a:p>
          <a:p>
            <a:r>
              <a:rPr lang="el-GR" sz="2400" dirty="0" smtClean="0"/>
              <a:t>ΓΛΩΣΣΟΛΟΓΙΑ  (</a:t>
            </a:r>
            <a:r>
              <a:rPr lang="el-GR" sz="2400" dirty="0" err="1" smtClean="0"/>
              <a:t>φωνολογία</a:t>
            </a:r>
            <a:r>
              <a:rPr lang="el-GR" sz="2400" dirty="0" smtClean="0"/>
              <a:t>)</a:t>
            </a:r>
            <a:endParaRPr lang="el-GR" sz="2400" dirty="0"/>
          </a:p>
          <a:p>
            <a:r>
              <a:rPr lang="el-GR" sz="2400" dirty="0"/>
              <a:t>ΜΟΥΣΙΚΟΛΟΓΙΑ </a:t>
            </a:r>
            <a:r>
              <a:rPr lang="el-GR" sz="2400" dirty="0" smtClean="0"/>
              <a:t>(</a:t>
            </a:r>
            <a:r>
              <a:rPr lang="el-GR" sz="2400" dirty="0" err="1"/>
              <a:t>ιστορική</a:t>
            </a:r>
            <a:r>
              <a:rPr lang="el-GR" sz="2400" dirty="0"/>
              <a:t>/</a:t>
            </a:r>
            <a:r>
              <a:rPr lang="el-GR" sz="2400" dirty="0" err="1" smtClean="0"/>
              <a:t>ανθρωπολογική</a:t>
            </a:r>
            <a:r>
              <a:rPr lang="el-GR" sz="2400" dirty="0" smtClean="0"/>
              <a:t>/</a:t>
            </a:r>
            <a:r>
              <a:rPr lang="el-GR" sz="2400" dirty="0" err="1" smtClean="0"/>
              <a:t>μουσική</a:t>
            </a:r>
            <a:r>
              <a:rPr lang="el-GR" sz="2400" dirty="0" smtClean="0"/>
              <a:t> </a:t>
            </a:r>
            <a:r>
              <a:rPr lang="el-GR" sz="2400" dirty="0" err="1" smtClean="0"/>
              <a:t>ακουστική</a:t>
            </a:r>
            <a:r>
              <a:rPr lang="el-GR" sz="2400" dirty="0" smtClean="0"/>
              <a:t>)</a:t>
            </a:r>
            <a:endParaRPr lang="en-US" sz="2400" dirty="0" smtClean="0"/>
          </a:p>
          <a:p>
            <a:r>
              <a:rPr lang="el-GR" sz="2400" dirty="0" smtClean="0"/>
              <a:t>ΦΩΝΗΤΙΚΗ</a:t>
            </a:r>
            <a:r>
              <a:rPr lang="el-GR" sz="2400" dirty="0"/>
              <a:t> </a:t>
            </a:r>
            <a:r>
              <a:rPr lang="el-GR" sz="2400" dirty="0" smtClean="0"/>
              <a:t>(</a:t>
            </a:r>
            <a:r>
              <a:rPr lang="el-GR" sz="2400" dirty="0" err="1" smtClean="0"/>
              <a:t>Ερμηνεία</a:t>
            </a:r>
            <a:r>
              <a:rPr lang="el-GR" sz="2400" dirty="0" smtClean="0"/>
              <a:t>)</a:t>
            </a:r>
            <a:endParaRPr lang="el-GR" sz="2400" dirty="0"/>
          </a:p>
          <a:p>
            <a:r>
              <a:rPr lang="el-GR" sz="2400" dirty="0"/>
              <a:t>ΜΟΥΣΙΚΗ </a:t>
            </a:r>
            <a:r>
              <a:rPr lang="el-GR" sz="2400" dirty="0" smtClean="0"/>
              <a:t>ΕΚΠΑΙΔΕΥΣΗ</a:t>
            </a:r>
            <a:endParaRPr lang="el-GR" sz="2400" dirty="0"/>
          </a:p>
          <a:p>
            <a:endParaRPr lang="el-GR" sz="2400" dirty="0" smtClean="0"/>
          </a:p>
        </p:txBody>
      </p:sp>
    </p:spTree>
    <p:extLst>
      <p:ext uri="{BB962C8B-B14F-4D97-AF65-F5344CB8AC3E}">
        <p14:creationId xmlns:p14="http://schemas.microsoft.com/office/powerpoint/2010/main" val="1709412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03629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45"/>
            <a:ext cx="8229600" cy="827836"/>
          </a:xfrm>
        </p:spPr>
        <p:txBody>
          <a:bodyPr/>
          <a:lstStyle/>
          <a:p>
            <a:r>
              <a:rPr lang="el-GR" dirty="0" err="1" smtClean="0"/>
              <a:t>Μέσες</a:t>
            </a:r>
            <a:r>
              <a:rPr lang="el-GR" dirty="0" smtClean="0"/>
              <a:t> </a:t>
            </a:r>
            <a:r>
              <a:rPr lang="el-GR" dirty="0" err="1" smtClean="0"/>
              <a:t>τιμές</a:t>
            </a:r>
            <a:r>
              <a:rPr lang="el-GR" dirty="0" smtClean="0"/>
              <a:t> </a:t>
            </a:r>
            <a:r>
              <a:rPr lang="el-GR" dirty="0" err="1" smtClean="0"/>
              <a:t>των</a:t>
            </a:r>
            <a:r>
              <a:rPr lang="el-GR" dirty="0" smtClean="0"/>
              <a:t> </a:t>
            </a:r>
            <a:r>
              <a:rPr lang="en-US" dirty="0" smtClean="0"/>
              <a:t>formants</a:t>
            </a:r>
            <a:endParaRPr lang="en-US" dirty="0"/>
          </a:p>
        </p:txBody>
      </p:sp>
      <p:pic>
        <p:nvPicPr>
          <p:cNvPr id="4" name="Content Placeholder 3" descr="Screen Shot 2017-04-01 at 01.34.17.png"/>
          <p:cNvPicPr>
            <a:picLocks noGrp="1" noChangeAspect="1"/>
          </p:cNvPicPr>
          <p:nvPr>
            <p:ph idx="1"/>
          </p:nvPr>
        </p:nvPicPr>
        <p:blipFill>
          <a:blip r:embed="rId2">
            <a:extLst>
              <a:ext uri="{28A0092B-C50C-407E-A947-70E740481C1C}">
                <a14:useLocalDpi xmlns:a14="http://schemas.microsoft.com/office/drawing/2010/main" val="0"/>
              </a:ext>
            </a:extLst>
          </a:blip>
          <a:srcRect l="-17349" r="-17349"/>
          <a:stretch>
            <a:fillRect/>
          </a:stretch>
        </p:blipFill>
        <p:spPr>
          <a:xfrm>
            <a:off x="457200" y="1600200"/>
            <a:ext cx="8229600" cy="4525963"/>
          </a:xfrm>
        </p:spPr>
      </p:pic>
    </p:spTree>
    <p:extLst>
      <p:ext uri="{BB962C8B-B14F-4D97-AF65-F5344CB8AC3E}">
        <p14:creationId xmlns:p14="http://schemas.microsoft.com/office/powerpoint/2010/main" val="3269633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53263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9178"/>
          </a:xfrm>
        </p:spPr>
        <p:txBody>
          <a:bodyPr>
            <a:normAutofit fontScale="90000"/>
          </a:bodyPr>
          <a:lstStyle/>
          <a:p>
            <a:r>
              <a:rPr lang="en-US" dirty="0" smtClean="0"/>
              <a:t>M</a:t>
            </a:r>
            <a:r>
              <a:rPr lang="el-GR" dirty="0" err="1" smtClean="0"/>
              <a:t>έσε</a:t>
            </a:r>
            <a:r>
              <a:rPr lang="el-GR" dirty="0" smtClean="0"/>
              <a:t> </a:t>
            </a:r>
            <a:r>
              <a:rPr lang="el-GR" dirty="0" err="1" smtClean="0"/>
              <a:t>τιμές</a:t>
            </a:r>
            <a:r>
              <a:rPr lang="el-GR" dirty="0" smtClean="0"/>
              <a:t> </a:t>
            </a:r>
            <a:r>
              <a:rPr lang="el-GR" dirty="0" err="1" smtClean="0"/>
              <a:t>των</a:t>
            </a:r>
            <a:r>
              <a:rPr lang="el-GR" dirty="0" smtClean="0"/>
              <a:t> </a:t>
            </a:r>
            <a:r>
              <a:rPr lang="en-US" dirty="0" smtClean="0"/>
              <a:t>formants</a:t>
            </a:r>
            <a:endParaRPr lang="en-US" dirty="0"/>
          </a:p>
        </p:txBody>
      </p:sp>
      <p:pic>
        <p:nvPicPr>
          <p:cNvPr id="4" name="Content Placeholder 3" descr="Screen Shot 2017-04-01 at 01.35.29.png"/>
          <p:cNvPicPr>
            <a:picLocks noGrp="1" noChangeAspect="1"/>
          </p:cNvPicPr>
          <p:nvPr>
            <p:ph idx="1"/>
          </p:nvPr>
        </p:nvPicPr>
        <p:blipFill>
          <a:blip r:embed="rId2">
            <a:extLst>
              <a:ext uri="{28A0092B-C50C-407E-A947-70E740481C1C}">
                <a14:useLocalDpi xmlns:a14="http://schemas.microsoft.com/office/drawing/2010/main" val="0"/>
              </a:ext>
            </a:extLst>
          </a:blip>
          <a:srcRect l="-15661" r="-15661"/>
          <a:stretch>
            <a:fillRect/>
          </a:stretch>
        </p:blipFill>
        <p:spPr/>
      </p:pic>
    </p:spTree>
    <p:extLst>
      <p:ext uri="{BB962C8B-B14F-4D97-AF65-F5344CB8AC3E}">
        <p14:creationId xmlns:p14="http://schemas.microsoft.com/office/powerpoint/2010/main" val="1145849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07837"/>
          </a:xfrm>
        </p:spPr>
        <p:txBody>
          <a:bodyPr>
            <a:normAutofit fontScale="90000"/>
          </a:bodyPr>
          <a:lstStyle/>
          <a:p>
            <a:r>
              <a:rPr lang="en-US" dirty="0" smtClean="0"/>
              <a:t>Singer’s formant</a:t>
            </a:r>
            <a:endParaRPr lang="en-US" dirty="0"/>
          </a:p>
        </p:txBody>
      </p:sp>
      <p:pic>
        <p:nvPicPr>
          <p:cNvPr id="6" name="Content Placeholder 3"/>
          <p:cNvPicPr>
            <a:picLocks noGrp="1" noChangeAspect="1"/>
          </p:cNvPicPr>
          <p:nvPr>
            <p:ph idx="1"/>
          </p:nvPr>
        </p:nvPicPr>
        <p:blipFill>
          <a:blip r:embed="rId2"/>
          <a:srcRect l="-11664" r="-11664"/>
          <a:stretch>
            <a:fillRect/>
          </a:stretch>
        </p:blipFill>
        <p:spPr>
          <a:xfrm>
            <a:off x="457200" y="941238"/>
            <a:ext cx="8229600" cy="5184925"/>
          </a:xfrm>
        </p:spPr>
      </p:pic>
    </p:spTree>
    <p:extLst>
      <p:ext uri="{BB962C8B-B14F-4D97-AF65-F5344CB8AC3E}">
        <p14:creationId xmlns:p14="http://schemas.microsoft.com/office/powerpoint/2010/main" val="1219325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6361" r="6361"/>
          <a:stretch>
            <a:fillRect/>
          </a:stretch>
        </p:blipFill>
        <p:spPr>
          <a:xfrm>
            <a:off x="457200" y="612372"/>
            <a:ext cx="8229600" cy="5513791"/>
          </a:xfrm>
        </p:spPr>
      </p:pic>
    </p:spTree>
    <p:extLst>
      <p:ext uri="{BB962C8B-B14F-4D97-AF65-F5344CB8AC3E}">
        <p14:creationId xmlns:p14="http://schemas.microsoft.com/office/powerpoint/2010/main" val="2104836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7115"/>
            <a:ext cx="8229600" cy="396908"/>
          </a:xfrm>
        </p:spPr>
        <p:txBody>
          <a:bodyPr>
            <a:noAutofit/>
          </a:bodyPr>
          <a:lstStyle/>
          <a:p>
            <a:r>
              <a:rPr lang="el-GR" sz="3200" dirty="0" err="1" smtClean="0"/>
              <a:t>Φασματογράφημα</a:t>
            </a:r>
            <a:r>
              <a:rPr lang="en-US" sz="3200" dirty="0" smtClean="0"/>
              <a:t> (</a:t>
            </a:r>
            <a:r>
              <a:rPr lang="en-US" sz="3200" dirty="0" err="1" smtClean="0"/>
              <a:t>sepctrogram</a:t>
            </a:r>
            <a:r>
              <a:rPr lang="en-US" sz="3200" dirty="0" smtClean="0"/>
              <a:t>)</a:t>
            </a:r>
            <a:r>
              <a:rPr lang="el-GR" sz="3200" dirty="0" smtClean="0"/>
              <a:t> </a:t>
            </a:r>
            <a:r>
              <a:rPr lang="el-GR" sz="3200" dirty="0" err="1" smtClean="0"/>
              <a:t>φράσης</a:t>
            </a:r>
            <a:endParaRPr lang="en-US" sz="3200" dirty="0"/>
          </a:p>
        </p:txBody>
      </p:sp>
      <p:pic>
        <p:nvPicPr>
          <p:cNvPr id="4" name="Picture 2" descr="Fig._16.4.jpg"/>
          <p:cNvPicPr>
            <a:picLocks noGrp="1" noChangeAspect="1"/>
          </p:cNvPicPr>
          <p:nvPr>
            <p:ph idx="1"/>
          </p:nvPr>
        </p:nvPicPr>
        <p:blipFill>
          <a:blip r:embed="rId2">
            <a:extLst>
              <a:ext uri="{28A0092B-C50C-407E-A947-70E740481C1C}">
                <a14:useLocalDpi xmlns:a14="http://schemas.microsoft.com/office/drawing/2010/main" val="0"/>
              </a:ext>
            </a:extLst>
          </a:blip>
          <a:srcRect l="12102" r="12102"/>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644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3374"/>
            <a:ext cx="8229600" cy="694263"/>
          </a:xfrm>
        </p:spPr>
        <p:txBody>
          <a:bodyPr>
            <a:normAutofit fontScale="90000"/>
          </a:bodyPr>
          <a:lstStyle/>
          <a:p>
            <a:r>
              <a:rPr lang="el-GR" dirty="0" smtClean="0"/>
              <a:t>Ηχητικό φάσμα</a:t>
            </a:r>
            <a:endParaRPr lang="en-US" dirty="0"/>
          </a:p>
        </p:txBody>
      </p:sp>
      <p:pic>
        <p:nvPicPr>
          <p:cNvPr id="6" name="Content Placeholder 5" descr="sound_spectrum-1.JPG"/>
          <p:cNvPicPr>
            <a:picLocks noGrp="1" noChangeAspect="1"/>
          </p:cNvPicPr>
          <p:nvPr>
            <p:ph idx="1"/>
          </p:nvPr>
        </p:nvPicPr>
        <p:blipFill>
          <a:blip r:embed="rId2">
            <a:extLst>
              <a:ext uri="{28A0092B-C50C-407E-A947-70E740481C1C}">
                <a14:useLocalDpi xmlns:a14="http://schemas.microsoft.com/office/drawing/2010/main" val="0"/>
              </a:ext>
            </a:extLst>
          </a:blip>
          <a:srcRect l="164" r="164"/>
          <a:stretch>
            <a:fillRect/>
          </a:stretch>
        </p:blipFill>
        <p:spPr>
          <a:xfrm>
            <a:off x="457200" y="3549490"/>
            <a:ext cx="8229600" cy="2576673"/>
          </a:xfrm>
        </p:spPr>
      </p:pic>
      <p:pic>
        <p:nvPicPr>
          <p:cNvPr id="4" name="Content Placeholder 3"/>
          <p:cNvPicPr>
            <a:picLocks noChangeAspect="1"/>
          </p:cNvPicPr>
          <p:nvPr/>
        </p:nvPicPr>
        <p:blipFill>
          <a:blip r:embed="rId3"/>
          <a:srcRect t="8149" b="8149"/>
          <a:stretch>
            <a:fillRect/>
          </a:stretch>
        </p:blipFill>
        <p:spPr>
          <a:xfrm>
            <a:off x="457200" y="1600201"/>
            <a:ext cx="8229600" cy="1949290"/>
          </a:xfrm>
          <a:prstGeom prst="rect">
            <a:avLst/>
          </a:prstGeom>
        </p:spPr>
      </p:pic>
    </p:spTree>
    <p:extLst>
      <p:ext uri="{BB962C8B-B14F-4D97-AF65-F5344CB8AC3E}">
        <p14:creationId xmlns:p14="http://schemas.microsoft.com/office/powerpoint/2010/main" val="195094412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4934"/>
            <a:ext cx="8229600" cy="805266"/>
          </a:xfrm>
        </p:spPr>
        <p:txBody>
          <a:bodyPr>
            <a:normAutofit/>
          </a:bodyPr>
          <a:lstStyle/>
          <a:p>
            <a:r>
              <a:rPr lang="en-US" dirty="0" smtClean="0"/>
              <a:t>Voice and emotion</a:t>
            </a:r>
            <a:endParaRPr lang="en-US" dirty="0"/>
          </a:p>
        </p:txBody>
      </p:sp>
      <p:pic>
        <p:nvPicPr>
          <p:cNvPr id="4" name="Content Placeholder 3"/>
          <p:cNvPicPr>
            <a:picLocks noGrp="1" noChangeAspect="1"/>
          </p:cNvPicPr>
          <p:nvPr>
            <p:ph idx="1"/>
          </p:nvPr>
        </p:nvPicPr>
        <p:blipFill>
          <a:blip r:embed="rId2"/>
          <a:srcRect t="-18789" b="-18789"/>
          <a:stretch>
            <a:fillRect/>
          </a:stretch>
        </p:blipFill>
        <p:spPr/>
      </p:pic>
    </p:spTree>
    <p:extLst>
      <p:ext uri="{BB962C8B-B14F-4D97-AF65-F5344CB8AC3E}">
        <p14:creationId xmlns:p14="http://schemas.microsoft.com/office/powerpoint/2010/main" val="1730151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3405"/>
          </a:xfrm>
        </p:spPr>
        <p:txBody>
          <a:bodyPr/>
          <a:lstStyle/>
          <a:p>
            <a:r>
              <a:rPr lang="en-US" dirty="0" smtClean="0"/>
              <a:t>Voice and emotion</a:t>
            </a:r>
            <a:endParaRPr lang="en-US" dirty="0"/>
          </a:p>
        </p:txBody>
      </p:sp>
      <p:pic>
        <p:nvPicPr>
          <p:cNvPr id="5" name="Content Placeholder 3"/>
          <p:cNvPicPr>
            <a:picLocks noGrp="1" noChangeAspect="1"/>
          </p:cNvPicPr>
          <p:nvPr>
            <p:ph idx="1"/>
          </p:nvPr>
        </p:nvPicPr>
        <p:blipFill>
          <a:blip r:embed="rId2"/>
          <a:srcRect l="-2355" r="-2355"/>
          <a:stretch>
            <a:fillRect/>
          </a:stretch>
        </p:blipFill>
        <p:spPr>
          <a:prstGeom prst="rect">
            <a:avLst/>
          </a:prstGeom>
        </p:spPr>
      </p:pic>
    </p:spTree>
    <p:extLst>
      <p:ext uri="{BB962C8B-B14F-4D97-AF65-F5344CB8AC3E}">
        <p14:creationId xmlns:p14="http://schemas.microsoft.com/office/powerpoint/2010/main" val="373266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5230"/>
            <a:ext cx="8229600" cy="792407"/>
          </a:xfrm>
        </p:spPr>
        <p:txBody>
          <a:bodyPr/>
          <a:lstStyle/>
          <a:p>
            <a:r>
              <a:rPr lang="en-US" dirty="0" smtClean="0"/>
              <a:t>E</a:t>
            </a:r>
            <a:r>
              <a:rPr lang="el-GR" dirty="0" err="1" smtClean="0"/>
              <a:t>ίδη</a:t>
            </a:r>
            <a:r>
              <a:rPr lang="el-GR" dirty="0" smtClean="0"/>
              <a:t> </a:t>
            </a:r>
            <a:r>
              <a:rPr lang="el-GR" dirty="0" err="1" smtClean="0"/>
              <a:t>φωνής</a:t>
            </a:r>
            <a:endParaRPr lang="en-US" dirty="0"/>
          </a:p>
        </p:txBody>
      </p:sp>
      <p:sp>
        <p:nvSpPr>
          <p:cNvPr id="3" name="Content Placeholder 2"/>
          <p:cNvSpPr>
            <a:spLocks noGrp="1"/>
          </p:cNvSpPr>
          <p:nvPr>
            <p:ph idx="1"/>
          </p:nvPr>
        </p:nvSpPr>
        <p:spPr/>
        <p:txBody>
          <a:bodyPr>
            <a:normAutofit/>
          </a:bodyPr>
          <a:lstStyle/>
          <a:p>
            <a:r>
              <a:rPr lang="en-US" sz="2400" dirty="0"/>
              <a:t> </a:t>
            </a:r>
          </a:p>
          <a:p>
            <a:r>
              <a:rPr lang="en-US" sz="2400" dirty="0"/>
              <a:t>«</a:t>
            </a:r>
            <a:r>
              <a:rPr lang="en-US" sz="2400" dirty="0" err="1"/>
              <a:t>Ο</a:t>
            </a:r>
            <a:r>
              <a:rPr lang="en-US" sz="2400" dirty="0"/>
              <a:t> </a:t>
            </a:r>
            <a:r>
              <a:rPr lang="en-US" sz="2400" dirty="0" err="1"/>
              <a:t>άνθρω</a:t>
            </a:r>
            <a:r>
              <a:rPr lang="en-US" sz="2400" dirty="0"/>
              <a:t>π</a:t>
            </a:r>
            <a:r>
              <a:rPr lang="en-US" sz="2400" dirty="0" err="1"/>
              <a:t>ος</a:t>
            </a:r>
            <a:r>
              <a:rPr lang="en-US" sz="2400" dirty="0"/>
              <a:t> </a:t>
            </a:r>
            <a:r>
              <a:rPr lang="en-US" sz="2400" dirty="0" err="1"/>
              <a:t>έχει</a:t>
            </a:r>
            <a:r>
              <a:rPr lang="en-US" sz="2400" dirty="0"/>
              <a:t> </a:t>
            </a:r>
            <a:r>
              <a:rPr lang="en-US" sz="2400" dirty="0" err="1"/>
              <a:t>τρί</a:t>
            </a:r>
            <a:r>
              <a:rPr lang="en-US" sz="2400" dirty="0"/>
              <a:t>α </a:t>
            </a:r>
            <a:r>
              <a:rPr lang="en-US" sz="2400" dirty="0" err="1"/>
              <a:t>είδη</a:t>
            </a:r>
            <a:r>
              <a:rPr lang="en-US" sz="2400" dirty="0"/>
              <a:t> </a:t>
            </a:r>
            <a:r>
              <a:rPr lang="en-US" sz="2400" dirty="0" err="1"/>
              <a:t>φωνών</a:t>
            </a:r>
            <a:r>
              <a:rPr lang="en-US" sz="2400" dirty="0"/>
              <a:t>, </a:t>
            </a:r>
            <a:r>
              <a:rPr lang="en-US" sz="2400" dirty="0" err="1"/>
              <a:t>ήτοι</a:t>
            </a:r>
            <a:r>
              <a:rPr lang="en-US" sz="2400" dirty="0"/>
              <a:t> </a:t>
            </a:r>
            <a:r>
              <a:rPr lang="en-US" sz="2400" dirty="0" err="1"/>
              <a:t>την</a:t>
            </a:r>
            <a:r>
              <a:rPr lang="en-US" sz="2400" dirty="0"/>
              <a:t> </a:t>
            </a:r>
            <a:r>
              <a:rPr lang="en-US" sz="2400" dirty="0" err="1"/>
              <a:t>ομιλούσ</a:t>
            </a:r>
            <a:r>
              <a:rPr lang="en-US" sz="2400" dirty="0"/>
              <a:t>α </a:t>
            </a:r>
            <a:r>
              <a:rPr lang="en-US" sz="2400" dirty="0" err="1"/>
              <a:t>ή</a:t>
            </a:r>
            <a:r>
              <a:rPr lang="en-US" sz="2400" dirty="0"/>
              <a:t> α</a:t>
            </a:r>
            <a:r>
              <a:rPr lang="en-US" sz="2400" dirty="0" err="1"/>
              <a:t>ρθρωμένη</a:t>
            </a:r>
            <a:r>
              <a:rPr lang="en-US" sz="2400" dirty="0"/>
              <a:t> </a:t>
            </a:r>
            <a:r>
              <a:rPr lang="en-US" sz="2400" dirty="0" err="1"/>
              <a:t>φωνή</a:t>
            </a:r>
            <a:r>
              <a:rPr lang="en-US" sz="2400" dirty="0"/>
              <a:t>, </a:t>
            </a:r>
            <a:r>
              <a:rPr lang="en-US" sz="2400" u="sng" dirty="0" err="1"/>
              <a:t>την</a:t>
            </a:r>
            <a:r>
              <a:rPr lang="en-US" sz="2400" u="sng" dirty="0"/>
              <a:t> </a:t>
            </a:r>
            <a:r>
              <a:rPr lang="en-US" sz="2400" u="sng" dirty="0" err="1"/>
              <a:t>άδουσ</a:t>
            </a:r>
            <a:r>
              <a:rPr lang="en-US" sz="2400" u="sng" dirty="0"/>
              <a:t>α </a:t>
            </a:r>
            <a:r>
              <a:rPr lang="en-US" sz="2400" u="sng" dirty="0" err="1"/>
              <a:t>ή</a:t>
            </a:r>
            <a:r>
              <a:rPr lang="en-US" sz="2400" dirty="0"/>
              <a:t> </a:t>
            </a:r>
            <a:r>
              <a:rPr lang="en-US" sz="2400" dirty="0" err="1"/>
              <a:t>μελωδική</a:t>
            </a:r>
            <a:r>
              <a:rPr lang="en-US" sz="2400" dirty="0"/>
              <a:t> </a:t>
            </a:r>
            <a:r>
              <a:rPr lang="en-US" sz="2400" dirty="0" err="1"/>
              <a:t>φωνή</a:t>
            </a:r>
            <a:r>
              <a:rPr lang="en-US" sz="2400" dirty="0"/>
              <a:t> </a:t>
            </a:r>
            <a:r>
              <a:rPr lang="en-US" sz="2400" dirty="0" err="1"/>
              <a:t>κ</a:t>
            </a:r>
            <a:r>
              <a:rPr lang="en-US" sz="2400" dirty="0"/>
              <a:t>α</a:t>
            </a:r>
            <a:r>
              <a:rPr lang="en-US" sz="2400" dirty="0" err="1"/>
              <a:t>ι</a:t>
            </a:r>
            <a:r>
              <a:rPr lang="en-US" sz="2400" dirty="0"/>
              <a:t> </a:t>
            </a:r>
            <a:r>
              <a:rPr lang="en-US" sz="2400" dirty="0" err="1"/>
              <a:t>την</a:t>
            </a:r>
            <a:r>
              <a:rPr lang="en-US" sz="2400" dirty="0"/>
              <a:t> πα</a:t>
            </a:r>
            <a:r>
              <a:rPr lang="en-US" sz="2400" dirty="0" err="1"/>
              <a:t>θητική</a:t>
            </a:r>
            <a:r>
              <a:rPr lang="en-US" sz="2400" dirty="0"/>
              <a:t> </a:t>
            </a:r>
            <a:r>
              <a:rPr lang="en-US" sz="2400" dirty="0" err="1"/>
              <a:t>ή</a:t>
            </a:r>
            <a:r>
              <a:rPr lang="en-US" sz="2400" dirty="0"/>
              <a:t> </a:t>
            </a:r>
            <a:r>
              <a:rPr lang="en-US" sz="2400" dirty="0" err="1"/>
              <a:t>τονισμένη</a:t>
            </a:r>
            <a:r>
              <a:rPr lang="en-US" sz="2400" dirty="0"/>
              <a:t> </a:t>
            </a:r>
            <a:r>
              <a:rPr lang="en-US" sz="2400" dirty="0" err="1"/>
              <a:t>φωνή</a:t>
            </a:r>
            <a:r>
              <a:rPr lang="en-US" sz="2400" dirty="0"/>
              <a:t>, </a:t>
            </a:r>
            <a:r>
              <a:rPr lang="en-US" sz="2400" dirty="0" err="1"/>
              <a:t>η</a:t>
            </a:r>
            <a:r>
              <a:rPr lang="en-US" sz="2400" dirty="0"/>
              <a:t> </a:t>
            </a:r>
            <a:r>
              <a:rPr lang="en-US" sz="2400" dirty="0" err="1"/>
              <a:t>ο</a:t>
            </a:r>
            <a:r>
              <a:rPr lang="en-US" sz="2400" dirty="0"/>
              <a:t>π</a:t>
            </a:r>
            <a:r>
              <a:rPr lang="en-US" sz="2400" dirty="0" err="1"/>
              <a:t>οί</a:t>
            </a:r>
            <a:r>
              <a:rPr lang="en-US" sz="2400" dirty="0"/>
              <a:t>α </a:t>
            </a:r>
            <a:r>
              <a:rPr lang="en-US" sz="2400" dirty="0" err="1"/>
              <a:t>χρησιμεύει</a:t>
            </a:r>
            <a:r>
              <a:rPr lang="en-US" sz="2400" dirty="0"/>
              <a:t> </a:t>
            </a:r>
            <a:r>
              <a:rPr lang="en-US" sz="2400" dirty="0" err="1"/>
              <a:t>ως</a:t>
            </a:r>
            <a:r>
              <a:rPr lang="en-US" sz="2400" dirty="0"/>
              <a:t> </a:t>
            </a:r>
            <a:r>
              <a:rPr lang="en-US" sz="2400" dirty="0" err="1"/>
              <a:t>γλώσσ</a:t>
            </a:r>
            <a:r>
              <a:rPr lang="en-US" sz="2400" dirty="0"/>
              <a:t>α </a:t>
            </a:r>
            <a:r>
              <a:rPr lang="en-US" sz="2400" dirty="0" err="1"/>
              <a:t>των</a:t>
            </a:r>
            <a:r>
              <a:rPr lang="en-US" sz="2400" dirty="0"/>
              <a:t> πα</a:t>
            </a:r>
            <a:r>
              <a:rPr lang="en-US" sz="2400" dirty="0" err="1"/>
              <a:t>θών</a:t>
            </a:r>
            <a:r>
              <a:rPr lang="en-US" sz="2400" dirty="0"/>
              <a:t>». (jean Luc Nancy</a:t>
            </a:r>
            <a:r>
              <a:rPr lang="en-US" sz="2400" dirty="0" smtClean="0"/>
              <a:t>)</a:t>
            </a:r>
            <a:endParaRPr lang="el-GR" sz="2400" dirty="0" smtClean="0"/>
          </a:p>
          <a:p>
            <a:pPr marL="0" indent="0">
              <a:buNone/>
            </a:pPr>
            <a:r>
              <a:rPr lang="en-US" sz="2400" dirty="0" smtClean="0"/>
              <a:t>.</a:t>
            </a:r>
            <a:endParaRPr lang="en-US" sz="2400" dirty="0"/>
          </a:p>
          <a:p>
            <a:r>
              <a:rPr lang="en-US" sz="1800" dirty="0" smtClean="0"/>
              <a:t>Jean</a:t>
            </a:r>
            <a:r>
              <a:rPr lang="en-US" sz="1800" dirty="0"/>
              <a:t>-Luc Nancy , </a:t>
            </a:r>
            <a:r>
              <a:rPr lang="el-GR" sz="1800" dirty="0" smtClean="0"/>
              <a:t>«</a:t>
            </a:r>
            <a:r>
              <a:rPr lang="en-US" sz="1800" dirty="0" err="1" smtClean="0"/>
              <a:t>Vox</a:t>
            </a:r>
            <a:r>
              <a:rPr lang="en-US" sz="1800" dirty="0" smtClean="0"/>
              <a:t> </a:t>
            </a:r>
            <a:r>
              <a:rPr lang="en-US" sz="1800" dirty="0" err="1" smtClean="0"/>
              <a:t>clamans</a:t>
            </a:r>
            <a:r>
              <a:rPr lang="en-US" sz="1800" dirty="0" smtClean="0"/>
              <a:t> in </a:t>
            </a:r>
            <a:r>
              <a:rPr lang="en-US" sz="1800" dirty="0" err="1" smtClean="0"/>
              <a:t>deserto</a:t>
            </a:r>
            <a:r>
              <a:rPr lang="en-US" sz="1800" dirty="0" smtClean="0"/>
              <a:t>”.</a:t>
            </a:r>
            <a:r>
              <a:rPr lang="el-GR" sz="1800" dirty="0" smtClean="0"/>
              <a:t> </a:t>
            </a:r>
            <a:r>
              <a:rPr lang="en-US" sz="1800" i="1" dirty="0" err="1" smtClean="0"/>
              <a:t>Demande</a:t>
            </a:r>
            <a:r>
              <a:rPr lang="en-US" sz="1800" i="1" dirty="0"/>
              <a:t>: </a:t>
            </a:r>
            <a:r>
              <a:rPr lang="en-US" sz="1800" i="1" dirty="0" err="1"/>
              <a:t>Philosophie</a:t>
            </a:r>
            <a:r>
              <a:rPr lang="en-US" sz="1800" i="1" dirty="0"/>
              <a:t>, </a:t>
            </a:r>
            <a:r>
              <a:rPr lang="en-US" sz="1800" i="1" dirty="0" err="1"/>
              <a:t>littérature</a:t>
            </a:r>
            <a:r>
              <a:rPr lang="en-US" sz="1800" dirty="0" err="1"/>
              <a:t>,</a:t>
            </a:r>
            <a:r>
              <a:rPr lang="en-US" sz="1800" dirty="0" err="1" smtClean="0"/>
              <a:t>Paris:Galilée</a:t>
            </a:r>
            <a:r>
              <a:rPr lang="el-GR" sz="1800" dirty="0" smtClean="0"/>
              <a:t>, </a:t>
            </a:r>
            <a:r>
              <a:rPr lang="en-US" sz="1800" dirty="0" smtClean="0"/>
              <a:t>2015</a:t>
            </a:r>
            <a:r>
              <a:rPr lang="en-US" sz="1800" dirty="0"/>
              <a:t>, </a:t>
            </a:r>
            <a:r>
              <a:rPr lang="en-US" sz="1800" dirty="0" err="1"/>
              <a:t>σελ</a:t>
            </a:r>
            <a:r>
              <a:rPr lang="en-US" sz="1800" dirty="0"/>
              <a:t>. 331-343.</a:t>
            </a:r>
          </a:p>
          <a:p>
            <a:endParaRPr lang="en-US" sz="2400" dirty="0"/>
          </a:p>
        </p:txBody>
      </p:sp>
    </p:spTree>
    <p:extLst>
      <p:ext uri="{BB962C8B-B14F-4D97-AF65-F5344CB8AC3E}">
        <p14:creationId xmlns:p14="http://schemas.microsoft.com/office/powerpoint/2010/main" val="3789080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3198"/>
          </a:xfrm>
        </p:spPr>
        <p:txBody>
          <a:bodyPr>
            <a:normAutofit fontScale="90000"/>
          </a:bodyPr>
          <a:lstStyle/>
          <a:p>
            <a:r>
              <a:rPr lang="el-GR" dirty="0" smtClean="0"/>
              <a:t>Μουσικολογία+εθνομουσικολογία</a:t>
            </a:r>
            <a:endParaRPr lang="en-US" dirty="0"/>
          </a:p>
        </p:txBody>
      </p:sp>
      <p:sp>
        <p:nvSpPr>
          <p:cNvPr id="3" name="Content Placeholder 2"/>
          <p:cNvSpPr>
            <a:spLocks noGrp="1"/>
          </p:cNvSpPr>
          <p:nvPr>
            <p:ph idx="1"/>
          </p:nvPr>
        </p:nvSpPr>
        <p:spPr>
          <a:xfrm>
            <a:off x="457200" y="1281445"/>
            <a:ext cx="8229600" cy="5293233"/>
          </a:xfrm>
        </p:spPr>
        <p:txBody>
          <a:bodyPr>
            <a:normAutofit/>
          </a:bodyPr>
          <a:lstStyle/>
          <a:p>
            <a:pPr marL="0" indent="0">
              <a:buNone/>
            </a:pPr>
            <a:r>
              <a:rPr lang="el-GR" sz="2400" u="sng" dirty="0" smtClean="0"/>
              <a:t>Φασματογράφος </a:t>
            </a:r>
            <a:r>
              <a:rPr lang="el-GR" sz="2400" u="sng" dirty="0" err="1" smtClean="0"/>
              <a:t>εργαλείο</a:t>
            </a:r>
            <a:r>
              <a:rPr lang="el-GR" sz="2400" u="sng" dirty="0" smtClean="0"/>
              <a:t> </a:t>
            </a:r>
            <a:endParaRPr lang="en-US" sz="2400" u="sng" dirty="0" smtClean="0"/>
          </a:p>
          <a:p>
            <a:pPr marL="0" indent="0">
              <a:buNone/>
            </a:pPr>
            <a:endParaRPr lang="el-GR" sz="2400" u="sng" dirty="0" smtClean="0"/>
          </a:p>
          <a:p>
            <a:r>
              <a:rPr lang="el-GR" sz="2400" dirty="0" smtClean="0"/>
              <a:t>Α) για την αισθητική αξιολόγηση της φωνής</a:t>
            </a:r>
          </a:p>
          <a:p>
            <a:pPr marL="0" indent="0">
              <a:buNone/>
            </a:pPr>
            <a:r>
              <a:rPr lang="el-GR" sz="2400" dirty="0" smtClean="0"/>
              <a:t>(ένρινη, πλούσια,</a:t>
            </a:r>
            <a:r>
              <a:rPr lang="en-US" sz="2400" dirty="0" smtClean="0"/>
              <a:t> </a:t>
            </a:r>
            <a:r>
              <a:rPr lang="el-GR" sz="2400" dirty="0" smtClean="0"/>
              <a:t>βραχνή, λαρυγγώδης, </a:t>
            </a:r>
            <a:r>
              <a:rPr lang="el-GR" sz="2400" dirty="0" err="1" smtClean="0"/>
              <a:t>κτλ</a:t>
            </a:r>
            <a:r>
              <a:rPr lang="el-GR" sz="2400" dirty="0" smtClean="0"/>
              <a:t>)</a:t>
            </a:r>
          </a:p>
          <a:p>
            <a:pPr marL="0" indent="0">
              <a:buNone/>
            </a:pPr>
            <a:endParaRPr lang="el-GR" sz="2400" dirty="0" smtClean="0"/>
          </a:p>
          <a:p>
            <a:r>
              <a:rPr lang="el-GR" sz="2400" dirty="0" smtClean="0"/>
              <a:t>Β) επεξήγηση πα</a:t>
            </a:r>
            <a:r>
              <a:rPr lang="el-GR" sz="2400" dirty="0"/>
              <a:t>ρ</a:t>
            </a:r>
            <a:r>
              <a:rPr lang="el-GR" sz="2400" dirty="0" smtClean="0"/>
              <a:t>αγωγής χαρακτηριστικών ηχοχρωμάτων της παράδοσης </a:t>
            </a:r>
            <a:r>
              <a:rPr lang="el-GR" sz="2400" dirty="0" err="1" smtClean="0"/>
              <a:t>που</a:t>
            </a:r>
            <a:r>
              <a:rPr lang="el-GR" sz="2400" dirty="0" smtClean="0"/>
              <a:t> </a:t>
            </a:r>
            <a:r>
              <a:rPr lang="el-GR" sz="2400" dirty="0" err="1" smtClean="0"/>
              <a:t>χάνονται</a:t>
            </a:r>
            <a:endParaRPr lang="el-GR" sz="2400" dirty="0" smtClean="0"/>
          </a:p>
          <a:p>
            <a:endParaRPr lang="el-GR" sz="2400" dirty="0" smtClean="0"/>
          </a:p>
          <a:p>
            <a:r>
              <a:rPr lang="el-GR" sz="2400" dirty="0" smtClean="0"/>
              <a:t>Γ) για την παιδαγωγική της φωνής </a:t>
            </a:r>
          </a:p>
          <a:p>
            <a:pPr marL="0" indent="0">
              <a:buNone/>
            </a:pPr>
            <a:r>
              <a:rPr lang="el-GR" sz="2400" dirty="0" smtClean="0"/>
              <a:t>(</a:t>
            </a:r>
            <a:r>
              <a:rPr lang="en-US" sz="2400" dirty="0" smtClean="0"/>
              <a:t>singer’s formant, </a:t>
            </a:r>
            <a:r>
              <a:rPr lang="el-GR" sz="2400" dirty="0" smtClean="0"/>
              <a:t>ακρίβεια τονικού ύψους, μίμηση χαρακτηριστικών φωνών, κ.α.)</a:t>
            </a:r>
          </a:p>
          <a:p>
            <a:endParaRPr lang="el-GR" dirty="0" smtClean="0"/>
          </a:p>
          <a:p>
            <a:endParaRPr lang="el-GR" dirty="0" smtClean="0"/>
          </a:p>
          <a:p>
            <a:pPr marL="0" indent="0">
              <a:buNone/>
            </a:pPr>
            <a:endParaRPr lang="en-US" dirty="0"/>
          </a:p>
        </p:txBody>
      </p:sp>
    </p:spTree>
    <p:extLst>
      <p:ext uri="{BB962C8B-B14F-4D97-AF65-F5344CB8AC3E}">
        <p14:creationId xmlns:p14="http://schemas.microsoft.com/office/powerpoint/2010/main" val="131392256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t>
            </a:r>
            <a:r>
              <a:rPr lang="el-GR" dirty="0" smtClean="0"/>
              <a:t>ποκωδικοποίηση</a:t>
            </a:r>
            <a:endParaRPr lang="en-US" dirty="0"/>
          </a:p>
        </p:txBody>
      </p:sp>
      <p:sp>
        <p:nvSpPr>
          <p:cNvPr id="3" name="Content Placeholder 2"/>
          <p:cNvSpPr>
            <a:spLocks noGrp="1"/>
          </p:cNvSpPr>
          <p:nvPr>
            <p:ph idx="1"/>
          </p:nvPr>
        </p:nvSpPr>
        <p:spPr>
          <a:xfrm>
            <a:off x="457200" y="1600200"/>
            <a:ext cx="8229600" cy="4958403"/>
          </a:xfrm>
        </p:spPr>
        <p:txBody>
          <a:bodyPr>
            <a:normAutofit fontScale="92500"/>
          </a:bodyPr>
          <a:lstStyle/>
          <a:p>
            <a:r>
              <a:rPr lang="el-GR" sz="2400" dirty="0" smtClean="0"/>
              <a:t>1. Εύρεση αρμονικού και μη αρμονικού περιεχομένου (</a:t>
            </a:r>
            <a:r>
              <a:rPr lang="el-GR" sz="2400" dirty="0" err="1" smtClean="0"/>
              <a:t>θόρυβος</a:t>
            </a:r>
            <a:r>
              <a:rPr lang="el-GR" sz="2400" dirty="0" smtClean="0"/>
              <a:t>)</a:t>
            </a:r>
          </a:p>
          <a:p>
            <a:endParaRPr lang="el-GR" sz="2400" dirty="0" smtClean="0"/>
          </a:p>
          <a:p>
            <a:r>
              <a:rPr lang="el-GR" sz="2400" dirty="0" smtClean="0"/>
              <a:t>2. Κατανόηση </a:t>
            </a:r>
            <a:r>
              <a:rPr lang="el-GR" sz="2400" dirty="0" err="1" smtClean="0"/>
              <a:t>του</a:t>
            </a:r>
            <a:r>
              <a:rPr lang="el-GR" sz="2400" dirty="0" smtClean="0"/>
              <a:t> </a:t>
            </a:r>
            <a:r>
              <a:rPr lang="el-GR" sz="2400" dirty="0" err="1" smtClean="0"/>
              <a:t>ρυθμού</a:t>
            </a:r>
            <a:r>
              <a:rPr lang="el-GR" sz="2400" dirty="0" smtClean="0"/>
              <a:t> και δομής των λεξεων και </a:t>
            </a:r>
            <a:r>
              <a:rPr lang="el-GR" sz="2400" dirty="0" err="1" smtClean="0"/>
              <a:t>των</a:t>
            </a:r>
            <a:r>
              <a:rPr lang="el-GR" sz="2400" dirty="0" smtClean="0"/>
              <a:t> </a:t>
            </a:r>
            <a:r>
              <a:rPr lang="el-GR" sz="2400" dirty="0" err="1" smtClean="0"/>
              <a:t>φράσεων</a:t>
            </a:r>
            <a:endParaRPr lang="el-GR" sz="2400" dirty="0" smtClean="0"/>
          </a:p>
          <a:p>
            <a:endParaRPr lang="el-GR" sz="2400" dirty="0" smtClean="0"/>
          </a:p>
          <a:p>
            <a:r>
              <a:rPr lang="el-GR" sz="2400" dirty="0" smtClean="0"/>
              <a:t>2. Εύρεση </a:t>
            </a:r>
            <a:r>
              <a:rPr lang="el-GR" sz="2400" dirty="0"/>
              <a:t>της </a:t>
            </a:r>
            <a:r>
              <a:rPr lang="el-GR" sz="2400" dirty="0" err="1"/>
              <a:t>θεμελιώδου</a:t>
            </a:r>
            <a:r>
              <a:rPr lang="el-GR" sz="2400" dirty="0"/>
              <a:t> </a:t>
            </a:r>
            <a:r>
              <a:rPr lang="el-GR" sz="2400" dirty="0" err="1" smtClean="0"/>
              <a:t>συχνότητας</a:t>
            </a:r>
            <a:endParaRPr lang="el-GR" sz="2400" dirty="0" smtClean="0"/>
          </a:p>
          <a:p>
            <a:endParaRPr lang="en-US" sz="2400" dirty="0"/>
          </a:p>
          <a:p>
            <a:r>
              <a:rPr lang="el-GR" sz="2400" dirty="0" smtClean="0"/>
              <a:t>3. Ανάλυση των θέσεων των αρμονικών συχνοτήτων (πλάτος, συχνότητα, περιβάλλουσα, </a:t>
            </a:r>
            <a:r>
              <a:rPr lang="el-GR" sz="2400" dirty="0" err="1" smtClean="0"/>
              <a:t>φάση</a:t>
            </a:r>
            <a:r>
              <a:rPr lang="el-GR" sz="2400" dirty="0" smtClean="0"/>
              <a:t>)</a:t>
            </a:r>
          </a:p>
          <a:p>
            <a:endParaRPr lang="el-GR" sz="2400" dirty="0" smtClean="0"/>
          </a:p>
          <a:p>
            <a:r>
              <a:rPr lang="el-GR" sz="2400" dirty="0" smtClean="0"/>
              <a:t>4. Εύρεση της </a:t>
            </a:r>
            <a:r>
              <a:rPr lang="el-GR" sz="2400" dirty="0" err="1" smtClean="0"/>
              <a:t>συνολικής</a:t>
            </a:r>
            <a:r>
              <a:rPr lang="el-GR" sz="2400" dirty="0" smtClean="0"/>
              <a:t> </a:t>
            </a:r>
            <a:r>
              <a:rPr lang="el-GR" sz="2400" dirty="0" err="1" smtClean="0"/>
              <a:t>ενέργειας</a:t>
            </a:r>
            <a:endParaRPr lang="el-GR" sz="2400" dirty="0" smtClean="0"/>
          </a:p>
          <a:p>
            <a:r>
              <a:rPr lang="el-GR" sz="2400" dirty="0" smtClean="0"/>
              <a:t>5. </a:t>
            </a:r>
            <a:r>
              <a:rPr lang="en-US" sz="2400" dirty="0" smtClean="0"/>
              <a:t>Vibrato, jitter, shimmer</a:t>
            </a:r>
            <a:endParaRPr lang="el-GR" sz="2400" dirty="0" smtClean="0"/>
          </a:p>
          <a:p>
            <a:endParaRPr lang="en-US" dirty="0"/>
          </a:p>
        </p:txBody>
      </p:sp>
    </p:spTree>
    <p:extLst>
      <p:ext uri="{BB962C8B-B14F-4D97-AF65-F5344CB8AC3E}">
        <p14:creationId xmlns:p14="http://schemas.microsoft.com/office/powerpoint/2010/main" val="14987133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3232" y="0"/>
            <a:ext cx="6607571" cy="6858000"/>
          </a:xfrm>
          <a:prstGeom prst="rect">
            <a:avLst/>
          </a:prstGeom>
        </p:spPr>
      </p:pic>
    </p:spTree>
    <p:extLst>
      <p:ext uri="{BB962C8B-B14F-4D97-AF65-F5344CB8AC3E}">
        <p14:creationId xmlns:p14="http://schemas.microsoft.com/office/powerpoint/2010/main" val="185422517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7115"/>
            <a:ext cx="8229600" cy="657732"/>
          </a:xfrm>
        </p:spPr>
        <p:txBody>
          <a:bodyPr>
            <a:noAutofit/>
          </a:bodyPr>
          <a:lstStyle/>
          <a:p>
            <a:r>
              <a:rPr lang="el-GR" sz="2400" b="1" dirty="0" err="1" smtClean="0"/>
              <a:t>Διαφορές</a:t>
            </a:r>
            <a:r>
              <a:rPr lang="el-GR" sz="2400" b="1" dirty="0" smtClean="0"/>
              <a:t> </a:t>
            </a:r>
            <a:r>
              <a:rPr lang="el-GR" sz="2400" b="1" dirty="0" err="1" smtClean="0"/>
              <a:t>μεταξύ</a:t>
            </a:r>
            <a:r>
              <a:rPr lang="el-GR" sz="2400" b="1" dirty="0" smtClean="0"/>
              <a:t> </a:t>
            </a:r>
            <a:r>
              <a:rPr lang="el-GR" sz="2400" b="1" dirty="0" err="1" smtClean="0"/>
              <a:t>φωνητικού</a:t>
            </a:r>
            <a:r>
              <a:rPr lang="el-GR" sz="2400" b="1" dirty="0" smtClean="0"/>
              <a:t> </a:t>
            </a:r>
            <a:r>
              <a:rPr lang="el-GR" sz="2400" b="1" dirty="0" err="1" smtClean="0"/>
              <a:t>σήματος</a:t>
            </a:r>
            <a:r>
              <a:rPr lang="el-GR" sz="2400" b="1" dirty="0" smtClean="0"/>
              <a:t> </a:t>
            </a:r>
            <a:r>
              <a:rPr lang="el-GR" sz="2400" b="1" dirty="0" err="1" smtClean="0"/>
              <a:t>στην</a:t>
            </a:r>
            <a:r>
              <a:rPr lang="el-GR" sz="2400" b="1" dirty="0" smtClean="0"/>
              <a:t> </a:t>
            </a:r>
            <a:r>
              <a:rPr lang="el-GR" sz="2400" b="1" dirty="0" err="1" smtClean="0"/>
              <a:t>οιλία</a:t>
            </a:r>
            <a:r>
              <a:rPr lang="el-GR" sz="2400" b="1" dirty="0" smtClean="0"/>
              <a:t> </a:t>
            </a:r>
            <a:r>
              <a:rPr lang="el-GR" sz="2400" b="1" dirty="0" err="1" smtClean="0"/>
              <a:t>και</a:t>
            </a:r>
            <a:r>
              <a:rPr lang="el-GR" sz="2400" b="1" dirty="0" smtClean="0"/>
              <a:t> </a:t>
            </a:r>
            <a:r>
              <a:rPr lang="el-GR" sz="2400" b="1" dirty="0" err="1" smtClean="0"/>
              <a:t>τραγούδι</a:t>
            </a:r>
            <a:endParaRPr lang="en-US" sz="2400" b="1" dirty="0"/>
          </a:p>
        </p:txBody>
      </p:sp>
      <p:sp>
        <p:nvSpPr>
          <p:cNvPr id="3" name="Content Placeholder 2"/>
          <p:cNvSpPr>
            <a:spLocks noGrp="1"/>
          </p:cNvSpPr>
          <p:nvPr>
            <p:ph idx="1"/>
          </p:nvPr>
        </p:nvSpPr>
        <p:spPr>
          <a:xfrm>
            <a:off x="457200" y="1600200"/>
            <a:ext cx="8229600" cy="4841047"/>
          </a:xfrm>
        </p:spPr>
        <p:txBody>
          <a:bodyPr>
            <a:normAutofit fontScale="55000" lnSpcReduction="20000"/>
          </a:bodyPr>
          <a:lstStyle/>
          <a:p>
            <a:r>
              <a:rPr lang="el-GR" dirty="0" err="1" smtClean="0"/>
              <a:t>Καταληπτότητα</a:t>
            </a:r>
            <a:r>
              <a:rPr lang="el-GR" dirty="0" smtClean="0"/>
              <a:t> </a:t>
            </a:r>
            <a:r>
              <a:rPr lang="el-GR" dirty="0" err="1" smtClean="0"/>
              <a:t>του</a:t>
            </a:r>
            <a:r>
              <a:rPr lang="el-GR" dirty="0" smtClean="0"/>
              <a:t> </a:t>
            </a:r>
            <a:r>
              <a:rPr lang="el-GR" dirty="0" err="1" smtClean="0"/>
              <a:t>μηνύματος</a:t>
            </a:r>
            <a:endParaRPr lang="el-GR" dirty="0" smtClean="0"/>
          </a:p>
          <a:p>
            <a:r>
              <a:rPr lang="el-GR" dirty="0" err="1" smtClean="0"/>
              <a:t>Διαφοροποίηση</a:t>
            </a:r>
            <a:r>
              <a:rPr lang="el-GR" dirty="0" smtClean="0"/>
              <a:t>  </a:t>
            </a:r>
            <a:r>
              <a:rPr lang="el-GR" dirty="0" err="1" smtClean="0"/>
              <a:t>τονικών</a:t>
            </a:r>
            <a:r>
              <a:rPr lang="el-GR" dirty="0" smtClean="0"/>
              <a:t> </a:t>
            </a:r>
            <a:r>
              <a:rPr lang="el-GR" dirty="0" err="1" smtClean="0"/>
              <a:t>υψών</a:t>
            </a:r>
            <a:r>
              <a:rPr lang="el-GR" dirty="0" smtClean="0"/>
              <a:t>, </a:t>
            </a:r>
            <a:r>
              <a:rPr lang="el-GR" dirty="0" err="1" smtClean="0"/>
              <a:t>δυναμικών</a:t>
            </a:r>
            <a:r>
              <a:rPr lang="el-GR" dirty="0" smtClean="0"/>
              <a:t>, </a:t>
            </a:r>
            <a:r>
              <a:rPr lang="el-GR" dirty="0" err="1" smtClean="0"/>
              <a:t>ηχοχρωμάτων</a:t>
            </a:r>
            <a:r>
              <a:rPr lang="el-GR" dirty="0" smtClean="0"/>
              <a:t> </a:t>
            </a:r>
            <a:r>
              <a:rPr lang="el-GR" dirty="0" err="1" smtClean="0"/>
              <a:t>και</a:t>
            </a:r>
            <a:r>
              <a:rPr lang="el-GR" dirty="0" smtClean="0"/>
              <a:t> </a:t>
            </a:r>
            <a:r>
              <a:rPr lang="el-GR" dirty="0" err="1" smtClean="0"/>
              <a:t>διαρκειών</a:t>
            </a:r>
            <a:endParaRPr lang="el-GR" dirty="0" smtClean="0"/>
          </a:p>
          <a:p>
            <a:r>
              <a:rPr lang="el-GR" dirty="0" err="1" smtClean="0"/>
              <a:t>Εμφαση</a:t>
            </a:r>
            <a:r>
              <a:rPr lang="el-GR" dirty="0" smtClean="0"/>
              <a:t> </a:t>
            </a:r>
            <a:r>
              <a:rPr lang="el-GR" dirty="0" err="1" smtClean="0"/>
              <a:t>στο</a:t>
            </a:r>
            <a:r>
              <a:rPr lang="el-GR" dirty="0" smtClean="0"/>
              <a:t> </a:t>
            </a:r>
            <a:r>
              <a:rPr lang="el-GR" dirty="0" err="1" smtClean="0"/>
              <a:t>εύρος</a:t>
            </a:r>
            <a:r>
              <a:rPr lang="el-GR" dirty="0" smtClean="0"/>
              <a:t> </a:t>
            </a:r>
            <a:r>
              <a:rPr lang="el-GR" dirty="0" err="1" smtClean="0"/>
              <a:t>της</a:t>
            </a:r>
            <a:r>
              <a:rPr lang="el-GR" dirty="0" smtClean="0"/>
              <a:t> </a:t>
            </a:r>
            <a:r>
              <a:rPr lang="el-GR" dirty="0" err="1" smtClean="0"/>
              <a:t>δυναμικής</a:t>
            </a:r>
            <a:endParaRPr lang="el-GR" dirty="0" smtClean="0"/>
          </a:p>
          <a:p>
            <a:r>
              <a:rPr lang="el-GR" dirty="0" err="1" smtClean="0"/>
              <a:t>Εμφαση</a:t>
            </a:r>
            <a:r>
              <a:rPr lang="el-GR" dirty="0" smtClean="0"/>
              <a:t> </a:t>
            </a:r>
            <a:r>
              <a:rPr lang="el-GR" dirty="0" err="1" smtClean="0"/>
              <a:t>στο</a:t>
            </a:r>
            <a:r>
              <a:rPr lang="el-GR" dirty="0" smtClean="0"/>
              <a:t> </a:t>
            </a:r>
            <a:r>
              <a:rPr lang="el-GR" dirty="0" err="1" smtClean="0"/>
              <a:t>εύρος</a:t>
            </a:r>
            <a:r>
              <a:rPr lang="el-GR" dirty="0" smtClean="0"/>
              <a:t> </a:t>
            </a:r>
            <a:r>
              <a:rPr lang="el-GR" dirty="0" err="1" smtClean="0"/>
              <a:t>των</a:t>
            </a:r>
            <a:r>
              <a:rPr lang="el-GR" dirty="0" smtClean="0"/>
              <a:t> </a:t>
            </a:r>
            <a:r>
              <a:rPr lang="el-GR" dirty="0" err="1" smtClean="0"/>
              <a:t>συχνοτήτων</a:t>
            </a:r>
            <a:endParaRPr lang="el-GR" dirty="0" smtClean="0"/>
          </a:p>
          <a:p>
            <a:r>
              <a:rPr lang="el-GR" dirty="0" err="1" smtClean="0"/>
              <a:t>Χρήση</a:t>
            </a:r>
            <a:r>
              <a:rPr lang="el-GR" dirty="0" smtClean="0"/>
              <a:t> </a:t>
            </a:r>
            <a:r>
              <a:rPr lang="el-GR" dirty="0" err="1" smtClean="0"/>
              <a:t>του</a:t>
            </a:r>
            <a:r>
              <a:rPr lang="el-GR" dirty="0" smtClean="0"/>
              <a:t> </a:t>
            </a:r>
            <a:r>
              <a:rPr lang="el-GR" dirty="0" err="1" smtClean="0"/>
              <a:t>αέρα</a:t>
            </a:r>
            <a:r>
              <a:rPr lang="el-GR" dirty="0" smtClean="0"/>
              <a:t> </a:t>
            </a:r>
            <a:r>
              <a:rPr lang="el-GR" dirty="0" err="1" smtClean="0"/>
              <a:t>στα</a:t>
            </a:r>
            <a:r>
              <a:rPr lang="el-GR" dirty="0" smtClean="0"/>
              <a:t> </a:t>
            </a:r>
            <a:r>
              <a:rPr lang="el-GR" dirty="0" err="1" smtClean="0"/>
              <a:t>πνευμόνια</a:t>
            </a:r>
            <a:r>
              <a:rPr lang="el-GR" dirty="0" smtClean="0"/>
              <a:t> (</a:t>
            </a:r>
            <a:r>
              <a:rPr lang="el-GR" dirty="0" err="1" smtClean="0"/>
              <a:t>ζωτική</a:t>
            </a:r>
            <a:r>
              <a:rPr lang="el-GR" dirty="0" smtClean="0"/>
              <a:t> </a:t>
            </a:r>
            <a:r>
              <a:rPr lang="el-GR" dirty="0" err="1" smtClean="0"/>
              <a:t>ενέργεια</a:t>
            </a:r>
            <a:r>
              <a:rPr lang="el-GR" dirty="0" smtClean="0"/>
              <a:t>)</a:t>
            </a:r>
          </a:p>
          <a:p>
            <a:r>
              <a:rPr lang="el-GR" dirty="0" err="1" smtClean="0"/>
              <a:t>Διάρκεια</a:t>
            </a:r>
            <a:r>
              <a:rPr lang="el-GR" dirty="0" smtClean="0"/>
              <a:t>/</a:t>
            </a:r>
            <a:r>
              <a:rPr lang="el-GR" dirty="0" err="1" smtClean="0"/>
              <a:t>επανάληψη</a:t>
            </a:r>
            <a:r>
              <a:rPr lang="el-GR" dirty="0" smtClean="0"/>
              <a:t> </a:t>
            </a:r>
            <a:r>
              <a:rPr lang="el-GR" dirty="0" err="1" smtClean="0"/>
              <a:t>φωνηέντων</a:t>
            </a:r>
            <a:endParaRPr lang="el-GR" dirty="0" smtClean="0"/>
          </a:p>
          <a:p>
            <a:r>
              <a:rPr lang="el-GR" dirty="0" smtClean="0"/>
              <a:t> </a:t>
            </a:r>
            <a:r>
              <a:rPr lang="el-GR" dirty="0" err="1" smtClean="0"/>
              <a:t>Συνάρθρωση</a:t>
            </a:r>
            <a:r>
              <a:rPr lang="el-GR" dirty="0" smtClean="0"/>
              <a:t> </a:t>
            </a:r>
            <a:r>
              <a:rPr lang="el-GR" dirty="0" err="1" smtClean="0"/>
              <a:t>των</a:t>
            </a:r>
            <a:r>
              <a:rPr lang="el-GR" dirty="0" smtClean="0"/>
              <a:t> </a:t>
            </a:r>
            <a:r>
              <a:rPr lang="el-GR" dirty="0" err="1" smtClean="0"/>
              <a:t>συμφώνων</a:t>
            </a:r>
            <a:r>
              <a:rPr lang="el-GR" dirty="0" smtClean="0"/>
              <a:t> </a:t>
            </a:r>
            <a:r>
              <a:rPr lang="el-GR" dirty="0" err="1" smtClean="0"/>
              <a:t>με</a:t>
            </a:r>
            <a:r>
              <a:rPr lang="el-GR" dirty="0" smtClean="0"/>
              <a:t> </a:t>
            </a:r>
            <a:r>
              <a:rPr lang="el-GR" dirty="0" err="1" smtClean="0"/>
              <a:t>τα</a:t>
            </a:r>
            <a:r>
              <a:rPr lang="el-GR" dirty="0" smtClean="0"/>
              <a:t> </a:t>
            </a:r>
            <a:r>
              <a:rPr lang="el-GR" dirty="0" err="1" smtClean="0"/>
              <a:t>φωνήεντα</a:t>
            </a:r>
            <a:r>
              <a:rPr lang="el-GR" dirty="0" smtClean="0"/>
              <a:t> </a:t>
            </a:r>
            <a:r>
              <a:rPr lang="el-GR" dirty="0" err="1" smtClean="0"/>
              <a:t>ανάλογα</a:t>
            </a:r>
            <a:r>
              <a:rPr lang="el-GR" dirty="0" smtClean="0"/>
              <a:t> </a:t>
            </a:r>
            <a:r>
              <a:rPr lang="el-GR" dirty="0" err="1" smtClean="0"/>
              <a:t>με</a:t>
            </a:r>
            <a:r>
              <a:rPr lang="el-GR" dirty="0" smtClean="0"/>
              <a:t> </a:t>
            </a:r>
            <a:r>
              <a:rPr lang="el-GR" dirty="0" err="1" smtClean="0"/>
              <a:t>το</a:t>
            </a:r>
            <a:r>
              <a:rPr lang="el-GR" dirty="0" smtClean="0"/>
              <a:t> </a:t>
            </a:r>
            <a:r>
              <a:rPr lang="el-GR" dirty="0" err="1" smtClean="0"/>
              <a:t>είδος</a:t>
            </a:r>
            <a:r>
              <a:rPr lang="el-GR" dirty="0" smtClean="0"/>
              <a:t> </a:t>
            </a:r>
            <a:r>
              <a:rPr lang="el-GR" dirty="0" err="1" smtClean="0"/>
              <a:t>της</a:t>
            </a:r>
            <a:r>
              <a:rPr lang="el-GR" dirty="0" smtClean="0"/>
              <a:t> </a:t>
            </a:r>
            <a:r>
              <a:rPr lang="el-GR" dirty="0" err="1" smtClean="0"/>
              <a:t>μουσικής</a:t>
            </a:r>
            <a:endParaRPr lang="el-GR" dirty="0" smtClean="0"/>
          </a:p>
          <a:p>
            <a:r>
              <a:rPr lang="el-GR" dirty="0" err="1" smtClean="0"/>
              <a:t>Αλλη</a:t>
            </a:r>
            <a:r>
              <a:rPr lang="el-GR" dirty="0" smtClean="0"/>
              <a:t> </a:t>
            </a:r>
            <a:r>
              <a:rPr lang="el-GR" dirty="0" err="1" smtClean="0"/>
              <a:t>χρήση</a:t>
            </a:r>
            <a:r>
              <a:rPr lang="el-GR" dirty="0" smtClean="0"/>
              <a:t> </a:t>
            </a:r>
            <a:r>
              <a:rPr lang="el-GR" dirty="0" err="1" smtClean="0"/>
              <a:t>του</a:t>
            </a:r>
            <a:r>
              <a:rPr lang="el-GR" dirty="0" smtClean="0"/>
              <a:t> </a:t>
            </a:r>
            <a:r>
              <a:rPr lang="el-GR" dirty="0" err="1" smtClean="0"/>
              <a:t>αντηχείου</a:t>
            </a:r>
            <a:r>
              <a:rPr lang="el-GR" dirty="0" smtClean="0"/>
              <a:t>  (</a:t>
            </a:r>
            <a:r>
              <a:rPr lang="en-US" dirty="0" smtClean="0"/>
              <a:t>pitch extremes and </a:t>
            </a:r>
            <a:r>
              <a:rPr lang="en-US" dirty="0" err="1" smtClean="0"/>
              <a:t>passaggio</a:t>
            </a:r>
            <a:r>
              <a:rPr lang="en-US" dirty="0" smtClean="0"/>
              <a:t>)</a:t>
            </a:r>
          </a:p>
          <a:p>
            <a:r>
              <a:rPr lang="en-US" dirty="0" smtClean="0"/>
              <a:t>K</a:t>
            </a:r>
            <a:r>
              <a:rPr lang="el-GR" dirty="0" err="1" smtClean="0"/>
              <a:t>ατευθυντικότητα</a:t>
            </a:r>
            <a:r>
              <a:rPr lang="el-GR" dirty="0" smtClean="0"/>
              <a:t> </a:t>
            </a:r>
            <a:r>
              <a:rPr lang="el-GR" dirty="0" err="1" smtClean="0"/>
              <a:t>της</a:t>
            </a:r>
            <a:r>
              <a:rPr lang="el-GR" dirty="0" smtClean="0"/>
              <a:t> </a:t>
            </a:r>
            <a:r>
              <a:rPr lang="el-GR" dirty="0" err="1" smtClean="0"/>
              <a:t>φωνής</a:t>
            </a:r>
            <a:r>
              <a:rPr lang="el-GR" dirty="0" smtClean="0"/>
              <a:t>  (</a:t>
            </a:r>
            <a:r>
              <a:rPr lang="en-US" dirty="0" smtClean="0"/>
              <a:t>So </a:t>
            </a:r>
            <a:r>
              <a:rPr lang="en-US" dirty="0"/>
              <a:t>if you cut the distance between you and the listener in half, the listener gets a 6 dB increase in SPL; if you double your distance from them, they lose 6 </a:t>
            </a:r>
            <a:r>
              <a:rPr lang="en-US" dirty="0" smtClean="0"/>
              <a:t>dB</a:t>
            </a:r>
            <a:r>
              <a:rPr lang="el-GR" dirty="0" smtClean="0"/>
              <a:t>)</a:t>
            </a:r>
          </a:p>
          <a:p>
            <a:endParaRPr lang="el-GR" dirty="0" smtClean="0"/>
          </a:p>
          <a:p>
            <a:r>
              <a:rPr lang="el-GR" dirty="0" smtClean="0"/>
              <a:t>ΤΕΧΝΑΣΜΑΤΑ ΤΩΝ ΤΡΑΓΟΥΔΣΤΙΩΝ</a:t>
            </a:r>
          </a:p>
          <a:p>
            <a:r>
              <a:rPr lang="el-GR" dirty="0" err="1" smtClean="0"/>
              <a:t>Αυξημένη</a:t>
            </a:r>
            <a:r>
              <a:rPr lang="el-GR" dirty="0" smtClean="0"/>
              <a:t> </a:t>
            </a:r>
            <a:r>
              <a:rPr lang="el-GR" dirty="0" err="1" smtClean="0"/>
              <a:t>υπογλωττιδική</a:t>
            </a:r>
            <a:r>
              <a:rPr lang="el-GR" dirty="0" smtClean="0"/>
              <a:t> </a:t>
            </a:r>
            <a:r>
              <a:rPr lang="el-GR" dirty="0" err="1" smtClean="0"/>
              <a:t>πείση</a:t>
            </a:r>
            <a:endParaRPr lang="el-GR" dirty="0" smtClean="0"/>
          </a:p>
          <a:p>
            <a:r>
              <a:rPr lang="el-GR" dirty="0" err="1" smtClean="0"/>
              <a:t>Διαμόρφωση</a:t>
            </a:r>
            <a:r>
              <a:rPr lang="el-GR" dirty="0" smtClean="0"/>
              <a:t> </a:t>
            </a:r>
            <a:r>
              <a:rPr lang="el-GR" dirty="0" err="1" smtClean="0"/>
              <a:t>του</a:t>
            </a:r>
            <a:r>
              <a:rPr lang="el-GR" dirty="0" smtClean="0"/>
              <a:t> </a:t>
            </a:r>
            <a:r>
              <a:rPr lang="el-GR" dirty="0" err="1" smtClean="0"/>
              <a:t>αντηχείου</a:t>
            </a:r>
            <a:endParaRPr lang="el-GR" dirty="0" smtClean="0"/>
          </a:p>
          <a:p>
            <a:r>
              <a:rPr lang="el-GR" dirty="0" err="1" smtClean="0"/>
              <a:t>Διαμόρφωση</a:t>
            </a:r>
            <a:r>
              <a:rPr lang="el-GR" dirty="0" smtClean="0"/>
              <a:t> </a:t>
            </a:r>
            <a:r>
              <a:rPr lang="el-GR" dirty="0" err="1" smtClean="0"/>
              <a:t>της</a:t>
            </a:r>
            <a:r>
              <a:rPr lang="el-GR" dirty="0" smtClean="0"/>
              <a:t> </a:t>
            </a:r>
            <a:r>
              <a:rPr lang="el-GR" dirty="0" err="1" smtClean="0"/>
              <a:t>προσαγωγής</a:t>
            </a:r>
            <a:r>
              <a:rPr lang="el-GR" dirty="0" smtClean="0"/>
              <a:t> </a:t>
            </a:r>
            <a:r>
              <a:rPr lang="el-GR" dirty="0" err="1" smtClean="0"/>
              <a:t>των</a:t>
            </a:r>
            <a:r>
              <a:rPr lang="el-GR" dirty="0" smtClean="0"/>
              <a:t> </a:t>
            </a:r>
            <a:r>
              <a:rPr lang="el-GR" dirty="0" err="1" smtClean="0"/>
              <a:t>φωνητικών</a:t>
            </a:r>
            <a:r>
              <a:rPr lang="el-GR" dirty="0" smtClean="0"/>
              <a:t> </a:t>
            </a:r>
            <a:r>
              <a:rPr lang="el-GR" dirty="0" err="1" smtClean="0"/>
              <a:t>χορδών</a:t>
            </a:r>
            <a:r>
              <a:rPr lang="el-GR" dirty="0" smtClean="0"/>
              <a:t> * </a:t>
            </a:r>
            <a:r>
              <a:rPr lang="el-GR" dirty="0" err="1" smtClean="0"/>
              <a:t>καλύτερη</a:t>
            </a:r>
            <a:r>
              <a:rPr lang="el-GR" dirty="0" smtClean="0"/>
              <a:t> </a:t>
            </a:r>
            <a:r>
              <a:rPr lang="el-GR" dirty="0" err="1" smtClean="0"/>
              <a:t>ενέργεια</a:t>
            </a:r>
            <a:r>
              <a:rPr lang="el-GR" dirty="0" smtClean="0"/>
              <a:t> </a:t>
            </a:r>
            <a:r>
              <a:rPr lang="el-GR" dirty="0" err="1" smtClean="0"/>
              <a:t>στους</a:t>
            </a:r>
            <a:r>
              <a:rPr lang="el-GR" dirty="0" smtClean="0"/>
              <a:t> </a:t>
            </a:r>
            <a:r>
              <a:rPr lang="el-GR" dirty="0" err="1" smtClean="0"/>
              <a:t>ψηλούς</a:t>
            </a:r>
            <a:r>
              <a:rPr lang="el-GR" dirty="0" smtClean="0"/>
              <a:t> </a:t>
            </a:r>
            <a:r>
              <a:rPr lang="el-GR" dirty="0" err="1" smtClean="0"/>
              <a:t>αμρονικούς</a:t>
            </a:r>
            <a:r>
              <a:rPr lang="el-GR" dirty="0" smtClean="0"/>
              <a:t>)</a:t>
            </a:r>
          </a:p>
          <a:p>
            <a:r>
              <a:rPr lang="el-GR" dirty="0" err="1" smtClean="0"/>
              <a:t>Αρθρωση</a:t>
            </a:r>
            <a:endParaRPr lang="el-GR" dirty="0" smtClean="0"/>
          </a:p>
          <a:p>
            <a:endParaRPr lang="el-GR" dirty="0" smtClean="0"/>
          </a:p>
          <a:p>
            <a:endParaRPr lang="en-US" dirty="0"/>
          </a:p>
        </p:txBody>
      </p:sp>
    </p:spTree>
    <p:extLst>
      <p:ext uri="{BB962C8B-B14F-4D97-AF65-F5344CB8AC3E}">
        <p14:creationId xmlns:p14="http://schemas.microsoft.com/office/powerpoint/2010/main" val="1410520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15610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9862"/>
          </a:xfrm>
        </p:spPr>
        <p:txBody>
          <a:bodyPr>
            <a:noAutofit/>
          </a:bodyPr>
          <a:lstStyle/>
          <a:p>
            <a:r>
              <a:rPr lang="en-US" sz="1800" dirty="0" smtClean="0"/>
              <a:t>3d sound spectrogram</a:t>
            </a:r>
            <a:r>
              <a:rPr lang="el-GR" sz="1800" dirty="0" smtClean="0"/>
              <a:t/>
            </a:r>
            <a:br>
              <a:rPr lang="el-GR" sz="1800" dirty="0" smtClean="0"/>
            </a:br>
            <a:r>
              <a:rPr lang="en-US" sz="1800" dirty="0" smtClean="0"/>
              <a:t>Overtone </a:t>
            </a:r>
            <a:r>
              <a:rPr lang="en-US" sz="1800" dirty="0" err="1" smtClean="0"/>
              <a:t>Analyser</a:t>
            </a:r>
            <a:r>
              <a:rPr lang="en-US" sz="1800" dirty="0" smtClean="0"/>
              <a:t/>
            </a:r>
            <a:br>
              <a:rPr lang="en-US" sz="1800" dirty="0" smtClean="0"/>
            </a:br>
            <a:r>
              <a:rPr lang="en-US" sz="1800" dirty="0" smtClean="0">
                <a:hlinkClick r:id="rId3"/>
              </a:rPr>
              <a:t>http://www.youtube.com/watch?v=r3kLKi6MhPo</a:t>
            </a:r>
            <a:endParaRPr lang="en-US" sz="1800" dirty="0"/>
          </a:p>
        </p:txBody>
      </p:sp>
      <p:pic>
        <p:nvPicPr>
          <p:cNvPr id="4" name="Content Placeholder 3"/>
          <p:cNvPicPr>
            <a:picLocks noGrp="1" noChangeAspect="1"/>
          </p:cNvPicPr>
          <p:nvPr>
            <p:ph idx="1"/>
          </p:nvPr>
        </p:nvPicPr>
        <p:blipFill>
          <a:blip r:embed="rId4"/>
          <a:srcRect t="6809" b="6809"/>
          <a:stretch>
            <a:fillRect/>
          </a:stretch>
        </p:blipFill>
        <p:spPr/>
      </p:pic>
      <p:pic>
        <p:nvPicPr>
          <p:cNvPr id="5" name="Content Placeholder 3"/>
          <p:cNvPicPr>
            <a:picLocks noChangeAspect="1"/>
          </p:cNvPicPr>
          <p:nvPr/>
        </p:nvPicPr>
        <p:blipFill>
          <a:blip r:embed="rId5"/>
          <a:srcRect l="20362" r="20362"/>
          <a:stretch>
            <a:fillRect/>
          </a:stretch>
        </p:blipFill>
        <p:spPr>
          <a:xfrm>
            <a:off x="609600" y="1752600"/>
            <a:ext cx="8229600" cy="4525963"/>
          </a:xfrm>
          <a:prstGeom prst="rect">
            <a:avLst/>
          </a:prstGeom>
        </p:spPr>
      </p:pic>
    </p:spTree>
    <p:extLst>
      <p:ext uri="{BB962C8B-B14F-4D97-AF65-F5344CB8AC3E}">
        <p14:creationId xmlns:p14="http://schemas.microsoft.com/office/powerpoint/2010/main" val="15303800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7011"/>
            <a:ext cx="8229600" cy="510310"/>
          </a:xfrm>
        </p:spPr>
        <p:txBody>
          <a:bodyPr>
            <a:normAutofit fontScale="90000"/>
          </a:bodyPr>
          <a:lstStyle/>
          <a:p>
            <a:r>
              <a:rPr lang="el-GR" sz="2800" dirty="0" err="1" smtClean="0"/>
              <a:t>Είδη</a:t>
            </a:r>
            <a:r>
              <a:rPr lang="el-GR" sz="2800" dirty="0" smtClean="0"/>
              <a:t> </a:t>
            </a:r>
            <a:r>
              <a:rPr lang="el-GR" sz="2800" dirty="0" err="1" smtClean="0"/>
              <a:t>φωνής</a:t>
            </a:r>
            <a:r>
              <a:rPr lang="el-GR" sz="2800" dirty="0" smtClean="0"/>
              <a:t> </a:t>
            </a:r>
            <a:r>
              <a:rPr lang="el-GR" sz="2800" dirty="0" err="1" smtClean="0"/>
              <a:t>σε</a:t>
            </a:r>
            <a:r>
              <a:rPr lang="el-GR" sz="2800" dirty="0" smtClean="0"/>
              <a:t> </a:t>
            </a:r>
            <a:r>
              <a:rPr lang="el-GR" sz="2800" dirty="0" err="1" smtClean="0"/>
              <a:t>σχέση</a:t>
            </a:r>
            <a:r>
              <a:rPr lang="el-GR" sz="2800" dirty="0" smtClean="0"/>
              <a:t> </a:t>
            </a:r>
            <a:r>
              <a:rPr lang="el-GR" sz="2800" dirty="0" err="1" smtClean="0"/>
              <a:t>με</a:t>
            </a:r>
            <a:r>
              <a:rPr lang="el-GR" sz="2800" dirty="0" smtClean="0"/>
              <a:t> </a:t>
            </a:r>
            <a:r>
              <a:rPr lang="el-GR" sz="2800" dirty="0" err="1" smtClean="0"/>
              <a:t>το</a:t>
            </a:r>
            <a:r>
              <a:rPr lang="el-GR" sz="2800" dirty="0" smtClean="0"/>
              <a:t> </a:t>
            </a:r>
            <a:r>
              <a:rPr lang="el-GR" sz="2800" dirty="0" err="1" smtClean="0"/>
              <a:t>ύφος</a:t>
            </a:r>
            <a:r>
              <a:rPr lang="el-GR" sz="2800" dirty="0" smtClean="0"/>
              <a:t> </a:t>
            </a:r>
            <a:r>
              <a:rPr lang="el-GR" sz="2800" dirty="0" err="1" smtClean="0"/>
              <a:t>του</a:t>
            </a:r>
            <a:r>
              <a:rPr lang="el-GR" sz="2800" dirty="0" smtClean="0"/>
              <a:t> </a:t>
            </a:r>
            <a:r>
              <a:rPr lang="el-GR" sz="2800" dirty="0" err="1" smtClean="0"/>
              <a:t>κειμένου</a:t>
            </a:r>
            <a:endParaRPr lang="en-US" sz="2800" dirty="0"/>
          </a:p>
        </p:txBody>
      </p:sp>
      <p:sp>
        <p:nvSpPr>
          <p:cNvPr id="3" name="Content Placeholder 2"/>
          <p:cNvSpPr>
            <a:spLocks noGrp="1"/>
          </p:cNvSpPr>
          <p:nvPr>
            <p:ph idx="1"/>
          </p:nvPr>
        </p:nvSpPr>
        <p:spPr>
          <a:xfrm>
            <a:off x="457200" y="1304126"/>
            <a:ext cx="8229600" cy="5307224"/>
          </a:xfrm>
        </p:spPr>
        <p:txBody>
          <a:bodyPr>
            <a:normAutofit fontScale="32500" lnSpcReduction="20000"/>
          </a:bodyPr>
          <a:lstStyle/>
          <a:p>
            <a:r>
              <a:rPr lang="el-GR" u="sng" dirty="0" err="1" smtClean="0"/>
              <a:t>Η</a:t>
            </a:r>
            <a:r>
              <a:rPr lang="el-GR" u="sng" dirty="0" smtClean="0"/>
              <a:t> ΑΡΘΡΩΜΕΝΗ ΦΩΝΗ</a:t>
            </a:r>
          </a:p>
          <a:p>
            <a:endParaRPr lang="el-GR" dirty="0" smtClean="0"/>
          </a:p>
          <a:p>
            <a:r>
              <a:rPr lang="el-GR" dirty="0" smtClean="0"/>
              <a:t>H ΦΩΝΗ TOY ΦΙΛΟΣΟΦΟΥ</a:t>
            </a:r>
          </a:p>
          <a:p>
            <a:r>
              <a:rPr lang="el-GR" dirty="0" err="1" smtClean="0"/>
              <a:t>Κώστας</a:t>
            </a:r>
            <a:r>
              <a:rPr lang="el-GR" dirty="0" smtClean="0"/>
              <a:t> </a:t>
            </a:r>
            <a:r>
              <a:rPr lang="el-GR" dirty="0" err="1" smtClean="0"/>
              <a:t>Αξελός</a:t>
            </a:r>
            <a:r>
              <a:rPr lang="el-GR" dirty="0" smtClean="0"/>
              <a:t> (19:07-19:52)</a:t>
            </a:r>
          </a:p>
          <a:p>
            <a:r>
              <a:rPr lang="el-GR" dirty="0" smtClean="0">
                <a:hlinkClick r:id="rId14"/>
              </a:rPr>
              <a:t>https://</a:t>
            </a:r>
            <a:r>
              <a:rPr lang="el-GR" dirty="0" err="1" smtClean="0">
                <a:hlinkClick r:id="rId14"/>
              </a:rPr>
              <a:t>www.youtube.com</a:t>
            </a:r>
            <a:r>
              <a:rPr lang="el-GR" dirty="0" smtClean="0">
                <a:hlinkClick r:id="rId14"/>
              </a:rPr>
              <a:t>/</a:t>
            </a:r>
            <a:r>
              <a:rPr lang="el-GR" dirty="0" err="1" smtClean="0">
                <a:hlinkClick r:id="rId14"/>
              </a:rPr>
              <a:t>watch?v</a:t>
            </a:r>
            <a:r>
              <a:rPr lang="el-GR" dirty="0" smtClean="0">
                <a:hlinkClick r:id="rId14"/>
              </a:rPr>
              <a:t>=TYl8GRJGnBY</a:t>
            </a:r>
            <a:endParaRPr lang="el-GR" dirty="0" smtClean="0"/>
          </a:p>
          <a:p>
            <a:pPr marL="0" indent="0">
              <a:buNone/>
            </a:pPr>
            <a:endParaRPr lang="el-GR" dirty="0" smtClean="0"/>
          </a:p>
          <a:p>
            <a:r>
              <a:rPr lang="el-GR" dirty="0" err="1" smtClean="0"/>
              <a:t>Η</a:t>
            </a:r>
            <a:r>
              <a:rPr lang="el-GR" dirty="0" smtClean="0"/>
              <a:t> ΦΩΝΗ ΤΟΥ ΠΟΙΗΤΗ </a:t>
            </a:r>
            <a:r>
              <a:rPr lang="el-GR" dirty="0" err="1" smtClean="0"/>
              <a:t>Ι</a:t>
            </a:r>
            <a:endParaRPr lang="el-GR" dirty="0" smtClean="0"/>
          </a:p>
          <a:p>
            <a:r>
              <a:rPr lang="el-GR" dirty="0" err="1" smtClean="0"/>
              <a:t>Οδ</a:t>
            </a:r>
            <a:r>
              <a:rPr lang="el-GR" dirty="0" smtClean="0"/>
              <a:t>. </a:t>
            </a:r>
            <a:r>
              <a:rPr lang="el-GR" dirty="0" err="1" smtClean="0"/>
              <a:t>Ελύτης</a:t>
            </a:r>
            <a:r>
              <a:rPr lang="el-GR" dirty="0" smtClean="0"/>
              <a:t> (10.34-10.57)</a:t>
            </a:r>
          </a:p>
          <a:p>
            <a:r>
              <a:rPr lang="el-GR" dirty="0" smtClean="0"/>
              <a:t>https://</a:t>
            </a:r>
            <a:r>
              <a:rPr lang="el-GR" dirty="0" err="1" smtClean="0"/>
              <a:t>www.youtube.com</a:t>
            </a:r>
            <a:r>
              <a:rPr lang="el-GR" dirty="0" smtClean="0"/>
              <a:t>/</a:t>
            </a:r>
            <a:r>
              <a:rPr lang="el-GR" dirty="0" err="1" smtClean="0"/>
              <a:t>watch?v</a:t>
            </a:r>
            <a:r>
              <a:rPr lang="el-GR" dirty="0" smtClean="0"/>
              <a:t>=v851rSIZbBQ</a:t>
            </a:r>
          </a:p>
          <a:p>
            <a:endParaRPr lang="el-GR" dirty="0" smtClean="0"/>
          </a:p>
          <a:p>
            <a:r>
              <a:rPr lang="el-GR" dirty="0" err="1" smtClean="0"/>
              <a:t>Η</a:t>
            </a:r>
            <a:r>
              <a:rPr lang="el-GR" dirty="0" smtClean="0"/>
              <a:t> ΦΩΝΗ  ΤΟΥ ΠΟΙΗΤΗ ΙΙ</a:t>
            </a:r>
          </a:p>
          <a:p>
            <a:r>
              <a:rPr lang="el-GR" dirty="0" err="1" smtClean="0"/>
              <a:t>Αγγ</a:t>
            </a:r>
            <a:r>
              <a:rPr lang="el-GR" dirty="0" smtClean="0"/>
              <a:t>. </a:t>
            </a:r>
            <a:r>
              <a:rPr lang="el-GR" dirty="0" err="1" smtClean="0"/>
              <a:t>Σικελιανός</a:t>
            </a:r>
            <a:r>
              <a:rPr lang="el-GR" dirty="0" smtClean="0"/>
              <a:t> (0:00-0:22)</a:t>
            </a:r>
          </a:p>
          <a:p>
            <a:r>
              <a:rPr lang="el-GR" dirty="0" smtClean="0"/>
              <a:t>https://</a:t>
            </a:r>
            <a:r>
              <a:rPr lang="el-GR" dirty="0" err="1" smtClean="0"/>
              <a:t>www.youtube.com</a:t>
            </a:r>
            <a:r>
              <a:rPr lang="el-GR" dirty="0" smtClean="0"/>
              <a:t>/</a:t>
            </a:r>
            <a:r>
              <a:rPr lang="el-GR" dirty="0" err="1" smtClean="0"/>
              <a:t>watch?v</a:t>
            </a:r>
            <a:r>
              <a:rPr lang="el-GR" dirty="0" smtClean="0"/>
              <a:t>=wAI1SnRSxEw</a:t>
            </a:r>
          </a:p>
          <a:p>
            <a:endParaRPr lang="el-GR" dirty="0" smtClean="0"/>
          </a:p>
          <a:p>
            <a:r>
              <a:rPr lang="el-GR" u="sng" dirty="0" smtClean="0"/>
              <a:t>ΦΩΝΗ ΤΩΝ ΠΑΘΩΝ</a:t>
            </a:r>
          </a:p>
          <a:p>
            <a:endParaRPr lang="el-GR" dirty="0" smtClean="0"/>
          </a:p>
          <a:p>
            <a:r>
              <a:rPr lang="el-GR" dirty="0" err="1" smtClean="0"/>
              <a:t>Η</a:t>
            </a:r>
            <a:r>
              <a:rPr lang="el-GR" dirty="0" smtClean="0"/>
              <a:t> ΦΩΝΗ ΤΗΣ ΤΡΑΓΩΔΟΥ (0:00-0:46)</a:t>
            </a:r>
          </a:p>
          <a:p>
            <a:r>
              <a:rPr lang="el-GR" dirty="0" err="1" smtClean="0"/>
              <a:t>Κατίνα</a:t>
            </a:r>
            <a:r>
              <a:rPr lang="el-GR" dirty="0" smtClean="0"/>
              <a:t> </a:t>
            </a:r>
            <a:r>
              <a:rPr lang="el-GR" dirty="0" err="1" smtClean="0"/>
              <a:t>Παξινού</a:t>
            </a:r>
            <a:endParaRPr lang="el-GR" dirty="0" smtClean="0"/>
          </a:p>
          <a:p>
            <a:r>
              <a:rPr lang="el-GR" dirty="0" smtClean="0">
                <a:hlinkClick r:id="rId15"/>
              </a:rPr>
              <a:t>https://www.youtube.com/watch?v=PIbSc6kSQXo</a:t>
            </a:r>
            <a:r>
              <a:rPr lang="el-GR" dirty="0" smtClean="0"/>
              <a:t> </a:t>
            </a:r>
          </a:p>
          <a:p>
            <a:endParaRPr lang="el-GR" dirty="0" smtClean="0"/>
          </a:p>
          <a:p>
            <a:r>
              <a:rPr lang="el-GR" u="sng" dirty="0" smtClean="0"/>
              <a:t>ΑΔΟΥΣΑ ΦΩΝΗ</a:t>
            </a:r>
          </a:p>
          <a:p>
            <a:endParaRPr lang="el-GR" u="sng" dirty="0" smtClean="0"/>
          </a:p>
          <a:p>
            <a:r>
              <a:rPr lang="el-GR" dirty="0" smtClean="0"/>
              <a:t>ΦΩΝΗ  </a:t>
            </a:r>
            <a:r>
              <a:rPr lang="el-GR" dirty="0" err="1" smtClean="0"/>
              <a:t>στη</a:t>
            </a:r>
            <a:r>
              <a:rPr lang="el-GR" dirty="0" smtClean="0"/>
              <a:t> </a:t>
            </a:r>
            <a:r>
              <a:rPr lang="el-GR" dirty="0" err="1" smtClean="0"/>
              <a:t>Μελοποιημένη</a:t>
            </a:r>
            <a:r>
              <a:rPr lang="el-GR" dirty="0" smtClean="0"/>
              <a:t> </a:t>
            </a:r>
            <a:r>
              <a:rPr lang="el-GR" dirty="0" err="1" smtClean="0"/>
              <a:t>ποίηση</a:t>
            </a:r>
            <a:endParaRPr lang="el-GR" dirty="0" smtClean="0"/>
          </a:p>
          <a:p>
            <a:r>
              <a:rPr lang="el-GR" dirty="0" err="1" smtClean="0"/>
              <a:t>Πλάτωνος</a:t>
            </a:r>
            <a:r>
              <a:rPr lang="el-GR" dirty="0" smtClean="0"/>
              <a:t> –</a:t>
            </a:r>
            <a:r>
              <a:rPr lang="el-GR" dirty="0" err="1" smtClean="0"/>
              <a:t>Καρυωτάκης</a:t>
            </a:r>
            <a:r>
              <a:rPr lang="el-GR" dirty="0" smtClean="0"/>
              <a:t> (</a:t>
            </a:r>
            <a:r>
              <a:rPr lang="el-GR" dirty="0" err="1" smtClean="0"/>
              <a:t>Σαβίννα</a:t>
            </a:r>
            <a:r>
              <a:rPr lang="el-GR" dirty="0" smtClean="0"/>
              <a:t>) (0:00-0:33)</a:t>
            </a:r>
          </a:p>
          <a:p>
            <a:r>
              <a:rPr lang="el-GR" dirty="0" smtClean="0">
                <a:hlinkClick r:id="rId16"/>
              </a:rPr>
              <a:t>https://www.youtube.com/watch?v=aZ-aWOyGm60</a:t>
            </a:r>
            <a:r>
              <a:rPr lang="el-GR" dirty="0" smtClean="0"/>
              <a:t>   </a:t>
            </a:r>
          </a:p>
          <a:p>
            <a:endParaRPr lang="el-GR" dirty="0" smtClean="0"/>
          </a:p>
          <a:p>
            <a:r>
              <a:rPr lang="el-GR" dirty="0" smtClean="0"/>
              <a:t>ΦΩΝΗ ΣΤΗΝ ΟΠΕΡΑ</a:t>
            </a:r>
          </a:p>
          <a:p>
            <a:r>
              <a:rPr lang="el-GR" dirty="0" smtClean="0"/>
              <a:t>Maria Callas (</a:t>
            </a:r>
            <a:r>
              <a:rPr lang="el-GR" dirty="0" err="1" smtClean="0"/>
              <a:t>Casta</a:t>
            </a:r>
            <a:r>
              <a:rPr lang="el-GR" dirty="0" smtClean="0"/>
              <a:t> Diva )</a:t>
            </a:r>
          </a:p>
          <a:p>
            <a:r>
              <a:rPr lang="el-GR" dirty="0" smtClean="0"/>
              <a:t>0:00-0:33</a:t>
            </a:r>
          </a:p>
          <a:p>
            <a:r>
              <a:rPr lang="el-GR" dirty="0" smtClean="0">
                <a:hlinkClick r:id="rId14"/>
              </a:rPr>
              <a:t>https://www.youtube.com/watch?v=TYl8GRJGnBY</a:t>
            </a:r>
            <a:endParaRPr lang="el-GR" dirty="0" smtClean="0"/>
          </a:p>
          <a:p>
            <a:endParaRPr lang="el-GR" dirty="0"/>
          </a:p>
          <a:p>
            <a:endParaRPr lang="en-US" dirty="0"/>
          </a:p>
        </p:txBody>
      </p:sp>
      <p:pic>
        <p:nvPicPr>
          <p:cNvPr id="4" name="Ο ΦΙΛΟΣΟΦΟΣ ΚΩΣΤΑΣ ΑΞΕΛΟΣ.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084396" y="1304126"/>
            <a:ext cx="812800" cy="408248"/>
          </a:xfrm>
          <a:prstGeom prst="rect">
            <a:avLst/>
          </a:prstGeom>
        </p:spPr>
      </p:pic>
      <p:pic>
        <p:nvPicPr>
          <p:cNvPr id="5" name="ΠΑΛΑΜΑΣ! του Άγγελου Σικελιανού.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163773" y="3005160"/>
            <a:ext cx="812800" cy="453610"/>
          </a:xfrm>
          <a:prstGeom prst="rect">
            <a:avLst/>
          </a:prstGeom>
        </p:spPr>
      </p:pic>
      <p:pic>
        <p:nvPicPr>
          <p:cNvPr id="6" name="Παρασκήνιο - ΣΕΦΕΡΗΣ ΕΛΥΤΗΣ.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783514" y="2016155"/>
            <a:ext cx="812800" cy="512715"/>
          </a:xfrm>
          <a:prstGeom prst="rect">
            <a:avLst/>
          </a:prstGeom>
        </p:spPr>
      </p:pic>
      <p:pic>
        <p:nvPicPr>
          <p:cNvPr id="7" name="Κατίνα Παξινού - Μήδεια του Ευριπίδη.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6189914" y="3555591"/>
            <a:ext cx="812800" cy="812800"/>
          </a:xfrm>
          <a:prstGeom prst="rect">
            <a:avLst/>
          </a:prstGeom>
        </p:spPr>
      </p:pic>
      <p:pic>
        <p:nvPicPr>
          <p:cNvPr id="8" name="Σαβίνα Γιαννάτου - Το βράδυ.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4298320" y="4368391"/>
            <a:ext cx="812800" cy="812800"/>
          </a:xfrm>
          <a:prstGeom prst="rect">
            <a:avLst/>
          </a:prstGeom>
        </p:spPr>
      </p:pic>
      <p:pic>
        <p:nvPicPr>
          <p:cNvPr id="9" name="Casta Diva (Maria Callas).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5978114" y="5181191"/>
            <a:ext cx="812800" cy="812800"/>
          </a:xfrm>
          <a:prstGeom prst="rect">
            <a:avLst/>
          </a:prstGeom>
        </p:spPr>
      </p:pic>
    </p:spTree>
    <p:extLst>
      <p:ext uri="{BB962C8B-B14F-4D97-AF65-F5344CB8AC3E}">
        <p14:creationId xmlns:p14="http://schemas.microsoft.com/office/powerpoint/2010/main" val="15340696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72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3300"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7020"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6256"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42578" fill="hold"/>
                                        <p:tgtEl>
                                          <p:spTgt spid="9"/>
                                        </p:tgtEl>
                                      </p:cBhvr>
                                    </p:cmd>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2475"/>
            <a:ext cx="8229600" cy="635162"/>
          </a:xfrm>
        </p:spPr>
        <p:txBody>
          <a:bodyPr>
            <a:normAutofit/>
          </a:bodyPr>
          <a:lstStyle/>
          <a:p>
            <a:r>
              <a:rPr lang="el-GR" sz="2800" dirty="0" smtClean="0"/>
              <a:t>ΣΗΜΕΙΟΛΟΓΙΑ ΤΗΣ ΦΩΝΗΣ ΣΤΟ ΠΡΟΦΟΡΙΚΟ ΛΟΓΟ</a:t>
            </a:r>
            <a:endParaRPr lang="en-US" sz="2800" dirty="0"/>
          </a:p>
        </p:txBody>
      </p:sp>
      <p:sp>
        <p:nvSpPr>
          <p:cNvPr id="3" name="Content Placeholder 2"/>
          <p:cNvSpPr>
            <a:spLocks noGrp="1"/>
          </p:cNvSpPr>
          <p:nvPr>
            <p:ph idx="1"/>
          </p:nvPr>
        </p:nvSpPr>
        <p:spPr>
          <a:xfrm>
            <a:off x="457200" y="1836615"/>
            <a:ext cx="8229600" cy="4289548"/>
          </a:xfrm>
        </p:spPr>
        <p:txBody>
          <a:bodyPr>
            <a:normAutofit/>
          </a:bodyPr>
          <a:lstStyle/>
          <a:p>
            <a:r>
              <a:rPr lang="el-GR" sz="2400" i="1" dirty="0" err="1" smtClean="0"/>
              <a:t>Σημειολογία</a:t>
            </a:r>
            <a:r>
              <a:rPr lang="el-GR" sz="2400" dirty="0" smtClean="0"/>
              <a:t>  </a:t>
            </a:r>
          </a:p>
          <a:p>
            <a:pPr marL="0" indent="0">
              <a:buNone/>
            </a:pPr>
            <a:r>
              <a:rPr lang="el-GR" sz="2400" dirty="0" smtClean="0"/>
              <a:t>(</a:t>
            </a:r>
            <a:r>
              <a:rPr lang="el-GR" sz="2400" dirty="0" err="1" smtClean="0"/>
              <a:t>πολιτισμική</a:t>
            </a:r>
            <a:r>
              <a:rPr lang="el-GR" sz="2400" dirty="0" smtClean="0"/>
              <a:t> </a:t>
            </a:r>
            <a:r>
              <a:rPr lang="el-GR" sz="2400" dirty="0" err="1" smtClean="0"/>
              <a:t>καταγωγή</a:t>
            </a:r>
            <a:r>
              <a:rPr lang="el-GR" sz="2400" dirty="0" smtClean="0"/>
              <a:t>, </a:t>
            </a:r>
            <a:r>
              <a:rPr lang="el-GR" sz="2400" dirty="0" err="1" smtClean="0"/>
              <a:t>εκπαίδευση</a:t>
            </a:r>
            <a:r>
              <a:rPr lang="el-GR" sz="2400" dirty="0" smtClean="0"/>
              <a:t>, </a:t>
            </a:r>
            <a:r>
              <a:rPr lang="el-GR" sz="2400" dirty="0" err="1" smtClean="0"/>
              <a:t>χαρακτήρας</a:t>
            </a:r>
            <a:r>
              <a:rPr lang="el-GR" sz="2400" dirty="0" smtClean="0"/>
              <a:t>, </a:t>
            </a:r>
            <a:r>
              <a:rPr lang="el-GR" sz="2400" dirty="0" err="1" smtClean="0"/>
              <a:t>ψυχολογική</a:t>
            </a:r>
            <a:r>
              <a:rPr lang="el-GR" sz="2400" dirty="0" smtClean="0"/>
              <a:t> </a:t>
            </a:r>
            <a:r>
              <a:rPr lang="el-GR" sz="2400" dirty="0" err="1" smtClean="0"/>
              <a:t>διάθεση</a:t>
            </a:r>
            <a:r>
              <a:rPr lang="el-GR" sz="2400" dirty="0" smtClean="0"/>
              <a:t>, </a:t>
            </a:r>
            <a:r>
              <a:rPr lang="el-GR" sz="2400" dirty="0" err="1" smtClean="0"/>
              <a:t>ηλικία</a:t>
            </a:r>
            <a:r>
              <a:rPr lang="el-GR" sz="2400" dirty="0" smtClean="0"/>
              <a:t>)</a:t>
            </a:r>
            <a:endParaRPr lang="en-US" sz="2400" dirty="0" smtClean="0"/>
          </a:p>
          <a:p>
            <a:endParaRPr lang="el-GR" sz="2400" i="1" dirty="0" smtClean="0"/>
          </a:p>
          <a:p>
            <a:r>
              <a:rPr lang="el-GR" sz="2400" i="1" dirty="0" err="1" smtClean="0"/>
              <a:t>Προφορική</a:t>
            </a:r>
            <a:r>
              <a:rPr lang="el-GR" sz="2400" i="1" dirty="0" smtClean="0"/>
              <a:t> </a:t>
            </a:r>
            <a:r>
              <a:rPr lang="el-GR" sz="2400" i="1" dirty="0" err="1" smtClean="0"/>
              <a:t>γλώσσα</a:t>
            </a:r>
            <a:endParaRPr lang="el-GR" sz="2400" i="1" dirty="0" smtClean="0"/>
          </a:p>
          <a:p>
            <a:pPr marL="0" indent="0">
              <a:buNone/>
            </a:pPr>
            <a:r>
              <a:rPr lang="el-GR" sz="2400" dirty="0" smtClean="0"/>
              <a:t> </a:t>
            </a:r>
            <a:r>
              <a:rPr lang="el-GR" sz="2400" dirty="0"/>
              <a:t>(</a:t>
            </a:r>
            <a:r>
              <a:rPr lang="el-GR" sz="2400" dirty="0" err="1"/>
              <a:t>φωνολογικοί</a:t>
            </a:r>
            <a:r>
              <a:rPr lang="el-GR" sz="2400" dirty="0"/>
              <a:t>, </a:t>
            </a:r>
            <a:r>
              <a:rPr lang="el-GR" sz="2400" dirty="0" err="1"/>
              <a:t>συντακτικοί</a:t>
            </a:r>
            <a:r>
              <a:rPr lang="el-GR" sz="2400" dirty="0"/>
              <a:t>, </a:t>
            </a:r>
            <a:r>
              <a:rPr lang="el-GR" sz="2400" dirty="0" err="1"/>
              <a:t>λεκτικοί</a:t>
            </a:r>
            <a:r>
              <a:rPr lang="el-GR" sz="2400" dirty="0"/>
              <a:t>, </a:t>
            </a:r>
            <a:r>
              <a:rPr lang="el-GR" sz="2400" dirty="0" err="1"/>
              <a:t>προσωδιακοί</a:t>
            </a:r>
            <a:r>
              <a:rPr lang="el-GR" sz="2400" dirty="0"/>
              <a:t> </a:t>
            </a:r>
            <a:r>
              <a:rPr lang="el-GR" sz="2400" dirty="0" err="1"/>
              <a:t>και</a:t>
            </a:r>
            <a:r>
              <a:rPr lang="el-GR" sz="2400" dirty="0"/>
              <a:t> </a:t>
            </a:r>
            <a:r>
              <a:rPr lang="el-GR" sz="2400" u="sng" dirty="0" err="1"/>
              <a:t>παραγλωσσικοί</a:t>
            </a:r>
            <a:r>
              <a:rPr lang="el-GR" sz="2400" dirty="0"/>
              <a:t> </a:t>
            </a:r>
            <a:r>
              <a:rPr lang="el-GR" sz="2400" dirty="0" err="1"/>
              <a:t>υποκώδικες</a:t>
            </a:r>
            <a:r>
              <a:rPr lang="el-GR" sz="2400" dirty="0" smtClean="0"/>
              <a:t>)</a:t>
            </a:r>
            <a:endParaRPr lang="en-US" sz="2400" dirty="0" smtClean="0"/>
          </a:p>
          <a:p>
            <a:pPr marL="0" indent="0">
              <a:buNone/>
            </a:pPr>
            <a:endParaRPr lang="en-US" sz="2400" dirty="0"/>
          </a:p>
        </p:txBody>
      </p:sp>
    </p:spTree>
    <p:extLst>
      <p:ext uri="{BB962C8B-B14F-4D97-AF65-F5344CB8AC3E}">
        <p14:creationId xmlns:p14="http://schemas.microsoft.com/office/powerpoint/2010/main" val="2644269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9018"/>
            <a:ext cx="8229600" cy="499080"/>
          </a:xfrm>
        </p:spPr>
        <p:txBody>
          <a:bodyPr>
            <a:normAutofit fontScale="90000"/>
          </a:bodyPr>
          <a:lstStyle/>
          <a:p>
            <a:r>
              <a:rPr lang="en-US" dirty="0" smtClean="0"/>
              <a:t>A</a:t>
            </a:r>
            <a:r>
              <a:rPr lang="el-GR" dirty="0" err="1" smtClean="0"/>
              <a:t>ναγνώριση</a:t>
            </a:r>
            <a:r>
              <a:rPr lang="el-GR" dirty="0" smtClean="0"/>
              <a:t> </a:t>
            </a:r>
            <a:r>
              <a:rPr lang="el-GR" dirty="0" err="1" smtClean="0"/>
              <a:t>ομιλίας</a:t>
            </a:r>
            <a:r>
              <a:rPr lang="el-GR" dirty="0" smtClean="0"/>
              <a:t/>
            </a:r>
            <a:br>
              <a:rPr lang="el-GR" dirty="0" smtClean="0"/>
            </a:br>
            <a:endParaRPr lang="en-US" dirty="0"/>
          </a:p>
        </p:txBody>
      </p:sp>
      <p:sp>
        <p:nvSpPr>
          <p:cNvPr id="3" name="Content Placeholder 2"/>
          <p:cNvSpPr>
            <a:spLocks noGrp="1"/>
          </p:cNvSpPr>
          <p:nvPr>
            <p:ph idx="1"/>
          </p:nvPr>
        </p:nvSpPr>
        <p:spPr>
          <a:xfrm>
            <a:off x="457200" y="1600200"/>
            <a:ext cx="8229600" cy="4943109"/>
          </a:xfrm>
        </p:spPr>
        <p:txBody>
          <a:bodyPr/>
          <a:lstStyle/>
          <a:p>
            <a:r>
              <a:rPr lang="el-GR" dirty="0" err="1" smtClean="0"/>
              <a:t>Μπορούμε</a:t>
            </a:r>
            <a:r>
              <a:rPr lang="el-GR" dirty="0" smtClean="0"/>
              <a:t> </a:t>
            </a:r>
            <a:r>
              <a:rPr lang="el-GR" dirty="0" err="1" smtClean="0"/>
              <a:t>να</a:t>
            </a:r>
            <a:r>
              <a:rPr lang="el-GR" dirty="0" smtClean="0"/>
              <a:t> </a:t>
            </a:r>
            <a:r>
              <a:rPr lang="el-GR" dirty="0" err="1" smtClean="0"/>
              <a:t>αναγνωρίσυμε</a:t>
            </a:r>
            <a:r>
              <a:rPr lang="el-GR" dirty="0" smtClean="0"/>
              <a:t> </a:t>
            </a:r>
            <a:r>
              <a:rPr lang="el-GR" dirty="0" err="1" smtClean="0"/>
              <a:t>πάνω</a:t>
            </a:r>
            <a:r>
              <a:rPr lang="el-GR" dirty="0" smtClean="0"/>
              <a:t> </a:t>
            </a:r>
            <a:r>
              <a:rPr lang="el-GR" dirty="0" err="1" smtClean="0"/>
              <a:t>απο</a:t>
            </a:r>
            <a:r>
              <a:rPr lang="el-GR" dirty="0" smtClean="0"/>
              <a:t>  30 </a:t>
            </a:r>
            <a:r>
              <a:rPr lang="el-GR" dirty="0" err="1" smtClean="0"/>
              <a:t>φωνήματο</a:t>
            </a:r>
            <a:r>
              <a:rPr lang="el-GR" dirty="0" smtClean="0"/>
              <a:t>/</a:t>
            </a:r>
            <a:r>
              <a:rPr lang="en-US" dirty="0" smtClean="0"/>
              <a:t>sec </a:t>
            </a:r>
            <a:r>
              <a:rPr lang="el-GR" dirty="0" err="1" smtClean="0"/>
              <a:t>και</a:t>
            </a:r>
            <a:r>
              <a:rPr lang="el-GR" dirty="0" smtClean="0"/>
              <a:t> </a:t>
            </a:r>
            <a:r>
              <a:rPr lang="el-GR" dirty="0" err="1" smtClean="0"/>
              <a:t>με</a:t>
            </a:r>
            <a:r>
              <a:rPr lang="el-GR" dirty="0" smtClean="0"/>
              <a:t> </a:t>
            </a:r>
            <a:r>
              <a:rPr lang="el-GR" dirty="0" err="1" smtClean="0"/>
              <a:t>γρήγορο</a:t>
            </a:r>
            <a:r>
              <a:rPr lang="el-GR" dirty="0" smtClean="0"/>
              <a:t> </a:t>
            </a:r>
            <a:r>
              <a:rPr lang="el-GR" dirty="0" err="1" smtClean="0"/>
              <a:t>ρυθμό</a:t>
            </a:r>
            <a:r>
              <a:rPr lang="el-GR" dirty="0" smtClean="0"/>
              <a:t> </a:t>
            </a:r>
            <a:r>
              <a:rPr lang="el-GR" dirty="0" err="1" smtClean="0"/>
              <a:t>μέχρι</a:t>
            </a:r>
            <a:r>
              <a:rPr lang="el-GR" dirty="0" smtClean="0"/>
              <a:t> 400 </a:t>
            </a:r>
            <a:r>
              <a:rPr lang="el-GR" dirty="0" err="1" smtClean="0"/>
              <a:t>λέξεις</a:t>
            </a:r>
            <a:r>
              <a:rPr lang="el-GR" dirty="0" smtClean="0"/>
              <a:t> /</a:t>
            </a:r>
            <a:r>
              <a:rPr lang="en-US" dirty="0" smtClean="0"/>
              <a:t>min</a:t>
            </a:r>
          </a:p>
          <a:p>
            <a:r>
              <a:rPr lang="el-GR" dirty="0" err="1" smtClean="0"/>
              <a:t>Τεστ</a:t>
            </a:r>
            <a:r>
              <a:rPr lang="el-GR" dirty="0" smtClean="0"/>
              <a:t> </a:t>
            </a:r>
            <a:r>
              <a:rPr lang="el-GR" dirty="0" err="1" smtClean="0"/>
              <a:t>της</a:t>
            </a:r>
            <a:r>
              <a:rPr lang="el-GR" dirty="0" smtClean="0"/>
              <a:t> </a:t>
            </a:r>
            <a:r>
              <a:rPr lang="el-GR" dirty="0" err="1" smtClean="0"/>
              <a:t>άρθρωσης</a:t>
            </a:r>
            <a:endParaRPr lang="el-GR" dirty="0" smtClean="0"/>
          </a:p>
          <a:p>
            <a:endParaRPr lang="el-GR" dirty="0"/>
          </a:p>
          <a:p>
            <a:endParaRPr lang="en-US" dirty="0" smtClean="0"/>
          </a:p>
          <a:p>
            <a:endParaRPr lang="en-US" dirty="0"/>
          </a:p>
        </p:txBody>
      </p:sp>
      <p:pic>
        <p:nvPicPr>
          <p:cNvPr id="4" name="Content Placeholder 3" descr="Fig_16.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49992" y="3740320"/>
            <a:ext cx="2706688" cy="2633663"/>
          </a:xfrm>
          <a:prstGeom prst="rect">
            <a:avLst/>
          </a:prstGeom>
        </p:spPr>
      </p:pic>
    </p:spTree>
    <p:extLst>
      <p:ext uri="{BB962C8B-B14F-4D97-AF65-F5344CB8AC3E}">
        <p14:creationId xmlns:p14="http://schemas.microsoft.com/office/powerpoint/2010/main" val="2735141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5692"/>
            <a:ext cx="8229600" cy="508000"/>
          </a:xfrm>
        </p:spPr>
        <p:txBody>
          <a:bodyPr>
            <a:normAutofit fontScale="90000"/>
          </a:bodyPr>
          <a:lstStyle/>
          <a:p>
            <a:r>
              <a:rPr lang="el-GR" dirty="0" err="1" smtClean="0"/>
              <a:t>Ποιότητα</a:t>
            </a:r>
            <a:r>
              <a:rPr lang="el-GR" dirty="0" smtClean="0"/>
              <a:t> </a:t>
            </a:r>
            <a:r>
              <a:rPr lang="el-GR" dirty="0" err="1" smtClean="0"/>
              <a:t>της</a:t>
            </a:r>
            <a:r>
              <a:rPr lang="el-GR" dirty="0" smtClean="0"/>
              <a:t> </a:t>
            </a:r>
            <a:r>
              <a:rPr lang="el-GR" dirty="0" err="1" smtClean="0"/>
              <a:t>Φωνής</a:t>
            </a:r>
            <a:r>
              <a:rPr lang="el-GR" dirty="0" smtClean="0"/>
              <a:t> (</a:t>
            </a:r>
            <a:r>
              <a:rPr lang="el-GR" dirty="0" err="1" smtClean="0"/>
              <a:t>Ν</a:t>
            </a:r>
            <a:r>
              <a:rPr lang="en-US" dirty="0" err="1" smtClean="0"/>
              <a:t>oth</a:t>
            </a:r>
            <a:r>
              <a:rPr lang="en-US" dirty="0" smtClean="0"/>
              <a:t>, 1995)</a:t>
            </a:r>
            <a:endParaRPr lang="en-US" dirty="0"/>
          </a:p>
        </p:txBody>
      </p:sp>
      <p:pic>
        <p:nvPicPr>
          <p:cNvPr id="4" name="Content Placeholder 3" descr="Screen Shot 2017-03-31 at 11.39.47.png"/>
          <p:cNvPicPr>
            <a:picLocks noGrp="1" noChangeAspect="1"/>
          </p:cNvPicPr>
          <p:nvPr>
            <p:ph idx="1"/>
          </p:nvPr>
        </p:nvPicPr>
        <p:blipFill>
          <a:blip r:embed="rId2">
            <a:extLst>
              <a:ext uri="{28A0092B-C50C-407E-A947-70E740481C1C}">
                <a14:useLocalDpi xmlns:a14="http://schemas.microsoft.com/office/drawing/2010/main" val="0"/>
              </a:ext>
            </a:extLst>
          </a:blip>
          <a:srcRect l="-46897" r="-46897"/>
          <a:stretch>
            <a:fillRect/>
          </a:stretch>
        </p:blipFill>
        <p:spPr>
          <a:xfrm>
            <a:off x="457200" y="1270000"/>
            <a:ext cx="8229600" cy="5197231"/>
          </a:xfrm>
        </p:spPr>
      </p:pic>
    </p:spTree>
    <p:extLst>
      <p:ext uri="{BB962C8B-B14F-4D97-AF65-F5344CB8AC3E}">
        <p14:creationId xmlns:p14="http://schemas.microsoft.com/office/powerpoint/2010/main" val="73732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445" y="795047"/>
            <a:ext cx="8229600" cy="577120"/>
          </a:xfrm>
        </p:spPr>
        <p:txBody>
          <a:bodyPr>
            <a:normAutofit fontScale="90000"/>
          </a:bodyPr>
          <a:lstStyle/>
          <a:p>
            <a:r>
              <a:rPr lang="el-GR" sz="3200" b="1" dirty="0" err="1" smtClean="0"/>
              <a:t>Δημιουργία</a:t>
            </a:r>
            <a:r>
              <a:rPr lang="el-GR" sz="3200" b="1" dirty="0" smtClean="0"/>
              <a:t> </a:t>
            </a:r>
            <a:r>
              <a:rPr lang="el-GR" sz="3200" b="1" dirty="0" err="1" smtClean="0"/>
              <a:t>του</a:t>
            </a:r>
            <a:r>
              <a:rPr lang="el-GR" sz="3200" b="1" dirty="0" smtClean="0"/>
              <a:t> </a:t>
            </a:r>
            <a:r>
              <a:rPr lang="el-GR" sz="3200" b="1" dirty="0" err="1" smtClean="0"/>
              <a:t>έναρθρου</a:t>
            </a:r>
            <a:r>
              <a:rPr lang="el-GR" sz="3200" b="1" dirty="0" smtClean="0"/>
              <a:t> </a:t>
            </a:r>
            <a:r>
              <a:rPr lang="el-GR" sz="3200" b="1" dirty="0" err="1" smtClean="0"/>
              <a:t>λόγου</a:t>
            </a:r>
            <a:r>
              <a:rPr lang="el-GR" sz="2000" b="1" dirty="0" smtClean="0"/>
              <a:t>.</a:t>
            </a:r>
            <a:br>
              <a:rPr lang="el-GR" sz="2000" b="1" dirty="0" smtClean="0"/>
            </a:br>
            <a:endParaRPr lang="en-US" sz="1600" i="1" dirty="0"/>
          </a:p>
        </p:txBody>
      </p:sp>
      <p:sp>
        <p:nvSpPr>
          <p:cNvPr id="3" name="Content Placeholder 2"/>
          <p:cNvSpPr>
            <a:spLocks noGrp="1"/>
          </p:cNvSpPr>
          <p:nvPr>
            <p:ph idx="1"/>
          </p:nvPr>
        </p:nvSpPr>
        <p:spPr>
          <a:xfrm>
            <a:off x="536577" y="1600200"/>
            <a:ext cx="8229600" cy="4525963"/>
          </a:xfrm>
        </p:spPr>
        <p:txBody>
          <a:bodyPr>
            <a:normAutofit fontScale="85000" lnSpcReduction="10000"/>
          </a:bodyPr>
          <a:lstStyle/>
          <a:p>
            <a:r>
              <a:rPr lang="el-GR" sz="2400" dirty="0" err="1"/>
              <a:t>Από</a:t>
            </a:r>
            <a:r>
              <a:rPr lang="el-GR" sz="2400" dirty="0"/>
              <a:t> </a:t>
            </a:r>
            <a:r>
              <a:rPr lang="el-GR" sz="2400" dirty="0" err="1" smtClean="0"/>
              <a:t>την</a:t>
            </a:r>
            <a:r>
              <a:rPr lang="el-GR" sz="2400" dirty="0" smtClean="0"/>
              <a:t> </a:t>
            </a:r>
            <a:r>
              <a:rPr lang="el-GR" sz="2400" dirty="0" err="1" smtClean="0"/>
              <a:t>αναπνοή</a:t>
            </a:r>
            <a:r>
              <a:rPr lang="el-GR" sz="2400" dirty="0" smtClean="0"/>
              <a:t> …</a:t>
            </a:r>
            <a:r>
              <a:rPr lang="el-GR" sz="2400" dirty="0" err="1"/>
              <a:t>στη</a:t>
            </a:r>
            <a:r>
              <a:rPr lang="el-GR" sz="2400" dirty="0"/>
              <a:t> </a:t>
            </a:r>
            <a:r>
              <a:rPr lang="el-GR" sz="2400" dirty="0" err="1" smtClean="0"/>
              <a:t>φωνή</a:t>
            </a:r>
            <a:r>
              <a:rPr lang="el-GR" sz="2400" dirty="0" smtClean="0"/>
              <a:t> (</a:t>
            </a:r>
            <a:r>
              <a:rPr lang="el-GR" sz="2400" dirty="0" err="1" smtClean="0"/>
              <a:t>πηγή</a:t>
            </a:r>
            <a:r>
              <a:rPr lang="el-GR" sz="2400" dirty="0" smtClean="0"/>
              <a:t> </a:t>
            </a:r>
            <a:r>
              <a:rPr lang="el-GR" sz="2400" dirty="0" err="1" smtClean="0"/>
              <a:t>ενέργειας</a:t>
            </a:r>
            <a:r>
              <a:rPr lang="el-GR" sz="2400" dirty="0" smtClean="0"/>
              <a:t>)</a:t>
            </a:r>
            <a:endParaRPr lang="en-US" sz="2400" dirty="0" smtClean="0"/>
          </a:p>
          <a:p>
            <a:endParaRPr lang="el-GR" sz="2400" dirty="0"/>
          </a:p>
          <a:p>
            <a:r>
              <a:rPr lang="el-GR" sz="2400" dirty="0" err="1"/>
              <a:t>Οι</a:t>
            </a:r>
            <a:r>
              <a:rPr lang="el-GR" sz="2400" dirty="0"/>
              <a:t> </a:t>
            </a:r>
            <a:r>
              <a:rPr lang="el-GR" sz="2400" dirty="0" err="1" smtClean="0"/>
              <a:t>χορδές</a:t>
            </a:r>
            <a:r>
              <a:rPr lang="el-GR" sz="2400" dirty="0" smtClean="0"/>
              <a:t> </a:t>
            </a:r>
            <a:r>
              <a:rPr lang="el-GR" sz="2400" dirty="0" err="1" smtClean="0"/>
              <a:t>πάλλονται</a:t>
            </a:r>
            <a:r>
              <a:rPr lang="el-GR" sz="2400" dirty="0" smtClean="0"/>
              <a:t>… (</a:t>
            </a:r>
            <a:r>
              <a:rPr lang="el-GR" sz="2400" dirty="0" err="1" smtClean="0"/>
              <a:t>ταλαντωτής</a:t>
            </a:r>
            <a:r>
              <a:rPr lang="el-GR" sz="2400" dirty="0" smtClean="0"/>
              <a:t>)</a:t>
            </a:r>
            <a:endParaRPr lang="en-US" sz="2400" dirty="0" smtClean="0"/>
          </a:p>
          <a:p>
            <a:endParaRPr lang="el-GR" sz="2400" dirty="0"/>
          </a:p>
          <a:p>
            <a:r>
              <a:rPr lang="el-GR" sz="2400" dirty="0" err="1"/>
              <a:t>Το</a:t>
            </a:r>
            <a:r>
              <a:rPr lang="el-GR" sz="2400" dirty="0"/>
              <a:t> </a:t>
            </a:r>
            <a:r>
              <a:rPr lang="el-GR" sz="2400" dirty="0" err="1" smtClean="0"/>
              <a:t>εύπλαστο</a:t>
            </a:r>
            <a:r>
              <a:rPr lang="el-GR" sz="2400" dirty="0" smtClean="0"/>
              <a:t> </a:t>
            </a:r>
            <a:r>
              <a:rPr lang="el-GR" sz="2400" dirty="0" err="1" smtClean="0"/>
              <a:t>αντηχείο</a:t>
            </a:r>
            <a:endParaRPr lang="en-US" sz="2400" dirty="0" smtClean="0"/>
          </a:p>
          <a:p>
            <a:endParaRPr lang="el-GR" sz="2400" dirty="0"/>
          </a:p>
          <a:p>
            <a:r>
              <a:rPr lang="el-GR" sz="2400" dirty="0" err="1"/>
              <a:t>Ο</a:t>
            </a:r>
            <a:r>
              <a:rPr lang="el-GR" sz="2400" dirty="0"/>
              <a:t> </a:t>
            </a:r>
            <a:r>
              <a:rPr lang="el-GR" sz="2400" dirty="0" err="1" smtClean="0"/>
              <a:t>σχηματισμός</a:t>
            </a:r>
            <a:r>
              <a:rPr lang="el-GR" sz="2400" dirty="0" smtClean="0"/>
              <a:t> </a:t>
            </a:r>
            <a:r>
              <a:rPr lang="el-GR" sz="2400" dirty="0" err="1" smtClean="0"/>
              <a:t>των</a:t>
            </a:r>
            <a:r>
              <a:rPr lang="el-GR" sz="2400" dirty="0" smtClean="0"/>
              <a:t> </a:t>
            </a:r>
            <a:r>
              <a:rPr lang="el-GR" sz="2400" dirty="0" err="1" smtClean="0"/>
              <a:t>φωνηέντων</a:t>
            </a:r>
            <a:r>
              <a:rPr lang="el-GR" sz="2400" dirty="0"/>
              <a:t>, </a:t>
            </a:r>
            <a:r>
              <a:rPr lang="el-GR" sz="2400" dirty="0" err="1"/>
              <a:t>συλλαβών</a:t>
            </a:r>
            <a:r>
              <a:rPr lang="el-GR" sz="2400" dirty="0"/>
              <a:t> </a:t>
            </a:r>
            <a:r>
              <a:rPr lang="el-GR" sz="2400" dirty="0" err="1" smtClean="0"/>
              <a:t>και</a:t>
            </a:r>
            <a:r>
              <a:rPr lang="el-GR" sz="2400" dirty="0" smtClean="0"/>
              <a:t> </a:t>
            </a:r>
            <a:r>
              <a:rPr lang="el-GR" sz="2400" dirty="0" err="1" smtClean="0"/>
              <a:t>φράσεων</a:t>
            </a:r>
            <a:r>
              <a:rPr lang="el-GR" sz="2400" dirty="0" smtClean="0"/>
              <a:t> (</a:t>
            </a:r>
            <a:r>
              <a:rPr lang="el-GR" sz="2400" dirty="0" err="1" smtClean="0"/>
              <a:t>αρθρωτές</a:t>
            </a:r>
            <a:r>
              <a:rPr lang="el-GR" sz="2400" dirty="0" smtClean="0"/>
              <a:t>)</a:t>
            </a:r>
            <a:endParaRPr lang="en-US" sz="2400" dirty="0" smtClean="0"/>
          </a:p>
          <a:p>
            <a:endParaRPr lang="el-GR" sz="2400" dirty="0"/>
          </a:p>
          <a:p>
            <a:r>
              <a:rPr lang="el-GR" sz="2400" dirty="0" err="1"/>
              <a:t>Το</a:t>
            </a:r>
            <a:r>
              <a:rPr lang="el-GR" sz="2400" dirty="0"/>
              <a:t> </a:t>
            </a:r>
            <a:r>
              <a:rPr lang="el-GR" sz="2400" dirty="0" err="1" smtClean="0"/>
              <a:t>συναίσθημα</a:t>
            </a:r>
            <a:r>
              <a:rPr lang="el-GR" sz="2400" dirty="0" smtClean="0"/>
              <a:t> </a:t>
            </a:r>
            <a:r>
              <a:rPr lang="el-GR" sz="2400" dirty="0" err="1" smtClean="0"/>
              <a:t>σαν</a:t>
            </a:r>
            <a:r>
              <a:rPr lang="el-GR" sz="2400" dirty="0" smtClean="0"/>
              <a:t> </a:t>
            </a:r>
            <a:r>
              <a:rPr lang="el-GR" sz="2400" dirty="0" err="1" smtClean="0"/>
              <a:t>έκφραση</a:t>
            </a:r>
            <a:r>
              <a:rPr lang="el-GR" sz="2400" dirty="0" smtClean="0"/>
              <a:t> </a:t>
            </a:r>
            <a:r>
              <a:rPr lang="el-GR" sz="2400" dirty="0" err="1" smtClean="0"/>
              <a:t>στο</a:t>
            </a:r>
            <a:r>
              <a:rPr lang="el-GR" sz="2400" dirty="0" smtClean="0"/>
              <a:t> </a:t>
            </a:r>
            <a:r>
              <a:rPr lang="el-GR" sz="2400" dirty="0" err="1" smtClean="0"/>
              <a:t>τραγούδι</a:t>
            </a:r>
            <a:endParaRPr lang="en-US" sz="2400" dirty="0" smtClean="0"/>
          </a:p>
          <a:p>
            <a:endParaRPr lang="el-GR" sz="2400" dirty="0"/>
          </a:p>
          <a:p>
            <a:r>
              <a:rPr lang="el-GR" sz="2400" dirty="0" err="1"/>
              <a:t>Τα</a:t>
            </a:r>
            <a:r>
              <a:rPr lang="el-GR" sz="2400" dirty="0"/>
              <a:t> </a:t>
            </a:r>
            <a:r>
              <a:rPr lang="el-GR" sz="2400" dirty="0" err="1" smtClean="0"/>
              <a:t>ρετζίστρα</a:t>
            </a:r>
            <a:endParaRPr lang="en-US" sz="2400" dirty="0" smtClean="0"/>
          </a:p>
          <a:p>
            <a:endParaRPr lang="el-GR" sz="2400" dirty="0"/>
          </a:p>
          <a:p>
            <a:r>
              <a:rPr lang="en-US" sz="2400" u="sng" dirty="0"/>
              <a:t>http://</a:t>
            </a:r>
            <a:r>
              <a:rPr lang="en-US" sz="2400" u="sng" dirty="0" err="1"/>
              <a:t>www.youtube.com</a:t>
            </a:r>
            <a:r>
              <a:rPr lang="en-US" sz="2400" u="sng" dirty="0"/>
              <a:t>/</a:t>
            </a:r>
            <a:r>
              <a:rPr lang="en-US" sz="2400" u="sng" dirty="0" err="1"/>
              <a:t>watch?v</a:t>
            </a:r>
            <a:r>
              <a:rPr lang="en-US" sz="2400" u="sng" dirty="0"/>
              <a:t>=</a:t>
            </a:r>
            <a:r>
              <a:rPr lang="en-US" sz="2400" u="sng" dirty="0" err="1"/>
              <a:t>iYpDwhpILkQ</a:t>
            </a:r>
            <a:endParaRPr lang="en-US" sz="2400" dirty="0"/>
          </a:p>
        </p:txBody>
      </p:sp>
    </p:spTree>
    <p:extLst>
      <p:ext uri="{BB962C8B-B14F-4D97-AF65-F5344CB8AC3E}">
        <p14:creationId xmlns:p14="http://schemas.microsoft.com/office/powerpoint/2010/main" val="3604618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1108</TotalTime>
  <Words>1004</Words>
  <Application>Microsoft Macintosh PowerPoint</Application>
  <PresentationFormat>On-screen Show (4:3)</PresentationFormat>
  <Paragraphs>239</Paragraphs>
  <Slides>45</Slides>
  <Notes>1</Notes>
  <HiddenSlides>0</HiddenSlides>
  <MMClips>7</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  Η ΦΩΝΗ ΩΣ ΣΗΜΑ  </vt:lpstr>
      <vt:lpstr>Η φωνή ως σήμα</vt:lpstr>
      <vt:lpstr>ΠΕΡΙ ΦΩΝΗΣ</vt:lpstr>
      <vt:lpstr>Eίδη φωνής</vt:lpstr>
      <vt:lpstr>Είδη φωνής σε σχέση με το ύφος του κειμένου</vt:lpstr>
      <vt:lpstr>ΣΗΜΕΙΟΛΟΓΙΑ ΤΗΣ ΦΩΝΗΣ ΣΤΟ ΠΡΟΦΟΡΙΚΟ ΛΟΓΟ</vt:lpstr>
      <vt:lpstr>Aναγνώριση ομιλίας </vt:lpstr>
      <vt:lpstr>Ποιότητα της Φωνής (Νoth, 1995)</vt:lpstr>
      <vt:lpstr>Δημιουργία του έναρθρου λόγου. </vt:lpstr>
      <vt:lpstr>Ακουστική/φυσιολογία/λειτουργία</vt:lpstr>
      <vt:lpstr>Ανατομία της φωνητικής συσκευής https://www.youtube.com/watch?v=uTOhDqhCKQs&amp;NR=1</vt:lpstr>
      <vt:lpstr>Οι Φωνητικές χορδέςhttp://www.youtube.com/watch%3Fv=iYpDwhpILkQ</vt:lpstr>
      <vt:lpstr>ΤΕΧΝΟΛΟΓΙΕΣ  ΑΠΟΚΩΔΙΚΟΠΟΙΗΣΗΣ ΤΗΣ ΛΕΙΤΟΥΡΓΙΑΣ ΤΗΣ ΦΩΝΗΤΙΚΗΣ ΣΥΣΚΕΥΗΣ ΚΑΙ ΤΟΥ ΣΗΜΑΤΟΣ</vt:lpstr>
      <vt:lpstr>ΑΝΑΛΥΣΗ ΤΟΥ ΣΗΜΑΤΟΣ ΤΗΣ ΦΩΝΗΣ</vt:lpstr>
      <vt:lpstr>ΠΗΓΗ-ΦΙΛΤΡΟ</vt:lpstr>
      <vt:lpstr>ΑΡΘΡΩΣΗ ( δόμηση φωνηέντων)</vt:lpstr>
      <vt:lpstr>ΠΗΓΗ ( Φων. Χορδές). ΦΩΝΗΣΗ</vt:lpstr>
      <vt:lpstr> Τυπικό φάσμα (spectrum) του γλωττιδικού σήματος (πηγή, φων. χορδές) (Sundberg, 1989)</vt:lpstr>
      <vt:lpstr>  ΤΟ ΑΝΤΗΧΕΙΟ:  Φωνητικός σωλήνας δρα σαν φίλτρο που διαμορφώνει το σήμα που έρχεται απο τις φωνητικές χορδές. LTI (Linear Time invriant Filter)  with a peridodic impulse –like input d</vt:lpstr>
      <vt:lpstr>PowerPoint Presentation</vt:lpstr>
      <vt:lpstr>PowerPoint Presentation</vt:lpstr>
      <vt:lpstr>Είδη φωνητικών σημάτων</vt:lpstr>
      <vt:lpstr>PowerPoint Presentation</vt:lpstr>
      <vt:lpstr>Διαφορές φωνητικών σημάτων /ε/ και /ο/  α) σήμα πηγής (EGG)             b) Tansfer fuction αντηχείου     g) διαμορφωμένο σήμα δ) ψιθυριστό σήμα ( χωρίς τη πηγή)</vt:lpstr>
      <vt:lpstr>Eκτάσεις των φωνών -registers</vt:lpstr>
      <vt:lpstr>Ρετζίστρα στην άδουσα φωνή</vt:lpstr>
      <vt:lpstr>Formants</vt:lpstr>
      <vt:lpstr>ΠΑΡΑΓΩΓΗ ΤΩΝ ΦΩΝΗΕΝΤΩΝ</vt:lpstr>
      <vt:lpstr>ΦΩΝΗΕΝΤΑ</vt:lpstr>
      <vt:lpstr>PowerPoint Presentation</vt:lpstr>
      <vt:lpstr>Μέσες τιμές των formants</vt:lpstr>
      <vt:lpstr>PowerPoint Presentation</vt:lpstr>
      <vt:lpstr>Mέσε τιμές των formants</vt:lpstr>
      <vt:lpstr>Singer’s formant</vt:lpstr>
      <vt:lpstr>PowerPoint Presentation</vt:lpstr>
      <vt:lpstr>Φασματογράφημα (sepctrogram) φράσης</vt:lpstr>
      <vt:lpstr>Ηχητικό φάσμα</vt:lpstr>
      <vt:lpstr>Voice and emotion</vt:lpstr>
      <vt:lpstr>Voice and emotion</vt:lpstr>
      <vt:lpstr>Μουσικολογία+εθνομουσικολογία</vt:lpstr>
      <vt:lpstr>Aποκωδικοποίηση</vt:lpstr>
      <vt:lpstr>PowerPoint Presentation</vt:lpstr>
      <vt:lpstr>Διαφορές μεταξύ φωνητικού σήματος στην οιλία και τραγούδι</vt:lpstr>
      <vt:lpstr>PowerPoint Presentation</vt:lpstr>
      <vt:lpstr>3d sound spectrogram Overtone Analyser http://www.youtube.com/watch?v=r3kLKi6MhPo</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ΦΩΝΗ ΩΣ ΣΗΜΑ </dc:title>
  <dc:creator>ΤΜΣ</dc:creator>
  <cp:lastModifiedBy>ΤΜΣ</cp:lastModifiedBy>
  <cp:revision>25</cp:revision>
  <dcterms:created xsi:type="dcterms:W3CDTF">2017-03-31T08:20:45Z</dcterms:created>
  <dcterms:modified xsi:type="dcterms:W3CDTF">2017-05-23T14:16:39Z</dcterms:modified>
</cp:coreProperties>
</file>