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tags/tag13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7"/>
  </p:notesMasterIdLst>
  <p:sldIdLst>
    <p:sldId id="256" r:id="rId3"/>
    <p:sldId id="323" r:id="rId4"/>
    <p:sldId id="327" r:id="rId5"/>
    <p:sldId id="335" r:id="rId6"/>
    <p:sldId id="328" r:id="rId7"/>
    <p:sldId id="329" r:id="rId8"/>
    <p:sldId id="330" r:id="rId9"/>
    <p:sldId id="336" r:id="rId10"/>
    <p:sldId id="341" r:id="rId11"/>
    <p:sldId id="337" r:id="rId12"/>
    <p:sldId id="338" r:id="rId13"/>
    <p:sldId id="339" r:id="rId14"/>
    <p:sldId id="305" r:id="rId15"/>
    <p:sldId id="315" r:id="rId16"/>
  </p:sldIdLst>
  <p:sldSz cx="9144000" cy="6858000" type="screen4x3"/>
  <p:notesSz cx="6858000" cy="9144000"/>
  <p:custDataLst>
    <p:tags r:id="rId1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23"/>
            <p14:sldId id="327"/>
            <p14:sldId id="335"/>
            <p14:sldId id="328"/>
            <p14:sldId id="329"/>
            <p14:sldId id="330"/>
            <p14:sldId id="336"/>
            <p14:sldId id="341"/>
            <p14:sldId id="337"/>
            <p14:sldId id="338"/>
            <p14:sldId id="339"/>
            <p14:sldId id="305"/>
            <p14:sldId id="315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80420" autoAdjust="0"/>
  </p:normalViewPr>
  <p:slideViewPr>
    <p:cSldViewPr>
      <p:cViewPr>
        <p:scale>
          <a:sx n="64" d="100"/>
          <a:sy n="64" d="100"/>
        </p:scale>
        <p:origin x="-93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8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28/3/2016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l-G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l-G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l-G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l-G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Άδειες διάθεσης μαθήματος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Άδειες διάθεσης μαθήματος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Άδειες διάθεσης μαθήματος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Άδειες διάθεσης μαθήματος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Άδειες διάθεσης μαθήματος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Άδειες διάθεσης μαθήματος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Άδειες διάθεσης μαθήματος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19.png"/><Relationship Id="rId4" Type="http://schemas.openxmlformats.org/officeDocument/2006/relationships/hyperlink" Target="%5b1%5d%20http: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3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notesSlide" Target="../notesSlides/notesSlide3.xml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Δημιουργία και Διαχείριση Ηλεκτρονικών Μαθημάτων</a:t>
            </a:r>
          </a:p>
          <a:p>
            <a:endParaRPr lang="el-GR" dirty="0"/>
          </a:p>
          <a:p>
            <a:r>
              <a:rPr lang="el-GR" dirty="0" smtClean="0"/>
              <a:t>Άδειες διάθεσης μαθήματος</a:t>
            </a:r>
            <a:endParaRPr lang="en-GB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άδεια </a:t>
            </a:r>
            <a:r>
              <a:rPr lang="en-US" dirty="0" smtClean="0"/>
              <a:t>CC</a:t>
            </a:r>
            <a:r>
              <a:rPr lang="el-GR" dirty="0" smtClean="0"/>
              <a:t> </a:t>
            </a:r>
            <a:r>
              <a:rPr lang="en-US" dirty="0" smtClean="0"/>
              <a:t>–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Αναφορά – Μη </a:t>
            </a:r>
            <a:r>
              <a:rPr lang="el-GR" dirty="0"/>
              <a:t>παράγωγο έργο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>
                <a:latin typeface="+mj-lt"/>
              </a:rPr>
              <a:t>Μόνο το αρχικό έργο ως έχει</a:t>
            </a:r>
            <a:r>
              <a:rPr lang="el-GR" sz="2400" dirty="0">
                <a:latin typeface="+mj-lt"/>
              </a:rPr>
              <a:t> μπορεί να:</a:t>
            </a:r>
          </a:p>
          <a:p>
            <a:r>
              <a:rPr lang="el-GR" sz="2400" dirty="0" smtClean="0">
                <a:solidFill>
                  <a:prstClr val="black"/>
                </a:solidFill>
                <a:latin typeface="+mj-lt"/>
              </a:rPr>
              <a:t>αντιγραφεί,</a:t>
            </a:r>
            <a:endParaRPr lang="el-GR" sz="2400" dirty="0">
              <a:solidFill>
                <a:prstClr val="black"/>
              </a:solidFill>
              <a:latin typeface="+mj-lt"/>
            </a:endParaRPr>
          </a:p>
          <a:p>
            <a:r>
              <a:rPr lang="el-GR" sz="2400" dirty="0" smtClean="0">
                <a:solidFill>
                  <a:prstClr val="black"/>
                </a:solidFill>
                <a:latin typeface="+mj-lt"/>
              </a:rPr>
              <a:t>διανεμηθεί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/ </a:t>
            </a:r>
            <a:r>
              <a:rPr lang="el-GR" sz="2400" dirty="0" smtClean="0">
                <a:solidFill>
                  <a:prstClr val="black"/>
                </a:solidFill>
                <a:latin typeface="+mj-lt"/>
              </a:rPr>
              <a:t>προβληθεί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/</a:t>
            </a:r>
            <a:r>
              <a:rPr lang="el-GR" sz="2400" dirty="0">
                <a:solidFill>
                  <a:prstClr val="black"/>
                </a:solidFill>
                <a:latin typeface="+mj-lt"/>
              </a:rPr>
              <a:t> εκτελεστεί </a:t>
            </a:r>
            <a:endParaRPr lang="el-GR" sz="2400" dirty="0" smtClean="0">
              <a:solidFill>
                <a:prstClr val="black"/>
              </a:solidFill>
              <a:latin typeface="+mj-lt"/>
            </a:endParaRPr>
          </a:p>
          <a:p>
            <a:pPr marL="0" indent="0">
              <a:buNone/>
            </a:pPr>
            <a:r>
              <a:rPr lang="el-GR" sz="2400" dirty="0" smtClean="0">
                <a:solidFill>
                  <a:prstClr val="black"/>
                </a:solidFill>
                <a:latin typeface="+mj-lt"/>
              </a:rPr>
              <a:t>με </a:t>
            </a:r>
            <a:r>
              <a:rPr lang="el-GR" sz="2400" b="1" dirty="0">
                <a:solidFill>
                  <a:prstClr val="black"/>
                </a:solidFill>
                <a:latin typeface="+mj-lt"/>
              </a:rPr>
              <a:t>υποχρέωση αναφοράς στο δημιουργό </a:t>
            </a:r>
            <a:r>
              <a:rPr lang="el-GR" sz="2400" dirty="0">
                <a:solidFill>
                  <a:prstClr val="black"/>
                </a:solidFill>
                <a:latin typeface="+mj-lt"/>
              </a:rPr>
              <a:t>του με τον ακριβή τρόπο που αυτός  έχει δηλώσει ότι θέλει να αναφέρεται στο «σημείωμα αναφοράς» . </a:t>
            </a:r>
          </a:p>
          <a:p>
            <a:endParaRPr lang="el-GR" sz="24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Calibri" pitchFamily="34" charset="0"/>
              </a:rPr>
              <a:t> </a:t>
            </a:r>
            <a:endParaRPr lang="el-GR" sz="2400" dirty="0">
              <a:latin typeface="Calibri" pitchFamily="34" charset="0"/>
            </a:endParaRPr>
          </a:p>
        </p:txBody>
      </p:sp>
      <p:pic>
        <p:nvPicPr>
          <p:cNvPr id="5" name="6 - Εικόνα" descr="[DECORATIVE]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895596"/>
            <a:ext cx="3124036" cy="110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292080" y="3429000"/>
            <a:ext cx="3168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l-GR" sz="2400" b="1" dirty="0">
                <a:solidFill>
                  <a:prstClr val="black"/>
                </a:solidFill>
                <a:latin typeface="Calibri" pitchFamily="34" charset="0"/>
              </a:rPr>
              <a:t>Δεν επιτρέπεται </a:t>
            </a:r>
            <a:r>
              <a:rPr lang="el-GR" sz="2400" b="1" dirty="0" smtClean="0">
                <a:solidFill>
                  <a:prstClr val="black"/>
                </a:solidFill>
                <a:latin typeface="Calibri" pitchFamily="34" charset="0"/>
              </a:rPr>
              <a:t>η </a:t>
            </a:r>
            <a:r>
              <a:rPr lang="el-GR" sz="2400" b="1" dirty="0">
                <a:solidFill>
                  <a:prstClr val="black"/>
                </a:solidFill>
                <a:latin typeface="Calibri" pitchFamily="34" charset="0"/>
              </a:rPr>
              <a:t>δημιουργία παράγωγου έργου.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712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άδεια </a:t>
            </a:r>
            <a:r>
              <a:rPr lang="en-US" dirty="0" smtClean="0"/>
              <a:t>CC</a:t>
            </a:r>
            <a:r>
              <a:rPr lang="el-GR" dirty="0" smtClean="0"/>
              <a:t> –</a:t>
            </a:r>
            <a:r>
              <a:rPr lang="el-GR" dirty="0"/>
              <a:t> </a:t>
            </a:r>
            <a:r>
              <a:rPr lang="el-GR" dirty="0" smtClean="0"/>
              <a:t>Αναφορά – Μη </a:t>
            </a:r>
            <a:r>
              <a:rPr lang="el-GR" dirty="0"/>
              <a:t>εμπορική χρήση – Παρόμοια διανομή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>
                <a:latin typeface="+mj-lt"/>
              </a:rPr>
              <a:t>Το </a:t>
            </a:r>
            <a:r>
              <a:rPr lang="el-GR" sz="2400" dirty="0">
                <a:latin typeface="+mj-lt"/>
              </a:rPr>
              <a:t>έργο μπορεί </a:t>
            </a:r>
            <a:r>
              <a:rPr lang="el-GR" sz="2400" dirty="0" smtClean="0">
                <a:latin typeface="+mj-lt"/>
              </a:rPr>
              <a:t>να:</a:t>
            </a:r>
            <a:endParaRPr lang="el-GR" sz="2400" dirty="0">
              <a:latin typeface="+mj-lt"/>
            </a:endParaRP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 pitchFamily="34" charset="0"/>
              </a:rPr>
              <a:t>α</a:t>
            </a:r>
            <a:r>
              <a:rPr lang="el-GR" dirty="0" smtClean="0">
                <a:solidFill>
                  <a:prstClr val="black"/>
                </a:solidFill>
                <a:latin typeface="Calibri" pitchFamily="34" charset="0"/>
              </a:rPr>
              <a:t>ντιγραφεί,</a:t>
            </a:r>
            <a:endParaRPr lang="el-GR" dirty="0">
              <a:solidFill>
                <a:prstClr val="black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400" dirty="0">
                <a:solidFill>
                  <a:prstClr val="black"/>
                </a:solidFill>
                <a:latin typeface="Calibri" pitchFamily="34" charset="0"/>
              </a:rPr>
              <a:t>διανεμηθεί</a:t>
            </a:r>
            <a:r>
              <a:rPr lang="en-US" sz="2400" dirty="0">
                <a:solidFill>
                  <a:prstClr val="black"/>
                </a:solidFill>
                <a:latin typeface="Calibri" pitchFamily="34" charset="0"/>
              </a:rPr>
              <a:t> / </a:t>
            </a:r>
            <a:r>
              <a:rPr lang="el-GR" sz="2400" dirty="0">
                <a:solidFill>
                  <a:prstClr val="black"/>
                </a:solidFill>
                <a:latin typeface="Calibri" pitchFamily="34" charset="0"/>
              </a:rPr>
              <a:t>προβληθεί</a:t>
            </a:r>
            <a:r>
              <a:rPr lang="en-US" sz="2400" dirty="0">
                <a:solidFill>
                  <a:prstClr val="black"/>
                </a:solidFill>
                <a:latin typeface="Calibri" pitchFamily="34" charset="0"/>
              </a:rPr>
              <a:t> / </a:t>
            </a:r>
            <a:r>
              <a:rPr lang="el-GR" sz="24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l-GR" sz="2400" dirty="0" smtClean="0">
                <a:solidFill>
                  <a:prstClr val="black"/>
                </a:solidFill>
                <a:latin typeface="Calibri" pitchFamily="34" charset="0"/>
              </a:rPr>
              <a:t>εκτελεστεί, </a:t>
            </a:r>
            <a:endParaRPr lang="el-GR" sz="2400" dirty="0">
              <a:solidFill>
                <a:prstClr val="black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400" b="1" dirty="0">
                <a:solidFill>
                  <a:prstClr val="black"/>
                </a:solidFill>
                <a:latin typeface="Calibri" pitchFamily="34" charset="0"/>
              </a:rPr>
              <a:t>τροποποιηθεί</a:t>
            </a:r>
            <a:r>
              <a:rPr lang="el-GR" sz="2400" dirty="0">
                <a:solidFill>
                  <a:prstClr val="black"/>
                </a:solidFill>
                <a:latin typeface="Calibri" pitchFamily="34" charset="0"/>
              </a:rPr>
              <a:t> (δημιουργία παράγωγου έργου</a:t>
            </a:r>
            <a:r>
              <a:rPr lang="el-GR" sz="2400" dirty="0" smtClean="0">
                <a:solidFill>
                  <a:prstClr val="black"/>
                </a:solidFill>
                <a:latin typeface="Calibri" pitchFamily="34" charset="0"/>
              </a:rPr>
              <a:t>)</a:t>
            </a:r>
            <a:endParaRPr lang="el-GR" sz="2400" dirty="0">
              <a:solidFill>
                <a:prstClr val="black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l-GR" sz="2400" dirty="0">
                <a:solidFill>
                  <a:prstClr val="black"/>
                </a:solidFill>
              </a:rPr>
              <a:t>με </a:t>
            </a:r>
            <a:r>
              <a:rPr lang="el-GR" sz="2400" b="1" dirty="0">
                <a:solidFill>
                  <a:prstClr val="black"/>
                </a:solidFill>
              </a:rPr>
              <a:t>υποχρέωση αναφοράς στο δημιουργό </a:t>
            </a:r>
            <a:r>
              <a:rPr lang="el-GR" sz="2400" dirty="0">
                <a:solidFill>
                  <a:prstClr val="black"/>
                </a:solidFill>
              </a:rPr>
              <a:t>του με τον ακριβή τρόπο που αυτός  έχει δηλώσει ότι θέλει να αναφέρεται στο «σημείωμα αναφοράς» . </a:t>
            </a:r>
          </a:p>
          <a:p>
            <a:endParaRPr lang="el-GR" sz="2400" dirty="0">
              <a:solidFill>
                <a:prstClr val="black"/>
              </a:solidFill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l-GR" sz="2400" dirty="0">
              <a:solidFill>
                <a:prstClr val="black"/>
              </a:solidFill>
              <a:latin typeface="Calibri" pitchFamily="34" charset="0"/>
            </a:endParaRPr>
          </a:p>
          <a:p>
            <a:endParaRPr lang="el-GR" sz="2400" dirty="0"/>
          </a:p>
        </p:txBody>
      </p:sp>
      <p:sp>
        <p:nvSpPr>
          <p:cNvPr id="7" name="Rectangle 6"/>
          <p:cNvSpPr/>
          <p:nvPr/>
        </p:nvSpPr>
        <p:spPr>
          <a:xfrm>
            <a:off x="5076056" y="3212976"/>
            <a:ext cx="3384376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l-GR" sz="2400" b="1" dirty="0"/>
              <a:t>Απαγορεύεται η εμπορική χρήση </a:t>
            </a:r>
            <a:r>
              <a:rPr lang="el-GR" sz="2400" dirty="0"/>
              <a:t>του έργου και των παράγωγων έργων.</a:t>
            </a:r>
          </a:p>
          <a:p>
            <a:pPr>
              <a:spcBef>
                <a:spcPts val="600"/>
              </a:spcBef>
            </a:pPr>
            <a:r>
              <a:rPr lang="el-GR" sz="2400" dirty="0"/>
              <a:t>Τα παράγωγα έργα θα διανέμονται </a:t>
            </a:r>
            <a:r>
              <a:rPr lang="el-GR" sz="2400" b="1" dirty="0"/>
              <a:t>με τους ίδιους όρους. </a:t>
            </a:r>
          </a:p>
        </p:txBody>
      </p:sp>
      <p:pic>
        <p:nvPicPr>
          <p:cNvPr id="5" name="6 - Εικόνα" descr="[DECORATIVE]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772816"/>
            <a:ext cx="3148948" cy="110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33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άδεια </a:t>
            </a:r>
            <a:r>
              <a:rPr lang="en-US" dirty="0" smtClean="0"/>
              <a:t>CC</a:t>
            </a:r>
            <a:r>
              <a:rPr lang="el-GR" dirty="0" smtClean="0"/>
              <a:t> –</a:t>
            </a:r>
            <a:r>
              <a:rPr lang="el-GR" dirty="0"/>
              <a:t> </a:t>
            </a:r>
            <a:r>
              <a:rPr lang="el-GR" dirty="0" smtClean="0"/>
              <a:t>Αναφορά – Μη </a:t>
            </a:r>
            <a:r>
              <a:rPr lang="el-GR" dirty="0"/>
              <a:t>εμπορική χρήση – Μη παράγωγο έργο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58816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l-GR" sz="2600" b="1" dirty="0">
                <a:solidFill>
                  <a:prstClr val="black"/>
                </a:solidFill>
                <a:latin typeface="Calibri" pitchFamily="34" charset="0"/>
              </a:rPr>
              <a:t>Μόνο το αρχικό έργο ως έχει </a:t>
            </a:r>
            <a:r>
              <a:rPr lang="el-GR" sz="2600" dirty="0">
                <a:solidFill>
                  <a:prstClr val="black"/>
                </a:solidFill>
                <a:latin typeface="Calibri" pitchFamily="34" charset="0"/>
              </a:rPr>
              <a:t>μπορεί να:</a:t>
            </a:r>
          </a:p>
          <a:p>
            <a:pPr>
              <a:spcBef>
                <a:spcPts val="600"/>
              </a:spcBef>
            </a:pPr>
            <a:r>
              <a:rPr lang="el-GR" sz="26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l-GR" sz="2600" dirty="0" smtClean="0">
                <a:solidFill>
                  <a:prstClr val="black"/>
                </a:solidFill>
                <a:latin typeface="Calibri" pitchFamily="34" charset="0"/>
              </a:rPr>
              <a:t>αντιγραφεί,</a:t>
            </a:r>
            <a:endParaRPr lang="el-GR" sz="2600" dirty="0">
              <a:solidFill>
                <a:prstClr val="black"/>
              </a:solidFill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l-GR" sz="2600" dirty="0">
                <a:solidFill>
                  <a:prstClr val="black"/>
                </a:solidFill>
                <a:latin typeface="Calibri" pitchFamily="34" charset="0"/>
              </a:rPr>
              <a:t> διανεμηθεί /  προβληθεί / εκτελεστεί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sz="2600" dirty="0">
                <a:solidFill>
                  <a:prstClr val="black"/>
                </a:solidFill>
                <a:latin typeface="Calibri" pitchFamily="34" charset="0"/>
              </a:rPr>
              <a:t>με </a:t>
            </a:r>
            <a:r>
              <a:rPr lang="el-GR" sz="2600" b="1" dirty="0">
                <a:solidFill>
                  <a:prstClr val="black"/>
                </a:solidFill>
                <a:latin typeface="Calibri" pitchFamily="34" charset="0"/>
              </a:rPr>
              <a:t>υποχρέωση αναφοράς στο δημιουργό </a:t>
            </a:r>
            <a:r>
              <a:rPr lang="el-GR" sz="2600" dirty="0">
                <a:solidFill>
                  <a:prstClr val="black"/>
                </a:solidFill>
                <a:latin typeface="Calibri" pitchFamily="34" charset="0"/>
              </a:rPr>
              <a:t>του με τον ακριβή τρόπο που αυτός  έχει δηλώσει ότι θέλει να αναφέρεται στο «σημείωμα αναφοράς» . </a:t>
            </a:r>
          </a:p>
          <a:p>
            <a:pPr marL="0" indent="0">
              <a:spcBef>
                <a:spcPts val="600"/>
              </a:spcBef>
              <a:buNone/>
            </a:pPr>
            <a:endParaRPr lang="el-GR" sz="2600" dirty="0" smtClean="0"/>
          </a:p>
          <a:p>
            <a:pPr>
              <a:spcBef>
                <a:spcPts val="600"/>
              </a:spcBef>
            </a:pPr>
            <a:endParaRPr lang="el-GR" sz="2600" dirty="0"/>
          </a:p>
        </p:txBody>
      </p:sp>
      <p:sp>
        <p:nvSpPr>
          <p:cNvPr id="7" name="Rectangle 6"/>
          <p:cNvSpPr/>
          <p:nvPr/>
        </p:nvSpPr>
        <p:spPr>
          <a:xfrm>
            <a:off x="5148064" y="3356992"/>
            <a:ext cx="3456384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el-GR" sz="2600" b="1" dirty="0">
                <a:solidFill>
                  <a:prstClr val="black"/>
                </a:solidFill>
                <a:latin typeface="Calibri" pitchFamily="34" charset="0"/>
              </a:rPr>
              <a:t>Απαγορεύεται η εμπορική χρήση </a:t>
            </a:r>
            <a:r>
              <a:rPr lang="el-GR" sz="2600" dirty="0" smtClean="0">
                <a:solidFill>
                  <a:prstClr val="black"/>
                </a:solidFill>
                <a:latin typeface="Calibri" pitchFamily="34" charset="0"/>
              </a:rPr>
              <a:t>του </a:t>
            </a:r>
            <a:r>
              <a:rPr lang="el-GR" sz="2600" dirty="0">
                <a:solidFill>
                  <a:prstClr val="black"/>
                </a:solidFill>
                <a:latin typeface="Calibri" pitchFamily="34" charset="0"/>
              </a:rPr>
              <a:t>έργου.</a:t>
            </a:r>
          </a:p>
          <a:p>
            <a:pPr lvl="0">
              <a:spcBef>
                <a:spcPts val="600"/>
              </a:spcBef>
            </a:pPr>
            <a:r>
              <a:rPr lang="el-GR" sz="2600" b="1" dirty="0">
                <a:solidFill>
                  <a:prstClr val="black"/>
                </a:solidFill>
                <a:latin typeface="Calibri" pitchFamily="34" charset="0"/>
              </a:rPr>
              <a:t>Απαγορεύεται </a:t>
            </a:r>
            <a:r>
              <a:rPr lang="el-GR" sz="2600" b="1" dirty="0" smtClean="0">
                <a:solidFill>
                  <a:prstClr val="black"/>
                </a:solidFill>
                <a:latin typeface="Calibri" pitchFamily="34" charset="0"/>
              </a:rPr>
              <a:t>η </a:t>
            </a:r>
            <a:r>
              <a:rPr lang="el-GR" sz="2600" b="1" dirty="0">
                <a:solidFill>
                  <a:prstClr val="black"/>
                </a:solidFill>
                <a:latin typeface="Calibri" pitchFamily="34" charset="0"/>
              </a:rPr>
              <a:t>δημιουργία παράγωγου έργου.</a:t>
            </a:r>
            <a:endParaRPr lang="en-US" sz="26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pic>
        <p:nvPicPr>
          <p:cNvPr id="5" name="Εικόνα 1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844824"/>
            <a:ext cx="3078683" cy="1077157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5205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/>
              <a:t>. «Ανάπτυξη Ηλεκτρονικών Μαθημάτων 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Δημιουργία και Διαχείριση Ηλεκτρονικών Μαθημάτων. Άδειες </a:t>
            </a:r>
            <a:r>
              <a:rPr lang="el-GR" sz="2000" dirty="0" smtClean="0"/>
              <a:t>Διάθεσης Μαθήματος».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819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Άδειες διάθεσης μαθήματος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707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Κ</a:t>
            </a:r>
            <a:r>
              <a:rPr lang="el-GR" sz="2600" dirty="0" smtClean="0"/>
              <a:t>ατά τη δημιουργία του μαθήματος, αλλά και ανά πάσα στιγμή από τις «Ρυθμίσεις Μαθήματος», μπορείτε να επιλέξετε την άδεια με την οποία θα διατίθεται το μάθημά σας.</a:t>
            </a:r>
            <a:r>
              <a:rPr lang="en-GB" sz="2600" dirty="0" smtClean="0"/>
              <a:t> </a:t>
            </a:r>
            <a:r>
              <a:rPr lang="el-GR" sz="2600" dirty="0"/>
              <a:t>Σημειώνεται ότι υποστηρίζονται όλες οι άδειες διάθεσης τύπου </a:t>
            </a:r>
            <a:r>
              <a:rPr lang="el-GR" sz="2600" dirty="0" err="1"/>
              <a:t>Creative</a:t>
            </a:r>
            <a:r>
              <a:rPr lang="el-GR" sz="2600" dirty="0"/>
              <a:t> </a:t>
            </a:r>
            <a:r>
              <a:rPr lang="el-GR" sz="2600" dirty="0" err="1"/>
              <a:t>Commons</a:t>
            </a:r>
            <a:r>
              <a:rPr lang="el-GR" sz="2600" dirty="0"/>
              <a:t> (CC).  </a:t>
            </a:r>
          </a:p>
        </p:txBody>
      </p:sp>
      <p:pic>
        <p:nvPicPr>
          <p:cNvPr id="102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16832"/>
            <a:ext cx="4038600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File:CC-logo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581128"/>
            <a:ext cx="3652664" cy="877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1137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Οι άδειες </a:t>
            </a:r>
            <a:r>
              <a:rPr lang="en-US" dirty="0"/>
              <a:t>Creative </a:t>
            </a:r>
            <a:r>
              <a:rPr lang="en-US" dirty="0" smtClean="0"/>
              <a:t>Commons </a:t>
            </a:r>
            <a:r>
              <a:rPr lang="el-GR" dirty="0" smtClean="0"/>
              <a:t>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l-GR" sz="3000" dirty="0" smtClean="0">
                <a:latin typeface="+mj-lt"/>
              </a:rPr>
              <a:t>Είναι ένα ευέλικτο και απλό τεχνολογικό </a:t>
            </a:r>
            <a:r>
              <a:rPr lang="el-GR" sz="3000" dirty="0">
                <a:latin typeface="+mj-lt"/>
              </a:rPr>
              <a:t>και νομικό εργαλείο για την πνευματική </a:t>
            </a:r>
            <a:r>
              <a:rPr lang="el-GR" sz="3000" dirty="0" smtClean="0">
                <a:latin typeface="+mj-lt"/>
              </a:rPr>
              <a:t>ιδιοκτησία που διευκολύνει </a:t>
            </a:r>
            <a:r>
              <a:rPr lang="el-GR" sz="3000" dirty="0">
                <a:latin typeface="+mj-lt"/>
              </a:rPr>
              <a:t>τη χρήση έργων.  </a:t>
            </a:r>
            <a:endParaRPr lang="el-GR" sz="3000" dirty="0" smtClean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el-GR" sz="3000" dirty="0">
                <a:latin typeface="+mj-lt"/>
              </a:rPr>
              <a:t>«Διατίθενται» δωρεάν μέσω του Διαδικτύου</a:t>
            </a:r>
            <a:r>
              <a:rPr lang="en-US" sz="3000" dirty="0">
                <a:latin typeface="+mj-lt"/>
              </a:rPr>
              <a:t>.</a:t>
            </a:r>
            <a:r>
              <a:rPr lang="el-GR" sz="3000" dirty="0">
                <a:latin typeface="+mj-lt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3000" dirty="0">
                <a:latin typeface="+mj-lt"/>
              </a:rPr>
              <a:t>H</a:t>
            </a:r>
            <a:r>
              <a:rPr lang="el-GR" sz="3000" dirty="0">
                <a:latin typeface="+mj-lt"/>
              </a:rPr>
              <a:t> χρήση τους δεν απαιτεί την παραίτηση </a:t>
            </a:r>
            <a:r>
              <a:rPr lang="el-GR" sz="3000" dirty="0" smtClean="0">
                <a:latin typeface="+mj-lt"/>
              </a:rPr>
              <a:t>του</a:t>
            </a:r>
            <a:r>
              <a:rPr lang="en-GB" sz="3000" dirty="0" smtClean="0">
                <a:latin typeface="+mj-lt"/>
              </a:rPr>
              <a:t> </a:t>
            </a:r>
            <a:r>
              <a:rPr lang="el-GR" sz="3000" dirty="0" smtClean="0">
                <a:latin typeface="+mj-lt"/>
              </a:rPr>
              <a:t>δημιουργού </a:t>
            </a:r>
            <a:r>
              <a:rPr lang="el-GR" sz="3000" dirty="0">
                <a:latin typeface="+mj-lt"/>
              </a:rPr>
              <a:t>από το περιουσιακό δικαίωμα</a:t>
            </a:r>
            <a:r>
              <a:rPr lang="en-US" sz="3000" dirty="0" smtClean="0">
                <a:latin typeface="+mj-lt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l-GR" sz="3000" dirty="0" smtClean="0">
                <a:latin typeface="Calibri" pitchFamily="34" charset="0"/>
              </a:rPr>
              <a:t>Αποτελούν </a:t>
            </a:r>
            <a:r>
              <a:rPr lang="el-GR" sz="3000" dirty="0">
                <a:latin typeface="Calibri" pitchFamily="34" charset="0"/>
              </a:rPr>
              <a:t>παγκοσμίως το πιο διαδεδομένο σχήμα ανοικτών αδειών.</a:t>
            </a:r>
            <a:endParaRPr lang="el-GR" sz="3000" dirty="0">
              <a:latin typeface="+mj-lt"/>
            </a:endParaRPr>
          </a:p>
          <a:p>
            <a:pPr marL="0" indent="0">
              <a:spcBef>
                <a:spcPts val="600"/>
              </a:spcBef>
              <a:buNone/>
            </a:pPr>
            <a:endParaRPr lang="el-GR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314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άδειες </a:t>
            </a:r>
            <a:r>
              <a:rPr lang="en-US" dirty="0"/>
              <a:t>Creative Commons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err="1" smtClean="0"/>
              <a:t>Oι</a:t>
            </a:r>
            <a:r>
              <a:rPr lang="el-GR" dirty="0" smtClean="0"/>
              <a:t> άδειες CC είναι συνολικά 6 και καθεμία περιλαμβάνει ένα ή περισσότερα από τα 4 βασικά στοιχεία τα οποία καθορίζουν επακριβώς ποιες χρήσεις του έργου επιτρέπονται και ποιες όχι. </a:t>
            </a:r>
            <a:endParaRPr lang="el-GR" dirty="0"/>
          </a:p>
        </p:txBody>
      </p:sp>
      <p:pic>
        <p:nvPicPr>
          <p:cNvPr id="2050" name="Picture 2" descr="Creative Commons, Άδειες, Εικονίδια, Με, Sa, Nc, Νδ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16832"/>
            <a:ext cx="4038600" cy="223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80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Δομή των αδειών </a:t>
            </a:r>
            <a:r>
              <a:rPr lang="en-US" dirty="0" smtClean="0"/>
              <a:t>CC </a:t>
            </a:r>
            <a:r>
              <a:rPr lang="en-GB" dirty="0" smtClean="0"/>
              <a:t>- </a:t>
            </a:r>
            <a:r>
              <a:rPr lang="el-GR" dirty="0" smtClean="0"/>
              <a:t>Στοιχεία αδειών</a:t>
            </a:r>
            <a:endParaRPr lang="el-GR" dirty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89649636"/>
              </p:ext>
            </p:extLst>
          </p:nvPr>
        </p:nvGraphicFramePr>
        <p:xfrm>
          <a:off x="467544" y="1484784"/>
          <a:ext cx="8064896" cy="4752528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1101886"/>
                <a:gridCol w="2570522"/>
                <a:gridCol w="4392488"/>
              </a:tblGrid>
              <a:tr h="361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kern="1200" baseline="0" dirty="0" smtClean="0"/>
                        <a:t>Σύμβολο</a:t>
                      </a:r>
                      <a:endParaRPr lang="el-GR" sz="2000" b="1" kern="120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kern="1200" baseline="0" dirty="0" smtClean="0"/>
                        <a:t>Στοιχείο</a:t>
                      </a:r>
                      <a:endParaRPr lang="el-GR" sz="2000" b="1" kern="120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Ερμηνεία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78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kern="1200" baseline="0" dirty="0" err="1" smtClean="0"/>
                        <a:t>Aναφορά</a:t>
                      </a:r>
                      <a:endParaRPr lang="el-GR" sz="2000" kern="1200" baseline="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kern="1200" baseline="0" dirty="0" smtClean="0"/>
                        <a:t>(</a:t>
                      </a:r>
                      <a:r>
                        <a:rPr lang="el-GR" sz="2000" kern="1200" baseline="0" dirty="0" err="1" smtClean="0"/>
                        <a:t>Attribution</a:t>
                      </a:r>
                      <a:r>
                        <a:rPr lang="el-GR" sz="2000" kern="1200" baseline="0" dirty="0" smtClean="0"/>
                        <a:t>)</a:t>
                      </a:r>
                      <a:endParaRPr lang="el-GR" sz="2000" b="1" kern="1200" baseline="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Αναφορά στον αρχικό δημιουργό του έργου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8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kern="1200" baseline="0" dirty="0" smtClean="0"/>
                        <a:t>Μη Εμπορική Χρήση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kern="1200" baseline="0" dirty="0" smtClean="0"/>
                        <a:t>(</a:t>
                      </a:r>
                      <a:r>
                        <a:rPr lang="el-GR" sz="2000" kern="1200" baseline="0" dirty="0" err="1" smtClean="0"/>
                        <a:t>Non</a:t>
                      </a:r>
                      <a:r>
                        <a:rPr lang="el-GR" sz="2000" kern="1200" baseline="0" dirty="0" smtClean="0"/>
                        <a:t>-</a:t>
                      </a:r>
                      <a:r>
                        <a:rPr lang="el-GR" sz="2000" kern="1200" baseline="0" dirty="0" err="1" smtClean="0"/>
                        <a:t>Commercial</a:t>
                      </a:r>
                      <a:r>
                        <a:rPr lang="el-GR" sz="2000" kern="1200" baseline="0" dirty="0" smtClean="0"/>
                        <a:t>)</a:t>
                      </a:r>
                      <a:endParaRPr lang="el-GR" sz="2000" b="1" kern="1200" baseline="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60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Απαγόρευση εμπορικής χρήσης του έργου 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kern="1200" baseline="0" dirty="0" smtClean="0"/>
                        <a:t>Παρόμοια Διανομή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kern="1200" baseline="0" dirty="0" smtClean="0"/>
                        <a:t>(</a:t>
                      </a:r>
                      <a:r>
                        <a:rPr lang="el-GR" sz="2000" kern="1200" baseline="0" dirty="0" err="1" smtClean="0"/>
                        <a:t>Share</a:t>
                      </a:r>
                      <a:r>
                        <a:rPr lang="el-GR" sz="2000" kern="1200" baseline="0" dirty="0" smtClean="0"/>
                        <a:t> </a:t>
                      </a:r>
                      <a:r>
                        <a:rPr lang="el-GR" sz="2000" kern="1200" baseline="0" dirty="0" err="1" smtClean="0"/>
                        <a:t>Alike</a:t>
                      </a:r>
                      <a:r>
                        <a:rPr lang="el-GR" sz="2000" kern="1200" baseline="0" dirty="0" smtClean="0"/>
                        <a:t>)</a:t>
                      </a:r>
                      <a:endParaRPr lang="el-GR" sz="2000" b="1" kern="1200" baseline="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-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  Διανομή </a:t>
                      </a:r>
                      <a:r>
                        <a:rPr lang="el-GR" sz="2000" dirty="0"/>
                        <a:t>του παράγωγου έργου με τους όρους </a:t>
                      </a:r>
                      <a:r>
                        <a:rPr lang="el-GR" sz="2000" dirty="0" smtClean="0"/>
                        <a:t>άδειας του αρχικού έργου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kern="1200" baseline="0" dirty="0" smtClean="0"/>
                        <a:t>Μη Παράγωγο Έργο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kern="1200" baseline="0" dirty="0" smtClean="0"/>
                        <a:t>(</a:t>
                      </a:r>
                      <a:r>
                        <a:rPr lang="el-GR" sz="2000" kern="1200" baseline="0" dirty="0" err="1" smtClean="0"/>
                        <a:t>No</a:t>
                      </a:r>
                      <a:r>
                        <a:rPr lang="el-GR" sz="2000" kern="1200" baseline="0" dirty="0" smtClean="0"/>
                        <a:t> </a:t>
                      </a:r>
                      <a:r>
                        <a:rPr lang="el-GR" sz="2000" kern="1200" baseline="0" dirty="0" err="1" smtClean="0"/>
                        <a:t>Derivative</a:t>
                      </a:r>
                      <a:r>
                        <a:rPr lang="el-GR" sz="2000" kern="1200" baseline="0" dirty="0" smtClean="0"/>
                        <a:t> Works)</a:t>
                      </a:r>
                      <a:endParaRPr lang="el-GR" sz="2000" b="1" kern="1200" baseline="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3663" indent="-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smtClean="0"/>
                        <a:t> Απαγόρευση </a:t>
                      </a:r>
                      <a:r>
                        <a:rPr lang="el-GR" sz="2000" dirty="0"/>
                        <a:t>δημιουργίας παράγωγων έργων 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" name="Picture 5" descr="[DECORATIVE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1988840"/>
            <a:ext cx="86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[DECORATIVE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2996952"/>
            <a:ext cx="86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[DECORATIVE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5157192"/>
            <a:ext cx="86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[DECORATIVE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552" y="4005064"/>
            <a:ext cx="86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733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Άδειες χρήσης </a:t>
            </a:r>
            <a:r>
              <a:rPr lang="en-US" dirty="0" smtClean="0"/>
              <a:t>Creative Commons  </a:t>
            </a:r>
            <a:endParaRPr lang="el-GR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24152491"/>
              </p:ext>
            </p:extLst>
          </p:nvPr>
        </p:nvGraphicFramePr>
        <p:xfrm>
          <a:off x="899592" y="1628800"/>
          <a:ext cx="7416824" cy="4440795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1656184"/>
                <a:gridCol w="5760640"/>
              </a:tblGrid>
              <a:tr h="294417">
                <a:tc>
                  <a:txBody>
                    <a:bodyPr/>
                    <a:lstStyle/>
                    <a:p>
                      <a:pPr marL="90488" marR="0" indent="-9048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kern="1200" baseline="0" dirty="0" smtClean="0"/>
                        <a:t>Σύμβολο</a:t>
                      </a:r>
                      <a:endParaRPr lang="el-G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kern="1200" baseline="0" dirty="0" smtClean="0"/>
                        <a:t>Όνομα </a:t>
                      </a:r>
                      <a:endParaRPr lang="el-GR" sz="2000" b="1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8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err="1"/>
                        <a:t>Aναφορά</a:t>
                      </a:r>
                      <a:endParaRPr lang="el-GR" sz="18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/>
                        <a:t>(</a:t>
                      </a:r>
                      <a:r>
                        <a:rPr lang="el-GR" sz="1800" dirty="0" err="1"/>
                        <a:t>Attribution</a:t>
                      </a:r>
                      <a:r>
                        <a:rPr lang="el-GR" sz="1800" dirty="0"/>
                        <a:t>)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8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err="1"/>
                        <a:t>Aναφορά</a:t>
                      </a:r>
                      <a:r>
                        <a:rPr lang="el-GR" sz="1800" dirty="0"/>
                        <a:t> - Παρόμοια Διανομή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/>
                        <a:t>(</a:t>
                      </a:r>
                      <a:r>
                        <a:rPr lang="el-GR" sz="1800" dirty="0" err="1"/>
                        <a:t>Attribution</a:t>
                      </a:r>
                      <a:r>
                        <a:rPr lang="el-GR" sz="1800" dirty="0"/>
                        <a:t>) - (</a:t>
                      </a:r>
                      <a:r>
                        <a:rPr lang="el-GR" sz="1800" dirty="0" err="1"/>
                        <a:t>Share</a:t>
                      </a:r>
                      <a:r>
                        <a:rPr lang="el-GR" sz="1800" dirty="0"/>
                        <a:t> </a:t>
                      </a:r>
                      <a:r>
                        <a:rPr lang="el-GR" sz="1800" dirty="0" err="1"/>
                        <a:t>Alike</a:t>
                      </a:r>
                      <a:r>
                        <a:rPr lang="el-GR" sz="1800" dirty="0"/>
                        <a:t>)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6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err="1" smtClean="0"/>
                        <a:t>Aναφορά</a:t>
                      </a:r>
                      <a:r>
                        <a:rPr lang="el-GR" sz="1800" dirty="0" smtClean="0"/>
                        <a:t> – Μη Εμπορική Χρήση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/>
                        <a:t>(</a:t>
                      </a:r>
                      <a:r>
                        <a:rPr lang="el-GR" sz="1800" dirty="0" err="1" smtClean="0"/>
                        <a:t>Attribution</a:t>
                      </a:r>
                      <a:r>
                        <a:rPr lang="el-GR" sz="1800" dirty="0" smtClean="0"/>
                        <a:t>) -  (</a:t>
                      </a:r>
                      <a:r>
                        <a:rPr lang="el-GR" sz="1800" dirty="0" err="1" smtClean="0"/>
                        <a:t>Non</a:t>
                      </a:r>
                      <a:r>
                        <a:rPr lang="el-GR" sz="1800" dirty="0" smtClean="0"/>
                        <a:t>-</a:t>
                      </a:r>
                      <a:r>
                        <a:rPr lang="el-GR" sz="1800" dirty="0" err="1" smtClean="0"/>
                        <a:t>Commercial</a:t>
                      </a:r>
                      <a:r>
                        <a:rPr lang="el-GR" sz="1800" dirty="0" smtClean="0"/>
                        <a:t>)</a:t>
                      </a:r>
                      <a:endParaRPr lang="el-GR" sz="1800" dirty="0" smtClean="0">
                        <a:latin typeface="+mn-lt"/>
                        <a:ea typeface="Calibri"/>
                        <a:cs typeface="Segoe UI"/>
                      </a:endParaRPr>
                    </a:p>
                  </a:txBody>
                  <a:tcPr marL="68580" marR="68580" marT="0" marB="0"/>
                </a:tc>
              </a:tr>
              <a:tr h="663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err="1" smtClean="0"/>
                        <a:t>Aναφορά</a:t>
                      </a:r>
                      <a:r>
                        <a:rPr lang="el-GR" sz="1800" dirty="0" smtClean="0"/>
                        <a:t> – Μη Παράγωγο Έργο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/>
                        <a:t>(</a:t>
                      </a:r>
                      <a:r>
                        <a:rPr lang="el-GR" sz="1800" dirty="0" err="1" smtClean="0"/>
                        <a:t>Attribution</a:t>
                      </a:r>
                      <a:r>
                        <a:rPr lang="el-GR" sz="1800" dirty="0" smtClean="0"/>
                        <a:t>) -  (</a:t>
                      </a:r>
                      <a:r>
                        <a:rPr lang="el-GR" sz="1800" dirty="0" err="1" smtClean="0"/>
                        <a:t>No</a:t>
                      </a:r>
                      <a:r>
                        <a:rPr lang="el-GR" sz="1800" dirty="0" smtClean="0"/>
                        <a:t> </a:t>
                      </a:r>
                      <a:r>
                        <a:rPr lang="el-GR" sz="1800" dirty="0" err="1" smtClean="0"/>
                        <a:t>Derivative</a:t>
                      </a:r>
                      <a:r>
                        <a:rPr lang="el-GR" sz="1800" dirty="0" smtClean="0"/>
                        <a:t> Works)</a:t>
                      </a:r>
                      <a:endParaRPr lang="el-GR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2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/>
                        <a:t> </a:t>
                      </a:r>
                      <a:r>
                        <a:rPr lang="el-GR" sz="1800" dirty="0" err="1" smtClean="0"/>
                        <a:t>Aναφορά</a:t>
                      </a:r>
                      <a:r>
                        <a:rPr lang="el-GR" sz="1800" dirty="0" smtClean="0"/>
                        <a:t> – Μη Εμπορική Χρήση - Παρόμοια Διανομή  (</a:t>
                      </a:r>
                      <a:r>
                        <a:rPr lang="el-GR" sz="1800" dirty="0" err="1" smtClean="0"/>
                        <a:t>Attribution</a:t>
                      </a:r>
                      <a:r>
                        <a:rPr lang="el-GR" sz="1800" dirty="0" smtClean="0"/>
                        <a:t>) -  (</a:t>
                      </a:r>
                      <a:r>
                        <a:rPr lang="el-GR" sz="1800" dirty="0" err="1" smtClean="0"/>
                        <a:t>Non</a:t>
                      </a:r>
                      <a:r>
                        <a:rPr lang="el-GR" sz="1800" dirty="0" smtClean="0"/>
                        <a:t>-</a:t>
                      </a:r>
                      <a:r>
                        <a:rPr lang="el-GR" sz="1800" dirty="0" err="1" smtClean="0"/>
                        <a:t>Commercial</a:t>
                      </a:r>
                      <a:r>
                        <a:rPr lang="el-GR" sz="1800" dirty="0" smtClean="0"/>
                        <a:t>) -  (</a:t>
                      </a:r>
                      <a:r>
                        <a:rPr lang="el-GR" sz="1800" dirty="0" err="1" smtClean="0"/>
                        <a:t>Share</a:t>
                      </a:r>
                      <a:r>
                        <a:rPr lang="el-GR" sz="1800" dirty="0" smtClean="0"/>
                        <a:t> </a:t>
                      </a:r>
                      <a:r>
                        <a:rPr lang="el-GR" sz="1800" dirty="0" err="1" smtClean="0"/>
                        <a:t>Alike</a:t>
                      </a:r>
                      <a:r>
                        <a:rPr lang="el-GR" sz="1800" dirty="0" smtClean="0"/>
                        <a:t>)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6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err="1" smtClean="0"/>
                        <a:t>Aναφορά</a:t>
                      </a:r>
                      <a:r>
                        <a:rPr lang="el-GR" sz="1800" dirty="0" smtClean="0"/>
                        <a:t> – Μη Εμπορική Χρήση - Μη Παράγωγο Έργο  (</a:t>
                      </a:r>
                      <a:r>
                        <a:rPr lang="el-GR" sz="1800" dirty="0" err="1" smtClean="0"/>
                        <a:t>Attribution</a:t>
                      </a:r>
                      <a:r>
                        <a:rPr lang="el-GR" sz="1800" dirty="0" smtClean="0"/>
                        <a:t>) -  (</a:t>
                      </a:r>
                      <a:r>
                        <a:rPr lang="el-GR" sz="1800" dirty="0" err="1" smtClean="0"/>
                        <a:t>Non</a:t>
                      </a:r>
                      <a:r>
                        <a:rPr lang="el-GR" sz="1800" dirty="0" smtClean="0"/>
                        <a:t>-</a:t>
                      </a:r>
                      <a:r>
                        <a:rPr lang="el-GR" sz="1800" dirty="0" err="1" smtClean="0"/>
                        <a:t>Commercial</a:t>
                      </a:r>
                      <a:r>
                        <a:rPr lang="el-GR" sz="1800" dirty="0" smtClean="0"/>
                        <a:t>) -  (</a:t>
                      </a:r>
                      <a:r>
                        <a:rPr lang="el-GR" sz="1800" dirty="0" err="1" smtClean="0"/>
                        <a:t>No</a:t>
                      </a:r>
                      <a:r>
                        <a:rPr lang="el-GR" sz="1800" dirty="0" smtClean="0"/>
                        <a:t> </a:t>
                      </a:r>
                      <a:r>
                        <a:rPr lang="el-GR" sz="1800" dirty="0" err="1" smtClean="0"/>
                        <a:t>Derivative</a:t>
                      </a:r>
                      <a:r>
                        <a:rPr lang="el-GR" sz="1800" dirty="0" smtClean="0"/>
                        <a:t> Works) 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5" name="Εικόνα 1" descr="[DECORATIVE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2204864"/>
            <a:ext cx="1435148" cy="500633"/>
          </a:xfrm>
          <a:prstGeom prst="rect">
            <a:avLst/>
          </a:prstGeom>
          <a:noFill/>
        </p:spPr>
      </p:pic>
      <p:pic>
        <p:nvPicPr>
          <p:cNvPr id="16" name="Εικόνα 4" descr="[DECORATIVE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2852936"/>
            <a:ext cx="1435148" cy="500633"/>
          </a:xfrm>
          <a:prstGeom prst="rect">
            <a:avLst/>
          </a:prstGeom>
          <a:noFill/>
        </p:spPr>
      </p:pic>
      <p:pic>
        <p:nvPicPr>
          <p:cNvPr id="17" name="Εικόνα 7" descr="[DECORATIVE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43608" y="4077073"/>
            <a:ext cx="1404000" cy="489767"/>
          </a:xfrm>
          <a:prstGeom prst="rect">
            <a:avLst/>
          </a:prstGeom>
          <a:noFill/>
        </p:spPr>
      </p:pic>
      <p:pic>
        <p:nvPicPr>
          <p:cNvPr id="18" name="Εικόνα 10" descr="[DECORATIVE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43608" y="3429001"/>
            <a:ext cx="1404000" cy="493008"/>
          </a:xfrm>
          <a:prstGeom prst="rect">
            <a:avLst/>
          </a:prstGeom>
          <a:noFill/>
        </p:spPr>
      </p:pic>
      <p:pic>
        <p:nvPicPr>
          <p:cNvPr id="19" name="Εικόνα 13" descr="[DECORATIVE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43608" y="5445225"/>
            <a:ext cx="1404000" cy="493008"/>
          </a:xfrm>
          <a:prstGeom prst="rect">
            <a:avLst/>
          </a:prstGeom>
          <a:noFill/>
        </p:spPr>
      </p:pic>
      <p:pic>
        <p:nvPicPr>
          <p:cNvPr id="20" name="Εικόνα 16" descr="[DECORATIVE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4797153"/>
            <a:ext cx="1404000" cy="493008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0571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άδεια </a:t>
            </a:r>
            <a:r>
              <a:rPr lang="en-US" dirty="0" smtClean="0"/>
              <a:t>CC</a:t>
            </a:r>
            <a:r>
              <a:rPr lang="el-GR" dirty="0" smtClean="0"/>
              <a:t> – Αναφορά</a:t>
            </a:r>
            <a:endParaRPr lang="el-GR" dirty="0"/>
          </a:p>
        </p:txBody>
      </p:sp>
      <p:sp>
        <p:nvSpPr>
          <p:cNvPr id="6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16847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>
                <a:latin typeface="Calibri" pitchFamily="34" charset="0"/>
              </a:rPr>
              <a:t>Η  άδεια η οποία προσφέρει τις περισσότερες  «ελευθερίες» επί του έργου είναι η άδεια CC Αναφορά.</a:t>
            </a:r>
          </a:p>
          <a:p>
            <a:endParaRPr lang="el-GR" sz="2600" dirty="0" smtClean="0">
              <a:latin typeface="Calibri" pitchFamily="34" charset="0"/>
            </a:endParaRPr>
          </a:p>
          <a:p>
            <a:endParaRPr lang="el-GR" sz="2600" dirty="0" smtClean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3484848"/>
            <a:ext cx="8136904" cy="273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l-GR" sz="2600" dirty="0">
                <a:solidFill>
                  <a:prstClr val="black"/>
                </a:solidFill>
                <a:latin typeface="Calibri" pitchFamily="34" charset="0"/>
              </a:rPr>
              <a:t>Το έργο μπορεί να </a:t>
            </a:r>
            <a:r>
              <a:rPr lang="el-GR" sz="2600" dirty="0" smtClean="0">
                <a:solidFill>
                  <a:prstClr val="black"/>
                </a:solidFill>
                <a:latin typeface="Calibri" pitchFamily="34" charset="0"/>
              </a:rPr>
              <a:t>χρησιμοποιηθεί: </a:t>
            </a:r>
            <a:endParaRPr lang="el-GR" sz="2600" dirty="0">
              <a:solidFill>
                <a:prstClr val="black"/>
              </a:solidFill>
              <a:latin typeface="Calibri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600" dirty="0">
                <a:solidFill>
                  <a:prstClr val="black"/>
                </a:solidFill>
                <a:latin typeface="Calibri" pitchFamily="34" charset="0"/>
              </a:rPr>
              <a:t>από οποιονδήποτε,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600" dirty="0">
                <a:solidFill>
                  <a:prstClr val="black"/>
                </a:solidFill>
                <a:latin typeface="Calibri" pitchFamily="34" charset="0"/>
              </a:rPr>
              <a:t>με οποιονδήποτε τρόπο </a:t>
            </a:r>
            <a:r>
              <a:rPr lang="el-GR" sz="2600" dirty="0" smtClean="0">
                <a:solidFill>
                  <a:prstClr val="black"/>
                </a:solidFill>
                <a:latin typeface="Calibri" pitchFamily="34" charset="0"/>
              </a:rPr>
              <a:t>,</a:t>
            </a:r>
            <a:endParaRPr lang="el-GR" sz="2600" dirty="0">
              <a:solidFill>
                <a:prstClr val="black"/>
              </a:solidFill>
              <a:latin typeface="Calibri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600" dirty="0">
                <a:solidFill>
                  <a:prstClr val="black"/>
                </a:solidFill>
                <a:latin typeface="Calibri" pitchFamily="34" charset="0"/>
              </a:rPr>
              <a:t>με </a:t>
            </a:r>
            <a:r>
              <a:rPr lang="el-GR" sz="2600" b="1" dirty="0">
                <a:solidFill>
                  <a:prstClr val="black"/>
                </a:solidFill>
                <a:latin typeface="Calibri" pitchFamily="34" charset="0"/>
              </a:rPr>
              <a:t>υποχρέωση αναφοράς στο δημιουργό του </a:t>
            </a:r>
            <a:r>
              <a:rPr lang="el-GR" sz="2600" dirty="0">
                <a:solidFill>
                  <a:prstClr val="black"/>
                </a:solidFill>
                <a:latin typeface="Calibri" pitchFamily="34" charset="0"/>
              </a:rPr>
              <a:t>με τον ακριβή τρόπο που αυτός  έχει δηλώσει ότι θέλει να αναφέρεται στο «σημείωμα αναφοράς» . </a:t>
            </a:r>
          </a:p>
        </p:txBody>
      </p:sp>
      <p:pic>
        <p:nvPicPr>
          <p:cNvPr id="7" name="3 - Εικόνα" descr="[DECORATIVE]"/>
          <p:cNvPicPr>
            <a:picLocks noGrp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844824"/>
            <a:ext cx="3096344" cy="1091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9639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άδεια </a:t>
            </a:r>
            <a:r>
              <a:rPr lang="en-US" dirty="0" smtClean="0"/>
              <a:t>CC</a:t>
            </a:r>
            <a:r>
              <a:rPr lang="el-GR" dirty="0" smtClean="0"/>
              <a:t> –</a:t>
            </a:r>
            <a:br>
              <a:rPr lang="el-GR" dirty="0" smtClean="0"/>
            </a:br>
            <a:r>
              <a:rPr lang="el-GR" dirty="0" smtClean="0"/>
              <a:t>Αναφορά – Παρόμοια </a:t>
            </a:r>
            <a:r>
              <a:rPr lang="el-GR" dirty="0"/>
              <a:t>Διανομή </a:t>
            </a:r>
          </a:p>
        </p:txBody>
      </p:sp>
      <p:sp>
        <p:nvSpPr>
          <p:cNvPr id="6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72209"/>
            <a:ext cx="4690864" cy="45651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/>
              <a:t>Το έργο μπορεί να αντιγραφεί, διανεμηθεί, προβληθεί, εκτελεστεί και </a:t>
            </a:r>
            <a:r>
              <a:rPr lang="el-GR" sz="2400" b="1" dirty="0" smtClean="0"/>
              <a:t>τροποποιηθεί</a:t>
            </a:r>
            <a:r>
              <a:rPr lang="el-GR" sz="2400" dirty="0" smtClean="0"/>
              <a:t>, οπότε μιλάμε για τη δημιουργία </a:t>
            </a:r>
            <a:r>
              <a:rPr lang="el-GR" sz="2400" b="1" dirty="0" smtClean="0"/>
              <a:t>παράγωγου έργου</a:t>
            </a:r>
            <a:r>
              <a:rPr lang="el-GR" sz="2400" dirty="0" smtClean="0"/>
              <a:t>, υπό τον όρο ότι οποιοσδήποτε παράγωγο έργο θα διανέμεται </a:t>
            </a:r>
            <a:r>
              <a:rPr lang="el-GR" sz="2400" b="1" dirty="0" smtClean="0"/>
              <a:t>με τους ίδιους όρους</a:t>
            </a:r>
            <a:r>
              <a:rPr lang="el-GR" sz="2400" dirty="0"/>
              <a:t> </a:t>
            </a:r>
            <a:r>
              <a:rPr lang="el-GR" sz="2400" dirty="0" smtClean="0"/>
              <a:t>με </a:t>
            </a:r>
            <a:r>
              <a:rPr lang="el-GR" sz="2400" b="1" dirty="0"/>
              <a:t>υποχρέωση αναφοράς στο δημιουργό </a:t>
            </a:r>
            <a:r>
              <a:rPr lang="el-GR" sz="2400" dirty="0"/>
              <a:t>του με τον ακριβή τρόπο που αυτός  έχει δηλώσει ότι θέλει να αναφέρεται στο «σημείωμα αναφοράς» . </a:t>
            </a:r>
          </a:p>
          <a:p>
            <a:pPr marL="0" indent="0">
              <a:buNone/>
            </a:pPr>
            <a:r>
              <a:rPr lang="el-GR" sz="2400" dirty="0" smtClean="0"/>
              <a:t> </a:t>
            </a:r>
            <a:endParaRPr lang="el-GR" sz="2600" dirty="0" smtClean="0">
              <a:latin typeface="Calibri" pitchFamily="34" charset="0"/>
            </a:endParaRPr>
          </a:p>
          <a:p>
            <a:endParaRPr lang="el-GR" sz="2600" dirty="0" smtClean="0">
              <a:solidFill>
                <a:srgbClr val="00B050"/>
              </a:solidFill>
              <a:latin typeface="Calibri" pitchFamily="34" charset="0"/>
            </a:endParaRPr>
          </a:p>
        </p:txBody>
      </p:sp>
      <p:pic>
        <p:nvPicPr>
          <p:cNvPr id="8" name="4 - Εικόνα" descr="[DECORATIVE]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844823"/>
            <a:ext cx="3096344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883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άδεια </a:t>
            </a:r>
            <a:r>
              <a:rPr lang="en-US" dirty="0" smtClean="0"/>
              <a:t>CC</a:t>
            </a:r>
            <a:r>
              <a:rPr lang="el-GR" dirty="0"/>
              <a:t> –</a:t>
            </a:r>
            <a:br>
              <a:rPr lang="el-GR" dirty="0"/>
            </a:br>
            <a:r>
              <a:rPr lang="el-GR" dirty="0"/>
              <a:t>Αναφορά – Μη Εμπορική Χρήση</a:t>
            </a:r>
          </a:p>
        </p:txBody>
      </p:sp>
      <p:sp>
        <p:nvSpPr>
          <p:cNvPr id="6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72209"/>
            <a:ext cx="4690864" cy="45651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/>
              <a:t>Το έργο μπορεί να αντιγραφεί, διανεμηθεί, προβληθεί, εκτελεστεί και </a:t>
            </a:r>
            <a:r>
              <a:rPr lang="el-GR" sz="2400" b="1" dirty="0" smtClean="0"/>
              <a:t>τροποποιηθεί</a:t>
            </a:r>
            <a:r>
              <a:rPr lang="el-GR" sz="2400" dirty="0" smtClean="0"/>
              <a:t>, οπότε μιλάμε για τη δημιουργία </a:t>
            </a:r>
            <a:r>
              <a:rPr lang="el-GR" sz="2400" b="1" dirty="0" smtClean="0"/>
              <a:t>παράγωγου έργου</a:t>
            </a:r>
            <a:r>
              <a:rPr lang="el-GR" sz="2400" dirty="0" smtClean="0"/>
              <a:t>, υπό τον όρο ότι οποιοσδήποτε παράγωγο έργο θα διανέμεται </a:t>
            </a:r>
            <a:r>
              <a:rPr lang="el-GR" sz="2400" b="1" dirty="0" smtClean="0"/>
              <a:t>με τους ίδιους όρους</a:t>
            </a:r>
            <a:r>
              <a:rPr lang="el-GR" sz="2400" dirty="0"/>
              <a:t> </a:t>
            </a:r>
            <a:r>
              <a:rPr lang="el-GR" sz="2400" dirty="0" smtClean="0"/>
              <a:t>με </a:t>
            </a:r>
            <a:r>
              <a:rPr lang="el-GR" sz="2400" b="1" dirty="0"/>
              <a:t>υποχρέωση αναφοράς στο δημιουργό </a:t>
            </a:r>
            <a:r>
              <a:rPr lang="el-GR" sz="2400" dirty="0"/>
              <a:t>του με τον ακριβή τρόπο που αυτός  έχει δηλώσει ότι θέλει να αναφέρεται στο «σημείωμα αναφοράς» . </a:t>
            </a:r>
          </a:p>
          <a:p>
            <a:pPr marL="0" indent="0">
              <a:buNone/>
            </a:pPr>
            <a:r>
              <a:rPr lang="el-GR" sz="2400" dirty="0" smtClean="0"/>
              <a:t> </a:t>
            </a:r>
            <a:endParaRPr lang="el-GR" sz="2600" dirty="0" smtClean="0">
              <a:latin typeface="Calibri" pitchFamily="34" charset="0"/>
            </a:endParaRPr>
          </a:p>
          <a:p>
            <a:endParaRPr lang="el-GR" sz="2600" dirty="0" smtClean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64088" y="3429000"/>
            <a:ext cx="31683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el-GR" sz="2400" b="1" dirty="0">
                <a:solidFill>
                  <a:prstClr val="black"/>
                </a:solidFill>
              </a:rPr>
              <a:t>Απαγορεύεται η εμπορική χρήση </a:t>
            </a:r>
            <a:r>
              <a:rPr lang="el-GR" sz="2400" dirty="0">
                <a:solidFill>
                  <a:prstClr val="black"/>
                </a:solidFill>
              </a:rPr>
              <a:t>του έργου και των παράγωγων έργων.</a:t>
            </a:r>
          </a:p>
        </p:txBody>
      </p:sp>
      <p:pic>
        <p:nvPicPr>
          <p:cNvPr id="10" name="Εικόνα 10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45632" y="1916832"/>
            <a:ext cx="3086808" cy="1080000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0123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28/3/2016 10:09:19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5,7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5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5,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1026,1028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5,7,8,9,10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C0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14,15,16,17,18,19,20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9,7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4,10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D0BE828-2156-454E-BD3D-EA88F3770B3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4252</TotalTime>
  <Words>856</Words>
  <Application>Microsoft Office PowerPoint</Application>
  <PresentationFormat>On-screen Show (4:3)</PresentationFormat>
  <Paragraphs>99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Θέμα του Office</vt:lpstr>
      <vt:lpstr>Ανάπτυξη ηλεκτρονικών μαθημάτων  στην πλατφόρμα Open eClass</vt:lpstr>
      <vt:lpstr>Άδειες διάθεσης μαθήματος</vt:lpstr>
      <vt:lpstr>Οι άδειες Creative Commons (1/2)</vt:lpstr>
      <vt:lpstr>Οι άδειες Creative Commons (2/2)</vt:lpstr>
      <vt:lpstr>Δομή των αδειών CC - Στοιχεία αδειών</vt:lpstr>
      <vt:lpstr>Άδειες χρήσης Creative Commons  </vt:lpstr>
      <vt:lpstr>Η άδεια CC – Αναφορά</vt:lpstr>
      <vt:lpstr>Η άδεια CC – Αναφορά – Παρόμοια Διανομή </vt:lpstr>
      <vt:lpstr>Η άδεια CC – Αναφορά – Μη Εμπορική Χρήση</vt:lpstr>
      <vt:lpstr>Η άδεια CC – Αναφορά – Μη παράγωγο έργο</vt:lpstr>
      <vt:lpstr>Η άδεια CC – Αναφορά – Μη εμπορική χρήση – Παρόμοια διανομή</vt:lpstr>
      <vt:lpstr>Η άδεια CC – Αναφορά – Μη εμπορική χρήση – Μη παράγωγο έργο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282</cp:revision>
  <dcterms:created xsi:type="dcterms:W3CDTF">2012-09-06T09:03:05Z</dcterms:created>
  <dcterms:modified xsi:type="dcterms:W3CDTF">2016-03-28T07:12:26Z</dcterms:modified>
</cp:coreProperties>
</file>