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5"/>
  </p:notesMasterIdLst>
  <p:sldIdLst>
    <p:sldId id="256" r:id="rId3"/>
    <p:sldId id="323" r:id="rId4"/>
    <p:sldId id="306" r:id="rId5"/>
    <p:sldId id="317" r:id="rId6"/>
    <p:sldId id="318" r:id="rId7"/>
    <p:sldId id="319" r:id="rId8"/>
    <p:sldId id="320" r:id="rId9"/>
    <p:sldId id="321" r:id="rId10"/>
    <p:sldId id="322" r:id="rId11"/>
    <p:sldId id="305" r:id="rId12"/>
    <p:sldId id="315" r:id="rId13"/>
    <p:sldId id="316" r:id="rId14"/>
  </p:sldIdLst>
  <p:sldSz cx="9144000" cy="6858000" type="screen4x3"/>
  <p:notesSz cx="6858000" cy="9144000"/>
  <p:custDataLst>
    <p:tags r:id="rId16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23"/>
            <p14:sldId id="306"/>
            <p14:sldId id="317"/>
            <p14:sldId id="318"/>
            <p14:sldId id="319"/>
            <p14:sldId id="320"/>
            <p14:sldId id="321"/>
            <p14:sldId id="322"/>
            <p14:sldId id="305"/>
            <p14:sldId id="315"/>
            <p14:sldId id="316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87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28/3/2016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87057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Τύποι πρόσβασης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μαθήματος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Τύποι πρόσβασης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μαθήματος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Τύποι πρόσβασης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μαθήματος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Τύποι πρόσβασης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μαθήματος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Τύποι πρόσβασης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μαθήματος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Τύποι πρόσβασης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μαθήματος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Τύποι πρόσβασης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μαθήματος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 cstate="print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image" Target="../media/image12.png"/><Relationship Id="rId4" Type="http://schemas.openxmlformats.org/officeDocument/2006/relationships/hyperlink" Target="%5b1%5d%20http:/creativecommons.org/licenses/by-nc-sa/4.0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pik.com/free-vector/retro-open-sign_822092.ht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reepik.com/free-vector/security-pasword-free-vector_715015.htm" TargetMode="External"/><Relationship Id="rId5" Type="http://schemas.openxmlformats.org/officeDocument/2006/relationships/hyperlink" Target="http://www.freepik.com/free-vector/office-banners_798297.htm" TargetMode="External"/><Relationship Id="rId4" Type="http://schemas.openxmlformats.org/officeDocument/2006/relationships/hyperlink" Target="http://www.freepik.com/free-vector/closed-sign-label_822745.ht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Δημιουργία και Διαχείριση Ηλεκτρονικών Μαθημάτων</a:t>
            </a:r>
          </a:p>
          <a:p>
            <a:endParaRPr lang="el-GR" dirty="0"/>
          </a:p>
          <a:p>
            <a:r>
              <a:rPr lang="el-GR" dirty="0" smtClean="0"/>
              <a:t>Τύποι μαθήματος</a:t>
            </a:r>
            <a:endParaRPr lang="en-GB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/>
              <a:t>. «Ανάπτυξη Ηλεκτρονικών Μαθημάτων στην 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Δημιουργία και Διαχείριση Ηλεκτρονικών </a:t>
            </a:r>
            <a:r>
              <a:rPr lang="el-GR" sz="2000" dirty="0" smtClean="0"/>
              <a:t>Μαθημάτων. Τύποι Μαθήματος».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819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  <a:endParaRPr lang="en-GB" sz="2000" dirty="0" smtClean="0"/>
          </a:p>
          <a:p>
            <a:pPr marL="0" indent="0">
              <a:buNone/>
            </a:pPr>
            <a:r>
              <a:rPr lang="el-GR" sz="2000" dirty="0" smtClean="0"/>
              <a:t>Εικόνα 1: </a:t>
            </a:r>
            <a:r>
              <a:rPr lang="en-GB" sz="2000" dirty="0" smtClean="0">
                <a:hlinkClick r:id="rId3"/>
              </a:rPr>
              <a:t>Open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 smtClean="0"/>
              <a:t>Freepik.com.</a:t>
            </a:r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GB" sz="2000" dirty="0" smtClean="0"/>
              <a:t>2</a:t>
            </a:r>
            <a:r>
              <a:rPr lang="el-GR" sz="2000" dirty="0" smtClean="0"/>
              <a:t>: </a:t>
            </a:r>
            <a:r>
              <a:rPr lang="en-GB" sz="2000" dirty="0" smtClean="0">
                <a:hlinkClick r:id="rId4"/>
              </a:rPr>
              <a:t>Closed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/>
              <a:t>Freepik.com.</a:t>
            </a:r>
          </a:p>
          <a:p>
            <a:pPr marL="0" indent="0">
              <a:buNone/>
            </a:pPr>
            <a:r>
              <a:rPr lang="el-GR" sz="2000" dirty="0"/>
              <a:t>Εικόνα </a:t>
            </a:r>
            <a:r>
              <a:rPr lang="en-GB" sz="2000" dirty="0" smtClean="0"/>
              <a:t>3</a:t>
            </a:r>
            <a:r>
              <a:rPr lang="el-GR" sz="2000" dirty="0" smtClean="0"/>
              <a:t>: </a:t>
            </a:r>
            <a:r>
              <a:rPr lang="en-GB" sz="2000" dirty="0" smtClean="0">
                <a:hlinkClick r:id="rId5"/>
              </a:rPr>
              <a:t>Instructor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/>
              <a:t>Freepik.com.</a:t>
            </a:r>
          </a:p>
          <a:p>
            <a:pPr marL="0" indent="0">
              <a:buNone/>
            </a:pPr>
            <a:r>
              <a:rPr lang="el-GR" sz="2000" smtClean="0"/>
              <a:t>Εικόνα </a:t>
            </a:r>
            <a:r>
              <a:rPr lang="en-GB" sz="2000" dirty="0"/>
              <a:t>4</a:t>
            </a:r>
            <a:r>
              <a:rPr lang="el-GR" sz="2000" dirty="0" smtClean="0"/>
              <a:t>: </a:t>
            </a:r>
            <a:r>
              <a:rPr lang="en-GB" sz="2000" dirty="0" smtClean="0">
                <a:hlinkClick r:id="rId6"/>
              </a:rPr>
              <a:t>Password</a:t>
            </a:r>
            <a:r>
              <a:rPr lang="en-GB" sz="2000" dirty="0" smtClean="0"/>
              <a:t>, </a:t>
            </a:r>
            <a:r>
              <a:rPr lang="en-GB" sz="2000" dirty="0"/>
              <a:t>Designed by </a:t>
            </a:r>
            <a:r>
              <a:rPr lang="en-GB" sz="2000" dirty="0" err="1"/>
              <a:t>Freepik</a:t>
            </a:r>
            <a:r>
              <a:rPr lang="en-GB" sz="2000" dirty="0"/>
              <a:t>. </a:t>
            </a:r>
            <a:r>
              <a:rPr lang="en-US" sz="2000" dirty="0"/>
              <a:t>Free for commercial use with attribution. </a:t>
            </a:r>
            <a:r>
              <a:rPr lang="en-GB" sz="2000" dirty="0"/>
              <a:t>Freepik.com.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189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Τύποι πρόσβασης μαθήματος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70784" cy="452596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l-GR" sz="2400" dirty="0"/>
              <a:t>Κ</a:t>
            </a:r>
            <a:r>
              <a:rPr lang="el-GR" sz="2400" dirty="0" smtClean="0"/>
              <a:t>ατά τη δημιουργία του μαθήματος, αλλά κι ανά πάσα στιγμή από τις «Ρυθμίσεις Μαθήματος», μπορείτε να επιλέξετε τον τύπο πρόσβασης στο μάθημά σας. Έχετε </a:t>
            </a:r>
            <a:r>
              <a:rPr lang="el-GR" sz="2400" dirty="0"/>
              <a:t>τις </a:t>
            </a:r>
            <a:r>
              <a:rPr lang="el-GR" sz="2400" dirty="0" smtClean="0"/>
              <a:t>ακόλουθες επιλογές</a:t>
            </a:r>
            <a:r>
              <a:rPr lang="el-GR" sz="2400" dirty="0"/>
              <a:t>:</a:t>
            </a:r>
          </a:p>
          <a:p>
            <a:r>
              <a:rPr lang="el-GR" sz="2400" dirty="0"/>
              <a:t>Ανοιχτό </a:t>
            </a:r>
            <a:r>
              <a:rPr lang="el-GR" sz="2400" dirty="0" smtClean="0"/>
              <a:t>μάθημα</a:t>
            </a:r>
            <a:r>
              <a:rPr lang="el-GR" sz="2400" dirty="0"/>
              <a:t>.</a:t>
            </a:r>
            <a:endParaRPr lang="el-GR" sz="2400" dirty="0" smtClean="0"/>
          </a:p>
          <a:p>
            <a:r>
              <a:rPr lang="el-GR" sz="2400" dirty="0" smtClean="0"/>
              <a:t>Απαιτείται εγγραφή</a:t>
            </a:r>
            <a:r>
              <a:rPr lang="el-GR" sz="2400" dirty="0"/>
              <a:t>.</a:t>
            </a:r>
          </a:p>
          <a:p>
            <a:r>
              <a:rPr lang="el-GR" sz="2400" dirty="0"/>
              <a:t>Κλειστό </a:t>
            </a:r>
            <a:r>
              <a:rPr lang="el-GR" sz="2400" dirty="0" smtClean="0"/>
              <a:t>μάθημα</a:t>
            </a:r>
            <a:r>
              <a:rPr lang="el-GR" sz="2400" dirty="0"/>
              <a:t>.</a:t>
            </a:r>
            <a:endParaRPr lang="el-GR" sz="2400" dirty="0" smtClean="0"/>
          </a:p>
          <a:p>
            <a:r>
              <a:rPr lang="el-GR" sz="2400" dirty="0" smtClean="0"/>
              <a:t>Ανενεργό μάθημα.</a:t>
            </a:r>
            <a:endParaRPr lang="el-GR" sz="2400" dirty="0"/>
          </a:p>
        </p:txBody>
      </p:sp>
      <p:pic>
        <p:nvPicPr>
          <p:cNvPr id="3074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2226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137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Ανοιχτό </a:t>
            </a:r>
            <a:r>
              <a:rPr lang="el-GR" dirty="0"/>
              <a:t>μάθημα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Ο</a:t>
            </a:r>
            <a:r>
              <a:rPr lang="el-GR" dirty="0" smtClean="0"/>
              <a:t>ποιοσδήποτε </a:t>
            </a:r>
            <a:r>
              <a:rPr lang="el-GR" dirty="0"/>
              <a:t>μπορεί να επισκεφτεί το μάθημά σας χωρίς να έχει εγγραφεί στο μάθημα ή την </a:t>
            </a:r>
            <a:r>
              <a:rPr lang="el-GR" dirty="0" smtClean="0"/>
              <a:t>πλατφόρμα.</a:t>
            </a:r>
            <a:endParaRPr lang="el-GR" dirty="0"/>
          </a:p>
        </p:txBody>
      </p:sp>
      <p:pic>
        <p:nvPicPr>
          <p:cNvPr id="8196" name="Picture 4" descr="retro open sign Free Vector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72816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099827" y="5373216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[1]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6445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Μάθημα με εγγραφή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 smtClean="0"/>
              <a:t>Για </a:t>
            </a:r>
            <a:r>
              <a:rPr lang="el-GR" dirty="0"/>
              <a:t>να επισκεφτεί κάποιος χρήστης το μάθημά σας πρέπει πρώτα να εγγραφεί ως χρήστης του μαθήματος, αλλά οποιοσδήποτε μπορεί να κάνει αίτηση εγγραφής αρκεί να είναι εγγεγραμμένος χρήστης της πλατφόρμας.</a:t>
            </a:r>
          </a:p>
          <a:p>
            <a:endParaRPr lang="el-GR" dirty="0"/>
          </a:p>
        </p:txBody>
      </p:sp>
      <p:pic>
        <p:nvPicPr>
          <p:cNvPr id="12292" name="Picture 4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859636"/>
            <a:ext cx="3961905" cy="300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41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Κλειστό μάθημα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Πρόσβαση </a:t>
            </a:r>
            <a:r>
              <a:rPr lang="el-GR" dirty="0"/>
              <a:t>στο μάθημα έχουν μόνο οι χρήστες που βρίσκονται στη λίστα εγγεγραμμένων χρηστών του μαθήματος</a:t>
            </a:r>
            <a:r>
              <a:rPr lang="el-GR" dirty="0" smtClean="0"/>
              <a:t>.</a:t>
            </a:r>
            <a:r>
              <a:rPr lang="en-US" dirty="0" smtClean="0"/>
              <a:t> </a:t>
            </a:r>
            <a:r>
              <a:rPr lang="el-GR" dirty="0" smtClean="0"/>
              <a:t>Σε αυτόν τον τύπο μαθήματος μπορείτε να εγγράψετε / προσθέσετε εσείς τους εκπαιδευόμενους στο μάθημά σας.</a:t>
            </a:r>
            <a:endParaRPr lang="el-GR" dirty="0"/>
          </a:p>
        </p:txBody>
      </p:sp>
      <p:pic>
        <p:nvPicPr>
          <p:cNvPr id="11266" name="Picture 2" descr="Closed sign label Free Vector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00808"/>
            <a:ext cx="4038600" cy="2870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172267" y="4725144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</a:t>
            </a:r>
            <a:r>
              <a:rPr lang="en-GB" b="1" dirty="0" smtClean="0">
                <a:latin typeface="+mj-lt"/>
              </a:rPr>
              <a:t>2</a:t>
            </a:r>
            <a:r>
              <a:rPr lang="el-GR" b="1" dirty="0" smtClean="0">
                <a:latin typeface="+mj-lt"/>
              </a:rPr>
              <a:t>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705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Ανενεργό μάθημα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Πρόσβαση </a:t>
            </a:r>
            <a:r>
              <a:rPr lang="el-GR" dirty="0"/>
              <a:t>στο μάθημα έχουν μόνο οι εκπαιδευτές του </a:t>
            </a:r>
            <a:r>
              <a:rPr lang="el-GR" dirty="0" smtClean="0"/>
              <a:t>μαθήματος</a:t>
            </a:r>
            <a:r>
              <a:rPr lang="en-US" dirty="0" smtClean="0"/>
              <a:t>.</a:t>
            </a:r>
            <a:endParaRPr lang="el-GR" dirty="0"/>
          </a:p>
        </p:txBody>
      </p:sp>
      <p:pic>
        <p:nvPicPr>
          <p:cNvPr id="13314" name="Picture 2" descr="Office banners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47" t="51347"/>
          <a:stretch/>
        </p:blipFill>
        <p:spPr bwMode="auto">
          <a:xfrm>
            <a:off x="4499992" y="1772816"/>
            <a:ext cx="4064690" cy="2872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172267" y="4797152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</a:t>
            </a:r>
            <a:r>
              <a:rPr lang="en-GB" b="1" dirty="0">
                <a:latin typeface="+mj-lt"/>
              </a:rPr>
              <a:t>3</a:t>
            </a:r>
            <a:r>
              <a:rPr lang="el-GR" b="1" dirty="0" smtClean="0">
                <a:latin typeface="+mj-lt"/>
              </a:rPr>
              <a:t>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352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 κωδικού πρόσβασης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Εναλλακτικά μπορείτε να ορίσετε συνθηματικό (</a:t>
            </a:r>
            <a:r>
              <a:rPr lang="el-GR" dirty="0" err="1"/>
              <a:t>password</a:t>
            </a:r>
            <a:r>
              <a:rPr lang="el-GR" dirty="0"/>
              <a:t>) στα ανοικτά μαθήματα ή σε αυτά με ανοικτή εγγραφή.</a:t>
            </a:r>
          </a:p>
          <a:p>
            <a:endParaRPr lang="el-GR" dirty="0"/>
          </a:p>
        </p:txBody>
      </p:sp>
      <p:pic>
        <p:nvPicPr>
          <p:cNvPr id="10242" name="Picture 2" descr="Security pasword free vector  Free Vector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96" b="5724"/>
          <a:stretch/>
        </p:blipFill>
        <p:spPr bwMode="auto">
          <a:xfrm>
            <a:off x="4644008" y="1772816"/>
            <a:ext cx="4038600" cy="3702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172267" y="5589240"/>
            <a:ext cx="472173" cy="36004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r>
              <a:rPr lang="el-GR" b="1" dirty="0" smtClean="0">
                <a:latin typeface="+mj-lt"/>
              </a:rPr>
              <a:t>[</a:t>
            </a:r>
            <a:r>
              <a:rPr lang="en-GB" b="1" dirty="0" smtClean="0">
                <a:latin typeface="+mj-lt"/>
              </a:rPr>
              <a:t>4</a:t>
            </a:r>
            <a:r>
              <a:rPr lang="el-GR" b="1" dirty="0" smtClean="0">
                <a:latin typeface="+mj-lt"/>
              </a:rPr>
              <a:t>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55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Συμβουλή (1/2)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6768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 smtClean="0"/>
              <a:t>Αν </a:t>
            </a:r>
            <a:r>
              <a:rPr lang="el-GR" dirty="0"/>
              <a:t>θέλετε ελεγχόμενη πρόσβαση, μία συνήθης πρακτική είναι να επιλέξετε «Απαιτείται εγγραφή» και να ζητήσετε από τους εκπαιδευόμενους να εγγραφούν. </a:t>
            </a:r>
          </a:p>
        </p:txBody>
      </p:sp>
      <p:pic>
        <p:nvPicPr>
          <p:cNvPr id="1026" name="Picture 2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102" y="1772816"/>
            <a:ext cx="4202506" cy="1728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524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Συμβουλή </a:t>
            </a:r>
            <a:r>
              <a:rPr lang="el-GR" dirty="0" smtClean="0"/>
              <a:t>(2/2</a:t>
            </a:r>
            <a:r>
              <a:rPr lang="el-GR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Μόλις ολοκληρωθεί η εγγραφή μπορείτε να επιλέξετε «Κλειστό μάθημα» και κατόπιν να </a:t>
            </a:r>
            <a:r>
              <a:rPr lang="el-GR" dirty="0" err="1"/>
              <a:t>απεγγράψετε</a:t>
            </a:r>
            <a:r>
              <a:rPr lang="el-GR" dirty="0"/>
              <a:t> από το μάθημα τους χρήστες που δεν επιθυμείτε να συμμετέχουν σε αυτό.</a:t>
            </a:r>
          </a:p>
          <a:p>
            <a:endParaRPr lang="el-GR" dirty="0"/>
          </a:p>
        </p:txBody>
      </p:sp>
      <p:pic>
        <p:nvPicPr>
          <p:cNvPr id="2051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700808"/>
            <a:ext cx="4038600" cy="1710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390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28/3/2016 10:10:09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4,5,8196,12,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11266,7,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13314,7,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10242,6,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0415CA92-D84C-44E7-9B72-8AE161C6E585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4176</TotalTime>
  <Words>486</Words>
  <Application>Microsoft Office PowerPoint</Application>
  <PresentationFormat>On-screen Show (4:3)</PresentationFormat>
  <Paragraphs>51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Θέμα του Office</vt:lpstr>
      <vt:lpstr>Ανάπτυξη ηλεκτρονικών μαθημάτων  στην πλατφόρμα Open eClass</vt:lpstr>
      <vt:lpstr>Τύποι πρόσβασης μαθήματος</vt:lpstr>
      <vt:lpstr>Ανοιχτό μάθημα</vt:lpstr>
      <vt:lpstr>Μάθημα με εγγραφή</vt:lpstr>
      <vt:lpstr>Κλειστό μάθημα</vt:lpstr>
      <vt:lpstr>Ανενεργό μάθημα</vt:lpstr>
      <vt:lpstr>Ορισμός κωδικού πρόσβασης</vt:lpstr>
      <vt:lpstr>Συμβουλή (1/2)</vt:lpstr>
      <vt:lpstr>Συμβουλή (2/2)</vt:lpstr>
      <vt:lpstr>Σημείωμα Αναφοράς</vt:lpstr>
      <vt:lpstr>Σημείωμα Αδειοδότησης</vt:lpstr>
      <vt:lpstr>Σημείωμα Χρήσης Έργων Τρίτων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267</cp:revision>
  <dcterms:created xsi:type="dcterms:W3CDTF">2012-09-06T09:03:05Z</dcterms:created>
  <dcterms:modified xsi:type="dcterms:W3CDTF">2016-03-28T07:12:29Z</dcterms:modified>
</cp:coreProperties>
</file>