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0"/>
  </p:notesMasterIdLst>
  <p:sldIdLst>
    <p:sldId id="256" r:id="rId3"/>
    <p:sldId id="301" r:id="rId4"/>
    <p:sldId id="302" r:id="rId5"/>
    <p:sldId id="303" r:id="rId6"/>
    <p:sldId id="304" r:id="rId7"/>
    <p:sldId id="305" r:id="rId8"/>
    <p:sldId id="291" r:id="rId9"/>
  </p:sldIdLst>
  <p:sldSz cx="9144000" cy="6858000" type="screen4x3"/>
  <p:notesSz cx="6858000" cy="9144000"/>
  <p:custDataLst>
    <p:tags r:id="rId1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1"/>
            <p14:sldId id="302"/>
            <p14:sldId id="303"/>
            <p14:sldId id="304"/>
            <p14:sldId id="305"/>
            <p14:sldId id="291"/>
          </p14:sldIdLst>
        </p14:section>
        <p14:section name="Untitled Section" id="{0F1CB131-A6BD-43D0-B8D4-1F27CEF7A0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p:scale>
          <a:sx n="64" d="100"/>
          <a:sy n="64" d="100"/>
        </p:scale>
        <p:origin x="-1578" y="-2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10/3/2016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7" name="Picture 3" descr="Λογότυπο πλατφόρμας."/>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8" name="Picture 3" descr="[DECORATIVE]"/>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8" name="Picture 3" descr="[DECORATIVE]"/>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10" name="Picture 3" descr="Λογότυπο πλατφόρμας."/>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6" name="Picture 3" descr="Λογότυπο πλατφόρμας."/>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9" name="Picture 3" descr="Λογότυπο πλατφόρμας."/>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στο εργαλείο «Έγγραφα»</a:t>
            </a:r>
          </a:p>
        </p:txBody>
      </p:sp>
      <p:pic>
        <p:nvPicPr>
          <p:cNvPr id="8" name="Picture 3" descr="Λογότυπο πλατφόρμας."/>
          <p:cNvPicPr>
            <a:picLocks noChangeAspect="1" noChangeArrowheads="1"/>
          </p:cNvPicPr>
          <p:nvPr userDrawn="1"/>
        </p:nvPicPr>
        <p:blipFill rotWithShape="1">
          <a:blip r:embed="rId2">
            <a:duotone>
              <a:prstClr val="black"/>
              <a:srgbClr val="0070C0">
                <a:tint val="45000"/>
                <a:satMod val="400000"/>
              </a:srgbClr>
            </a:duotone>
            <a:extLst>
              <a:ext uri="{28A0092B-C50C-407E-A947-70E740481C1C}">
                <a14:useLocalDpi xmlns:a14="http://schemas.microsoft.com/office/drawing/2010/main" val="0"/>
              </a:ext>
            </a:extLst>
          </a:blip>
          <a:srcRect l="12400" r="12742" b="22446"/>
          <a:stretch/>
        </p:blipFill>
        <p:spPr bwMode="auto">
          <a:xfrm>
            <a:off x="101784" y="6381328"/>
            <a:ext cx="416766" cy="402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eclass.gunet.gr/courses/TELEGU49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 Id="rId5" Type="http://schemas.openxmlformats.org/officeDocument/2006/relationships/image" Target="../media/image7.png"/><Relationship Id="rId4" Type="http://schemas.openxmlformats.org/officeDocument/2006/relationships/hyperlink" Target="%5b1%5d%20http:/creativecommons.org/licenses/by-nc-sa/4.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5" descr="Λογότυπο ακαδημαϊκού διαδικτύου."/>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528" y="447788"/>
            <a:ext cx="1430040" cy="892041"/>
          </a:xfrm>
          <a:prstGeom prst="rect">
            <a:avLst/>
          </a:prstGeom>
          <a:noFill/>
          <a:ln>
            <a:noFill/>
          </a:ln>
        </p:spPr>
      </p:pic>
      <p:pic>
        <p:nvPicPr>
          <p:cNvPr id="1027" name="Picture 3" descr="Λογότυπο πλατφόρμας."/>
          <p:cNvPicPr>
            <a:picLocks noChangeAspect="1" noChangeArrowheads="1"/>
          </p:cNvPicPr>
          <p:nvPr/>
        </p:nvPicPr>
        <p:blipFill>
          <a:blip r:embed="rId5">
            <a:duotone>
              <a:prstClr val="black"/>
              <a:srgbClr val="0070C0">
                <a:tint val="45000"/>
                <a:satMod val="400000"/>
              </a:srgbClr>
            </a:duotone>
            <a:extLst>
              <a:ext uri="{28A0092B-C50C-407E-A947-70E740481C1C}">
                <a14:useLocalDpi xmlns:a14="http://schemas.microsoft.com/office/drawing/2010/main" val="0"/>
              </a:ext>
            </a:extLst>
          </a:blip>
          <a:srcRect/>
          <a:stretch>
            <a:fillRect/>
          </a:stretch>
        </p:blipFill>
        <p:spPr bwMode="auto">
          <a:xfrm>
            <a:off x="7812360" y="342044"/>
            <a:ext cx="941164" cy="876994"/>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p:cNvSpPr>
            <a:spLocks noGrp="1"/>
          </p:cNvSpPr>
          <p:nvPr>
            <p:ph type="ctrTitle"/>
          </p:nvPr>
        </p:nvSpPr>
        <p:spPr>
          <a:xfrm>
            <a:off x="685800" y="1844824"/>
            <a:ext cx="7772400" cy="1470025"/>
          </a:xfrm>
        </p:spPr>
        <p:txBody>
          <a:bodyPr>
            <a:normAutofit/>
          </a:bodyPr>
          <a:lstStyle/>
          <a:p>
            <a:r>
              <a:rPr lang="el-GR" sz="4000" dirty="0">
                <a:solidFill>
                  <a:srgbClr val="5075BC"/>
                </a:solidFill>
              </a:rPr>
              <a:t>Ανάπτυξη </a:t>
            </a:r>
            <a:r>
              <a:rPr lang="el-GR" sz="4000" dirty="0" smtClean="0">
                <a:solidFill>
                  <a:srgbClr val="5075BC"/>
                </a:solidFill>
              </a:rPr>
              <a:t>ηλεκτρονικών μαθημάτων </a:t>
            </a:r>
            <a:br>
              <a:rPr lang="el-GR" sz="4000" dirty="0" smtClean="0">
                <a:solidFill>
                  <a:srgbClr val="5075BC"/>
                </a:solidFill>
              </a:rPr>
            </a:br>
            <a:r>
              <a:rPr lang="el-GR" sz="4000" dirty="0" smtClean="0">
                <a:solidFill>
                  <a:srgbClr val="5075BC"/>
                </a:solidFill>
              </a:rPr>
              <a:t>στην πλατφόρμα </a:t>
            </a:r>
            <a:r>
              <a:rPr lang="el-GR" sz="4000" dirty="0" err="1" smtClean="0">
                <a:solidFill>
                  <a:srgbClr val="5075BC"/>
                </a:solidFill>
              </a:rPr>
              <a:t>Open</a:t>
            </a:r>
            <a:r>
              <a:rPr lang="el-GR" sz="4000" dirty="0" smtClean="0">
                <a:solidFill>
                  <a:srgbClr val="5075BC"/>
                </a:solidFill>
              </a:rPr>
              <a:t> </a:t>
            </a:r>
            <a:r>
              <a:rPr lang="el-GR" sz="4000" dirty="0" err="1">
                <a:solidFill>
                  <a:srgbClr val="5075BC"/>
                </a:solidFill>
              </a:rPr>
              <a:t>eClass</a:t>
            </a:r>
            <a:endParaRPr lang="el-GR" sz="4000" dirty="0">
              <a:solidFill>
                <a:srgbClr val="5075BC"/>
              </a:solidFill>
            </a:endParaRPr>
          </a:p>
        </p:txBody>
      </p:sp>
      <p:sp>
        <p:nvSpPr>
          <p:cNvPr id="3" name="Υπότιτλος 2"/>
          <p:cNvSpPr>
            <a:spLocks noGrp="1"/>
          </p:cNvSpPr>
          <p:nvPr>
            <p:ph type="subTitle" idx="1"/>
          </p:nvPr>
        </p:nvSpPr>
        <p:spPr>
          <a:xfrm>
            <a:off x="683568" y="3429000"/>
            <a:ext cx="7776864" cy="1492399"/>
          </a:xfrm>
        </p:spPr>
        <p:txBody>
          <a:bodyPr>
            <a:noAutofit/>
          </a:bodyPr>
          <a:lstStyle/>
          <a:p>
            <a:r>
              <a:rPr lang="el-GR" dirty="0" smtClean="0"/>
              <a:t>Εργαλεία </a:t>
            </a:r>
            <a:r>
              <a:rPr lang="el-GR" dirty="0"/>
              <a:t>Οργάνωσης και Διαχείρισης Εκπαιδευτικού </a:t>
            </a:r>
            <a:r>
              <a:rPr lang="el-GR" dirty="0" smtClean="0"/>
              <a:t>Υλικού</a:t>
            </a:r>
            <a:endParaRPr lang="en-GB" dirty="0" smtClean="0"/>
          </a:p>
          <a:p>
            <a:endParaRPr lang="en-GB" dirty="0"/>
          </a:p>
          <a:p>
            <a:r>
              <a:rPr lang="el-GR" dirty="0" smtClean="0"/>
              <a:t>Εισαγωγή στο εργαλείο «Έγγραφα»</a:t>
            </a:r>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Γνωριμία με το εργαλείο «Έγγραφα</a:t>
            </a:r>
            <a:r>
              <a:rPr lang="el-GR" dirty="0" smtClean="0"/>
              <a:t>»</a:t>
            </a:r>
            <a:endParaRPr lang="el-GR" dirty="0"/>
          </a:p>
        </p:txBody>
      </p:sp>
      <p:sp>
        <p:nvSpPr>
          <p:cNvPr id="3" name="Content Placeholder 2"/>
          <p:cNvSpPr>
            <a:spLocks noGrp="1"/>
          </p:cNvSpPr>
          <p:nvPr>
            <p:ph idx="1"/>
          </p:nvPr>
        </p:nvSpPr>
        <p:spPr/>
        <p:txBody>
          <a:bodyPr>
            <a:noAutofit/>
          </a:bodyPr>
          <a:lstStyle/>
          <a:p>
            <a:pPr marL="0" indent="0">
              <a:buNone/>
            </a:pPr>
            <a:r>
              <a:rPr lang="el-GR" sz="2800" dirty="0"/>
              <a:t>Τα «Έγγραφα» αποτελούν τον χώρο όπου </a:t>
            </a:r>
            <a:r>
              <a:rPr lang="el-GR" sz="2800" dirty="0" smtClean="0"/>
              <a:t>αποθηκεύεται και </a:t>
            </a:r>
            <a:r>
              <a:rPr lang="el-GR" sz="2800" dirty="0"/>
              <a:t>οργανώνεται κυρίως το εκπαιδευτικό υλικό του μαθήματος. </a:t>
            </a:r>
            <a:endParaRPr lang="el-GR" sz="2800" dirty="0" smtClean="0"/>
          </a:p>
          <a:p>
            <a:pPr marL="0" indent="0">
              <a:buNone/>
            </a:pPr>
            <a:r>
              <a:rPr lang="el-GR" sz="2800" dirty="0" smtClean="0"/>
              <a:t>Ειδικότερα </a:t>
            </a:r>
            <a:r>
              <a:rPr lang="el-GR" sz="2800" dirty="0"/>
              <a:t>το εργαλείο αυτό παρέχει έναν εύχρηστο μηχανισμό για τη διαχείριση, την οργάνωση και την ομαδοποίηση των αρχείων εκπαιδευτικού υλικού (κείμενα, παρουσιάσεις, εικόνες, διαγράμματα, κ.λπ.) μέσα από ένα σύστημα καταλόγων (φακέλων) και υποκαταλόγων (</a:t>
            </a:r>
            <a:r>
              <a:rPr lang="el-GR" sz="2800" dirty="0" err="1"/>
              <a:t>υποφακέλων</a:t>
            </a:r>
            <a:r>
              <a:rPr lang="el-GR" sz="2800" dirty="0"/>
              <a:t>).</a:t>
            </a:r>
          </a:p>
        </p:txBody>
      </p:sp>
      <p:pic>
        <p:nvPicPr>
          <p:cNvPr id="1026" name="Picture 2" descr="f07c ic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1628800"/>
            <a:ext cx="1114425" cy="121920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613263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Δικαιώματα Μεταφόρτωσης/Λήψης</a:t>
            </a:r>
            <a:endParaRPr lang="el-GR" dirty="0"/>
          </a:p>
        </p:txBody>
      </p:sp>
      <p:sp>
        <p:nvSpPr>
          <p:cNvPr id="3" name="Content Placeholder 2"/>
          <p:cNvSpPr>
            <a:spLocks noGrp="1"/>
          </p:cNvSpPr>
          <p:nvPr>
            <p:ph sz="half" idx="1"/>
          </p:nvPr>
        </p:nvSpPr>
        <p:spPr>
          <a:xfrm>
            <a:off x="457200" y="1600200"/>
            <a:ext cx="4618856" cy="4525963"/>
          </a:xfrm>
        </p:spPr>
        <p:txBody>
          <a:bodyPr>
            <a:noAutofit/>
          </a:bodyPr>
          <a:lstStyle/>
          <a:p>
            <a:pPr marL="0" indent="0">
              <a:buNone/>
            </a:pPr>
            <a:r>
              <a:rPr lang="el-GR" dirty="0"/>
              <a:t>Στην πλατφόρμα επιτρέπεται να ανεβάζουν έγγραφα μόνον οι εκπαιδευτές και οι διαχειριστές της πλατφόρμας. </a:t>
            </a:r>
            <a:endParaRPr lang="el-GR" dirty="0" smtClean="0"/>
          </a:p>
          <a:p>
            <a:pPr marL="0" indent="0">
              <a:buNone/>
            </a:pPr>
            <a:r>
              <a:rPr lang="el-GR" dirty="0" smtClean="0"/>
              <a:t>Όλοι </a:t>
            </a:r>
            <a:r>
              <a:rPr lang="el-GR" dirty="0"/>
              <a:t>οι χρήστες έχουν τη δυνατότητα να κατεβάζουν ορατά έγγραφα (είναι όλα τα έγγραφα που εμφανίζονται στην οθόνη τους). </a:t>
            </a:r>
          </a:p>
        </p:txBody>
      </p:sp>
      <p:sp>
        <p:nvSpPr>
          <p:cNvPr id="5" name="AutoShape 2" descr="Download to storage drive free ic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3086" name="Picture 14" descr="[DECORATIV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580112" y="1988840"/>
            <a:ext cx="2554445" cy="3097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11796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smtClean="0"/>
              <a:t>Λίστα Εγγράφων</a:t>
            </a:r>
            <a:endParaRPr lang="el-GR" dirty="0"/>
          </a:p>
        </p:txBody>
      </p:sp>
      <p:sp>
        <p:nvSpPr>
          <p:cNvPr id="5" name="Content Placeholder 4"/>
          <p:cNvSpPr>
            <a:spLocks noGrp="1"/>
          </p:cNvSpPr>
          <p:nvPr>
            <p:ph sz="half" idx="1"/>
          </p:nvPr>
        </p:nvSpPr>
        <p:spPr/>
        <p:txBody>
          <a:bodyPr>
            <a:noAutofit/>
          </a:bodyPr>
          <a:lstStyle/>
          <a:p>
            <a:pPr marL="0" indent="0">
              <a:buNone/>
            </a:pPr>
            <a:r>
              <a:rPr lang="el-GR" sz="2600" dirty="0"/>
              <a:t>Κάθε γραμμή της λίστας εγγράφων </a:t>
            </a:r>
            <a:r>
              <a:rPr lang="el-GR" sz="2600" dirty="0" smtClean="0"/>
              <a:t>περιλαμβάνει: </a:t>
            </a:r>
            <a:r>
              <a:rPr lang="el-GR" sz="2600" dirty="0"/>
              <a:t>εικονίδιο </a:t>
            </a:r>
            <a:r>
              <a:rPr lang="el-GR" sz="2600" dirty="0" smtClean="0"/>
              <a:t>που δείχνει τον τύπο </a:t>
            </a:r>
            <a:r>
              <a:rPr lang="el-GR" sz="2600" dirty="0"/>
              <a:t>του </a:t>
            </a:r>
            <a:r>
              <a:rPr lang="el-GR" sz="2600" dirty="0" smtClean="0"/>
              <a:t>εγγράφου, το όνομα του εγγράφου, </a:t>
            </a:r>
            <a:r>
              <a:rPr lang="el-GR" sz="2600" dirty="0"/>
              <a:t>εικονίδιο ένδειξης της άδειας </a:t>
            </a:r>
            <a:r>
              <a:rPr lang="el-GR" sz="2600" dirty="0" smtClean="0"/>
              <a:t>διάθεσης, σχόλια, </a:t>
            </a:r>
            <a:r>
              <a:rPr lang="el-GR" sz="2600" dirty="0"/>
              <a:t>το </a:t>
            </a:r>
            <a:r>
              <a:rPr lang="el-GR" sz="2600" dirty="0" smtClean="0"/>
              <a:t>μέγεθος του εγγράφου, </a:t>
            </a:r>
            <a:r>
              <a:rPr lang="el-GR" sz="2600" dirty="0"/>
              <a:t>την ημερομηνία </a:t>
            </a:r>
            <a:r>
              <a:rPr lang="el-GR" sz="2600" dirty="0" smtClean="0"/>
              <a:t>μεταφόρτωσής του, </a:t>
            </a:r>
            <a:r>
              <a:rPr lang="el-GR" sz="2600" dirty="0"/>
              <a:t>τις διαθέσιμες ενέργειες.</a:t>
            </a:r>
            <a:endParaRPr lang="en-GB" sz="2600" dirty="0"/>
          </a:p>
          <a:p>
            <a:endParaRPr lang="el-GR" sz="2600" dirty="0"/>
          </a:p>
        </p:txBody>
      </p:sp>
      <p:pic>
        <p:nvPicPr>
          <p:cNvPr id="1028" name="Picture 4" descr="[DECORATI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4008" y="1772816"/>
            <a:ext cx="4038600" cy="36714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931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Διαθέσιμες Ενέργειες</a:t>
            </a:r>
            <a:endParaRPr lang="el-GR" dirty="0"/>
          </a:p>
        </p:txBody>
      </p:sp>
      <p:sp>
        <p:nvSpPr>
          <p:cNvPr id="3" name="Content Placeholder 2"/>
          <p:cNvSpPr>
            <a:spLocks noGrp="1"/>
          </p:cNvSpPr>
          <p:nvPr>
            <p:ph sz="half" idx="1"/>
          </p:nvPr>
        </p:nvSpPr>
        <p:spPr>
          <a:xfrm>
            <a:off x="457200" y="1600200"/>
            <a:ext cx="5338936" cy="4525963"/>
          </a:xfrm>
        </p:spPr>
        <p:txBody>
          <a:bodyPr>
            <a:noAutofit/>
          </a:bodyPr>
          <a:lstStyle/>
          <a:p>
            <a:pPr marL="0" indent="0">
              <a:buNone/>
            </a:pPr>
            <a:r>
              <a:rPr lang="el-GR" dirty="0"/>
              <a:t>Οι διαθέσιμες ενέργειες αφορούν ενέργειες που μπορούν να εκτελεστούν σε κάθε έγγραφο. </a:t>
            </a:r>
            <a:endParaRPr lang="el-GR" dirty="0" smtClean="0"/>
          </a:p>
          <a:p>
            <a:pPr marL="0" indent="0">
              <a:buNone/>
            </a:pPr>
            <a:r>
              <a:rPr lang="el-GR" dirty="0" smtClean="0"/>
              <a:t>Οι </a:t>
            </a:r>
            <a:r>
              <a:rPr lang="el-GR" dirty="0"/>
              <a:t>ενέργειες είναι ορατές μόνο στους χρήστες με τα κατάλληλα δικαιώματα, δηλαδή στους εκπαιδευτές του μαθήματος και τους διαχειριστές της πλατφόρμας. </a:t>
            </a:r>
          </a:p>
        </p:txBody>
      </p:sp>
      <p:pic>
        <p:nvPicPr>
          <p:cNvPr id="2050" name="Picture 2" descr="[DECORATIV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228184" y="1772816"/>
            <a:ext cx="1819048" cy="41523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2202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Ακαδημαϊκό Διαδίκτυο – </a:t>
            </a:r>
            <a:r>
              <a:rPr lang="en-GB" sz="2000" dirty="0" err="1" smtClean="0"/>
              <a:t>Gunet</a:t>
            </a:r>
            <a:r>
              <a:rPr lang="en-GB" sz="2000" dirty="0" smtClean="0"/>
              <a:t> 2015</a:t>
            </a:r>
            <a:r>
              <a:rPr lang="el-GR" sz="2000" dirty="0" smtClean="0"/>
              <a:t>. «</a:t>
            </a:r>
            <a:r>
              <a:rPr lang="el-GR" sz="2000" dirty="0"/>
              <a:t>Ανάπτυξη Η</a:t>
            </a:r>
            <a:r>
              <a:rPr lang="el-GR" sz="2000" dirty="0" smtClean="0"/>
              <a:t>λεκτρονικών </a:t>
            </a:r>
            <a:r>
              <a:rPr lang="el-GR" sz="2000" dirty="0"/>
              <a:t>Μ</a:t>
            </a:r>
            <a:r>
              <a:rPr lang="el-GR" sz="2000" dirty="0" smtClean="0"/>
              <a:t>αθημάτων </a:t>
            </a:r>
            <a:r>
              <a:rPr lang="en-GB" sz="2000" dirty="0" smtClean="0"/>
              <a:t> </a:t>
            </a:r>
            <a:r>
              <a:rPr lang="el-GR" sz="2000" dirty="0" smtClean="0"/>
              <a:t>στην Πλατφόρμα </a:t>
            </a:r>
            <a:r>
              <a:rPr lang="el-GR" sz="2000" dirty="0" err="1"/>
              <a:t>Open</a:t>
            </a:r>
            <a:r>
              <a:rPr lang="el-GR" sz="2000" dirty="0"/>
              <a:t> </a:t>
            </a:r>
            <a:r>
              <a:rPr lang="el-GR" sz="2000" dirty="0" err="1" smtClean="0"/>
              <a:t>eClass</a:t>
            </a:r>
            <a:r>
              <a:rPr lang="el-GR" sz="2000" dirty="0" smtClean="0"/>
              <a:t>. </a:t>
            </a:r>
            <a:r>
              <a:rPr lang="el-GR" sz="2000" dirty="0"/>
              <a:t>Εργαλεία Οργάνωσης και Διαχείρισης Εκπαιδευτικού </a:t>
            </a:r>
            <a:r>
              <a:rPr lang="el-GR" sz="2000" dirty="0" smtClean="0"/>
              <a:t>Υλικού. </a:t>
            </a:r>
            <a:r>
              <a:rPr lang="el-GR" sz="2000" dirty="0"/>
              <a:t>Εισαγωγή στο </a:t>
            </a:r>
            <a:r>
              <a:rPr lang="el-GR" sz="2000" dirty="0" smtClean="0"/>
              <a:t>Εργαλείο </a:t>
            </a:r>
            <a:r>
              <a:rPr lang="el-GR" sz="2000" dirty="0"/>
              <a:t>«</a:t>
            </a:r>
            <a:r>
              <a:rPr lang="el-GR" sz="2000" dirty="0" smtClean="0"/>
              <a:t>Έγγραφα». </a:t>
            </a:r>
            <a:r>
              <a:rPr lang="el-GR" sz="2000" dirty="0"/>
              <a:t>Έκδοση: </a:t>
            </a:r>
            <a:r>
              <a:rPr lang="el-GR" sz="2000" dirty="0" smtClean="0"/>
              <a:t>1.0</a:t>
            </a:r>
            <a:r>
              <a:rPr lang="el-GR" sz="2000" dirty="0"/>
              <a:t>. Αθήνα </a:t>
            </a:r>
            <a:r>
              <a:rPr lang="el-GR" sz="2000" dirty="0" smtClean="0"/>
              <a:t>2015. </a:t>
            </a:r>
            <a:r>
              <a:rPr lang="el-GR" sz="2000" dirty="0"/>
              <a:t>Διαθέσιμο από τη δικτυακή </a:t>
            </a:r>
            <a:r>
              <a:rPr lang="el-GR" sz="2000" dirty="0" smtClean="0"/>
              <a:t>διεύθυνση: </a:t>
            </a:r>
            <a:r>
              <a:rPr lang="en-GB" sz="2000" dirty="0">
                <a:hlinkClick r:id="rId3" tooltip="Σύνδεσμος Ηλεκτρονικού Μαθήματος"/>
              </a:rPr>
              <a:t>http://eclass.gunet.gr/courses/TELEGU497</a:t>
            </a:r>
            <a:r>
              <a:rPr lang="en-GB" sz="2000" dirty="0" smtClean="0">
                <a:hlinkClick r:id="rId3" tooltip="Σύνδεσμος Ηλεκτρονικού Μαθήματος"/>
              </a:rPr>
              <a:t>/</a:t>
            </a:r>
            <a:r>
              <a:rPr lang="el-GR" sz="2000" dirty="0" smtClean="0"/>
              <a:t> .</a:t>
            </a:r>
            <a:endParaRPr lang="el-GR" sz="2000" dirty="0"/>
          </a:p>
          <a:p>
            <a:endParaRPr lang="el-GR" sz="2000" dirty="0"/>
          </a:p>
        </p:txBody>
      </p:sp>
    </p:spTree>
    <p:extLst>
      <p:ext uri="{BB962C8B-B14F-4D97-AF65-F5344CB8AC3E}">
        <p14:creationId xmlns:p14="http://schemas.microsoft.com/office/powerpoint/2010/main" val="2497114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custDataLst>
      <p:tags r:id="rId1"/>
    </p:custDataLst>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0/3/2016 10:23:43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1027,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1026,"/>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2,3,5,3086,"/>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FCC66F17-1DC1-4148-9FCC-DC2B8DB096D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1625</TotalTime>
  <Words>358</Words>
  <Application>Microsoft Office PowerPoint</Application>
  <PresentationFormat>On-screen Show (4:3)</PresentationFormat>
  <Paragraphs>30</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Θέμα του Office</vt:lpstr>
      <vt:lpstr>Ανάπτυξη ηλεκτρονικών μαθημάτων  στην πλατφόρμα Open eClass</vt:lpstr>
      <vt:lpstr>Γνωριμία με το εργαλείο «Έγγραφα»</vt:lpstr>
      <vt:lpstr>Δικαιώματα Μεταφόρτωσης/Λήψης</vt:lpstr>
      <vt:lpstr>Λίστα Εγγράφων</vt:lpstr>
      <vt:lpstr>Διαθέσιμες Ενέργειες</vt:lpstr>
      <vt:lpstr>Σημείωμα Αναφοράς</vt:lpstr>
      <vt:lpstr>Σημείωμα Αδειοδότησης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Εργαλεία Οργάνωσης και Διαχείρισης Εκπαιδευτικού Υλικού</dc:title>
  <dc:creator>GUnet</dc:creator>
  <cp:lastModifiedBy>takis81 mark</cp:lastModifiedBy>
  <cp:revision>197</cp:revision>
  <dcterms:created xsi:type="dcterms:W3CDTF">2012-09-06T09:03:05Z</dcterms:created>
  <dcterms:modified xsi:type="dcterms:W3CDTF">2016-03-10T09:40:31Z</dcterms:modified>
</cp:coreProperties>
</file>