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4"/>
  </p:notesMasterIdLst>
  <p:sldIdLst>
    <p:sldId id="256" r:id="rId3"/>
    <p:sldId id="310" r:id="rId4"/>
    <p:sldId id="311" r:id="rId5"/>
    <p:sldId id="307" r:id="rId6"/>
    <p:sldId id="308" r:id="rId7"/>
    <p:sldId id="309" r:id="rId8"/>
    <p:sldId id="312" r:id="rId9"/>
    <p:sldId id="313" r:id="rId10"/>
    <p:sldId id="314" r:id="rId11"/>
    <p:sldId id="315" r:id="rId12"/>
    <p:sldId id="316" r:id="rId13"/>
    <p:sldId id="318" r:id="rId14"/>
    <p:sldId id="319" r:id="rId15"/>
    <p:sldId id="320" r:id="rId16"/>
    <p:sldId id="321" r:id="rId17"/>
    <p:sldId id="322" r:id="rId18"/>
    <p:sldId id="323" r:id="rId19"/>
    <p:sldId id="325" r:id="rId20"/>
    <p:sldId id="305" r:id="rId21"/>
    <p:sldId id="291" r:id="rId22"/>
    <p:sldId id="324" r:id="rId23"/>
  </p:sldIdLst>
  <p:sldSz cx="9144000" cy="6858000" type="screen4x3"/>
  <p:notesSz cx="6858000" cy="9144000"/>
  <p:custDataLst>
    <p:tags r:id="rId2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10"/>
            <p14:sldId id="311"/>
            <p14:sldId id="307"/>
            <p14:sldId id="308"/>
            <p14:sldId id="309"/>
            <p14:sldId id="312"/>
            <p14:sldId id="313"/>
            <p14:sldId id="314"/>
            <p14:sldId id="315"/>
            <p14:sldId id="316"/>
            <p14:sldId id="318"/>
            <p14:sldId id="319"/>
            <p14:sldId id="320"/>
            <p14:sldId id="321"/>
            <p14:sldId id="322"/>
            <p14:sldId id="323"/>
            <p14:sldId id="325"/>
            <p14:sldId id="305"/>
            <p14:sldId id="291"/>
            <p14:sldId id="32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157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Γνωριμία με την </a:t>
            </a:r>
            <a:r>
              <a:rPr lang="el-GR" sz="1000" dirty="0" err="1" smtClean="0">
                <a:solidFill>
                  <a:srgbClr val="5075BC"/>
                </a:solidFill>
              </a:rPr>
              <a:t>Open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err="1" smtClean="0">
                <a:solidFill>
                  <a:srgbClr val="5075BC"/>
                </a:solidFill>
              </a:rPr>
              <a:t>eClass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Γνωριμία με την </a:t>
            </a:r>
            <a:r>
              <a:rPr lang="el-GR" sz="1000" dirty="0" err="1" smtClean="0">
                <a:solidFill>
                  <a:srgbClr val="5075BC"/>
                </a:solidFill>
              </a:rPr>
              <a:t>Open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err="1" smtClean="0">
                <a:solidFill>
                  <a:srgbClr val="5075BC"/>
                </a:solidFill>
              </a:rPr>
              <a:t>eClass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Γνωριμία με την </a:t>
            </a:r>
            <a:r>
              <a:rPr lang="el-GR" sz="1000" dirty="0" err="1" smtClean="0">
                <a:solidFill>
                  <a:srgbClr val="5075BC"/>
                </a:solidFill>
              </a:rPr>
              <a:t>Open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err="1" smtClean="0">
                <a:solidFill>
                  <a:srgbClr val="5075BC"/>
                </a:solidFill>
              </a:rPr>
              <a:t>eClass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Γνωριμία με την </a:t>
            </a:r>
            <a:r>
              <a:rPr lang="el-GR" sz="1000" dirty="0" err="1" smtClean="0">
                <a:solidFill>
                  <a:srgbClr val="5075BC"/>
                </a:solidFill>
              </a:rPr>
              <a:t>Open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err="1" smtClean="0">
                <a:solidFill>
                  <a:srgbClr val="5075BC"/>
                </a:solidFill>
              </a:rPr>
              <a:t>eClass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Γνωριμία με την </a:t>
            </a:r>
            <a:r>
              <a:rPr lang="el-GR" sz="1000" dirty="0" err="1" smtClean="0">
                <a:solidFill>
                  <a:srgbClr val="5075BC"/>
                </a:solidFill>
              </a:rPr>
              <a:t>Open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err="1" smtClean="0">
                <a:solidFill>
                  <a:srgbClr val="5075BC"/>
                </a:solidFill>
              </a:rPr>
              <a:t>eClass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Γνωριμία με την </a:t>
            </a:r>
            <a:r>
              <a:rPr lang="el-GR" sz="1000" dirty="0" err="1" smtClean="0">
                <a:solidFill>
                  <a:srgbClr val="5075BC"/>
                </a:solidFill>
              </a:rPr>
              <a:t>Open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err="1" smtClean="0">
                <a:solidFill>
                  <a:srgbClr val="5075BC"/>
                </a:solidFill>
              </a:rPr>
              <a:t>eClass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Γνωριμία με την </a:t>
            </a:r>
            <a:r>
              <a:rPr lang="el-GR" sz="1000" dirty="0" err="1" smtClean="0">
                <a:solidFill>
                  <a:srgbClr val="5075BC"/>
                </a:solidFill>
              </a:rPr>
              <a:t>Open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err="1" smtClean="0">
                <a:solidFill>
                  <a:srgbClr val="5075BC"/>
                </a:solidFill>
              </a:rPr>
              <a:t>eClass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eclass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hyperlink" Target="https://itunes.apple.com/gr/app/open-eclass-mobile/id796936702?mt=8" TargetMode="External"/><Relationship Id="rId5" Type="http://schemas.openxmlformats.org/officeDocument/2006/relationships/hyperlink" Target="https://play.google.com/store/apps/details?id=gr.gunet.eclass" TargetMode="External"/><Relationship Id="rId4" Type="http://schemas.openxmlformats.org/officeDocument/2006/relationships/hyperlink" Target="http://free.openeclass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10.png"/><Relationship Id="rId4" Type="http://schemas.openxmlformats.org/officeDocument/2006/relationships/hyperlink" Target="%5b1%5d%20http:/creativecommons.org/licenses/by-nc-sa/4.0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3d-web-browser-icon_808239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eepik.com/free-vector/free-flat-smartphone-illustration_714759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Γνωριμία με την </a:t>
            </a:r>
            <a:r>
              <a:rPr lang="el-GR" dirty="0" err="1"/>
              <a:t>Open</a:t>
            </a:r>
            <a:r>
              <a:rPr lang="el-GR" dirty="0"/>
              <a:t> </a:t>
            </a:r>
            <a:r>
              <a:rPr lang="el-GR" dirty="0" err="1" smtClean="0"/>
              <a:t>eClass</a:t>
            </a:r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Συμβατότητα με πρότυπα ηλεκτρονικής μάθησης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l-GR" sz="3000" dirty="0"/>
              <a:t>H πλατφόρμα </a:t>
            </a:r>
            <a:r>
              <a:rPr lang="el-GR" sz="3000" dirty="0" err="1"/>
              <a:t>Open</a:t>
            </a:r>
            <a:r>
              <a:rPr lang="el-GR" sz="3000" dirty="0"/>
              <a:t> </a:t>
            </a:r>
            <a:r>
              <a:rPr lang="el-GR" sz="3000" dirty="0" err="1"/>
              <a:t>eClass</a:t>
            </a:r>
            <a:r>
              <a:rPr lang="el-GR" sz="3000" dirty="0"/>
              <a:t> είναι συμβατή με διεθνή πρότυπα (SCORM, IMSCP) με τα οποία </a:t>
            </a:r>
            <a:r>
              <a:rPr lang="el-GR" sz="3000" dirty="0" smtClean="0"/>
              <a:t>εξασφαλίζεται</a:t>
            </a:r>
            <a:r>
              <a:rPr lang="en-US" sz="3000" dirty="0" smtClean="0"/>
              <a:t>: </a:t>
            </a:r>
          </a:p>
          <a:p>
            <a:pPr>
              <a:spcBef>
                <a:spcPts val="300"/>
              </a:spcBef>
            </a:pPr>
            <a:r>
              <a:rPr lang="el-GR" sz="3000" dirty="0" smtClean="0"/>
              <a:t>η </a:t>
            </a:r>
            <a:r>
              <a:rPr lang="el-GR" sz="3000" dirty="0"/>
              <a:t>επαναχρησιμοποίηση, </a:t>
            </a:r>
            <a:endParaRPr lang="en-US" sz="3000" dirty="0"/>
          </a:p>
          <a:p>
            <a:pPr>
              <a:spcBef>
                <a:spcPts val="300"/>
              </a:spcBef>
            </a:pPr>
            <a:r>
              <a:rPr lang="el-GR" sz="3000" dirty="0" smtClean="0"/>
              <a:t>η </a:t>
            </a:r>
            <a:r>
              <a:rPr lang="el-GR" sz="3000" dirty="0"/>
              <a:t>προσβασιμότητα και η ανθεκτικότητα του εκπαιδευτικού υλικού στις τεχνολογικές </a:t>
            </a:r>
            <a:r>
              <a:rPr lang="el-GR" sz="3000" dirty="0" smtClean="0"/>
              <a:t>μεταβολές και </a:t>
            </a:r>
            <a:endParaRPr lang="en-US" sz="3000" dirty="0" smtClean="0"/>
          </a:p>
          <a:p>
            <a:pPr>
              <a:spcBef>
                <a:spcPts val="300"/>
              </a:spcBef>
            </a:pPr>
            <a:r>
              <a:rPr lang="el-GR" sz="3000" dirty="0" smtClean="0"/>
              <a:t>η </a:t>
            </a:r>
            <a:r>
              <a:rPr lang="el-GR" sz="3000" dirty="0" err="1"/>
              <a:t>διαλειτουργικότητα</a:t>
            </a:r>
            <a:r>
              <a:rPr lang="el-GR" sz="3000" dirty="0"/>
              <a:t> μεταξύ συστημάτων ηλεκτρονικής μάθησης.</a:t>
            </a:r>
          </a:p>
        </p:txBody>
      </p:sp>
    </p:spTree>
    <p:extLst>
      <p:ext uri="{BB962C8B-B14F-4D97-AF65-F5344CB8AC3E}">
        <p14:creationId xmlns:p14="http://schemas.microsoft.com/office/powerpoint/2010/main" val="37092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</a:t>
            </a:r>
            <a:r>
              <a:rPr lang="el-GR" dirty="0" smtClean="0"/>
              <a:t>και </a:t>
            </a:r>
            <a:r>
              <a:rPr lang="el-GR" dirty="0"/>
              <a:t>Διαχείριση Ηλεκτρονικών Μαθημάτων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l-GR" sz="2700" dirty="0" err="1" smtClean="0"/>
              <a:t>Yποστηρίζονται</a:t>
            </a:r>
            <a:r>
              <a:rPr lang="el-GR" sz="2700" dirty="0" smtClean="0"/>
              <a:t>:</a:t>
            </a:r>
          </a:p>
          <a:p>
            <a:pPr lvl="0">
              <a:spcBef>
                <a:spcPts val="600"/>
              </a:spcBef>
            </a:pPr>
            <a:r>
              <a:rPr lang="el-GR" sz="2700" b="1" dirty="0" smtClean="0"/>
              <a:t>διακριτοί τύποι μαθημάτων</a:t>
            </a:r>
            <a:r>
              <a:rPr lang="el-GR" sz="2700" dirty="0" smtClean="0"/>
              <a:t>: ανοικτά μαθήματα, μαθήματα που απαιτούν εγγραφή και κλειστά μαθήματα και</a:t>
            </a:r>
          </a:p>
          <a:p>
            <a:pPr lvl="0">
              <a:spcBef>
                <a:spcPts val="600"/>
              </a:spcBef>
            </a:pPr>
            <a:r>
              <a:rPr lang="el-GR" sz="2700" b="1" dirty="0" smtClean="0"/>
              <a:t>αντίγραφα ασφαλείας</a:t>
            </a:r>
            <a:r>
              <a:rPr lang="el-GR" sz="2700" dirty="0" smtClean="0"/>
              <a:t>: διασφάλιση ολόκληρου του περιεχομένου του μαθήματος σε περιπτώσεις ακούσιας διαγραφής ή καταστροφής του μαθήματος.</a:t>
            </a:r>
          </a:p>
          <a:p>
            <a:pPr lvl="0">
              <a:spcBef>
                <a:spcPts val="600"/>
              </a:spcBef>
            </a:pPr>
            <a:r>
              <a:rPr lang="el-GR" sz="2700" b="1" dirty="0" smtClean="0"/>
              <a:t>διακριτοί ρόλοι χρηστών</a:t>
            </a:r>
            <a:r>
              <a:rPr lang="el-GR" sz="2700" dirty="0" smtClean="0"/>
              <a:t>: εκπαιδευτής, εκπαιδευόμενος, διαχειριστής (πρόσθετοι ρόλοι: βοηθός εκπαιδευτή, υπεύθυνος ομάδας, επισκέπτης).</a:t>
            </a:r>
          </a:p>
          <a:p>
            <a:pPr>
              <a:spcBef>
                <a:spcPts val="600"/>
              </a:spcBef>
            </a:pPr>
            <a:endParaRPr lang="el-GR" sz="2700" dirty="0"/>
          </a:p>
        </p:txBody>
      </p:sp>
    </p:spTree>
    <p:extLst>
      <p:ext uri="{BB962C8B-B14F-4D97-AF65-F5344CB8AC3E}">
        <p14:creationId xmlns:p14="http://schemas.microsoft.com/office/powerpoint/2010/main" val="19887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Διαχείριση </a:t>
            </a:r>
            <a:r>
              <a:rPr lang="el-GR" dirty="0"/>
              <a:t>εκπαιδευτικού </a:t>
            </a:r>
            <a:r>
              <a:rPr lang="el-GR" dirty="0" smtClean="0"/>
              <a:t>περιεχομένου (1/2)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l-GR" sz="3000" b="1" dirty="0"/>
              <a:t>Έγγραφα</a:t>
            </a:r>
            <a:r>
              <a:rPr lang="el-GR" sz="3000" dirty="0"/>
              <a:t>: </a:t>
            </a:r>
            <a:r>
              <a:rPr lang="el-GR" sz="3000" dirty="0" smtClean="0"/>
              <a:t>Οργάνωση, </a:t>
            </a:r>
            <a:r>
              <a:rPr lang="el-GR" sz="3000" dirty="0"/>
              <a:t>αποθήκευση και παρουσίαση μαθησιακού περιεχομένου.</a:t>
            </a:r>
            <a:endParaRPr lang="en-GB" sz="3000" dirty="0"/>
          </a:p>
          <a:p>
            <a:pPr lvl="0"/>
            <a:r>
              <a:rPr lang="el-GR" sz="3000" b="1" dirty="0"/>
              <a:t>Πολυμέσα</a:t>
            </a:r>
            <a:r>
              <a:rPr lang="el-GR" sz="3000" dirty="0"/>
              <a:t>: Αποθήκευση και διάθεση οπτικοακουστικού υλικού.</a:t>
            </a:r>
            <a:endParaRPr lang="en-GB" sz="3000" dirty="0"/>
          </a:p>
          <a:p>
            <a:r>
              <a:rPr lang="el-GR" sz="3000" b="1" dirty="0"/>
              <a:t>Σύνδεσμοι</a:t>
            </a:r>
            <a:r>
              <a:rPr lang="el-GR" sz="3000" dirty="0"/>
              <a:t>: Προσθήκη και οργάνωση χρήσιμων πηγών από το </a:t>
            </a:r>
            <a:r>
              <a:rPr lang="el-GR" sz="3000" dirty="0" smtClean="0"/>
              <a:t>Διαδίκτυο.</a:t>
            </a:r>
            <a:endParaRPr lang="en-GB" sz="3000" dirty="0"/>
          </a:p>
          <a:p>
            <a:pPr lvl="0"/>
            <a:r>
              <a:rPr lang="el-GR" sz="3000" b="1" dirty="0" smtClean="0"/>
              <a:t>Γλωσσάρι</a:t>
            </a:r>
            <a:r>
              <a:rPr lang="el-GR" sz="3000" dirty="0"/>
              <a:t>: Προσθήκη και διαχείριση βασικών </a:t>
            </a:r>
            <a:r>
              <a:rPr lang="el-GR" sz="3000" dirty="0" smtClean="0"/>
              <a:t>όρων.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99248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Διαχείριση </a:t>
            </a:r>
            <a:r>
              <a:rPr lang="el-GR" dirty="0"/>
              <a:t>εκπαιδευτικού </a:t>
            </a:r>
            <a:r>
              <a:rPr lang="el-GR" dirty="0" smtClean="0"/>
              <a:t>περιεχομένου (2/2)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l-GR" sz="3000" b="1" dirty="0" smtClean="0"/>
              <a:t>Ηλεκτρονικό </a:t>
            </a:r>
            <a:r>
              <a:rPr lang="el-GR" sz="3000" b="1" dirty="0"/>
              <a:t>Βιβλίο</a:t>
            </a:r>
            <a:r>
              <a:rPr lang="el-GR" sz="3000" dirty="0"/>
              <a:t>: Ανάρτηση, διαχείριση και παρουσίαση ηλεκτρονικών βιβλίων σε μορφή HTML.</a:t>
            </a:r>
            <a:endParaRPr lang="en-GB" sz="3000" dirty="0"/>
          </a:p>
          <a:p>
            <a:pPr lvl="0"/>
            <a:r>
              <a:rPr lang="el-GR" sz="3000" b="1" dirty="0" smtClean="0"/>
              <a:t>Γραμμή </a:t>
            </a:r>
            <a:r>
              <a:rPr lang="el-GR" sz="3000" b="1" dirty="0"/>
              <a:t>Μάθησης</a:t>
            </a:r>
            <a:r>
              <a:rPr lang="el-GR" sz="3000" dirty="0"/>
              <a:t>: Οργάνωση εκπαιδευτικού υλικού σε δομημένες ενότητες. Δυνατότητα εξαγωγής σε πακέτο SCORM.</a:t>
            </a:r>
            <a:endParaRPr lang="en-GB" sz="3000" dirty="0"/>
          </a:p>
          <a:p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2031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ενημέρωσης, επικοινωνίας </a:t>
            </a:r>
            <a:r>
              <a:rPr lang="el-GR" dirty="0" smtClean="0"/>
              <a:t>και συνεργασίας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l-GR" sz="3000" b="1" dirty="0"/>
              <a:t>Ανακοινώσεις</a:t>
            </a:r>
            <a:r>
              <a:rPr lang="el-GR" sz="3000" dirty="0"/>
              <a:t>: Ανάρτηση ανακοινώσεων μαθήματος.</a:t>
            </a:r>
            <a:endParaRPr lang="en-GB" sz="3000" dirty="0"/>
          </a:p>
          <a:p>
            <a:pPr lvl="0"/>
            <a:r>
              <a:rPr lang="el-GR" sz="3000" b="1" dirty="0"/>
              <a:t>Ημερολόγιο</a:t>
            </a:r>
            <a:r>
              <a:rPr lang="el-GR" sz="3000" dirty="0"/>
              <a:t>: Χρονολογική παρουσίαση γεγονότων-σταθμών του μαθήματος.</a:t>
            </a:r>
            <a:endParaRPr lang="en-GB" sz="3000" dirty="0"/>
          </a:p>
          <a:p>
            <a:pPr lvl="0"/>
            <a:r>
              <a:rPr lang="el-GR" sz="3000" b="1" dirty="0"/>
              <a:t>Μηνύματα</a:t>
            </a:r>
            <a:r>
              <a:rPr lang="el-GR" sz="3000" dirty="0"/>
              <a:t>: Ανταλλαγή μηνυμάτων μεταξύ εκπαιδευτών και εκπαιδευόμενων.</a:t>
            </a:r>
            <a:endParaRPr lang="en-GB" sz="3000" dirty="0"/>
          </a:p>
          <a:p>
            <a:pPr lvl="0"/>
            <a:r>
              <a:rPr lang="el-GR" sz="3000" b="1" dirty="0" smtClean="0"/>
              <a:t>Συζητήσεις</a:t>
            </a:r>
            <a:r>
              <a:rPr lang="el-GR" sz="3000" dirty="0"/>
              <a:t>: Ασύγχρονη ανταλλαγή απόψεων και ιδεών.</a:t>
            </a:r>
            <a:endParaRPr lang="en-GB" sz="3000" dirty="0"/>
          </a:p>
          <a:p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72886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l-GR" sz="3000" b="1" dirty="0" err="1"/>
              <a:t>Τηλεσυνεργασία</a:t>
            </a:r>
            <a:r>
              <a:rPr lang="el-GR" sz="3000" dirty="0"/>
              <a:t>: Δυνατότητα επικοινωνίας και συνεργασίας σε πραγματικό χρόνο.</a:t>
            </a:r>
            <a:endParaRPr lang="en-GB" sz="3000" dirty="0"/>
          </a:p>
          <a:p>
            <a:pPr lvl="0"/>
            <a:r>
              <a:rPr lang="el-GR" sz="3000" b="1" dirty="0"/>
              <a:t>Ομάδες</a:t>
            </a:r>
            <a:r>
              <a:rPr lang="el-GR" sz="3000" dirty="0"/>
              <a:t>: Ομαδοποίηση χρηστών ώστε να έχουν κοινή περιοχή συζητήσεων και περιοχή μεταφόρτωσης αρχείων.</a:t>
            </a:r>
            <a:endParaRPr lang="en-GB" sz="3000" dirty="0"/>
          </a:p>
          <a:p>
            <a:pPr lvl="0"/>
            <a:r>
              <a:rPr lang="el-GR" sz="3000" b="1" dirty="0" err="1"/>
              <a:t>Wiki</a:t>
            </a:r>
            <a:r>
              <a:rPr lang="el-GR" sz="3000" dirty="0"/>
              <a:t>: Συνεργατική συγγραφή κειμένων.</a:t>
            </a:r>
            <a:endParaRPr lang="en-GB" sz="3000" dirty="0"/>
          </a:p>
          <a:p>
            <a:pPr lvl="0"/>
            <a:r>
              <a:rPr lang="el-GR" sz="3000" b="1" dirty="0"/>
              <a:t>Κουβέντα</a:t>
            </a:r>
            <a:r>
              <a:rPr lang="el-GR" sz="3000" dirty="0"/>
              <a:t>: Επικοινωνία με γραπτά μηνύματα, μεταξύ εκπαιδευτών και εκπαιδευόμενων, σε πραγματικό </a:t>
            </a:r>
            <a:r>
              <a:rPr lang="el-GR" sz="3000" dirty="0" smtClean="0"/>
              <a:t>χρόνο.</a:t>
            </a:r>
            <a:endParaRPr lang="en-GB" sz="3000" dirty="0"/>
          </a:p>
          <a:p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10037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αξιολόγησης </a:t>
            </a:r>
            <a:r>
              <a:rPr lang="el-GR" dirty="0" smtClean="0"/>
              <a:t>και ανατροφοδότησης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sz="3000" b="1" dirty="0"/>
              <a:t>Ασκήσεις</a:t>
            </a:r>
            <a:r>
              <a:rPr lang="el-GR" sz="3000" dirty="0"/>
              <a:t>: Παραγωγή ασκήσεων κλειστού τύπου (πολλαπλής επιλογής, αντιστοίχισης, συμπλήρωσης κενού).</a:t>
            </a:r>
            <a:endParaRPr lang="en-GB" sz="3000" dirty="0"/>
          </a:p>
          <a:p>
            <a:pPr lvl="0"/>
            <a:r>
              <a:rPr lang="el-GR" sz="3000" b="1" dirty="0"/>
              <a:t>Εργασίες</a:t>
            </a:r>
            <a:r>
              <a:rPr lang="el-GR" sz="3000" dirty="0"/>
              <a:t>: Διαχείριση, υποβολή και βαθμολόγηση εργασιών.</a:t>
            </a:r>
            <a:endParaRPr lang="en-GB" sz="3000" dirty="0"/>
          </a:p>
          <a:p>
            <a:pPr lvl="0"/>
            <a:r>
              <a:rPr lang="el-GR" sz="3000" b="1" dirty="0"/>
              <a:t>Ερωτηματολόγια</a:t>
            </a:r>
            <a:r>
              <a:rPr lang="el-GR" sz="3000" dirty="0"/>
              <a:t>: Δημιουργία δημοσκοπήσεων και ερευνών.</a:t>
            </a:r>
            <a:endParaRPr lang="en-GB" sz="3000" dirty="0"/>
          </a:p>
          <a:p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27654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αξιολόγησης </a:t>
            </a:r>
            <a:r>
              <a:rPr lang="el-GR" dirty="0" smtClean="0"/>
              <a:t>και ανατροφοδότησης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sz="2800" b="1" dirty="0"/>
              <a:t>Βαθμολόγιο</a:t>
            </a:r>
            <a:r>
              <a:rPr lang="el-GR" sz="2800" dirty="0"/>
              <a:t>: Καταγραφή βαθμολογίας εκπαιδευομένων.</a:t>
            </a:r>
            <a:endParaRPr lang="en-GB" sz="2800" dirty="0"/>
          </a:p>
          <a:p>
            <a:pPr lvl="0"/>
            <a:r>
              <a:rPr lang="el-GR" sz="2800" b="1" dirty="0" err="1"/>
              <a:t>Παρουσιολόγιο</a:t>
            </a:r>
            <a:r>
              <a:rPr lang="el-GR" sz="2800" dirty="0"/>
              <a:t>: Καταγραφή παρουσιών/απουσιών εκπαιδευομένων.</a:t>
            </a:r>
            <a:endParaRPr lang="en-GB" sz="2800" dirty="0"/>
          </a:p>
          <a:p>
            <a:pPr lvl="0"/>
            <a:r>
              <a:rPr lang="el-GR" sz="2800" b="1" dirty="0"/>
              <a:t>Στατιστικά</a:t>
            </a:r>
            <a:r>
              <a:rPr lang="el-GR" sz="2800" dirty="0"/>
              <a:t>: Στατιστικά στοιχεία χρηστών.</a:t>
            </a:r>
            <a:endParaRPr lang="en-GB" sz="2800" dirty="0"/>
          </a:p>
          <a:p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149242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Χρήσιμοι Σύνδεσμοι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Open </a:t>
            </a:r>
            <a:r>
              <a:rPr lang="en-GB" dirty="0" err="1" smtClean="0">
                <a:hlinkClick r:id="rId3"/>
              </a:rPr>
              <a:t>eClass</a:t>
            </a:r>
            <a:r>
              <a:rPr lang="en-GB" dirty="0" smtClean="0">
                <a:hlinkClick r:id="rId3"/>
              </a:rPr>
              <a:t> Website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Free Open </a:t>
            </a:r>
            <a:r>
              <a:rPr lang="en-GB" dirty="0" err="1" smtClean="0">
                <a:hlinkClick r:id="rId4"/>
              </a:rPr>
              <a:t>eClass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Open </a:t>
            </a:r>
            <a:r>
              <a:rPr lang="en-GB" dirty="0" err="1" smtClean="0">
                <a:hlinkClick r:id="rId5"/>
              </a:rPr>
              <a:t>eClass</a:t>
            </a:r>
            <a:r>
              <a:rPr lang="en-GB" dirty="0" smtClean="0">
                <a:hlinkClick r:id="rId5"/>
              </a:rPr>
              <a:t> Android App</a:t>
            </a:r>
            <a:endParaRPr lang="en-GB" dirty="0" smtClean="0"/>
          </a:p>
          <a:p>
            <a:r>
              <a:rPr lang="en-GB" dirty="0" smtClean="0">
                <a:hlinkClick r:id="rId6"/>
              </a:rPr>
              <a:t>Open </a:t>
            </a:r>
            <a:r>
              <a:rPr lang="en-GB" dirty="0" err="1" smtClean="0">
                <a:hlinkClick r:id="rId6"/>
              </a:rPr>
              <a:t>eClass</a:t>
            </a:r>
            <a:r>
              <a:rPr lang="en-GB" dirty="0" smtClean="0">
                <a:hlinkClick r:id="rId6"/>
              </a:rPr>
              <a:t> iOS App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2058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</a:t>
            </a:r>
            <a:r>
              <a:rPr lang="el-GR" sz="2000" dirty="0"/>
              <a:t>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Γνωριμία με την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». 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 στην </a:t>
            </a:r>
            <a:r>
              <a:rPr lang="el-GR" dirty="0" err="1"/>
              <a:t>Open</a:t>
            </a:r>
            <a:r>
              <a:rPr lang="el-GR" dirty="0"/>
              <a:t> </a:t>
            </a:r>
            <a:r>
              <a:rPr lang="el-GR" dirty="0" err="1" smtClean="0"/>
              <a:t>eClass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097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l-GR" sz="2000" dirty="0" smtClean="0"/>
              <a:t>1: </a:t>
            </a:r>
            <a:r>
              <a:rPr lang="en-GB" sz="2000" dirty="0" smtClean="0">
                <a:hlinkClick r:id="rId3"/>
              </a:rPr>
              <a:t>Browsers</a:t>
            </a:r>
            <a:r>
              <a:rPr lang="en-GB" sz="2000" dirty="0" smtClean="0"/>
              <a:t>. </a:t>
            </a:r>
            <a:r>
              <a:rPr lang="en-GB" sz="2000" dirty="0"/>
              <a:t>Designed by </a:t>
            </a:r>
            <a:r>
              <a:rPr lang="en-GB" sz="2000" dirty="0" err="1" smtClean="0"/>
              <a:t>Freepik</a:t>
            </a:r>
            <a:r>
              <a:rPr lang="en-GB" sz="2000" dirty="0" smtClean="0"/>
              <a:t>. </a:t>
            </a:r>
            <a:r>
              <a:rPr lang="en-US" sz="2000" dirty="0" smtClean="0"/>
              <a:t>Free </a:t>
            </a:r>
            <a:r>
              <a:rPr lang="en-US" sz="2000" dirty="0"/>
              <a:t>for commercial use with </a:t>
            </a:r>
            <a:r>
              <a:rPr lang="en-US" sz="2000" dirty="0" smtClean="0"/>
              <a:t>attribution. </a:t>
            </a:r>
            <a:r>
              <a:rPr lang="en-GB" sz="2000" dirty="0" smtClean="0"/>
              <a:t>Freepik.com</a:t>
            </a:r>
          </a:p>
          <a:p>
            <a:pPr marL="0" indent="0">
              <a:buNone/>
            </a:pPr>
            <a:r>
              <a:rPr lang="el-GR" sz="2000" dirty="0" smtClean="0"/>
              <a:t>Εικόνα 2: </a:t>
            </a:r>
            <a:r>
              <a:rPr lang="en-GB" sz="2000" dirty="0" smtClean="0">
                <a:hlinkClick r:id="rId4"/>
              </a:rPr>
              <a:t>Mobile Apps</a:t>
            </a:r>
            <a:r>
              <a:rPr lang="en-GB" sz="2000" dirty="0" smtClean="0"/>
              <a:t>.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Ταυτότητα της πλατφόρμας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800" dirty="0"/>
              <a:t>Η πλατφόρμα </a:t>
            </a:r>
            <a:r>
              <a:rPr lang="el-GR" sz="2800" dirty="0" err="1"/>
              <a:t>Open</a:t>
            </a:r>
            <a:r>
              <a:rPr lang="el-GR" sz="2800" dirty="0"/>
              <a:t> </a:t>
            </a:r>
            <a:r>
              <a:rPr lang="el-GR" sz="2800" dirty="0" err="1"/>
              <a:t>eClass</a:t>
            </a:r>
            <a:r>
              <a:rPr lang="el-GR" sz="2800" dirty="0"/>
              <a:t> είναι ένα ολοκληρωμένο Σύστημα Διαχείρισης Ηλεκτρονικών Μαθημάτων και συνιστά προσφορά του Ελληνικού Ακαδημαϊκού Διαδικτύου (</a:t>
            </a:r>
            <a:r>
              <a:rPr lang="el-GR" sz="2800" dirty="0" err="1"/>
              <a:t>GUnet</a:t>
            </a:r>
            <a:r>
              <a:rPr lang="el-GR" sz="2800" dirty="0"/>
              <a:t>) στην εκπαιδευτική και ακαδημαϊκή κοινότητα. </a:t>
            </a:r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1671" y="1600200"/>
            <a:ext cx="319165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98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Φιλοσοφία της πλατφόρμας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457200" y="1600200"/>
            <a:ext cx="461885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 smtClean="0"/>
              <a:t>H </a:t>
            </a:r>
            <a:r>
              <a:rPr lang="en-US" dirty="0" smtClean="0"/>
              <a:t>Open </a:t>
            </a:r>
            <a:r>
              <a:rPr lang="en-US" dirty="0" err="1" smtClean="0"/>
              <a:t>eClass</a:t>
            </a:r>
            <a:r>
              <a:rPr lang="en-US" dirty="0" smtClean="0"/>
              <a:t> </a:t>
            </a:r>
            <a:r>
              <a:rPr lang="el-GR" dirty="0" smtClean="0"/>
              <a:t>έχει </a:t>
            </a:r>
            <a:r>
              <a:rPr lang="el-GR" dirty="0"/>
              <a:t>σχεδιαστεί με προσανατολισμό </a:t>
            </a:r>
            <a:r>
              <a:rPr lang="el-GR" dirty="0" smtClean="0"/>
              <a:t>την </a:t>
            </a:r>
            <a:r>
              <a:rPr lang="el-GR" dirty="0"/>
              <a:t>ενίσχυση της εκπαιδευτικής διαδικασίας, βασίζεται στη φιλοσοφία του λογισμικού ανοικτού κώδικα, υποστηρίζεται ενεργά από το </a:t>
            </a:r>
            <a:r>
              <a:rPr lang="el-GR" dirty="0" err="1"/>
              <a:t>GUnet</a:t>
            </a:r>
            <a:r>
              <a:rPr lang="el-GR" dirty="0"/>
              <a:t> και διανέμεται ελεύθερα. </a:t>
            </a:r>
          </a:p>
        </p:txBody>
      </p:sp>
      <p:pic>
        <p:nvPicPr>
          <p:cNvPr id="12" name="Picture 4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98061" y="1628800"/>
            <a:ext cx="337839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98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επιδίωξη της πλατφόρμας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Βασική επιδίωξη της πλατφόρμας είναι η ενσωμάτωση των νέων τεχνολογιών και η εποικοδομητική χρήση του διαδικτύου στην εκπαιδευτική διαδικασία.</a:t>
            </a:r>
            <a:endParaRPr lang="en-GB" dirty="0"/>
          </a:p>
          <a:p>
            <a:endParaRPr lang="el-GR" dirty="0"/>
          </a:p>
        </p:txBody>
      </p:sp>
      <p:pic>
        <p:nvPicPr>
          <p:cNvPr id="3075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25823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13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Χαρακτηριστικά </a:t>
            </a:r>
            <a:r>
              <a:rPr lang="el-GR" sz="3600" dirty="0"/>
              <a:t>και λειτουργικότητες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84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Συμβατότητα με όλους τους </a:t>
            </a:r>
            <a:r>
              <a:rPr lang="el-GR" dirty="0" err="1"/>
              <a:t>φυλλομετρητές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πρόσβαση στην </a:t>
            </a:r>
            <a:r>
              <a:rPr lang="el-GR" dirty="0" err="1"/>
              <a:t>Open</a:t>
            </a:r>
            <a:r>
              <a:rPr lang="el-GR" dirty="0"/>
              <a:t> </a:t>
            </a:r>
            <a:r>
              <a:rPr lang="el-GR" dirty="0" err="1"/>
              <a:t>eClass</a:t>
            </a:r>
            <a:r>
              <a:rPr lang="el-GR" dirty="0"/>
              <a:t> γίνεται με τη χρήση ενός απλού </a:t>
            </a:r>
            <a:r>
              <a:rPr lang="el-GR" dirty="0" err="1"/>
              <a:t>φυλλομετρητή</a:t>
            </a:r>
            <a:r>
              <a:rPr lang="el-GR" dirty="0"/>
              <a:t> (</a:t>
            </a:r>
            <a:r>
              <a:rPr lang="el-GR" dirty="0" err="1"/>
              <a:t>web</a:t>
            </a:r>
            <a:r>
              <a:rPr lang="el-GR" dirty="0"/>
              <a:t> </a:t>
            </a:r>
            <a:r>
              <a:rPr lang="el-GR" dirty="0" err="1"/>
              <a:t>browser</a:t>
            </a:r>
            <a:r>
              <a:rPr lang="el-GR" dirty="0"/>
              <a:t>). Η πλατφόρμα </a:t>
            </a:r>
            <a:r>
              <a:rPr lang="el-GR" dirty="0" smtClean="0"/>
              <a:t>είναι </a:t>
            </a:r>
            <a:r>
              <a:rPr lang="el-GR" dirty="0"/>
              <a:t>πλήρως λειτουργική σε όλους τους </a:t>
            </a:r>
            <a:r>
              <a:rPr lang="el-GR" dirty="0" err="1"/>
              <a:t>φυλλομετρητές</a:t>
            </a:r>
            <a:r>
              <a:rPr lang="el-GR" dirty="0"/>
              <a:t> τελευταίας γενιάς.</a:t>
            </a:r>
            <a:endParaRPr lang="en-GB" dirty="0"/>
          </a:p>
          <a:p>
            <a:endParaRPr lang="el-GR" dirty="0"/>
          </a:p>
        </p:txBody>
      </p:sp>
      <p:pic>
        <p:nvPicPr>
          <p:cNvPr id="5122" name="Picture 2" descr="3D web browser icon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48200" y="1847107"/>
            <a:ext cx="4038600" cy="3639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420307" y="5517232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982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Προσαρμοστική </a:t>
            </a:r>
            <a:r>
              <a:rPr lang="el-GR" dirty="0" err="1"/>
              <a:t>διεπαφή</a:t>
            </a:r>
            <a:r>
              <a:rPr lang="el-GR" dirty="0"/>
              <a:t> </a:t>
            </a:r>
            <a:r>
              <a:rPr lang="el-GR" dirty="0" smtClean="0"/>
              <a:t>χρήστη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Η πλατφόρμα </a:t>
            </a:r>
            <a:r>
              <a:rPr lang="el-GR" sz="2600" dirty="0" err="1"/>
              <a:t>Open</a:t>
            </a:r>
            <a:r>
              <a:rPr lang="el-GR" sz="2600" dirty="0"/>
              <a:t> </a:t>
            </a:r>
            <a:r>
              <a:rPr lang="el-GR" sz="2600" dirty="0" err="1"/>
              <a:t>eClass</a:t>
            </a:r>
            <a:r>
              <a:rPr lang="el-GR" sz="2600" dirty="0"/>
              <a:t> διαθέτει μοντέρνα και προσαρμοστική (</a:t>
            </a:r>
            <a:r>
              <a:rPr lang="el-GR" sz="2600" dirty="0" err="1"/>
              <a:t>responsive</a:t>
            </a:r>
            <a:r>
              <a:rPr lang="el-GR" sz="2600" dirty="0"/>
              <a:t>) </a:t>
            </a:r>
            <a:r>
              <a:rPr lang="el-GR" sz="2600" dirty="0" err="1"/>
              <a:t>διεπαφή</a:t>
            </a:r>
            <a:r>
              <a:rPr lang="el-GR" sz="2600" dirty="0"/>
              <a:t> χρήστη (</a:t>
            </a:r>
            <a:r>
              <a:rPr lang="el-GR" sz="2600" dirty="0" err="1"/>
              <a:t>user</a:t>
            </a:r>
            <a:r>
              <a:rPr lang="el-GR" sz="2600" dirty="0"/>
              <a:t> </a:t>
            </a:r>
            <a:r>
              <a:rPr lang="el-GR" sz="2600" dirty="0" err="1"/>
              <a:t>interface</a:t>
            </a:r>
            <a:r>
              <a:rPr lang="el-GR" sz="2600" dirty="0" smtClean="0"/>
              <a:t>), </a:t>
            </a:r>
            <a:r>
              <a:rPr lang="el-GR" sz="2600" dirty="0"/>
              <a:t>ώστε να προσαρμόζεται στις οθόνες διαφορετικών συσκευών, συμπεριλαμβανομένων ηλεκτρονικών υπολογιστών, </a:t>
            </a:r>
            <a:r>
              <a:rPr lang="el-GR" sz="2600" dirty="0" err="1"/>
              <a:t>tablets</a:t>
            </a:r>
            <a:r>
              <a:rPr lang="el-GR" sz="2600" dirty="0"/>
              <a:t> και </a:t>
            </a:r>
            <a:r>
              <a:rPr lang="el-GR" sz="2600" dirty="0" err="1"/>
              <a:t>smartphones</a:t>
            </a:r>
            <a:r>
              <a:rPr lang="el-GR" sz="2600" dirty="0"/>
              <a:t>. </a:t>
            </a:r>
          </a:p>
        </p:txBody>
      </p:sp>
      <p:pic>
        <p:nvPicPr>
          <p:cNvPr id="409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1700808"/>
            <a:ext cx="4038600" cy="399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30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Mobile Apps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Οι χρήστες μπορούν επίσης να έχουν απευθείας πρόσβαση στην </a:t>
            </a:r>
            <a:r>
              <a:rPr lang="el-GR" dirty="0" err="1"/>
              <a:t>Open</a:t>
            </a:r>
            <a:r>
              <a:rPr lang="el-GR" dirty="0"/>
              <a:t> </a:t>
            </a:r>
            <a:r>
              <a:rPr lang="el-GR" dirty="0" err="1"/>
              <a:t>eClass</a:t>
            </a:r>
            <a:r>
              <a:rPr lang="el-GR" dirty="0"/>
              <a:t> στο </a:t>
            </a:r>
            <a:r>
              <a:rPr lang="el-GR" dirty="0" err="1"/>
              <a:t>tablet</a:t>
            </a:r>
            <a:r>
              <a:rPr lang="el-GR" dirty="0"/>
              <a:t> ή το κινητό τους και μέσω των εφαρμογών για κινητές συσκευές με </a:t>
            </a:r>
            <a:r>
              <a:rPr lang="el-GR" dirty="0" err="1"/>
              <a:t>λειτουτργικό</a:t>
            </a:r>
            <a:r>
              <a:rPr lang="el-GR" dirty="0"/>
              <a:t> </a:t>
            </a:r>
            <a:r>
              <a:rPr lang="el-GR" dirty="0" err="1"/>
              <a:t>iOS</a:t>
            </a:r>
            <a:r>
              <a:rPr lang="el-GR" dirty="0"/>
              <a:t> και </a:t>
            </a:r>
            <a:r>
              <a:rPr lang="el-GR" dirty="0" err="1"/>
              <a:t>Android</a:t>
            </a:r>
            <a:r>
              <a:rPr lang="el-GR" dirty="0"/>
              <a:t>.</a:t>
            </a:r>
            <a:endParaRPr lang="en-GB" dirty="0"/>
          </a:p>
          <a:p>
            <a:endParaRPr lang="el-GR" dirty="0"/>
          </a:p>
        </p:txBody>
      </p:sp>
      <p:pic>
        <p:nvPicPr>
          <p:cNvPr id="6148" name="Picture 4" descr="Free flat smartphone illustration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44008" y="1772816"/>
            <a:ext cx="4038600" cy="4033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48299" y="5805264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</a:t>
            </a:r>
            <a:r>
              <a:rPr lang="en-GB" b="1" dirty="0" smtClean="0">
                <a:latin typeface="+mj-lt"/>
              </a:rPr>
              <a:t>2</a:t>
            </a:r>
            <a:r>
              <a:rPr lang="el-GR" b="1" dirty="0" smtClean="0">
                <a:latin typeface="+mj-lt"/>
              </a:rPr>
              <a:t>]</a:t>
            </a:r>
            <a:endParaRPr lang="el-GR" b="1" dirty="0" smtClean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937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9:58:12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5122,6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148,5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B0B4038-BD53-4167-9ED8-877229893E70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1914</TotalTime>
  <Words>743</Words>
  <Application>Microsoft Office PowerPoint</Application>
  <PresentationFormat>On-screen Show (4:3)</PresentationFormat>
  <Paragraphs>80</Paragraphs>
  <Slides>21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Θέμα του Office</vt:lpstr>
      <vt:lpstr>Ανάπτυξη ηλεκτρονικών μαθημάτων  στην πλατφόρμα Open eClass</vt:lpstr>
      <vt:lpstr>Εισαγωγή στην Open eClass</vt:lpstr>
      <vt:lpstr>Ταυτότητα της πλατφόρμας</vt:lpstr>
      <vt:lpstr>Φιλοσοφία της πλατφόρμας</vt:lpstr>
      <vt:lpstr>Βασική επιδίωξη της πλατφόρμας</vt:lpstr>
      <vt:lpstr>Χαρακτηριστικά και λειτουργικότητες</vt:lpstr>
      <vt:lpstr>Συμβατότητα με όλους τους φυλλομετρητές</vt:lpstr>
      <vt:lpstr>Προσαρμοστική διεπαφή χρήστη</vt:lpstr>
      <vt:lpstr>Mobile Apps</vt:lpstr>
      <vt:lpstr>Συμβατότητα με πρότυπα ηλεκτρονικής μάθησης</vt:lpstr>
      <vt:lpstr>Δημιουργία και Διαχείριση Ηλεκτρονικών Μαθημάτων</vt:lpstr>
      <vt:lpstr>Διαχείριση εκπαιδευτικού περιεχομένου (1/2)</vt:lpstr>
      <vt:lpstr>Διαχείριση εκπαιδευτικού περιεχομένου (2/2)</vt:lpstr>
      <vt:lpstr>Εργαλεία ενημέρωσης, επικοινωνίας και συνεργασίας (1/2)</vt:lpstr>
      <vt:lpstr>Εργαλεία ενημέρωσης, επικοινωνίας και συνεργασίας (2/2)</vt:lpstr>
      <vt:lpstr>Εργαλεία αξιολόγησης και ανατροφοδότησης (1/2)</vt:lpstr>
      <vt:lpstr>Εργαλεία αξιολόγησης και ανατροφοδότησης (2/2)</vt:lpstr>
      <vt:lpstr>Χρήσιμοι Σύνδεσμοι</vt:lpstr>
      <vt:lpstr>Σημείωμα Αναφοράς</vt:lpstr>
      <vt:lpstr>Σημείωμα Αδειοδότησης</vt:lpstr>
      <vt:lpstr>Σημείωμα Χρήσης Έργων Τρίτων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Γνωριμία με την Open eClass</dc:title>
  <dc:subject>Ανάπτυξη ηλεκτρονικών μαθημάτων στην πλατφόρμα Open eClass</dc:subject>
  <dc:creator>GUnet</dc:creator>
  <cp:lastModifiedBy>takis81 mark</cp:lastModifiedBy>
  <cp:revision>213</cp:revision>
  <dcterms:created xsi:type="dcterms:W3CDTF">2012-09-06T09:03:05Z</dcterms:created>
  <dcterms:modified xsi:type="dcterms:W3CDTF">2016-03-10T08:13:55Z</dcterms:modified>
</cp:coreProperties>
</file>