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4"/>
  </p:notesMasterIdLst>
  <p:sldIdLst>
    <p:sldId id="256" r:id="rId3"/>
    <p:sldId id="310" r:id="rId4"/>
    <p:sldId id="311" r:id="rId5"/>
    <p:sldId id="307" r:id="rId6"/>
    <p:sldId id="308" r:id="rId7"/>
    <p:sldId id="309" r:id="rId8"/>
    <p:sldId id="312" r:id="rId9"/>
    <p:sldId id="313" r:id="rId10"/>
    <p:sldId id="314" r:id="rId11"/>
    <p:sldId id="315" r:id="rId12"/>
    <p:sldId id="316" r:id="rId13"/>
    <p:sldId id="318" r:id="rId14"/>
    <p:sldId id="319" r:id="rId15"/>
    <p:sldId id="320" r:id="rId16"/>
    <p:sldId id="321" r:id="rId17"/>
    <p:sldId id="322" r:id="rId18"/>
    <p:sldId id="323" r:id="rId19"/>
    <p:sldId id="325" r:id="rId20"/>
    <p:sldId id="305" r:id="rId21"/>
    <p:sldId id="291" r:id="rId22"/>
    <p:sldId id="324" r:id="rId23"/>
  </p:sldIdLst>
  <p:sldSz cx="9144000" cy="6858000" type="screen4x3"/>
  <p:notesSz cx="6858000" cy="9144000"/>
  <p:custDataLst>
    <p:tags r:id="rId25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2F115-2FCC-49EE-8759-A71F26F5819E}">
          <p14:sldIdLst>
            <p14:sldId id="256"/>
            <p14:sldId id="310"/>
            <p14:sldId id="311"/>
            <p14:sldId id="307"/>
            <p14:sldId id="308"/>
            <p14:sldId id="309"/>
            <p14:sldId id="312"/>
            <p14:sldId id="313"/>
            <p14:sldId id="314"/>
            <p14:sldId id="315"/>
            <p14:sldId id="316"/>
            <p14:sldId id="318"/>
            <p14:sldId id="319"/>
            <p14:sldId id="320"/>
            <p14:sldId id="321"/>
            <p14:sldId id="322"/>
            <p14:sldId id="323"/>
            <p14:sldId id="325"/>
            <p14:sldId id="305"/>
            <p14:sldId id="291"/>
            <p14:sldId id="324"/>
          </p14:sldIdLst>
        </p14:section>
        <p14:section name="Untitled Section" id="{0F1CB131-A6BD-43D0-B8D4-1F27CEF7A05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5BC"/>
    <a:srgbClr val="4F81BD"/>
    <a:srgbClr val="50A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7" autoAdjust="0"/>
    <p:restoredTop sz="99309" autoAdjust="0"/>
  </p:normalViewPr>
  <p:slideViewPr>
    <p:cSldViewPr>
      <p:cViewPr>
        <p:scale>
          <a:sx n="64" d="100"/>
          <a:sy n="64" d="100"/>
        </p:scale>
        <p:origin x="-1578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379C-B41D-45E1-80CB-01FC82FDADA9}" type="datetimeFigureOut">
              <a:rPr lang="el-GR" smtClean="0"/>
              <a:t>10/3/2016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60D4E-153C-481E-9C52-31B1E4926C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535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512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 smtClean="0"/>
              <a:t>Στυλ κύριου υπότιτλου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452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7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61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8612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4156" y="1556792"/>
            <a:ext cx="8229600" cy="45259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l-GR" dirty="0" smtClean="0"/>
              <a:t>Στυλ υποδείγματος κειμένου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Θέση αριθμού διαφάνειας 5" descr="[DECORATIVE]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5" name="2 - Θέση υποσέλιδου" descr="[DECORATIVE]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8" name="Picture 3" descr="[DECORATIVE]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518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 baseline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 smtClean="0"/>
              <a:t>Στυλ υποδείγματος κειμένου</a:t>
            </a:r>
          </a:p>
        </p:txBody>
      </p:sp>
    </p:spTree>
    <p:extLst>
      <p:ext uri="{BB962C8B-B14F-4D97-AF65-F5344CB8AC3E}">
        <p14:creationId xmlns:p14="http://schemas.microsoft.com/office/powerpoint/2010/main" val="121208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αριθμού διαφάνειας 5" descr="[DECORATIVE]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6" name="2 - Θέση υποσέλιδου" descr="[DECORATIVE]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8" name="Picture 3" descr="[DECORATIVE]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25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214016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7425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214016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8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10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112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4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6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794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20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6085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 smtClean="0"/>
              <a:t>Στυλ υποδείγματος κειμένου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>
                <a:solidFill>
                  <a:srgbClr val="5075BC"/>
                </a:solidFill>
              </a:defRPr>
            </a:lvl1pPr>
          </a:lstStyle>
          <a:p>
            <a:pPr lvl="0"/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9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171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155679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0150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 smtClean="0"/>
              <a:t>Στυλ υποδείγματος κειμένου</a:t>
            </a:r>
          </a:p>
        </p:txBody>
      </p:sp>
      <p:sp>
        <p:nvSpPr>
          <p:cNvPr id="9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>
                <a:solidFill>
                  <a:srgbClr val="5075BC"/>
                </a:solidFill>
              </a:defRPr>
            </a:lvl1pPr>
          </a:lstStyle>
          <a:p>
            <a:pPr lvl="0"/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6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Γνωριμία με την </a:t>
            </a:r>
            <a:r>
              <a:rPr lang="el-GR" sz="1000" dirty="0" err="1" smtClean="0">
                <a:solidFill>
                  <a:srgbClr val="5075BC"/>
                </a:solidFill>
              </a:rPr>
              <a:t>Open</a:t>
            </a:r>
            <a:r>
              <a:rPr lang="el-GR" sz="1000" dirty="0" smtClean="0">
                <a:solidFill>
                  <a:srgbClr val="5075BC"/>
                </a:solidFill>
              </a:rPr>
              <a:t> </a:t>
            </a:r>
            <a:r>
              <a:rPr lang="el-GR" sz="1000" dirty="0" err="1" smtClean="0">
                <a:solidFill>
                  <a:srgbClr val="5075BC"/>
                </a:solidFill>
              </a:rPr>
              <a:t>eClass</a:t>
            </a:r>
            <a:endParaRPr lang="el-GR" sz="1000" dirty="0" smtClean="0">
              <a:solidFill>
                <a:srgbClr val="5075BC"/>
              </a:solidFill>
            </a:endParaRPr>
          </a:p>
        </p:txBody>
      </p:sp>
      <p:pic>
        <p:nvPicPr>
          <p:cNvPr id="8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07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8380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eclass.org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hyperlink" Target="https://itunes.apple.com/gr/app/open-eclass-mobile/id796936702?mt=8" TargetMode="External"/><Relationship Id="rId5" Type="http://schemas.openxmlformats.org/officeDocument/2006/relationships/hyperlink" Target="https://play.google.com/store/apps/details?id=gr.gunet.eclass" TargetMode="External"/><Relationship Id="rId4" Type="http://schemas.openxmlformats.org/officeDocument/2006/relationships/hyperlink" Target="http://free.openeclass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class.gunet.gr/courses/TELEGU497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0.png"/><Relationship Id="rId4" Type="http://schemas.openxmlformats.org/officeDocument/2006/relationships/hyperlink" Target="%5b1%5d%20http:/creativecommons.org/licenses/by-nc-sa/4.0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free-vector/3d-web-browser-icon_808239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epik.com/free-vector/free-flat-smartphone-illustration_714759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5" descr="Λογότυπο ακαδημαϊκού διαδικτύου.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7788"/>
            <a:ext cx="1430040" cy="892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Λογότυπο πλατφόρμας.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342044"/>
            <a:ext cx="941164" cy="87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dirty="0">
                <a:solidFill>
                  <a:srgbClr val="5075BC"/>
                </a:solidFill>
              </a:rPr>
              <a:t>Ανάπτυξη </a:t>
            </a:r>
            <a:r>
              <a:rPr lang="el-GR" sz="4000" dirty="0" smtClean="0">
                <a:solidFill>
                  <a:srgbClr val="5075BC"/>
                </a:solidFill>
              </a:rPr>
              <a:t>ηλεκτρονικών μαθημάτων </a:t>
            </a:r>
            <a:br>
              <a:rPr lang="el-GR" sz="4000" dirty="0" smtClean="0">
                <a:solidFill>
                  <a:srgbClr val="5075BC"/>
                </a:solidFill>
              </a:rPr>
            </a:br>
            <a:r>
              <a:rPr lang="el-GR" sz="4000" dirty="0" smtClean="0">
                <a:solidFill>
                  <a:srgbClr val="5075BC"/>
                </a:solidFill>
              </a:rPr>
              <a:t>στην πλατφόρμα </a:t>
            </a:r>
            <a:r>
              <a:rPr lang="el-GR" sz="4000" dirty="0" err="1" smtClean="0">
                <a:solidFill>
                  <a:srgbClr val="5075BC"/>
                </a:solidFill>
              </a:rPr>
              <a:t>Open</a:t>
            </a:r>
            <a:r>
              <a:rPr lang="el-GR" sz="4000" dirty="0" smtClean="0">
                <a:solidFill>
                  <a:srgbClr val="5075BC"/>
                </a:solidFill>
              </a:rPr>
              <a:t> </a:t>
            </a:r>
            <a:r>
              <a:rPr lang="el-GR" sz="4000" dirty="0" err="1">
                <a:solidFill>
                  <a:srgbClr val="5075BC"/>
                </a:solidFill>
              </a:rPr>
              <a:t>eClass</a:t>
            </a:r>
            <a:endParaRPr lang="el-GR" sz="4000" dirty="0">
              <a:solidFill>
                <a:srgbClr val="5075BC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776864" cy="1492399"/>
          </a:xfrm>
        </p:spPr>
        <p:txBody>
          <a:bodyPr>
            <a:noAutofit/>
          </a:bodyPr>
          <a:lstStyle/>
          <a:p>
            <a:r>
              <a:rPr lang="el-GR" dirty="0"/>
              <a:t>Γνωριμία με την </a:t>
            </a:r>
            <a:r>
              <a:rPr lang="el-GR" dirty="0" err="1"/>
              <a:t>Open</a:t>
            </a:r>
            <a:r>
              <a:rPr lang="el-GR" dirty="0"/>
              <a:t> </a:t>
            </a:r>
            <a:r>
              <a:rPr lang="el-GR" dirty="0" err="1" smtClean="0"/>
              <a:t>eClass</a:t>
            </a:r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819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Συμβατότητα με πρότυπα ηλεκτρονικής μάθησης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l-GR" sz="3000" dirty="0"/>
              <a:t>H πλατφόρμα </a:t>
            </a:r>
            <a:r>
              <a:rPr lang="el-GR" sz="3000" dirty="0" err="1"/>
              <a:t>Open</a:t>
            </a:r>
            <a:r>
              <a:rPr lang="el-GR" sz="3000" dirty="0"/>
              <a:t> </a:t>
            </a:r>
            <a:r>
              <a:rPr lang="el-GR" sz="3000" dirty="0" err="1"/>
              <a:t>eClass</a:t>
            </a:r>
            <a:r>
              <a:rPr lang="el-GR" sz="3000" dirty="0"/>
              <a:t> είναι συμβατή με διεθνή πρότυπα (SCORM, IMSCP) με τα οποία </a:t>
            </a:r>
            <a:r>
              <a:rPr lang="el-GR" sz="3000" dirty="0" smtClean="0"/>
              <a:t>εξασφαλίζεται</a:t>
            </a:r>
            <a:r>
              <a:rPr lang="en-US" sz="3000" dirty="0" smtClean="0"/>
              <a:t>: </a:t>
            </a:r>
          </a:p>
          <a:p>
            <a:pPr>
              <a:spcBef>
                <a:spcPts val="300"/>
              </a:spcBef>
            </a:pPr>
            <a:r>
              <a:rPr lang="el-GR" sz="3000" dirty="0" smtClean="0"/>
              <a:t>η </a:t>
            </a:r>
            <a:r>
              <a:rPr lang="el-GR" sz="3000" dirty="0"/>
              <a:t>επαναχρησιμοποίηση, </a:t>
            </a:r>
            <a:endParaRPr lang="en-US" sz="3000" dirty="0"/>
          </a:p>
          <a:p>
            <a:pPr>
              <a:spcBef>
                <a:spcPts val="300"/>
              </a:spcBef>
            </a:pPr>
            <a:r>
              <a:rPr lang="el-GR" sz="3000" dirty="0" smtClean="0"/>
              <a:t>η </a:t>
            </a:r>
            <a:r>
              <a:rPr lang="el-GR" sz="3000" dirty="0"/>
              <a:t>προσβασιμότητα και η ανθεκτικότητα του εκπαιδευτικού υλικού στις τεχνολογικές </a:t>
            </a:r>
            <a:r>
              <a:rPr lang="el-GR" sz="3000" dirty="0" smtClean="0"/>
              <a:t>μεταβολές και </a:t>
            </a:r>
            <a:endParaRPr lang="en-US" sz="3000" dirty="0" smtClean="0"/>
          </a:p>
          <a:p>
            <a:pPr>
              <a:spcBef>
                <a:spcPts val="300"/>
              </a:spcBef>
            </a:pPr>
            <a:r>
              <a:rPr lang="el-GR" sz="3000" dirty="0" smtClean="0"/>
              <a:t>η </a:t>
            </a:r>
            <a:r>
              <a:rPr lang="el-GR" sz="3000" dirty="0" err="1"/>
              <a:t>διαλειτουργικότητα</a:t>
            </a:r>
            <a:r>
              <a:rPr lang="el-GR" sz="3000" dirty="0"/>
              <a:t> μεταξύ συστημάτων ηλεκτρονικής μάθησης.</a:t>
            </a:r>
          </a:p>
        </p:txBody>
      </p:sp>
    </p:spTree>
    <p:extLst>
      <p:ext uri="{BB962C8B-B14F-4D97-AF65-F5344CB8AC3E}">
        <p14:creationId xmlns:p14="http://schemas.microsoft.com/office/powerpoint/2010/main" val="37092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Δημιουργία </a:t>
            </a:r>
            <a:r>
              <a:rPr lang="el-GR" dirty="0" smtClean="0"/>
              <a:t>και </a:t>
            </a:r>
            <a:r>
              <a:rPr lang="el-GR" dirty="0"/>
              <a:t>Διαχείριση Ηλεκτρονικών Μαθημάτων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l-GR" sz="2700" dirty="0" err="1" smtClean="0"/>
              <a:t>Yποστηρίζονται</a:t>
            </a:r>
            <a:r>
              <a:rPr lang="el-GR" sz="2700" dirty="0" smtClean="0"/>
              <a:t>:</a:t>
            </a:r>
          </a:p>
          <a:p>
            <a:pPr lvl="0">
              <a:spcBef>
                <a:spcPts val="600"/>
              </a:spcBef>
            </a:pPr>
            <a:r>
              <a:rPr lang="el-GR" sz="2700" b="1" dirty="0" smtClean="0"/>
              <a:t>διακριτοί τύποι μαθημάτων</a:t>
            </a:r>
            <a:r>
              <a:rPr lang="el-GR" sz="2700" dirty="0" smtClean="0"/>
              <a:t>: ανοικτά μαθήματα, μαθήματα που απαιτούν εγγραφή και κλειστά μαθήματα και</a:t>
            </a:r>
          </a:p>
          <a:p>
            <a:pPr lvl="0">
              <a:spcBef>
                <a:spcPts val="600"/>
              </a:spcBef>
            </a:pPr>
            <a:r>
              <a:rPr lang="el-GR" sz="2700" b="1" dirty="0" smtClean="0"/>
              <a:t>αντίγραφα ασφαλείας</a:t>
            </a:r>
            <a:r>
              <a:rPr lang="el-GR" sz="2700" dirty="0" smtClean="0"/>
              <a:t>: διασφάλιση ολόκληρου του περιεχομένου του μαθήματος σε περιπτώσεις ακούσιας διαγραφής ή καταστροφής του μαθήματος.</a:t>
            </a:r>
          </a:p>
          <a:p>
            <a:pPr lvl="0">
              <a:spcBef>
                <a:spcPts val="600"/>
              </a:spcBef>
            </a:pPr>
            <a:r>
              <a:rPr lang="el-GR" sz="2700" b="1" dirty="0" smtClean="0"/>
              <a:t>διακριτοί ρόλοι χρηστών</a:t>
            </a:r>
            <a:r>
              <a:rPr lang="el-GR" sz="2700" dirty="0" smtClean="0"/>
              <a:t>: εκπαιδευτής, εκπαιδευόμενος, διαχειριστής (πρόσθετοι ρόλοι: βοηθός εκπαιδευτή, υπεύθυνος ομάδας, επισκέπτης).</a:t>
            </a:r>
          </a:p>
          <a:p>
            <a:pPr>
              <a:spcBef>
                <a:spcPts val="600"/>
              </a:spcBef>
            </a:pPr>
            <a:endParaRPr lang="el-GR" sz="2700" dirty="0"/>
          </a:p>
        </p:txBody>
      </p:sp>
    </p:spTree>
    <p:extLst>
      <p:ext uri="{BB962C8B-B14F-4D97-AF65-F5344CB8AC3E}">
        <p14:creationId xmlns:p14="http://schemas.microsoft.com/office/powerpoint/2010/main" val="198871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Διαχείριση </a:t>
            </a:r>
            <a:r>
              <a:rPr lang="el-GR" dirty="0"/>
              <a:t>εκπαιδευτικού </a:t>
            </a:r>
            <a:r>
              <a:rPr lang="el-GR" dirty="0" smtClean="0"/>
              <a:t>περιεχομένου (1/2)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l-GR" sz="3000" b="1" dirty="0"/>
              <a:t>Έγγραφα</a:t>
            </a:r>
            <a:r>
              <a:rPr lang="el-GR" sz="3000" dirty="0"/>
              <a:t>: </a:t>
            </a:r>
            <a:r>
              <a:rPr lang="el-GR" sz="3000" dirty="0" smtClean="0"/>
              <a:t>Οργάνωση, </a:t>
            </a:r>
            <a:r>
              <a:rPr lang="el-GR" sz="3000" dirty="0"/>
              <a:t>αποθήκευση και παρουσίαση μαθησιακού περιεχομένου.</a:t>
            </a:r>
            <a:endParaRPr lang="en-GB" sz="3000" dirty="0"/>
          </a:p>
          <a:p>
            <a:pPr lvl="0"/>
            <a:r>
              <a:rPr lang="el-GR" sz="3000" b="1" dirty="0"/>
              <a:t>Πολυμέσα</a:t>
            </a:r>
            <a:r>
              <a:rPr lang="el-GR" sz="3000" dirty="0"/>
              <a:t>: Αποθήκευση και διάθεση οπτικοακουστικού υλικού.</a:t>
            </a:r>
            <a:endParaRPr lang="en-GB" sz="3000" dirty="0"/>
          </a:p>
          <a:p>
            <a:r>
              <a:rPr lang="el-GR" sz="3000" b="1" dirty="0"/>
              <a:t>Σύνδεσμοι</a:t>
            </a:r>
            <a:r>
              <a:rPr lang="el-GR" sz="3000" dirty="0"/>
              <a:t>: Προσθήκη και οργάνωση χρήσιμων πηγών από το </a:t>
            </a:r>
            <a:r>
              <a:rPr lang="el-GR" sz="3000" dirty="0" smtClean="0"/>
              <a:t>Διαδίκτυο.</a:t>
            </a:r>
            <a:endParaRPr lang="en-GB" sz="3000" dirty="0"/>
          </a:p>
          <a:p>
            <a:pPr lvl="0"/>
            <a:r>
              <a:rPr lang="el-GR" sz="3000" b="1" dirty="0" smtClean="0"/>
              <a:t>Γλωσσάρι</a:t>
            </a:r>
            <a:r>
              <a:rPr lang="el-GR" sz="3000" dirty="0"/>
              <a:t>: Προσθήκη και διαχείριση βασικών </a:t>
            </a:r>
            <a:r>
              <a:rPr lang="el-GR" sz="3000" dirty="0" smtClean="0"/>
              <a:t>όρων.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9924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Διαχείριση </a:t>
            </a:r>
            <a:r>
              <a:rPr lang="el-GR" dirty="0"/>
              <a:t>εκπαιδευτικού </a:t>
            </a:r>
            <a:r>
              <a:rPr lang="el-GR" dirty="0" smtClean="0"/>
              <a:t>περιεχομένου (2/2)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l-GR" sz="3000" b="1" dirty="0" smtClean="0"/>
              <a:t>Ηλεκτρονικό </a:t>
            </a:r>
            <a:r>
              <a:rPr lang="el-GR" sz="3000" b="1" dirty="0"/>
              <a:t>Βιβλίο</a:t>
            </a:r>
            <a:r>
              <a:rPr lang="el-GR" sz="3000" dirty="0"/>
              <a:t>: Ανάρτηση, διαχείριση και παρουσίαση ηλεκτρονικών βιβλίων σε μορφή HTML.</a:t>
            </a:r>
            <a:endParaRPr lang="en-GB" sz="3000" dirty="0"/>
          </a:p>
          <a:p>
            <a:pPr lvl="0"/>
            <a:r>
              <a:rPr lang="el-GR" sz="3000" b="1" dirty="0" smtClean="0"/>
              <a:t>Γραμμή </a:t>
            </a:r>
            <a:r>
              <a:rPr lang="el-GR" sz="3000" b="1" dirty="0"/>
              <a:t>Μάθησης</a:t>
            </a:r>
            <a:r>
              <a:rPr lang="el-GR" sz="3000" dirty="0"/>
              <a:t>: Οργάνωση εκπαιδευτικού υλικού σε δομημένες ενότητες. Δυνατότητα εξαγωγής σε πακέτο SCORM.</a:t>
            </a:r>
            <a:endParaRPr lang="en-GB" sz="3000" dirty="0"/>
          </a:p>
          <a:p>
            <a:endParaRPr lang="el-GR" sz="3000" dirty="0"/>
          </a:p>
        </p:txBody>
      </p:sp>
    </p:spTree>
    <p:extLst>
      <p:ext uri="{BB962C8B-B14F-4D97-AF65-F5344CB8AC3E}">
        <p14:creationId xmlns:p14="http://schemas.microsoft.com/office/powerpoint/2010/main" val="20311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Εργαλεία </a:t>
            </a:r>
            <a:r>
              <a:rPr lang="el-GR" dirty="0"/>
              <a:t>ενημέρωσης, επικοινωνίας </a:t>
            </a:r>
            <a:r>
              <a:rPr lang="el-GR" dirty="0" smtClean="0"/>
              <a:t>και συνεργασίας (1/2)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l-GR" sz="3000" b="1" dirty="0"/>
              <a:t>Ανακοινώσεις</a:t>
            </a:r>
            <a:r>
              <a:rPr lang="el-GR" sz="3000" dirty="0"/>
              <a:t>: Ανάρτηση ανακοινώσεων μαθήματος.</a:t>
            </a:r>
            <a:endParaRPr lang="en-GB" sz="3000" dirty="0"/>
          </a:p>
          <a:p>
            <a:pPr lvl="0"/>
            <a:r>
              <a:rPr lang="el-GR" sz="3000" b="1" dirty="0"/>
              <a:t>Ημερολόγιο</a:t>
            </a:r>
            <a:r>
              <a:rPr lang="el-GR" sz="3000" dirty="0"/>
              <a:t>: Χρονολογική παρουσίαση γεγονότων-σταθμών του μαθήματος.</a:t>
            </a:r>
            <a:endParaRPr lang="en-GB" sz="3000" dirty="0"/>
          </a:p>
          <a:p>
            <a:pPr lvl="0"/>
            <a:r>
              <a:rPr lang="el-GR" sz="3000" b="1" dirty="0"/>
              <a:t>Μηνύματα</a:t>
            </a:r>
            <a:r>
              <a:rPr lang="el-GR" sz="3000" dirty="0"/>
              <a:t>: Ανταλλαγή μηνυμάτων μεταξύ εκπαιδευτών και εκπαιδευόμενων.</a:t>
            </a:r>
            <a:endParaRPr lang="en-GB" sz="3000" dirty="0"/>
          </a:p>
          <a:p>
            <a:pPr lvl="0"/>
            <a:r>
              <a:rPr lang="el-GR" sz="3000" b="1" dirty="0" smtClean="0"/>
              <a:t>Συζητήσεις</a:t>
            </a:r>
            <a:r>
              <a:rPr lang="el-GR" sz="3000" dirty="0"/>
              <a:t>: Ασύγχρονη ανταλλαγή απόψεων και ιδεών.</a:t>
            </a:r>
            <a:endParaRPr lang="en-GB" sz="3000" dirty="0"/>
          </a:p>
          <a:p>
            <a:endParaRPr lang="el-GR" sz="3000" dirty="0"/>
          </a:p>
        </p:txBody>
      </p:sp>
    </p:spTree>
    <p:extLst>
      <p:ext uri="{BB962C8B-B14F-4D97-AF65-F5344CB8AC3E}">
        <p14:creationId xmlns:p14="http://schemas.microsoft.com/office/powerpoint/2010/main" val="72886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Εργαλεία ενημέρωσης, επικοινωνίας και </a:t>
            </a:r>
            <a:r>
              <a:rPr lang="el-GR" dirty="0" smtClean="0"/>
              <a:t>συνεργασίας (2/2)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l-GR" sz="3000" b="1" dirty="0" err="1"/>
              <a:t>Τηλεσυνεργασία</a:t>
            </a:r>
            <a:r>
              <a:rPr lang="el-GR" sz="3000" dirty="0"/>
              <a:t>: Δυνατότητα επικοινωνίας και συνεργασίας σε πραγματικό χρόνο.</a:t>
            </a:r>
            <a:endParaRPr lang="en-GB" sz="3000" dirty="0"/>
          </a:p>
          <a:p>
            <a:pPr lvl="0"/>
            <a:r>
              <a:rPr lang="el-GR" sz="3000" b="1" dirty="0"/>
              <a:t>Ομάδες</a:t>
            </a:r>
            <a:r>
              <a:rPr lang="el-GR" sz="3000" dirty="0"/>
              <a:t>: Ομαδοποίηση χρηστών ώστε να έχουν κοινή περιοχή συζητήσεων και περιοχή μεταφόρτωσης αρχείων.</a:t>
            </a:r>
            <a:endParaRPr lang="en-GB" sz="3000" dirty="0"/>
          </a:p>
          <a:p>
            <a:pPr lvl="0"/>
            <a:r>
              <a:rPr lang="el-GR" sz="3000" b="1" dirty="0" err="1"/>
              <a:t>Wiki</a:t>
            </a:r>
            <a:r>
              <a:rPr lang="el-GR" sz="3000" dirty="0"/>
              <a:t>: Συνεργατική συγγραφή κειμένων.</a:t>
            </a:r>
            <a:endParaRPr lang="en-GB" sz="3000" dirty="0"/>
          </a:p>
          <a:p>
            <a:pPr lvl="0"/>
            <a:r>
              <a:rPr lang="el-GR" sz="3000" b="1" dirty="0"/>
              <a:t>Κουβέντα</a:t>
            </a:r>
            <a:r>
              <a:rPr lang="el-GR" sz="3000" dirty="0"/>
              <a:t>: Επικοινωνία με γραπτά μηνύματα, μεταξύ εκπαιδευτών και εκπαιδευόμενων, σε πραγματικό </a:t>
            </a:r>
            <a:r>
              <a:rPr lang="el-GR" sz="3000" dirty="0" smtClean="0"/>
              <a:t>χρόνο.</a:t>
            </a:r>
            <a:endParaRPr lang="en-GB" sz="3000" dirty="0"/>
          </a:p>
          <a:p>
            <a:endParaRPr lang="el-GR" sz="3000" dirty="0"/>
          </a:p>
        </p:txBody>
      </p:sp>
    </p:spTree>
    <p:extLst>
      <p:ext uri="{BB962C8B-B14F-4D97-AF65-F5344CB8AC3E}">
        <p14:creationId xmlns:p14="http://schemas.microsoft.com/office/powerpoint/2010/main" val="100374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Εργαλεία </a:t>
            </a:r>
            <a:r>
              <a:rPr lang="el-GR" dirty="0"/>
              <a:t>αξιολόγησης </a:t>
            </a:r>
            <a:r>
              <a:rPr lang="el-GR" dirty="0" smtClean="0"/>
              <a:t>και ανατροφοδότησης (1/2)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l-GR" sz="3000" b="1" dirty="0"/>
              <a:t>Ασκήσεις</a:t>
            </a:r>
            <a:r>
              <a:rPr lang="el-GR" sz="3000" dirty="0"/>
              <a:t>: Παραγωγή ασκήσεων κλειστού τύπου (πολλαπλής επιλογής, αντιστοίχισης, συμπλήρωσης κενού).</a:t>
            </a:r>
            <a:endParaRPr lang="en-GB" sz="3000" dirty="0"/>
          </a:p>
          <a:p>
            <a:pPr lvl="0"/>
            <a:r>
              <a:rPr lang="el-GR" sz="3000" b="1" dirty="0"/>
              <a:t>Εργασίες</a:t>
            </a:r>
            <a:r>
              <a:rPr lang="el-GR" sz="3000" dirty="0"/>
              <a:t>: Διαχείριση, υποβολή και βαθμολόγηση εργασιών.</a:t>
            </a:r>
            <a:endParaRPr lang="en-GB" sz="3000" dirty="0"/>
          </a:p>
          <a:p>
            <a:pPr lvl="0"/>
            <a:r>
              <a:rPr lang="el-GR" sz="3000" b="1" dirty="0"/>
              <a:t>Ερωτηματολόγια</a:t>
            </a:r>
            <a:r>
              <a:rPr lang="el-GR" sz="3000" dirty="0"/>
              <a:t>: Δημιουργία δημοσκοπήσεων και ερευνών.</a:t>
            </a:r>
            <a:endParaRPr lang="en-GB" sz="3000" dirty="0"/>
          </a:p>
          <a:p>
            <a:endParaRPr lang="el-GR" sz="3000" dirty="0"/>
          </a:p>
        </p:txBody>
      </p:sp>
    </p:spTree>
    <p:extLst>
      <p:ext uri="{BB962C8B-B14F-4D97-AF65-F5344CB8AC3E}">
        <p14:creationId xmlns:p14="http://schemas.microsoft.com/office/powerpoint/2010/main" val="276548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Εργαλεία </a:t>
            </a:r>
            <a:r>
              <a:rPr lang="el-GR" dirty="0"/>
              <a:t>αξιολόγησης </a:t>
            </a:r>
            <a:r>
              <a:rPr lang="el-GR" dirty="0" smtClean="0"/>
              <a:t>και ανατροφοδότησης (2/2)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l-GR" sz="2800" b="1" dirty="0"/>
              <a:t>Βαθμολόγιο</a:t>
            </a:r>
            <a:r>
              <a:rPr lang="el-GR" sz="2800" dirty="0"/>
              <a:t>: Καταγραφή βαθμολογίας εκπαιδευομένων.</a:t>
            </a:r>
            <a:endParaRPr lang="en-GB" sz="2800" dirty="0"/>
          </a:p>
          <a:p>
            <a:pPr lvl="0"/>
            <a:r>
              <a:rPr lang="el-GR" sz="2800" b="1" dirty="0" err="1"/>
              <a:t>Παρουσιολόγιο</a:t>
            </a:r>
            <a:r>
              <a:rPr lang="el-GR" sz="2800" dirty="0"/>
              <a:t>: Καταγραφή παρουσιών/απουσιών εκπαιδευομένων.</a:t>
            </a:r>
            <a:endParaRPr lang="en-GB" sz="2800" dirty="0"/>
          </a:p>
          <a:p>
            <a:pPr lvl="0"/>
            <a:r>
              <a:rPr lang="el-GR" sz="2800" b="1" dirty="0"/>
              <a:t>Στατιστικά</a:t>
            </a:r>
            <a:r>
              <a:rPr lang="el-GR" sz="2800" dirty="0"/>
              <a:t>: Στατιστικά στοιχεία χρηστών.</a:t>
            </a:r>
            <a:endParaRPr lang="en-GB" sz="2800" dirty="0"/>
          </a:p>
          <a:p>
            <a:endParaRPr lang="el-GR" sz="3000" dirty="0"/>
          </a:p>
        </p:txBody>
      </p:sp>
    </p:spTree>
    <p:extLst>
      <p:ext uri="{BB962C8B-B14F-4D97-AF65-F5344CB8AC3E}">
        <p14:creationId xmlns:p14="http://schemas.microsoft.com/office/powerpoint/2010/main" val="149242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Χρήσιμοι Σύνδεσμοι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Open </a:t>
            </a:r>
            <a:r>
              <a:rPr lang="en-GB" dirty="0" err="1" smtClean="0">
                <a:hlinkClick r:id="rId3"/>
              </a:rPr>
              <a:t>eClass</a:t>
            </a:r>
            <a:r>
              <a:rPr lang="en-GB" dirty="0" smtClean="0">
                <a:hlinkClick r:id="rId3"/>
              </a:rPr>
              <a:t> Website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Free Open </a:t>
            </a:r>
            <a:r>
              <a:rPr lang="en-GB" dirty="0" err="1" smtClean="0">
                <a:hlinkClick r:id="rId4"/>
              </a:rPr>
              <a:t>eClass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Open </a:t>
            </a:r>
            <a:r>
              <a:rPr lang="en-GB" dirty="0" err="1" smtClean="0">
                <a:hlinkClick r:id="rId5"/>
              </a:rPr>
              <a:t>eClass</a:t>
            </a:r>
            <a:r>
              <a:rPr lang="en-GB" dirty="0" smtClean="0">
                <a:hlinkClick r:id="rId5"/>
              </a:rPr>
              <a:t> Android App</a:t>
            </a:r>
            <a:endParaRPr lang="en-GB" dirty="0" smtClean="0"/>
          </a:p>
          <a:p>
            <a:r>
              <a:rPr lang="en-GB" dirty="0" smtClean="0">
                <a:hlinkClick r:id="rId6"/>
              </a:rPr>
              <a:t>Open </a:t>
            </a:r>
            <a:r>
              <a:rPr lang="en-GB" dirty="0" err="1" smtClean="0">
                <a:hlinkClick r:id="rId6"/>
              </a:rPr>
              <a:t>eClass</a:t>
            </a:r>
            <a:r>
              <a:rPr lang="en-GB" dirty="0" smtClean="0">
                <a:hlinkClick r:id="rId6"/>
              </a:rPr>
              <a:t> iOS App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92058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err="1" smtClean="0"/>
              <a:t>Copyright</a:t>
            </a:r>
            <a:r>
              <a:rPr lang="el-GR" sz="2000" dirty="0" smtClean="0"/>
              <a:t> Ακαδημαϊκό Διαδίκτυο – </a:t>
            </a:r>
            <a:r>
              <a:rPr lang="en-GB" sz="2000" dirty="0" err="1" smtClean="0"/>
              <a:t>Gunet</a:t>
            </a:r>
            <a:r>
              <a:rPr lang="en-GB" sz="2000" dirty="0" smtClean="0"/>
              <a:t> 2015</a:t>
            </a:r>
            <a:r>
              <a:rPr lang="el-GR" sz="2000" dirty="0" smtClean="0"/>
              <a:t>. «Ανάπτυξη Ηλεκτρονικών Μαθημάτων στην </a:t>
            </a:r>
            <a:r>
              <a:rPr lang="el-GR" sz="2000" dirty="0"/>
              <a:t>Πλατφόρμα </a:t>
            </a:r>
            <a:r>
              <a:rPr lang="el-GR" sz="2000" dirty="0" err="1"/>
              <a:t>Open</a:t>
            </a:r>
            <a:r>
              <a:rPr lang="el-GR" sz="2000" dirty="0"/>
              <a:t> </a:t>
            </a:r>
            <a:r>
              <a:rPr lang="el-GR" sz="2000" dirty="0" err="1"/>
              <a:t>eClass</a:t>
            </a:r>
            <a:r>
              <a:rPr lang="el-GR" sz="2000" dirty="0"/>
              <a:t>. Γνωριμία με την </a:t>
            </a:r>
            <a:r>
              <a:rPr lang="el-GR" sz="2000" dirty="0" err="1"/>
              <a:t>Open</a:t>
            </a:r>
            <a:r>
              <a:rPr lang="el-GR" sz="2000" dirty="0"/>
              <a:t> </a:t>
            </a:r>
            <a:r>
              <a:rPr lang="el-GR" sz="2000" dirty="0" err="1" smtClean="0"/>
              <a:t>eClass</a:t>
            </a:r>
            <a:r>
              <a:rPr lang="el-GR" sz="2000" dirty="0" smtClean="0"/>
              <a:t>».  Έκδοση: 1.0. Αθήνα 2015. Διαθέσιμο από τη δικτυακή διεύθυνση: </a:t>
            </a:r>
            <a:r>
              <a:rPr lang="en-GB" sz="2000" dirty="0" smtClean="0">
                <a:hlinkClick r:id="rId3" tooltip="Σύνδεσμος Ηλεκτρονικού Μαθήματος"/>
              </a:rPr>
              <a:t>http://eclass.gunet.gr/courses/TELEGU497/</a:t>
            </a:r>
            <a:r>
              <a:rPr lang="el-GR" sz="2000" dirty="0" smtClean="0"/>
              <a:t> 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49711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Εισαγωγή στην </a:t>
            </a:r>
            <a:r>
              <a:rPr lang="el-GR" dirty="0" err="1"/>
              <a:t>Open</a:t>
            </a:r>
            <a:r>
              <a:rPr lang="el-GR" dirty="0"/>
              <a:t> </a:t>
            </a:r>
            <a:r>
              <a:rPr lang="el-GR" dirty="0" err="1" smtClean="0"/>
              <a:t>eClass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097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14401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000" dirty="0" smtClean="0"/>
              <a:t>Το </a:t>
            </a:r>
            <a:r>
              <a:rPr lang="el-GR" sz="20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2000" dirty="0" err="1"/>
              <a:t>κ.λ.π</a:t>
            </a:r>
            <a:r>
              <a:rPr lang="el-GR" sz="20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2000" dirty="0" smtClean="0"/>
              <a:t>».                     </a:t>
            </a:r>
          </a:p>
          <a:p>
            <a:pPr marL="0" indent="0">
              <a:buNone/>
            </a:pPr>
            <a:endParaRPr lang="el-GR" sz="2000" dirty="0"/>
          </a:p>
        </p:txBody>
      </p:sp>
      <p:pic>
        <p:nvPicPr>
          <p:cNvPr id="2056" name="Picture 22" descr="Λογότυπο για Άδειες χρήσης Creative Commons BY-NC-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7670" y="242088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2924944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/>
              <a:t>[1] http://creativecommons.org/licenses/by-nc-sa/4.0/ </a:t>
            </a:r>
            <a:endParaRPr lang="en-US" smtClean="0"/>
          </a:p>
          <a:p>
            <a:endParaRPr lang="el-GR" dirty="0"/>
          </a:p>
          <a:p>
            <a:r>
              <a:rPr lang="el-GR" dirty="0"/>
              <a:t>Ως </a:t>
            </a:r>
            <a:r>
              <a:rPr lang="el-GR" b="1" dirty="0"/>
              <a:t>Μη Εμπορική</a:t>
            </a:r>
            <a:r>
              <a:rPr lang="el-GR" dirty="0"/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/>
              <a:t>αδειοδόχο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που</a:t>
            </a:r>
            <a:r>
              <a:rPr lang="en-GB" dirty="0"/>
              <a:t> </a:t>
            </a:r>
            <a:r>
              <a:rPr lang="el-GR" dirty="0"/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που</a:t>
            </a:r>
            <a:r>
              <a:rPr lang="en-GB" dirty="0"/>
              <a:t> </a:t>
            </a:r>
            <a:r>
              <a:rPr lang="el-GR" dirty="0"/>
              <a:t>δεν προσπορίζει στο διανομέα του έργου και</a:t>
            </a:r>
            <a:r>
              <a:rPr lang="en-GB" dirty="0"/>
              <a:t> </a:t>
            </a:r>
            <a:r>
              <a:rPr lang="el-GR" dirty="0" err="1"/>
              <a:t>αδειοδόχο</a:t>
            </a:r>
            <a:r>
              <a:rPr lang="en-GB" dirty="0"/>
              <a:t> </a:t>
            </a:r>
            <a:r>
              <a:rPr lang="el-GR" dirty="0"/>
              <a:t>έμμεσο οικονομικό όφελος (π.χ. διαφημίσεις) από την προβολή του έργου σε διαδικτυακό </a:t>
            </a:r>
            <a:r>
              <a:rPr lang="el-GR" dirty="0" smtClean="0"/>
              <a:t>τόπο</a:t>
            </a:r>
            <a:endParaRPr lang="en-US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/>
          </a:p>
          <a:p>
            <a:r>
              <a:rPr lang="el-GR" dirty="0" smtClean="0"/>
              <a:t>Ο </a:t>
            </a:r>
            <a:r>
              <a:rPr lang="el-GR" dirty="0"/>
              <a:t>δικαιούχος μπορεί να παρέχει στον </a:t>
            </a:r>
            <a:r>
              <a:rPr lang="el-GR" dirty="0" err="1"/>
              <a:t>αδειοδόχο</a:t>
            </a:r>
            <a:r>
              <a:rPr lang="el-GR" dirty="0"/>
              <a:t> ξεχωριστή άδεια να χρησιμοποιεί το έργο για εμπορική χρήση, εφόσον αυτό του ζητηθεί</a:t>
            </a:r>
            <a:r>
              <a:rPr lang="el-GR" dirty="0" smtClean="0"/>
              <a:t>.</a:t>
            </a:r>
            <a:endParaRPr lang="el-G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6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Χρήσης Έργων </a:t>
            </a:r>
            <a:r>
              <a:rPr lang="el-GR" dirty="0" smtClean="0"/>
              <a:t>Τρίτων</a:t>
            </a:r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000" dirty="0" smtClean="0"/>
              <a:t>Το </a:t>
            </a:r>
            <a:r>
              <a:rPr lang="el-GR" sz="2000" dirty="0"/>
              <a:t>Έργο αυτό κάνει χρήση των ακόλουθων έργων</a:t>
            </a:r>
            <a:r>
              <a:rPr lang="el-GR" sz="2000" dirty="0" smtClean="0"/>
              <a:t>:</a:t>
            </a:r>
            <a:endParaRPr lang="en-GB" sz="2000" dirty="0" smtClean="0"/>
          </a:p>
          <a:p>
            <a:pPr marL="0" indent="0">
              <a:buNone/>
            </a:pPr>
            <a:r>
              <a:rPr lang="el-GR" sz="2000" dirty="0"/>
              <a:t>Εικόνα </a:t>
            </a:r>
            <a:r>
              <a:rPr lang="el-GR" sz="2000" dirty="0" smtClean="0"/>
              <a:t>1: </a:t>
            </a:r>
            <a:r>
              <a:rPr lang="en-GB" sz="2000" dirty="0" smtClean="0">
                <a:hlinkClick r:id="rId3"/>
              </a:rPr>
              <a:t>Browsers</a:t>
            </a:r>
            <a:r>
              <a:rPr lang="en-GB" sz="2000" dirty="0" smtClean="0"/>
              <a:t>. </a:t>
            </a:r>
            <a:r>
              <a:rPr lang="en-GB" sz="2000" dirty="0"/>
              <a:t>Designed by </a:t>
            </a:r>
            <a:r>
              <a:rPr lang="en-GB" sz="2000" dirty="0" err="1" smtClean="0"/>
              <a:t>Freepik</a:t>
            </a:r>
            <a:r>
              <a:rPr lang="en-GB" sz="2000" dirty="0" smtClean="0"/>
              <a:t>. </a:t>
            </a:r>
            <a:r>
              <a:rPr lang="en-US" sz="2000" dirty="0" smtClean="0"/>
              <a:t>Free </a:t>
            </a:r>
            <a:r>
              <a:rPr lang="en-US" sz="2000" dirty="0"/>
              <a:t>for commercial use with </a:t>
            </a:r>
            <a:r>
              <a:rPr lang="en-US" sz="2000" dirty="0" smtClean="0"/>
              <a:t>attribution. </a:t>
            </a:r>
            <a:r>
              <a:rPr lang="en-GB" sz="2000" dirty="0" smtClean="0"/>
              <a:t>Freepik.com</a:t>
            </a:r>
          </a:p>
          <a:p>
            <a:pPr marL="0" indent="0">
              <a:buNone/>
            </a:pPr>
            <a:r>
              <a:rPr lang="el-GR" sz="2000" dirty="0" smtClean="0"/>
              <a:t>Εικόνα 2: </a:t>
            </a:r>
            <a:r>
              <a:rPr lang="en-GB" sz="2000" dirty="0" smtClean="0">
                <a:hlinkClick r:id="rId4"/>
              </a:rPr>
              <a:t>Mobile Apps</a:t>
            </a:r>
            <a:r>
              <a:rPr lang="en-GB" sz="2000" dirty="0" smtClean="0"/>
              <a:t>. </a:t>
            </a:r>
            <a:r>
              <a:rPr lang="en-GB" sz="2000" dirty="0"/>
              <a:t>Designed by </a:t>
            </a:r>
            <a:r>
              <a:rPr lang="en-GB" sz="2000" dirty="0" err="1"/>
              <a:t>Freepik</a:t>
            </a:r>
            <a:r>
              <a:rPr lang="en-GB" sz="2000" dirty="0"/>
              <a:t>. </a:t>
            </a:r>
            <a:r>
              <a:rPr lang="en-US" sz="2000" dirty="0"/>
              <a:t>Free for commercial use with attribution. </a:t>
            </a:r>
            <a:r>
              <a:rPr lang="en-GB" sz="2000" dirty="0"/>
              <a:t>Freepik.com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4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Ταυτότητα της πλατφόρμας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800" dirty="0"/>
              <a:t>Η πλατφόρμα </a:t>
            </a:r>
            <a:r>
              <a:rPr lang="el-GR" sz="2800" dirty="0" err="1"/>
              <a:t>Open</a:t>
            </a:r>
            <a:r>
              <a:rPr lang="el-GR" sz="2800" dirty="0"/>
              <a:t> </a:t>
            </a:r>
            <a:r>
              <a:rPr lang="el-GR" sz="2800" dirty="0" err="1"/>
              <a:t>eClass</a:t>
            </a:r>
            <a:r>
              <a:rPr lang="el-GR" sz="2800" dirty="0"/>
              <a:t> είναι ένα ολοκληρωμένο Σύστημα Διαχείρισης Ηλεκτρονικών Μαθημάτων και συνιστά προσφορά του Ελληνικού Ακαδημαϊκού Διαδικτύου (</a:t>
            </a:r>
            <a:r>
              <a:rPr lang="el-GR" sz="2800" dirty="0" err="1"/>
              <a:t>GUnet</a:t>
            </a:r>
            <a:r>
              <a:rPr lang="el-GR" sz="2800" dirty="0"/>
              <a:t>) στην εκπαιδευτική και ακαδημαϊκή κοινότητα. </a:t>
            </a:r>
          </a:p>
        </p:txBody>
      </p:sp>
      <p:pic>
        <p:nvPicPr>
          <p:cNvPr id="1026" name="Picture 2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1671" y="1600200"/>
            <a:ext cx="319165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98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Φιλοσοφία της πλατφόρμας</a:t>
            </a: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457200" y="1600200"/>
            <a:ext cx="461885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H </a:t>
            </a:r>
            <a:r>
              <a:rPr lang="en-US" dirty="0" smtClean="0"/>
              <a:t>Open </a:t>
            </a:r>
            <a:r>
              <a:rPr lang="en-US" dirty="0" err="1" smtClean="0"/>
              <a:t>eClass</a:t>
            </a:r>
            <a:r>
              <a:rPr lang="en-US" dirty="0" smtClean="0"/>
              <a:t> </a:t>
            </a:r>
            <a:r>
              <a:rPr lang="el-GR" dirty="0" smtClean="0"/>
              <a:t>έχει </a:t>
            </a:r>
            <a:r>
              <a:rPr lang="el-GR" dirty="0"/>
              <a:t>σχεδιαστεί με προσανατολισμό </a:t>
            </a:r>
            <a:r>
              <a:rPr lang="el-GR" dirty="0" smtClean="0"/>
              <a:t>την </a:t>
            </a:r>
            <a:r>
              <a:rPr lang="el-GR" dirty="0"/>
              <a:t>ενίσχυση της εκπαιδευτικής διαδικασίας, βασίζεται στη φιλοσοφία του λογισμικού ανοικτού κώδικα, υποστηρίζεται ενεργά από το </a:t>
            </a:r>
            <a:r>
              <a:rPr lang="el-GR" dirty="0" err="1"/>
              <a:t>GUnet</a:t>
            </a:r>
            <a:r>
              <a:rPr lang="el-GR" dirty="0"/>
              <a:t> και διανέμεται ελεύθερα. </a:t>
            </a:r>
          </a:p>
        </p:txBody>
      </p:sp>
      <p:pic>
        <p:nvPicPr>
          <p:cNvPr id="12" name="Picture 4" descr="[DECORATIVE]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8061" y="1628800"/>
            <a:ext cx="337839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98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Βασική επιδίωξη της πλατφόρμας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Βασική επιδίωξη της πλατφόρμας είναι η ενσωμάτωση των νέων τεχνολογιών και η εποικοδομητική χρήση του διαδικτύου στην εκπαιδευτική διαδικασία.</a:t>
            </a:r>
            <a:endParaRPr lang="en-GB" dirty="0"/>
          </a:p>
          <a:p>
            <a:endParaRPr lang="el-GR" dirty="0"/>
          </a:p>
        </p:txBody>
      </p:sp>
      <p:pic>
        <p:nvPicPr>
          <p:cNvPr id="3075" name="Picture 3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4038600" cy="25823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1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Χαρακτηριστικά </a:t>
            </a:r>
            <a:r>
              <a:rPr lang="el-GR" sz="3600" dirty="0"/>
              <a:t>και λειτουργικότητες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184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Συμβατότητα με όλους τους </a:t>
            </a:r>
            <a:r>
              <a:rPr lang="el-GR" dirty="0" err="1"/>
              <a:t>φυλλομετρητές</a:t>
            </a: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Η πρόσβαση στην </a:t>
            </a:r>
            <a:r>
              <a:rPr lang="el-GR" dirty="0" err="1"/>
              <a:t>Open</a:t>
            </a:r>
            <a:r>
              <a:rPr lang="el-GR" dirty="0"/>
              <a:t> </a:t>
            </a:r>
            <a:r>
              <a:rPr lang="el-GR" dirty="0" err="1"/>
              <a:t>eClass</a:t>
            </a:r>
            <a:r>
              <a:rPr lang="el-GR" dirty="0"/>
              <a:t> γίνεται με τη χρήση ενός απλού </a:t>
            </a:r>
            <a:r>
              <a:rPr lang="el-GR" dirty="0" err="1"/>
              <a:t>φυλλομετρητή</a:t>
            </a:r>
            <a:r>
              <a:rPr lang="el-GR" dirty="0"/>
              <a:t> (</a:t>
            </a:r>
            <a:r>
              <a:rPr lang="el-GR" dirty="0" err="1"/>
              <a:t>web</a:t>
            </a:r>
            <a:r>
              <a:rPr lang="el-GR" dirty="0"/>
              <a:t> </a:t>
            </a:r>
            <a:r>
              <a:rPr lang="el-GR" dirty="0" err="1"/>
              <a:t>browser</a:t>
            </a:r>
            <a:r>
              <a:rPr lang="el-GR" dirty="0"/>
              <a:t>). Η πλατφόρμα </a:t>
            </a:r>
            <a:r>
              <a:rPr lang="el-GR" dirty="0" smtClean="0"/>
              <a:t>είναι </a:t>
            </a:r>
            <a:r>
              <a:rPr lang="el-GR" dirty="0"/>
              <a:t>πλήρως λειτουργική σε όλους τους </a:t>
            </a:r>
            <a:r>
              <a:rPr lang="el-GR" dirty="0" err="1"/>
              <a:t>φυλλομετρητές</a:t>
            </a:r>
            <a:r>
              <a:rPr lang="el-GR" dirty="0"/>
              <a:t> τελευταίας γενιάς.</a:t>
            </a:r>
            <a:endParaRPr lang="en-GB" dirty="0"/>
          </a:p>
          <a:p>
            <a:endParaRPr lang="el-GR" dirty="0"/>
          </a:p>
        </p:txBody>
      </p:sp>
      <p:pic>
        <p:nvPicPr>
          <p:cNvPr id="5122" name="Picture 2" descr="3D web browser icon Free Vector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8200" y="1847107"/>
            <a:ext cx="4038600" cy="363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420307" y="5517232"/>
            <a:ext cx="472173" cy="3600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l-GR" b="1" dirty="0" smtClean="0">
                <a:latin typeface="+mj-lt"/>
              </a:rPr>
              <a:t>[1]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982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Προσαρμοστική </a:t>
            </a:r>
            <a:r>
              <a:rPr lang="el-GR" dirty="0" err="1"/>
              <a:t>διεπαφή</a:t>
            </a:r>
            <a:r>
              <a:rPr lang="el-GR" dirty="0"/>
              <a:t> </a:t>
            </a:r>
            <a:r>
              <a:rPr lang="el-GR" dirty="0" smtClean="0"/>
              <a:t>χρήστη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600" dirty="0"/>
              <a:t>Η πλατφόρμα </a:t>
            </a:r>
            <a:r>
              <a:rPr lang="el-GR" sz="2600" dirty="0" err="1"/>
              <a:t>Open</a:t>
            </a:r>
            <a:r>
              <a:rPr lang="el-GR" sz="2600" dirty="0"/>
              <a:t> </a:t>
            </a:r>
            <a:r>
              <a:rPr lang="el-GR" sz="2600" dirty="0" err="1"/>
              <a:t>eClass</a:t>
            </a:r>
            <a:r>
              <a:rPr lang="el-GR" sz="2600" dirty="0"/>
              <a:t> διαθέτει μοντέρνα και προσαρμοστική (</a:t>
            </a:r>
            <a:r>
              <a:rPr lang="el-GR" sz="2600" dirty="0" err="1"/>
              <a:t>responsive</a:t>
            </a:r>
            <a:r>
              <a:rPr lang="el-GR" sz="2600" dirty="0"/>
              <a:t>) </a:t>
            </a:r>
            <a:r>
              <a:rPr lang="el-GR" sz="2600" dirty="0" err="1"/>
              <a:t>διεπαφή</a:t>
            </a:r>
            <a:r>
              <a:rPr lang="el-GR" sz="2600" dirty="0"/>
              <a:t> χρήστη (</a:t>
            </a:r>
            <a:r>
              <a:rPr lang="el-GR" sz="2600" dirty="0" err="1"/>
              <a:t>user</a:t>
            </a:r>
            <a:r>
              <a:rPr lang="el-GR" sz="2600" dirty="0"/>
              <a:t> </a:t>
            </a:r>
            <a:r>
              <a:rPr lang="el-GR" sz="2600" dirty="0" err="1"/>
              <a:t>interface</a:t>
            </a:r>
            <a:r>
              <a:rPr lang="el-GR" sz="2600" dirty="0" smtClean="0"/>
              <a:t>), </a:t>
            </a:r>
            <a:r>
              <a:rPr lang="el-GR" sz="2600" dirty="0"/>
              <a:t>ώστε να προσαρμόζεται στις οθόνες διαφορετικών συσκευών, συμπεριλαμβανομένων ηλεκτρονικών υπολογιστών, </a:t>
            </a:r>
            <a:r>
              <a:rPr lang="el-GR" sz="2600" dirty="0" err="1"/>
              <a:t>tablets</a:t>
            </a:r>
            <a:r>
              <a:rPr lang="el-GR" sz="2600" dirty="0"/>
              <a:t> και </a:t>
            </a:r>
            <a:r>
              <a:rPr lang="el-GR" sz="2600" dirty="0" err="1"/>
              <a:t>smartphones</a:t>
            </a:r>
            <a:r>
              <a:rPr lang="el-GR" sz="2600" dirty="0"/>
              <a:t>. </a:t>
            </a:r>
          </a:p>
        </p:txBody>
      </p:sp>
      <p:pic>
        <p:nvPicPr>
          <p:cNvPr id="4099" name="Picture 3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700808"/>
            <a:ext cx="4038600" cy="399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30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 smtClean="0"/>
              <a:t>Mobile Apps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Οι χρήστες μπορούν επίσης να έχουν απευθείας πρόσβαση στην </a:t>
            </a:r>
            <a:r>
              <a:rPr lang="el-GR" dirty="0" err="1"/>
              <a:t>Open</a:t>
            </a:r>
            <a:r>
              <a:rPr lang="el-GR" dirty="0"/>
              <a:t> </a:t>
            </a:r>
            <a:r>
              <a:rPr lang="el-GR" dirty="0" err="1"/>
              <a:t>eClass</a:t>
            </a:r>
            <a:r>
              <a:rPr lang="el-GR" dirty="0"/>
              <a:t> στο </a:t>
            </a:r>
            <a:r>
              <a:rPr lang="el-GR" dirty="0" err="1"/>
              <a:t>tablet</a:t>
            </a:r>
            <a:r>
              <a:rPr lang="el-GR" dirty="0"/>
              <a:t> ή το κινητό τους και μέσω των εφαρμογών για κινητές συσκευές με </a:t>
            </a:r>
            <a:r>
              <a:rPr lang="el-GR" dirty="0" err="1"/>
              <a:t>λειτουτργικό</a:t>
            </a:r>
            <a:r>
              <a:rPr lang="el-GR" dirty="0"/>
              <a:t> </a:t>
            </a:r>
            <a:r>
              <a:rPr lang="el-GR" dirty="0" err="1"/>
              <a:t>iOS</a:t>
            </a:r>
            <a:r>
              <a:rPr lang="el-GR" dirty="0"/>
              <a:t> και </a:t>
            </a:r>
            <a:r>
              <a:rPr lang="el-GR" dirty="0" err="1"/>
              <a:t>Android</a:t>
            </a:r>
            <a:r>
              <a:rPr lang="el-GR" dirty="0"/>
              <a:t>.</a:t>
            </a:r>
            <a:endParaRPr lang="en-GB" dirty="0"/>
          </a:p>
          <a:p>
            <a:endParaRPr lang="el-GR" dirty="0"/>
          </a:p>
        </p:txBody>
      </p:sp>
      <p:pic>
        <p:nvPicPr>
          <p:cNvPr id="6148" name="Picture 4" descr="Free flat smartphone illustration Free Vector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772816"/>
            <a:ext cx="4038600" cy="40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48299" y="5805264"/>
            <a:ext cx="472173" cy="3600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l-GR" b="1" dirty="0" smtClean="0">
                <a:latin typeface="+mj-lt"/>
              </a:rPr>
              <a:t>[</a:t>
            </a:r>
            <a:r>
              <a:rPr lang="en-GB" b="1" dirty="0" smtClean="0">
                <a:latin typeface="+mj-lt"/>
              </a:rPr>
              <a:t>2</a:t>
            </a:r>
            <a:r>
              <a:rPr lang="el-GR" b="1" dirty="0" smtClean="0">
                <a:latin typeface="+mj-lt"/>
              </a:rPr>
              <a:t>]</a:t>
            </a:r>
            <a:endParaRPr lang="el-GR" b="1" dirty="0" smtClean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937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10/3/2016 9:58:12 πμ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5,1027,2,3,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ONFIRMEDLANGUAGE" val="msoLanguageIDEnglishU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4,5,5122,6,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2,3,6148,5,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ONFIRMEDLANGUAGE" val="msoLanguageIDEnglishUK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ONFIRMEDLANGUAGE" val="msoLanguageIDEnglishUK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2,3,2056,6,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0B0B4038-BD53-4167-9ED8-877229893E70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743</Words>
  <Application>Microsoft Office PowerPoint</Application>
  <PresentationFormat>On-screen Show (4:3)</PresentationFormat>
  <Paragraphs>80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Θέμα του Office</vt:lpstr>
      <vt:lpstr>Ανάπτυξη ηλεκτρονικών μαθημάτων  στην πλατφόρμα Open eClass</vt:lpstr>
      <vt:lpstr>Εισαγωγή στην Open eClass</vt:lpstr>
      <vt:lpstr>Ταυτότητα της πλατφόρμας</vt:lpstr>
      <vt:lpstr>Φιλοσοφία της πλατφόρμας</vt:lpstr>
      <vt:lpstr>Βασική επιδίωξη της πλατφόρμας</vt:lpstr>
      <vt:lpstr>Χαρακτηριστικά και λειτουργικότητες</vt:lpstr>
      <vt:lpstr>Συμβατότητα με όλους τους φυλλομετρητές</vt:lpstr>
      <vt:lpstr>Προσαρμοστική διεπαφή χρήστη</vt:lpstr>
      <vt:lpstr>Mobile Apps</vt:lpstr>
      <vt:lpstr>Συμβατότητα με πρότυπα ηλεκτρονικής μάθησης</vt:lpstr>
      <vt:lpstr>Δημιουργία και Διαχείριση Ηλεκτρονικών Μαθημάτων</vt:lpstr>
      <vt:lpstr>Διαχείριση εκπαιδευτικού περιεχομένου (1/2)</vt:lpstr>
      <vt:lpstr>Διαχείριση εκπαιδευτικού περιεχομένου (2/2)</vt:lpstr>
      <vt:lpstr>Εργαλεία ενημέρωσης, επικοινωνίας και συνεργασίας (1/2)</vt:lpstr>
      <vt:lpstr>Εργαλεία ενημέρωσης, επικοινωνίας και συνεργασίας (2/2)</vt:lpstr>
      <vt:lpstr>Εργαλεία αξιολόγησης και ανατροφοδότησης (1/2)</vt:lpstr>
      <vt:lpstr>Εργαλεία αξιολόγησης και ανατροφοδότησης (2/2)</vt:lpstr>
      <vt:lpstr>Χρήσιμοι Σύνδεσμοι</vt:lpstr>
      <vt:lpstr>Σημείωμα Αναφοράς</vt:lpstr>
      <vt:lpstr>Σημείωμα Αδειοδότησης</vt:lpstr>
      <vt:lpstr>Σημείωμα Χρήσης Έργων Τρίτων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Γνωριμία με την Open eClass</dc:title>
  <dc:subject>Ανάπτυξη ηλεκτρονικών μαθημάτων στην πλατφόρμα Open eClass</dc:subject>
  <dc:creator>GUnet</dc:creator>
  <cp:lastModifiedBy>takis81 mark</cp:lastModifiedBy>
  <cp:revision>213</cp:revision>
  <dcterms:created xsi:type="dcterms:W3CDTF">2012-09-06T09:03:05Z</dcterms:created>
  <dcterms:modified xsi:type="dcterms:W3CDTF">2016-03-10T08:13:55Z</dcterms:modified>
</cp:coreProperties>
</file>