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6"/>
  </p:notesMasterIdLst>
  <p:sldIdLst>
    <p:sldId id="256" r:id="rId3"/>
    <p:sldId id="306" r:id="rId4"/>
    <p:sldId id="308" r:id="rId5"/>
    <p:sldId id="307" r:id="rId6"/>
    <p:sldId id="309" r:id="rId7"/>
    <p:sldId id="310" r:id="rId8"/>
    <p:sldId id="311" r:id="rId9"/>
    <p:sldId id="312" r:id="rId10"/>
    <p:sldId id="313" r:id="rId11"/>
    <p:sldId id="314" r:id="rId12"/>
    <p:sldId id="305" r:id="rId13"/>
    <p:sldId id="315" r:id="rId14"/>
    <p:sldId id="316" r:id="rId15"/>
  </p:sldIdLst>
  <p:sldSz cx="9144000" cy="6858000" type="screen4x3"/>
  <p:notesSz cx="6858000" cy="9144000"/>
  <p:custDataLst>
    <p:tags r:id="rId17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12F115-2FCC-49EE-8759-A71F26F5819E}">
          <p14:sldIdLst>
            <p14:sldId id="256"/>
            <p14:sldId id="306"/>
            <p14:sldId id="308"/>
            <p14:sldId id="307"/>
            <p14:sldId id="309"/>
            <p14:sldId id="310"/>
            <p14:sldId id="311"/>
            <p14:sldId id="312"/>
            <p14:sldId id="313"/>
            <p14:sldId id="314"/>
            <p14:sldId id="305"/>
            <p14:sldId id="315"/>
            <p14:sldId id="316"/>
          </p14:sldIdLst>
        </p14:section>
        <p14:section name="Untitled Section" id="{0F1CB131-A6BD-43D0-B8D4-1F27CEF7A05E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75BC"/>
    <a:srgbClr val="4F81BD"/>
    <a:srgbClr val="50A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77" autoAdjust="0"/>
    <p:restoredTop sz="99309" autoAdjust="0"/>
  </p:normalViewPr>
  <p:slideViewPr>
    <p:cSldViewPr>
      <p:cViewPr>
        <p:scale>
          <a:sx n="64" d="100"/>
          <a:sy n="64" d="100"/>
        </p:scale>
        <p:origin x="-930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8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A379C-B41D-45E1-80CB-01FC82FDADA9}" type="datetimeFigureOut">
              <a:rPr lang="el-GR" smtClean="0"/>
              <a:t>28/3/2016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60D4E-153C-481E-9C52-31B1E4926C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5354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509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0165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7057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dirty="0" smtClean="0"/>
              <a:t>Στυλ κύριου υπότιτλου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4524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5" name="2 - Θέση υποσέλιδου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Δημιουργία ηλεκτρονικού</a:t>
            </a:r>
            <a:r>
              <a:rPr lang="el-GR" sz="1000" baseline="0" dirty="0" smtClean="0">
                <a:solidFill>
                  <a:srgbClr val="5075BC"/>
                </a:solidFill>
              </a:rPr>
              <a:t> μ</a:t>
            </a:r>
            <a:r>
              <a:rPr lang="el-GR" sz="1000" dirty="0" smtClean="0">
                <a:solidFill>
                  <a:srgbClr val="5075BC"/>
                </a:solidFill>
              </a:rPr>
              <a:t>αθήματος</a:t>
            </a:r>
          </a:p>
        </p:txBody>
      </p:sp>
      <p:pic>
        <p:nvPicPr>
          <p:cNvPr id="7" name="Picture 3" descr="Λογότυπο πλατφόρμας.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615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b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8612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4156" y="1556792"/>
            <a:ext cx="8229600" cy="4525963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l-GR" dirty="0" smtClean="0"/>
              <a:t>Στυλ υποδείγματος κειμένου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Θέση αριθμού διαφάνειας 5" descr="[DECORATIVE]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5" name="2 - Θέση υποσέλιδου" descr="[DECORATIVE]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Δημιουργία ηλεκτρονικού</a:t>
            </a:r>
            <a:r>
              <a:rPr lang="el-GR" sz="1000" baseline="0" dirty="0" smtClean="0">
                <a:solidFill>
                  <a:srgbClr val="5075BC"/>
                </a:solidFill>
              </a:rPr>
              <a:t> μ</a:t>
            </a:r>
            <a:r>
              <a:rPr lang="el-GR" sz="1000" dirty="0" smtClean="0">
                <a:solidFill>
                  <a:srgbClr val="5075BC"/>
                </a:solidFill>
              </a:rPr>
              <a:t>αθήματος</a:t>
            </a:r>
          </a:p>
        </p:txBody>
      </p:sp>
      <p:pic>
        <p:nvPicPr>
          <p:cNvPr id="8" name="Picture 3" descr="[DECORATIVE]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518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 baseline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 smtClean="0"/>
              <a:t>Στυλ υποδείγματος κειμένου</a:t>
            </a:r>
          </a:p>
        </p:txBody>
      </p:sp>
    </p:spTree>
    <p:extLst>
      <p:ext uri="{BB962C8B-B14F-4D97-AF65-F5344CB8AC3E}">
        <p14:creationId xmlns:p14="http://schemas.microsoft.com/office/powerpoint/2010/main" val="1212086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αριθμού διαφάνειας 5" descr="[DECORATIVE]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6" name="2 - Θέση υποσέλιδου" descr="[DECORATIVE]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Δημιουργία ηλεκτρονικού</a:t>
            </a:r>
            <a:r>
              <a:rPr lang="el-GR" sz="1000" baseline="0" dirty="0" smtClean="0">
                <a:solidFill>
                  <a:srgbClr val="5075BC"/>
                </a:solidFill>
              </a:rPr>
              <a:t> μ</a:t>
            </a:r>
            <a:r>
              <a:rPr lang="el-GR" sz="1000" dirty="0" smtClean="0">
                <a:solidFill>
                  <a:srgbClr val="5075BC"/>
                </a:solidFill>
              </a:rPr>
              <a:t>αθήματος</a:t>
            </a:r>
          </a:p>
        </p:txBody>
      </p:sp>
      <p:pic>
        <p:nvPicPr>
          <p:cNvPr id="8" name="Picture 3" descr="[DECORATIVE]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250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214016"/>
            <a:ext cx="4040188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7425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214016"/>
            <a:ext cx="4041775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8" name="2 - Θέση υποσέλιδου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Δημιουργία ηλεκτρονικού</a:t>
            </a:r>
            <a:r>
              <a:rPr lang="el-GR" sz="1000" baseline="0" dirty="0" smtClean="0">
                <a:solidFill>
                  <a:srgbClr val="5075BC"/>
                </a:solidFill>
              </a:rPr>
              <a:t> μ</a:t>
            </a:r>
            <a:r>
              <a:rPr lang="el-GR" sz="1000" dirty="0" smtClean="0">
                <a:solidFill>
                  <a:srgbClr val="5075BC"/>
                </a:solidFill>
              </a:rPr>
              <a:t>αθήματος</a:t>
            </a:r>
          </a:p>
        </p:txBody>
      </p:sp>
      <p:pic>
        <p:nvPicPr>
          <p:cNvPr id="10" name="Picture 3" descr="Λογότυπο πλατφόρμας.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112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5075BC"/>
                </a:solidFill>
              </a:defRPr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4" name="2 - Θέση υποσέλιδου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Δημιουργία ηλεκτρονικού</a:t>
            </a:r>
            <a:r>
              <a:rPr lang="el-GR" sz="1000" baseline="0" dirty="0" smtClean="0">
                <a:solidFill>
                  <a:srgbClr val="5075BC"/>
                </a:solidFill>
              </a:rPr>
              <a:t> μ</a:t>
            </a:r>
            <a:r>
              <a:rPr lang="el-GR" sz="1000" dirty="0" smtClean="0">
                <a:solidFill>
                  <a:srgbClr val="5075BC"/>
                </a:solidFill>
              </a:rPr>
              <a:t>αθήματος</a:t>
            </a:r>
          </a:p>
        </p:txBody>
      </p:sp>
      <p:pic>
        <p:nvPicPr>
          <p:cNvPr id="6" name="Picture 3" descr="Λογότυπο πλατφόρμας.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794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620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1556792"/>
            <a:ext cx="511175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60851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 smtClean="0"/>
              <a:t>Στυλ υποδείγματος κειμένου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>
                <a:solidFill>
                  <a:srgbClr val="5075BC"/>
                </a:solidFill>
              </a:defRPr>
            </a:lvl1pPr>
          </a:lstStyle>
          <a:p>
            <a:pPr lvl="0"/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7" name="2 - Θέση υποσέλιδου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Δημιουργία ηλεκτρονικού</a:t>
            </a:r>
            <a:r>
              <a:rPr lang="el-GR" sz="1000" baseline="0" dirty="0" smtClean="0">
                <a:solidFill>
                  <a:srgbClr val="5075BC"/>
                </a:solidFill>
              </a:rPr>
              <a:t> μ</a:t>
            </a:r>
            <a:r>
              <a:rPr lang="el-GR" sz="1000" dirty="0" smtClean="0">
                <a:solidFill>
                  <a:srgbClr val="5075BC"/>
                </a:solidFill>
              </a:rPr>
              <a:t>αθήματος</a:t>
            </a:r>
          </a:p>
        </p:txBody>
      </p:sp>
      <p:pic>
        <p:nvPicPr>
          <p:cNvPr id="9" name="Picture 3" descr="Λογότυπο πλατφόρμας.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171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1556792"/>
            <a:ext cx="5486400" cy="3456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157192"/>
            <a:ext cx="5486400" cy="10150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 smtClean="0"/>
              <a:t>Στυλ υποδείγματος κειμένου</a:t>
            </a:r>
          </a:p>
        </p:txBody>
      </p:sp>
      <p:sp>
        <p:nvSpPr>
          <p:cNvPr id="9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>
                <a:solidFill>
                  <a:srgbClr val="5075BC"/>
                </a:solidFill>
              </a:defRPr>
            </a:lvl1pPr>
          </a:lstStyle>
          <a:p>
            <a:pPr lvl="0"/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smtClean="0">
                <a:solidFill>
                  <a:srgbClr val="5075BC"/>
                </a:solidFill>
              </a:rPr>
              <a:pPr algn="ctr"/>
              <a:t>‹#›</a:t>
            </a:fld>
            <a:endParaRPr lang="el-GR" dirty="0">
              <a:solidFill>
                <a:srgbClr val="5075BC"/>
              </a:solidFill>
            </a:endParaRPr>
          </a:p>
        </p:txBody>
      </p:sp>
      <p:sp>
        <p:nvSpPr>
          <p:cNvPr id="6" name="2 - Θέση υποσέλιδου"/>
          <p:cNvSpPr txBox="1">
            <a:spLocks/>
          </p:cNvSpPr>
          <p:nvPr userDrawn="1"/>
        </p:nvSpPr>
        <p:spPr bwMode="auto">
          <a:xfrm>
            <a:off x="539552" y="6441600"/>
            <a:ext cx="799288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000" dirty="0" smtClean="0">
                <a:solidFill>
                  <a:srgbClr val="5075BC"/>
                </a:solidFill>
              </a:rPr>
              <a:t>Δημιουργία ηλεκτρονικού</a:t>
            </a:r>
            <a:r>
              <a:rPr lang="el-GR" sz="1000" baseline="0" dirty="0" smtClean="0">
                <a:solidFill>
                  <a:srgbClr val="5075BC"/>
                </a:solidFill>
              </a:rPr>
              <a:t> μ</a:t>
            </a:r>
            <a:r>
              <a:rPr lang="el-GR" sz="1000" dirty="0" smtClean="0">
                <a:solidFill>
                  <a:srgbClr val="5075BC"/>
                </a:solidFill>
              </a:rPr>
              <a:t>αθήματος</a:t>
            </a:r>
          </a:p>
        </p:txBody>
      </p:sp>
      <p:pic>
        <p:nvPicPr>
          <p:cNvPr id="8" name="Picture 3" descr="Λογότυπο πλατφόρμας.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784" y="6381328"/>
            <a:ext cx="416766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07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8380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class.gunet.gr/courses/TELEGU497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3.png"/><Relationship Id="rId4" Type="http://schemas.openxmlformats.org/officeDocument/2006/relationships/hyperlink" Target="%5b1%5d%20http:/creativecommons.org/licenses/by-nc-sa/4.0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free-vector/online-trainer_765158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5" descr="Λογότυπο ακαδημαϊκού διαδικτύου.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7788"/>
            <a:ext cx="1430040" cy="892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Λογότυπο πλατφόρμας.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42044"/>
            <a:ext cx="941164" cy="87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dirty="0">
                <a:solidFill>
                  <a:srgbClr val="5075BC"/>
                </a:solidFill>
              </a:rPr>
              <a:t>Ανάπτυξη </a:t>
            </a:r>
            <a:r>
              <a:rPr lang="el-GR" sz="4000" dirty="0" smtClean="0">
                <a:solidFill>
                  <a:srgbClr val="5075BC"/>
                </a:solidFill>
              </a:rPr>
              <a:t>ηλεκτρονικών μαθημάτων </a:t>
            </a:r>
            <a:br>
              <a:rPr lang="el-GR" sz="4000" dirty="0" smtClean="0">
                <a:solidFill>
                  <a:srgbClr val="5075BC"/>
                </a:solidFill>
              </a:rPr>
            </a:br>
            <a:r>
              <a:rPr lang="el-GR" sz="4000" dirty="0" smtClean="0">
                <a:solidFill>
                  <a:srgbClr val="5075BC"/>
                </a:solidFill>
              </a:rPr>
              <a:t>στην πλατφόρμα </a:t>
            </a:r>
            <a:r>
              <a:rPr lang="el-GR" sz="4000" dirty="0" err="1" smtClean="0">
                <a:solidFill>
                  <a:srgbClr val="5075BC"/>
                </a:solidFill>
              </a:rPr>
              <a:t>Open</a:t>
            </a:r>
            <a:r>
              <a:rPr lang="el-GR" sz="4000" dirty="0" smtClean="0">
                <a:solidFill>
                  <a:srgbClr val="5075BC"/>
                </a:solidFill>
              </a:rPr>
              <a:t> </a:t>
            </a:r>
            <a:r>
              <a:rPr lang="el-GR" sz="4000" dirty="0" err="1">
                <a:solidFill>
                  <a:srgbClr val="5075BC"/>
                </a:solidFill>
              </a:rPr>
              <a:t>eClass</a:t>
            </a:r>
            <a:endParaRPr lang="el-GR" sz="4000" dirty="0">
              <a:solidFill>
                <a:srgbClr val="5075BC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83568" y="3429000"/>
            <a:ext cx="7776864" cy="1492399"/>
          </a:xfrm>
        </p:spPr>
        <p:txBody>
          <a:bodyPr>
            <a:noAutofit/>
          </a:bodyPr>
          <a:lstStyle/>
          <a:p>
            <a:r>
              <a:rPr lang="el-GR" dirty="0" smtClean="0"/>
              <a:t>Δημιουργία και Διαχείριση Ηλεκτρονικών Μαθημάτων</a:t>
            </a:r>
          </a:p>
          <a:p>
            <a:endParaRPr lang="el-GR" dirty="0"/>
          </a:p>
          <a:p>
            <a:r>
              <a:rPr lang="el-GR" dirty="0" smtClean="0"/>
              <a:t>Δημιουργία μαθήματος</a:t>
            </a:r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819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Δημιουργία μαθήματος</a:t>
            </a:r>
            <a:r>
              <a:rPr lang="en-GB" dirty="0"/>
              <a:t> </a:t>
            </a:r>
            <a:r>
              <a:rPr lang="en-GB" dirty="0" smtClean="0"/>
              <a:t>(9/9</a:t>
            </a:r>
            <a:r>
              <a:rPr lang="en-GB" dirty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Μόλις ολοκληρωθεί η δημιουργία του μαθήματος, μπορείτε να εισέλθετε σε </a:t>
            </a:r>
            <a:r>
              <a:rPr lang="el-GR" dirty="0" smtClean="0"/>
              <a:t>αυτό κάνοντας κλικ στον τίτλο του από τη λίστα μαθημάτων στο προσωπικό χαρτοφυλάκιό σας. </a:t>
            </a:r>
            <a:endParaRPr lang="el-GR" dirty="0"/>
          </a:p>
          <a:p>
            <a:endParaRPr lang="el-GR" dirty="0"/>
          </a:p>
        </p:txBody>
      </p:sp>
      <p:pic>
        <p:nvPicPr>
          <p:cNvPr id="9219" name="Picture 3" descr="[DECORATIVE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4038600" cy="3020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1958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Αναφοράς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err="1" smtClean="0"/>
              <a:t>Copyright</a:t>
            </a:r>
            <a:r>
              <a:rPr lang="el-GR" sz="2000" dirty="0" smtClean="0"/>
              <a:t> Ακαδημαϊκό Διαδίκτυο – </a:t>
            </a:r>
            <a:r>
              <a:rPr lang="en-GB" sz="2000" dirty="0" err="1" smtClean="0"/>
              <a:t>Gunet</a:t>
            </a:r>
            <a:r>
              <a:rPr lang="en-GB" sz="2000" dirty="0" smtClean="0"/>
              <a:t> 2015</a:t>
            </a:r>
            <a:r>
              <a:rPr lang="el-GR" sz="2000" dirty="0"/>
              <a:t>. «Ανάπτυξη Ηλεκτρονικών Μαθημάτων στην Πλατφόρμα </a:t>
            </a:r>
            <a:r>
              <a:rPr lang="el-GR" sz="2000" dirty="0" err="1"/>
              <a:t>Open</a:t>
            </a:r>
            <a:r>
              <a:rPr lang="el-GR" sz="2000" dirty="0"/>
              <a:t> </a:t>
            </a:r>
            <a:r>
              <a:rPr lang="el-GR" sz="2000" dirty="0" err="1"/>
              <a:t>eClass</a:t>
            </a:r>
            <a:r>
              <a:rPr lang="el-GR" sz="2000" dirty="0"/>
              <a:t>. Δημιουργία και Διαχείριση Ηλεκτρονικών </a:t>
            </a:r>
            <a:r>
              <a:rPr lang="el-GR" sz="2000" dirty="0" smtClean="0"/>
              <a:t>Μαθημάτων. Δημιουργία Μαθήματος». Έκδοση: 1.0. Αθήνα 2015. Διαθέσιμο από τη δικτυακή διεύθυνση: </a:t>
            </a:r>
            <a:r>
              <a:rPr lang="en-GB" sz="2000" dirty="0" smtClean="0">
                <a:hlinkClick r:id="rId3" tooltip="Σύνδεσμος Ηλεκτρονικού Μαθήματος"/>
              </a:rPr>
              <a:t>http://eclass.gunet.gr/courses/TELEGU497/</a:t>
            </a:r>
            <a:r>
              <a:rPr lang="el-GR" sz="2000" dirty="0" smtClean="0"/>
              <a:t> .</a:t>
            </a:r>
          </a:p>
          <a:p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49711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l-GR" dirty="0"/>
              <a:t>Σημείωμα </a:t>
            </a:r>
            <a:r>
              <a:rPr lang="el-GR" dirty="0" smtClean="0"/>
              <a:t>Αδειοδότησης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14401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2000" dirty="0" smtClean="0"/>
              <a:t>Το </a:t>
            </a:r>
            <a:r>
              <a:rPr lang="el-GR" sz="2000" dirty="0"/>
              <a:t>παρόν υλικό διατίθεται με τους όρους της άδειας χρήσης Creative Commons Αναφορά, Μη Εμπορική Χρήση Παρόμοια Διανομή 4.0 [1] ή μεταγενέστερη, Διεθνής Έκδοση.   Εξαιρούνται τα αυτοτελή έργα τρίτων π.χ. φωτογραφίες, διαγράμματα </a:t>
            </a:r>
            <a:r>
              <a:rPr lang="el-GR" sz="2000" dirty="0" err="1"/>
              <a:t>κ.λ.π</a:t>
            </a:r>
            <a:r>
              <a:rPr lang="el-GR" sz="2000" dirty="0"/>
              <a:t>.,  τα οποία εμπεριέχονται σε αυτό και τα οποία αναφέρονται μαζί με τους όρους χρήσης τους στο «Σημείωμα Χρήσης Έργων Τρίτων</a:t>
            </a:r>
            <a:r>
              <a:rPr lang="el-GR" sz="2000" dirty="0" smtClean="0"/>
              <a:t>».                     </a:t>
            </a:r>
          </a:p>
          <a:p>
            <a:pPr marL="0" indent="0">
              <a:buNone/>
            </a:pPr>
            <a:endParaRPr lang="el-GR" sz="2000" dirty="0"/>
          </a:p>
        </p:txBody>
      </p:sp>
      <p:pic>
        <p:nvPicPr>
          <p:cNvPr id="2056" name="Picture 22" descr="Λογότυπο για Άδειες χρήσης Creative Commons BY-NC-N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670" y="2420888"/>
            <a:ext cx="1648660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2924944"/>
            <a:ext cx="9036496" cy="345638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l-GR" dirty="0"/>
              <a:t>[1] http://creativecommons.org/licenses/by-nc-sa/4.0/ </a:t>
            </a:r>
            <a:endParaRPr lang="en-US" smtClean="0"/>
          </a:p>
          <a:p>
            <a:endParaRPr lang="el-GR" dirty="0"/>
          </a:p>
          <a:p>
            <a:r>
              <a:rPr lang="el-GR" dirty="0"/>
              <a:t>Ως </a:t>
            </a:r>
            <a:r>
              <a:rPr lang="el-GR" b="1" dirty="0"/>
              <a:t>Μη Εμπορική</a:t>
            </a:r>
            <a:r>
              <a:rPr lang="el-GR" dirty="0"/>
              <a:t> ορίζεται η χρήση: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που δεν περιλαμβάνει άμεσο ή έμμεσο οικονομικό όφελος από την χρήση του έργου, για το διανομέα του έργου και </a:t>
            </a:r>
            <a:r>
              <a:rPr lang="el-GR" dirty="0" err="1"/>
              <a:t>αδειοδόχο</a:t>
            </a:r>
            <a:endParaRPr lang="el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που</a:t>
            </a:r>
            <a:r>
              <a:rPr lang="en-GB" dirty="0"/>
              <a:t> </a:t>
            </a:r>
            <a:r>
              <a:rPr lang="el-GR" dirty="0"/>
              <a:t>δεν περιλαμβάνει οικονομική συναλλαγή ως προϋπόθεση για τη χρήση ή πρόσβαση στο έργο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που</a:t>
            </a:r>
            <a:r>
              <a:rPr lang="en-GB" dirty="0"/>
              <a:t> </a:t>
            </a:r>
            <a:r>
              <a:rPr lang="el-GR" dirty="0"/>
              <a:t>δεν προσπορίζει στο διανομέα του έργου και</a:t>
            </a:r>
            <a:r>
              <a:rPr lang="en-GB" dirty="0"/>
              <a:t> </a:t>
            </a:r>
            <a:r>
              <a:rPr lang="el-GR" dirty="0" err="1"/>
              <a:t>αδειοδόχο</a:t>
            </a:r>
            <a:r>
              <a:rPr lang="en-GB" dirty="0"/>
              <a:t> </a:t>
            </a:r>
            <a:r>
              <a:rPr lang="el-GR" dirty="0"/>
              <a:t>έμμεσο οικονομικό όφελος (π.χ. διαφημίσεις) από την προβολή του έργου σε διαδικτυακό </a:t>
            </a:r>
            <a:r>
              <a:rPr lang="el-GR" dirty="0" smtClean="0"/>
              <a:t>τόπο</a:t>
            </a:r>
            <a:endParaRPr lang="en-US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l-GR" dirty="0"/>
          </a:p>
          <a:p>
            <a:r>
              <a:rPr lang="el-GR" dirty="0" smtClean="0"/>
              <a:t>Ο </a:t>
            </a:r>
            <a:r>
              <a:rPr lang="el-GR" dirty="0"/>
              <a:t>δικαιούχος μπορεί να παρέχει στον </a:t>
            </a:r>
            <a:r>
              <a:rPr lang="el-GR" dirty="0" err="1"/>
              <a:t>αδειοδόχο</a:t>
            </a:r>
            <a:r>
              <a:rPr lang="el-GR" dirty="0"/>
              <a:t> ξεχωριστή άδεια να χρησιμοποιεί το έργο για εμπορική χρήση, εφόσον αυτό του ζητηθεί</a:t>
            </a:r>
            <a:r>
              <a:rPr lang="el-GR" dirty="0" smtClean="0"/>
              <a:t>.</a:t>
            </a:r>
            <a:endParaRPr lang="el-G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819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/>
              <a:t>Σημείωμα Χρήσης Έργων </a:t>
            </a:r>
            <a:r>
              <a:rPr lang="el-GR" dirty="0" smtClean="0"/>
              <a:t>Τρίτων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 smtClean="0"/>
              <a:t>Το </a:t>
            </a:r>
            <a:r>
              <a:rPr lang="el-GR" sz="2000" dirty="0"/>
              <a:t>Έργο αυτό κάνει χρήση των ακόλουθων έργων</a:t>
            </a:r>
            <a:r>
              <a:rPr lang="el-GR" sz="2000" dirty="0" smtClean="0"/>
              <a:t>:</a:t>
            </a:r>
            <a:endParaRPr lang="en-GB" sz="2000" dirty="0" smtClean="0"/>
          </a:p>
          <a:p>
            <a:pPr marL="0" indent="0">
              <a:buNone/>
            </a:pPr>
            <a:r>
              <a:rPr lang="el-GR" sz="2000" dirty="0" smtClean="0"/>
              <a:t>Εικόνα 1: </a:t>
            </a:r>
            <a:r>
              <a:rPr lang="en-GB" sz="2000" dirty="0" smtClean="0">
                <a:hlinkClick r:id="rId3"/>
              </a:rPr>
              <a:t>Online Training</a:t>
            </a:r>
            <a:r>
              <a:rPr lang="en-GB" sz="2000" dirty="0" smtClean="0"/>
              <a:t>, </a:t>
            </a:r>
            <a:r>
              <a:rPr lang="en-GB" sz="2000" dirty="0"/>
              <a:t>Designed by </a:t>
            </a:r>
            <a:r>
              <a:rPr lang="en-GB" sz="2000" dirty="0" err="1"/>
              <a:t>Freepik</a:t>
            </a:r>
            <a:r>
              <a:rPr lang="en-GB" sz="2000" dirty="0"/>
              <a:t>. </a:t>
            </a:r>
            <a:r>
              <a:rPr lang="en-US" sz="2000" dirty="0"/>
              <a:t>Free for commercial use with attribution. </a:t>
            </a:r>
            <a:r>
              <a:rPr lang="en-GB" sz="2000" dirty="0" smtClean="0"/>
              <a:t>Freepik.com.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4189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Δημιουργία </a:t>
            </a:r>
            <a:r>
              <a:rPr lang="el-GR" dirty="0" smtClean="0"/>
              <a:t>μαθήματος</a:t>
            </a:r>
            <a:r>
              <a:rPr lang="en-GB" dirty="0" smtClean="0"/>
              <a:t> (1/9)</a:t>
            </a:r>
            <a:endParaRPr lang="el-GR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dirty="0"/>
              <a:t>Η δημιουργία μαθήματος είναι η πιο σημαντική ενέργεια του χρήστη – εκπαιδευτή στην πλατφόρμα. </a:t>
            </a:r>
          </a:p>
        </p:txBody>
      </p:sp>
      <p:pic>
        <p:nvPicPr>
          <p:cNvPr id="8194" name="Picture 2" descr="Online trainer Free Vector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2" t="16702" r="7609" b="33239"/>
          <a:stretch/>
        </p:blipFill>
        <p:spPr bwMode="auto">
          <a:xfrm>
            <a:off x="4644008" y="1772816"/>
            <a:ext cx="4022163" cy="284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172267" y="4725144"/>
            <a:ext cx="472173" cy="3600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l-GR" b="1" dirty="0" smtClean="0">
                <a:latin typeface="+mj-lt"/>
              </a:rPr>
              <a:t>[1]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4452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Δημιουργία μαθήματος</a:t>
            </a:r>
            <a:r>
              <a:rPr lang="en-GB" dirty="0"/>
              <a:t> </a:t>
            </a:r>
            <a:r>
              <a:rPr lang="en-GB" dirty="0" smtClean="0"/>
              <a:t>(2/9</a:t>
            </a:r>
            <a:r>
              <a:rPr lang="en-GB" dirty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 smtClean="0"/>
              <a:t>Ειδικότερα, για να δημιουργήσετε ένα νέο μάθημα</a:t>
            </a:r>
            <a:r>
              <a:rPr lang="en-GB" dirty="0" smtClean="0"/>
              <a:t>, </a:t>
            </a:r>
            <a:r>
              <a:rPr lang="el-GR" dirty="0" smtClean="0"/>
              <a:t>πατήστε το κουμπί με την ένδειξη «Δημιουργία μαθήματος» από την αρχική σελίδα του </a:t>
            </a:r>
            <a:r>
              <a:rPr lang="el-GR" dirty="0"/>
              <a:t>προσωπικού </a:t>
            </a:r>
            <a:r>
              <a:rPr lang="el-GR" dirty="0" smtClean="0"/>
              <a:t>χαρτοφυλακίου σας.</a:t>
            </a:r>
            <a:endParaRPr lang="el-GR" dirty="0"/>
          </a:p>
        </p:txBody>
      </p:sp>
      <p:pic>
        <p:nvPicPr>
          <p:cNvPr id="2051" name="Picture 3" descr="[DECORATIVE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4038600" cy="227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080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Δημιουργία μαθήματος</a:t>
            </a:r>
            <a:r>
              <a:rPr lang="en-GB" dirty="0"/>
              <a:t> </a:t>
            </a:r>
            <a:r>
              <a:rPr lang="en-GB" dirty="0" smtClean="0"/>
              <a:t>(3/9</a:t>
            </a:r>
            <a:r>
              <a:rPr lang="en-GB" dirty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6768" cy="4525963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Εναλλακτικά, μεταβείτε στις επιλογές χρήστη στην αριστερή στήλη του προσωπικού σας χαρτοφυλακίου και κάντε κλικ στην επιλογή «Δημιουργία Μαθήματος».</a:t>
            </a:r>
          </a:p>
          <a:p>
            <a:endParaRPr lang="el-GR" dirty="0"/>
          </a:p>
        </p:txBody>
      </p:sp>
      <p:pic>
        <p:nvPicPr>
          <p:cNvPr id="1026" name="Picture 2" descr="[DECORATIVE]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45" b="4598"/>
          <a:stretch/>
        </p:blipFill>
        <p:spPr bwMode="auto">
          <a:xfrm>
            <a:off x="4449066" y="1700808"/>
            <a:ext cx="419399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47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Δημιουργία μαθήματος</a:t>
            </a:r>
            <a:r>
              <a:rPr lang="en-GB" dirty="0"/>
              <a:t> </a:t>
            </a:r>
            <a:r>
              <a:rPr lang="en-GB" dirty="0" smtClean="0"/>
              <a:t>(4/9</a:t>
            </a:r>
            <a:r>
              <a:rPr lang="en-GB" dirty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l-GR" sz="2600" dirty="0"/>
              <a:t>Στη φόρμα που θα σας εμφανιστεί:</a:t>
            </a:r>
          </a:p>
          <a:p>
            <a:r>
              <a:rPr lang="el-GR" sz="2600" dirty="0"/>
              <a:t>Πληκτρολογήστε έναν τίτλο για το </a:t>
            </a:r>
            <a:r>
              <a:rPr lang="el-GR" sz="2600" dirty="0" smtClean="0"/>
              <a:t>μάθημά σας</a:t>
            </a:r>
            <a:r>
              <a:rPr lang="en-US" sz="2600" dirty="0" smtClean="0"/>
              <a:t>.</a:t>
            </a:r>
            <a:endParaRPr lang="el-GR" sz="2600" dirty="0" smtClean="0"/>
          </a:p>
          <a:p>
            <a:r>
              <a:rPr lang="el-GR" sz="2600" dirty="0" smtClean="0"/>
              <a:t>Επιλέξτε τη Σχολή </a:t>
            </a:r>
            <a:r>
              <a:rPr lang="el-GR" sz="2600" dirty="0"/>
              <a:t>ή το Τμήμα στα πλαίσια του οποίου προσφέρεται το μάθημα ή την </a:t>
            </a:r>
            <a:r>
              <a:rPr lang="el-GR" sz="2600" dirty="0" smtClean="0"/>
              <a:t>κατηγορία μαθημάτων </a:t>
            </a:r>
            <a:r>
              <a:rPr lang="el-GR" sz="2600" dirty="0"/>
              <a:t>στην οποία ανήκει.</a:t>
            </a:r>
          </a:p>
          <a:p>
            <a:endParaRPr lang="el-GR" sz="2600" dirty="0"/>
          </a:p>
        </p:txBody>
      </p:sp>
      <p:pic>
        <p:nvPicPr>
          <p:cNvPr id="3076" name="Picture 4" descr="[DECORATIVE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4038600" cy="329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114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Δημιουργία μαθήματος</a:t>
            </a:r>
            <a:r>
              <a:rPr lang="en-GB" dirty="0"/>
              <a:t> </a:t>
            </a:r>
            <a:r>
              <a:rPr lang="en-GB" dirty="0" smtClean="0"/>
              <a:t>(5/9</a:t>
            </a:r>
            <a:r>
              <a:rPr lang="en-GB" dirty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Συμπληρώστε τα </a:t>
            </a:r>
            <a:r>
              <a:rPr lang="el-GR" sz="2400" dirty="0"/>
              <a:t>ονόματα των </a:t>
            </a:r>
            <a:r>
              <a:rPr lang="el-GR" sz="2400" dirty="0" smtClean="0"/>
              <a:t>εκπαιδευτών του μαθήματος. </a:t>
            </a:r>
            <a:r>
              <a:rPr lang="el-GR" sz="2400" dirty="0"/>
              <a:t>Το σύστημα εμφανίζει αυτόματα στο πεδίο αυτό το </a:t>
            </a:r>
            <a:r>
              <a:rPr lang="el-GR" sz="2400" dirty="0" smtClean="0"/>
              <a:t>όνομά μας. </a:t>
            </a:r>
            <a:r>
              <a:rPr lang="el-GR" sz="2400" dirty="0"/>
              <a:t>Αν οι εκπαιδευτές είναι περισσότεροι, προσθέστε τα ονόματά </a:t>
            </a:r>
            <a:r>
              <a:rPr lang="el-GR" sz="2400" dirty="0" smtClean="0"/>
              <a:t>τους.</a:t>
            </a:r>
            <a:endParaRPr lang="el-GR" sz="2400" dirty="0"/>
          </a:p>
          <a:p>
            <a:r>
              <a:rPr lang="el-GR" sz="2400" dirty="0" smtClean="0"/>
              <a:t>Επιλέξτε </a:t>
            </a:r>
            <a:r>
              <a:rPr lang="el-GR" sz="2400" dirty="0"/>
              <a:t>τη γλώσσα στην οποία θέλετε να </a:t>
            </a:r>
            <a:r>
              <a:rPr lang="el-GR" sz="2400" dirty="0" smtClean="0"/>
              <a:t>εμφανίζεται το περιβάλλον του μαθήματος.</a:t>
            </a:r>
            <a:endParaRPr lang="el-GR" sz="2400" dirty="0"/>
          </a:p>
        </p:txBody>
      </p:sp>
      <p:pic>
        <p:nvPicPr>
          <p:cNvPr id="4098" name="Picture 2" descr="[DECORATIVE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4038600" cy="329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4418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Δημιουργία μαθήματος</a:t>
            </a:r>
            <a:r>
              <a:rPr lang="en-GB" dirty="0"/>
              <a:t> </a:t>
            </a:r>
            <a:r>
              <a:rPr lang="en-GB" dirty="0" smtClean="0"/>
              <a:t>(6/9</a:t>
            </a:r>
            <a:r>
              <a:rPr lang="en-GB" dirty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l-GR" dirty="0"/>
              <a:t>Πληκτρολογήστε μια σύντομη περιγραφή για το μάθημα.</a:t>
            </a:r>
          </a:p>
          <a:p>
            <a:pPr lvl="0"/>
            <a:r>
              <a:rPr lang="el-GR" dirty="0"/>
              <a:t>Επιλέξτε μία από τις διαθέσιμες μορφές </a:t>
            </a:r>
            <a:r>
              <a:rPr lang="el-GR" dirty="0" smtClean="0"/>
              <a:t>μαθημάτων. </a:t>
            </a:r>
            <a:endParaRPr lang="el-GR" dirty="0"/>
          </a:p>
          <a:p>
            <a:endParaRPr lang="el-GR" dirty="0"/>
          </a:p>
        </p:txBody>
      </p:sp>
      <p:pic>
        <p:nvPicPr>
          <p:cNvPr id="5122" name="Picture 2" descr="[DECORATIVE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4038600" cy="248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443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Δημιουργία μαθήματος</a:t>
            </a:r>
            <a:r>
              <a:rPr lang="en-GB" dirty="0"/>
              <a:t> </a:t>
            </a:r>
            <a:r>
              <a:rPr lang="en-GB" dirty="0" smtClean="0"/>
              <a:t>(7/9</a:t>
            </a:r>
            <a:r>
              <a:rPr lang="en-GB" dirty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Καθορίστε</a:t>
            </a:r>
            <a:r>
              <a:rPr lang="el-GR" dirty="0"/>
              <a:t>, προαιρετικά, την άδεια διάθεσης του μαθήματός σας</a:t>
            </a:r>
            <a:r>
              <a:rPr lang="el-GR" dirty="0" smtClean="0"/>
              <a:t>.</a:t>
            </a:r>
            <a:endParaRPr lang="el-GR" dirty="0"/>
          </a:p>
          <a:p>
            <a:r>
              <a:rPr lang="el-GR" dirty="0" smtClean="0"/>
              <a:t>Καθορίστε </a:t>
            </a:r>
            <a:r>
              <a:rPr lang="el-GR" dirty="0"/>
              <a:t>τον τύπο πρόσβασης </a:t>
            </a:r>
            <a:r>
              <a:rPr lang="el-GR" dirty="0" smtClean="0"/>
              <a:t>στο μάθημά σας. </a:t>
            </a:r>
            <a:endParaRPr lang="el-GR" dirty="0"/>
          </a:p>
          <a:p>
            <a:endParaRPr lang="el-GR" dirty="0"/>
          </a:p>
        </p:txBody>
      </p:sp>
      <p:pic>
        <p:nvPicPr>
          <p:cNvPr id="6147" name="Picture 3" descr="[DECORATIVE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038600" cy="3408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531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Δημιουργία μαθήματος</a:t>
            </a:r>
            <a:r>
              <a:rPr lang="en-GB" dirty="0"/>
              <a:t> </a:t>
            </a:r>
            <a:r>
              <a:rPr lang="en-GB" dirty="0" smtClean="0"/>
              <a:t>(8/9</a:t>
            </a:r>
            <a:r>
              <a:rPr lang="en-GB" dirty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/>
              <a:t>Για να ολοκληρωθεί η διαδικασία δημιουργίας του </a:t>
            </a:r>
            <a:r>
              <a:rPr lang="el-GR" dirty="0" smtClean="0"/>
              <a:t>μαθήματός σας, </a:t>
            </a:r>
            <a:r>
              <a:rPr lang="el-GR" dirty="0"/>
              <a:t>πατήστε το κουμπί με την ένδειξη «Δημιουργία Μαθήματος». </a:t>
            </a:r>
          </a:p>
        </p:txBody>
      </p:sp>
      <p:pic>
        <p:nvPicPr>
          <p:cNvPr id="7170" name="Picture 2" descr="[DECORATIVE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4038600" cy="2659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17113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8/3/2016 10:07:38 πμ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READINGORDER" val="5,1027,2,3,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READINGORDER" val="4,5,8194,8,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READINGORDER" val="2,3,2056,6,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112185F6-BF8E-4EBA-9937-93A10611358F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4105</TotalTime>
  <Words>438</Words>
  <Application>Microsoft Office PowerPoint</Application>
  <PresentationFormat>On-screen Show (4:3)</PresentationFormat>
  <Paragraphs>47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Θέμα του Office</vt:lpstr>
      <vt:lpstr>Ανάπτυξη ηλεκτρονικών μαθημάτων  στην πλατφόρμα Open eClass</vt:lpstr>
      <vt:lpstr>Δημιουργία μαθήματος (1/9)</vt:lpstr>
      <vt:lpstr>Δημιουργία μαθήματος (2/9)</vt:lpstr>
      <vt:lpstr>Δημιουργία μαθήματος (3/9)</vt:lpstr>
      <vt:lpstr>Δημιουργία μαθήματος (4/9)</vt:lpstr>
      <vt:lpstr>Δημιουργία μαθήματος (5/9)</vt:lpstr>
      <vt:lpstr>Δημιουργία μαθήματος (6/9)</vt:lpstr>
      <vt:lpstr>Δημιουργία μαθήματος (7/9)</vt:lpstr>
      <vt:lpstr>Δημιουργία μαθήματος (8/9)</vt:lpstr>
      <vt:lpstr>Δημιουργία μαθήματος (9/9)</vt:lpstr>
      <vt:lpstr>Σημείωμα Αναφοράς</vt:lpstr>
      <vt:lpstr>Σημείωμα Αδειοδότησης</vt:lpstr>
      <vt:lpstr>Σημείωμα Χρήσης Έργων Τρίτων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Εργαλεία Οργάνωσης και Διαχείρισης Εκπαιδευτικού Υλικού</dc:title>
  <dc:creator>GUnet</dc:creator>
  <cp:lastModifiedBy>takis81 mark</cp:lastModifiedBy>
  <cp:revision>254</cp:revision>
  <dcterms:created xsi:type="dcterms:W3CDTF">2012-09-06T09:03:05Z</dcterms:created>
  <dcterms:modified xsi:type="dcterms:W3CDTF">2016-03-28T07:08:43Z</dcterms:modified>
</cp:coreProperties>
</file>