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handoutMasterIdLst>
    <p:handoutMasterId r:id="rId120"/>
  </p:handoutMasterIdLst>
  <p:sldIdLst>
    <p:sldId id="256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257" r:id="rId11"/>
    <p:sldId id="280" r:id="rId12"/>
    <p:sldId id="378" r:id="rId13"/>
    <p:sldId id="258" r:id="rId14"/>
    <p:sldId id="259" r:id="rId15"/>
    <p:sldId id="271" r:id="rId16"/>
    <p:sldId id="270" r:id="rId17"/>
    <p:sldId id="261" r:id="rId18"/>
    <p:sldId id="379" r:id="rId19"/>
    <p:sldId id="380" r:id="rId20"/>
    <p:sldId id="381" r:id="rId21"/>
    <p:sldId id="272" r:id="rId22"/>
    <p:sldId id="268" r:id="rId23"/>
    <p:sldId id="273" r:id="rId24"/>
    <p:sldId id="269" r:id="rId25"/>
    <p:sldId id="263" r:id="rId26"/>
    <p:sldId id="376" r:id="rId27"/>
    <p:sldId id="377" r:id="rId28"/>
    <p:sldId id="260" r:id="rId29"/>
    <p:sldId id="264" r:id="rId30"/>
    <p:sldId id="277" r:id="rId31"/>
    <p:sldId id="265" r:id="rId32"/>
    <p:sldId id="278" r:id="rId33"/>
    <p:sldId id="279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267" r:id="rId60"/>
    <p:sldId id="266" r:id="rId61"/>
    <p:sldId id="274" r:id="rId62"/>
    <p:sldId id="275" r:id="rId63"/>
    <p:sldId id="276" r:id="rId64"/>
    <p:sldId id="281" r:id="rId65"/>
    <p:sldId id="282" r:id="rId66"/>
    <p:sldId id="283" r:id="rId67"/>
    <p:sldId id="284" r:id="rId68"/>
    <p:sldId id="285" r:id="rId69"/>
    <p:sldId id="286" r:id="rId70"/>
    <p:sldId id="287" r:id="rId71"/>
    <p:sldId id="288" r:id="rId72"/>
    <p:sldId id="289" r:id="rId73"/>
    <p:sldId id="290" r:id="rId74"/>
    <p:sldId id="291" r:id="rId75"/>
    <p:sldId id="292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333" r:id="rId89"/>
    <p:sldId id="334" r:id="rId90"/>
    <p:sldId id="335" r:id="rId91"/>
    <p:sldId id="336" r:id="rId92"/>
    <p:sldId id="337" r:id="rId93"/>
    <p:sldId id="338" r:id="rId94"/>
    <p:sldId id="339" r:id="rId95"/>
    <p:sldId id="340" r:id="rId96"/>
    <p:sldId id="341" r:id="rId97"/>
    <p:sldId id="342" r:id="rId98"/>
    <p:sldId id="343" r:id="rId99"/>
    <p:sldId id="344" r:id="rId100"/>
    <p:sldId id="345" r:id="rId101"/>
    <p:sldId id="346" r:id="rId102"/>
    <p:sldId id="347" r:id="rId103"/>
    <p:sldId id="348" r:id="rId104"/>
    <p:sldId id="352" r:id="rId105"/>
    <p:sldId id="390" r:id="rId106"/>
    <p:sldId id="391" r:id="rId107"/>
    <p:sldId id="392" r:id="rId108"/>
    <p:sldId id="393" r:id="rId109"/>
    <p:sldId id="353" r:id="rId110"/>
    <p:sldId id="354" r:id="rId111"/>
    <p:sldId id="355" r:id="rId112"/>
    <p:sldId id="349" r:id="rId113"/>
    <p:sldId id="394" r:id="rId114"/>
    <p:sldId id="395" r:id="rId115"/>
    <p:sldId id="396" r:id="rId116"/>
    <p:sldId id="397" r:id="rId117"/>
    <p:sldId id="350" r:id="rId1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80808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38" autoAdjust="0"/>
  </p:normalViewPr>
  <p:slideViewPr>
    <p:cSldViewPr>
      <p:cViewPr varScale="1">
        <p:scale>
          <a:sx n="68" d="100"/>
          <a:sy n="68" d="100"/>
        </p:scale>
        <p:origin x="14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l-G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l-G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l-G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09F57F-B319-4B49-87DC-D06869E5DE9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431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l-G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l-GR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76D426-4B2C-45D9-B247-86FBBECB2DE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828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5C882452-C486-45AF-B76A-C7D19FDA875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C625-B4B8-4AD7-9ACA-56CF94C4A7B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F0C70-879E-4B36-87F0-B4F14F91833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8946-63E3-4241-A4C4-6D99EBBF424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E384-4178-40C6-B82D-ADE58603636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15EAA-388D-40AA-81A2-ED8B0AD493D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5FFD2-FFCD-46C4-81F3-4B2E1451396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D4FF6-3B1C-453B-A9C6-9BE4A33E0A8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38E6C-6180-4E09-9EAB-619C79D62DF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4A354-0A7D-4BDB-A3AC-5D065B284A8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B76E0-F4CE-4A7E-B59D-1F8396D2209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 στυλ τίτλου του υποδείγματος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2C66F53-FD77-49BB-B2F0-E6BBF86AF51D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6984776" cy="2438400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Αναλγητικά </a:t>
            </a:r>
            <a:r>
              <a:rPr lang="el-GR" sz="3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φάρμακα στο χειρουργείο και αντιμετώπιση του πόνου εκτός χειρουργείου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140450" cy="609600"/>
          </a:xfrm>
        </p:spPr>
        <p:txBody>
          <a:bodyPr/>
          <a:lstStyle/>
          <a:p>
            <a:pPr algn="ctr"/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Μαρία Καπρίτσου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RN, BSN, MSc, PhD</a:t>
            </a:r>
          </a:p>
          <a:p>
            <a:pPr algn="ctr"/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Γ.Α.Ο.Ν.Α. « Ο Άγιος Σάββας»</a:t>
            </a:r>
          </a:p>
          <a:p>
            <a:pPr algn="ctr"/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Τμήμα Νοσηλευτικής</a:t>
            </a:r>
          </a:p>
          <a:p>
            <a:pPr algn="ctr"/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Εθνικό &amp; Καποδιστριακό Πανεπιστήμιο Αθηνών</a:t>
            </a:r>
          </a:p>
          <a:p>
            <a:endParaRPr lang="el-GR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646584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Ιστορική Αναδρομή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988840"/>
            <a:ext cx="7010400" cy="3674368"/>
          </a:xfrm>
        </p:spPr>
        <p:txBody>
          <a:bodyPr/>
          <a:lstStyle/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Γνωστά από τους Σουμέριους για την ψυχολογική επίδραση </a:t>
            </a:r>
          </a:p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Γραπτά στοιχεία από τον Θεόφραστο 3πΧ</a:t>
            </a:r>
          </a:p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pium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οπός, χυμός από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κωδία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του φυτού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Papaver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Somniferum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556792"/>
            <a:ext cx="7010400" cy="3962400"/>
          </a:xfrm>
        </p:spPr>
        <p:txBody>
          <a:bodyPr/>
          <a:lstStyle/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Ναλτρεξόνη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ανταγωνιστής/από το στόμα, t1/2 48 ώρες. Αποκλείει δράση ηρωίνης και στην απεξάρτηση αλκοολισμού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Προποξυφένη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Είναι συνθετικό, σχετικά ασθενές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οπιοειδές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που μεταβολίζεται σε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νορπροποξυφένη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μεταβολίτη με δυνητική τοξικότητα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90600"/>
          </a:xfrm>
        </p:spPr>
        <p:txBody>
          <a:bodyPr/>
          <a:lstStyle/>
          <a:p>
            <a:pPr algn="ctr"/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Ρεμιφεντανίλη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Χρησιμοποιείται σε συνεχή ενδοφλέβια έγχυση ως συμπλήρωμα της γενικής αναισθησίας, δεν επαρκή για την κάλυψη του μετεγχειρητικού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764704"/>
            <a:ext cx="7010400" cy="6912768"/>
          </a:xfrm>
        </p:spPr>
        <p:txBody>
          <a:bodyPr/>
          <a:lstStyle/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Τραμαδόλη</a:t>
            </a:r>
            <a:endParaRPr lang="el-GR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συνθετικό ανάλογο 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κωδεϊνης</a:t>
            </a:r>
            <a:endParaRPr lang="el-GR" sz="2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-A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πελευθερώνει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σεροτονίνη</a:t>
            </a:r>
            <a:endParaRPr lang="el-GR" sz="2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-Αναστέλλει 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επαναπρόσληψη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σεροτονίνης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νοραδρεναλίνης</a:t>
            </a:r>
            <a:endParaRPr lang="el-GR" sz="2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-1/10 δράσης μορφίνης (αναπνευστική καταστολή, δυσκοιλιότητα)</a:t>
            </a:r>
          </a:p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-ταχεία δράση σε 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χορήγηση(90% απορρόφηση 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cmax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2-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3h t 1/2 6-7h)</a:t>
            </a:r>
          </a:p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-αποβάλλεται από τους νεφρούς</a:t>
            </a:r>
          </a:p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-κίνδυνος επιληψίας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1006624"/>
          </a:xfrm>
        </p:spPr>
        <p:txBody>
          <a:bodyPr/>
          <a:lstStyle/>
          <a:p>
            <a:pPr algn="ctr"/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Μη στεροειδή αντιφλεγμονώδη αναλγητικά</a:t>
            </a:r>
            <a:endParaRPr lang="el-GR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2132856"/>
            <a:ext cx="7010400" cy="3962400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Αποτελούν ετερογενή κατηγορία φαρμάκων με διαφορετικού βαθμού αντιφλεγμονώδεις, αναλγητικές και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αντιπυρητικές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δράσεις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Καταστέλλουν την σύνθεση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προσταγλανδινών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περιφερικά και κεντρικά, καθώς αναστέλλουν την δράση του ενζύμου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κυκλοοξυγονάση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844824"/>
            <a:ext cx="7330008" cy="4039344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Οι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κυκλοοξυγενάσες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COX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είναι ένζυμα, των οποίων τα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προιοντα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είναι η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προστακυκλίνη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η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θρομβοξάνη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και διάφορες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προσταγλαδίνες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Δύο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ισομορφές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του ενζύμου: η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COX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&amp;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COX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COX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Δομικό ένζυμο</a:t>
            </a:r>
          </a:p>
          <a:p>
            <a:pPr algn="ctr">
              <a:buNone/>
            </a:pP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Παραγωγή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προσταγλανδινών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Ρύθμιση νεφρικής αιματικής κυκλοφορίας</a:t>
            </a:r>
          </a:p>
          <a:p>
            <a:pPr algn="ctr"/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Προστασία γαστρικού βλεννογόνου </a:t>
            </a:r>
          </a:p>
          <a:p>
            <a:pPr algn="ctr"/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Αγγειακή αιμοστατική δράση </a:t>
            </a:r>
            <a:endParaRPr lang="el-GR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 bwMode="auto">
          <a:xfrm>
            <a:off x="4572000" y="2708920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5 - Ευθύγραμμο βέλος σύνδεσης"/>
          <p:cNvCxnSpPr/>
          <p:nvPr/>
        </p:nvCxnSpPr>
        <p:spPr bwMode="auto">
          <a:xfrm>
            <a:off x="4572000" y="3933056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COX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Καταστάσεις φλεγμονής </a:t>
            </a:r>
          </a:p>
          <a:p>
            <a:pPr algn="ctr">
              <a:buNone/>
            </a:pP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Παραγωγή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προσταγλανδινών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Φλεγμονώδεις εκδηλώσεις: </a:t>
            </a:r>
          </a:p>
          <a:p>
            <a:pPr algn="ctr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πόνος &amp; πυρετός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 bwMode="auto">
          <a:xfrm>
            <a:off x="4427984" y="2852936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5 - Ευθύγραμμο βέλος σύνδεσης"/>
          <p:cNvCxnSpPr/>
          <p:nvPr/>
        </p:nvCxnSpPr>
        <p:spPr bwMode="auto">
          <a:xfrm>
            <a:off x="4427984" y="3933056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10400" cy="790599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Μη στεροειδή αντιφλεγμονώδη αναλγητικά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708920"/>
            <a:ext cx="7010400" cy="3463280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Αντιφλεγμονώδη δράση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Αναλγητική δράση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Αντιπυρετική δράση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Αντιαιμοπεταλιακή δράση</a:t>
            </a:r>
          </a:p>
          <a:p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934616"/>
          </a:xfrm>
        </p:spPr>
        <p:txBody>
          <a:bodyPr/>
          <a:lstStyle/>
          <a:p>
            <a:pPr algn="ctr"/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Μη στεροειδή αντιφλεγμονώδη αναλγητικά</a:t>
            </a:r>
            <a:endParaRPr lang="el-GR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916832"/>
            <a:ext cx="7010400" cy="3962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Γαστρεντερικό σύστημα</a:t>
            </a:r>
          </a:p>
          <a:p>
            <a:pPr>
              <a:buNone/>
            </a:pP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Ερεθισμός στομάχου</a:t>
            </a:r>
          </a:p>
          <a:p>
            <a:pPr>
              <a:buNone/>
            </a:pPr>
            <a:r>
              <a:rPr lang="el-GR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Επιγαστρικά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άλγη</a:t>
            </a:r>
          </a:p>
          <a:p>
            <a:pPr>
              <a:buNone/>
            </a:pP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Διαβρώσεις πεπτικού </a:t>
            </a:r>
            <a:r>
              <a:rPr lang="el-GR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βλεννογόννου</a:t>
            </a:r>
            <a:endParaRPr lang="el-GR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Έλκη </a:t>
            </a:r>
          </a:p>
          <a:p>
            <a:pPr>
              <a:buNone/>
            </a:pP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Αιμορραγία</a:t>
            </a:r>
          </a:p>
          <a:p>
            <a:pPr>
              <a:buNone/>
            </a:pP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Ναυτία</a:t>
            </a:r>
          </a:p>
          <a:p>
            <a:pPr>
              <a:buNone/>
            </a:pP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Εμετός </a:t>
            </a:r>
          </a:p>
          <a:p>
            <a:pPr>
              <a:buNone/>
            </a:pP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Διάρροια </a:t>
            </a:r>
          </a:p>
          <a:p>
            <a:pPr>
              <a:buNone/>
            </a:pP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556792"/>
            <a:ext cx="7010400" cy="3962400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Οι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Ασύριοι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(3000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π.Χ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Hull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Gil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αλλά και οι Αρχαίοι Αιγύπτιοι χρησιμοποιούσαν την Μήκωνα και το όπιο.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 Ιπποκράτης αναφέρει την κεφαλή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τηςμήκωνος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σαν ‘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κωδείαν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 και τον οπό της μήκωνος σαν ‘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μηκώνιον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1006624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Μη στεροειδή αντιφλεγμονώδη αναλγητικά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988840"/>
            <a:ext cx="7010400" cy="396240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Διαταραχές πηκτικότητας αίματος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Διαταραχές νεφρικής αιματικής ροής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Κατακράτηση νερού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Οίδημα</a:t>
            </a:r>
          </a:p>
          <a:p>
            <a:pPr>
              <a:buNone/>
            </a:pP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Υπερκαλιαιμία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Υποογκαιμία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Αναστολή σύνθεσης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προσταγλανδινών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Μη στεροειδή αντιφλεγμονώδη αναλγητικά</a:t>
            </a:r>
            <a:endParaRPr lang="el-GR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Αντιδράσεις υπερευαισθησίας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Αιματολογικές παρενέργειες </a:t>
            </a:r>
          </a:p>
          <a:p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Ηπατοτοξικότητα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Επηρεάζουν το κυκλοφορικό 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Προσοχή στη χορήγηση σε ασθενείς με υπέρταση, στεφανιαία νόσο ή καρδιακή ανεπάρκεια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10400" cy="1168747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Άλλα φάρμακα για την ανακούφιση</a:t>
            </a:r>
            <a:b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του πόνου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852936"/>
            <a:ext cx="7010400" cy="3319264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Αντιεπιληπτικά ,καταστέλλουν τις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αυτόματες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νευρικ</a:t>
            </a:r>
            <a:r>
              <a:rPr lang="el-GR" sz="3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Ναρκωτικά</a:t>
            </a:r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ές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εκφορτίσεις</a:t>
            </a:r>
            <a:endParaRPr lang="el-GR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γκαμπαπεντίνη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καρβαμαζεπίνη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buNone/>
            </a:pP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Αντιεπιληπτικά Φάρμακα 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Δρουν στους αναστολείς των διαύλων Να &amp;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Ca. 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Χορήγηση σε νευροπαθητικό πόνο 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Οξύς πόνος, διαξιφιστικός σαν από «ηλεκτρικό ρεύμα»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Αντιεπιληπτικά Φάρμακα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Φενυτοΐνη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Καρβαμαζεπίνη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Λαμοτριγίνη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Τοπιραμάτη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Γκαμπαπεντίνη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Μεξιλετίνη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10400" cy="1311275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Αντιψυχωσικά Φάρμακα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988840"/>
            <a:ext cx="7010400" cy="4615408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Διατηρούν τα νωτιαία αντανακλαστικά 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Διατηρούν τις μη εξαρτημένες συμπεριφορές αποφυγής του πόνου 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Αυτόματες ή αυθόρμητες κινήσεις καταστέλλονται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Πολύπλοκες εκδηλώσεις της συμπεριφοράς καταστέλλονται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10400" cy="1311275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Αντιψυχωσικά Φάρμακα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772816"/>
            <a:ext cx="7010400" cy="4320480"/>
          </a:xfrm>
        </p:spPr>
        <p:txBody>
          <a:bodyPr/>
          <a:lstStyle/>
          <a:p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Εξωπυραμιδικά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φαινόμενα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Δυσκινησία και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δυστονικές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εκδηλώσεις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Ανησυχία &amp; διέγερση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Κακοήθες  νευροληπτικό σύνδρομο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Έντονη καταστολή, αίσθημα κόπωσης &amp; υπνηλία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Ορθοστατική υπόταση 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10400" cy="1311275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Άλλα φάρμακα για την ανακούφιση</a:t>
            </a:r>
            <a:b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του πόνου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Αντικαταθλιπτικά, </a:t>
            </a:r>
          </a:p>
          <a:p>
            <a:pPr algn="just"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Δρουν διακόπτοντας την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προσυναπτική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επαναπρόσληψη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της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σεροτονίνης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της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νορεπινεφρίνης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ή και των δύο(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νορτριπτυλίνη,αμιτριπτυλίνη</a:t>
            </a:r>
            <a:endParaRPr lang="el-GR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κ.ά.)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844824"/>
            <a:ext cx="7010400" cy="3674368"/>
          </a:xfrm>
        </p:spPr>
        <p:txBody>
          <a:bodyPr/>
          <a:lstStyle/>
          <a:p>
            <a:pPr algn="just"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Πληροφορίες επίσης μας δίνουν ο Πλίνιος (Ρωμαίος φυσικός φιλόσοφος) και ο Γαληνός(ο δεύτερος σπουδαιότερος ιατρός της Αρχαιότητας μετά τον Ιπποκράτη).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Ιστορική Αναδρομή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2060848"/>
            <a:ext cx="7258000" cy="3962400"/>
          </a:xfrm>
        </p:spPr>
        <p:txBody>
          <a:bodyPr/>
          <a:lstStyle/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Άραβες γιατροί → χρήση</a:t>
            </a:r>
          </a:p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Άραβες έμποροι → ανατολή για την δυσεντερία</a:t>
            </a:r>
          </a:p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Ευρώπη μεσαίωνας → στον 10</a:t>
            </a:r>
            <a:r>
              <a:rPr lang="el-GR" b="1" baseline="30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αιώνα η γνώση των ιδιοτήτων που έχουμε σήμερα από τον Παράκελσο</a:t>
            </a:r>
          </a:p>
          <a:p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646584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Ιστορική Αναδρομή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l-GR" b="1" baseline="30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αιώνας → κάπνισμα στην ανατολή → νόμιμη χρήση</a:t>
            </a:r>
          </a:p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1806: ο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Sertuner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διαχώρισε την μορφίνη(→ Μορφέας, θεός των ονείρων)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2088232" cy="2823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9 - Θέση περιεχομένου"/>
          <p:cNvSpPr>
            <a:spLocks noGrp="1"/>
          </p:cNvSpPr>
          <p:nvPr>
            <p:ph sz="half" idx="2"/>
          </p:nvPr>
        </p:nvSpPr>
        <p:spPr>
          <a:xfrm>
            <a:off x="3635896" y="764704"/>
            <a:ext cx="4536504" cy="5328592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 1804 από τον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l-GR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Friedrich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Wilhelm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Sertürner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(1783 - 1841), ο οποίος ενδιαφερόταν για τις ιδιότητες του οπίου, όπου τελικά απομόνωσε μια οργανική ένωση, ένα  αλκαλοειδές. Ζήτησε από τρεις φίλους του να καταπιούν 30 </a:t>
            </a:r>
            <a:r>
              <a:rPr lang="el-GR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αυτής της ένωσης ο καθένας, και  μετά από 45 λεπτά και οι τρεις βίωσαν κοιλιακό άλγος, αναγκάζοντας τον να προκαλέσει έμετο.</a:t>
            </a:r>
            <a:endParaRPr lang="el-GR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971600" y="4005064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80808"/>
                </a:solidFill>
              </a:rPr>
              <a:t>Dr. </a:t>
            </a:r>
            <a:r>
              <a:rPr lang="el-GR" sz="1400" b="1" i="1" dirty="0" err="1" smtClean="0">
                <a:solidFill>
                  <a:srgbClr val="080808"/>
                </a:solidFill>
              </a:rPr>
              <a:t>Friedrich</a:t>
            </a:r>
            <a:r>
              <a:rPr lang="el-GR" sz="1400" b="1" i="1" dirty="0" smtClean="0">
                <a:solidFill>
                  <a:srgbClr val="080808"/>
                </a:solidFill>
              </a:rPr>
              <a:t> </a:t>
            </a:r>
            <a:r>
              <a:rPr lang="el-GR" sz="1400" b="1" i="1" dirty="0" err="1" smtClean="0">
                <a:solidFill>
                  <a:srgbClr val="080808"/>
                </a:solidFill>
              </a:rPr>
              <a:t>Wilhelm</a:t>
            </a:r>
            <a:r>
              <a:rPr lang="el-GR" sz="1400" b="1" i="1" dirty="0" smtClean="0">
                <a:solidFill>
                  <a:srgbClr val="080808"/>
                </a:solidFill>
              </a:rPr>
              <a:t> </a:t>
            </a:r>
            <a:r>
              <a:rPr lang="el-GR" sz="1400" b="1" i="1" dirty="0" err="1" smtClean="0">
                <a:solidFill>
                  <a:srgbClr val="080808"/>
                </a:solidFill>
              </a:rPr>
              <a:t>Sertürner</a:t>
            </a:r>
            <a:endParaRPr lang="el-GR" sz="1400" b="1" i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mjack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908720"/>
            <a:ext cx="4824536" cy="4611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Ιστορική Αναδρομή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Τον 19</a:t>
            </a:r>
            <a:r>
              <a:rPr lang="el-GR" b="1" baseline="30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αιώνα τα καθαρά αλκαλοειδή είχαν Ιατρική χρήση</a:t>
            </a:r>
          </a:p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Στην Αμερική οι κινέζοι εργάτες και οι πληγωμένοι στον εμφύλιο (κατάχρηση)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772816"/>
            <a:ext cx="7010400" cy="3386336"/>
          </a:xfrm>
        </p:spPr>
        <p:txBody>
          <a:bodyPr/>
          <a:lstStyle/>
          <a:p>
            <a:pPr algn="just"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Κινέζοι μετανάστες στην Καλιφόρνια, κατά τη διάρκεια του πυρετού χρυσοθηρίας, μεταφέρουν την παραδοσιακή συνήθεια του καπνίσματος οπίου.</a:t>
            </a:r>
          </a:p>
          <a:p>
            <a:pPr algn="just">
              <a:buNone/>
            </a:pP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980728"/>
            <a:ext cx="7010400" cy="4824536"/>
          </a:xfrm>
        </p:spPr>
        <p:txBody>
          <a:bodyPr/>
          <a:lstStyle/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Εξάπλωση αυτής της χρήσης στη Βόρεια Αμερική μέσα σε 20 χρόνια και στην Αυστραλία, τη Νέα Ζηλανδία και τη Νότιο Αφρική.</a:t>
            </a:r>
          </a:p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Στην Ευρώπη το κάπνισμα έφτασε ως επί το πλείστον με τους Ευρωπαίους που επέστρεφαν σπίτι από τις αποικίες τους στην Ασία ή από λιμάνια της Κίνας, με σημαντικότερους τους Γάλους.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1078632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ΕΠΕΜΒΑΤΙΚΕΣ ΜΕΘΟΔΟΙ ΑΝΑΛΓΗΣΙΑΣ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ΝΕΥΡΟΛΥΣΗ</a:t>
            </a:r>
          </a:p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ΣΥΝΕΧΗΣ ΑΠΟΚΛΕΙΣΜΟΣ ΝΕΥΡΩΝ ΚΑΙ ΠΛΕΓΜΑΤΩΝ ΜΕ ΚΑΘΕΤΗΡΑ</a:t>
            </a:r>
          </a:p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ΕΝΔΟΦΛΕΒΙΑ ΕΓΧΥΣΗ ΟΠΙΟΕΙΔΩΝ</a:t>
            </a:r>
          </a:p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ΥΠΟΔΟΡΙΑ ΕΓΧΥΣΗ ΟΠΙΟΕΙΔΩΝ</a:t>
            </a:r>
          </a:p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ΕΝΔΟΕΓΚΕΦΑΛΙΚΗ ΕΓΧΥΣΗ ΟΠΙΟΕΙΔΩΝ ΣΤΙΣ ΚΟΙΛΙΕΣ</a:t>
            </a:r>
          </a:p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ΕΠΙΣΚΛΗΡΙΔΙΟΣ ΚΑΙ ΥΠΑΡΑΧΝΟΕΙΔΗΣ ΕΓΧΥΣΗ ΟΠΙΟΕΙΔΩΝ Η/ΚΑΙ ΤΟΠΙΚΩΝ ΑΝΑΙΣΘΗΤΙΚΩΝ</a:t>
            </a:r>
          </a:p>
          <a:p>
            <a:endParaRPr lang="el-GR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DWLUYJ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445159" cy="365660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411506" cy="3962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628800"/>
            <a:ext cx="7200800" cy="3962400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1967:συμπέρασμα λόγω πολύπλοκων αλληλεπιδράσεων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ΥΠΑΡΧΟΥΝ ΠΕΡΙΣΣΟΤΕΡΟΙ ΥΠΟΔΟΧΕΙΣ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1973:οι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Goldstein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Snyder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ανεξάρτητα περιγράφουν την σύνδεση οπιοειδών στον εγκέφαλο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2348880"/>
            <a:ext cx="7010400" cy="3962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1975: Hughes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Kosterlitz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ανακαλύπτουν ΕΝΔΟΓΕΝΗ πεπτίδια με δράση οπιούχων αλκαλοειδών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1980 → σήμερα υποδοχείς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412776"/>
            <a:ext cx="2736304" cy="3975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7 - Θέση περιεχομένου" descr="untitle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2662187" cy="3867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340768"/>
            <a:ext cx="7010400" cy="3962400"/>
          </a:xfrm>
        </p:spPr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Ο όρος οπιοειδή περιλαμβάνει όλες τις φυτικές ή συνθετικές ουσίες, οι οποίες προκαλούν φαρμακολογικές δράσεις παρόμοιες με εκείνες της μορφίνης και των οποίων η δράση ανταγωνίζεται η ναλοξόνη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628800"/>
            <a:ext cx="7010400" cy="3458344"/>
          </a:xfrm>
        </p:spPr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Η ναλοξόνη (</a:t>
            </a:r>
            <a:r>
              <a:rPr lang="el-GR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naloxone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είναι ένας ανταγωνιστής στους μ, δέλτα, και </a:t>
            </a:r>
            <a:r>
              <a:rPr lang="el-GR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κάππα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υποδοχείς των οπιοειδών κα μπορεί να προλαμβάνει ή να αντιστρέφει τις επιδράσεις των οπιοειδών όπως η αναπνευστική καταστολή, καταστολή και υπόταση. 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556792"/>
            <a:ext cx="7010400" cy="3962400"/>
          </a:xfrm>
        </p:spPr>
        <p:txBody>
          <a:bodyPr/>
          <a:lstStyle/>
          <a:p>
            <a:pPr algn="just">
              <a:buNone/>
            </a:pPr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Επίσης, μπορεί να αντιστρέψει τις </a:t>
            </a:r>
            <a:r>
              <a:rPr lang="el-GR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ψυχομιμητικές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δυσφορικές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επιδράσεις των αγωνιστών-ανταγωνιστών, όπως της </a:t>
            </a:r>
            <a:r>
              <a:rPr lang="el-GR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πενταζοκίνης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Σε περίπτωση απουσίας ναρκωτικών δεν παρουσιάζει ουσιαστικά καμία φαρμακολογική δράση.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980728"/>
            <a:ext cx="7010400" cy="5112568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μορφίνη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συνδέεται εκλεκτικά:</a:t>
            </a:r>
          </a:p>
          <a:p>
            <a:pPr>
              <a:buNone/>
            </a:pPr>
            <a:endParaRPr lang="el-GR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ευφορία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αναλγησία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καταστολή λείων μυϊκών ινών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φυσική εξάρτηση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ναυτία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εμετό 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αναπνευστική καταστολή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484784"/>
            <a:ext cx="7010400" cy="3962400"/>
          </a:xfrm>
        </p:spPr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Οι εξωγενείς οπιοειδής ουσίες δρουν σε ειδικούς υποδοχείς οπιοειδών στο κεντρικό και περιφερικό νευρικό σύστημα και δράσεις των είναι παρόμοιες με τις δράσεις των ενδογενών οποιοειδών πεπτιδίων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10400" cy="1311275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ΕΝΔΟΦΛΕΒΙΑ ΕΓΧΥΣΗ ΟΠΙΟΕΙΔΩΝ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ΙΣΧΥΡΟΣ ΜΗ ΕΛΕΓΧΟΜΕΝΟΣ ΠΟΝΟΣ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ΑΣΘΕΝΕΙΣ ΜΕ ΥΨΗΛΗ ΑΝΟΧΗ ΣΤΑ ΟΠΙΟΕΙΔΗ ΑΠΟ ΤΟ ΣΤΟΜΑ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ΠΑΡΕΝΕΡΓΕΙΕΣ ΠΟΥ ΔΕΝ ΑΠΑΝΤΟΥΝ ΣΤΙΣ ΣΥΝΗΘΕΙΣ ΑΓΩΓΕΣ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ΓΡΗΓΟΡΗ ΕΝΑΡΞΗ ΑΝΑΛΓΗΣΙΑΣ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ΣΥΝΔΥΑΣΜΟΣ ΜΕ ΧΗΜΕΙΟΘΕΡΑΠΕΙΑ ΜΕΣΩ ΚΦΚ</a:t>
            </a:r>
            <a:endParaRPr lang="el-GR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862608"/>
          </a:xfrm>
        </p:spPr>
        <p:txBody>
          <a:bodyPr/>
          <a:lstStyle/>
          <a:p>
            <a:pPr algn="ctr"/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Κατηγορίες οπιοειδών φαρμάκων</a:t>
            </a:r>
            <a:endParaRPr lang="el-GR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772816"/>
            <a:ext cx="7010400" cy="4248472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baseline="30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κατηγορία</a:t>
            </a:r>
          </a:p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Τα οποιοειδή φυσικά, τα οποία περιέχονται στο χυμό του οπίου. Περιέχει περισσότερες από 20 αλκαλοειδείς ουσίες, οι οποίες ταξινομούνται ως παράγωγα του φαινανθρενίου (μορφίνη, κωδεινή, θηβαινή) ή του βενζυλισοκινολινίου (παπαβερίνη, νοσκαπίνη)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405" r="4405"/>
          <a:stretch>
            <a:fillRect/>
          </a:stretch>
        </p:blipFill>
        <p:spPr bwMode="auto">
          <a:xfrm>
            <a:off x="1475656" y="1340768"/>
            <a:ext cx="5856651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Κατηγορίες οπιοειδών φαρμάκων</a:t>
            </a:r>
            <a:endParaRPr lang="el-GR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baseline="30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κατηγορία</a:t>
            </a:r>
          </a:p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Τα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ημισυνθετικά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οπιοειδή, που προέρχονται από τροποποιήσεις των φυσικών οπιοειδών, όπως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υδρομορφόνη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η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οξυμορφόνη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και η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υδροκωδόνη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Κατηγορίες οπιοειδών φαρμάκων</a:t>
            </a:r>
            <a:endParaRPr lang="el-GR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708920"/>
            <a:ext cx="7010400" cy="346328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baseline="30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κατηγορία</a:t>
            </a:r>
          </a:p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Τα συνθετικά οπιοειδή, όπως η φεντανύλη, που είναι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εξ΄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ολοκλήρου συνθετικά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196752"/>
            <a:ext cx="7514456" cy="4104456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Όλα ενεργοποιούν μ υποδοχείς και σε διαφορετικό βαθμό δ και k υποδοχείς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Αγωνιστές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Μορφίνη,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κωδεϊνη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οξυμορφίνη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μεθαδόνη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πεθιδίνη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φαιντανύλη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σουλφαιντανύλη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κ.’α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556792"/>
            <a:ext cx="7920880" cy="3960440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Μερικοί/Μικτοί αγωνιστές- ανταγωνιστές</a:t>
            </a:r>
          </a:p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πενταζοκίνη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(κ και μ),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ναλβουφίνη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(κ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και μ),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κετοσυκλαζοκίνη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βουπρενορφίνη</a:t>
            </a:r>
            <a:endParaRPr lang="el-GR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Ανταγωνιστές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Χωρίς αναλγητική δράση π.χ.</a:t>
            </a:r>
          </a:p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Ναλοξόνη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ναλτρεξόνη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124744"/>
            <a:ext cx="7330008" cy="5047456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Οι μ-υποδοχείς και ανοσοποιητικό σύστημα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Η σύνδεση της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ναλοξόνης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στα Τ λεμφοκύτταρα γίνεται :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-στην εξωτερική κυτταρική επιφάνεια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-στο εσωτερικό του κυττάρου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340768"/>
            <a:ext cx="7010400" cy="3962400"/>
          </a:xfrm>
        </p:spPr>
        <p:txBody>
          <a:bodyPr/>
          <a:lstStyle/>
          <a:p>
            <a:pPr algn="just"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Οι εσωτερικοί υποδοχείς μπορεί να αντιπροσωπεύουν: α) νέους υποδοχείς στο δρόμο τους για την επιφάνεια του κυττάρου β) χρησιμοποιημένους υποδοχείς μετά από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ενδοκυττάρωση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γ) την αληθινή θέση δράσης των υποδοχέων των λεμφοκυττάρων</a:t>
            </a:r>
          </a:p>
          <a:p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906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μ3 υποδοχέας</a:t>
            </a:r>
            <a:b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916832"/>
            <a:ext cx="7010400" cy="3962400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Παρουσιάζει: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α) Αυστηρή εκλεκτικότητα για μορφίνη και ορισμένα άλλα αλκαλοειδή του οπίου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β) Ανύπαρκτη συνάφεια για τα φυσικά ενδογενή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οπιοειδή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πεπτίδια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862608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μ3 υποδοχέας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700808"/>
            <a:ext cx="7010400" cy="3962400"/>
          </a:xfrm>
        </p:spPr>
        <p:txBody>
          <a:bodyPr/>
          <a:lstStyle/>
          <a:p>
            <a:pPr>
              <a:buNone/>
            </a:pP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Βρίσκεταί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α) στα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μακροφάγατων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ανθρώπων στο περιφερικό αίμα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γ) στα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κοκκιοκύταρα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δ) στο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νευροβλάστωμα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ΥΠΟΔΟΡΙΑ ΕΓΧΥΣΗ ΟΠΙΟΕΙΔΩΝ</a:t>
            </a:r>
            <a:endParaRPr lang="el-GR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844824"/>
            <a:ext cx="7010400" cy="3962400"/>
          </a:xfrm>
        </p:spPr>
        <p:txBody>
          <a:bodyPr/>
          <a:lstStyle/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ΑΠΟΤΕΛΕΣΜΑΤΙΚΗ ΜΕΘΟΔΟΣ ΣΕ ΑΠΟΥΣΙΑ ΦΛΕΒΙΚΗΣ ΟΔΟΥ 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ΙΚΑΝΟΠΟΙΗΤΙΚΗ ΒΙΟΔΙΑΘΕΣΙΜΟΤΗΤΑ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ΑΛΛΑΓΗ ΘΕΣΗ ΚΑΘΕ ΕΒΔΟΜΑΔΑ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ΜΕΓΑΛΥΤΕΡΟΣ ΧΡΟΝΟΣ ΕΠΙΤΕΥΞΗΣ ΥΨΗΛΗΣ ΣΥΓΚΕΝΤΡΩΣΗΣ ΦΑΡΜΑΚΟΥ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ΜΗ ΠΡΑΚΤΙΚΗ ΜΕΘΟΔΟΣ ΣΕ ΑΣΘΕΝΕΙΣ ΜΕ ΓΕΝΙΚΕΥΜΕΝΟ ΟΙΔΗΜΑ, ΔΙΑΤΑΡΑΧΕΣ ΠΗΞΗΣ,ΦΤΩΧΗ ΠΕΡΙΦΕΡΙΚΗ ΚΥΚΛΟΦΟΡΙΑ ΚΑΙ ΑΠΟΥΣΙΑ ΚΑΘΑΡΟΥ ΔΕΡΜΑΤΟΣ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90600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μ3 υποδοχέας</a:t>
            </a:r>
            <a:endParaRPr lang="el-GR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209800"/>
            <a:ext cx="7402016" cy="396240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Μεσολαβεί: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α) στη διαφοροποίηση των νευρώνων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β) στη κυτταρική διαίρεση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γ) στη νευρική σύναψη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Προτάσσεται ως ένας σημαντικός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ανοσονευρικός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σύνδεσμος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772816"/>
            <a:ext cx="8064896" cy="3962400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Σε μερικά άτομα έχουμε διπλάσιους μ-υποδοχείς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Οι γυναίκες έχουν περισσότερους κ-υποδοχείς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10400" cy="934616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κ-υποδοχείς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700808"/>
            <a:ext cx="7010400" cy="3962400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Αναλγησία στον νωτιαίο μυελό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Υπνηλία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Μύση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Δυσφορία</a:t>
            </a:r>
          </a:p>
          <a:p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Ψυχομιμητικές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επιδράσεις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Καταστολή αναπνοής (λιγότερη από τους μ)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Μειωμένη γαστρεντερική κινητικότητα 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574576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κ-υποδοχείς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780928"/>
            <a:ext cx="7010400" cy="3391272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Συνδέεται επιλεκτικά η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δυνορφίνη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κ-υποδοχείς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3962400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Διαπίστωση ύπαρξης κ1και κ2 λόγο σύζευξης με τη χρήση [ 3 Η]-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εθυλ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κετο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κυκλαζοσίνη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(EKC) 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Διαπίστωση ύπαρξης κ3ή MRF λόγο σύζευξης με τη χρήση [ 3 Η]-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ετορφίνης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646584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δ-υποδοχείς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Η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εγκεφαλίνη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συνδέεται εκλεκτικά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862608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δ-υποδοχείς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Παρόμοιες  ιδιότητες όπως οι μ υποδοχείς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Αναλγησία 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Μερική ευφορία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Μειώνουν γαστρεντερική κινητικότητα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Δεν έχουν επίδραση στην αναπνοή 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906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δ-υποδοχείς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636912"/>
            <a:ext cx="7010400" cy="3535288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Τύποι υποδοχέων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δ1/δ2 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cx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646584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δ-υποδοχείς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700808"/>
            <a:ext cx="7010400" cy="3962400"/>
          </a:xfrm>
        </p:spPr>
        <p:txBody>
          <a:bodyPr/>
          <a:lstStyle/>
          <a:p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Οι φαρμακολογικές ιδιότητες του κλωνοποιημένου DOR1υποδοχέα είναι ανάμεσα σε εκείνες του δ1 και δ2Οι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δncx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χωρίζονται σε δncx1 και δncx2Οι δ1 αναλογούν προς τους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δncx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ενώ οι δ2 προς τους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δcx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1006624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Κατανομή υποδοχέων στο ΚΝΣ</a:t>
            </a:r>
            <a:b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Πρόσθια κέρατα νωτιαίου μυελού </a:t>
            </a:r>
          </a:p>
          <a:p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Ραφιαίους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πυρήνες στέλεχος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Φαιά  ουσία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μεσεγκεφάλου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Οπτικούς  θαλάμους και υποθάλαμο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*οι 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δυνορφίνες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κατανέμονται όπως οι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εγκεφαλίνες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ΕΠΙΣΚΛΗΡΙΔΙΟΣ ΕΓΧΥΣΗ ΟΠΙΟΕΙΔΩΝ ΚΑΙ ΣΥΜΠΛΗΡΩΜΑΤΙΚΩΝ ΦΑΡΜΑΚΩΝ</a:t>
            </a:r>
            <a:endParaRPr lang="el-GR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ΑΜΕΣΗ ΣΥΝΔΕΣΗ ΜΕ ΤΟΥΣ ΥΠΟΔΟΧΕΙΣ ΟΠΙΟΕΙΔΩΝ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ΧΡΗΣΗ ΜΙΚΡΟΤΕΡΩΝ ΔΟΣΕΩΝ 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ΜΕΙΩΣΗ ΤΗΣ ΣΥΧΝΟΤΗΤΑΣ ΕΜΦΑΝΙΣΗΣ ΠΑΡΕΝΕΡΓΕΙΩΝ ΤΩΝ ΟΠΙΟΕΙΔΩΝ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ΔΥΝΑΤΟΤΗΤΑ ΧΡΗΣΙΜΟΠΟΙΗΣΗΣ ΤΟΠΙΚΩΝ ΑΝΑΙΣΘΗΤΙΚΩΝ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ΧΡΗΣΙΜΟΠΟΙΗΣΗ ΚΛΟΝΙΔΙΝΗΣ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563966" cy="3296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010400" cy="1311275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Εντοπισμός οπιούχων υποδοχέων στο ΚΝΣ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624330" cy="468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10400" cy="664691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Εντοπισμός οπιούχων υποδοχέων στην περιφέρεια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Περιφερικοί οπιούχοι υποδοχείς</a:t>
            </a:r>
          </a:p>
          <a:p>
            <a:pPr>
              <a:buNone/>
            </a:pP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-Γαστρεντερική οδός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-Αρθρώσεις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-Δέρμα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906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σ-υποδοχείς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el-GR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Εντοπίζονται στον ιππόκαμπο του εγκεφάλου 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646584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σ-υποδοχείς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Υπεύθυνοι για:</a:t>
            </a:r>
          </a:p>
          <a:p>
            <a:pPr>
              <a:buNone/>
            </a:pP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Ψυχομιμητικέςδράσεις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-Δυσφορία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-Καρδιαγγειακές δράσεις των οπιούχων 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σ-υποδοχείς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Ευρήματα υποστηρίζουν ότι: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-Ίσως σ-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προσδέτες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διαμορφώνουν μνήμη και μάθηση, καταστέλλουν το νευρωνικό θάνατο από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ανοξία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κλείνουν τα κανάλια ασβεστίου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-Προκαλούν ηλεκτρικό ρεύμα κλείνοντας τα κανάλια καλίου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«Ορφανός» υποδοχέας</a:t>
            </a:r>
            <a:b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916832"/>
            <a:ext cx="7010400" cy="3962400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Βρέθηκε σε αρουραίους, ποντικούς και τον άνθρωπο 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νοσισεπτίνη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ή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ορφανίνη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FQ είναι αγωνιστής ενδογενών πεπτιδίων του ORL1Αρχική έλλειψη ενός ενδογενούς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προσδέτη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είναι η αιτία που ονομάστηκε «ορφανός υποδοχέας»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548681"/>
            <a:ext cx="7010400" cy="936104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ε-υποδοχείς </a:t>
            </a:r>
            <a:b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772816"/>
            <a:ext cx="7010400" cy="3962400"/>
          </a:xfrm>
        </p:spPr>
        <p:txBody>
          <a:bodyPr/>
          <a:lstStyle/>
          <a:p>
            <a:pPr>
              <a:buNone/>
            </a:pPr>
            <a:endParaRPr lang="el-GR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Ειδικοί για τη β-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ενδορφίνη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στον εγκέφαλο. Πολλοί είναι λειτουργικά συζευγμένοι με G πρωτεΐνες. Έγχυση αγωνιστών των ε-υποδοχέων στον εγκέφαλο έχει άμεση σχέση με την βαθιά αναλγησία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Άλλοι </a:t>
            </a:r>
            <a:r>
              <a:rPr lang="el-GR" sz="3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οπιοειδείς</a:t>
            </a:r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υποδοχείς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2060848"/>
            <a:ext cx="7010400" cy="3962400"/>
          </a:xfrm>
        </p:spPr>
        <p:txBody>
          <a:bodyPr/>
          <a:lstStyle/>
          <a:p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ι-υποδοχείς: μεγάλη συγγένεια για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εγκεφαλίνες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λ-υποδοχείς: μεγάλη συγγένεια για 4,5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εποξυ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μορφινάνες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ζ-υποδοχείς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934616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Τρόπος δράσης</a:t>
            </a:r>
            <a:endParaRPr lang="el-GR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844824"/>
            <a:ext cx="7010400" cy="3962400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Υποδοχείς συνδεδεμένοι με G πρωτεΐνες</a:t>
            </a:r>
          </a:p>
          <a:p>
            <a:pPr algn="just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Αναστέλλουν διαύλους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++ σε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προσυναπτικές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απολήξεις= μείωση απελευθέρωσης νευροδιαβιβαστή(π.χ.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Glut)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10400" cy="131127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 CONTROL ANALGESIA</a:t>
            </a:r>
            <a:b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PCA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2492896"/>
            <a:ext cx="7010400" cy="3530352"/>
          </a:xfrm>
        </p:spPr>
        <p:txBody>
          <a:bodyPr/>
          <a:lstStyle/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ΧΟΡΗΓΗΣΗ ΑΝΑΛΓΗΤΙΚΩΝ ΜΕΣΩ ΑΝΤΛΙΑΣ ΜΕ ΣΥΝΕΧΗ ΣΤΑΓΔΗΝ ΕΓΧΥΣΗ ΜΕΣΩ ΚΑΘΕΤΗΡΑ Ή/ΚΑΙ ΚΑΤ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´</a:t>
            </a: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ΕΠΙΚΛΗΣΗ</a:t>
            </a:r>
          </a:p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ΥΨΗΛΟΤΕΡΟ ΕΠΙΠΕΔΟ ΑΠΟΔΟΧΗΣ ΚΑΙ ΙΚΑΝΟΠΟΙΗΣΗΣ ΑΠΟ ΤΟΝ ΑΣΘΕΝΗ</a:t>
            </a:r>
          </a:p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ΑΥΤΟ-ΧΟΡΗΓΗΣΗ ΑΝΑΛΓΗΤΙΚΟΥ ΑΝΑΛΟΓΑ ΜΕ ΤΟΝ ΠΟΝΟ</a:t>
            </a:r>
          </a:p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ΑΥΤΟ-ΕΛΕΓΧΟΣ ΤΩΝ ΠΑΡΕΝΕΡΓΕΙΩΝ</a:t>
            </a:r>
          </a:p>
          <a:p>
            <a:endParaRPr lang="el-GR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862608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Τρόπος δράσης</a:t>
            </a:r>
            <a:endParaRPr lang="el-GR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818938" cy="4273842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862608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Τρόπος δράσης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276872"/>
            <a:ext cx="7978080" cy="3962400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Διάνοιξη διαύλων Κ+ στη μετασυναπτική απόληξη=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υπερπόλωση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αναστολή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862608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Τρόπος δράσης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564904"/>
            <a:ext cx="7010400" cy="3607296"/>
          </a:xfrm>
        </p:spPr>
        <p:txBody>
          <a:bodyPr/>
          <a:lstStyle/>
          <a:p>
            <a:pPr algn="just"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Ενεργοποιούν τις ανασταλτικές κατιούσες οδούς του πόνου μέσω διέγερσης των κυττάρων στην φαιά ουσία πέριξ του υδραγωγού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906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Τρόπος δράσης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Όλα ενεργοποιούν m υποδοχείς και σε διαφορετικό βαθμό δ και k υποδοχείς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Αγωνιστές</a:t>
            </a:r>
          </a:p>
          <a:p>
            <a:pPr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Μορφίνη,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κωδεϊνη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οξυμορφίνη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μεθαδόνη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πεθιδίνη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φαιντανύλη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σουλφαιντανύλη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κ.α.</a:t>
            </a:r>
          </a:p>
          <a:p>
            <a:pPr>
              <a:buNone/>
            </a:pP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646584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Τρόπος δράσης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Μερικοί/Μικτοί αγωνιστές- ανταγωνιστές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πενταζοκίνη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(κ και μ),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ναλβουφίνη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(κ και μ),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κετοσυκλαζοκίνη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βουπρενορ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φίνη</a:t>
            </a:r>
            <a:endParaRPr lang="el-GR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Ανταγωνιστές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Χωρίς αναλγητική δράση π.χ. Ναλοξόνη,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ναλτρεξόνη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412776"/>
            <a:ext cx="7010400" cy="3962400"/>
          </a:xfrm>
        </p:spPr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Τέσσερα γονίδια έχουν κυρίως αναγνωριστεί και κλωνοποιηθεί: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MOR-1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που κωδικοποιεί τον υποδοχέα μ,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DOR-1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για τον υποδοχέα δ,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KOR-1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για τον υποδοχέα κ και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KOR-3/ORL1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που κωδικοποιεί έναν υποδοχέα, ο οποίος δεσμεύει το πεπτίδιο της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ορφανίνης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FQ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νοσισεπτίνης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700808"/>
            <a:ext cx="7010400" cy="4471392"/>
          </a:xfrm>
        </p:spPr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Το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M6G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κωδικοποιεί έναν υποδοχέα που πιθανότατα μεταβιβάζει τις δράσεις του μεταβολίτη της μορφίνης, 100 φορές ισχυρότερος από την ίδια μορφίνη όταν ενίεται κατευθείαν  μέσα στο εγκεφαλονωτιαίο υγρό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Σε γενετικά στελέχη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επιμύων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που δεν είναι ευαίσθητη στη μορφίνη, ο μεταβολίτης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M6G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και η ηρωίνη προκαλούν αναλγησία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Ο ειδικός ανταγωνιστής 3-μεθυλναλτρεξόνη σε δόσεις που δεν επηρεάζουν την αναλγησία από μορφίνη, αναστρέφει την αναλγησία που προκαλούν το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M6G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και η ηρωίνη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862608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Μοριακοί Μηχανισμοί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780928"/>
            <a:ext cx="7010400" cy="3391272"/>
          </a:xfrm>
        </p:spPr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Οι υποδοχείς οπιοειδών συνδέονται με πρωτεΐνη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και εμφανίζουν κυρίως ανασταλτικές δράσεις, αλλά μπορεί να έχουν και διεγερτικές δράσεις.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0"/>
            <a:ext cx="7474024" cy="131127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 CONTROL ANALGESIA</a:t>
            </a:r>
            <a:b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PCA</a:t>
            </a:r>
            <a:endParaRPr lang="el-GR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564904"/>
            <a:ext cx="7010400" cy="3607296"/>
          </a:xfrm>
        </p:spPr>
        <p:txBody>
          <a:bodyPr/>
          <a:lstStyle/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ΑΥΤΟ-ΕΛΕΓΧΟΣ ΤΗΣ ΕΝΤΑΣΗΣ ΤΟΥ ΠΟΝΟΥ</a:t>
            </a:r>
          </a:p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ΜΕΙΩΣΗ ΤΗΣ ΣΥΝΟΛΙΚΗΣ ΔΟΣΗΣ ΤΩΝ ΔΡΑΣΤΙΚΩΝ ΦΑΡΜΑΚΩΝ</a:t>
            </a:r>
          </a:p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ΔΥΝΑΤΟΤΗΤΑ ΚΑΤΑΓΡΑΦΗΣ ΣΗΜΑΝΤΙΚΩΝ ΠΛΗΡΟΦΟΡΙΩΝ</a:t>
            </a:r>
          </a:p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ΔΥΝΑΤΟΤΗΤΑ ΑΛΛΑΓΗΣ ΡΥΘΜΙΣΕΩΝ ΑΝΤΛΙΑΣ</a:t>
            </a:r>
          </a:p>
          <a:p>
            <a:pPr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ΡΥΘΜΙΣΕΙΣ ΑΣΦΑΛΕΙΑΣ ΑΠΟ ΤΟΝ ΥΠΕΥΘΥΝΟ ΙΑΤΡΟ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0"/>
            <a:ext cx="7185992" cy="1311275"/>
          </a:xfrm>
        </p:spPr>
        <p:txBody>
          <a:bodyPr/>
          <a:lstStyle/>
          <a:p>
            <a:pPr algn="ctr"/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Μοριακοί Μηχανισμοί</a:t>
            </a:r>
            <a:b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Ανασταλτικά Φαινόμενα</a:t>
            </a:r>
            <a:endParaRPr lang="el-GR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564904"/>
            <a:ext cx="7010400" cy="3607296"/>
          </a:xfrm>
        </p:spPr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Υπερπόλωση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της μεμβράνης και ελαττωμένη νευρωνική διεγερσιμότητα, ως αποτέλεσμα της αύξησης της αγωγιμότητας διαύλων καλίου και ελάττωσης της αγωγιμότητας των διαύλων ασβεστίου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90600"/>
          </a:xfrm>
        </p:spPr>
        <p:txBody>
          <a:bodyPr/>
          <a:lstStyle/>
          <a:p>
            <a:pPr algn="ctr"/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Μοριακοί Μηχανισμοί</a:t>
            </a:r>
            <a:b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Ανασταλτικά Φαινόμενα</a:t>
            </a:r>
            <a:endParaRPr lang="el-GR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Ελάττωση της αγωγιμότητας των διαύλων ασβεστίου τύπου Ν και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P/Q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η οποία συνεπάγεται ελάττωση της απελευθέρωσης διεγερτικών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νευρομεταβιβαστών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όπως το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γλουταμικού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και η ουσία Ρ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010400" cy="502568"/>
          </a:xfrm>
        </p:spPr>
        <p:txBody>
          <a:bodyPr/>
          <a:lstStyle/>
          <a:p>
            <a:pPr algn="ctr"/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Μοριακοί Μηχανισμοί</a:t>
            </a:r>
            <a:b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Ανασταλτικά Φαινόμενα</a:t>
            </a:r>
            <a:endParaRPr lang="el-GR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132856"/>
            <a:ext cx="7010400" cy="4039344"/>
          </a:xfrm>
        </p:spPr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Αναστολή της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αδενυλικής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κυκλάσης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απαραίτητη για την παραγωγή κυκλικού ΑΜΡ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 αποτέλεσμα την ελάττωση της ενδοκυττάριας συγκέντρωσης  του.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Μοριακοί Μηχανισμοί</a:t>
            </a:r>
            <a:b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Διεγερτικά Φαινόμενα</a:t>
            </a:r>
            <a:endParaRPr lang="el-GR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2895600"/>
            <a:ext cx="7010400" cy="3962400"/>
          </a:xfrm>
        </p:spPr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Νανομοριακές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συγκεντρώσεις οπιοειδών διεγείρουν την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αδενυλική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κυκλάση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σε μερικούς νευρώνες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10400" cy="1311275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Μοριακοί Μηχανισμοί</a:t>
            </a:r>
            <a:b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Διεγερτικά Φαινόμενα</a:t>
            </a:r>
            <a:endParaRPr lang="el-GR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Τα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οπιοειδή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αυξάνουν παροδικά την ενδοκυττάρια συγκέντρωση ασβεστίου, αυξάνοντας την εισροή του είτε μέσω των μεμβρανικών διαύλων τύπου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είτε μέσω εξαρτώμενης από την 3-φωσφορική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ινοσιτόλη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απελευθέρωσης ασβεστίου από το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ενδοπλασματικό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δίκτυο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Μοριακοί Μηχανισμοί</a:t>
            </a:r>
            <a:b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Διεγερτικά Φαινόμενα</a:t>
            </a:r>
            <a:endParaRPr lang="el-GR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Χρόνια χορήγηση εξωγενών οπιοειδών αυξάνει τα επίπεδα της ενδοκυττάριας </a:t>
            </a:r>
            <a:r>
              <a:rPr lang="el-GR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κινάσης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Η πρωτεϊνική κινάση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σε υψηλές συγκεντρώσεις αυξάνει την </a:t>
            </a:r>
            <a:r>
              <a:rPr lang="el-GR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απαντητικότητα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των νευρώνων σε ερεθίσματα και προκαλεί </a:t>
            </a:r>
            <a:r>
              <a:rPr lang="el-GR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υπεραλγησία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μέσω της ενεργοποίησης του υποδοχέα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NMD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Φαρμακολογικές Ενέργειες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700808"/>
            <a:ext cx="7010400" cy="3962400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ΚΝΣ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Ευφορία 1η χορήγηση δυσάρεστη.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Αιθουσαία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διέγερση, ερεθισμός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χημειουποδοχέων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εμέτου.</a:t>
            </a:r>
          </a:p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Αυτοχορήγηση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σε πειραματόζωα. Διέγερση  συστήματος ανταμοιβής.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Φαρμακολογικές Ενέργειες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700808"/>
            <a:ext cx="7010400" cy="3962400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Καταστολή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Αναλγησία</a:t>
            </a:r>
          </a:p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↓ευαισθησίας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και συγκινησιακής αντίδρασης στον πόνο (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μεταιχμιακό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σύστημα)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μορφίνη&gt;οξυμορφόνη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μεπεριδίνη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κωδεϊνη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προποξυφαίνη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90600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Φαρμακολογικές Ενέργειες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Σπασμοί σε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υπερδοσολογία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πιθανώς λόγω  αναστολής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GABAεργικών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νευρώνων στον ιππόκαμπο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Οφθαλμός :Μύση διέγερση του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παρασυμπαθηικού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που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νευρώνει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την κόρη του οφθαλμού (πυρήνας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Edinger-Westfal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~AUT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8600"/>
            <a:ext cx="7848872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484784"/>
            <a:ext cx="7010400" cy="3962400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Αναπνοή:</a:t>
            </a:r>
          </a:p>
          <a:p>
            <a:pPr algn="just"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Μείωση αναπνευστικής συχνότητας, αναπνεόμενου όγκου. Υπέρβαση δόσης- αναπνευστική καταστολή(ευαισθησία αναπνευστικών κέντρων εγκεφαλικού στελέχους στην αυξανόμενη τάση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CO2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Βήχας : καταστολή αντανακλαστικού του βήχα.</a:t>
            </a:r>
          </a:p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Κωδεϊνη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δεξτρομεθορφάνη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Θερμοκρασία: Αρχική χορήγηση μείωση Τ0 ,  χρόνια χορήγηση αύξηση Τ0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Περιφερικές Δράσεις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556792"/>
            <a:ext cx="7010400" cy="4608512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ΓΕΣ :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μειωμένος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περισταλτισμός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σπασμός σφιγκτήρα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Oddi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δυσκοιλιότητα  λόγω ελάττωσης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εκκρίσεων, κινητικότητας του εντέρου και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αύξηση του τόνου του ΓΕΣ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ισχυρή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αντιδιαρροίκή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δράση (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διφαινοξυλάτη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906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Περιφερικές Δράσεις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772816"/>
            <a:ext cx="7488832" cy="3962400"/>
          </a:xfrm>
        </p:spPr>
        <p:txBody>
          <a:bodyPr/>
          <a:lstStyle/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Καρδειαγγειακό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Συνήθως όχι άμεσες ενέργειες.</a:t>
            </a:r>
          </a:p>
          <a:p>
            <a:pPr algn="just"/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Σε ασθενείς με προβλήματα από το καρδιαγγειακό προκαλείται υπόταση λόγω αγγειοδιαστολής και μείωσης περιφερικών αντιστάσεων πιθανώς λόγω κεντρικής καταστολής αγγειοκινητικών μηχανισμών και λόγω απελευθέρωσης 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ισταμίνης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906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Περιφερικές Δράσεις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564904"/>
            <a:ext cx="7402016" cy="3607296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Κνησμός :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Έκλυση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ισταμίνης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βρογχόσπασμος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δερματικές αντιδράσεις)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906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Περιφερικές Δράσεις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Ουροποιητικό : 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Καταστολή νεφρικής λειτουργίας λόγω μειωμένης νεφρικής ροής του πλάσματος και μείωση ρυθμού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σπειραματικής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διήθησης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646584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Περιφερικές Δράσεις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Μήτρα: 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Παράταση τοκετού ίσως λόγω της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μείωσης του τόνου της μήτρας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Περιφερικές Δράσεις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556792"/>
            <a:ext cx="7010400" cy="3962400"/>
          </a:xfrm>
        </p:spPr>
        <p:txBody>
          <a:bodyPr/>
          <a:lstStyle/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Νευροενδοκρινικό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Διέγερση απελευθέρωσης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αντιδιουρητικής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ορμόνης,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προλακτίνης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σωματοτροπίνης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αλλά αναστολή της απελευθέρωσης της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ωχρινοτρόπου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ορμόνης (δράσεις στον υποθάλαμο).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Περιφερικές Δράσεις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Πνευμονικό οίδημα</a:t>
            </a:r>
          </a:p>
          <a:p>
            <a:pPr algn="just"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ΕΦ χορήγηση μορφίνης ανακουφίζει πιθανώς λόγω της μείωσης του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προφορτίου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(μειωμένος φλεβικός τόνος) και του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μεταφορτίου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(μειωμένη περιφερική αντίσταση)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1006624"/>
          </a:xfrm>
        </p:spPr>
        <p:txBody>
          <a:bodyPr/>
          <a:lstStyle/>
          <a:p>
            <a:pPr algn="ctr"/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ΣΗΜΑΝΤΙΚΕΣ ΠΑΡΑΜΕΤΡΟΙ ΣΤΗΝ ΑΝΑΛΓΗΣΙΑ ΜΕ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PCA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ΚΑΤΑ ΕΠΙΚΛΗΣΗ (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BOLUS) 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ΔΟΣΗ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ΧΡΟΝΟΣ ΚΛΕΙΔΩΜΑΤΟΣ (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LOCKOUT INTERVAL)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ΑΡΧΙΚΗ ΔΟΣΗ ΦΟΡΤΙΣΗΣ (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LOADING DOSE)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ΒΑΣΙΚΗ ΕΓΧΥΣΗ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ΜΕΓΙΣΤΗ ΠΟΣΟΤΗΤΑ ΕΝΤΟΣ 2-4 ΩΡΩΝ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1859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Περιφερικές Δράσεις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Έμφραγμα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ΕΦ χορήγηση μορφίνης (5-15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)ανακουφίζει λόγω μείωσης της κατανάλωσης Ο2 που βοηθάει στην ισχαιμία.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574576"/>
          </a:xfrm>
        </p:spPr>
        <p:txBody>
          <a:bodyPr/>
          <a:lstStyle/>
          <a:p>
            <a:pPr algn="ctr"/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Φαρμακοκινητική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628800"/>
            <a:ext cx="7010400" cy="4543400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Μορφίνη από το στόμα (μειωμένη βιοδιαθεσιμότητα, 15-49%),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Η μορφίνη μεταβολίζεται στο ήπαρ, αποβάλλεται από τα ούρα, ιδρώτα, σίελο και γάλα. 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50% αποβολή σε 8 ώρες, t1/2 3-6 ώρες.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Κατανέμεται σε όλους τους ιστούς του σώματος και στο έμβρυο.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574576"/>
          </a:xfrm>
        </p:spPr>
        <p:txBody>
          <a:bodyPr/>
          <a:lstStyle/>
          <a:p>
            <a:pPr algn="ctr"/>
            <a:r>
              <a:rPr lang="el-GR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Φαιντανύλη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Σουλφαιντανύλη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844824"/>
            <a:ext cx="7010400" cy="4327376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Στην αναισθησία 100 φορές πιο ισχυρή από τη μορφίνη</a:t>
            </a:r>
          </a:p>
          <a:p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Εντονη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λιποδιαλυτότητα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με συνέπεια άμεση δράση.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Μεγαλύτερη αναπνευστική καταστολή από τη μορφίνη.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Μικρότερη καρδιαγγειακή επιβάρυνση από τη μορφίνη.</a:t>
            </a:r>
          </a:p>
          <a:p>
            <a:pPr>
              <a:buNone/>
            </a:pP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646584"/>
          </a:xfrm>
        </p:spPr>
        <p:txBody>
          <a:bodyPr/>
          <a:lstStyle/>
          <a:p>
            <a:pPr algn="ctr"/>
            <a:r>
              <a:rPr lang="el-GR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Φαιντανύλη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Σουλφαιντανύλη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844824"/>
            <a:ext cx="7010400" cy="3962400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Μικρότερη αποδέσμευση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ισταμίνης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από τη μορφίνη.</a:t>
            </a:r>
          </a:p>
          <a:p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Διαδερμική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χορήγηση-75, 100μ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g.</a:t>
            </a:r>
            <a:endParaRPr lang="el-GR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Μέγιστη δράση σε 18h. Μπορεί να τοποθετηθεί 24h πριν την επέμβαση.</a:t>
            </a: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790600"/>
          </a:xfrm>
        </p:spPr>
        <p:txBody>
          <a:bodyPr/>
          <a:lstStyle/>
          <a:p>
            <a:pPr algn="ctr"/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Πεθιδίνη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628800"/>
            <a:ext cx="7010400" cy="4543400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Αναλγησία το 1/10 της μορφίνης. Σε όλες τις δράσεις μοιάζει στη μορφίνη, εκτός του γαστρεντερικού συστήματος [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χάλαση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σφιγκτήρα του ο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ddi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δράση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ατροπίνης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], καρδιαγγειακό [ταχυκαρδία, εντονότερη (-)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ινότροπο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δράση,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δράσην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κινιδίνης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και μικρότερη έκλυση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ισταμίνης</a:t>
            </a:r>
            <a:endParaRPr lang="el-GR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646584"/>
          </a:xfrm>
        </p:spPr>
        <p:txBody>
          <a:bodyPr/>
          <a:lstStyle/>
          <a:p>
            <a:pPr algn="ctr"/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Πεθιδίνη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Αντιχολινεργική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δράση,μικρή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αντιβηχική, ευφορία, εξάρτηση.</a:t>
            </a:r>
          </a:p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Μικρότερη διάρκεια δράσης(τοκετός)</a:t>
            </a:r>
            <a:endParaRPr lang="el-GR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8201"/>
            <a:ext cx="7010400" cy="574576"/>
          </a:xfrm>
        </p:spPr>
        <p:txBody>
          <a:bodyPr/>
          <a:lstStyle/>
          <a:p>
            <a:pPr algn="ctr"/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Πεθιδίνη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556792"/>
            <a:ext cx="7762056" cy="3962400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Προσοχή σε ασθενείς με νεφρική ανεπάρκεια, ο ενεργός μεταβολίτης της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νορπεθιδίνη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αποβάλεταιαπό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τους νεφρούς.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100mg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πεθιδίνης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αντιστοιχούν σε 10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μορφίνης</a:t>
            </a:r>
          </a:p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Διάρκεια δράσης: 2 4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t1/2: 2, 5 -3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Μεθαδόνη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t1/2 24 h. Ηπιότερο σύνδρομο στέρησης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340768"/>
            <a:ext cx="7010400" cy="4831432"/>
          </a:xfrm>
        </p:spPr>
        <p:txBody>
          <a:bodyPr/>
          <a:lstStyle/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Πενταζοκίνη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Μικτός αγωνιστής – ανταγωνιστής. Σε χαμηλότερες δόσεις παρόμοια δράση με μορφίνη. Σε υψηλές δόσεις-μικρή αναπνευστική καταστολή, δυσφορία, ψευδαισθήσεις, εφιάλτες. Η ανταγωνιστική της δράση φαίνεται στη 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συγχορήγηση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με μορφίνη, όπου ελαττώνεται η δράση της μορφίνης</a:t>
            </a:r>
            <a:endParaRPr lang="el-GR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484784"/>
            <a:ext cx="7010400" cy="3962400"/>
          </a:xfrm>
        </p:spPr>
        <p:txBody>
          <a:bodyPr/>
          <a:lstStyle/>
          <a:p>
            <a:pPr>
              <a:buNone/>
            </a:pP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Ναλοξόνη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ανταγωνιστής/Ε.Φ, ανάταξη κώματος και καταστολής από υπερβολική δοσολογία. Χ10 συγγένεια με </a:t>
            </a:r>
            <a:r>
              <a:rPr lang="el-GR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μ,κ,δ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υποδοχείς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ΝΑΡΚΩΤΙΚΑ ΑΝΑΛΓΗΤΙΚΑ  ΚΑΠΡΙΤΣΟΥ">
  <a:themeElements>
    <a:clrScheme name="Θέμα του Office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Θέμα του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ΝΑΡΚΩΤΙΚΑ ΑΝΑΛΓΗΤΙΚΑ  ΚΑΠΡΙΤΣΟΥ</Template>
  <TotalTime>776</TotalTime>
  <Words>2792</Words>
  <Application>Microsoft Office PowerPoint</Application>
  <PresentationFormat>Προβολή στην οθόνη (4:3)</PresentationFormat>
  <Paragraphs>399</Paragraphs>
  <Slides>117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117</vt:i4>
      </vt:variant>
    </vt:vector>
  </HeadingPairs>
  <TitlesOfParts>
    <vt:vector size="122" baseType="lpstr">
      <vt:lpstr>Arial</vt:lpstr>
      <vt:lpstr>Arial Black</vt:lpstr>
      <vt:lpstr>Times New Roman</vt:lpstr>
      <vt:lpstr>Wingdings</vt:lpstr>
      <vt:lpstr>ΝΑΡΚΩΤΙΚΑ ΑΝΑΛΓΗΤΙΚΑ  ΚΑΠΡΙΤΣΟΥ</vt:lpstr>
      <vt:lpstr>Αναλγητικά φάρμακα στο χειρουργείο και αντιμετώπιση του πόνου εκτός χειρουργείου</vt:lpstr>
      <vt:lpstr>ΕΠΕΜΒΑΤΙΚΕΣ ΜΕΘΟΔΟΙ ΑΝΑΛΓΗΣΙΑΣ</vt:lpstr>
      <vt:lpstr>ΕΝΔΟΦΛΕΒΙΑ ΕΓΧΥΣΗ ΟΠΙΟΕΙΔΩΝ</vt:lpstr>
      <vt:lpstr>ΥΠΟΔΟΡΙΑ ΕΓΧΥΣΗ ΟΠΙΟΕΙΔΩΝ</vt:lpstr>
      <vt:lpstr>ΕΠΙΣΚΛΗΡΙΔΙΟΣ ΕΓΧΥΣΗ ΟΠΙΟΕΙΔΩΝ ΚΑΙ ΣΥΜΠΛΗΡΩΜΑΤΙΚΩΝ ΦΑΡΜΑΚΩΝ</vt:lpstr>
      <vt:lpstr>PATIENT CONTROL ANALGESIA PCA</vt:lpstr>
      <vt:lpstr>PATIENT CONTROL ANALGESIA PCA</vt:lpstr>
      <vt:lpstr>Παρουσίαση του PowerPoint</vt:lpstr>
      <vt:lpstr>ΣΗΜΑΝΤΙΚΕΣ ΠΑΡΑΜΕΤΡΟΙ ΣΤΗΝ ΑΝΑΛΓΗΣΙΑ ΜΕ PCA </vt:lpstr>
      <vt:lpstr>Ιστορική Αναδρομή</vt:lpstr>
      <vt:lpstr>Παρουσίαση του PowerPoint</vt:lpstr>
      <vt:lpstr>Παρουσίαση του PowerPoint</vt:lpstr>
      <vt:lpstr>Ιστορική Αναδρομή</vt:lpstr>
      <vt:lpstr>Ιστορική Αναδρομή</vt:lpstr>
      <vt:lpstr>Παρουσίαση του PowerPoint</vt:lpstr>
      <vt:lpstr>Παρουσίαση του PowerPoint</vt:lpstr>
      <vt:lpstr>Ιστορική Αναδρομή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Κατηγορίες οπιοειδών φαρμάκων</vt:lpstr>
      <vt:lpstr>Παρουσίαση του PowerPoint</vt:lpstr>
      <vt:lpstr>Κατηγορίες οπιοειδών φαρμάκων</vt:lpstr>
      <vt:lpstr>Κατηγορίες οπιοειδών φαρμάκων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μ3 υποδοχέας </vt:lpstr>
      <vt:lpstr>μ3 υποδοχέας</vt:lpstr>
      <vt:lpstr>μ3 υποδοχέας</vt:lpstr>
      <vt:lpstr>Παρουσίαση του PowerPoint</vt:lpstr>
      <vt:lpstr>κ-υποδοχείς</vt:lpstr>
      <vt:lpstr>κ-υποδοχείς</vt:lpstr>
      <vt:lpstr>κ-υποδοχείς</vt:lpstr>
      <vt:lpstr>δ-υποδοχείς</vt:lpstr>
      <vt:lpstr>δ-υποδοχείς</vt:lpstr>
      <vt:lpstr>δ-υποδοχείς</vt:lpstr>
      <vt:lpstr>δ-υποδοχείς</vt:lpstr>
      <vt:lpstr> Κατανομή υποδοχέων στο ΚΝΣ </vt:lpstr>
      <vt:lpstr>Παρουσίαση του PowerPoint</vt:lpstr>
      <vt:lpstr> Εντοπισμός οπιούχων υποδοχέων στο ΚΝΣ </vt:lpstr>
      <vt:lpstr> Εντοπισμός οπιούχων υποδοχέων στην περιφέρεια</vt:lpstr>
      <vt:lpstr>σ-υποδοχείς</vt:lpstr>
      <vt:lpstr>σ-υποδοχείς</vt:lpstr>
      <vt:lpstr>σ-υποδοχείς</vt:lpstr>
      <vt:lpstr> «Ορφανός» υποδοχέας </vt:lpstr>
      <vt:lpstr> ε-υποδοχείς  </vt:lpstr>
      <vt:lpstr> Άλλοι οπιοειδείς υποδοχείς </vt:lpstr>
      <vt:lpstr>Τρόπος δράσης</vt:lpstr>
      <vt:lpstr>Τρόπος δράσης</vt:lpstr>
      <vt:lpstr>Τρόπος δράσης</vt:lpstr>
      <vt:lpstr>Τρόπος δράσης</vt:lpstr>
      <vt:lpstr>Τρόπος δράσης</vt:lpstr>
      <vt:lpstr>Τρόπος δράσης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Μοριακοί Μηχανισμοί</vt:lpstr>
      <vt:lpstr>Μοριακοί Μηχανισμοί Ανασταλτικά Φαινόμενα</vt:lpstr>
      <vt:lpstr>Μοριακοί Μηχανισμοί Ανασταλτικά Φαινόμενα</vt:lpstr>
      <vt:lpstr>Μοριακοί Μηχανισμοί Ανασταλτικά Φαινόμενα</vt:lpstr>
      <vt:lpstr>Μοριακοί Μηχανισμοί Διεγερτικά Φαινόμενα</vt:lpstr>
      <vt:lpstr>Μοριακοί Μηχανισμοί Διεγερτικά Φαινόμενα</vt:lpstr>
      <vt:lpstr>Μοριακοί Μηχανισμοί Διεγερτικά Φαινόμενα</vt:lpstr>
      <vt:lpstr>Φαρμακολογικές Ενέργειες</vt:lpstr>
      <vt:lpstr>Φαρμακολογικές Ενέργειες</vt:lpstr>
      <vt:lpstr>Φαρμακολογικές Ενέργειες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Περιφερικές Δράσεις</vt:lpstr>
      <vt:lpstr>Περιφερικές Δράσεις</vt:lpstr>
      <vt:lpstr>Περιφερικές Δράσεις</vt:lpstr>
      <vt:lpstr>Περιφερικές Δράσεις</vt:lpstr>
      <vt:lpstr>Περιφερικές Δράσεις</vt:lpstr>
      <vt:lpstr>Περιφερικές Δράσεις</vt:lpstr>
      <vt:lpstr>Περιφερικές Δράσεις</vt:lpstr>
      <vt:lpstr>Περιφερικές Δράσεις</vt:lpstr>
      <vt:lpstr>Φαρμακοκινητική</vt:lpstr>
      <vt:lpstr>Φαιντανύλη-Σουλφαιντανύλη</vt:lpstr>
      <vt:lpstr>Φαιντανύλη-Σουλφαιντανύλη</vt:lpstr>
      <vt:lpstr>Πεθιδίνη </vt:lpstr>
      <vt:lpstr>Πεθιδίνη </vt:lpstr>
      <vt:lpstr>Πεθιδίνη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Προποξυφένη </vt:lpstr>
      <vt:lpstr>Ρεμιφεντανίλη </vt:lpstr>
      <vt:lpstr>Παρουσίαση του PowerPoint</vt:lpstr>
      <vt:lpstr>Μη στεροειδή αντιφλεγμονώδη αναλγητικά</vt:lpstr>
      <vt:lpstr>Παρουσίαση του PowerPoint</vt:lpstr>
      <vt:lpstr>COX1</vt:lpstr>
      <vt:lpstr>COX2</vt:lpstr>
      <vt:lpstr>Μη στεροειδή αντιφλεγμονώδη αναλγητικά</vt:lpstr>
      <vt:lpstr>Μη στεροειδή αντιφλεγμονώδη αναλγητικά</vt:lpstr>
      <vt:lpstr>Μη στεροειδή αντιφλεγμονώδη αναλγητικά</vt:lpstr>
      <vt:lpstr>Μη στεροειδή αντιφλεγμονώδη αναλγητικά</vt:lpstr>
      <vt:lpstr>Άλλα φάρμακα για την ανακούφιση του πόνου</vt:lpstr>
      <vt:lpstr>Αντιεπιληπτικά Φάρμακα </vt:lpstr>
      <vt:lpstr>Αντιεπιληπτικά Φάρμακα </vt:lpstr>
      <vt:lpstr>Αντιψυχωσικά Φάρμακα </vt:lpstr>
      <vt:lpstr>Αντιψυχωσικά Φάρμακα </vt:lpstr>
      <vt:lpstr>Άλλα φάρμακα για την ανακούφιση του πόνου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Ναρκωτικά αναλγητικά φάρμακα στο χειρουργείο και αντιμετώπιση του πόνου εκτός χειρουργείου</dc:title>
  <dc:creator>turbo-x</dc:creator>
  <cp:lastModifiedBy>CHRYSSA</cp:lastModifiedBy>
  <cp:revision>45</cp:revision>
  <dcterms:created xsi:type="dcterms:W3CDTF">2014-11-23T19:00:02Z</dcterms:created>
  <dcterms:modified xsi:type="dcterms:W3CDTF">2023-12-19T13:09:33Z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TC010721371032</vt:lpwstr>
  </property>
</Properties>
</file>