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0"/>
  </p:notesMasterIdLst>
  <p:handoutMasterIdLst>
    <p:handoutMasterId r:id="rId111"/>
  </p:handoutMasterIdLst>
  <p:sldIdLst>
    <p:sldId id="256" r:id="rId2"/>
    <p:sldId id="257" r:id="rId3"/>
    <p:sldId id="258" r:id="rId4"/>
    <p:sldId id="346" r:id="rId5"/>
    <p:sldId id="259" r:id="rId6"/>
    <p:sldId id="260" r:id="rId7"/>
    <p:sldId id="261" r:id="rId8"/>
    <p:sldId id="348" r:id="rId9"/>
    <p:sldId id="262" r:id="rId10"/>
    <p:sldId id="263" r:id="rId11"/>
    <p:sldId id="347" r:id="rId12"/>
    <p:sldId id="264" r:id="rId13"/>
    <p:sldId id="319" r:id="rId14"/>
    <p:sldId id="326" r:id="rId15"/>
    <p:sldId id="363" r:id="rId16"/>
    <p:sldId id="327" r:id="rId17"/>
    <p:sldId id="265" r:id="rId18"/>
    <p:sldId id="266" r:id="rId19"/>
    <p:sldId id="328" r:id="rId20"/>
    <p:sldId id="267" r:id="rId21"/>
    <p:sldId id="268" r:id="rId22"/>
    <p:sldId id="269" r:id="rId23"/>
    <p:sldId id="331" r:id="rId24"/>
    <p:sldId id="270" r:id="rId25"/>
    <p:sldId id="271" r:id="rId26"/>
    <p:sldId id="272" r:id="rId27"/>
    <p:sldId id="273" r:id="rId28"/>
    <p:sldId id="274" r:id="rId29"/>
    <p:sldId id="275" r:id="rId30"/>
    <p:sldId id="332" r:id="rId31"/>
    <p:sldId id="276" r:id="rId32"/>
    <p:sldId id="277" r:id="rId33"/>
    <p:sldId id="278" r:id="rId34"/>
    <p:sldId id="333" r:id="rId35"/>
    <p:sldId id="349" r:id="rId36"/>
    <p:sldId id="280" r:id="rId37"/>
    <p:sldId id="281" r:id="rId38"/>
    <p:sldId id="350" r:id="rId39"/>
    <p:sldId id="282" r:id="rId40"/>
    <p:sldId id="283" r:id="rId41"/>
    <p:sldId id="285" r:id="rId42"/>
    <p:sldId id="335" r:id="rId43"/>
    <p:sldId id="286" r:id="rId44"/>
    <p:sldId id="334" r:id="rId45"/>
    <p:sldId id="336" r:id="rId46"/>
    <p:sldId id="337" r:id="rId47"/>
    <p:sldId id="338" r:id="rId48"/>
    <p:sldId id="320" r:id="rId49"/>
    <p:sldId id="339" r:id="rId50"/>
    <p:sldId id="340" r:id="rId51"/>
    <p:sldId id="341" r:id="rId52"/>
    <p:sldId id="287" r:id="rId53"/>
    <p:sldId id="321" r:id="rId54"/>
    <p:sldId id="324" r:id="rId55"/>
    <p:sldId id="322" r:id="rId56"/>
    <p:sldId id="342" r:id="rId57"/>
    <p:sldId id="343" r:id="rId58"/>
    <p:sldId id="344" r:id="rId59"/>
    <p:sldId id="288" r:id="rId60"/>
    <p:sldId id="323" r:id="rId61"/>
    <p:sldId id="289" r:id="rId62"/>
    <p:sldId id="290" r:id="rId63"/>
    <p:sldId id="291" r:id="rId64"/>
    <p:sldId id="292" r:id="rId65"/>
    <p:sldId id="284" r:id="rId66"/>
    <p:sldId id="293" r:id="rId67"/>
    <p:sldId id="294" r:id="rId68"/>
    <p:sldId id="295" r:id="rId69"/>
    <p:sldId id="296" r:id="rId70"/>
    <p:sldId id="345" r:id="rId71"/>
    <p:sldId id="297" r:id="rId72"/>
    <p:sldId id="298" r:id="rId73"/>
    <p:sldId id="299" r:id="rId74"/>
    <p:sldId id="300" r:id="rId75"/>
    <p:sldId id="301" r:id="rId76"/>
    <p:sldId id="302" r:id="rId77"/>
    <p:sldId id="303" r:id="rId78"/>
    <p:sldId id="304" r:id="rId79"/>
    <p:sldId id="305" r:id="rId80"/>
    <p:sldId id="306" r:id="rId81"/>
    <p:sldId id="307" r:id="rId82"/>
    <p:sldId id="308" r:id="rId83"/>
    <p:sldId id="309" r:id="rId84"/>
    <p:sldId id="310" r:id="rId85"/>
    <p:sldId id="311" r:id="rId86"/>
    <p:sldId id="312" r:id="rId87"/>
    <p:sldId id="313" r:id="rId88"/>
    <p:sldId id="314" r:id="rId89"/>
    <p:sldId id="315" r:id="rId90"/>
    <p:sldId id="316" r:id="rId91"/>
    <p:sldId id="351" r:id="rId92"/>
    <p:sldId id="317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25" r:id="rId105"/>
    <p:sldId id="364" r:id="rId106"/>
    <p:sldId id="318" r:id="rId107"/>
    <p:sldId id="365" r:id="rId108"/>
    <p:sldId id="366" r:id="rId109"/>
  </p:sldIdLst>
  <p:sldSz cx="12192000" cy="6858000"/>
  <p:notesSz cx="6858000" cy="9144000"/>
  <p:defaultTextStyle>
    <a:defPPr rtl="0">
      <a:defRPr lang="el-G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259" autoAdjust="0"/>
  </p:normalViewPr>
  <p:slideViewPr>
    <p:cSldViewPr snapToGrid="0">
      <p:cViewPr varScale="1">
        <p:scale>
          <a:sx n="68" d="100"/>
          <a:sy n="68" d="100"/>
        </p:scale>
        <p:origin x="612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58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ke Test User" userId="SID-0" providerId="Test" clId="FakeClientId"/>
    <pc:docChg chg="undo custSel modSld modMainMaster modNotesMaster modHandout">
      <pc:chgData name="Fake Test User" userId="SID-0" providerId="Test" clId="FakeClientId" dt="2021-08-05T02:58:11.451" v="72" actId="790"/>
      <pc:docMkLst>
        <pc:docMk/>
      </pc:docMkLst>
      <pc:sldChg chg="modSp mod modNotes">
        <pc:chgData name="Fake Test User" userId="SID-0" providerId="Test" clId="FakeClientId" dt="2021-08-05T02:57:44.545" v="68" actId="790"/>
        <pc:sldMkLst>
          <pc:docMk/>
          <pc:sldMk cId="2526593619" sldId="256"/>
        </pc:sldMkLst>
        <pc:spChg chg="mod">
          <ac:chgData name="Fake Test User" userId="SID-0" providerId="Test" clId="FakeClientId" dt="2021-08-05T02:52:31.955" v="0" actId="790"/>
          <ac:spMkLst>
            <pc:docMk/>
            <pc:sldMk cId="2526593619" sldId="256"/>
            <ac:spMk id="2" creationId="{00000000-0000-0000-0000-000000000000}"/>
          </ac:spMkLst>
        </pc:spChg>
        <pc:spChg chg="mod">
          <ac:chgData name="Fake Test User" userId="SID-0" providerId="Test" clId="FakeClientId" dt="2021-08-05T02:52:31.955" v="0" actId="790"/>
          <ac:spMkLst>
            <pc:docMk/>
            <pc:sldMk cId="2526593619" sldId="256"/>
            <ac:spMk id="3" creationId="{00000000-0000-0000-0000-000000000000}"/>
          </ac:spMkLst>
        </pc:spChg>
      </pc:sldChg>
      <pc:sldMasterChg chg="modSp mod modSldLayout">
        <pc:chgData name="Fake Test User" userId="SID-0" providerId="Test" clId="FakeClientId" dt="2021-08-05T02:57:40.138" v="67" actId="790"/>
        <pc:sldMasterMkLst>
          <pc:docMk/>
          <pc:sldMasterMk cId="0" sldId="2147483648"/>
        </pc:sldMasterMkLst>
        <pc:spChg chg="mod">
          <ac:chgData name="Fake Test User" userId="SID-0" providerId="Test" clId="FakeClientId" dt="2021-08-05T02:56:08.576" v="49" actId="790"/>
          <ac:spMkLst>
            <pc:docMk/>
            <pc:sldMasterMk cId="0" sldId="2147483648"/>
            <ac:spMk id="2" creationId="{00000000-0000-0000-0000-000000000000}"/>
          </ac:spMkLst>
        </pc:spChg>
        <pc:spChg chg="mod">
          <ac:chgData name="Fake Test User" userId="SID-0" providerId="Test" clId="FakeClientId" dt="2021-08-05T02:56:08.576" v="49" actId="790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Fake Test User" userId="SID-0" providerId="Test" clId="FakeClientId" dt="2021-08-05T02:56:08.576" v="49" actId="790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Fake Test User" userId="SID-0" providerId="Test" clId="FakeClientId" dt="2021-08-05T02:56:08.576" v="49" actId="790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Fake Test User" userId="SID-0" providerId="Test" clId="FakeClientId" dt="2021-08-05T02:56:08.576" v="49" actId="790"/>
          <ac:spMkLst>
            <pc:docMk/>
            <pc:sldMasterMk cId="0" sldId="2147483648"/>
            <ac:spMk id="6" creationId="{00000000-0000-0000-0000-000000000000}"/>
          </ac:spMkLst>
        </pc:spChg>
        <pc:sldLayoutChg chg="modSp mod">
          <pc:chgData name="Fake Test User" userId="SID-0" providerId="Test" clId="FakeClientId" dt="2021-08-05T02:56:16.748" v="50" actId="790"/>
          <pc:sldLayoutMkLst>
            <pc:docMk/>
            <pc:sldMasterMk cId="0" sldId="2147483648"/>
            <pc:sldLayoutMk cId="0" sldId="2147483649"/>
          </pc:sldLayoutMkLst>
          <pc:spChg chg="mod">
            <ac:chgData name="Fake Test User" userId="SID-0" providerId="Test" clId="FakeClientId" dt="2021-08-05T02:56:16.748" v="50" actId="790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mod">
            <ac:chgData name="Fake Test User" userId="SID-0" providerId="Test" clId="FakeClientId" dt="2021-08-05T02:56:16.748" v="50" actId="790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  <pc:spChg chg="mod">
            <ac:chgData name="Fake Test User" userId="SID-0" providerId="Test" clId="FakeClientId" dt="2021-08-05T02:56:16.748" v="50" actId="790"/>
            <ac:spMkLst>
              <pc:docMk/>
              <pc:sldMasterMk cId="0" sldId="2147483648"/>
              <pc:sldLayoutMk cId="0" sldId="2147483649"/>
              <ac:spMk id="4" creationId="{00000000-0000-0000-0000-000000000000}"/>
            </ac:spMkLst>
          </pc:spChg>
          <pc:spChg chg="mod">
            <ac:chgData name="Fake Test User" userId="SID-0" providerId="Test" clId="FakeClientId" dt="2021-08-05T02:56:16.748" v="50" actId="790"/>
            <ac:spMkLst>
              <pc:docMk/>
              <pc:sldMasterMk cId="0" sldId="2147483648"/>
              <pc:sldLayoutMk cId="0" sldId="2147483649"/>
              <ac:spMk id="5" creationId="{00000000-0000-0000-0000-000000000000}"/>
            </ac:spMkLst>
          </pc:spChg>
          <pc:spChg chg="mod">
            <ac:chgData name="Fake Test User" userId="SID-0" providerId="Test" clId="FakeClientId" dt="2021-08-05T02:56:16.748" v="50" actId="790"/>
            <ac:spMkLst>
              <pc:docMk/>
              <pc:sldMasterMk cId="0" sldId="2147483648"/>
              <pc:sldLayoutMk cId="0" sldId="2147483649"/>
              <ac:spMk id="6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5T02:56:28.076" v="51" actId="790"/>
          <pc:sldLayoutMkLst>
            <pc:docMk/>
            <pc:sldMasterMk cId="0" sldId="2147483648"/>
            <pc:sldLayoutMk cId="0" sldId="2147483650"/>
          </pc:sldLayoutMkLst>
          <pc:spChg chg="mod">
            <ac:chgData name="Fake Test User" userId="SID-0" providerId="Test" clId="FakeClientId" dt="2021-08-05T02:56:28.076" v="51" actId="790"/>
            <ac:spMkLst>
              <pc:docMk/>
              <pc:sldMasterMk cId="0" sldId="2147483648"/>
              <pc:sldLayoutMk cId="0" sldId="2147483650"/>
              <ac:spMk id="2" creationId="{00000000-0000-0000-0000-000000000000}"/>
            </ac:spMkLst>
          </pc:spChg>
          <pc:spChg chg="mod">
            <ac:chgData name="Fake Test User" userId="SID-0" providerId="Test" clId="FakeClientId" dt="2021-08-05T02:56:28.076" v="51" actId="790"/>
            <ac:spMkLst>
              <pc:docMk/>
              <pc:sldMasterMk cId="0" sldId="2147483648"/>
              <pc:sldLayoutMk cId="0" sldId="2147483650"/>
              <ac:spMk id="3" creationId="{00000000-0000-0000-0000-000000000000}"/>
            </ac:spMkLst>
          </pc:spChg>
          <pc:spChg chg="mod">
            <ac:chgData name="Fake Test User" userId="SID-0" providerId="Test" clId="FakeClientId" dt="2021-08-05T02:56:28.076" v="51" actId="790"/>
            <ac:spMkLst>
              <pc:docMk/>
              <pc:sldMasterMk cId="0" sldId="2147483648"/>
              <pc:sldLayoutMk cId="0" sldId="2147483650"/>
              <ac:spMk id="4" creationId="{00000000-0000-0000-0000-000000000000}"/>
            </ac:spMkLst>
          </pc:spChg>
          <pc:spChg chg="mod">
            <ac:chgData name="Fake Test User" userId="SID-0" providerId="Test" clId="FakeClientId" dt="2021-08-05T02:56:28.076" v="51" actId="790"/>
            <ac:spMkLst>
              <pc:docMk/>
              <pc:sldMasterMk cId="0" sldId="2147483648"/>
              <pc:sldLayoutMk cId="0" sldId="2147483650"/>
              <ac:spMk id="5" creationId="{00000000-0000-0000-0000-000000000000}"/>
            </ac:spMkLst>
          </pc:spChg>
          <pc:spChg chg="mod">
            <ac:chgData name="Fake Test User" userId="SID-0" providerId="Test" clId="FakeClientId" dt="2021-08-05T02:56:28.076" v="51" actId="790"/>
            <ac:spMkLst>
              <pc:docMk/>
              <pc:sldMasterMk cId="0" sldId="2147483648"/>
              <pc:sldLayoutMk cId="0" sldId="2147483650"/>
              <ac:spMk id="6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5T02:56:32.638" v="52" actId="790"/>
          <pc:sldLayoutMkLst>
            <pc:docMk/>
            <pc:sldMasterMk cId="0" sldId="2147483648"/>
            <pc:sldLayoutMk cId="0" sldId="2147483651"/>
          </pc:sldLayoutMkLst>
          <pc:spChg chg="mod">
            <ac:chgData name="Fake Test User" userId="SID-0" providerId="Test" clId="FakeClientId" dt="2021-08-05T02:56:32.638" v="52" actId="790"/>
            <ac:spMkLst>
              <pc:docMk/>
              <pc:sldMasterMk cId="0" sldId="2147483648"/>
              <pc:sldLayoutMk cId="0" sldId="2147483651"/>
              <ac:spMk id="2" creationId="{00000000-0000-0000-0000-000000000000}"/>
            </ac:spMkLst>
          </pc:spChg>
          <pc:spChg chg="mod">
            <ac:chgData name="Fake Test User" userId="SID-0" providerId="Test" clId="FakeClientId" dt="2021-08-05T02:56:32.638" v="52" actId="790"/>
            <ac:spMkLst>
              <pc:docMk/>
              <pc:sldMasterMk cId="0" sldId="2147483648"/>
              <pc:sldLayoutMk cId="0" sldId="2147483651"/>
              <ac:spMk id="3" creationId="{00000000-0000-0000-0000-000000000000}"/>
            </ac:spMkLst>
          </pc:spChg>
          <pc:spChg chg="mod">
            <ac:chgData name="Fake Test User" userId="SID-0" providerId="Test" clId="FakeClientId" dt="2021-08-05T02:56:32.638" v="52" actId="790"/>
            <ac:spMkLst>
              <pc:docMk/>
              <pc:sldMasterMk cId="0" sldId="2147483648"/>
              <pc:sldLayoutMk cId="0" sldId="2147483651"/>
              <ac:spMk id="4" creationId="{00000000-0000-0000-0000-000000000000}"/>
            </ac:spMkLst>
          </pc:spChg>
          <pc:spChg chg="mod">
            <ac:chgData name="Fake Test User" userId="SID-0" providerId="Test" clId="FakeClientId" dt="2021-08-05T02:56:32.638" v="52" actId="790"/>
            <ac:spMkLst>
              <pc:docMk/>
              <pc:sldMasterMk cId="0" sldId="2147483648"/>
              <pc:sldLayoutMk cId="0" sldId="2147483651"/>
              <ac:spMk id="5" creationId="{00000000-0000-0000-0000-000000000000}"/>
            </ac:spMkLst>
          </pc:spChg>
          <pc:spChg chg="mod">
            <ac:chgData name="Fake Test User" userId="SID-0" providerId="Test" clId="FakeClientId" dt="2021-08-05T02:56:32.638" v="52" actId="790"/>
            <ac:spMkLst>
              <pc:docMk/>
              <pc:sldMasterMk cId="0" sldId="2147483648"/>
              <pc:sldLayoutMk cId="0" sldId="2147483651"/>
              <ac:spMk id="6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5T02:56:41.623" v="54" actId="790"/>
          <pc:sldLayoutMkLst>
            <pc:docMk/>
            <pc:sldMasterMk cId="0" sldId="2147483648"/>
            <pc:sldLayoutMk cId="0" sldId="2147483652"/>
          </pc:sldLayoutMkLst>
          <pc:spChg chg="mod">
            <ac:chgData name="Fake Test User" userId="SID-0" providerId="Test" clId="FakeClientId" dt="2021-08-05T02:56:41.623" v="54" actId="790"/>
            <ac:spMkLst>
              <pc:docMk/>
              <pc:sldMasterMk cId="0" sldId="2147483648"/>
              <pc:sldLayoutMk cId="0" sldId="2147483652"/>
              <ac:spMk id="2" creationId="{00000000-0000-0000-0000-000000000000}"/>
            </ac:spMkLst>
          </pc:spChg>
          <pc:spChg chg="mod">
            <ac:chgData name="Fake Test User" userId="SID-0" providerId="Test" clId="FakeClientId" dt="2021-08-05T02:56:41.623" v="54" actId="790"/>
            <ac:spMkLst>
              <pc:docMk/>
              <pc:sldMasterMk cId="0" sldId="2147483648"/>
              <pc:sldLayoutMk cId="0" sldId="2147483652"/>
              <ac:spMk id="3" creationId="{00000000-0000-0000-0000-000000000000}"/>
            </ac:spMkLst>
          </pc:spChg>
          <pc:spChg chg="mod">
            <ac:chgData name="Fake Test User" userId="SID-0" providerId="Test" clId="FakeClientId" dt="2021-08-05T02:56:41.623" v="54" actId="790"/>
            <ac:spMkLst>
              <pc:docMk/>
              <pc:sldMasterMk cId="0" sldId="2147483648"/>
              <pc:sldLayoutMk cId="0" sldId="2147483652"/>
              <ac:spMk id="4" creationId="{00000000-0000-0000-0000-000000000000}"/>
            </ac:spMkLst>
          </pc:spChg>
          <pc:spChg chg="mod">
            <ac:chgData name="Fake Test User" userId="SID-0" providerId="Test" clId="FakeClientId" dt="2021-08-05T02:56:41.623" v="54" actId="790"/>
            <ac:spMkLst>
              <pc:docMk/>
              <pc:sldMasterMk cId="0" sldId="2147483648"/>
              <pc:sldLayoutMk cId="0" sldId="2147483652"/>
              <ac:spMk id="5" creationId="{00000000-0000-0000-0000-000000000000}"/>
            </ac:spMkLst>
          </pc:spChg>
          <pc:spChg chg="mod">
            <ac:chgData name="Fake Test User" userId="SID-0" providerId="Test" clId="FakeClientId" dt="2021-08-05T02:56:41.623" v="54" actId="790"/>
            <ac:spMkLst>
              <pc:docMk/>
              <pc:sldMasterMk cId="0" sldId="2147483648"/>
              <pc:sldLayoutMk cId="0" sldId="2147483652"/>
              <ac:spMk id="6" creationId="{00000000-0000-0000-0000-000000000000}"/>
            </ac:spMkLst>
          </pc:spChg>
          <pc:spChg chg="mod">
            <ac:chgData name="Fake Test User" userId="SID-0" providerId="Test" clId="FakeClientId" dt="2021-08-05T02:56:41.623" v="54" actId="790"/>
            <ac:spMkLst>
              <pc:docMk/>
              <pc:sldMasterMk cId="0" sldId="2147483648"/>
              <pc:sldLayoutMk cId="0" sldId="2147483652"/>
              <ac:spMk id="7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5T02:56:48.513" v="55" actId="790"/>
          <pc:sldLayoutMkLst>
            <pc:docMk/>
            <pc:sldMasterMk cId="0" sldId="2147483648"/>
            <pc:sldLayoutMk cId="0" sldId="2147483653"/>
          </pc:sldLayoutMkLst>
          <pc:spChg chg="mod">
            <ac:chgData name="Fake Test User" userId="SID-0" providerId="Test" clId="FakeClientId" dt="2021-08-05T02:56:48.513" v="55" actId="790"/>
            <ac:spMkLst>
              <pc:docMk/>
              <pc:sldMasterMk cId="0" sldId="2147483648"/>
              <pc:sldLayoutMk cId="0" sldId="2147483653"/>
              <ac:spMk id="2" creationId="{00000000-0000-0000-0000-000000000000}"/>
            </ac:spMkLst>
          </pc:spChg>
          <pc:spChg chg="mod">
            <ac:chgData name="Fake Test User" userId="SID-0" providerId="Test" clId="FakeClientId" dt="2021-08-05T02:56:48.513" v="55" actId="790"/>
            <ac:spMkLst>
              <pc:docMk/>
              <pc:sldMasterMk cId="0" sldId="2147483648"/>
              <pc:sldLayoutMk cId="0" sldId="2147483653"/>
              <ac:spMk id="3" creationId="{00000000-0000-0000-0000-000000000000}"/>
            </ac:spMkLst>
          </pc:spChg>
          <pc:spChg chg="mod">
            <ac:chgData name="Fake Test User" userId="SID-0" providerId="Test" clId="FakeClientId" dt="2021-08-05T02:56:48.513" v="55" actId="790"/>
            <ac:spMkLst>
              <pc:docMk/>
              <pc:sldMasterMk cId="0" sldId="2147483648"/>
              <pc:sldLayoutMk cId="0" sldId="2147483653"/>
              <ac:spMk id="4" creationId="{00000000-0000-0000-0000-000000000000}"/>
            </ac:spMkLst>
          </pc:spChg>
          <pc:spChg chg="mod">
            <ac:chgData name="Fake Test User" userId="SID-0" providerId="Test" clId="FakeClientId" dt="2021-08-05T02:56:48.513" v="55" actId="790"/>
            <ac:spMkLst>
              <pc:docMk/>
              <pc:sldMasterMk cId="0" sldId="2147483648"/>
              <pc:sldLayoutMk cId="0" sldId="2147483653"/>
              <ac:spMk id="5" creationId="{00000000-0000-0000-0000-000000000000}"/>
            </ac:spMkLst>
          </pc:spChg>
          <pc:spChg chg="mod">
            <ac:chgData name="Fake Test User" userId="SID-0" providerId="Test" clId="FakeClientId" dt="2021-08-05T02:56:48.513" v="55" actId="790"/>
            <ac:spMkLst>
              <pc:docMk/>
              <pc:sldMasterMk cId="0" sldId="2147483648"/>
              <pc:sldLayoutMk cId="0" sldId="2147483653"/>
              <ac:spMk id="6" creationId="{00000000-0000-0000-0000-000000000000}"/>
            </ac:spMkLst>
          </pc:spChg>
          <pc:spChg chg="mod">
            <ac:chgData name="Fake Test User" userId="SID-0" providerId="Test" clId="FakeClientId" dt="2021-08-05T02:56:48.513" v="55" actId="790"/>
            <ac:spMkLst>
              <pc:docMk/>
              <pc:sldMasterMk cId="0" sldId="2147483648"/>
              <pc:sldLayoutMk cId="0" sldId="2147483653"/>
              <ac:spMk id="7" creationId="{00000000-0000-0000-0000-000000000000}"/>
            </ac:spMkLst>
          </pc:spChg>
          <pc:spChg chg="mod">
            <ac:chgData name="Fake Test User" userId="SID-0" providerId="Test" clId="FakeClientId" dt="2021-08-05T02:56:48.513" v="55" actId="790"/>
            <ac:spMkLst>
              <pc:docMk/>
              <pc:sldMasterMk cId="0" sldId="2147483648"/>
              <pc:sldLayoutMk cId="0" sldId="2147483653"/>
              <ac:spMk id="8" creationId="{00000000-0000-0000-0000-000000000000}"/>
            </ac:spMkLst>
          </pc:spChg>
          <pc:spChg chg="mod">
            <ac:chgData name="Fake Test User" userId="SID-0" providerId="Test" clId="FakeClientId" dt="2021-08-05T02:56:48.513" v="55" actId="790"/>
            <ac:spMkLst>
              <pc:docMk/>
              <pc:sldMasterMk cId="0" sldId="2147483648"/>
              <pc:sldLayoutMk cId="0" sldId="2147483653"/>
              <ac:spMk id="9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5T02:56:52.732" v="56" actId="790"/>
          <pc:sldLayoutMkLst>
            <pc:docMk/>
            <pc:sldMasterMk cId="0" sldId="2147483648"/>
            <pc:sldLayoutMk cId="0" sldId="2147483654"/>
          </pc:sldLayoutMkLst>
          <pc:spChg chg="mod">
            <ac:chgData name="Fake Test User" userId="SID-0" providerId="Test" clId="FakeClientId" dt="2021-08-05T02:56:52.732" v="56" actId="790"/>
            <ac:spMkLst>
              <pc:docMk/>
              <pc:sldMasterMk cId="0" sldId="2147483648"/>
              <pc:sldLayoutMk cId="0" sldId="2147483654"/>
              <ac:spMk id="2" creationId="{00000000-0000-0000-0000-000000000000}"/>
            </ac:spMkLst>
          </pc:spChg>
          <pc:spChg chg="mod">
            <ac:chgData name="Fake Test User" userId="SID-0" providerId="Test" clId="FakeClientId" dt="2021-08-05T02:56:52.732" v="56" actId="790"/>
            <ac:spMkLst>
              <pc:docMk/>
              <pc:sldMasterMk cId="0" sldId="2147483648"/>
              <pc:sldLayoutMk cId="0" sldId="2147483654"/>
              <ac:spMk id="3" creationId="{00000000-0000-0000-0000-000000000000}"/>
            </ac:spMkLst>
          </pc:spChg>
          <pc:spChg chg="mod">
            <ac:chgData name="Fake Test User" userId="SID-0" providerId="Test" clId="FakeClientId" dt="2021-08-05T02:56:52.732" v="56" actId="790"/>
            <ac:spMkLst>
              <pc:docMk/>
              <pc:sldMasterMk cId="0" sldId="2147483648"/>
              <pc:sldLayoutMk cId="0" sldId="2147483654"/>
              <ac:spMk id="4" creationId="{00000000-0000-0000-0000-000000000000}"/>
            </ac:spMkLst>
          </pc:spChg>
          <pc:spChg chg="mod">
            <ac:chgData name="Fake Test User" userId="SID-0" providerId="Test" clId="FakeClientId" dt="2021-08-05T02:56:52.732" v="56" actId="790"/>
            <ac:spMkLst>
              <pc:docMk/>
              <pc:sldMasterMk cId="0" sldId="2147483648"/>
              <pc:sldLayoutMk cId="0" sldId="2147483654"/>
              <ac:spMk id="5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5T02:56:56.154" v="57" actId="790"/>
          <pc:sldLayoutMkLst>
            <pc:docMk/>
            <pc:sldMasterMk cId="0" sldId="2147483648"/>
            <pc:sldLayoutMk cId="0" sldId="2147483655"/>
          </pc:sldLayoutMkLst>
          <pc:spChg chg="mod">
            <ac:chgData name="Fake Test User" userId="SID-0" providerId="Test" clId="FakeClientId" dt="2021-08-05T02:56:56.154" v="57" actId="790"/>
            <ac:spMkLst>
              <pc:docMk/>
              <pc:sldMasterMk cId="0" sldId="2147483648"/>
              <pc:sldLayoutMk cId="0" sldId="2147483655"/>
              <ac:spMk id="2" creationId="{00000000-0000-0000-0000-000000000000}"/>
            </ac:spMkLst>
          </pc:spChg>
          <pc:spChg chg="mod">
            <ac:chgData name="Fake Test User" userId="SID-0" providerId="Test" clId="FakeClientId" dt="2021-08-05T02:56:56.154" v="57" actId="790"/>
            <ac:spMkLst>
              <pc:docMk/>
              <pc:sldMasterMk cId="0" sldId="2147483648"/>
              <pc:sldLayoutMk cId="0" sldId="2147483655"/>
              <ac:spMk id="3" creationId="{00000000-0000-0000-0000-000000000000}"/>
            </ac:spMkLst>
          </pc:spChg>
          <pc:spChg chg="mod">
            <ac:chgData name="Fake Test User" userId="SID-0" providerId="Test" clId="FakeClientId" dt="2021-08-05T02:56:56.154" v="57" actId="790"/>
            <ac:spMkLst>
              <pc:docMk/>
              <pc:sldMasterMk cId="0" sldId="2147483648"/>
              <pc:sldLayoutMk cId="0" sldId="2147483655"/>
              <ac:spMk id="4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5T02:57:00.701" v="58" actId="790"/>
          <pc:sldLayoutMkLst>
            <pc:docMk/>
            <pc:sldMasterMk cId="0" sldId="2147483648"/>
            <pc:sldLayoutMk cId="0" sldId="2147483656"/>
          </pc:sldLayoutMkLst>
          <pc:spChg chg="mod">
            <ac:chgData name="Fake Test User" userId="SID-0" providerId="Test" clId="FakeClientId" dt="2021-08-05T02:57:00.701" v="58" actId="790"/>
            <ac:spMkLst>
              <pc:docMk/>
              <pc:sldMasterMk cId="0" sldId="2147483648"/>
              <pc:sldLayoutMk cId="0" sldId="2147483656"/>
              <ac:spMk id="2" creationId="{00000000-0000-0000-0000-000000000000}"/>
            </ac:spMkLst>
          </pc:spChg>
          <pc:spChg chg="mod">
            <ac:chgData name="Fake Test User" userId="SID-0" providerId="Test" clId="FakeClientId" dt="2021-08-05T02:57:00.701" v="58" actId="790"/>
            <ac:spMkLst>
              <pc:docMk/>
              <pc:sldMasterMk cId="0" sldId="2147483648"/>
              <pc:sldLayoutMk cId="0" sldId="2147483656"/>
              <ac:spMk id="3" creationId="{00000000-0000-0000-0000-000000000000}"/>
            </ac:spMkLst>
          </pc:spChg>
          <pc:spChg chg="mod">
            <ac:chgData name="Fake Test User" userId="SID-0" providerId="Test" clId="FakeClientId" dt="2021-08-05T02:57:00.701" v="58" actId="790"/>
            <ac:spMkLst>
              <pc:docMk/>
              <pc:sldMasterMk cId="0" sldId="2147483648"/>
              <pc:sldLayoutMk cId="0" sldId="2147483656"/>
              <ac:spMk id="4" creationId="{00000000-0000-0000-0000-000000000000}"/>
            </ac:spMkLst>
          </pc:spChg>
          <pc:spChg chg="mod">
            <ac:chgData name="Fake Test User" userId="SID-0" providerId="Test" clId="FakeClientId" dt="2021-08-05T02:57:00.701" v="58" actId="790"/>
            <ac:spMkLst>
              <pc:docMk/>
              <pc:sldMasterMk cId="0" sldId="2147483648"/>
              <pc:sldLayoutMk cId="0" sldId="2147483656"/>
              <ac:spMk id="5" creationId="{00000000-0000-0000-0000-000000000000}"/>
            </ac:spMkLst>
          </pc:spChg>
          <pc:spChg chg="mod">
            <ac:chgData name="Fake Test User" userId="SID-0" providerId="Test" clId="FakeClientId" dt="2021-08-05T02:57:00.701" v="58" actId="790"/>
            <ac:spMkLst>
              <pc:docMk/>
              <pc:sldMasterMk cId="0" sldId="2147483648"/>
              <pc:sldLayoutMk cId="0" sldId="2147483656"/>
              <ac:spMk id="6" creationId="{00000000-0000-0000-0000-000000000000}"/>
            </ac:spMkLst>
          </pc:spChg>
          <pc:spChg chg="mod">
            <ac:chgData name="Fake Test User" userId="SID-0" providerId="Test" clId="FakeClientId" dt="2021-08-05T02:57:00.701" v="58" actId="790"/>
            <ac:spMkLst>
              <pc:docMk/>
              <pc:sldMasterMk cId="0" sldId="2147483648"/>
              <pc:sldLayoutMk cId="0" sldId="2147483656"/>
              <ac:spMk id="7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5T02:57:09.014" v="60" actId="790"/>
          <pc:sldLayoutMkLst>
            <pc:docMk/>
            <pc:sldMasterMk cId="0" sldId="2147483648"/>
            <pc:sldLayoutMk cId="0" sldId="2147483657"/>
          </pc:sldLayoutMkLst>
          <pc:spChg chg="mod">
            <ac:chgData name="Fake Test User" userId="SID-0" providerId="Test" clId="FakeClientId" dt="2021-08-05T02:57:09.014" v="60" actId="790"/>
            <ac:spMkLst>
              <pc:docMk/>
              <pc:sldMasterMk cId="0" sldId="2147483648"/>
              <pc:sldLayoutMk cId="0" sldId="2147483657"/>
              <ac:spMk id="2" creationId="{00000000-0000-0000-0000-000000000000}"/>
            </ac:spMkLst>
          </pc:spChg>
          <pc:spChg chg="mod">
            <ac:chgData name="Fake Test User" userId="SID-0" providerId="Test" clId="FakeClientId" dt="2021-08-05T02:57:09.014" v="60" actId="790"/>
            <ac:spMkLst>
              <pc:docMk/>
              <pc:sldMasterMk cId="0" sldId="2147483648"/>
              <pc:sldLayoutMk cId="0" sldId="2147483657"/>
              <ac:spMk id="3" creationId="{00000000-0000-0000-0000-000000000000}"/>
            </ac:spMkLst>
          </pc:spChg>
          <pc:spChg chg="mod">
            <ac:chgData name="Fake Test User" userId="SID-0" providerId="Test" clId="FakeClientId" dt="2021-08-05T02:57:09.014" v="60" actId="790"/>
            <ac:spMkLst>
              <pc:docMk/>
              <pc:sldMasterMk cId="0" sldId="2147483648"/>
              <pc:sldLayoutMk cId="0" sldId="2147483657"/>
              <ac:spMk id="4" creationId="{00000000-0000-0000-0000-000000000000}"/>
            </ac:spMkLst>
          </pc:spChg>
          <pc:spChg chg="mod">
            <ac:chgData name="Fake Test User" userId="SID-0" providerId="Test" clId="FakeClientId" dt="2021-08-05T02:57:09.014" v="60" actId="790"/>
            <ac:spMkLst>
              <pc:docMk/>
              <pc:sldMasterMk cId="0" sldId="2147483648"/>
              <pc:sldLayoutMk cId="0" sldId="2147483657"/>
              <ac:spMk id="5" creationId="{00000000-0000-0000-0000-000000000000}"/>
            </ac:spMkLst>
          </pc:spChg>
          <pc:spChg chg="mod">
            <ac:chgData name="Fake Test User" userId="SID-0" providerId="Test" clId="FakeClientId" dt="2021-08-05T02:57:09.014" v="60" actId="790"/>
            <ac:spMkLst>
              <pc:docMk/>
              <pc:sldMasterMk cId="0" sldId="2147483648"/>
              <pc:sldLayoutMk cId="0" sldId="2147483657"/>
              <ac:spMk id="6" creationId="{00000000-0000-0000-0000-000000000000}"/>
            </ac:spMkLst>
          </pc:spChg>
          <pc:spChg chg="mod">
            <ac:chgData name="Fake Test User" userId="SID-0" providerId="Test" clId="FakeClientId" dt="2021-08-05T02:57:09.014" v="60" actId="790"/>
            <ac:spMkLst>
              <pc:docMk/>
              <pc:sldMasterMk cId="0" sldId="2147483648"/>
              <pc:sldLayoutMk cId="0" sldId="2147483657"/>
              <ac:spMk id="7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5T02:57:36.888" v="66" actId="790"/>
          <pc:sldLayoutMkLst>
            <pc:docMk/>
            <pc:sldMasterMk cId="0" sldId="2147483648"/>
            <pc:sldLayoutMk cId="0" sldId="2147483658"/>
          </pc:sldLayoutMkLst>
          <pc:spChg chg="mod">
            <ac:chgData name="Fake Test User" userId="SID-0" providerId="Test" clId="FakeClientId" dt="2021-08-05T02:57:36.888" v="66" actId="790"/>
            <ac:spMkLst>
              <pc:docMk/>
              <pc:sldMasterMk cId="0" sldId="2147483648"/>
              <pc:sldLayoutMk cId="0" sldId="2147483658"/>
              <ac:spMk id="3" creationId="{00000000-0000-0000-0000-000000000000}"/>
            </ac:spMkLst>
          </pc:spChg>
          <pc:spChg chg="mod">
            <ac:chgData name="Fake Test User" userId="SID-0" providerId="Test" clId="FakeClientId" dt="2021-08-05T02:57:36.888" v="66" actId="790"/>
            <ac:spMkLst>
              <pc:docMk/>
              <pc:sldMasterMk cId="0" sldId="2147483648"/>
              <pc:sldLayoutMk cId="0" sldId="2147483658"/>
              <ac:spMk id="4" creationId="{00000000-0000-0000-0000-000000000000}"/>
            </ac:spMkLst>
          </pc:spChg>
          <pc:spChg chg="mod">
            <ac:chgData name="Fake Test User" userId="SID-0" providerId="Test" clId="FakeClientId" dt="2021-08-05T02:57:36.888" v="66" actId="790"/>
            <ac:spMkLst>
              <pc:docMk/>
              <pc:sldMasterMk cId="0" sldId="2147483648"/>
              <pc:sldLayoutMk cId="0" sldId="2147483658"/>
              <ac:spMk id="5" creationId="{00000000-0000-0000-0000-000000000000}"/>
            </ac:spMkLst>
          </pc:spChg>
          <pc:spChg chg="mod">
            <ac:chgData name="Fake Test User" userId="SID-0" providerId="Test" clId="FakeClientId" dt="2021-08-05T02:57:36.888" v="66" actId="790"/>
            <ac:spMkLst>
              <pc:docMk/>
              <pc:sldMasterMk cId="0" sldId="2147483648"/>
              <pc:sldLayoutMk cId="0" sldId="2147483658"/>
              <ac:spMk id="6" creationId="{00000000-0000-0000-0000-000000000000}"/>
            </ac:spMkLst>
          </pc:spChg>
          <pc:spChg chg="mod">
            <ac:chgData name="Fake Test User" userId="SID-0" providerId="Test" clId="FakeClientId" dt="2021-08-05T02:57:36.888" v="66" actId="790"/>
            <ac:spMkLst>
              <pc:docMk/>
              <pc:sldMasterMk cId="0" sldId="2147483648"/>
              <pc:sldLayoutMk cId="0" sldId="2147483658"/>
              <ac:spMk id="8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5T02:57:40.138" v="67" actId="790"/>
          <pc:sldLayoutMkLst>
            <pc:docMk/>
            <pc:sldMasterMk cId="0" sldId="2147483648"/>
            <pc:sldLayoutMk cId="0" sldId="2147483659"/>
          </pc:sldLayoutMkLst>
          <pc:spChg chg="mod">
            <ac:chgData name="Fake Test User" userId="SID-0" providerId="Test" clId="FakeClientId" dt="2021-08-05T02:57:40.138" v="67" actId="790"/>
            <ac:spMkLst>
              <pc:docMk/>
              <pc:sldMasterMk cId="0" sldId="2147483648"/>
              <pc:sldLayoutMk cId="0" sldId="2147483659"/>
              <ac:spMk id="2" creationId="{00000000-0000-0000-0000-000000000000}"/>
            </ac:spMkLst>
          </pc:spChg>
          <pc:spChg chg="mod">
            <ac:chgData name="Fake Test User" userId="SID-0" providerId="Test" clId="FakeClientId" dt="2021-08-05T02:57:40.138" v="67" actId="790"/>
            <ac:spMkLst>
              <pc:docMk/>
              <pc:sldMasterMk cId="0" sldId="2147483648"/>
              <pc:sldLayoutMk cId="0" sldId="2147483659"/>
              <ac:spMk id="3" creationId="{00000000-0000-0000-0000-000000000000}"/>
            </ac:spMkLst>
          </pc:spChg>
          <pc:spChg chg="mod">
            <ac:chgData name="Fake Test User" userId="SID-0" providerId="Test" clId="FakeClientId" dt="2021-08-05T02:57:40.138" v="67" actId="790"/>
            <ac:spMkLst>
              <pc:docMk/>
              <pc:sldMasterMk cId="0" sldId="2147483648"/>
              <pc:sldLayoutMk cId="0" sldId="2147483659"/>
              <ac:spMk id="4" creationId="{00000000-0000-0000-0000-000000000000}"/>
            </ac:spMkLst>
          </pc:spChg>
          <pc:spChg chg="mod">
            <ac:chgData name="Fake Test User" userId="SID-0" providerId="Test" clId="FakeClientId" dt="2021-08-05T02:57:40.138" v="67" actId="790"/>
            <ac:spMkLst>
              <pc:docMk/>
              <pc:sldMasterMk cId="0" sldId="2147483648"/>
              <pc:sldLayoutMk cId="0" sldId="2147483659"/>
              <ac:spMk id="5" creationId="{00000000-0000-0000-0000-000000000000}"/>
            </ac:spMkLst>
          </pc:spChg>
          <pc:spChg chg="mod">
            <ac:chgData name="Fake Test User" userId="SID-0" providerId="Test" clId="FakeClientId" dt="2021-08-05T02:57:40.138" v="67" actId="790"/>
            <ac:spMkLst>
              <pc:docMk/>
              <pc:sldMasterMk cId="0" sldId="2147483648"/>
              <pc:sldLayoutMk cId="0" sldId="2147483659"/>
              <ac:spMk id="6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5T02:57:04.904" v="59" actId="790"/>
          <pc:sldLayoutMkLst>
            <pc:docMk/>
            <pc:sldMasterMk cId="0" sldId="2147483648"/>
            <pc:sldLayoutMk cId="0" sldId="2147483660"/>
          </pc:sldLayoutMkLst>
          <pc:spChg chg="mod">
            <ac:chgData name="Fake Test User" userId="SID-0" providerId="Test" clId="FakeClientId" dt="2021-08-05T02:57:04.904" v="59" actId="790"/>
            <ac:spMkLst>
              <pc:docMk/>
              <pc:sldMasterMk cId="0" sldId="2147483648"/>
              <pc:sldLayoutMk cId="0" sldId="2147483660"/>
              <ac:spMk id="2" creationId="{00000000-0000-0000-0000-000000000000}"/>
            </ac:spMkLst>
          </pc:spChg>
          <pc:spChg chg="mod">
            <ac:chgData name="Fake Test User" userId="SID-0" providerId="Test" clId="FakeClientId" dt="2021-08-05T02:57:04.904" v="59" actId="790"/>
            <ac:spMkLst>
              <pc:docMk/>
              <pc:sldMasterMk cId="0" sldId="2147483648"/>
              <pc:sldLayoutMk cId="0" sldId="2147483660"/>
              <ac:spMk id="4" creationId="{00000000-0000-0000-0000-000000000000}"/>
            </ac:spMkLst>
          </pc:spChg>
          <pc:spChg chg="mod">
            <ac:chgData name="Fake Test User" userId="SID-0" providerId="Test" clId="FakeClientId" dt="2021-08-05T02:57:04.904" v="59" actId="790"/>
            <ac:spMkLst>
              <pc:docMk/>
              <pc:sldMasterMk cId="0" sldId="2147483648"/>
              <pc:sldLayoutMk cId="0" sldId="2147483660"/>
              <ac:spMk id="5" creationId="{00000000-0000-0000-0000-000000000000}"/>
            </ac:spMkLst>
          </pc:spChg>
          <pc:spChg chg="mod">
            <ac:chgData name="Fake Test User" userId="SID-0" providerId="Test" clId="FakeClientId" dt="2021-08-05T02:57:04.904" v="59" actId="790"/>
            <ac:spMkLst>
              <pc:docMk/>
              <pc:sldMasterMk cId="0" sldId="2147483648"/>
              <pc:sldLayoutMk cId="0" sldId="2147483660"/>
              <ac:spMk id="6" creationId="{00000000-0000-0000-0000-000000000000}"/>
            </ac:spMkLst>
          </pc:spChg>
          <pc:spChg chg="mod">
            <ac:chgData name="Fake Test User" userId="SID-0" providerId="Test" clId="FakeClientId" dt="2021-08-05T02:57:04.904" v="59" actId="790"/>
            <ac:spMkLst>
              <pc:docMk/>
              <pc:sldMasterMk cId="0" sldId="2147483648"/>
              <pc:sldLayoutMk cId="0" sldId="2147483660"/>
              <ac:spMk id="7" creationId="{00000000-0000-0000-0000-000000000000}"/>
            </ac:spMkLst>
          </pc:spChg>
          <pc:spChg chg="mod">
            <ac:chgData name="Fake Test User" userId="SID-0" providerId="Test" clId="FakeClientId" dt="2021-08-05T02:57:04.904" v="59" actId="790"/>
            <ac:spMkLst>
              <pc:docMk/>
              <pc:sldMasterMk cId="0" sldId="2147483648"/>
              <pc:sldLayoutMk cId="0" sldId="2147483660"/>
              <ac:spMk id="14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5T02:57:14.670" v="61" actId="790"/>
          <pc:sldLayoutMkLst>
            <pc:docMk/>
            <pc:sldMasterMk cId="0" sldId="2147483648"/>
            <pc:sldLayoutMk cId="0" sldId="2147483663"/>
          </pc:sldLayoutMkLst>
          <pc:spChg chg="mod">
            <ac:chgData name="Fake Test User" userId="SID-0" providerId="Test" clId="FakeClientId" dt="2021-08-05T02:57:14.670" v="61" actId="790"/>
            <ac:spMkLst>
              <pc:docMk/>
              <pc:sldMasterMk cId="0" sldId="2147483648"/>
              <pc:sldLayoutMk cId="0" sldId="2147483663"/>
              <ac:spMk id="2" creationId="{00000000-0000-0000-0000-000000000000}"/>
            </ac:spMkLst>
          </pc:spChg>
          <pc:spChg chg="mod">
            <ac:chgData name="Fake Test User" userId="SID-0" providerId="Test" clId="FakeClientId" dt="2021-08-05T02:57:14.670" v="61" actId="790"/>
            <ac:spMkLst>
              <pc:docMk/>
              <pc:sldMasterMk cId="0" sldId="2147483648"/>
              <pc:sldLayoutMk cId="0" sldId="2147483663"/>
              <ac:spMk id="3" creationId="{00000000-0000-0000-0000-000000000000}"/>
            </ac:spMkLst>
          </pc:spChg>
          <pc:spChg chg="mod">
            <ac:chgData name="Fake Test User" userId="SID-0" providerId="Test" clId="FakeClientId" dt="2021-08-05T02:57:14.670" v="61" actId="790"/>
            <ac:spMkLst>
              <pc:docMk/>
              <pc:sldMasterMk cId="0" sldId="2147483648"/>
              <pc:sldLayoutMk cId="0" sldId="2147483663"/>
              <ac:spMk id="4" creationId="{00000000-0000-0000-0000-000000000000}"/>
            </ac:spMkLst>
          </pc:spChg>
          <pc:spChg chg="mod">
            <ac:chgData name="Fake Test User" userId="SID-0" providerId="Test" clId="FakeClientId" dt="2021-08-05T02:57:14.670" v="61" actId="790"/>
            <ac:spMkLst>
              <pc:docMk/>
              <pc:sldMasterMk cId="0" sldId="2147483648"/>
              <pc:sldLayoutMk cId="0" sldId="2147483663"/>
              <ac:spMk id="5" creationId="{00000000-0000-0000-0000-000000000000}"/>
            </ac:spMkLst>
          </pc:spChg>
          <pc:spChg chg="mod">
            <ac:chgData name="Fake Test User" userId="SID-0" providerId="Test" clId="FakeClientId" dt="2021-08-05T02:57:14.670" v="61" actId="790"/>
            <ac:spMkLst>
              <pc:docMk/>
              <pc:sldMasterMk cId="0" sldId="2147483648"/>
              <pc:sldLayoutMk cId="0" sldId="2147483663"/>
              <ac:spMk id="6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5T02:57:18.982" v="62" actId="790"/>
          <pc:sldLayoutMkLst>
            <pc:docMk/>
            <pc:sldMasterMk cId="0" sldId="2147483648"/>
            <pc:sldLayoutMk cId="0" sldId="2147483664"/>
          </pc:sldLayoutMkLst>
          <pc:spChg chg="mod">
            <ac:chgData name="Fake Test User" userId="SID-0" providerId="Test" clId="FakeClientId" dt="2021-08-05T02:57:18.982" v="62" actId="790"/>
            <ac:spMkLst>
              <pc:docMk/>
              <pc:sldMasterMk cId="0" sldId="2147483648"/>
              <pc:sldLayoutMk cId="0" sldId="2147483664"/>
              <ac:spMk id="2" creationId="{00000000-0000-0000-0000-000000000000}"/>
            </ac:spMkLst>
          </pc:spChg>
          <pc:spChg chg="mod">
            <ac:chgData name="Fake Test User" userId="SID-0" providerId="Test" clId="FakeClientId" dt="2021-08-05T02:57:18.982" v="62" actId="790"/>
            <ac:spMkLst>
              <pc:docMk/>
              <pc:sldMasterMk cId="0" sldId="2147483648"/>
              <pc:sldLayoutMk cId="0" sldId="2147483664"/>
              <ac:spMk id="3" creationId="{00000000-0000-0000-0000-000000000000}"/>
            </ac:spMkLst>
          </pc:spChg>
          <pc:spChg chg="mod">
            <ac:chgData name="Fake Test User" userId="SID-0" providerId="Test" clId="FakeClientId" dt="2021-08-05T02:57:18.982" v="62" actId="790"/>
            <ac:spMkLst>
              <pc:docMk/>
              <pc:sldMasterMk cId="0" sldId="2147483648"/>
              <pc:sldLayoutMk cId="0" sldId="2147483664"/>
              <ac:spMk id="4" creationId="{00000000-0000-0000-0000-000000000000}"/>
            </ac:spMkLst>
          </pc:spChg>
          <pc:spChg chg="mod">
            <ac:chgData name="Fake Test User" userId="SID-0" providerId="Test" clId="FakeClientId" dt="2021-08-05T02:57:18.982" v="62" actId="790"/>
            <ac:spMkLst>
              <pc:docMk/>
              <pc:sldMasterMk cId="0" sldId="2147483648"/>
              <pc:sldLayoutMk cId="0" sldId="2147483664"/>
              <ac:spMk id="5" creationId="{00000000-0000-0000-0000-000000000000}"/>
            </ac:spMkLst>
          </pc:spChg>
          <pc:spChg chg="mod">
            <ac:chgData name="Fake Test User" userId="SID-0" providerId="Test" clId="FakeClientId" dt="2021-08-05T02:57:18.982" v="62" actId="790"/>
            <ac:spMkLst>
              <pc:docMk/>
              <pc:sldMasterMk cId="0" sldId="2147483648"/>
              <pc:sldLayoutMk cId="0" sldId="2147483664"/>
              <ac:spMk id="6" creationId="{00000000-0000-0000-0000-000000000000}"/>
            </ac:spMkLst>
          </pc:spChg>
          <pc:spChg chg="mod">
            <ac:chgData name="Fake Test User" userId="SID-0" providerId="Test" clId="FakeClientId" dt="2021-08-05T02:57:18.982" v="62" actId="790"/>
            <ac:spMkLst>
              <pc:docMk/>
              <pc:sldMasterMk cId="0" sldId="2147483648"/>
              <pc:sldLayoutMk cId="0" sldId="2147483664"/>
              <ac:spMk id="10" creationId="{00000000-0000-0000-0000-000000000000}"/>
            </ac:spMkLst>
          </pc:spChg>
          <pc:spChg chg="mod">
            <ac:chgData name="Fake Test User" userId="SID-0" providerId="Test" clId="FakeClientId" dt="2021-08-05T02:57:18.982" v="62" actId="790"/>
            <ac:spMkLst>
              <pc:docMk/>
              <pc:sldMasterMk cId="0" sldId="2147483648"/>
              <pc:sldLayoutMk cId="0" sldId="2147483664"/>
              <ac:spMk id="11" creationId="{00000000-0000-0000-0000-000000000000}"/>
            </ac:spMkLst>
          </pc:spChg>
          <pc:spChg chg="mod">
            <ac:chgData name="Fake Test User" userId="SID-0" providerId="Test" clId="FakeClientId" dt="2021-08-05T02:57:18.982" v="62" actId="790"/>
            <ac:spMkLst>
              <pc:docMk/>
              <pc:sldMasterMk cId="0" sldId="2147483648"/>
              <pc:sldLayoutMk cId="0" sldId="2147483664"/>
              <ac:spMk id="15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5T02:57:24.763" v="63" actId="790"/>
          <pc:sldLayoutMkLst>
            <pc:docMk/>
            <pc:sldMasterMk cId="0" sldId="2147483648"/>
            <pc:sldLayoutMk cId="0" sldId="2147483665"/>
          </pc:sldLayoutMkLst>
          <pc:spChg chg="mod">
            <ac:chgData name="Fake Test User" userId="SID-0" providerId="Test" clId="FakeClientId" dt="2021-08-05T02:57:24.763" v="63" actId="790"/>
            <ac:spMkLst>
              <pc:docMk/>
              <pc:sldMasterMk cId="0" sldId="2147483648"/>
              <pc:sldLayoutMk cId="0" sldId="2147483665"/>
              <ac:spMk id="2" creationId="{00000000-0000-0000-0000-000000000000}"/>
            </ac:spMkLst>
          </pc:spChg>
          <pc:spChg chg="mod">
            <ac:chgData name="Fake Test User" userId="SID-0" providerId="Test" clId="FakeClientId" dt="2021-08-05T02:57:24.763" v="63" actId="790"/>
            <ac:spMkLst>
              <pc:docMk/>
              <pc:sldMasterMk cId="0" sldId="2147483648"/>
              <pc:sldLayoutMk cId="0" sldId="2147483665"/>
              <ac:spMk id="3" creationId="{00000000-0000-0000-0000-000000000000}"/>
            </ac:spMkLst>
          </pc:spChg>
          <pc:spChg chg="mod">
            <ac:chgData name="Fake Test User" userId="SID-0" providerId="Test" clId="FakeClientId" dt="2021-08-05T02:57:24.763" v="63" actId="790"/>
            <ac:spMkLst>
              <pc:docMk/>
              <pc:sldMasterMk cId="0" sldId="2147483648"/>
              <pc:sldLayoutMk cId="0" sldId="2147483665"/>
              <ac:spMk id="4" creationId="{00000000-0000-0000-0000-000000000000}"/>
            </ac:spMkLst>
          </pc:spChg>
          <pc:spChg chg="mod">
            <ac:chgData name="Fake Test User" userId="SID-0" providerId="Test" clId="FakeClientId" dt="2021-08-05T02:57:24.763" v="63" actId="790"/>
            <ac:spMkLst>
              <pc:docMk/>
              <pc:sldMasterMk cId="0" sldId="2147483648"/>
              <pc:sldLayoutMk cId="0" sldId="2147483665"/>
              <ac:spMk id="5" creationId="{00000000-0000-0000-0000-000000000000}"/>
            </ac:spMkLst>
          </pc:spChg>
          <pc:spChg chg="mod">
            <ac:chgData name="Fake Test User" userId="SID-0" providerId="Test" clId="FakeClientId" dt="2021-08-05T02:57:24.763" v="63" actId="790"/>
            <ac:spMkLst>
              <pc:docMk/>
              <pc:sldMasterMk cId="0" sldId="2147483648"/>
              <pc:sldLayoutMk cId="0" sldId="2147483665"/>
              <ac:spMk id="6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5T02:57:33.451" v="65" actId="790"/>
          <pc:sldLayoutMkLst>
            <pc:docMk/>
            <pc:sldMasterMk cId="0" sldId="2147483648"/>
            <pc:sldLayoutMk cId="0" sldId="2147483667"/>
          </pc:sldLayoutMkLst>
          <pc:spChg chg="mod">
            <ac:chgData name="Fake Test User" userId="SID-0" providerId="Test" clId="FakeClientId" dt="2021-08-05T02:57:33.451" v="65" actId="790"/>
            <ac:spMkLst>
              <pc:docMk/>
              <pc:sldMasterMk cId="0" sldId="2147483648"/>
              <pc:sldLayoutMk cId="0" sldId="2147483667"/>
              <ac:spMk id="2" creationId="{00000000-0000-0000-0000-000000000000}"/>
            </ac:spMkLst>
          </pc:spChg>
          <pc:spChg chg="mod">
            <ac:chgData name="Fake Test User" userId="SID-0" providerId="Test" clId="FakeClientId" dt="2021-08-05T02:57:33.451" v="65" actId="790"/>
            <ac:spMkLst>
              <pc:docMk/>
              <pc:sldMasterMk cId="0" sldId="2147483648"/>
              <pc:sldLayoutMk cId="0" sldId="2147483667"/>
              <ac:spMk id="3" creationId="{00000000-0000-0000-0000-000000000000}"/>
            </ac:spMkLst>
          </pc:spChg>
          <pc:spChg chg="mod">
            <ac:chgData name="Fake Test User" userId="SID-0" providerId="Test" clId="FakeClientId" dt="2021-08-05T02:57:33.451" v="65" actId="790"/>
            <ac:spMkLst>
              <pc:docMk/>
              <pc:sldMasterMk cId="0" sldId="2147483648"/>
              <pc:sldLayoutMk cId="0" sldId="2147483667"/>
              <ac:spMk id="4" creationId="{00000000-0000-0000-0000-000000000000}"/>
            </ac:spMkLst>
          </pc:spChg>
          <pc:spChg chg="mod">
            <ac:chgData name="Fake Test User" userId="SID-0" providerId="Test" clId="FakeClientId" dt="2021-08-05T02:57:33.451" v="65" actId="790"/>
            <ac:spMkLst>
              <pc:docMk/>
              <pc:sldMasterMk cId="0" sldId="2147483648"/>
              <pc:sldLayoutMk cId="0" sldId="2147483667"/>
              <ac:spMk id="5" creationId="{00000000-0000-0000-0000-000000000000}"/>
            </ac:spMkLst>
          </pc:spChg>
          <pc:spChg chg="mod">
            <ac:chgData name="Fake Test User" userId="SID-0" providerId="Test" clId="FakeClientId" dt="2021-08-05T02:57:33.451" v="65" actId="790"/>
            <ac:spMkLst>
              <pc:docMk/>
              <pc:sldMasterMk cId="0" sldId="2147483648"/>
              <pc:sldLayoutMk cId="0" sldId="2147483667"/>
              <ac:spMk id="6" creationId="{00000000-0000-0000-0000-000000000000}"/>
            </ac:spMkLst>
          </pc:spChg>
          <pc:spChg chg="mod">
            <ac:chgData name="Fake Test User" userId="SID-0" providerId="Test" clId="FakeClientId" dt="2021-08-05T02:57:33.451" v="65" actId="790"/>
            <ac:spMkLst>
              <pc:docMk/>
              <pc:sldMasterMk cId="0" sldId="2147483648"/>
              <pc:sldLayoutMk cId="0" sldId="2147483667"/>
              <ac:spMk id="10" creationId="{00000000-0000-0000-0000-000000000000}"/>
            </ac:spMkLst>
          </pc:spChg>
        </pc:sldLayoutChg>
        <pc:sldLayoutChg chg="modSp mod">
          <pc:chgData name="Fake Test User" userId="SID-0" providerId="Test" clId="FakeClientId" dt="2021-08-05T02:57:30.170" v="64" actId="790"/>
          <pc:sldLayoutMkLst>
            <pc:docMk/>
            <pc:sldMasterMk cId="0" sldId="2147483648"/>
            <pc:sldLayoutMk cId="0" sldId="2147483668"/>
          </pc:sldLayoutMkLst>
          <pc:spChg chg="mod">
            <ac:chgData name="Fake Test User" userId="SID-0" providerId="Test" clId="FakeClientId" dt="2021-08-05T02:57:30.170" v="64" actId="790"/>
            <ac:spMkLst>
              <pc:docMk/>
              <pc:sldMasterMk cId="0" sldId="2147483648"/>
              <pc:sldLayoutMk cId="0" sldId="2147483668"/>
              <ac:spMk id="3" creationId="{00000000-0000-0000-0000-000000000000}"/>
            </ac:spMkLst>
          </pc:spChg>
          <pc:spChg chg="mod">
            <ac:chgData name="Fake Test User" userId="SID-0" providerId="Test" clId="FakeClientId" dt="2021-08-05T02:57:30.170" v="64" actId="790"/>
            <ac:spMkLst>
              <pc:docMk/>
              <pc:sldMasterMk cId="0" sldId="2147483648"/>
              <pc:sldLayoutMk cId="0" sldId="2147483668"/>
              <ac:spMk id="4" creationId="{00000000-0000-0000-0000-000000000000}"/>
            </ac:spMkLst>
          </pc:spChg>
          <pc:spChg chg="mod">
            <ac:chgData name="Fake Test User" userId="SID-0" providerId="Test" clId="FakeClientId" dt="2021-08-05T02:57:30.170" v="64" actId="790"/>
            <ac:spMkLst>
              <pc:docMk/>
              <pc:sldMasterMk cId="0" sldId="2147483648"/>
              <pc:sldLayoutMk cId="0" sldId="2147483668"/>
              <ac:spMk id="5" creationId="{00000000-0000-0000-0000-000000000000}"/>
            </ac:spMkLst>
          </pc:spChg>
          <pc:spChg chg="mod">
            <ac:chgData name="Fake Test User" userId="SID-0" providerId="Test" clId="FakeClientId" dt="2021-08-05T02:57:30.170" v="64" actId="790"/>
            <ac:spMkLst>
              <pc:docMk/>
              <pc:sldMasterMk cId="0" sldId="2147483648"/>
              <pc:sldLayoutMk cId="0" sldId="2147483668"/>
              <ac:spMk id="6" creationId="{00000000-0000-0000-0000-000000000000}"/>
            </ac:spMkLst>
          </pc:spChg>
          <pc:spChg chg="mod">
            <ac:chgData name="Fake Test User" userId="SID-0" providerId="Test" clId="FakeClientId" dt="2021-08-05T02:57:30.170" v="64" actId="790"/>
            <ac:spMkLst>
              <pc:docMk/>
              <pc:sldMasterMk cId="0" sldId="2147483648"/>
              <pc:sldLayoutMk cId="0" sldId="2147483668"/>
              <ac:spMk id="10" creationId="{00000000-0000-0000-0000-000000000000}"/>
            </ac:spMkLst>
          </pc:spChg>
          <pc:spChg chg="mod">
            <ac:chgData name="Fake Test User" userId="SID-0" providerId="Test" clId="FakeClientId" dt="2021-08-05T02:57:30.170" v="64" actId="790"/>
            <ac:spMkLst>
              <pc:docMk/>
              <pc:sldMasterMk cId="0" sldId="2147483648"/>
              <pc:sldLayoutMk cId="0" sldId="2147483668"/>
              <ac:spMk id="13" creationId="{00000000-0000-0000-0000-000000000000}"/>
            </ac:spMkLst>
          </pc:spChg>
          <pc:spChg chg="mod">
            <ac:chgData name="Fake Test User" userId="SID-0" providerId="Test" clId="FakeClientId" dt="2021-08-05T02:57:30.170" v="64" actId="790"/>
            <ac:spMkLst>
              <pc:docMk/>
              <pc:sldMasterMk cId="0" sldId="2147483648"/>
              <pc:sldLayoutMk cId="0" sldId="2147483668"/>
              <ac:spMk id="14" creationId="{00000000-0000-0000-0000-000000000000}"/>
            </ac:spMkLst>
          </pc:spChg>
          <pc:spChg chg="mod">
            <ac:chgData name="Fake Test User" userId="SID-0" providerId="Test" clId="FakeClientId" dt="2021-08-05T02:57:30.170" v="64" actId="790"/>
            <ac:spMkLst>
              <pc:docMk/>
              <pc:sldMasterMk cId="0" sldId="2147483648"/>
              <pc:sldLayoutMk cId="0" sldId="2147483668"/>
              <ac:spMk id="16" creationId="{00000000-0000-0000-0000-000000000000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CBFCDA-F0AB-4B9E-BC5E-C891286A849C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EB5666F-4C99-4448-B9DE-B12E00566DDE}">
      <dgm:prSet custT="1"/>
      <dgm:spPr/>
      <dgm:t>
        <a:bodyPr/>
        <a:lstStyle/>
        <a:p>
          <a:pPr algn="l"/>
          <a:r>
            <a:rPr lang="el-GR" sz="3200" dirty="0" smtClean="0">
              <a:latin typeface="Arial" panose="020B0604020202020204" pitchFamily="34" charset="0"/>
              <a:cs typeface="Arial" panose="020B0604020202020204" pitchFamily="34" charset="0"/>
            </a:rPr>
            <a:t>•</a:t>
          </a:r>
          <a:r>
            <a:rPr lang="el-GR" sz="3200" dirty="0" err="1" smtClean="0">
              <a:latin typeface="Arial" panose="020B0604020202020204" pitchFamily="34" charset="0"/>
              <a:cs typeface="Arial" panose="020B0604020202020204" pitchFamily="34" charset="0"/>
            </a:rPr>
            <a:t>Αποπολωτικοί</a:t>
          </a:r>
          <a:r>
            <a:rPr lang="el-GR" sz="3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l-GR" sz="3200" dirty="0" err="1" smtClean="0">
              <a:latin typeface="Arial" panose="020B0604020202020204" pitchFamily="34" charset="0"/>
              <a:cs typeface="Arial" panose="020B0604020202020204" pitchFamily="34" charset="0"/>
            </a:rPr>
            <a:t>νευρομυϊκοί</a:t>
          </a:r>
          <a:r>
            <a:rPr lang="el-GR" sz="3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l-GR" sz="3200" dirty="0" err="1" smtClean="0">
              <a:latin typeface="Arial" panose="020B0604020202020204" pitchFamily="34" charset="0"/>
              <a:cs typeface="Arial" panose="020B0604020202020204" pitchFamily="34" charset="0"/>
            </a:rPr>
            <a:t>αποκλειστές</a:t>
          </a:r>
          <a:endParaRPr lang="el-GR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5F9ADE-197B-40D2-8E5F-E4591E092D19}" type="parTrans" cxnId="{46D6F6AD-22DD-4CE1-B6A8-1E5BE598E34F}">
      <dgm:prSet/>
      <dgm:spPr/>
      <dgm:t>
        <a:bodyPr/>
        <a:lstStyle/>
        <a:p>
          <a:endParaRPr lang="el-GR"/>
        </a:p>
      </dgm:t>
    </dgm:pt>
    <dgm:pt modelId="{4BE850F4-DD6D-4D58-9C53-8F92B9B00D0C}" type="sibTrans" cxnId="{46D6F6AD-22DD-4CE1-B6A8-1E5BE598E34F}">
      <dgm:prSet/>
      <dgm:spPr/>
      <dgm:t>
        <a:bodyPr/>
        <a:lstStyle/>
        <a:p>
          <a:endParaRPr lang="el-GR"/>
        </a:p>
      </dgm:t>
    </dgm:pt>
    <dgm:pt modelId="{B3AD8C83-12B5-4A49-9181-620C3A81A9A2}">
      <dgm:prSet custT="1"/>
      <dgm:spPr/>
      <dgm:t>
        <a:bodyPr/>
        <a:lstStyle/>
        <a:p>
          <a:pPr algn="ctr"/>
          <a:r>
            <a:rPr lang="el-GR" sz="2800" dirty="0" smtClean="0">
              <a:latin typeface="Arial" panose="020B0604020202020204" pitchFamily="34" charset="0"/>
              <a:cs typeface="Arial" panose="020B0604020202020204" pitchFamily="34" charset="0"/>
            </a:rPr>
            <a:t>•Μη </a:t>
          </a:r>
          <a:r>
            <a:rPr lang="el-GR" sz="2800" dirty="0" err="1" smtClean="0">
              <a:latin typeface="Arial" panose="020B0604020202020204" pitchFamily="34" charset="0"/>
              <a:cs typeface="Arial" panose="020B0604020202020204" pitchFamily="34" charset="0"/>
            </a:rPr>
            <a:t>αποπολωτικοί</a:t>
          </a:r>
          <a:r>
            <a:rPr lang="el-GR" sz="2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l-GR" sz="2800" dirty="0" err="1" smtClean="0">
              <a:latin typeface="Arial" panose="020B0604020202020204" pitchFamily="34" charset="0"/>
              <a:cs typeface="Arial" panose="020B0604020202020204" pitchFamily="34" charset="0"/>
            </a:rPr>
            <a:t>νευρομυϊκοί</a:t>
          </a:r>
          <a:r>
            <a:rPr lang="el-GR" sz="28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l-GR" sz="2800" dirty="0" err="1" smtClean="0">
              <a:latin typeface="Arial" panose="020B0604020202020204" pitchFamily="34" charset="0"/>
              <a:cs typeface="Arial" panose="020B0604020202020204" pitchFamily="34" charset="0"/>
            </a:rPr>
            <a:t>αποκλειστές</a:t>
          </a:r>
          <a:endParaRPr lang="el-GR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DCEEA8-CAA7-4B44-92E3-57D2E58BBD6F}" type="parTrans" cxnId="{17DDDFB1-D63E-449C-A304-6596900531A2}">
      <dgm:prSet/>
      <dgm:spPr/>
      <dgm:t>
        <a:bodyPr/>
        <a:lstStyle/>
        <a:p>
          <a:endParaRPr lang="el-GR"/>
        </a:p>
      </dgm:t>
    </dgm:pt>
    <dgm:pt modelId="{C123620D-007F-42E8-8A25-99E932BD1AB0}" type="sibTrans" cxnId="{17DDDFB1-D63E-449C-A304-6596900531A2}">
      <dgm:prSet/>
      <dgm:spPr/>
      <dgm:t>
        <a:bodyPr/>
        <a:lstStyle/>
        <a:p>
          <a:endParaRPr lang="el-GR"/>
        </a:p>
      </dgm:t>
    </dgm:pt>
    <dgm:pt modelId="{7B3C07CB-B339-4AD7-898F-A01293551EEC}" type="pres">
      <dgm:prSet presAssocID="{A5CBFCDA-F0AB-4B9E-BC5E-C891286A84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A86FE97-936A-4381-8FF2-9C0B9A5C3D5F}" type="pres">
      <dgm:prSet presAssocID="{3EB5666F-4C99-4448-B9DE-B12E00566DDE}" presName="Name5" presStyleLbl="venn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23BF1D6-5C01-4B9A-ACD3-A1E54598B81E}" type="pres">
      <dgm:prSet presAssocID="{4BE850F4-DD6D-4D58-9C53-8F92B9B00D0C}" presName="space" presStyleCnt="0"/>
      <dgm:spPr/>
    </dgm:pt>
    <dgm:pt modelId="{634EB41B-4DA3-47D4-86AD-FECC3E29A20C}" type="pres">
      <dgm:prSet presAssocID="{B3AD8C83-12B5-4A49-9181-620C3A81A9A2}" presName="Name5" presStyleLbl="venn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695D87D-2A1B-4219-856B-14F53C2E0EDF}" type="presOf" srcId="{B3AD8C83-12B5-4A49-9181-620C3A81A9A2}" destId="{634EB41B-4DA3-47D4-86AD-FECC3E29A20C}" srcOrd="0" destOrd="0" presId="urn:microsoft.com/office/officeart/2005/8/layout/venn3"/>
    <dgm:cxn modelId="{17DDDFB1-D63E-449C-A304-6596900531A2}" srcId="{A5CBFCDA-F0AB-4B9E-BC5E-C891286A849C}" destId="{B3AD8C83-12B5-4A49-9181-620C3A81A9A2}" srcOrd="1" destOrd="0" parTransId="{83DCEEA8-CAA7-4B44-92E3-57D2E58BBD6F}" sibTransId="{C123620D-007F-42E8-8A25-99E932BD1AB0}"/>
    <dgm:cxn modelId="{46D6F6AD-22DD-4CE1-B6A8-1E5BE598E34F}" srcId="{A5CBFCDA-F0AB-4B9E-BC5E-C891286A849C}" destId="{3EB5666F-4C99-4448-B9DE-B12E00566DDE}" srcOrd="0" destOrd="0" parTransId="{F85F9ADE-197B-40D2-8E5F-E4591E092D19}" sibTransId="{4BE850F4-DD6D-4D58-9C53-8F92B9B00D0C}"/>
    <dgm:cxn modelId="{04E9DFD8-5AB3-4549-B14B-6C1F5496B24B}" type="presOf" srcId="{3EB5666F-4C99-4448-B9DE-B12E00566DDE}" destId="{FA86FE97-936A-4381-8FF2-9C0B9A5C3D5F}" srcOrd="0" destOrd="0" presId="urn:microsoft.com/office/officeart/2005/8/layout/venn3"/>
    <dgm:cxn modelId="{CF10C284-3C3B-438F-8165-A7E6922A915A}" type="presOf" srcId="{A5CBFCDA-F0AB-4B9E-BC5E-C891286A849C}" destId="{7B3C07CB-B339-4AD7-898F-A01293551EEC}" srcOrd="0" destOrd="0" presId="urn:microsoft.com/office/officeart/2005/8/layout/venn3"/>
    <dgm:cxn modelId="{CB1079E0-AC97-4C0F-AF03-D8093C99520E}" type="presParOf" srcId="{7B3C07CB-B339-4AD7-898F-A01293551EEC}" destId="{FA86FE97-936A-4381-8FF2-9C0B9A5C3D5F}" srcOrd="0" destOrd="0" presId="urn:microsoft.com/office/officeart/2005/8/layout/venn3"/>
    <dgm:cxn modelId="{CAE37F3A-936D-4CAB-98E2-ED42800456AD}" type="presParOf" srcId="{7B3C07CB-B339-4AD7-898F-A01293551EEC}" destId="{823BF1D6-5C01-4B9A-ACD3-A1E54598B81E}" srcOrd="1" destOrd="0" presId="urn:microsoft.com/office/officeart/2005/8/layout/venn3"/>
    <dgm:cxn modelId="{3AEFFE34-01C8-45BA-9BC5-01B7735F32B0}" type="presParOf" srcId="{7B3C07CB-B339-4AD7-898F-A01293551EEC}" destId="{634EB41B-4DA3-47D4-86AD-FECC3E29A20C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63E458-9107-452B-8B96-09E4753D9773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AC9D5AD0-B349-416E-9F97-CB935A080633}">
      <dgm:prSet phldrT="[Κείμενο]"/>
      <dgm:spPr/>
      <dgm:t>
        <a:bodyPr/>
        <a:lstStyle/>
        <a:p>
          <a:r>
            <a:rPr lang="el-GR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ΚΑΤΗΓΟΡΙΕΣ</a:t>
          </a:r>
          <a:endParaRPr lang="el-GR" u="sng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61BC40A8-DBAF-44AB-8120-9A6B3460F54F}" type="parTrans" cxnId="{7E3CC18C-FA7D-4982-A3D7-5DF666AF4FC2}">
      <dgm:prSet/>
      <dgm:spPr/>
      <dgm:t>
        <a:bodyPr/>
        <a:lstStyle/>
        <a:p>
          <a:endParaRPr lang="el-GR"/>
        </a:p>
      </dgm:t>
    </dgm:pt>
    <dgm:pt modelId="{5D00B155-D94F-4D5A-A4D5-1E5A94D4E4E1}" type="sibTrans" cxnId="{7E3CC18C-FA7D-4982-A3D7-5DF666AF4FC2}">
      <dgm:prSet/>
      <dgm:spPr/>
      <dgm:t>
        <a:bodyPr/>
        <a:lstStyle/>
        <a:p>
          <a:endParaRPr lang="el-GR"/>
        </a:p>
      </dgm:t>
    </dgm:pt>
    <dgm:pt modelId="{E38DF2F9-E6C2-4F0C-9149-17E1352FE7D2}">
      <dgm:prSet phldrT="[Κείμενο]" custT="1"/>
      <dgm:spPr/>
      <dgm:t>
        <a:bodyPr/>
        <a:lstStyle/>
        <a:p>
          <a:r>
            <a:rPr lang="el-GR" sz="1800" u="sng" dirty="0" smtClean="0">
              <a:latin typeface="Arial Black" panose="020B0A04020102020204" pitchFamily="34" charset="0"/>
            </a:rPr>
            <a:t>ΜΑΚΡΑΣ ΔΡΑΣΗΣ</a:t>
          </a:r>
        </a:p>
        <a:p>
          <a:r>
            <a:rPr lang="el-GR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Π.χ</a:t>
          </a:r>
          <a:r>
            <a:rPr lang="el-GR" sz="1200" dirty="0" smtClean="0">
              <a:latin typeface="Arial" panose="020B0604020202020204" pitchFamily="34" charset="0"/>
              <a:cs typeface="Arial" panose="020B0604020202020204" pitchFamily="34" charset="0"/>
            </a:rPr>
            <a:t> ΠΑΝΚΟΥΡΟΝΙΟ, </a:t>
          </a:r>
          <a:r>
            <a:rPr lang="en-US" sz="1200" dirty="0" smtClean="0">
              <a:latin typeface="Arial" panose="020B0604020202020204" pitchFamily="34" charset="0"/>
              <a:cs typeface="Arial" panose="020B0604020202020204" pitchFamily="34" charset="0"/>
            </a:rPr>
            <a:t>d-</a:t>
          </a:r>
          <a:r>
            <a:rPr lang="el-GR" sz="1200" dirty="0" smtClean="0">
              <a:latin typeface="Arial" panose="020B0604020202020204" pitchFamily="34" charset="0"/>
              <a:cs typeface="Arial" panose="020B0604020202020204" pitchFamily="34" charset="0"/>
            </a:rPr>
            <a:t>ΤΟΒΟΚΟΥΡΑΡΙΝΗ</a:t>
          </a:r>
          <a:endParaRPr lang="el-GR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0E6B08-989E-4E0E-8ECE-7C7F98E80E7B}" type="parTrans" cxnId="{BE5F0443-D6B1-48E5-8905-E9773D360043}">
      <dgm:prSet/>
      <dgm:spPr/>
      <dgm:t>
        <a:bodyPr/>
        <a:lstStyle/>
        <a:p>
          <a:endParaRPr lang="el-GR"/>
        </a:p>
      </dgm:t>
    </dgm:pt>
    <dgm:pt modelId="{8248492C-C206-4677-99DF-9F5580C3224C}" type="sibTrans" cxnId="{BE5F0443-D6B1-48E5-8905-E9773D360043}">
      <dgm:prSet/>
      <dgm:spPr/>
      <dgm:t>
        <a:bodyPr/>
        <a:lstStyle/>
        <a:p>
          <a:endParaRPr lang="el-GR"/>
        </a:p>
      </dgm:t>
    </dgm:pt>
    <dgm:pt modelId="{280FA095-BDC3-4BC2-BFEC-3AE9EB4E7AA7}">
      <dgm:prSet phldrT="[Κείμενο]" custT="1"/>
      <dgm:spPr/>
      <dgm:t>
        <a:bodyPr/>
        <a:lstStyle/>
        <a:p>
          <a:r>
            <a:rPr lang="el-GR" sz="1100" u="sng" dirty="0" smtClean="0">
              <a:latin typeface="Arial Black" panose="020B0A04020102020204" pitchFamily="34" charset="0"/>
            </a:rPr>
            <a:t>ΥΠΕΡΒΡΑΧΕΙΑΣ ΔΡΑΣΗΣ</a:t>
          </a:r>
        </a:p>
        <a:p>
          <a:r>
            <a:rPr lang="el-GR" sz="1400" dirty="0" err="1" smtClean="0">
              <a:latin typeface="Arial" panose="020B0604020202020204" pitchFamily="34" charset="0"/>
              <a:cs typeface="Arial" panose="020B0604020202020204" pitchFamily="34" charset="0"/>
            </a:rPr>
            <a:t>Π.χ</a:t>
          </a:r>
          <a:r>
            <a:rPr lang="el-GR" sz="1400" dirty="0" smtClean="0">
              <a:latin typeface="Arial" panose="020B0604020202020204" pitchFamily="34" charset="0"/>
              <a:cs typeface="Arial" panose="020B0604020202020204" pitchFamily="34" charset="0"/>
            </a:rPr>
            <a:t> ΓΑΝΤΑΚΟΥΡΙΟ</a:t>
          </a:r>
          <a:endParaRPr lang="el-G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108D92-A257-493B-A1DE-8F1BE4EBD828}" type="parTrans" cxnId="{97DF63D4-BCB5-4655-A950-BB1A366388D1}">
      <dgm:prSet/>
      <dgm:spPr/>
      <dgm:t>
        <a:bodyPr/>
        <a:lstStyle/>
        <a:p>
          <a:endParaRPr lang="el-GR"/>
        </a:p>
      </dgm:t>
    </dgm:pt>
    <dgm:pt modelId="{BD014C0D-9438-4745-A34D-640BE687149E}" type="sibTrans" cxnId="{97DF63D4-BCB5-4655-A950-BB1A366388D1}">
      <dgm:prSet/>
      <dgm:spPr/>
      <dgm:t>
        <a:bodyPr/>
        <a:lstStyle/>
        <a:p>
          <a:endParaRPr lang="el-GR"/>
        </a:p>
      </dgm:t>
    </dgm:pt>
    <dgm:pt modelId="{946E1C3F-3FFC-4617-9B42-8279A324D6E9}">
      <dgm:prSet phldrT="[Κείμενο]" custT="1"/>
      <dgm:spPr/>
      <dgm:t>
        <a:bodyPr/>
        <a:lstStyle/>
        <a:p>
          <a:r>
            <a:rPr lang="el-GR" sz="1600" u="sng" dirty="0" smtClean="0">
              <a:latin typeface="Arial Black" panose="020B0A04020102020204" pitchFamily="34" charset="0"/>
            </a:rPr>
            <a:t>ΒΡΑΧΕΙΑΣ ΔΡΑΣΗΣ</a:t>
          </a:r>
        </a:p>
        <a:p>
          <a:r>
            <a:rPr lang="el-GR" sz="1400" dirty="0" err="1" smtClean="0">
              <a:latin typeface="Arial" panose="020B0604020202020204" pitchFamily="34" charset="0"/>
              <a:cs typeface="Arial" panose="020B0604020202020204" pitchFamily="34" charset="0"/>
            </a:rPr>
            <a:t>Π.χ</a:t>
          </a:r>
          <a:r>
            <a:rPr lang="el-GR" sz="1400" dirty="0" smtClean="0">
              <a:latin typeface="Arial" panose="020B0604020202020204" pitchFamily="34" charset="0"/>
              <a:cs typeface="Arial" panose="020B0604020202020204" pitchFamily="34" charset="0"/>
            </a:rPr>
            <a:t> ΜΙΒΑΚΟΥΡΙΟ</a:t>
          </a:r>
          <a:endParaRPr lang="el-G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58E2EC-394E-4990-9D5D-AFCECCCC78F9}" type="parTrans" cxnId="{AAB473DD-A4F6-42F7-8BF1-9D748A120EBA}">
      <dgm:prSet/>
      <dgm:spPr/>
      <dgm:t>
        <a:bodyPr/>
        <a:lstStyle/>
        <a:p>
          <a:endParaRPr lang="el-GR"/>
        </a:p>
      </dgm:t>
    </dgm:pt>
    <dgm:pt modelId="{43FCED18-FF70-44EA-9207-37835D8B7C5C}" type="sibTrans" cxnId="{AAB473DD-A4F6-42F7-8BF1-9D748A120EBA}">
      <dgm:prSet/>
      <dgm:spPr/>
      <dgm:t>
        <a:bodyPr/>
        <a:lstStyle/>
        <a:p>
          <a:endParaRPr lang="el-GR"/>
        </a:p>
      </dgm:t>
    </dgm:pt>
    <dgm:pt modelId="{D632E9C7-80C0-4003-9F65-D17439C44E13}">
      <dgm:prSet phldrT="[Κείμενο]" custT="1"/>
      <dgm:spPr/>
      <dgm:t>
        <a:bodyPr/>
        <a:lstStyle/>
        <a:p>
          <a:r>
            <a:rPr lang="el-GR" sz="1200" b="1" u="sng" dirty="0" smtClean="0">
              <a:latin typeface="Arial Black" panose="020B0A04020102020204" pitchFamily="34" charset="0"/>
              <a:cs typeface="Arial" panose="020B0604020202020204" pitchFamily="34" charset="0"/>
            </a:rPr>
            <a:t>ΕΝΔΙΑΜΕΣΗΣ ΔΡΑΣΗΣ</a:t>
          </a:r>
        </a:p>
        <a:p>
          <a:r>
            <a:rPr lang="el-GR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Π.χ</a:t>
          </a:r>
          <a:r>
            <a:rPr lang="el-GR" sz="1200" dirty="0" smtClean="0">
              <a:latin typeface="Arial" panose="020B0604020202020204" pitchFamily="34" charset="0"/>
              <a:cs typeface="Arial" panose="020B0604020202020204" pitchFamily="34" charset="0"/>
            </a:rPr>
            <a:t> ΡΟΚΟΥΡΟΝΙΟ, ΒΕΚΟΥΡΟΝΙΟ,ΑΤΡΑΚΟΥΡΙΟ, </a:t>
          </a:r>
          <a:r>
            <a:rPr lang="en-US" sz="1200" dirty="0" smtClean="0">
              <a:latin typeface="Arial" panose="020B0604020202020204" pitchFamily="34" charset="0"/>
              <a:cs typeface="Arial" panose="020B0604020202020204" pitchFamily="34" charset="0"/>
            </a:rPr>
            <a:t>cis-</a:t>
          </a:r>
          <a:r>
            <a:rPr lang="el-GR" sz="1200" dirty="0" smtClean="0">
              <a:latin typeface="Arial" panose="020B0604020202020204" pitchFamily="34" charset="0"/>
              <a:cs typeface="Arial" panose="020B0604020202020204" pitchFamily="34" charset="0"/>
            </a:rPr>
            <a:t>ΑΤΡΑΚΟΥΡΙΟ</a:t>
          </a:r>
          <a:endParaRPr lang="el-GR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550173-C99B-48E1-9058-82B4E70A8AB2}" type="parTrans" cxnId="{4D17F63E-4774-492B-9767-889B5368C751}">
      <dgm:prSet/>
      <dgm:spPr/>
      <dgm:t>
        <a:bodyPr/>
        <a:lstStyle/>
        <a:p>
          <a:endParaRPr lang="el-GR"/>
        </a:p>
      </dgm:t>
    </dgm:pt>
    <dgm:pt modelId="{D4C99184-12F0-4F55-A064-DFEF7C9F61E4}" type="sibTrans" cxnId="{4D17F63E-4774-492B-9767-889B5368C751}">
      <dgm:prSet/>
      <dgm:spPr/>
      <dgm:t>
        <a:bodyPr/>
        <a:lstStyle/>
        <a:p>
          <a:endParaRPr lang="el-GR"/>
        </a:p>
      </dgm:t>
    </dgm:pt>
    <dgm:pt modelId="{333F3902-A677-4B90-BD87-04B2ABAE1749}" type="pres">
      <dgm:prSet presAssocID="{9F63E458-9107-452B-8B96-09E4753D977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B61AE55B-FA3B-493C-89E2-7688C5F9E350}" type="pres">
      <dgm:prSet presAssocID="{AC9D5AD0-B349-416E-9F97-CB935A080633}" presName="centerShape" presStyleLbl="node0" presStyleIdx="0" presStyleCnt="1"/>
      <dgm:spPr/>
      <dgm:t>
        <a:bodyPr/>
        <a:lstStyle/>
        <a:p>
          <a:endParaRPr lang="el-GR"/>
        </a:p>
      </dgm:t>
    </dgm:pt>
    <dgm:pt modelId="{68166C7F-9EDF-44EE-97D8-4BD41D2087D7}" type="pres">
      <dgm:prSet presAssocID="{760E6B08-989E-4E0E-8ECE-7C7F98E80E7B}" presName="parTrans" presStyleLbl="sibTrans2D1" presStyleIdx="0" presStyleCnt="4"/>
      <dgm:spPr/>
      <dgm:t>
        <a:bodyPr/>
        <a:lstStyle/>
        <a:p>
          <a:endParaRPr lang="el-GR"/>
        </a:p>
      </dgm:t>
    </dgm:pt>
    <dgm:pt modelId="{DF323544-A1C3-488E-9D57-360FA30748CA}" type="pres">
      <dgm:prSet presAssocID="{760E6B08-989E-4E0E-8ECE-7C7F98E80E7B}" presName="connectorText" presStyleLbl="sibTrans2D1" presStyleIdx="0" presStyleCnt="4"/>
      <dgm:spPr/>
      <dgm:t>
        <a:bodyPr/>
        <a:lstStyle/>
        <a:p>
          <a:endParaRPr lang="el-GR"/>
        </a:p>
      </dgm:t>
    </dgm:pt>
    <dgm:pt modelId="{D5B0FD2D-935A-4C08-AA9E-63963AFC0DBF}" type="pres">
      <dgm:prSet presAssocID="{E38DF2F9-E6C2-4F0C-9149-17E1352FE7D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A057641-FA09-44F9-B270-DF81BE043DA2}" type="pres">
      <dgm:prSet presAssocID="{8F108D92-A257-493B-A1DE-8F1BE4EBD828}" presName="parTrans" presStyleLbl="sibTrans2D1" presStyleIdx="1" presStyleCnt="4"/>
      <dgm:spPr/>
      <dgm:t>
        <a:bodyPr/>
        <a:lstStyle/>
        <a:p>
          <a:endParaRPr lang="el-GR"/>
        </a:p>
      </dgm:t>
    </dgm:pt>
    <dgm:pt modelId="{40E70899-AB66-4AB8-BA20-39A020CB2E2E}" type="pres">
      <dgm:prSet presAssocID="{8F108D92-A257-493B-A1DE-8F1BE4EBD828}" presName="connectorText" presStyleLbl="sibTrans2D1" presStyleIdx="1" presStyleCnt="4"/>
      <dgm:spPr/>
      <dgm:t>
        <a:bodyPr/>
        <a:lstStyle/>
        <a:p>
          <a:endParaRPr lang="el-GR"/>
        </a:p>
      </dgm:t>
    </dgm:pt>
    <dgm:pt modelId="{B2BD34F8-A512-4255-BDBA-A1EE457B0E8A}" type="pres">
      <dgm:prSet presAssocID="{280FA095-BDC3-4BC2-BFEC-3AE9EB4E7AA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54F8985-AC1D-475A-AAD1-185C3ACFBB2D}" type="pres">
      <dgm:prSet presAssocID="{DD58E2EC-394E-4990-9D5D-AFCECCCC78F9}" presName="parTrans" presStyleLbl="sibTrans2D1" presStyleIdx="2" presStyleCnt="4"/>
      <dgm:spPr/>
      <dgm:t>
        <a:bodyPr/>
        <a:lstStyle/>
        <a:p>
          <a:endParaRPr lang="el-GR"/>
        </a:p>
      </dgm:t>
    </dgm:pt>
    <dgm:pt modelId="{86C079A8-F7E9-4BF8-8E67-181B48F3981B}" type="pres">
      <dgm:prSet presAssocID="{DD58E2EC-394E-4990-9D5D-AFCECCCC78F9}" presName="connectorText" presStyleLbl="sibTrans2D1" presStyleIdx="2" presStyleCnt="4"/>
      <dgm:spPr/>
      <dgm:t>
        <a:bodyPr/>
        <a:lstStyle/>
        <a:p>
          <a:endParaRPr lang="el-GR"/>
        </a:p>
      </dgm:t>
    </dgm:pt>
    <dgm:pt modelId="{664A8C6C-87A1-4689-BDA1-978F4A678250}" type="pres">
      <dgm:prSet presAssocID="{946E1C3F-3FFC-4617-9B42-8279A324D6E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652CF59-88A4-4FD2-83EF-21AD5666E394}" type="pres">
      <dgm:prSet presAssocID="{9D550173-C99B-48E1-9058-82B4E70A8AB2}" presName="parTrans" presStyleLbl="sibTrans2D1" presStyleIdx="3" presStyleCnt="4"/>
      <dgm:spPr/>
      <dgm:t>
        <a:bodyPr/>
        <a:lstStyle/>
        <a:p>
          <a:endParaRPr lang="el-GR"/>
        </a:p>
      </dgm:t>
    </dgm:pt>
    <dgm:pt modelId="{1485DEDE-220D-4DCF-9C43-C4023E047F21}" type="pres">
      <dgm:prSet presAssocID="{9D550173-C99B-48E1-9058-82B4E70A8AB2}" presName="connectorText" presStyleLbl="sibTrans2D1" presStyleIdx="3" presStyleCnt="4"/>
      <dgm:spPr/>
      <dgm:t>
        <a:bodyPr/>
        <a:lstStyle/>
        <a:p>
          <a:endParaRPr lang="el-GR"/>
        </a:p>
      </dgm:t>
    </dgm:pt>
    <dgm:pt modelId="{F98AB9E0-88D5-456C-81EE-A2F2CFC7345D}" type="pres">
      <dgm:prSet presAssocID="{D632E9C7-80C0-4003-9F65-D17439C44E1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8D92906-7141-4109-BBF1-5217F62B7351}" type="presOf" srcId="{E38DF2F9-E6C2-4F0C-9149-17E1352FE7D2}" destId="{D5B0FD2D-935A-4C08-AA9E-63963AFC0DBF}" srcOrd="0" destOrd="0" presId="urn:microsoft.com/office/officeart/2005/8/layout/radial5"/>
    <dgm:cxn modelId="{48AD35B2-9AFC-453B-8A78-1AF7E097A41A}" type="presOf" srcId="{280FA095-BDC3-4BC2-BFEC-3AE9EB4E7AA7}" destId="{B2BD34F8-A512-4255-BDBA-A1EE457B0E8A}" srcOrd="0" destOrd="0" presId="urn:microsoft.com/office/officeart/2005/8/layout/radial5"/>
    <dgm:cxn modelId="{7E3CC18C-FA7D-4982-A3D7-5DF666AF4FC2}" srcId="{9F63E458-9107-452B-8B96-09E4753D9773}" destId="{AC9D5AD0-B349-416E-9F97-CB935A080633}" srcOrd="0" destOrd="0" parTransId="{61BC40A8-DBAF-44AB-8120-9A6B3460F54F}" sibTransId="{5D00B155-D94F-4D5A-A4D5-1E5A94D4E4E1}"/>
    <dgm:cxn modelId="{C6F20429-1A2A-4356-9CB4-E6E84B8D0227}" type="presOf" srcId="{DD58E2EC-394E-4990-9D5D-AFCECCCC78F9}" destId="{86C079A8-F7E9-4BF8-8E67-181B48F3981B}" srcOrd="1" destOrd="0" presId="urn:microsoft.com/office/officeart/2005/8/layout/radial5"/>
    <dgm:cxn modelId="{82E351E4-7BC6-44EB-8E96-B78AF9A0C331}" type="presOf" srcId="{8F108D92-A257-493B-A1DE-8F1BE4EBD828}" destId="{8A057641-FA09-44F9-B270-DF81BE043DA2}" srcOrd="0" destOrd="0" presId="urn:microsoft.com/office/officeart/2005/8/layout/radial5"/>
    <dgm:cxn modelId="{AC1AB035-C5A2-4DD3-ADE0-0328C53BE006}" type="presOf" srcId="{946E1C3F-3FFC-4617-9B42-8279A324D6E9}" destId="{664A8C6C-87A1-4689-BDA1-978F4A678250}" srcOrd="0" destOrd="0" presId="urn:microsoft.com/office/officeart/2005/8/layout/radial5"/>
    <dgm:cxn modelId="{C6AD75F9-89E4-40F9-9F56-5F70804F4ABE}" type="presOf" srcId="{9D550173-C99B-48E1-9058-82B4E70A8AB2}" destId="{D652CF59-88A4-4FD2-83EF-21AD5666E394}" srcOrd="0" destOrd="0" presId="urn:microsoft.com/office/officeart/2005/8/layout/radial5"/>
    <dgm:cxn modelId="{444BDB9A-E0B0-4BAA-B658-AF2F866D2C26}" type="presOf" srcId="{D632E9C7-80C0-4003-9F65-D17439C44E13}" destId="{F98AB9E0-88D5-456C-81EE-A2F2CFC7345D}" srcOrd="0" destOrd="0" presId="urn:microsoft.com/office/officeart/2005/8/layout/radial5"/>
    <dgm:cxn modelId="{CEC2C5B4-700B-4AC7-B6BE-6817F907114D}" type="presOf" srcId="{DD58E2EC-394E-4990-9D5D-AFCECCCC78F9}" destId="{C54F8985-AC1D-475A-AAD1-185C3ACFBB2D}" srcOrd="0" destOrd="0" presId="urn:microsoft.com/office/officeart/2005/8/layout/radial5"/>
    <dgm:cxn modelId="{D60678C5-5D62-41A1-893B-A98C6F102C79}" type="presOf" srcId="{AC9D5AD0-B349-416E-9F97-CB935A080633}" destId="{B61AE55B-FA3B-493C-89E2-7688C5F9E350}" srcOrd="0" destOrd="0" presId="urn:microsoft.com/office/officeart/2005/8/layout/radial5"/>
    <dgm:cxn modelId="{57787C44-D28C-43BD-9BEC-6C52126F595B}" type="presOf" srcId="{9D550173-C99B-48E1-9058-82B4E70A8AB2}" destId="{1485DEDE-220D-4DCF-9C43-C4023E047F21}" srcOrd="1" destOrd="0" presId="urn:microsoft.com/office/officeart/2005/8/layout/radial5"/>
    <dgm:cxn modelId="{4D17F63E-4774-492B-9767-889B5368C751}" srcId="{AC9D5AD0-B349-416E-9F97-CB935A080633}" destId="{D632E9C7-80C0-4003-9F65-D17439C44E13}" srcOrd="3" destOrd="0" parTransId="{9D550173-C99B-48E1-9058-82B4E70A8AB2}" sibTransId="{D4C99184-12F0-4F55-A064-DFEF7C9F61E4}"/>
    <dgm:cxn modelId="{A2970C96-8908-4CD3-8556-E9D125A46E2C}" type="presOf" srcId="{760E6B08-989E-4E0E-8ECE-7C7F98E80E7B}" destId="{DF323544-A1C3-488E-9D57-360FA30748CA}" srcOrd="1" destOrd="0" presId="urn:microsoft.com/office/officeart/2005/8/layout/radial5"/>
    <dgm:cxn modelId="{B57E3159-853F-415B-BF2C-136C338590EC}" type="presOf" srcId="{760E6B08-989E-4E0E-8ECE-7C7F98E80E7B}" destId="{68166C7F-9EDF-44EE-97D8-4BD41D2087D7}" srcOrd="0" destOrd="0" presId="urn:microsoft.com/office/officeart/2005/8/layout/radial5"/>
    <dgm:cxn modelId="{BE5F0443-D6B1-48E5-8905-E9773D360043}" srcId="{AC9D5AD0-B349-416E-9F97-CB935A080633}" destId="{E38DF2F9-E6C2-4F0C-9149-17E1352FE7D2}" srcOrd="0" destOrd="0" parTransId="{760E6B08-989E-4E0E-8ECE-7C7F98E80E7B}" sibTransId="{8248492C-C206-4677-99DF-9F5580C3224C}"/>
    <dgm:cxn modelId="{5E19EA28-F631-4BEC-B649-C5E758C856EB}" type="presOf" srcId="{8F108D92-A257-493B-A1DE-8F1BE4EBD828}" destId="{40E70899-AB66-4AB8-BA20-39A020CB2E2E}" srcOrd="1" destOrd="0" presId="urn:microsoft.com/office/officeart/2005/8/layout/radial5"/>
    <dgm:cxn modelId="{AAB473DD-A4F6-42F7-8BF1-9D748A120EBA}" srcId="{AC9D5AD0-B349-416E-9F97-CB935A080633}" destId="{946E1C3F-3FFC-4617-9B42-8279A324D6E9}" srcOrd="2" destOrd="0" parTransId="{DD58E2EC-394E-4990-9D5D-AFCECCCC78F9}" sibTransId="{43FCED18-FF70-44EA-9207-37835D8B7C5C}"/>
    <dgm:cxn modelId="{33C92FA8-BD66-4419-A874-F584DDF7BB78}" type="presOf" srcId="{9F63E458-9107-452B-8B96-09E4753D9773}" destId="{333F3902-A677-4B90-BD87-04B2ABAE1749}" srcOrd="0" destOrd="0" presId="urn:microsoft.com/office/officeart/2005/8/layout/radial5"/>
    <dgm:cxn modelId="{97DF63D4-BCB5-4655-A950-BB1A366388D1}" srcId="{AC9D5AD0-B349-416E-9F97-CB935A080633}" destId="{280FA095-BDC3-4BC2-BFEC-3AE9EB4E7AA7}" srcOrd="1" destOrd="0" parTransId="{8F108D92-A257-493B-A1DE-8F1BE4EBD828}" sibTransId="{BD014C0D-9438-4745-A34D-640BE687149E}"/>
    <dgm:cxn modelId="{2C739B92-C814-4A27-BD1E-878F7867956A}" type="presParOf" srcId="{333F3902-A677-4B90-BD87-04B2ABAE1749}" destId="{B61AE55B-FA3B-493C-89E2-7688C5F9E350}" srcOrd="0" destOrd="0" presId="urn:microsoft.com/office/officeart/2005/8/layout/radial5"/>
    <dgm:cxn modelId="{EA764D2F-4604-4A36-A06A-57D3B6ECA8A8}" type="presParOf" srcId="{333F3902-A677-4B90-BD87-04B2ABAE1749}" destId="{68166C7F-9EDF-44EE-97D8-4BD41D2087D7}" srcOrd="1" destOrd="0" presId="urn:microsoft.com/office/officeart/2005/8/layout/radial5"/>
    <dgm:cxn modelId="{523660C2-2509-4324-A3CC-97B06AA0501B}" type="presParOf" srcId="{68166C7F-9EDF-44EE-97D8-4BD41D2087D7}" destId="{DF323544-A1C3-488E-9D57-360FA30748CA}" srcOrd="0" destOrd="0" presId="urn:microsoft.com/office/officeart/2005/8/layout/radial5"/>
    <dgm:cxn modelId="{C4A1698C-2DC2-4D31-A536-58AAD3454F35}" type="presParOf" srcId="{333F3902-A677-4B90-BD87-04B2ABAE1749}" destId="{D5B0FD2D-935A-4C08-AA9E-63963AFC0DBF}" srcOrd="2" destOrd="0" presId="urn:microsoft.com/office/officeart/2005/8/layout/radial5"/>
    <dgm:cxn modelId="{545C864D-957B-464D-9296-06F7D7D09936}" type="presParOf" srcId="{333F3902-A677-4B90-BD87-04B2ABAE1749}" destId="{8A057641-FA09-44F9-B270-DF81BE043DA2}" srcOrd="3" destOrd="0" presId="urn:microsoft.com/office/officeart/2005/8/layout/radial5"/>
    <dgm:cxn modelId="{1A31FDFA-3D78-4523-A554-9CA228CBEE05}" type="presParOf" srcId="{8A057641-FA09-44F9-B270-DF81BE043DA2}" destId="{40E70899-AB66-4AB8-BA20-39A020CB2E2E}" srcOrd="0" destOrd="0" presId="urn:microsoft.com/office/officeart/2005/8/layout/radial5"/>
    <dgm:cxn modelId="{CC2C6FF5-3A04-478F-99C3-5A39EA2741C0}" type="presParOf" srcId="{333F3902-A677-4B90-BD87-04B2ABAE1749}" destId="{B2BD34F8-A512-4255-BDBA-A1EE457B0E8A}" srcOrd="4" destOrd="0" presId="urn:microsoft.com/office/officeart/2005/8/layout/radial5"/>
    <dgm:cxn modelId="{66C64526-3126-4DD0-B52E-A0947BB076FC}" type="presParOf" srcId="{333F3902-A677-4B90-BD87-04B2ABAE1749}" destId="{C54F8985-AC1D-475A-AAD1-185C3ACFBB2D}" srcOrd="5" destOrd="0" presId="urn:microsoft.com/office/officeart/2005/8/layout/radial5"/>
    <dgm:cxn modelId="{699135A6-0F1E-4408-92BF-1466F4226638}" type="presParOf" srcId="{C54F8985-AC1D-475A-AAD1-185C3ACFBB2D}" destId="{86C079A8-F7E9-4BF8-8E67-181B48F3981B}" srcOrd="0" destOrd="0" presId="urn:microsoft.com/office/officeart/2005/8/layout/radial5"/>
    <dgm:cxn modelId="{47BE5336-D6AF-437C-8776-2C4EEC6E5ADD}" type="presParOf" srcId="{333F3902-A677-4B90-BD87-04B2ABAE1749}" destId="{664A8C6C-87A1-4689-BDA1-978F4A678250}" srcOrd="6" destOrd="0" presId="urn:microsoft.com/office/officeart/2005/8/layout/radial5"/>
    <dgm:cxn modelId="{CB292670-BC2F-432C-B910-FFDC6FEB4E0B}" type="presParOf" srcId="{333F3902-A677-4B90-BD87-04B2ABAE1749}" destId="{D652CF59-88A4-4FD2-83EF-21AD5666E394}" srcOrd="7" destOrd="0" presId="urn:microsoft.com/office/officeart/2005/8/layout/radial5"/>
    <dgm:cxn modelId="{4E229BF9-0B2D-4D1B-80B2-1949E895C901}" type="presParOf" srcId="{D652CF59-88A4-4FD2-83EF-21AD5666E394}" destId="{1485DEDE-220D-4DCF-9C43-C4023E047F21}" srcOrd="0" destOrd="0" presId="urn:microsoft.com/office/officeart/2005/8/layout/radial5"/>
    <dgm:cxn modelId="{013D607E-BD2A-489F-BF0E-B8EB996D1177}" type="presParOf" srcId="{333F3902-A677-4B90-BD87-04B2ABAE1749}" destId="{F98AB9E0-88D5-456C-81EE-A2F2CFC7345D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6FE97-936A-4381-8FF2-9C0B9A5C3D5F}">
      <dsp:nvSpPr>
        <dsp:cNvPr id="0" name=""/>
        <dsp:cNvSpPr/>
      </dsp:nvSpPr>
      <dsp:spPr>
        <a:xfrm>
          <a:off x="6350" y="455083"/>
          <a:ext cx="4508499" cy="450849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8118" tIns="40640" rIns="248118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•</a:t>
          </a:r>
          <a:r>
            <a:rPr lang="el-GR" sz="3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Αποπολωτικοί</a:t>
          </a:r>
          <a:r>
            <a:rPr lang="el-GR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l-GR" sz="3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νευρομυϊκοί</a:t>
          </a:r>
          <a:r>
            <a:rPr lang="el-GR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l-GR" sz="3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αποκλειστές</a:t>
          </a:r>
          <a:endParaRPr lang="el-GR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6604" y="1115337"/>
        <a:ext cx="3187991" cy="3187991"/>
      </dsp:txXfrm>
    </dsp:sp>
    <dsp:sp modelId="{634EB41B-4DA3-47D4-86AD-FECC3E29A20C}">
      <dsp:nvSpPr>
        <dsp:cNvPr id="0" name=""/>
        <dsp:cNvSpPr/>
      </dsp:nvSpPr>
      <dsp:spPr>
        <a:xfrm>
          <a:off x="3613150" y="455083"/>
          <a:ext cx="4508499" cy="450849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8118" tIns="35560" rIns="248118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•Μη </a:t>
          </a:r>
          <a:r>
            <a:rPr lang="el-GR" sz="2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αποπολωτικοί</a:t>
          </a:r>
          <a:r>
            <a:rPr lang="el-GR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l-GR" sz="2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νευρομυϊκοί</a:t>
          </a:r>
          <a:r>
            <a:rPr lang="el-GR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l-GR" sz="2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αποκλειστές</a:t>
          </a:r>
          <a:endParaRPr lang="el-GR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73404" y="1115337"/>
        <a:ext cx="3187991" cy="31879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1AE55B-FA3B-493C-89E2-7688C5F9E350}">
      <dsp:nvSpPr>
        <dsp:cNvPr id="0" name=""/>
        <dsp:cNvSpPr/>
      </dsp:nvSpPr>
      <dsp:spPr>
        <a:xfrm>
          <a:off x="4511752" y="2527706"/>
          <a:ext cx="1802586" cy="1802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300" u="sng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ΚΑΤΗΓΟΡΙΕΣ</a:t>
          </a:r>
          <a:endParaRPr lang="el-GR" sz="1300" u="sng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sp:txBody>
      <dsp:txXfrm>
        <a:off x="4775735" y="2791689"/>
        <a:ext cx="1274620" cy="1274620"/>
      </dsp:txXfrm>
    </dsp:sp>
    <dsp:sp modelId="{68166C7F-9EDF-44EE-97D8-4BD41D2087D7}">
      <dsp:nvSpPr>
        <dsp:cNvPr id="0" name=""/>
        <dsp:cNvSpPr/>
      </dsp:nvSpPr>
      <dsp:spPr>
        <a:xfrm rot="16200000">
          <a:off x="5221597" y="1870880"/>
          <a:ext cx="382896" cy="6128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100" kern="1200"/>
        </a:p>
      </dsp:txBody>
      <dsp:txXfrm>
        <a:off x="5279032" y="2050891"/>
        <a:ext cx="268027" cy="367727"/>
      </dsp:txXfrm>
    </dsp:sp>
    <dsp:sp modelId="{D5B0FD2D-935A-4C08-AA9E-63963AFC0DBF}">
      <dsp:nvSpPr>
        <dsp:cNvPr id="0" name=""/>
        <dsp:cNvSpPr/>
      </dsp:nvSpPr>
      <dsp:spPr>
        <a:xfrm>
          <a:off x="4511752" y="2674"/>
          <a:ext cx="1802586" cy="1802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u="sng" kern="1200" dirty="0" smtClean="0">
              <a:latin typeface="Arial Black" panose="020B0A04020102020204" pitchFamily="34" charset="0"/>
            </a:rPr>
            <a:t>ΜΑΚΡΑΣ ΔΡΑΣΗΣ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Π.χ</a:t>
          </a:r>
          <a:r>
            <a:rPr lang="el-GR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 ΠΑΝΚΟΥΡΟΝΙΟ, </a:t>
          </a:r>
          <a:r>
            <a:rPr lang="en-US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d-</a:t>
          </a:r>
          <a:r>
            <a:rPr lang="el-GR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ΤΟΒΟΚΟΥΡΑΡΙΝΗ</a:t>
          </a:r>
          <a:endParaRPr lang="el-GR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75735" y="266657"/>
        <a:ext cx="1274620" cy="1274620"/>
      </dsp:txXfrm>
    </dsp:sp>
    <dsp:sp modelId="{8A057641-FA09-44F9-B270-DF81BE043DA2}">
      <dsp:nvSpPr>
        <dsp:cNvPr id="0" name=""/>
        <dsp:cNvSpPr/>
      </dsp:nvSpPr>
      <dsp:spPr>
        <a:xfrm>
          <a:off x="6473276" y="3122560"/>
          <a:ext cx="382896" cy="6128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100" kern="1200"/>
        </a:p>
      </dsp:txBody>
      <dsp:txXfrm>
        <a:off x="6473276" y="3245136"/>
        <a:ext cx="268027" cy="367727"/>
      </dsp:txXfrm>
    </dsp:sp>
    <dsp:sp modelId="{B2BD34F8-A512-4255-BDBA-A1EE457B0E8A}">
      <dsp:nvSpPr>
        <dsp:cNvPr id="0" name=""/>
        <dsp:cNvSpPr/>
      </dsp:nvSpPr>
      <dsp:spPr>
        <a:xfrm>
          <a:off x="7036784" y="2527706"/>
          <a:ext cx="1802586" cy="1802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100" u="sng" kern="1200" dirty="0" smtClean="0">
              <a:latin typeface="Arial Black" panose="020B0A04020102020204" pitchFamily="34" charset="0"/>
            </a:rPr>
            <a:t>ΥΠΕΡΒΡΑΧΕΙΑΣ ΔΡΑΣΗΣ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Π.χ</a:t>
          </a:r>
          <a:r>
            <a:rPr lang="el-G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 ΓΑΝΤΑΚΟΥΡΙΟ</a:t>
          </a:r>
          <a:endParaRPr lang="el-GR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00767" y="2791689"/>
        <a:ext cx="1274620" cy="1274620"/>
      </dsp:txXfrm>
    </dsp:sp>
    <dsp:sp modelId="{C54F8985-AC1D-475A-AAD1-185C3ACFBB2D}">
      <dsp:nvSpPr>
        <dsp:cNvPr id="0" name=""/>
        <dsp:cNvSpPr/>
      </dsp:nvSpPr>
      <dsp:spPr>
        <a:xfrm rot="5400000">
          <a:off x="5221597" y="4374239"/>
          <a:ext cx="382896" cy="6128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100" kern="1200"/>
        </a:p>
      </dsp:txBody>
      <dsp:txXfrm>
        <a:off x="5279032" y="4439381"/>
        <a:ext cx="268027" cy="367727"/>
      </dsp:txXfrm>
    </dsp:sp>
    <dsp:sp modelId="{664A8C6C-87A1-4689-BDA1-978F4A678250}">
      <dsp:nvSpPr>
        <dsp:cNvPr id="0" name=""/>
        <dsp:cNvSpPr/>
      </dsp:nvSpPr>
      <dsp:spPr>
        <a:xfrm>
          <a:off x="4511752" y="5052738"/>
          <a:ext cx="1802586" cy="1802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u="sng" kern="1200" dirty="0" smtClean="0">
              <a:latin typeface="Arial Black" panose="020B0A04020102020204" pitchFamily="34" charset="0"/>
            </a:rPr>
            <a:t>ΒΡΑΧΕΙΑΣ ΔΡΑΣΗΣ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Π.χ</a:t>
          </a:r>
          <a:r>
            <a:rPr lang="el-G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 ΜΙΒΑΚΟΥΡΙΟ</a:t>
          </a:r>
          <a:endParaRPr lang="el-GR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75735" y="5316721"/>
        <a:ext cx="1274620" cy="1274620"/>
      </dsp:txXfrm>
    </dsp:sp>
    <dsp:sp modelId="{D652CF59-88A4-4FD2-83EF-21AD5666E394}">
      <dsp:nvSpPr>
        <dsp:cNvPr id="0" name=""/>
        <dsp:cNvSpPr/>
      </dsp:nvSpPr>
      <dsp:spPr>
        <a:xfrm rot="10800000">
          <a:off x="3969918" y="3122560"/>
          <a:ext cx="382896" cy="6128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100" kern="1200"/>
        </a:p>
      </dsp:txBody>
      <dsp:txXfrm rot="10800000">
        <a:off x="4084787" y="3245136"/>
        <a:ext cx="268027" cy="367727"/>
      </dsp:txXfrm>
    </dsp:sp>
    <dsp:sp modelId="{F98AB9E0-88D5-456C-81EE-A2F2CFC7345D}">
      <dsp:nvSpPr>
        <dsp:cNvPr id="0" name=""/>
        <dsp:cNvSpPr/>
      </dsp:nvSpPr>
      <dsp:spPr>
        <a:xfrm>
          <a:off x="1986720" y="2527706"/>
          <a:ext cx="1802586" cy="1802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b="1" u="sng" kern="1200" dirty="0" smtClean="0">
              <a:latin typeface="Arial Black" panose="020B0A04020102020204" pitchFamily="34" charset="0"/>
              <a:cs typeface="Arial" panose="020B0604020202020204" pitchFamily="34" charset="0"/>
            </a:rPr>
            <a:t>ΕΝΔΙΑΜΕΣΗΣ ΔΡΑΣΗΣ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Π.χ</a:t>
          </a:r>
          <a:r>
            <a:rPr lang="el-GR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 ΡΟΚΟΥΡΟΝΙΟ, ΒΕΚΟΥΡΟΝΙΟ,ΑΤΡΑΚΟΥΡΙΟ, </a:t>
          </a:r>
          <a:r>
            <a:rPr lang="en-US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cis-</a:t>
          </a:r>
          <a:r>
            <a:rPr lang="el-GR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ΑΤΡΑΚΟΥΡΙΟ</a:t>
          </a:r>
          <a:endParaRPr lang="el-GR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0703" y="2791689"/>
        <a:ext cx="1274620" cy="1274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>
            <a:extLst>
              <a:ext uri="{FF2B5EF4-FFF2-40B4-BE49-F238E27FC236}">
                <a16:creationId xmlns:a16="http://schemas.microsoft.com/office/drawing/2014/main" id="{FCED698C-271B-454F-8BF1-C4B6B452A1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C3F49DA8-7405-4917-AD43-CFED885F22A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C8E3F-591D-4B53-A5EA-E66AFC496C86}" type="datetime1">
              <a:rPr lang="el-GR" smtClean="0"/>
              <a:t>18/12/2023</a:t>
            </a:fld>
            <a:endParaRPr lang="el-GR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7A06CD23-C831-42B5-B641-DAA389DDC3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CDB45B30-AEEC-475A-8343-4EB01A513E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4F58C-DFDF-4028-A41A-05A1FAD83E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3428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 noProof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8A8BE-6279-44CF-AEF9-95AC7DFE8C40}" type="datetime1">
              <a:rPr lang="el-GR" smtClean="0"/>
              <a:pPr/>
              <a:t>18/12/2023</a:t>
            </a:fld>
            <a:endParaRPr lang="el-GR" dirty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 noProof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noProof="0"/>
              <a:t>Στυλ κειμένου υποδείγματος</a:t>
            </a:r>
          </a:p>
          <a:p>
            <a:pPr lvl="1"/>
            <a:r>
              <a:rPr lang="el-GR" noProof="0"/>
              <a:t>Δεύτερο επίπεδο</a:t>
            </a:r>
          </a:p>
          <a:p>
            <a:pPr lvl="2"/>
            <a:r>
              <a:rPr lang="el-GR" noProof="0"/>
              <a:t>Τρίτο επίπεδο</a:t>
            </a:r>
          </a:p>
          <a:p>
            <a:pPr lvl="3"/>
            <a:r>
              <a:rPr lang="el-GR" noProof="0"/>
              <a:t>Τέταρτο επίπεδο</a:t>
            </a:r>
          </a:p>
          <a:p>
            <a:pPr lvl="4"/>
            <a:r>
              <a:rPr lang="el-GR" noProof="0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 noProof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FC01C-CF7C-4F0F-8DC4-7DB1C9C7A4F2}" type="slidenum">
              <a:rPr lang="el-GR" noProof="0" smtClean="0"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1596193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FC01C-CF7C-4F0F-8DC4-7DB1C9C7A4F2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723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FC01C-CF7C-4F0F-8DC4-7DB1C9C7A4F2}" type="slidenum">
              <a:rPr lang="el-GR" noProof="0" smtClean="0"/>
              <a:t>29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2540243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rtlCol="0"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pPr rtl="0"/>
            <a:r>
              <a:rPr lang="el-GR" noProof="0" smtClean="0"/>
              <a:t>Στυλ κύριου τίτλου</a:t>
            </a:r>
            <a:endParaRPr lang="el-GR" noProof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l-GR" noProof="0" smtClean="0"/>
              <a:t>Κάντε κλικ για να επεξεργαστείτε τον υπότιτλο του υποδείγματος</a:t>
            </a:r>
            <a:endParaRPr lang="el-GR" noProof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 rtlCol="0"/>
          <a:lstStyle/>
          <a:p>
            <a:pPr rtl="0"/>
            <a:fld id="{3843ADD8-FD62-4731-B2E2-D37CB1C5CCFF}" type="datetime1">
              <a:rPr lang="el-GR" noProof="0" smtClean="0"/>
              <a:t>18/12/2023</a:t>
            </a:fld>
            <a:endParaRPr lang="el-GR" noProof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el-GR" noProof="0" smtClean="0"/>
              <a:t>Στυλ κύριου τίτλου</a:t>
            </a:r>
            <a:endParaRPr lang="el-GR" noProof="0"/>
          </a:p>
        </p:txBody>
      </p:sp>
      <p:sp>
        <p:nvSpPr>
          <p:cNvPr id="3" name="Θέση εικόνας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 noProof="0"/>
              <a:t>Κάντε κλικ στο εικονίδιο για να προσθέσετε μια εικόνα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6E112E-1C03-4E98-8ED3-E93D1924EFAB}" type="datetime1">
              <a:rPr lang="el-GR" noProof="0" smtClean="0"/>
              <a:t>18/12/2023</a:t>
            </a:fld>
            <a:endParaRPr lang="el-GR" noProof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rtlCol="0" anchor="ctr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el-GR" noProof="0" smtClean="0"/>
              <a:t>Στυλ κύριου τίτλου</a:t>
            </a:r>
            <a:endParaRPr lang="el-GR" noProof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 smtClean="0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E7062B-CF70-4B12-8D69-3CA3F37D3639}" type="datetime1">
              <a:rPr lang="el-GR" noProof="0" smtClean="0"/>
              <a:t>18/12/2023</a:t>
            </a:fld>
            <a:endParaRPr lang="el-GR" noProof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Απόσπασμ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Εικόνα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Πλαίσιο κειμένου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l-GR" sz="8000" noProof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Πλαίσιο κειμένου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l-GR" sz="80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rtlCol="0"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el-GR" noProof="0" smtClean="0"/>
              <a:t>Στυλ κύριου τίτλου</a:t>
            </a:r>
            <a:endParaRPr lang="el-GR" noProof="0"/>
          </a:p>
        </p:txBody>
      </p:sp>
      <p:sp>
        <p:nvSpPr>
          <p:cNvPr id="10" name="Θέση κειμένου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rtlCol="0"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el-GR" noProof="0" smtClean="0"/>
              <a:t>Επεξεργασία στυλ υποδείγματος κειμένου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 smtClean="0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6C2EB9-E2D5-47DE-8794-A0CA93F8A7FB}" type="datetime1">
              <a:rPr lang="el-GR" noProof="0" smtClean="0"/>
              <a:t>18/12/2023</a:t>
            </a:fld>
            <a:endParaRPr lang="el-GR" noProof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rtlCol="0" anchor="b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el-GR" noProof="0" smtClean="0"/>
              <a:t>Στυλ κύριου τίτλου</a:t>
            </a:r>
            <a:endParaRPr lang="el-GR" noProof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 smtClean="0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E33679-DF61-4CBB-B97E-CE6CEAA35E7F}" type="datetime1">
              <a:rPr lang="el-GR" noProof="0" smtClean="0"/>
              <a:t>18/12/2023</a:t>
            </a:fld>
            <a:endParaRPr lang="el-GR" noProof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αποσπάσ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Πλαίσιο κειμένου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l-GR" sz="8000" noProof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Πλαίσιο κειμένου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l-GR" sz="80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Τίτλος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rtlCol="0"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el-GR" noProof="0" smtClean="0"/>
              <a:t>Στυλ κύριου τίτλου</a:t>
            </a:r>
            <a:endParaRPr lang="el-GR" noProof="0"/>
          </a:p>
        </p:txBody>
      </p:sp>
      <p:sp>
        <p:nvSpPr>
          <p:cNvPr id="10" name="Θέση κειμένου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el-GR" noProof="0" smtClean="0"/>
              <a:t>Επεξεργασία στυλ υποδείγματος κειμένου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 smtClean="0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6F9179-7420-406F-872E-797D585D3A7D}" type="datetime1">
              <a:rPr lang="el-GR" noProof="0" smtClean="0"/>
              <a:t>18/12/2023</a:t>
            </a:fld>
            <a:endParaRPr lang="el-GR" noProof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ωστό ή λάθ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el-GR" noProof="0" smtClean="0"/>
              <a:t>Στυλ κύριου τίτλου</a:t>
            </a:r>
            <a:endParaRPr lang="el-GR" noProof="0"/>
          </a:p>
        </p:txBody>
      </p:sp>
      <p:sp>
        <p:nvSpPr>
          <p:cNvPr id="10" name="Θέση κειμένου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el-GR" noProof="0" smtClean="0"/>
              <a:t>Επεξεργασία στυλ υποδείγματος κειμένου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 smtClean="0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955EA5-3C41-4C42-BFF1-CF2E6C49CB8A}" type="datetime1">
              <a:rPr lang="el-GR" noProof="0" smtClean="0"/>
              <a:t>18/12/2023</a:t>
            </a:fld>
            <a:endParaRPr lang="el-GR" noProof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el-GR" noProof="0" smtClean="0"/>
              <a:t>Επεξεργασία στυλ υποδείγματος κειμένου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D6B26F-104A-4974-A731-B092C0E48623}" type="datetime1">
              <a:rPr lang="el-GR" noProof="0" smtClean="0"/>
              <a:t>18/12/2023</a:t>
            </a:fld>
            <a:endParaRPr lang="el-GR" noProof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/>
          </a:p>
        </p:txBody>
      </p:sp>
      <p:sp>
        <p:nvSpPr>
          <p:cNvPr id="8" name="Τίτλος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 rtlCol="0"/>
          <a:lstStyle/>
          <a:p>
            <a:pPr rtl="0"/>
            <a:r>
              <a:rPr lang="el-GR" noProof="0" smtClean="0"/>
              <a:t>Στυλ κύριου τίτλου</a:t>
            </a:r>
            <a:endParaRPr lang="el-GR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 rtlCol="0"/>
          <a:lstStyle/>
          <a:p>
            <a:pPr rtl="0"/>
            <a:r>
              <a:rPr lang="el-GR" noProof="0" smtClean="0"/>
              <a:t>Στυλ κύριου τίτλου</a:t>
            </a:r>
            <a:endParaRPr lang="el-GR" noProof="0"/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rtlCol="0" anchor="t"/>
          <a:lstStyle/>
          <a:p>
            <a:pPr lvl="0" rtl="0"/>
            <a:r>
              <a:rPr lang="el-GR" noProof="0" smtClean="0"/>
              <a:t>Επεξεργασία στυλ υποδείγματος κειμένου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34751A-1097-46B4-BB20-9D0635B136E6}" type="datetime1">
              <a:rPr lang="el-GR" noProof="0" smtClean="0"/>
              <a:t>18/12/2023</a:t>
            </a:fld>
            <a:endParaRPr lang="el-GR" noProof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 smtClean="0"/>
              <a:t>Στυλ κύριου τίτλου</a:t>
            </a:r>
            <a:endParaRPr lang="el-GR" noProof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 anchor="ctr"/>
          <a:lstStyle/>
          <a:p>
            <a:pPr lvl="0" rtl="0"/>
            <a:r>
              <a:rPr lang="el-GR" noProof="0" smtClean="0"/>
              <a:t>Επεξεργασία στυλ υποδείγματος κειμένου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2CEC34-13A1-44A5-A703-225716147EE5}" type="datetime1">
              <a:rPr lang="el-GR" noProof="0" smtClean="0"/>
              <a:t>18/12/2023</a:t>
            </a:fld>
            <a:endParaRPr lang="el-GR" noProof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rtlCol="0" anchor="b"/>
          <a:lstStyle>
            <a:lvl1pPr algn="l">
              <a:defRPr sz="4000" b="0" cap="all"/>
            </a:lvl1pPr>
          </a:lstStyle>
          <a:p>
            <a:pPr rtl="0"/>
            <a:r>
              <a:rPr lang="el-GR" noProof="0" smtClean="0"/>
              <a:t>Στυλ κύριου τίτλου</a:t>
            </a:r>
            <a:endParaRPr lang="el-GR" noProof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 smtClean="0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8C5D6B-440B-4348-8F62-45C25625DE2B}" type="datetime1">
              <a:rPr lang="el-GR" noProof="0" smtClean="0"/>
              <a:t>18/12/2023</a:t>
            </a:fld>
            <a:endParaRPr lang="el-GR" noProof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 smtClean="0"/>
              <a:t>Στυλ κύριου τίτλου</a:t>
            </a:r>
            <a:endParaRPr lang="el-GR" noProof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 rtlCol="0">
            <a:normAutofit/>
          </a:bodyPr>
          <a:lstStyle/>
          <a:p>
            <a:pPr lvl="0" rtl="0"/>
            <a:r>
              <a:rPr lang="el-GR" noProof="0" smtClean="0"/>
              <a:t>Επεξεργασία στυλ υποδείγματος κειμένου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 rtlCol="0">
            <a:normAutofit/>
          </a:bodyPr>
          <a:lstStyle/>
          <a:p>
            <a:pPr lvl="0" rtl="0"/>
            <a:r>
              <a:rPr lang="el-GR" noProof="0" smtClean="0"/>
              <a:t>Επεξεργασία στυλ υποδείγματος κειμένου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15B3E6-F1E4-4B75-90A5-D035A8015E7E}" type="datetime1">
              <a:rPr lang="el-GR" noProof="0" smtClean="0"/>
              <a:t>18/12/2023</a:t>
            </a:fld>
            <a:endParaRPr lang="el-GR" noProof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l-GR" noProof="0" smtClean="0"/>
              <a:t>Στυλ κύριου τίτλου</a:t>
            </a:r>
            <a:endParaRPr lang="el-GR" noProof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 smtClean="0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rtlCol="0" anchor="t">
            <a:normAutofit/>
          </a:bodyPr>
          <a:lstStyle/>
          <a:p>
            <a:pPr lvl="0" rtl="0"/>
            <a:r>
              <a:rPr lang="el-GR" noProof="0" smtClean="0"/>
              <a:t>Επεξεργασία στυλ υποδείγματος κειμένου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 smtClean="0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rtlCol="0" anchor="t">
            <a:normAutofit/>
          </a:bodyPr>
          <a:lstStyle/>
          <a:p>
            <a:pPr lvl="0" rtl="0"/>
            <a:r>
              <a:rPr lang="el-GR" noProof="0" smtClean="0"/>
              <a:t>Επεξεργασία στυλ υποδείγματος κειμένου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6E506F-7C40-4970-822A-CED3DBB98EDD}" type="datetime1">
              <a:rPr lang="el-GR" noProof="0" smtClean="0"/>
              <a:pPr rtl="0"/>
              <a:t>18/12/2023</a:t>
            </a:fld>
            <a:r>
              <a:rPr lang="el-GR" noProof="0"/>
              <a:t>9/11/2014</a:t>
            </a:r>
            <a:fld id="{B61BEF0D-F0BB-DE4B-95CE-6DB70DBA9567}" type="datetimeFigureOut">
              <a:rPr lang="el-GR" noProof="0" smtClean="0"/>
              <a:pPr rtl="0"/>
              <a:t>18/12/2023</a:t>
            </a:fld>
            <a:endParaRPr lang="el-GR" noProof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 rtl="0"/>
              <a:t>‹#›</a:t>
            </a:fld>
            <a:r>
              <a:rPr lang="el-GR" noProof="0"/>
              <a:t>‹#›</a:t>
            </a:r>
            <a:fld id="{D57F1E4F-1CFF-5643-939E-217C01CDF565}" type="slidenum">
              <a:rPr lang="el-GR" noProof="0" smtClean="0"/>
              <a:pPr rtl="0"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 smtClean="0"/>
              <a:t>Στυλ κύριου τίτλου</a:t>
            </a:r>
            <a:endParaRPr lang="el-GR" noProof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DFC3F8-5E19-468B-BA04-06500C76FF95}" type="datetime1">
              <a:rPr lang="el-GR" noProof="0" smtClean="0"/>
              <a:t>18/12/2023</a:t>
            </a:fld>
            <a:endParaRPr lang="el-GR" noProof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5718E8-EE44-40C7-A549-3CDA86B3A84C}" type="datetime1">
              <a:rPr lang="el-GR" noProof="0" smtClean="0"/>
              <a:t>18/12/2023</a:t>
            </a:fld>
            <a:endParaRPr lang="el-GR" noProof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el-GR" noProof="0" smtClean="0"/>
              <a:t>Στυλ κύριου τίτλου</a:t>
            </a:r>
            <a:endParaRPr lang="el-GR" noProof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rtlCol="0" anchor="ctr">
            <a:normAutofit/>
          </a:bodyPr>
          <a:lstStyle/>
          <a:p>
            <a:pPr lvl="0" rtl="0"/>
            <a:r>
              <a:rPr lang="el-GR" noProof="0" smtClean="0"/>
              <a:t>Επεξεργασία στυλ υποδείγματος κειμένου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7FF5FC-F002-46AA-AA9B-92BD96C76F3E}" type="datetime1">
              <a:rPr lang="el-GR" noProof="0" smtClean="0"/>
              <a:t>18/12/2023</a:t>
            </a:fld>
            <a:endParaRPr lang="el-GR" noProof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rtlCol="0" anchor="b">
            <a:normAutofit/>
          </a:bodyPr>
          <a:lstStyle>
            <a:lvl1pPr algn="l">
              <a:defRPr sz="2800" b="0"/>
            </a:lvl1pPr>
          </a:lstStyle>
          <a:p>
            <a:pPr rtl="0"/>
            <a:r>
              <a:rPr lang="el-GR" noProof="0" smtClean="0"/>
              <a:t>Στυλ κύριου τίτλου</a:t>
            </a:r>
            <a:endParaRPr lang="el-GR" noProof="0"/>
          </a:p>
        </p:txBody>
      </p:sp>
      <p:sp>
        <p:nvSpPr>
          <p:cNvPr id="14" name="Θέση εικόνας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 noProof="0"/>
              <a:t>Κάντε κλικ στο εικονίδιο για να προσθέσετε μια εικόνα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C81C7B5-0C49-4289-B4CC-84567E97449E}" type="datetime1">
              <a:rPr lang="el-GR" noProof="0" smtClean="0"/>
              <a:t>18/12/2023</a:t>
            </a:fld>
            <a:endParaRPr lang="el-GR" noProof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BD706373-711B-493B-B763-F74153F788C9}" type="datetime1">
              <a:rPr lang="el-GR" noProof="0" smtClean="0"/>
              <a:t>18/12/2023</a:t>
            </a:fld>
            <a:endParaRPr lang="el-GR" noProof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endParaRPr lang="el-GR" noProof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l.wikipedia.org/wiki/%CE%9D%CF%8C%CF%84%CE%B9%CE%B1_%CE%91%CE%BC%CE%B5%CF%81%CE%B9%CE%BA%CE%AE" TargetMode="External"/><Relationship Id="rId3" Type="http://schemas.openxmlformats.org/officeDocument/2006/relationships/image" Target="../media/image6.jpg"/><Relationship Id="rId7" Type="http://schemas.openxmlformats.org/officeDocument/2006/relationships/hyperlink" Target="https://el.wikipedia.org/w/index.php?title=Chondrodenron_tomentosum&amp;action=edit&amp;redlink=1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l.wikipedia.org/w/index.php?title=Strychnos_toxifera&amp;action=edit&amp;redlink=1" TargetMode="External"/><Relationship Id="rId5" Type="http://schemas.openxmlformats.org/officeDocument/2006/relationships/hyperlink" Target="https://el.wikipedia.org/w/index.php?title=%CE%95%CE%BA%CF%87%CF%8D%CE%BB%CE%B9%CF%83%CE%BC%CE%B1&amp;action=edit&amp;redlink=1" TargetMode="External"/><Relationship Id="rId10" Type="http://schemas.openxmlformats.org/officeDocument/2006/relationships/image" Target="../media/image8.jpg"/><Relationship Id="rId4" Type="http://schemas.openxmlformats.org/officeDocument/2006/relationships/image" Target="../media/image7.png"/><Relationship Id="rId9" Type="http://schemas.openxmlformats.org/officeDocument/2006/relationships/hyperlink" Target="https://el.wikipedia.org/wiki/%CE%99%CE%B8%CE%B1%CE%B3%CE%B5%CE%BD%CE%B5%CE%AF%CF%82_%CF%80%CE%BB%CE%B7%CE%B8%CF%85%CF%83%CE%BC%CE%BF%CE%AF_%CF%84%CE%B7%CF%82_%CE%91%CE%BC%CE%B5%CF%81%CE%B9%CE%BA%CE%AE%CF%82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3962399" y="1708235"/>
            <a:ext cx="7197726" cy="2421464"/>
          </a:xfrm>
        </p:spPr>
        <p:txBody>
          <a:bodyPr rtlCol="0">
            <a:normAutofit fontScale="90000"/>
          </a:bodyPr>
          <a:lstStyle/>
          <a:p>
            <a:pPr algn="ctr"/>
            <a:r>
              <a:rPr lang="en-AE" dirty="0"/>
              <a:t/>
            </a:r>
            <a:br>
              <a:rPr lang="en-AE" dirty="0"/>
            </a:br>
            <a:r>
              <a:rPr lang="el-GR" dirty="0"/>
              <a:t> </a:t>
            </a:r>
            <a:r>
              <a:rPr lang="el-GR" sz="4400" b="1" dirty="0" smtClean="0">
                <a:latin typeface="Arial Black" panose="020B0A04020102020204" pitchFamily="34" charset="0"/>
              </a:rPr>
              <a:t>ΜΥΟΧΑΛΑΡΩΤΙΚΑ</a:t>
            </a:r>
            <a:r>
              <a:rPr lang="en-US" sz="4400" b="1" dirty="0" smtClean="0">
                <a:latin typeface="Arial Black" panose="020B0A04020102020204" pitchFamily="34" charset="0"/>
              </a:rPr>
              <a:t> </a:t>
            </a:r>
            <a:r>
              <a:rPr lang="el-GR" sz="4400" b="1" dirty="0" smtClean="0">
                <a:latin typeface="Arial Black" panose="020B0A04020102020204" pitchFamily="34" charset="0"/>
              </a:rPr>
              <a:t>ΦΑΡΜΑΚΑ</a:t>
            </a:r>
            <a:r>
              <a:rPr lang="en-US" sz="4400" b="1" dirty="0" smtClean="0">
                <a:latin typeface="Arial Black" panose="020B0A04020102020204" pitchFamily="34" charset="0"/>
              </a:rPr>
              <a:t> </a:t>
            </a:r>
            <a:r>
              <a:rPr lang="el-GR" sz="4400" b="1" dirty="0" smtClean="0">
                <a:latin typeface="Arial Black" panose="020B0A04020102020204" pitchFamily="34" charset="0"/>
              </a:rPr>
              <a:t>ΣΤΗΝ ΚΛΙΝΙΚΗ</a:t>
            </a:r>
            <a:r>
              <a:rPr lang="en-US" sz="4400" b="1" dirty="0" smtClean="0">
                <a:latin typeface="Arial Black" panose="020B0A04020102020204" pitchFamily="34" charset="0"/>
              </a:rPr>
              <a:t> </a:t>
            </a:r>
            <a:r>
              <a:rPr lang="el-GR" sz="4400" b="1" dirty="0" smtClean="0">
                <a:latin typeface="Arial Black" panose="020B0A04020102020204" pitchFamily="34" charset="0"/>
              </a:rPr>
              <a:t>ΑΝΑΙΣΘΗΣΙΟΛΟΓΙΑ</a:t>
            </a:r>
            <a:endParaRPr lang="el-GR" sz="4400" b="1" dirty="0">
              <a:latin typeface="Arial Black" panose="020B0A04020102020204" pitchFamily="34" charset="0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699718" cy="1986933"/>
          </a:xfrm>
        </p:spPr>
        <p:txBody>
          <a:bodyPr rtlCol="0"/>
          <a:lstStyle/>
          <a:p>
            <a:r>
              <a:rPr lang="el-GR" sz="2400" b="1" u="sng" dirty="0"/>
              <a:t>ΠΑΛΑΖΗ Γ</a:t>
            </a:r>
            <a:r>
              <a:rPr lang="el-GR" sz="2400" u="sng" dirty="0"/>
              <a:t>. </a:t>
            </a:r>
            <a:r>
              <a:rPr lang="el-GR" sz="2400" b="1" u="sng" dirty="0"/>
              <a:t>ΧΡΥΣΑ</a:t>
            </a:r>
            <a:r>
              <a:rPr lang="el-GR" u="sng" dirty="0"/>
              <a:t> </a:t>
            </a:r>
          </a:p>
          <a:p>
            <a:r>
              <a:rPr lang="el-GR" dirty="0"/>
              <a:t>ΝΟΣΗΛΕΥΤΡΙΑ Π.Ε. , </a:t>
            </a:r>
            <a:r>
              <a:rPr lang="en-AE" dirty="0" smtClean="0"/>
              <a:t>MS</a:t>
            </a:r>
            <a:r>
              <a:rPr lang="en-GB" dirty="0" smtClean="0"/>
              <a:t>C</a:t>
            </a:r>
            <a:r>
              <a:rPr lang="en-AE" dirty="0" smtClean="0"/>
              <a:t>, </a:t>
            </a:r>
            <a:r>
              <a:rPr lang="en-AE" dirty="0"/>
              <a:t>PhD© </a:t>
            </a:r>
            <a:endParaRPr lang="en-AE" dirty="0" smtClean="0"/>
          </a:p>
          <a:p>
            <a:r>
              <a:rPr lang="el-GR" dirty="0" smtClean="0"/>
              <a:t>ΠΡΟ’Ι’ΣΤΑΜΕΝΗ ΑΝΑΙΣΘΗΣΙΟΛΟΓΙΚΟΥ ΤΜΗΜΑΤΟΣ</a:t>
            </a:r>
          </a:p>
          <a:p>
            <a:r>
              <a:rPr lang="el-GR" dirty="0" smtClean="0"/>
              <a:t> Γ.Α.Ν.Π</a:t>
            </a:r>
            <a:r>
              <a:rPr lang="el-GR" dirty="0"/>
              <a:t>. ΜΕΤΑΞΑ</a:t>
            </a:r>
          </a:p>
          <a:p>
            <a:pPr rtl="0"/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3609"/>
            <a:ext cx="4267200" cy="276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9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837238" y="758708"/>
            <a:ext cx="83055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300000"/>
              </a:lnSpc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Χρησιμοποιούνται οι όροι :</a:t>
            </a:r>
          </a:p>
          <a:p>
            <a:pPr algn="ctr">
              <a:lnSpc>
                <a:spcPct val="300000"/>
              </a:lnSpc>
            </a:pP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Νευρομυϊκοί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αποκλειστές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ευρομυϊκός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αποκλεισμός αντίστοιχα</a:t>
            </a:r>
          </a:p>
          <a:p>
            <a:pPr algn="ctr">
              <a:lnSpc>
                <a:spcPct val="300000"/>
              </a:lnSpc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για τους όρους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υοχαλαρωτικό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υοχάλαση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87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64235" y="540329"/>
            <a:ext cx="1157771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>
                <a:latin typeface="Arial Black" panose="020B0A04020102020204" pitchFamily="34" charset="0"/>
              </a:rPr>
              <a:t>7. Μυασθένεια </a:t>
            </a:r>
            <a:r>
              <a:rPr lang="el-GR" sz="2800" dirty="0" err="1">
                <a:latin typeface="Arial Black" panose="020B0A04020102020204" pitchFamily="34" charset="0"/>
              </a:rPr>
              <a:t>Gravis</a:t>
            </a:r>
            <a:r>
              <a:rPr lang="el-GR" sz="2800" dirty="0">
                <a:latin typeface="Arial Black" panose="020B0A04020102020204" pitchFamily="34" charset="0"/>
              </a:rPr>
              <a:t>, </a:t>
            </a:r>
            <a:r>
              <a:rPr lang="el-GR" sz="2800" dirty="0" err="1" smtClean="0">
                <a:latin typeface="Arial Black" panose="020B0A04020102020204" pitchFamily="34" charset="0"/>
              </a:rPr>
              <a:t>Μυοτονία</a:t>
            </a:r>
            <a:r>
              <a:rPr lang="el-GR" sz="2800" dirty="0" smtClean="0">
                <a:latin typeface="Arial Black" panose="020B0A04020102020204" pitchFamily="34" charset="0"/>
              </a:rPr>
              <a:t>:</a:t>
            </a:r>
            <a:endParaRPr lang="el-GR" sz="2800" dirty="0"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Συνήθως τα μυοχαλαρωτικά αποφεύγονται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σε αρρώστους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με μυασθένεια. Τελευταία έχει χρησιμοποιηθεί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ατρακούριο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βεκουρόνιο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σε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μικρές δόσεις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, με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επιτυχία.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Εάν επιχειρηθεί αναστροφή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στη συνέχεια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, θα πρέπει αυτό να γίνει με την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μικρότερη δυνατή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δόση της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αντιχολινεστεράσης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, ώστε αφ'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ενός να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προκληθεί ο μεγαλύτερος ανταγωνισμός και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αφ‘ ετέρου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να αποφευχθεί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χολινεργική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κρίση.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Έχουν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περιγραφεί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περιπτώσεις παρατεταμένου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block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αποπολωτικού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τύπου μετά την αναστροφή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βεκουρόνιου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με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νεοστιγμίνη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Εάν πρέπει πάντως να χρησιμοποιηθεί κάποιο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μυοχαλαρωτικό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στους αρρώστους με μυασθένεια, αυτό είναι προτιμότερο να είναι το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ατρακούριο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Οι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αντιχολινεστεράσες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πρέπει επίσης να χρησιμοποιούνται με ιδιαίτερη προσοχή σε ασθενείς με μυατονία, και γενικότερα όπου υπάρχει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αντένδειξη στη λήψη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σουκκινυλοχολίνης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όπως σε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μυική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δυστροφία, διατομή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του νωτιαίου μυελού και εκτεταμένα εγκαύματα.</a:t>
            </a:r>
          </a:p>
        </p:txBody>
      </p:sp>
    </p:spTree>
    <p:extLst>
      <p:ext uri="{BB962C8B-B14F-4D97-AF65-F5344CB8AC3E}">
        <p14:creationId xmlns:p14="http://schemas.microsoft.com/office/powerpoint/2010/main" val="201349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2789262" y="46401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ΑΝΕΠΙΘΥΜΗΤΕΣ ΕΝΕΡΓΕΙΕΣ ΤΩΝ</a:t>
            </a:r>
          </a:p>
          <a:p>
            <a:pPr algn="ctr"/>
            <a:r>
              <a:rPr lang="el-GR" sz="28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ΑΝτΙΧΟΛΙΝΕΣΤΕΡΑΣΩΝ</a:t>
            </a:r>
            <a:endParaRPr lang="el-GR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393895" y="1849010"/>
            <a:ext cx="1146517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Οι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αντιχολινεστεράσες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έχουν έντονες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παρασυμπαθητικομιμητικές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δράσεις λόγω επίδρασης και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στους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μουσκαρινικούς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υποδοχείς:</a:t>
            </a:r>
          </a:p>
          <a:p>
            <a:pPr>
              <a:lnSpc>
                <a:spcPct val="150000"/>
              </a:lnSpc>
            </a:pPr>
            <a:r>
              <a:rPr lang="el-GR" u="sng" dirty="0">
                <a:latin typeface="Arial" panose="020B0604020202020204" pitchFamily="34" charset="0"/>
                <a:cs typeface="Arial" panose="020B0604020202020204" pitchFamily="34" charset="0"/>
              </a:rPr>
              <a:t>Στο καρδιαγγειακό σύστημα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προκαλούν βραδυκαρδία,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βραδυαρρυθμίες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, κολπικές και κοιλιακές εκτακτοσυστολές, ακόμη και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ασυστολία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u="sng" dirty="0" smtClean="0">
                <a:latin typeface="Arial" panose="020B0604020202020204" pitchFamily="34" charset="0"/>
                <a:cs typeface="Arial" panose="020B0604020202020204" pitchFamily="34" charset="0"/>
              </a:rPr>
              <a:t>Στο </a:t>
            </a:r>
            <a:r>
              <a:rPr lang="el-GR" u="sng" dirty="0">
                <a:latin typeface="Arial" panose="020B0604020202020204" pitchFamily="34" charset="0"/>
                <a:cs typeface="Arial" panose="020B0604020202020204" pitchFamily="34" charset="0"/>
              </a:rPr>
              <a:t>πεπτικό σύστημα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προκαλούν σιελόρροια, αύξηση της κινητικότητας του εντέρου και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αυξημένη συχνότητα μετεγχειρητικής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ναυτίας και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εμέτου.</a:t>
            </a:r>
          </a:p>
          <a:p>
            <a:pPr>
              <a:lnSpc>
                <a:spcPct val="150000"/>
              </a:lnSpc>
            </a:pPr>
            <a:r>
              <a:rPr lang="el-GR" u="sng" dirty="0" smtClean="0">
                <a:latin typeface="Arial" panose="020B0604020202020204" pitchFamily="34" charset="0"/>
                <a:cs typeface="Arial" panose="020B0604020202020204" pitchFamily="34" charset="0"/>
              </a:rPr>
              <a:t>Στο </a:t>
            </a:r>
            <a:r>
              <a:rPr lang="el-GR" u="sng" dirty="0">
                <a:latin typeface="Arial" panose="020B0604020202020204" pitchFamily="34" charset="0"/>
                <a:cs typeface="Arial" panose="020B0604020202020204" pitchFamily="34" charset="0"/>
              </a:rPr>
              <a:t>αναπνευστικό σύστημα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προκαλούν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σύσπαση των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λείων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μυικών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ινών των βρόγχων και αύξηση των</a:t>
            </a:r>
          </a:p>
          <a:p>
            <a:pPr>
              <a:lnSpc>
                <a:spcPct val="15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αντιστάσεων στους αεραγωγούς.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Εάν χορηγηθεί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νεοστιγμίνη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ενώ δεν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υπάρχει υπολειπόμενη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μυοχάλαση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, μπορεί να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παρατηρηθεί μικρού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βαθμού τετανική έκπτωση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9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άτω βέλος 1"/>
          <p:cNvSpPr/>
          <p:nvPr/>
        </p:nvSpPr>
        <p:spPr>
          <a:xfrm>
            <a:off x="5190978" y="168812"/>
            <a:ext cx="1927274" cy="19413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232116" y="1976236"/>
            <a:ext cx="118449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Οι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μουσκαρινικές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ενέργειες των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αντιχολινεστερασών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αντιμετωπίζονται με προηγούμενη ή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σύγχρονη χορήγηση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κάποιου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αντιχολινεργικού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παράγοντα όπως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ατροπίνη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, η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σκοπολαμίνη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, ή το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γλυκοπυρολικό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Να.</a:t>
            </a:r>
          </a:p>
          <a:p>
            <a:pPr>
              <a:lnSpc>
                <a:spcPct val="150000"/>
              </a:lnSpc>
            </a:pP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ατροπίνη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και η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σκοπολαμίνη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είναι τριτοταγείς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αμίνες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και περνούν τον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αιματοεγκεφαλικό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φραγμό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, ενώ το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γλυκοπυρολικό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Να είναι τεταρτοταγής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αμίνη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. Η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ατροπίνη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έχει ταχεία έναρξη δράσης (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) και διάρκεια 30-60min. Το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γλυκοπυρολικό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Να έχει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έναρξη δράσης πιο αργή από την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ατροπίνη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(2-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3min) και ίδια διάρκεια. Η ταχυκαρδία που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προκαλεί είναι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μικρότερη κι αυτό είναι ένα βασικό του πλεονέκτημα σε σχέση με την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ατροπίνη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290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696276" y="467640"/>
            <a:ext cx="80514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	Ο </a:t>
            </a:r>
            <a:r>
              <a:rPr lang="el-GR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νευρομυϊκός</a:t>
            </a:r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αποκλεισμός πρέπει να </a:t>
            </a:r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αναστρέφεται γιατί </a:t>
            </a:r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έτσι αυξάνονται τα περιθώρια ασφάλειας στη</a:t>
            </a:r>
          </a:p>
          <a:p>
            <a:r>
              <a:rPr lang="el-G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νευρομυϊκή</a:t>
            </a:r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σύναψη, εκτός εάν υπάρχει κάποια ισχυρή </a:t>
            </a:r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αντένδειξη </a:t>
            </a:r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στη χορήγηση της </a:t>
            </a:r>
            <a:r>
              <a:rPr lang="el-G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αντιχολινεστεράσης</a:t>
            </a:r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122" y="3933087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511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8" y="233947"/>
            <a:ext cx="5297805" cy="6429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625" y="446869"/>
            <a:ext cx="3273816" cy="2326132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25" y="5010150"/>
            <a:ext cx="2466975" cy="1847850"/>
          </a:xfrm>
          <a:prstGeom prst="rect">
            <a:avLst/>
          </a:prstGeom>
        </p:spPr>
      </p:pic>
      <p:sp>
        <p:nvSpPr>
          <p:cNvPr id="5" name="Σταυρός 4"/>
          <p:cNvSpPr/>
          <p:nvPr/>
        </p:nvSpPr>
        <p:spPr>
          <a:xfrm>
            <a:off x="6815064" y="3978666"/>
            <a:ext cx="2067950" cy="1955409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531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191064" y="755527"/>
            <a:ext cx="10527323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u="sng" dirty="0">
                <a:solidFill>
                  <a:srgbClr val="FF0000"/>
                </a:solidFill>
                <a:latin typeface="Arial Black" panose="020B0A04020102020204" pitchFamily="34" charset="0"/>
              </a:rPr>
              <a:t>Προτεινόμενες </a:t>
            </a:r>
            <a:r>
              <a:rPr lang="el-GR" sz="2800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δόσεις </a:t>
            </a:r>
            <a:r>
              <a:rPr lang="el-GR" sz="2800" u="sng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Νεοστιγμίνης</a:t>
            </a:r>
            <a:endParaRPr lang="el-GR" sz="2800" u="sng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el-GR" sz="2800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υπάρχουν 4 απαντήσεις στη διέγερση TOF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→ 0,015-0,025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l-G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υπάρχουν 2-3 απαντήσεις στη διέγερση TOF → 0,04-0,05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l-G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Μέγιστη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δόση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0,07mg/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l-G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Μέγιστη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δράση σε 7-15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endParaRPr lang="el-G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Διάρκεια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δράσης 20-30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25728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331" y="4361715"/>
            <a:ext cx="3332669" cy="2496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744" y="4272346"/>
            <a:ext cx="2181225" cy="2699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Ορθογώνιο 5"/>
          <p:cNvSpPr/>
          <p:nvPr/>
        </p:nvSpPr>
        <p:spPr>
          <a:xfrm>
            <a:off x="548641" y="492369"/>
            <a:ext cx="110290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n-US" sz="2400" b="1" i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suggamadex</a:t>
            </a:r>
            <a:r>
              <a:rPr lang="el-G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είναι παράγοντας ισχυρής σύνδεσης με τους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στεροειδείς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νευρομυϊκούς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αποκλειστές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ροκουρόνιο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βεκουρόνιο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πανκουρόνιο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A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Δρα μέσω σχηματισμού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συμπλοκών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σε σχέση 1:1 με πολύ υψηλό ρυθμό σύνδεσης και πολύ χαμηλό ρυθμό αποσύνδεσης, δημιουργώντας πολύ σταθερά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σύμπλοκα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355" y="3112319"/>
            <a:ext cx="3438140" cy="38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7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744394" y="896204"/>
            <a:ext cx="941128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Sugammadex</a:t>
            </a:r>
            <a:r>
              <a:rPr lang="el-G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: </a:t>
            </a:r>
            <a:endParaRPr lang="el-GR" sz="28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l-GR" sz="28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κυκλοδεξτρίνη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της οποίας ο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ενδοσκελετός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σχηματίζει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ένα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υδατοδιαλυτό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σύμπλεγμα με τον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εξωσκελετό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του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ροκουρονίου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σύμπλοκο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δεν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μεταβολίζεται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και αποβάλλεται από τους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νεφρούς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↓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πιθανότητα ανεπιθύμητων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ενεργειών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Αντιστρέφει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ροκουρόνιο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&amp; το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βεκουρόνιο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Δόση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: 2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IV (σε ενήλικες και παιδιά &gt; 2 ετών)</a:t>
            </a:r>
          </a:p>
        </p:txBody>
      </p:sp>
    </p:spTree>
    <p:extLst>
      <p:ext uri="{BB962C8B-B14F-4D97-AF65-F5344CB8AC3E}">
        <p14:creationId xmlns:p14="http://schemas.microsoft.com/office/powerpoint/2010/main" val="268617198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795975" y="1606433"/>
            <a:ext cx="836089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Εξασφαλίζει ταχύτερη αναστροφή σε σχέση με τη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νεοστιγμίνη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Εξασφαλίζει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ταχεία αναστροφή οποιουδήποτε βάθους του προκαλούμενου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από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ροκουρόνιο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βεκουρόνιο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νευρομυικού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αποκλεισμού (χωρίς τον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κίνδυνο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υπολειμματικής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μυοχάλασης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• 16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→ για άμεση αναστροφή μετά από 1,2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ροκουρονίου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• 4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→ για αναστροφή από βαθύ αποκλεισμό (PTC 1-2) μέσα σε 1,6-2,4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• 2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→ για αναστροφή από μέτριο αποκλεισμό (TOF ≥2) σε 1,4-2,2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1316" y="1083213"/>
            <a:ext cx="3629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l-GR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3894766" y="559993"/>
            <a:ext cx="37017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SUGAMMADEX</a:t>
            </a:r>
            <a:endParaRPr lang="el-GR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27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0" y="0"/>
            <a:ext cx="12192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u="sng" cap="sm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Θέματα </a:t>
            </a:r>
            <a:r>
              <a:rPr lang="el-GR" sz="2800" b="1" u="sng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Διαχείρισης των Ασθενών</a:t>
            </a:r>
          </a:p>
          <a:p>
            <a:pPr algn="ctr"/>
            <a:r>
              <a:rPr lang="el-GR" sz="2800" b="1" u="sng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στους οποίους Χορηγούνται Γενικά</a:t>
            </a:r>
          </a:p>
          <a:p>
            <a:pPr algn="ctr"/>
            <a:r>
              <a:rPr lang="el-GR" sz="2800" b="1" u="sng" cap="sm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Αναισθητικά</a:t>
            </a:r>
          </a:p>
          <a:p>
            <a:pPr algn="ctr"/>
            <a:endParaRPr lang="el-GR" sz="2800" b="1" u="sng" cap="sm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Μετά τη χειρουργική επέμβαση υπάρχει μια σειρά από</a:t>
            </a:r>
          </a:p>
          <a:p>
            <a:pPr algn="ctr"/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ζητήματα που χρειάζονται παρακολούθηση. </a:t>
            </a:r>
            <a:endParaRPr lang="el-G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Αυτά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περιλαμβάνουν τον έλεγχο της βατότητας του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αεραγωγού του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ασθενούς (να είναι ανοικτός και καθαρός από εκκρίσεις), την αξιολόγηση της αναπνευστικής κατάστασης</a:t>
            </a:r>
          </a:p>
          <a:p>
            <a:pPr algn="ctr"/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του ασθενούς και τη χορήγηση οξυγόνου ανάλογα με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τις ανάγκες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, την τοποθέτηση του ασθενούς σε τέτοια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θέση ώστε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να προλαμβάνεται η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εισρόφηση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του εμέτου και των</a:t>
            </a:r>
          </a:p>
          <a:p>
            <a:pPr algn="ctr"/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εκκρίσεων, τον έλεγχο της αρτηριακής πίεσης, των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σφύξεων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, των ενδοφλέβιων γραμμών, των καθετήρων,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των σωλήνων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παροχέτευσης, των χειρουργικών επιθεμάτων</a:t>
            </a:r>
          </a:p>
          <a:p>
            <a:pPr algn="ctr"/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και των γύψων. Η αρτηριακή πίεση, οι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σφίξεις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και η αναπνευστική συχνότητα του ασθενούς πρέπει να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παρακολουθούνται συνεχώς.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Αριστερό-δεξί βέλος 2"/>
          <p:cNvSpPr/>
          <p:nvPr/>
        </p:nvSpPr>
        <p:spPr>
          <a:xfrm>
            <a:off x="633046" y="225084"/>
            <a:ext cx="1758462" cy="125202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441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Διάγραμμα 2"/>
          <p:cNvGraphicFramePr/>
          <p:nvPr>
            <p:extLst>
              <p:ext uri="{D42A27DB-BD31-4B8C-83A1-F6EECF244321}">
                <p14:modId xmlns:p14="http://schemas.microsoft.com/office/powerpoint/2010/main" val="297459015"/>
              </p:ext>
            </p:extLst>
          </p:nvPr>
        </p:nvGraphicFramePr>
        <p:xfrm>
          <a:off x="1789098" y="46644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Ορθογώνιο 3"/>
          <p:cNvSpPr/>
          <p:nvPr/>
        </p:nvSpPr>
        <p:spPr>
          <a:xfrm>
            <a:off x="2931395" y="5475739"/>
            <a:ext cx="92606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Υπάρχουν σαφείς διαφορές ανάμεσα στις 2 κατηγορίες ως προς:</a:t>
            </a:r>
          </a:p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 μηχανισμό δράσης</a:t>
            </a:r>
          </a:p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 απάντηση στην περιφερική νευρική διέγερση</a:t>
            </a:r>
          </a:p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 αναστροφή του προκαλούμενου </a:t>
            </a:r>
            <a:r>
              <a:rPr lang="el-G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νευρομυικού</a:t>
            </a:r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αποκλεισμού</a:t>
            </a:r>
          </a:p>
        </p:txBody>
      </p:sp>
    </p:spTree>
    <p:extLst>
      <p:ext uri="{BB962C8B-B14F-4D97-AF65-F5344CB8AC3E}">
        <p14:creationId xmlns:p14="http://schemas.microsoft.com/office/powerpoint/2010/main" val="79447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310139"/>
              </p:ext>
            </p:extLst>
          </p:nvPr>
        </p:nvGraphicFramePr>
        <p:xfrm>
          <a:off x="1617784" y="492370"/>
          <a:ext cx="8936111" cy="5162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36111">
                  <a:extLst>
                    <a:ext uri="{9D8B030D-6E8A-4147-A177-3AD203B41FA5}">
                      <a16:colId xmlns:a16="http://schemas.microsoft.com/office/drawing/2014/main" val="1202606245"/>
                    </a:ext>
                  </a:extLst>
                </a:gridCol>
              </a:tblGrid>
              <a:tr h="756624">
                <a:tc>
                  <a:txBody>
                    <a:bodyPr/>
                    <a:lstStyle/>
                    <a:p>
                      <a:pPr algn="ctr"/>
                      <a:r>
                        <a:rPr lang="el-GR" sz="2800" u="sng" dirty="0" smtClean="0"/>
                        <a:t>ΜΥΟΧΑΛΑΡΩΤΙΚΑ</a:t>
                      </a:r>
                      <a:endParaRPr lang="el-GR" sz="2800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817163"/>
                  </a:ext>
                </a:extLst>
              </a:tr>
              <a:tr h="578594">
                <a:tc>
                  <a:txBody>
                    <a:bodyPr/>
                    <a:lstStyle/>
                    <a:p>
                      <a:pPr algn="l"/>
                      <a:r>
                        <a:rPr lang="el-GR" sz="2000" dirty="0" smtClean="0"/>
                        <a:t>ΑΠΟΠΟΛΩΤΙΚΑ                                                                      ΜΗ ΑΠΟΠΟΛΩΤΙΚΑ</a:t>
                      </a:r>
                      <a:endParaRPr lang="el-G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741341"/>
                  </a:ext>
                </a:extLst>
              </a:tr>
              <a:tr h="3827625">
                <a:tc>
                  <a:txBody>
                    <a:bodyPr/>
                    <a:lstStyle/>
                    <a:p>
                      <a:r>
                        <a:rPr lang="el-GR" dirty="0" err="1" smtClean="0"/>
                        <a:t>Σουκινυλοχολίνη</a:t>
                      </a:r>
                      <a:r>
                        <a:rPr lang="el-GR" dirty="0" smtClean="0"/>
                        <a:t>                                      </a:t>
                      </a:r>
                      <a:r>
                        <a:rPr lang="el-GR" sz="2000" b="1" dirty="0" err="1" smtClean="0"/>
                        <a:t>Βενζυλισοκινολίνες</a:t>
                      </a:r>
                      <a:r>
                        <a:rPr lang="el-GR" dirty="0" smtClean="0"/>
                        <a:t>            </a:t>
                      </a:r>
                      <a:r>
                        <a:rPr lang="en-US" i="1" dirty="0" smtClean="0"/>
                        <a:t>d-</a:t>
                      </a:r>
                      <a:r>
                        <a:rPr lang="el-GR" i="1" dirty="0" err="1" smtClean="0"/>
                        <a:t>Τουβοκουραρίνη</a:t>
                      </a:r>
                      <a:endParaRPr lang="el-GR" i="1" dirty="0" smtClean="0"/>
                    </a:p>
                    <a:p>
                      <a:r>
                        <a:rPr lang="el-GR" i="1" dirty="0" smtClean="0"/>
                        <a:t>                                                                                                                       </a:t>
                      </a:r>
                      <a:r>
                        <a:rPr lang="el-GR" i="1" dirty="0" err="1" smtClean="0"/>
                        <a:t>Μετοκουρίνη</a:t>
                      </a:r>
                      <a:endParaRPr lang="el-GR" i="1" dirty="0" smtClean="0"/>
                    </a:p>
                    <a:p>
                      <a:r>
                        <a:rPr lang="el-GR" dirty="0" smtClean="0"/>
                        <a:t>                                                                                                                       </a:t>
                      </a:r>
                      <a:r>
                        <a:rPr lang="el-GR" dirty="0" err="1" smtClean="0"/>
                        <a:t>Ατρακούριο</a:t>
                      </a:r>
                      <a:r>
                        <a:rPr lang="en-GB" dirty="0" smtClean="0"/>
                        <a:t>- Cis</a:t>
                      </a:r>
                      <a:endParaRPr lang="el-GR" dirty="0" smtClean="0"/>
                    </a:p>
                    <a:p>
                      <a:r>
                        <a:rPr lang="el-GR" dirty="0" smtClean="0"/>
                        <a:t>                                                                                                                       </a:t>
                      </a:r>
                      <a:r>
                        <a:rPr lang="el-GR" i="1" dirty="0" err="1" smtClean="0"/>
                        <a:t>Δοξακούριο</a:t>
                      </a:r>
                      <a:endParaRPr lang="el-GR" i="1" dirty="0" smtClean="0"/>
                    </a:p>
                    <a:p>
                      <a:r>
                        <a:rPr lang="el-GR" baseline="0" dirty="0" smtClean="0"/>
                        <a:t>                                                                                                                       </a:t>
                      </a:r>
                      <a:r>
                        <a:rPr lang="el-GR" baseline="0" dirty="0" err="1" smtClean="0"/>
                        <a:t>Μιβακούριο</a:t>
                      </a:r>
                      <a:endParaRPr lang="el-GR" baseline="0" dirty="0" smtClean="0"/>
                    </a:p>
                    <a:p>
                      <a:endParaRPr lang="el-GR" baseline="0" dirty="0" smtClean="0"/>
                    </a:p>
                    <a:p>
                      <a:r>
                        <a:rPr lang="el-GR" baseline="0" dirty="0" smtClean="0"/>
                        <a:t>                                                                      </a:t>
                      </a:r>
                      <a:r>
                        <a:rPr lang="el-GR" sz="2000" b="1" baseline="0" dirty="0" err="1" smtClean="0"/>
                        <a:t>Στεροειδή</a:t>
                      </a:r>
                      <a:r>
                        <a:rPr lang="el-GR" sz="2000" b="1" baseline="0" dirty="0" smtClean="0"/>
                        <a:t> </a:t>
                      </a:r>
                      <a:r>
                        <a:rPr lang="el-GR" baseline="0" dirty="0" smtClean="0"/>
                        <a:t>                            </a:t>
                      </a:r>
                      <a:r>
                        <a:rPr lang="el-GR" baseline="0" dirty="0" err="1" smtClean="0"/>
                        <a:t>Πανκουρόνιο</a:t>
                      </a:r>
                      <a:endParaRPr lang="el-GR" baseline="0" dirty="0" smtClean="0"/>
                    </a:p>
                    <a:p>
                      <a:r>
                        <a:rPr lang="el-GR" baseline="0" dirty="0" smtClean="0"/>
                        <a:t>                                                                                                                        </a:t>
                      </a:r>
                      <a:r>
                        <a:rPr lang="el-GR" baseline="0" dirty="0" err="1" smtClean="0"/>
                        <a:t>Βεκουρόνιο</a:t>
                      </a:r>
                      <a:endParaRPr lang="el-GR" baseline="0" dirty="0" smtClean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aseline="0" dirty="0" smtClean="0"/>
                        <a:t>                                                                                                                        </a:t>
                      </a:r>
                      <a:r>
                        <a:rPr lang="el-GR" i="1" baseline="0" dirty="0" err="1" smtClean="0"/>
                        <a:t>Πιπεκουρόνιο</a:t>
                      </a:r>
                      <a:r>
                        <a:rPr lang="el-GR" i="1" baseline="0" dirty="0" smtClean="0"/>
                        <a:t> </a:t>
                      </a:r>
                      <a:r>
                        <a:rPr lang="el-GR" i="1" baseline="0" dirty="0" err="1" smtClean="0"/>
                        <a:t>Δεκαμεθόνιο</a:t>
                      </a:r>
                      <a:r>
                        <a:rPr lang="el-GR" i="1" baseline="0" dirty="0" smtClean="0"/>
                        <a:t> </a:t>
                      </a:r>
                      <a:r>
                        <a:rPr lang="en-GB" i="1" baseline="0" dirty="0" smtClean="0"/>
                        <a:t> </a:t>
                      </a:r>
                      <a:r>
                        <a:rPr lang="en-GB" baseline="0" dirty="0" smtClean="0"/>
                        <a:t>                                                                                               </a:t>
                      </a:r>
                      <a:r>
                        <a:rPr lang="el-GR" baseline="0" dirty="0" err="1" smtClean="0"/>
                        <a:t>Ροκουρόνιο</a:t>
                      </a:r>
                      <a:endParaRPr lang="el-GR" dirty="0" smtClean="0"/>
                    </a:p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063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31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529" y="5269510"/>
            <a:ext cx="3322020" cy="1328808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0" y="1641099"/>
            <a:ext cx="6096000" cy="38318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Το μόριο της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ακετυλοχολίνης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, η οποία είναι ο φυσικός διαβιβαστής στη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νευρομυική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σύναψη, έχει μια θετικά φορτισμένη ομάδα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αμμωνίου.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ομάδα αυτή, έλκεται από μια αρνητικά φορτισμένη περιοχή ("θέση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αναγνώρισης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") της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μονάδας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του νικοτινικού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μετασυναπτικού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υποδοχέα. Η ύπαρξη θετικά φορτισμένων ομάδων αμμωνίου είναι ένα κοινό γνώρισμα των μορίων των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μυοχαλαρωτικών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αποπολωτικών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και μη).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24554" y="829994"/>
            <a:ext cx="5381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ΜΗΧΑΝΙΣΜΟΣ ΔΡΑΣΗΣ</a:t>
            </a:r>
            <a:endParaRPr lang="el-GR" sz="32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256" y="2723220"/>
            <a:ext cx="5616981" cy="2288400"/>
          </a:xfrm>
          <a:prstGeom prst="rect">
            <a:avLst/>
          </a:prstGeom>
        </p:spPr>
      </p:pic>
      <p:cxnSp>
        <p:nvCxnSpPr>
          <p:cNvPr id="10" name="Ευθύγραμμο βέλος σύνδεσης 9"/>
          <p:cNvCxnSpPr/>
          <p:nvPr/>
        </p:nvCxnSpPr>
        <p:spPr>
          <a:xfrm flipH="1">
            <a:off x="8553157" y="1748840"/>
            <a:ext cx="136387" cy="3077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/>
          <p:cNvCxnSpPr/>
          <p:nvPr/>
        </p:nvCxnSpPr>
        <p:spPr>
          <a:xfrm flipH="1">
            <a:off x="10592972" y="1594951"/>
            <a:ext cx="14068" cy="3698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Εικόνα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256" y="1482082"/>
            <a:ext cx="5616981" cy="12588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57824" y="1666150"/>
            <a:ext cx="2026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ΚΙΝΗΤΙΚΗ ΝΕΥΡΙΚΗ ΙΝΑ</a:t>
            </a:r>
            <a:endParaRPr lang="el-G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04382" y="1897953"/>
            <a:ext cx="1856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ΝΕΥΡΟΜΥΙΚΗ ΣΥΝΑΨΗ</a:t>
            </a:r>
            <a:endParaRPr lang="el-G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66607" y="1590176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ΣΥΝΑΠΤΙΚΑ ΚΥΣΤΙΔΙΑ </a:t>
            </a:r>
            <a:r>
              <a:rPr lang="en-GB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</a:t>
            </a:r>
            <a:endParaRPr lang="el-G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949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0" y="0"/>
            <a:ext cx="12192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u="sng" dirty="0">
                <a:solidFill>
                  <a:srgbClr val="FF0000"/>
                </a:solidFill>
                <a:latin typeface="Arial Black" panose="020B0A04020102020204" pitchFamily="34" charset="0"/>
              </a:rPr>
              <a:t>Μετάδοση του ερεθίσματος στη </a:t>
            </a:r>
            <a:r>
              <a:rPr lang="el-GR" sz="2800" u="sng" dirty="0" err="1">
                <a:solidFill>
                  <a:srgbClr val="FF0000"/>
                </a:solidFill>
                <a:latin typeface="Arial Black" panose="020B0A04020102020204" pitchFamily="34" charset="0"/>
              </a:rPr>
              <a:t>νευρομυική</a:t>
            </a:r>
            <a:r>
              <a:rPr lang="el-GR" sz="2800" u="sng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l-GR" sz="2800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σύναψη</a:t>
            </a:r>
          </a:p>
          <a:p>
            <a:pPr algn="ctr"/>
            <a:endParaRPr lang="el-GR" sz="2800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el-GR" sz="2800" u="sng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el-GR" sz="2800" u="sng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el-GR" sz="2800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el-GR" sz="2800" u="sng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el-GR" sz="2800" u="sng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el-GR" sz="2800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el-GR" sz="2800" u="sng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el-GR" sz="2800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el-GR" sz="2800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706" y="830959"/>
            <a:ext cx="6419399" cy="35018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015" y="1041388"/>
            <a:ext cx="4833676" cy="502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• H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εκπόλωση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του κινητικού νευρώνα από το δυναμικό ενεργείας κατά τη μετάδοση του</a:t>
            </a:r>
          </a:p>
          <a:p>
            <a:pPr algn="ctr">
              <a:lnSpc>
                <a:spcPct val="15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νευρικού ερεθίσματος οδηγεί σε απελευθέρωση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ακετυλοχολίνης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από τα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συναπτικά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κυστίδια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του άκρου του νευρώνα.</a:t>
            </a:r>
          </a:p>
          <a:p>
            <a:pPr algn="ctr">
              <a:lnSpc>
                <a:spcPct val="15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• Τα μόρια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ακετυλοχολίνης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στη συνέχεια συνδέονται με τους νικοτινικούς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χολινεργικούς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υποδοχείς ενός ειδικού τμήματος της κυτταρικής μεμβράνης του μυϊκού κυττάρου</a:t>
            </a:r>
          </a:p>
          <a:p>
            <a:pPr algn="ctr">
              <a:lnSpc>
                <a:spcPct val="15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που ονομάζεται τελική κινητική πλάκα (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motor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end-plate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706" y="4332850"/>
            <a:ext cx="6419399" cy="132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6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141" y="473808"/>
            <a:ext cx="5688061" cy="902286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628356" y="1359486"/>
            <a:ext cx="943004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Οι θετικά φορτισμένες ομάδες αμμωνίου του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μορίου των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μυοχαλαρωτικών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μιμούνται τη συμπεριφορά της τεταρτοταγούς ομάδας αμμωνίου του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φυσικού διαβιβαστή, δηλαδή της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ακετυλοχολίνης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Με αυτό τον τρόπο εξηγείται το φαινόμενο της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ηλεκτροστατικής έλξης των μορίων των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μυοχαλαρωτικών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από τις "θέσεις αναγνώρισης" της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ακετυλοχολίνης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που υπάρχουν στον υποδοχέα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Τα μόρια των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μυοχαλαρωτικών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παρουσιάζουν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δομικές ομοιότητες με το μόριο της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ακετυλοχολίνης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Η δράση των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ουσιών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αυτών οδηγεί σε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εκπόλωση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της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μετασυνατικής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μεμβράνης.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3218" y="781855"/>
            <a:ext cx="2495918" cy="2495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696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586528" y="2623811"/>
            <a:ext cx="79432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800" b="1" u="sng" dirty="0" err="1" smtClean="0">
                <a:latin typeface="Arial Black" panose="020B0A04020102020204" pitchFamily="34" charset="0"/>
              </a:rPr>
              <a:t>Αποπολωτικοί</a:t>
            </a:r>
            <a:r>
              <a:rPr lang="el-GR" sz="2800" b="1" u="sng" dirty="0" smtClean="0">
                <a:latin typeface="Arial Black" panose="020B0A04020102020204" pitchFamily="34" charset="0"/>
              </a:rPr>
              <a:t> </a:t>
            </a:r>
            <a:r>
              <a:rPr lang="el-GR" sz="2800" b="1" u="sng" dirty="0" err="1" smtClean="0">
                <a:latin typeface="Arial Black" panose="020B0A04020102020204" pitchFamily="34" charset="0"/>
              </a:rPr>
              <a:t>Νευρομυϊκοί</a:t>
            </a:r>
            <a:r>
              <a:rPr lang="el-GR" sz="2800" b="1" u="sng" dirty="0" smtClean="0">
                <a:latin typeface="Arial Black" panose="020B0A04020102020204" pitchFamily="34" charset="0"/>
              </a:rPr>
              <a:t> </a:t>
            </a:r>
            <a:r>
              <a:rPr lang="el-GR" sz="2800" b="1" u="sng" dirty="0" err="1">
                <a:latin typeface="Arial Black" panose="020B0A04020102020204" pitchFamily="34" charset="0"/>
              </a:rPr>
              <a:t>Α</a:t>
            </a:r>
            <a:r>
              <a:rPr lang="el-GR" sz="2800" b="1" u="sng" dirty="0" err="1" smtClean="0">
                <a:latin typeface="Arial Black" panose="020B0A04020102020204" pitchFamily="34" charset="0"/>
              </a:rPr>
              <a:t>ποκλειστές</a:t>
            </a:r>
            <a:endParaRPr lang="el-GR" sz="2800" u="sng" dirty="0">
              <a:latin typeface="Arial Black" panose="020B0A04020102020204" pitchFamily="34" charset="0"/>
            </a:endParaRPr>
          </a:p>
        </p:txBody>
      </p:sp>
      <p:sp>
        <p:nvSpPr>
          <p:cNvPr id="3" name="Ραβδωτό δεξιό βέλος 2"/>
          <p:cNvSpPr/>
          <p:nvPr/>
        </p:nvSpPr>
        <p:spPr>
          <a:xfrm>
            <a:off x="407963" y="2436799"/>
            <a:ext cx="1631852" cy="8972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894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752578" y="791198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Οι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αποπολωτικοί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νευρομυϊκοί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αποκλειστές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μιμούνται τη δράση της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ακετυλοχολίνης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και δρουν ως αγωνιστές στους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χολινεργικούς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υποδοχείς.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l-G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διάρκεια δράσης είναι βραχεία γιατί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υδρολύονται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από την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βουτυρυλοχολινεστεράση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ή ψευδής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χολινεστεράση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(ΜΟΝΟ το 10% της ΣΚΧ φτάνει στην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νευρομυϊκή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σύναψη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1945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444282" y="1437309"/>
            <a:ext cx="910648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Οι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δράσεις των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μη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αποπολωτικών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μυοχαλαρωτικών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αποτελούν ουσιαστικά ένα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συνδυασμό αποκλεισμού των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προσυναπτικών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και</a:t>
            </a:r>
          </a:p>
          <a:p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μετασυναπτικών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υποδοχέων με συμμετοχή ενίοτε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και αποκλεισμού των διαύλων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ιόντων</a:t>
            </a:r>
          </a:p>
          <a:p>
            <a:endParaRPr lang="el-G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ποια μορφή αποκλεισμού υπερισχύει κάθε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φορά εξαρτάται από πολλούς παράγοντες, όπως τη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συγγένεια ορισμένων φαρμάκων για συγκεκριμένο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είδος υποδοχέων, τις συγκεντρώσεις των φ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αρμάκων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στους υποδοχείς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αυτούς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κά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745587"/>
            <a:ext cx="2034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ΣΗΜΑΝΤΙΚΟ:</a:t>
            </a:r>
            <a:endParaRPr lang="el-GR" sz="2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80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14217" y="-26768"/>
            <a:ext cx="10131425" cy="1456267"/>
          </a:xfrm>
        </p:spPr>
        <p:txBody>
          <a:bodyPr/>
          <a:lstStyle/>
          <a:p>
            <a:pPr algn="ctr"/>
            <a:r>
              <a:rPr lang="el-GR" b="1" u="sng" dirty="0" err="1" smtClean="0">
                <a:latin typeface="Arial Black" panose="020B0A04020102020204" pitchFamily="34" charset="0"/>
              </a:rPr>
              <a:t>Ιστορικ</a:t>
            </a:r>
            <a:r>
              <a:rPr lang="en-US" b="1" u="sng" dirty="0" smtClean="0">
                <a:latin typeface="Arial Black" panose="020B0A04020102020204" pitchFamily="34" charset="0"/>
              </a:rPr>
              <a:t>h </a:t>
            </a:r>
            <a:r>
              <a:rPr lang="el-GR" b="1" u="sng" dirty="0" err="1" smtClean="0">
                <a:latin typeface="Arial Black" panose="020B0A04020102020204" pitchFamily="34" charset="0"/>
              </a:rPr>
              <a:t>διαδρομ</a:t>
            </a:r>
            <a:r>
              <a:rPr lang="en-US" b="1" u="sng" dirty="0" smtClean="0">
                <a:latin typeface="Arial Black" panose="020B0A04020102020204" pitchFamily="34" charset="0"/>
              </a:rPr>
              <a:t>h</a:t>
            </a:r>
            <a:r>
              <a:rPr lang="el-GR" dirty="0">
                <a:latin typeface="Arial Black" panose="020B0A04020102020204" pitchFamily="34" charset="0"/>
              </a:rPr>
              <a:t/>
            </a:r>
            <a:br>
              <a:rPr lang="el-GR" dirty="0">
                <a:latin typeface="Arial Black" panose="020B0A04020102020204" pitchFamily="34" charset="0"/>
              </a:rPr>
            </a:br>
            <a:endParaRPr lang="el-GR" dirty="0">
              <a:latin typeface="Arial Black" panose="020B0A0402010202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14217" y="2861062"/>
            <a:ext cx="8162779" cy="3649133"/>
          </a:xfrm>
        </p:spPr>
        <p:txBody>
          <a:bodyPr>
            <a:normAutofit/>
          </a:bodyPr>
          <a:lstStyle/>
          <a:p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1942: οι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H. Griffith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E. Johnson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χρησιμοποιούν το κουράριο για επίτευξη χειρουργικής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μυοχάλασης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Μια ιστορική ημέρα για την Αναισθησιολογία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1949,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Bovet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al. :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Περιγραφή της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σουκκινυλοχολίνης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1951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Κλινική χρήση της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σουκκινυλοχολίνης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1967: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Κλινική χρήση του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πανκουρονίου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980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: νέα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εποχή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βεκουρόνιο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ατρακούριο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με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εμφανώς λιγότερες ανεπιθύμητες ενέργειες &amp; βραχύτερη διάρκεια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δράσης σε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σχέση με τους παλαιότερους ΝΜΑ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056" y="51858"/>
            <a:ext cx="1771650" cy="257175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63" y="1000611"/>
            <a:ext cx="1860451" cy="1860451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387" y="1000610"/>
            <a:ext cx="1849758" cy="19396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21409" y="2971103"/>
            <a:ext cx="2869810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Π</a:t>
            </a:r>
            <a:r>
              <a:rPr lang="el-GR" dirty="0" smtClean="0"/>
              <a:t>ολύπλοκο</a:t>
            </a:r>
            <a:r>
              <a:rPr lang="el-GR" dirty="0"/>
              <a:t> </a:t>
            </a:r>
            <a:r>
              <a:rPr lang="el-GR" dirty="0">
                <a:hlinkClick r:id="rId5" tooltip="Εκχύλισμα (δεν έχει γραφτεί ακόμα)"/>
              </a:rPr>
              <a:t>εκχύλισμα</a:t>
            </a:r>
            <a:r>
              <a:rPr lang="el-GR" dirty="0"/>
              <a:t> των φλοιών των βλαστών του </a:t>
            </a:r>
            <a:r>
              <a:rPr lang="el-GR" dirty="0" err="1">
                <a:hlinkClick r:id="rId6" tooltip="Strychnos toxifera (δεν έχει γραφτεί ακόμα)"/>
              </a:rPr>
              <a:t>Strychnos</a:t>
            </a:r>
            <a:r>
              <a:rPr lang="el-GR" dirty="0">
                <a:hlinkClick r:id="rId6" tooltip="Strychnos toxifera (δεν έχει γραφτεί ακόμα)"/>
              </a:rPr>
              <a:t> </a:t>
            </a:r>
            <a:r>
              <a:rPr lang="el-GR" dirty="0" err="1">
                <a:hlinkClick r:id="rId6" tooltip="Strychnos toxifera (δεν έχει γραφτεί ακόμα)"/>
              </a:rPr>
              <a:t>toxifera</a:t>
            </a:r>
            <a:r>
              <a:rPr lang="el-GR" dirty="0"/>
              <a:t> και </a:t>
            </a:r>
            <a:r>
              <a:rPr lang="el-GR" dirty="0" err="1">
                <a:hlinkClick r:id="rId7" tooltip="Chondrodenron tomentosum (δεν έχει γραφτεί ακόμα)"/>
              </a:rPr>
              <a:t>Chondrodenron</a:t>
            </a:r>
            <a:r>
              <a:rPr lang="el-GR" dirty="0">
                <a:hlinkClick r:id="rId7" tooltip="Chondrodenron tomentosum (δεν έχει γραφτεί ακόμα)"/>
              </a:rPr>
              <a:t> </a:t>
            </a:r>
            <a:r>
              <a:rPr lang="el-GR" dirty="0" err="1">
                <a:hlinkClick r:id="rId7" tooltip="Chondrodenron tomentosum (δεν έχει γραφτεί ακόμα)"/>
              </a:rPr>
              <a:t>tomentosum</a:t>
            </a:r>
            <a:r>
              <a:rPr lang="el-GR" dirty="0"/>
              <a:t> της </a:t>
            </a:r>
            <a:r>
              <a:rPr lang="el-GR" dirty="0">
                <a:hlinkClick r:id="rId8" tooltip="Νότια Αμερική"/>
              </a:rPr>
              <a:t>Νοτίου Αμερικής</a:t>
            </a:r>
            <a:r>
              <a:rPr lang="el-GR" dirty="0"/>
              <a:t>, που χρησιμοποιείτο από τους </a:t>
            </a:r>
            <a:r>
              <a:rPr lang="el-GR" dirty="0">
                <a:hlinkClick r:id="rId9" tooltip="Ιθαγενείς πληθυσμοί της Αμερικής"/>
              </a:rPr>
              <a:t>Ινδιάνους</a:t>
            </a:r>
            <a:r>
              <a:rPr lang="el-GR" dirty="0"/>
              <a:t> ως δηλητήριο στα βέλη. </a:t>
            </a: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953" y="4483716"/>
            <a:ext cx="238125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711569" y="112446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J"/>
            </a:pPr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Σήμερα, </a:t>
            </a:r>
            <a:r>
              <a:rPr lang="el-G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το μόνο δημοφιλές </a:t>
            </a:r>
            <a:r>
              <a:rPr lang="el-G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αποπολωτικό</a:t>
            </a:r>
            <a:r>
              <a:rPr lang="el-G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μυοχαλαρωτικό</a:t>
            </a:r>
            <a:r>
              <a:rPr lang="el-G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είναι η </a:t>
            </a:r>
            <a:r>
              <a:rPr lang="el-G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σουκινυλοχολίνη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6831439" y="3178350"/>
            <a:ext cx="28057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ΣΚΟΛΙΝΗ</a:t>
            </a:r>
            <a:endParaRPr lang="el-GR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1" y="3284807"/>
            <a:ext cx="5350414" cy="324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484012" y="5472332"/>
            <a:ext cx="2743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LYCITROPE</a:t>
            </a:r>
            <a:endParaRPr lang="el-GR" sz="3200" b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74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31409" y="692724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ΣΚΧ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όπως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ακριβώς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και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ακετυλοχολίνη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προκαλεί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αποπόλωση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της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μετασυναπτικής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μεμβράνης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της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νευρομυϊκής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σύναψης,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αυξάνοντας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δυναμικό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ηρεμίας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της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πάνω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από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όριο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του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δυναμικού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ενέργειας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νευρομυϊκός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αποκλεισμός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έναρξη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μυϊκής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σύσπασης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οφείλεται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στην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πολύ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μικρή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δράση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της.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ΦάσηΙαποκλεισμού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648" y="1534403"/>
            <a:ext cx="4580051" cy="3417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70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060874" y="628041"/>
            <a:ext cx="602566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Η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μεγάλη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δημοτικότητα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της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σουκινυλοχολίνης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οφείλεται:</a:t>
            </a:r>
          </a:p>
          <a:p>
            <a:pPr marL="457200" indent="-457200">
              <a:lnSpc>
                <a:spcPct val="2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στην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ταχεία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έναρξη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δράσης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(30 έως 60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sec)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και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2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στη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βραχεία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διάρκεια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δράσης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(λιγότερο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από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10 λεπτά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3" name="Εικόνα 2" descr="Web sul blog: Google lancia Sos Alert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55" y="112540"/>
            <a:ext cx="2890911" cy="289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0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261403" y="975253"/>
            <a:ext cx="9144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Ωστόσο, εφόσον το είδος της επέμβασης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απαιτεί την ύπαρξη συνθηκών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μυοχάλασης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για μεγαλύτερα χρονικά διαστήματα, τότε είναι αναγκαία η χρήση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ενός άλλου μη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αποπολωτικού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μυοχαλαρωτικού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για την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εξασφάλιση συνθηκών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μυοχάλασης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στη συνέχεια.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Μία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πρακτική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, η οποία εφαρμόζεται σε ορισμένες περιπτώσεις, είναι η χορήγηση μικρών συμπληρωματικών δόσεων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σουκινυλ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χολίνης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ή στάγδην χορήγησής της κατά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τη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διενέργεια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επεμβάσεων μικρής διάρκειας, οι οποίες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όμως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απαιτούν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βαθύ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νευρομυϊκό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αποκλεισμό. Υπό τις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συνθήκες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αυτές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, οι χορηγούμενες δόσεις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σουκινυλχολίνης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μπορούν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φθάσουν έως και τα 7-10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Δεξί βέλος 2"/>
          <p:cNvSpPr/>
          <p:nvPr/>
        </p:nvSpPr>
        <p:spPr>
          <a:xfrm>
            <a:off x="168812" y="3376246"/>
            <a:ext cx="1012874" cy="717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Δεξί βέλος 3"/>
          <p:cNvSpPr/>
          <p:nvPr/>
        </p:nvSpPr>
        <p:spPr>
          <a:xfrm>
            <a:off x="168812" y="4783015"/>
            <a:ext cx="1069144" cy="7455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762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942376" y="304587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διάρκεια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δράσης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παρατείνεται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με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μεγάλες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δόσεις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και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σε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περίπτωση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ανώμαλου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μεταβολισμού.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παρατεταμένη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διάρκεια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δράσης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να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οφείλεται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σε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υποθερμία,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σε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χαμηλές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συγκεντρώσεις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ενζύμου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ή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σε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γενετική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ανωμαλία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του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ενζύμου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υποθερμία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ελαττώνει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το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ρυθμό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υδρόλυσης.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Χαμηλές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συγκεντρώσεις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ενζύμου,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ανευρίσκονται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σε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εγκυμοσύνη,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σε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παθήσεις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του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ήπατος,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σε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νεφρική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ανεπάρκεια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και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μετά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τη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χορήγηση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ορισμένων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φαρμάκων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-104931" y="119921"/>
            <a:ext cx="3242718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</a:t>
            </a:r>
          </a:p>
          <a:p>
            <a:pPr algn="ctr"/>
            <a:r>
              <a:rPr lang="en-GB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</a:t>
            </a:r>
          </a:p>
          <a:p>
            <a:pPr algn="ctr"/>
            <a:r>
              <a:rPr lang="en-GB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</a:t>
            </a:r>
          </a:p>
          <a:p>
            <a:pPr algn="ctr"/>
            <a:r>
              <a:rPr lang="en-GB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</a:t>
            </a:r>
          </a:p>
          <a:p>
            <a:pPr algn="ctr"/>
            <a:r>
              <a:rPr lang="en-GB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</a:t>
            </a:r>
          </a:p>
          <a:p>
            <a:pPr algn="ctr"/>
            <a:r>
              <a:rPr lang="en-GB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</a:t>
            </a:r>
          </a:p>
          <a:p>
            <a:pPr algn="ctr"/>
            <a:r>
              <a:rPr lang="en-GB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</a:t>
            </a:r>
          </a:p>
          <a:p>
            <a:pPr algn="ctr"/>
            <a:r>
              <a:rPr lang="en-GB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</a:t>
            </a:r>
          </a:p>
          <a:p>
            <a:pPr algn="ctr"/>
            <a:r>
              <a:rPr lang="en-GB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</a:t>
            </a:r>
          </a:p>
          <a:p>
            <a:pPr algn="ctr"/>
            <a:r>
              <a:rPr lang="en-GB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</a:t>
            </a:r>
          </a:p>
          <a:p>
            <a:pPr algn="ctr"/>
            <a:r>
              <a:rPr lang="en-GB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</a:t>
            </a:r>
            <a:endParaRPr lang="el-GR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330" y="124350"/>
            <a:ext cx="3243353" cy="618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6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375708" y="839987"/>
            <a:ext cx="6096000" cy="5183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Σε υψηλές δόσεις και μεγάλης χρονικής διάρκειας χορήγησης της ΣΚΧ, υπάρχει περίπτωση, να αλλάξει η φύση του αποκλεισμού και να μοιάζει περισσότερο με τα χαρακτηριστικά του μη </a:t>
            </a:r>
            <a:r>
              <a:rPr lang="el-G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αποπολωτικού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αποκλεισμού. (</a:t>
            </a:r>
            <a:r>
              <a:rPr 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ΦάσηΙΙαποκλεισμού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Ισοσκελές τρίγωνο 2"/>
          <p:cNvSpPr/>
          <p:nvPr/>
        </p:nvSpPr>
        <p:spPr>
          <a:xfrm>
            <a:off x="1189295" y="395124"/>
            <a:ext cx="1491176" cy="15193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531" y="4594568"/>
            <a:ext cx="1511939" cy="1536325"/>
          </a:xfrm>
          <a:prstGeom prst="rect">
            <a:avLst/>
          </a:prstGeom>
          <a:scene3d>
            <a:camera prst="orthographicFront">
              <a:rot lat="20400000" lon="10799999" rev="108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99524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-468442" y="-356710"/>
            <a:ext cx="10131427" cy="3124199"/>
          </a:xfrm>
        </p:spPr>
        <p:txBody>
          <a:bodyPr/>
          <a:lstStyle/>
          <a:p>
            <a:pPr algn="ctr"/>
            <a:r>
              <a:rPr lang="el-GR" b="1" u="sng" dirty="0" smtClean="0">
                <a:latin typeface="Arial Black" panose="020B0A04020102020204" pitchFamily="34" charset="0"/>
              </a:rPr>
              <a:t>ΑΝΕΠΙΘΥΜΗΤΕΣ ΕΝΕΡΓΕΙΕΣ</a:t>
            </a:r>
            <a:endParaRPr lang="el-GR" u="sng" dirty="0">
              <a:latin typeface="Arial Black" panose="020B0A04020102020204" pitchFamily="34" charset="0"/>
            </a:endParaRP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85800" y="2377440"/>
            <a:ext cx="10131428" cy="3413760"/>
          </a:xfrm>
        </p:spPr>
        <p:txBody>
          <a:bodyPr/>
          <a:lstStyle/>
          <a:p>
            <a:r>
              <a:rPr lang="el-GR" b="1" i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Καρδιαγγειακό σύστημα</a:t>
            </a:r>
            <a:endParaRPr lang="el-GR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Προκαλεί διέγερση όλων των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χολινεργικών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υποδοχέων του αυτόνομου νευρικού συστήματος (ΑΝΣ) και άρα των νικοτινικών υποδοχέων των συμπαθητικών και παρασυμπαθητικών γαγγλίων και των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μουσκαρινικών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υποδοχέων στο φλεβόκομβο.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Σε μικρές δόσεις η ΣΚΧ έχει αρνητική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ινότροπη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χρονότροπη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δράση (μείωση ισχύος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μυικής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σύσπασης) στο μυοκάρδιο που προλαμβάνονται με την προηγούμενη χορήγηση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ατροπίνης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, σε μεγαλύτερες όμως δόσεις έχει τις ανάστροφες δράσεις, δηλαδή θετική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ινότροπη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χρονότροπη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δράση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(αύξηση ισχύος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μυικής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σύσπασης)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268" y="224852"/>
            <a:ext cx="3432202" cy="2867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125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0884" y="0"/>
            <a:ext cx="10131427" cy="3124199"/>
          </a:xfrm>
        </p:spPr>
        <p:txBody>
          <a:bodyPr/>
          <a:lstStyle/>
          <a:p>
            <a:pPr algn="ctr"/>
            <a:r>
              <a:rPr lang="el-GR" b="1" u="sng" dirty="0">
                <a:latin typeface="Arial Black" panose="020B0A04020102020204" pitchFamily="34" charset="0"/>
              </a:rPr>
              <a:t>ΑΝΕΠΙΘΥΜΗΤΕΣ ΕΝΕΡΓΕΙΕΣ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88853" y="2400298"/>
            <a:ext cx="10131428" cy="3536267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Η βραδυκαρδία είναι ιδιαίτερα συχνή στα παιδιά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ιδίως αν δεν έχουν λάβει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ατροπίνη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στην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προνάρκωση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ενώ στους ενήλικες παρατηρείται κυρίως μετά από βραχεία επαναληπτική δόση ΣΚΧ.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Ακραία περίπτωση του προηγούμενου αποτελεί η εμφάνιση έκτακτων κοιλιακών συστολών από διαφυγή, ενώ στις επικίνδυνες πλέον κοιλιακές αρρυθμίες συμμετέχει μαζί με την ευαισθητοποίηση του μυοκαρδίου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Η χορήγηση ΣΚΧ φάνηκε να οδηγεί στον τετραπλασιασμό της τιμής των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κατεχολαμινών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και στην αύξηση των συγκεντρώσεων του Κ+ στο πλάσμα.</a:t>
            </a:r>
          </a:p>
          <a:p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23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0"/>
            <a:ext cx="10131427" cy="3124199"/>
          </a:xfrm>
        </p:spPr>
        <p:txBody>
          <a:bodyPr/>
          <a:lstStyle/>
          <a:p>
            <a:pPr algn="ctr"/>
            <a:r>
              <a:rPr lang="el-GR" b="1" u="sng" dirty="0">
                <a:latin typeface="Arial Black" panose="020B0A04020102020204" pitchFamily="34" charset="0"/>
              </a:rPr>
              <a:t>ΑΝΕΠΙΘΥΜΗΤΕΣ ΕΝΕΡΓΕΙΕΣ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85800" y="2025748"/>
            <a:ext cx="10131428" cy="3765452"/>
          </a:xfrm>
        </p:spPr>
        <p:txBody>
          <a:bodyPr/>
          <a:lstStyle/>
          <a:p>
            <a:r>
              <a:rPr lang="el-G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ΥΠΕΡΚΑΛΙΑΙΜΙΑ</a:t>
            </a:r>
          </a:p>
          <a:p>
            <a:r>
              <a:rPr lang="el-GR" sz="2400" dirty="0" smtClean="0"/>
              <a:t>Σε φυσιολογικούς ασθενείς παρατηρείται μία αύξηση του Κ+ κατά 0,5 </a:t>
            </a:r>
            <a:r>
              <a:rPr lang="en-US" sz="2400" dirty="0" err="1" smtClean="0"/>
              <a:t>mEq</a:t>
            </a:r>
            <a:r>
              <a:rPr lang="en-US" sz="2400" dirty="0" smtClean="0"/>
              <a:t>/</a:t>
            </a:r>
            <a:r>
              <a:rPr lang="en-US" sz="2400" dirty="0" err="1" smtClean="0"/>
              <a:t>lt</a:t>
            </a:r>
            <a:r>
              <a:rPr lang="el-GR" sz="2400" dirty="0" smtClean="0"/>
              <a:t> μετά από χορήγηση ΣΚΧ, η οποία πιθανότατα οφείλεται σε εκροή ιόντων Κ+ από τη μυϊκή ίνα λόγω της παρατεταμένης </a:t>
            </a:r>
            <a:r>
              <a:rPr lang="el-GR" sz="2400" dirty="0" err="1" smtClean="0"/>
              <a:t>αποπόλωσης</a:t>
            </a:r>
            <a:r>
              <a:rPr lang="el-GR" sz="2400" dirty="0" smtClean="0"/>
              <a:t> της τελικής κινητικής πλάκας. Ορισμένες καταστάσεις μπορεί να συνοδεύονται από </a:t>
            </a:r>
            <a:r>
              <a:rPr lang="el-GR" sz="2400" dirty="0" err="1" smtClean="0"/>
              <a:t>υπερκαλιαιμία</a:t>
            </a:r>
            <a:r>
              <a:rPr lang="el-GR" sz="2400" dirty="0" smtClean="0"/>
              <a:t>, που κινδυνεύει να προκαλέσει και καρδιακή ανακοπή. (</a:t>
            </a:r>
            <a:r>
              <a:rPr lang="el-GR" sz="2400" dirty="0"/>
              <a:t>π.χ</a:t>
            </a:r>
            <a:r>
              <a:rPr lang="el-GR" sz="2400" dirty="0" smtClean="0"/>
              <a:t>. </a:t>
            </a:r>
            <a:r>
              <a:rPr lang="el-GR" sz="2400" dirty="0" err="1" smtClean="0"/>
              <a:t>εγκαυματίες</a:t>
            </a:r>
            <a:r>
              <a:rPr lang="el-GR" sz="2400" dirty="0" smtClean="0"/>
              <a:t>, </a:t>
            </a:r>
            <a:r>
              <a:rPr lang="el-GR" sz="2400" dirty="0" err="1" smtClean="0"/>
              <a:t>πολυτραυματίες</a:t>
            </a:r>
            <a:r>
              <a:rPr lang="el-GR" sz="2400" dirty="0"/>
              <a:t>)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069" y="4731021"/>
            <a:ext cx="3533931" cy="2120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913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0"/>
            <a:ext cx="10131427" cy="3124199"/>
          </a:xfrm>
        </p:spPr>
        <p:txBody>
          <a:bodyPr/>
          <a:lstStyle/>
          <a:p>
            <a:pPr algn="ctr"/>
            <a:r>
              <a:rPr lang="el-GR" b="1" u="sng" dirty="0">
                <a:latin typeface="Arial Black" panose="020B0A04020102020204" pitchFamily="34" charset="0"/>
              </a:rPr>
              <a:t>ΑΝΕΠΙΘΥΜΗΤΕΣ ΕΝΕΡΓΕΙΕΣ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573259" y="2400298"/>
            <a:ext cx="10131428" cy="3747283"/>
          </a:xfrm>
        </p:spPr>
        <p:txBody>
          <a:bodyPr>
            <a:normAutofit/>
          </a:bodyPr>
          <a:lstStyle/>
          <a:p>
            <a:r>
              <a:rPr lang="el-G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ΜΥΙΚΕΣ ΣΥΣΠΑΣΕΙΣ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Μετεγχειρητικά οι ασθενείς που έλαβαν ΣΚΧ παραπονούνται για μυαλγίες σαν αυτές του κοινού κρυολογήματος σε ποσοστά που κυμαίνονται από 0,2% έως 89%. (λόγω της πρόκλησης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ινιδιακών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μυϊκών συσπάσεων στην έναρξη της δράσης της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Εμφανίζονται συχνότερα σε νεαρές γυναίκες, που έλαβαν αναισθησία βραχείας διάρκειας και κινητοποιήθηκαν σε σύντομο χρόνο μετά την επέμβαση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sz="24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78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3175547" y="1769716"/>
            <a:ext cx="70957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Ήδη από το 1975 με το γνωστό άρθρο των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J. Sa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arese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 J.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itz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είχε τεθεί το ερώτημα εάν πράγματι χρειαζόμαστε στην κλινική αναισθησία άλλους </a:t>
            </a:r>
            <a:r>
              <a:rPr lang="el-G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μυοχαλαρωτικούς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παράγοντες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9" y="1303949"/>
            <a:ext cx="2143125" cy="21431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0166" y="6119446"/>
            <a:ext cx="1159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The effect of </a:t>
            </a:r>
            <a:r>
              <a:rPr lang="en-US" b="1" u="sng" dirty="0" err="1">
                <a:solidFill>
                  <a:srgbClr val="FF0000"/>
                </a:solidFill>
              </a:rPr>
              <a:t>tubocurarine</a:t>
            </a:r>
            <a:r>
              <a:rPr lang="en-US" b="1" u="sng" dirty="0">
                <a:solidFill>
                  <a:srgbClr val="FF0000"/>
                </a:solidFill>
              </a:rPr>
              <a:t> on indirectly elicited train-of-four muscle response and respiratory measurements in humans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86930" y="5627077"/>
            <a:ext cx="667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clinical 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n-GB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esthesia</a:t>
            </a: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new neuromuscular blocking agents?</a:t>
            </a:r>
          </a:p>
        </p:txBody>
      </p:sp>
    </p:spTree>
    <p:extLst>
      <p:ext uri="{BB962C8B-B14F-4D97-AF65-F5344CB8AC3E}">
        <p14:creationId xmlns:p14="http://schemas.microsoft.com/office/powerpoint/2010/main" val="346191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825305" y="1758462"/>
            <a:ext cx="959885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u="sng" cap="all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Κακο</a:t>
            </a:r>
            <a:r>
              <a:rPr lang="en-GB" sz="2000" b="1" u="sng" cap="al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sz="2000" b="1" u="sng" cap="all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θης</a:t>
            </a:r>
            <a:r>
              <a:rPr lang="el-GR" sz="2000" b="1" u="sng" cap="al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u="sng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υπερπυρεξία</a:t>
            </a:r>
            <a:endParaRPr lang="el-GR" sz="2000" b="1" u="sng" cap="al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Πρόκειται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περί συνδρόμου που εκδηλώνεται σε γενετικά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προδιατεθειμένα άτομα και το οποίο σε αρκετές περιπτώσεις είναι θανατηφόρο. Η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σουκινυλ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χολίνη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αποτελεί έναν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από τους συνηθέστερους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εκλυτικούς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παράγοντες και μαζί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με τους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αλογονομένους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εισπνεόμενους αναισθητικούς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παράγοντες ευθύνονται για το 80% των περιπτώσεων.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Οφείλεται στην ανάπτυξη οξείας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υπερμεταβολικής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κατάστασης στο μυϊκό ιστό και εκδηλώνεται με σπασμό των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μασητήρων, ταχυκαρδία, υπέρταση, αρρυθμίες και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υπερκαπνία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 Η υπερθερμία συνήθως είναι όψιμο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σημείο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14" y="-748303"/>
            <a:ext cx="10126334" cy="3182014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10685192" y="733800"/>
            <a:ext cx="393056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2400" b="1" cap="none" spc="0" dirty="0" smtClean="0">
                <a:ln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Δ</a:t>
            </a:r>
          </a:p>
          <a:p>
            <a:pPr algn="ctr"/>
            <a:r>
              <a:rPr lang="el-GR" sz="2400" b="1" dirty="0" smtClean="0">
                <a:ln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Α</a:t>
            </a:r>
          </a:p>
          <a:p>
            <a:pPr algn="ctr"/>
            <a:r>
              <a:rPr lang="el-GR" sz="2400" b="1" cap="none" spc="0" dirty="0" smtClean="0">
                <a:ln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Ν</a:t>
            </a:r>
            <a:endParaRPr lang="el-GR" sz="2400" b="1" dirty="0" smtClean="0">
              <a:ln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r>
              <a:rPr lang="el-GR" sz="2400" b="1" cap="none" spc="0" dirty="0" smtClean="0">
                <a:ln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Τ</a:t>
            </a:r>
          </a:p>
          <a:p>
            <a:pPr algn="ctr"/>
            <a:r>
              <a:rPr lang="el-GR" sz="2400" b="1" dirty="0" smtClean="0">
                <a:ln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Ρ</a:t>
            </a:r>
          </a:p>
          <a:p>
            <a:pPr algn="ctr"/>
            <a:r>
              <a:rPr lang="el-GR" sz="2400" b="1" cap="none" spc="0" dirty="0" smtClean="0">
                <a:ln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Ο</a:t>
            </a:r>
          </a:p>
          <a:p>
            <a:pPr algn="ctr"/>
            <a:r>
              <a:rPr lang="el-GR" sz="2400" b="1" dirty="0" smtClean="0">
                <a:ln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Λ</a:t>
            </a:r>
          </a:p>
          <a:p>
            <a:pPr algn="ctr"/>
            <a:r>
              <a:rPr lang="el-GR" sz="2400" b="1" cap="none" spc="0" dirty="0" smtClean="0">
                <a:ln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Ε</a:t>
            </a:r>
          </a:p>
          <a:p>
            <a:pPr algn="ctr"/>
            <a:r>
              <a:rPr lang="el-GR" sz="2400" b="1" dirty="0" smtClean="0">
                <a:ln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Ν</a:t>
            </a:r>
          </a:p>
          <a:p>
            <a:pPr algn="ctr"/>
            <a:r>
              <a:rPr lang="el-GR" sz="2400" b="1" cap="none" spc="0" dirty="0" smtClean="0">
                <a:ln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Ι</a:t>
            </a:r>
          </a:p>
          <a:p>
            <a:pPr algn="ctr"/>
            <a:r>
              <a:rPr lang="el-GR" sz="2400" b="1" dirty="0">
                <a:ln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Ο</a:t>
            </a:r>
            <a:endParaRPr lang="el-GR" sz="2400" b="1" cap="none" spc="0" dirty="0" smtClean="0">
              <a:ln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557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1" y="0"/>
            <a:ext cx="10131427" cy="3124199"/>
          </a:xfrm>
        </p:spPr>
        <p:txBody>
          <a:bodyPr/>
          <a:lstStyle/>
          <a:p>
            <a:pPr algn="ctr"/>
            <a:r>
              <a:rPr lang="el-GR" b="1" u="sng" dirty="0">
                <a:latin typeface="Arial Black" panose="020B0A04020102020204" pitchFamily="34" charset="0"/>
              </a:rPr>
              <a:t>ΑΝΕΠΙΘΥΜΗΤΕΣ ΕΝΕΡΓΕΙΕΣ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320040" y="2400298"/>
            <a:ext cx="10131428" cy="3817621"/>
          </a:xfrm>
        </p:spPr>
        <p:txBody>
          <a:bodyPr/>
          <a:lstStyle/>
          <a:p>
            <a:r>
              <a:rPr lang="el-G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ΑΥΞΗΣΗ ΕΝΔΟΦΘΑΛΜΙΑΣ ΠΙΕΣΗΣ</a:t>
            </a:r>
          </a:p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Ενδοφθάλμια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Πίεση (ΕΟΠ) αυξάνει (κατά 5-10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mmHg)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μέσα σε 1λεπτό από τη χορήγηση της ΣΚΧ, φθάνει τη μέγιστη τιμή στο 2</a:t>
            </a:r>
            <a:r>
              <a:rPr lang="el-GR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και στο 4</a:t>
            </a:r>
            <a:r>
              <a:rPr lang="el-GR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λεπτό και επανέρχεται στην αρχική τιμή μέσα σε 6λεπτά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15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73259" y="0"/>
            <a:ext cx="10131427" cy="3124199"/>
          </a:xfrm>
        </p:spPr>
        <p:txBody>
          <a:bodyPr/>
          <a:lstStyle/>
          <a:p>
            <a:pPr algn="ctr"/>
            <a:r>
              <a:rPr lang="el-GR" b="1" u="sng" dirty="0">
                <a:latin typeface="Arial Black" panose="020B0A04020102020204" pitchFamily="34" charset="0"/>
              </a:rPr>
              <a:t>ΑΝΕΠΙΘΥΜΗΤΕΣ ΕΝΕΡΓΕΙΕΣ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573259" y="2400299"/>
            <a:ext cx="10131428" cy="3845756"/>
          </a:xfrm>
        </p:spPr>
        <p:txBody>
          <a:bodyPr/>
          <a:lstStyle/>
          <a:p>
            <a:r>
              <a:rPr lang="el-G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ΑΥΞΗΣΗ ΕΝΔΟΓΑΣΤΡΙΚΗΣ ΠΙΕΣΗΣ</a:t>
            </a:r>
          </a:p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 χ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ορήγηση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ΣΚΧ μπορεί να προκαλέσει αύξηση της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ενδογαστρικής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πίεσης πολλές φορές και πάνω από 40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l-GR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Ο. Για να εμφανιστεί αναγωγή του γαστρικού περιεχομένου απαιτείται συνήθως αύξηση της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ενδογαστρικής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πίεσης πάνω από 30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Η</a:t>
            </a:r>
            <a:r>
              <a:rPr lang="el-GR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Ο, αλλά σε ορισμένες καταστάσεις, όπως παχυσαρκία, εγκυμοσύνη,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ασκίτης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διαφραγματοκήλη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το όριο αυτό μπορεί να βρίσκεται ακόμα και στα 15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Η</a:t>
            </a:r>
            <a:r>
              <a:rPr lang="el-GR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76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Ραβδωτό δεξιό βέλος 3"/>
          <p:cNvSpPr/>
          <p:nvPr/>
        </p:nvSpPr>
        <p:spPr>
          <a:xfrm>
            <a:off x="407963" y="2436799"/>
            <a:ext cx="1631852" cy="8972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2207419" y="2623811"/>
            <a:ext cx="8701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800" b="1" u="sng" dirty="0" smtClean="0">
                <a:latin typeface="Arial Black" panose="020B0A04020102020204" pitchFamily="34" charset="0"/>
              </a:rPr>
              <a:t>ΜΗ </a:t>
            </a:r>
            <a:r>
              <a:rPr lang="el-GR" sz="2800" b="1" u="sng" dirty="0" err="1" smtClean="0">
                <a:latin typeface="Arial Black" panose="020B0A04020102020204" pitchFamily="34" charset="0"/>
              </a:rPr>
              <a:t>Αποπολωτικοί</a:t>
            </a:r>
            <a:r>
              <a:rPr lang="el-GR" sz="2800" b="1" u="sng" dirty="0" smtClean="0">
                <a:latin typeface="Arial Black" panose="020B0A04020102020204" pitchFamily="34" charset="0"/>
              </a:rPr>
              <a:t> </a:t>
            </a:r>
            <a:r>
              <a:rPr lang="el-GR" sz="2800" b="1" u="sng" dirty="0" err="1" smtClean="0">
                <a:latin typeface="Arial Black" panose="020B0A04020102020204" pitchFamily="34" charset="0"/>
              </a:rPr>
              <a:t>Νευρομυϊκοί</a:t>
            </a:r>
            <a:r>
              <a:rPr lang="el-GR" sz="2800" b="1" u="sng" dirty="0" smtClean="0">
                <a:latin typeface="Arial Black" panose="020B0A04020102020204" pitchFamily="34" charset="0"/>
              </a:rPr>
              <a:t> </a:t>
            </a:r>
            <a:r>
              <a:rPr lang="el-GR" sz="2800" b="1" u="sng" dirty="0" err="1">
                <a:latin typeface="Arial Black" panose="020B0A04020102020204" pitchFamily="34" charset="0"/>
              </a:rPr>
              <a:t>Α</a:t>
            </a:r>
            <a:r>
              <a:rPr lang="el-GR" sz="2800" b="1" u="sng" dirty="0" err="1" smtClean="0">
                <a:latin typeface="Arial Black" panose="020B0A04020102020204" pitchFamily="34" charset="0"/>
              </a:rPr>
              <a:t>ποκλειστές</a:t>
            </a:r>
            <a:endParaRPr lang="el-GR" sz="2800" u="sng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45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126492" y="1059965"/>
            <a:ext cx="97113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sz="2400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μη </a:t>
            </a:r>
            <a:r>
              <a:rPr lang="el-GR" sz="2400" cap="all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αποπολωτικ</a:t>
            </a:r>
            <a:r>
              <a:rPr lang="en-GB" sz="2400" cap="al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2400" cap="al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cap="all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μυοχαλαρωτικ</a:t>
            </a:r>
            <a:r>
              <a:rPr lang="en-GB" sz="2400" cap="al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sz="2400" cap="al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προκαλούν μυϊκή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παράλυση με διαφορετικό μηχανισμό έναντι των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αποπολωτικών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μυοχαλαρωτικών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l-G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Συγκεκριμένα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τα μη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αποπολωτικά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μυοχαλαρωτικά συνδέονται με τον υποδοχέα της</a:t>
            </a:r>
          </a:p>
          <a:p>
            <a:pPr algn="ctr">
              <a:lnSpc>
                <a:spcPct val="150000"/>
              </a:lnSpc>
            </a:pP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ακετυλ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χολίνης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στην τελική κινητική πλάκα, εμποδίζοντας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με τον τρόπο αυτό τη σύνδεση της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ακετυλοχολίνης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και προκαλώντας μυϊκή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χάλαση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2034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439055" y="1010404"/>
            <a:ext cx="90540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l-GR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κατηγορία των </a:t>
            </a:r>
            <a:r>
              <a:rPr lang="el-G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μη </a:t>
            </a:r>
            <a:r>
              <a:rPr lang="el-GR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αποπολωτικών</a:t>
            </a:r>
            <a:r>
              <a:rPr lang="el-G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μυοχαλαρωτικών</a:t>
            </a:r>
            <a:r>
              <a:rPr lang="el-G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ανήκουν πολλές φαρμακευτικές ουσίες, πολλές από τις οποίες δεν χρησιμοποιούνται</a:t>
            </a:r>
          </a:p>
          <a:p>
            <a:pPr lvl="0" algn="ctr">
              <a:lnSpc>
                <a:spcPct val="150000"/>
              </a:lnSpc>
            </a:pPr>
            <a:r>
              <a:rPr lang="el-GR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πλέον στην κλινική πράξη και έχουν αντικατασταθεί από</a:t>
            </a:r>
          </a:p>
          <a:p>
            <a:pPr lvl="0" algn="ctr">
              <a:lnSpc>
                <a:spcPct val="150000"/>
              </a:lnSpc>
            </a:pPr>
            <a:r>
              <a:rPr lang="el-GR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άλλες ασφαλέστερες και με ιδανικότερο </a:t>
            </a:r>
            <a:r>
              <a:rPr lang="el-GR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φαρμακοκινητικό</a:t>
            </a:r>
            <a:endParaRPr lang="el-GR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l-GR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προφίλ. Μία από τις πλέον συνήθεις διακρίσεις είναι αυτή</a:t>
            </a:r>
          </a:p>
          <a:p>
            <a:pPr lvl="0" algn="ctr">
              <a:lnSpc>
                <a:spcPct val="150000"/>
              </a:lnSpc>
            </a:pPr>
            <a:r>
              <a:rPr lang="el-GR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που γίνεται με βάση τη χημική δομή </a:t>
            </a:r>
            <a:r>
              <a:rPr lang="el-GR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τους</a:t>
            </a:r>
            <a:r>
              <a:rPr lang="en-AE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l-GR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04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519311" y="815926"/>
            <a:ext cx="8187397" cy="5148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200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ι μη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αποπολωτικοί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νευρομυϊκοί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αποκλειστές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καταλαμβάνουν τους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χολινεργικούς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υποδοχείς στη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μετασυναπτική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μεμβράνη και εμποδίζουν την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αποπόλωση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της μεμβράνης από την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Ach.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Δρουν, επίσης, και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προσυναπτικά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με αποτέλεσμα ελάττωση του ποσού της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Ach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που απελευθερώνεται στο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συναπτικό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χάσμα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197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Εξάγωνο 3"/>
          <p:cNvSpPr/>
          <p:nvPr/>
        </p:nvSpPr>
        <p:spPr>
          <a:xfrm>
            <a:off x="2337582" y="713654"/>
            <a:ext cx="6447692" cy="5771553"/>
          </a:xfrm>
          <a:prstGeom prst="hexago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Ορθογώνιο 1"/>
          <p:cNvSpPr/>
          <p:nvPr/>
        </p:nvSpPr>
        <p:spPr>
          <a:xfrm>
            <a:off x="2689274" y="969722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3200" b="1" u="sng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Τα </a:t>
            </a:r>
            <a:r>
              <a:rPr lang="el-GR" sz="3200" b="1" u="sng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αποπολωτικά</a:t>
            </a:r>
            <a:r>
              <a:rPr lang="el-GR" sz="3200" b="1" u="sng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el-GR" sz="3200" b="1" u="sng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μυοχαλωτικά</a:t>
            </a:r>
            <a:r>
              <a:rPr lang="el-GR" sz="3200" b="1" u="sng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δρουν ως αγωνιστές των υποδοχέων της </a:t>
            </a:r>
            <a:r>
              <a:rPr lang="el-GR" sz="3200" b="1" u="sng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ακετυλοχολίνης</a:t>
            </a:r>
            <a:r>
              <a:rPr lang="el-GR" sz="3200" b="1" u="sng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, ενώ τα μη </a:t>
            </a:r>
            <a:r>
              <a:rPr lang="el-GR" sz="3200" b="1" u="sng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αποπολωτικά</a:t>
            </a:r>
            <a:r>
              <a:rPr lang="el-GR" sz="3200" b="1" u="sng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δρουν ως συναγωνιστικοί ανταγωνιστές/αναστολείς.</a:t>
            </a:r>
            <a:endParaRPr lang="el-GR" sz="3200" u="sng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25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094005" y="568909"/>
            <a:ext cx="781986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l-GR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	Ένας</a:t>
            </a:r>
            <a:r>
              <a:rPr lang="el-GR" sz="2000" dirty="0">
                <a:solidFill>
                  <a:srgbClr val="FFFF00"/>
                </a:solidFill>
                <a:latin typeface="Arial Black" panose="020B0A04020102020204" pitchFamily="34" charset="0"/>
              </a:rPr>
              <a:t> </a:t>
            </a:r>
            <a:r>
              <a:rPr 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αγωνιστής</a:t>
            </a:r>
            <a:r>
              <a:rPr lang="el-GR" sz="2000" dirty="0">
                <a:solidFill>
                  <a:srgbClr val="FFFF00"/>
                </a:solidFill>
                <a:latin typeface="Arial Black" panose="020B0A04020102020204" pitchFamily="34" charset="0"/>
              </a:rPr>
              <a:t> (ή διεγέρτης) είναι μια χημική ουσία που δεσμεύεται σε κάποιο υποδοχέα ενός κυττάρου και προκαλεί μια </a:t>
            </a:r>
            <a:r>
              <a:rPr lang="el-GR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απόκριση.</a:t>
            </a:r>
          </a:p>
          <a:p>
            <a:pPr>
              <a:lnSpc>
                <a:spcPct val="200000"/>
              </a:lnSpc>
            </a:pPr>
            <a:r>
              <a:rPr lang="el-GR" sz="2000" dirty="0">
                <a:solidFill>
                  <a:srgbClr val="FFFF00"/>
                </a:solidFill>
                <a:latin typeface="Arial Black" panose="020B0A04020102020204" pitchFamily="34" charset="0"/>
              </a:rPr>
              <a:t>	</a:t>
            </a:r>
            <a:r>
              <a:rPr lang="el-GR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Ένας </a:t>
            </a:r>
            <a:r>
              <a:rPr lang="el-GR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μερικός αγωνιστής </a:t>
            </a:r>
            <a:r>
              <a:rPr lang="el-GR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μπορεί να προκαλέσει μειωμένη απάντηση.</a:t>
            </a:r>
          </a:p>
          <a:p>
            <a:pPr>
              <a:lnSpc>
                <a:spcPct val="200000"/>
              </a:lnSpc>
            </a:pPr>
            <a:r>
              <a:rPr lang="el-GR" sz="2000" dirty="0">
                <a:solidFill>
                  <a:srgbClr val="FFFF00"/>
                </a:solidFill>
                <a:latin typeface="Arial Black" panose="020B0A04020102020204" pitchFamily="34" charset="0"/>
              </a:rPr>
              <a:t>	</a:t>
            </a:r>
            <a:r>
              <a:rPr lang="el-GR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Ένας </a:t>
            </a:r>
            <a:r>
              <a:rPr lang="el-GR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ανταγωνιστής</a:t>
            </a:r>
            <a:r>
              <a:rPr lang="el-GR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μπορεί να προκαλέσει καμία απάντηση (συναγωνιστικός </a:t>
            </a:r>
            <a:r>
              <a:rPr lang="en-AE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–</a:t>
            </a:r>
            <a:r>
              <a:rPr lang="el-GR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μη)</a:t>
            </a:r>
            <a:endParaRPr lang="el-GR" sz="20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85" y="4380095"/>
            <a:ext cx="3628814" cy="229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Δεξί βέλος 3"/>
          <p:cNvSpPr/>
          <p:nvPr/>
        </p:nvSpPr>
        <p:spPr>
          <a:xfrm>
            <a:off x="1635918" y="1573968"/>
            <a:ext cx="1739156" cy="9593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735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57667" y="-773723"/>
            <a:ext cx="10131427" cy="3124199"/>
          </a:xfrm>
        </p:spPr>
        <p:txBody>
          <a:bodyPr/>
          <a:lstStyle/>
          <a:p>
            <a:pPr algn="ctr"/>
            <a:r>
              <a:rPr lang="el-GR" b="1" dirty="0" smtClean="0">
                <a:latin typeface="Arial Black" panose="020B0A04020102020204" pitchFamily="34" charset="0"/>
              </a:rPr>
              <a:t>ΦΑΡΜΑΚΟΚΙΝΗΤΙΚΗ</a:t>
            </a:r>
            <a:endParaRPr lang="el-GR" dirty="0">
              <a:latin typeface="Arial Black" panose="020B0A04020102020204" pitchFamily="34" charset="0"/>
            </a:endParaRP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57666" y="2247313"/>
            <a:ext cx="10131428" cy="3647050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μυοχαλαρωτικά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ως ιονισμένες ενώσεις, είναι εξαιρετικά ευδιάλυτα στο νερό. Αν και αναμένεται να είναι το ίδιο ευδιάλυτα και στο ενδοκυττάριο υγρό, η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λιποειδική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σύσταση των κυτταρικών μεμβρανών αποτελεί φραγμό για τη διέλευσή τους μέσω αυτών και την είσοδό τους στον ενδοκυττάριο χώρο.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Έτσι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οι όγκοι κατανομής σε σταθερή κατάσταση κυμαίνονται από 0.2 μέχρι 0.5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/kg,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είναι δηλαδή ίσοι ή όχι πολύ μεγαλύτεροι από τον όγκο του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εξωκυττάριου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υγρού.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Σημειωτέον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ότι οι όγκοι κατανομής των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μυοχαλαρωτικών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είναι σχετικά μικροί συγκρινόμενοι με εκείνους των βαρβιτουρικών και των ναρκωτικών (2.0-4.0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/kg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δείχνοντας πολύ περιορισμένη κατανομή τους στους ιστούς</a:t>
            </a:r>
            <a:r>
              <a:rPr lang="el-GR" sz="2400" dirty="0"/>
              <a:t>.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29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7773" y="618978"/>
            <a:ext cx="4376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ΓΕΝΙΚΗ ΑΝΑΙΣΘΗΣΙΑ</a:t>
            </a:r>
            <a:endParaRPr lang="el-GR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777973" y="1536174"/>
            <a:ext cx="9421104" cy="4992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Η γενική αναισθησία είναι μια κατάσταση ελεύθερη άλγους που αφορά ολόκληρο το σώμα. Όταν χορηγείται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ένα γενικό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αναισθητικό, ο ασθενής εμφανίζει απώλεια συνείδησης και δεν αισθάνεται πόνο. Αντανακλαστικά,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όπως το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αντανακλαστικό κατάποσης και το φαρυγγικό, χάνονται κατά τη διάρκεια της βαθιάς γενικής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αναισθησίας. </a:t>
            </a:r>
          </a:p>
          <a:p>
            <a:pPr marL="285750" indent="-285750" algn="ctr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Η γενική αναισθησία επιτυγχάνεται με τη χρήση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ενός ή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περισσότερων φαρμάκων. Η επιλογή του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αναισθητικού φαρμάκου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εξαρτάται από πολλούς παράγοντες, όπως η γενική κατάσταση υγείας του ασθενούς, η περιοχή, το όργανο ή το σύστημα του οργανισμού που υποβάλλεται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σε χειρουργική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επέμβαση και η αναμενόμενη διάρκεια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της χειρουργικής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επέμβασης</a:t>
            </a:r>
          </a:p>
        </p:txBody>
      </p:sp>
    </p:spTree>
    <p:extLst>
      <p:ext uri="{BB962C8B-B14F-4D97-AF65-F5344CB8AC3E}">
        <p14:creationId xmlns:p14="http://schemas.microsoft.com/office/powerpoint/2010/main" val="323904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18515" y="-839371"/>
            <a:ext cx="10131427" cy="3124199"/>
          </a:xfrm>
        </p:spPr>
        <p:txBody>
          <a:bodyPr/>
          <a:lstStyle/>
          <a:p>
            <a:pPr algn="ctr"/>
            <a:r>
              <a:rPr lang="el-GR" b="1" dirty="0">
                <a:latin typeface="Arial Black" panose="020B0A04020102020204" pitchFamily="34" charset="0"/>
              </a:rPr>
              <a:t>ΦΑΡΜΑΚΟΚΙΝΗΤΙΚΗ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01393" y="2584939"/>
            <a:ext cx="10131428" cy="1447800"/>
          </a:xfrm>
        </p:spPr>
        <p:txBody>
          <a:bodyPr>
            <a:noAutofit/>
          </a:bodyPr>
          <a:lstStyle/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Τα μη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αποπολωτικά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μυοχαλαρωτικά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είναι ισχυρά ιονισμένα μόρια,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υδατοδιαλυτά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σε φυσιολογικό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, με αποτέλεσμα να διαπερνούν δύσκολα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λιποειδικούς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φραγμούς ( όπως τον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αιματεγκεφαλικό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φραγμό, το φραγμό του πλακούντα, το επιθήλιο των νεφρικών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σωληναρίων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ή το επιθήλιο του γαστρεντερικού σωλήνα).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Έτσι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δεν προκαλούν επιδράσεις στο Κεντρικό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ευρικό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ύστημα, η χορήγηση τους στη μητέρα δεν επηρεάζει το έμβρυο και η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επαναρρόφησή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τους από τα νεφρικά σωληνάρια είναι ελάχιστη.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ηπατική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η νεφρική κάθαρση αποτελούν σημαντικούς παράγοντες της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φαρμακοκινητικής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συμπεριφοράς τους. </a:t>
            </a:r>
          </a:p>
        </p:txBody>
      </p:sp>
    </p:spTree>
    <p:extLst>
      <p:ext uri="{BB962C8B-B14F-4D97-AF65-F5344CB8AC3E}">
        <p14:creationId xmlns:p14="http://schemas.microsoft.com/office/powerpoint/2010/main" val="76225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685802" y="858129"/>
            <a:ext cx="10131425" cy="3919252"/>
          </a:xfrm>
        </p:spPr>
        <p:txBody>
          <a:bodyPr>
            <a:no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Η δράση των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μυοχαλαρωτικών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στη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νευρομυική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σύναψη σχετίζεται άμεσα με τη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φαρμακοκινητική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Η εγκατάσταση του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νευρομυικού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αποκλεισμού συμβαίνει κατά τη διάρκεια της φάσης κατανομής. Μεταβολές στο χρόνο ημίσειας ζωής κατανομής ή στον όγκο κατανομής επηρεάζουν το χρόνο εγκατάστασης του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νευρομυικού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αποκλεισμού.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Αν ο όγκος κατανομής αυξηθεί, η συγκέντρωση του φαρμάκου στο πλάσμα θα είναι σε κάθε στιγμή χαμηλότερη, επομένως η εγκατάσταση του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νευρομυικού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αποκλεισμού θα καθυστερήσει. Η ταχύτητα με την οποία το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μυοχαλαρωτικό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κατανέμεται στους ιστούς είναι δυνατόν να επηρεαστεί από ύπαρξη χαμηλής καρδιακής παροχής ή μειωμένης αιματικής ροής στους μύες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1613096" y="4777381"/>
            <a:ext cx="86281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 αυτόματη ανάνηψη της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νευρομυικής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λειτουργίας μετά φαρμακευτικό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νευρομυικό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αποκλεισμό είναι αποτέλεσμα της απομάκρυνσης του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μυοχαλαρωτικού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από τη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νευρομυική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σύναψη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829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600220" y="935228"/>
            <a:ext cx="933156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Αναλόγως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των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φαρμακοκινητικών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χαρακτηριστικών του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κάθε παράγοντα, η απομάκρυνση από την κυκλοφορία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συνοδεύεται από ανάνηψη της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νευρομυϊκής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σύναψης και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την επάνοδο της μυϊκής λειτουργίας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Οι ανάγκες σε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μυοχάλαση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κατά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την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διάρκεια του χειρουργείου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καθορίζουν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την ανάγκη διατήρησης ενός συγκεκριμένου βάθους</a:t>
            </a:r>
          </a:p>
          <a:p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νευρομυϊκού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αποκλεισμού, είτε με τη χορήγηση συμπληρωματικών δόσεων, είτε με τη συνεχή στάγδην έγχυση του</a:t>
            </a:r>
          </a:p>
          <a:p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μυοχαλαρωτικού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Στις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περιπτώσεις αυτές, η σωστή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τιτλοποίηση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των δόσεων με βάση τις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διεγχειρητικές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ανάγκες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απαιτεί ειδική παρακολούθηση του βάθους του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νευρομυϊκού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αποκλεισμού.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589" y="154745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6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1978854" y="365760"/>
            <a:ext cx="769971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2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χορηγούνται μικρές δόσεις φαρμάκου, η ταχύτητα ανάνηψης της </a:t>
            </a:r>
            <a:r>
              <a:rPr lang="el-G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νευρομυικής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λειτουργίας εξαρτάται από την κατανομή του φαρμάκου. Μετά από μεγάλες ή επαναλαμβανόμενες δόσεις, η ταχύτητα ανάνηψης εξαρτάται περισσότερο από την ταχύτητα αποβολής του φαρμάκου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048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223888" y="968101"/>
            <a:ext cx="993179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μυοχαλαρωτικά χρησιμοποιούνται στην κλινική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πράξη: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τη διευκόλυνση της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ενδοτραχειακής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διασωλήνωσης,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την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βελτίωση των χειρουργικών συνθηκών, μέσω της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χάλασης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συγκεκριμένων μυϊκών ομάδων ή της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εξασφάλισης ακινησίας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l-G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καθώς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και στη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Μονάδα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ντατικής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εραπείας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για την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διενέργεια διαγνωστικών και θεραπευτικών παρεμβάσεων,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για σύντομες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χρονικές περιόδους. </a:t>
            </a:r>
          </a:p>
          <a:p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6916" y="506436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ΚΛΙΝΙΚΗ ΠΡΑΞΗ</a:t>
            </a:r>
            <a:endParaRPr lang="el-GR" sz="2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73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389" y="583545"/>
            <a:ext cx="3188484" cy="682811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980048" y="1266356"/>
            <a:ext cx="869852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l-G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 βάση αυτούς τους κλινικούς στόχους, αλλά και την υποκείμενη παθολογία του ασθενούς, γίνεται συνήθως και η επιλογή του</a:t>
            </a:r>
          </a:p>
          <a:p>
            <a:pPr lvl="0">
              <a:lnSpc>
                <a:spcPct val="200000"/>
              </a:lnSpc>
            </a:pPr>
            <a:r>
              <a:rPr lang="el-G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καταλληλότερου μη </a:t>
            </a:r>
            <a:r>
              <a:rPr lang="el-GR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αποπολωτικού</a:t>
            </a:r>
            <a:r>
              <a:rPr lang="el-G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μυοχαλαρωτικού</a:t>
            </a:r>
            <a:r>
              <a:rPr lang="el-G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l-G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ταχύτητα έναρξης δράσης για την διευκόλυνση της </a:t>
            </a:r>
            <a:r>
              <a:rPr lang="el-GR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ενδοτραχειακής</a:t>
            </a:r>
            <a:r>
              <a:rPr lang="el-G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διασωλήνωσης είναι ένας βασικός παράγοντας επιλογής </a:t>
            </a:r>
            <a:r>
              <a:rPr lang="el-GR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μυοχαλαρωτικού</a:t>
            </a:r>
            <a:r>
              <a:rPr lang="el-G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Από τα μέχρι σήμερα χρησιμοποιούμενα μη </a:t>
            </a:r>
            <a:r>
              <a:rPr lang="el-GR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αποπολωτικά</a:t>
            </a:r>
            <a:r>
              <a:rPr lang="el-G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μυοχαλαρωτικά, κανένα δεν εξασφαλίζει ιδανικές συνθήκες διασωλήνωσης ταχύτερα από τη </a:t>
            </a:r>
            <a:r>
              <a:rPr lang="el-GR" sz="2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σουκινυλοχολίνη</a:t>
            </a:r>
            <a:r>
              <a:rPr lang="el-G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196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092591" y="933049"/>
            <a:ext cx="101334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u="sng" cap="all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ΕπιδρΑσεις</a:t>
            </a:r>
            <a:r>
              <a:rPr lang="el-GR" sz="2800" b="1" u="sng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u="sng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των μη </a:t>
            </a:r>
            <a:r>
              <a:rPr lang="el-GR" sz="2800" b="1" u="sng" cap="all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αποπολωτικΩν</a:t>
            </a:r>
            <a:r>
              <a:rPr lang="el-GR" sz="2800" b="1" u="sng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u="sng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στο </a:t>
            </a:r>
            <a:r>
              <a:rPr lang="el-GR" sz="2800" b="1" u="sng" cap="all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καρδιαγγειακΟ</a:t>
            </a:r>
            <a:r>
              <a:rPr lang="el-GR" sz="2800" b="1" u="sng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u="sng" cap="all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σΥστημα</a:t>
            </a:r>
            <a:endParaRPr lang="el-GR" sz="2800" b="1" u="sng" cap="all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l-GR" sz="2800" b="1" u="sng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Οι επιδράσεις των μη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αποπολωτικών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μυοχαλαρωτικών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στο καρδιαγγειακό σύστημα οφείλονται κατά κύριο λόγο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στις δράσεις τους στους νικοτινικούς και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μουσκαρινικούς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υποδοχείς της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ακετυλοχολίνης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 Ωστόσο οι δράσεις αυτές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είναι περιορισμένες στα σύγχρονα χορηγούμενα μυοχαλαρωτικά. Έτσι από αυτά μόνο το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πανκουρόνιο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και σε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μικρότερο βαθμό το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ροκουρόνιο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, αποκλείουν τους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μουσκαρινικούς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υποδοχείς του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φλεβοκόμβου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προκαλώντας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ταχυκαρδία, η οποία είναι </a:t>
            </a:r>
            <a:r>
              <a:rPr lang="el-GR" sz="2400">
                <a:latin typeface="Arial" panose="020B0604020202020204" pitchFamily="34" charset="0"/>
                <a:cs typeface="Arial" panose="020B0604020202020204" pitchFamily="34" charset="0"/>
              </a:rPr>
              <a:t>πιο </a:t>
            </a:r>
            <a:r>
              <a:rPr lang="el-GR" sz="2400" smtClean="0">
                <a:latin typeface="Arial" panose="020B0604020202020204" pitchFamily="34" charset="0"/>
                <a:cs typeface="Arial" panose="020B0604020202020204" pitchFamily="34" charset="0"/>
              </a:rPr>
              <a:t>σημαντική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σε υψηλές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δόσεις. </a:t>
            </a:r>
          </a:p>
        </p:txBody>
      </p:sp>
    </p:spTree>
    <p:extLst>
      <p:ext uri="{BB962C8B-B14F-4D97-AF65-F5344CB8AC3E}">
        <p14:creationId xmlns:p14="http://schemas.microsoft.com/office/powerpoint/2010/main" val="43891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628356" y="237201"/>
            <a:ext cx="1072427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u="sng" cap="all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ΑπελευθΕρωση</a:t>
            </a:r>
            <a:r>
              <a:rPr lang="el-GR" sz="2800" b="1" u="sng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u="sng" cap="all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ισταμΙνης</a:t>
            </a:r>
            <a:endParaRPr lang="el-GR" sz="2800" b="1" u="sng" cap="all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800" b="1" u="sng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Η χορήγηση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ατρακουρίου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μιβακουρίου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μπορεί να οδηγήσει στην απελευθέρωση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ισταμίνης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l-GR" sz="12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μόριο σηματοδότησης </a:t>
            </a:r>
            <a:r>
              <a:rPr lang="el-GR" sz="12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στις αλλεργικές αποκρίσεις, τη φλεγμονή, την έκκριση γαστρικού οξέος και τη </a:t>
            </a:r>
            <a:r>
              <a:rPr lang="el-GR" sz="1600" dirty="0" err="1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νευροδιαβίβαση</a:t>
            </a:r>
            <a:r>
              <a:rPr lang="el-GR" sz="1600" dirty="0" smtClean="0">
                <a:latin typeface="manrope"/>
              </a:rPr>
              <a:t>--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μαστοκύτταρα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(πνεύμονας, δέρμα, γαστρεντερικό)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, με αποτέλεσμα την πιθανή εμφάνιση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βρογχόσπασμου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flushing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προσώπου καθώς και υπότασης. Τα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φαινόμενα αυτά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εκδηλώνονται συνηθέστερα μετά τη χορήγηση σχετικά υψηλών δόσεων και μπορούν να περιοριστούν με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την αργή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έγχυση του φαρμάκου.</a:t>
            </a:r>
          </a:p>
        </p:txBody>
      </p:sp>
    </p:spTree>
    <p:extLst>
      <p:ext uri="{BB962C8B-B14F-4D97-AF65-F5344CB8AC3E}">
        <p14:creationId xmlns:p14="http://schemas.microsoft.com/office/powerpoint/2010/main" val="57549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779456"/>
              </p:ext>
            </p:extLst>
          </p:nvPr>
        </p:nvGraphicFramePr>
        <p:xfrm>
          <a:off x="0" y="3"/>
          <a:ext cx="12192000" cy="6785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88158592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76006355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899656658"/>
                    </a:ext>
                  </a:extLst>
                </a:gridCol>
              </a:tblGrid>
              <a:tr h="436899">
                <a:tc gridSpan="3">
                  <a:txBody>
                    <a:bodyPr/>
                    <a:lstStyle/>
                    <a:p>
                      <a:pPr algn="ctr"/>
                      <a:r>
                        <a:rPr lang="el-GR" sz="2400" u="sng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ΒΑΣΙΚΑ ΧΑΡΑΚΤΗΡΙΣΤΙΚΑ ΝΕΥΡΟΜΥΙΚΟΥ ΑΠΟΚΛΕΙΣΜΟΥ</a:t>
                      </a:r>
                      <a:endParaRPr lang="el-GR" sz="2400" u="sng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50114"/>
                  </a:ext>
                </a:extLst>
              </a:tr>
              <a:tr h="649341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u="sng" dirty="0" smtClean="0"/>
                        <a:t>ΑΠΟΠΟΛΩΤΙΚΟΥ ΤΥΠΟΥ ΝΕΥΡΟΜΥΙΚΟΣ ΑΠΟΚΛΕΙΣΜΟΣ</a:t>
                      </a:r>
                      <a:endParaRPr lang="el-GR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u="sng" dirty="0" smtClean="0"/>
                        <a:t>ΜΗ ΑΠΟΠΟΛΩΤΙΚΟΥ ΤΥΠΟΥ ΝΕΥΡΟΜΥΙΚΟΣ ΑΠΟΚΛΕΙΣΜΟΣ</a:t>
                      </a:r>
                      <a:endParaRPr lang="el-GR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042917"/>
                  </a:ext>
                </a:extLst>
              </a:tr>
              <a:tr h="1398078">
                <a:tc>
                  <a:txBody>
                    <a:bodyPr/>
                    <a:lstStyle/>
                    <a:p>
                      <a:r>
                        <a:rPr lang="el-GR" b="1" dirty="0" smtClean="0"/>
                        <a:t>ΜΗΧΑΝΙΣΜΟΣ ΔΡΑΣΗΣ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Αγωνιστής:</a:t>
                      </a:r>
                      <a:r>
                        <a:rPr lang="el-GR" baseline="0" dirty="0" smtClean="0"/>
                        <a:t> μιμείται την </a:t>
                      </a:r>
                      <a:r>
                        <a:rPr lang="en-US" baseline="0" dirty="0" smtClean="0"/>
                        <a:t>Ach, </a:t>
                      </a:r>
                      <a:r>
                        <a:rPr lang="el-GR" baseline="0" dirty="0" smtClean="0"/>
                        <a:t>διανοίγει τους διαύλους ιόντων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Αποκλεισμός διαύλων ιόντων</a:t>
                      </a: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Ανταγωνιστής: ανταγωνίζεται την </a:t>
                      </a:r>
                      <a:r>
                        <a:rPr lang="en-US" dirty="0" smtClean="0"/>
                        <a:t>Ach, </a:t>
                      </a:r>
                      <a:r>
                        <a:rPr lang="el-GR" dirty="0" smtClean="0"/>
                        <a:t>παρεμποδίζει τη διάνοιξη των διαύλων ιόντων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Αποκλεισμός διαύλων ιόντων</a:t>
                      </a:r>
                    </a:p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212135"/>
                  </a:ext>
                </a:extLst>
              </a:tr>
              <a:tr h="873799">
                <a:tc>
                  <a:txBody>
                    <a:bodyPr/>
                    <a:lstStyle/>
                    <a:p>
                      <a:r>
                        <a:rPr lang="el-GR" b="1" dirty="0" smtClean="0"/>
                        <a:t>ΚΛΙΝΙΚΑ ΧΑΡΑΚΤΗΡΙΣΤΙΚΑ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Μυϊκές</a:t>
                      </a:r>
                      <a:r>
                        <a:rPr lang="el-GR" baseline="0" dirty="0" smtClean="0"/>
                        <a:t> συσπάσεις πριν από την εγκατάσταση του αποκλεισμού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Απουσία μυϊκών</a:t>
                      </a:r>
                      <a:r>
                        <a:rPr lang="el-GR" baseline="0" dirty="0" smtClean="0"/>
                        <a:t> συσπάσεων πριν από την εγκατάσταση του αποκλεισμού</a:t>
                      </a:r>
                      <a:endParaRPr lang="el-GR" dirty="0" smtClean="0"/>
                    </a:p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519502"/>
                  </a:ext>
                </a:extLst>
              </a:tr>
              <a:tr h="1660217">
                <a:tc>
                  <a:txBody>
                    <a:bodyPr/>
                    <a:lstStyle/>
                    <a:p>
                      <a:r>
                        <a:rPr lang="el-GR" b="1" dirty="0" smtClean="0"/>
                        <a:t>ΚΡΙΤΗΡΙΑ </a:t>
                      </a:r>
                      <a:r>
                        <a:rPr lang="en-US" b="1" dirty="0" smtClean="0"/>
                        <a:t>MONITORING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Ελάττωση της απάντησης στην απλή διέγερση.</a:t>
                      </a:r>
                      <a:r>
                        <a:rPr lang="el-GR" baseline="0" dirty="0" smtClean="0"/>
                        <a:t> Απουσία απόσβεσης (</a:t>
                      </a:r>
                      <a:r>
                        <a:rPr lang="en-US" baseline="0" dirty="0" smtClean="0"/>
                        <a:t>fade)</a:t>
                      </a:r>
                      <a:r>
                        <a:rPr lang="el-GR" baseline="0" dirty="0" smtClean="0"/>
                        <a:t> της απάντησης στο τετανικό ερέθισμα και στο </a:t>
                      </a:r>
                      <a:r>
                        <a:rPr lang="en-US" baseline="0" dirty="0" smtClean="0"/>
                        <a:t>train-of-four. </a:t>
                      </a:r>
                      <a:r>
                        <a:rPr lang="el-GR" baseline="0" dirty="0" smtClean="0"/>
                        <a:t>Απουσία </a:t>
                      </a:r>
                      <a:r>
                        <a:rPr lang="el-GR" baseline="0" dirty="0" err="1" smtClean="0"/>
                        <a:t>μετατετανικής</a:t>
                      </a:r>
                      <a:r>
                        <a:rPr lang="el-GR" baseline="0" dirty="0" smtClean="0"/>
                        <a:t> ενίσχυσης </a:t>
                      </a:r>
                      <a:endParaRPr lang="el-GR" dirty="0" smtClean="0"/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Ελάττωση της απάντησης στην απλή διέγερση.</a:t>
                      </a:r>
                      <a:r>
                        <a:rPr lang="el-GR" baseline="0" dirty="0" smtClean="0"/>
                        <a:t> Ύπαρξη  απόσβεσης (</a:t>
                      </a:r>
                      <a:r>
                        <a:rPr lang="en-US" baseline="0" dirty="0" smtClean="0"/>
                        <a:t>fade)</a:t>
                      </a:r>
                      <a:r>
                        <a:rPr lang="el-GR" baseline="0" dirty="0" smtClean="0"/>
                        <a:t> της απάντησης στο τετανικό ερέθισμα και στο </a:t>
                      </a:r>
                      <a:r>
                        <a:rPr lang="en-US" baseline="0" dirty="0" smtClean="0"/>
                        <a:t>train-of-four. </a:t>
                      </a:r>
                      <a:r>
                        <a:rPr lang="el-GR" baseline="0" dirty="0" smtClean="0"/>
                        <a:t>Ύπαρξη  </a:t>
                      </a:r>
                      <a:r>
                        <a:rPr lang="el-GR" baseline="0" dirty="0" err="1" smtClean="0"/>
                        <a:t>μετατετανικής</a:t>
                      </a:r>
                      <a:r>
                        <a:rPr lang="el-GR" baseline="0" dirty="0" smtClean="0"/>
                        <a:t> ενίσχυσης </a:t>
                      </a:r>
                      <a:endParaRPr lang="el-GR" dirty="0" smtClean="0"/>
                    </a:p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232052"/>
                  </a:ext>
                </a:extLst>
              </a:tr>
              <a:tr h="873799">
                <a:tc>
                  <a:txBody>
                    <a:bodyPr/>
                    <a:lstStyle/>
                    <a:p>
                      <a:r>
                        <a:rPr lang="el-GR" b="1" dirty="0" smtClean="0"/>
                        <a:t>ΑΝΤΑΓΩΝΙΣΜΟΣ ΤΟΥ ΑΠΟΚΛΕΙΣΜΟΥ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Οι </a:t>
                      </a:r>
                      <a:r>
                        <a:rPr lang="el-GR" dirty="0" err="1" smtClean="0"/>
                        <a:t>αντιχολινεστεράσες</a:t>
                      </a:r>
                      <a:r>
                        <a:rPr lang="el-GR" dirty="0" smtClean="0"/>
                        <a:t> ενισχύουν</a:t>
                      </a:r>
                      <a:r>
                        <a:rPr lang="el-GR" baseline="0" dirty="0" smtClean="0"/>
                        <a:t> τον αποκλεισμό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Οι </a:t>
                      </a:r>
                      <a:r>
                        <a:rPr lang="el-GR" dirty="0" err="1" smtClean="0"/>
                        <a:t>αντιχολινεστεράσες</a:t>
                      </a:r>
                      <a:r>
                        <a:rPr lang="el-GR" dirty="0" smtClean="0"/>
                        <a:t> ανταγωνίζονται</a:t>
                      </a:r>
                      <a:r>
                        <a:rPr lang="el-GR" baseline="0" dirty="0" smtClean="0"/>
                        <a:t> τον αποκλεισμό</a:t>
                      </a:r>
                      <a:endParaRPr lang="el-GR" dirty="0" smtClean="0"/>
                    </a:p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280427"/>
                  </a:ext>
                </a:extLst>
              </a:tr>
              <a:tr h="649341">
                <a:tc>
                  <a:txBody>
                    <a:bodyPr/>
                    <a:lstStyle/>
                    <a:p>
                      <a:r>
                        <a:rPr lang="el-GR" b="1" dirty="0" smtClean="0"/>
                        <a:t>ΠΡΟΗΓΗΘΕΙΣΑ ΧΟΡΗΓΗΣΗ ΜΗ ΑΠΟΠΟΛΩΤΙΚΟΥ ΜΥΟΧΑΛΑΡΩΤΙΚΟΥ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Ανταγωνισμός του αποκλεισμού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Ενίσχυση του αποκλεισμού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610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042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219199" y="141076"/>
            <a:ext cx="8979877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ΠΑΡΑΚΟΛΟΥΘΗΣΗ ΤΟΥ </a:t>
            </a:r>
            <a:r>
              <a:rPr lang="el-GR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ΝΕΥΡΟΜΥΪΚΟΥ ΑΠΟΚΛΕΙΣΜΟΥ</a:t>
            </a:r>
            <a:endParaRPr lang="el-GR" sz="2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Η ορθή χρήση των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μυοχαλαρωτικών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και η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τιτλοποίηση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των δόσεων απαιτεί την ύπαρξη μίας τεχνικής παρακολούθησης του βάθους του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νευρομυϊκού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αποκλεισμού,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τόσο κατά τη φάση της διασωλήνωσης, όσο και κατά τη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διάρκεια του χειρουργείου και τη φάση της ανάνηψης από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την αναισθησία. Για το σκοπό αυτό έχουν χρησιμοποιηθεί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μία σειρά από κλινικά κριτήρια και ειδικοί «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νευροδιεγέρτες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», συσκευές οι οποίες προκαλούν τη διέγερση συγκεκριμένων κινητικών νεύρων και επιτρέπουν την εκτίμηση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της απάντησης του μυ που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νευρώνονται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από αυτούς.</a:t>
            </a:r>
          </a:p>
          <a:p>
            <a:r>
              <a:rPr lang="el-GR" dirty="0" smtClean="0"/>
              <a:t>•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8491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42663" y="2380211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Αναλγησία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Μειωμένη ή καταργημένη αντίληψη του πόνου χωρίς απώλεια συνείδησης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Μυϊκή </a:t>
            </a:r>
            <a:r>
              <a:rPr lang="el-G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χάλαση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Απώλεια σωματικών και αναπνευστικών κινήσεων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Ύπνωση:</a:t>
            </a:r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Απώλεια συνείδησης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9755" cy="1885071"/>
          </a:xfrm>
          <a:prstGeom prst="rect">
            <a:avLst/>
          </a:prstGeom>
        </p:spPr>
      </p:pic>
      <p:sp>
        <p:nvSpPr>
          <p:cNvPr id="3" name="Ισοσκελές τρίγωνο 2"/>
          <p:cNvSpPr/>
          <p:nvPr/>
        </p:nvSpPr>
        <p:spPr>
          <a:xfrm>
            <a:off x="7582486" y="1209821"/>
            <a:ext cx="3319975" cy="29823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8496886" y="948211"/>
            <a:ext cx="156151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ΥΠΝΩΣΗ</a:t>
            </a:r>
            <a:endParaRPr lang="el-GR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8787" y="4053671"/>
            <a:ext cx="1927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ΑΝΑΛΓΗΣΙΑ</a:t>
            </a:r>
            <a:endParaRPr lang="el-GR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65346" y="4122921"/>
            <a:ext cx="2526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ΜΥΙΚΗ ΧΑΛΑΣΗ</a:t>
            </a:r>
            <a:endParaRPr lang="el-GR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505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811236" y="621383"/>
            <a:ext cx="962230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Οι κλινικές δοκιμασίες μπορούν να χρησιμοποιηθούν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μόνο κατά τη φάση της ανάνηψης από την αναισθησία,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καθώς ο ασθενής ανακτά τις αισθήσεις του. Κατά συνέπεια δεν μπορούν να μας δώσουν καμία πληροφορία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ούτε για τη φάση της διασωλήνωσης ούτε κατά τη διάρκεια του χειρουργείου, όπου ο ασθενής βρίσκεται αναισθητοποιημένος.</a:t>
            </a:r>
          </a:p>
          <a:p>
            <a:pPr marL="342900" indent="-342900" algn="ctr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χρήση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νευροδιεγέρτη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επιτρέπει την εκτίμηση του βαθμού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μυοχάλασης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τόσο κατά τη διάρκεια της εισαγωγής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και της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μυοχάλασης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, όσο και καθ’ όλη τη διάρκεια του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χειρουργείου και της ανάνηψης.</a:t>
            </a:r>
          </a:p>
        </p:txBody>
      </p:sp>
    </p:spTree>
    <p:extLst>
      <p:ext uri="{BB962C8B-B14F-4D97-AF65-F5344CB8AC3E}">
        <p14:creationId xmlns:p14="http://schemas.microsoft.com/office/powerpoint/2010/main" val="324093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275470" y="1712130"/>
            <a:ext cx="95707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είναι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μία συσκευή η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οποία διοχετεύει σταθερό ρεύμα, κυμαινόμενης συχνότητας και έντασης σε ένα περιφερικό νεύρο μέσω ενός ζεύγους ηλεκτροδίων. Το ρεύμα προκαλεί διέγερση του νεύρου, η οποία με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τη σειρά της προκαλεί τη σύσπαση του μυός ή των μυών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που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νευρώνει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το συγκεκριμένο νεύρο. Ο βαθμός της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μυοχάλασης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εκτιμάται από την έκπτωση της απάντησης του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μυός, εξαιτίας της δράσης των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μυοχαλαρωτικών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32516" y="717452"/>
            <a:ext cx="3837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ΝΕΥΡΟΔΙΕΓΕΡΤΗΣ</a:t>
            </a:r>
            <a:endParaRPr lang="el-GR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3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0" y="1580454"/>
            <a:ext cx="61335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Ο </a:t>
            </a:r>
            <a:r>
              <a:rPr lang="el-G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l-GR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ευροδιεγέρτης</a:t>
            </a:r>
            <a:r>
              <a:rPr lang="el-G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δίνει ρεύμα μεταβλητής συχνότητας σε ένα ζεύγος ηλεκτροδίων χλωριούχου αργύρου ή υποδόριων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βελονών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που είναι τοποθετημένα επάνω από ένα περιφερικό κινητικό νεύρο, όπου παρατηρείται η προκαλούμενη μηχανική ή ηλεκτρική απάντηση του μυός που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νευρώνεται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από το αντίστοιχο νεύρο.</a:t>
            </a:r>
          </a:p>
          <a:p>
            <a:r>
              <a:rPr lang="el-GR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Πιο </a:t>
            </a:r>
            <a:r>
              <a:rPr lang="el-GR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συχνά παρακολουθούνται:</a:t>
            </a:r>
            <a:endParaRPr lang="el-GR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η διέγερση του προσαγωγού μυός του αντίχειρα από το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ωλένιο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νεύρο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</a:p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του σφιγκτήρα των βλεφάρων από το προσωπικό νεύρο</a:t>
            </a:r>
          </a:p>
        </p:txBody>
      </p:sp>
      <p:sp>
        <p:nvSpPr>
          <p:cNvPr id="4" name="Ισοσκελές τρίγωνο 3"/>
          <p:cNvSpPr/>
          <p:nvPr/>
        </p:nvSpPr>
        <p:spPr>
          <a:xfrm>
            <a:off x="2293033" y="5099539"/>
            <a:ext cx="1491175" cy="1589649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Ισοσκελές τρίγωνο 4"/>
          <p:cNvSpPr/>
          <p:nvPr/>
        </p:nvSpPr>
        <p:spPr>
          <a:xfrm rot="10800000">
            <a:off x="2293033" y="36610"/>
            <a:ext cx="1491175" cy="1589649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720" y="0"/>
            <a:ext cx="3473280" cy="347328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711700"/>
            <a:ext cx="3810000" cy="2146300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565" y="2209556"/>
            <a:ext cx="2700155" cy="250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2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29972" cy="4100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3340" y="990894"/>
            <a:ext cx="6351566" cy="4763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894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78701" cy="447948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01" y="0"/>
            <a:ext cx="5688061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9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4" y="0"/>
            <a:ext cx="5578323" cy="3999323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3" y="168813"/>
            <a:ext cx="5960734" cy="464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07" y="3999323"/>
            <a:ext cx="3617020" cy="2896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746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233267" y="858356"/>
            <a:ext cx="9359705" cy="5009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Οι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νευροδιεγέρτες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είναι κατασκευασμένοι έτσι ώστε να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δίνουν ερέθισμα τέτοιας έντασης, το οποίο να είναι σε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θέση να προκαλέσει διέγερση όλων των ινών του συγκεκριμένου νεύρου (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υπερμέγιστη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διέγερση). Τα ερεθίσματα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τα οποία δίνουν είναι μονοφασικά με μορφή τετράγωνου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κύματος και διάρκειας 0,2msec. Στην κλινική πράξη χρησιμοποιούνται συγκεκριμένοι τύποι διέγερσης του νεύρου,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οι οποίοι μας δίνουν και διαφορετικές κλινικές πληροφορίες. Αυτοί είναι:</a:t>
            </a:r>
          </a:p>
        </p:txBody>
      </p:sp>
    </p:spTree>
    <p:extLst>
      <p:ext uri="{BB962C8B-B14F-4D97-AF65-F5344CB8AC3E}">
        <p14:creationId xmlns:p14="http://schemas.microsoft.com/office/powerpoint/2010/main" val="62978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050386" y="804263"/>
            <a:ext cx="1034444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Απλές </a:t>
            </a:r>
            <a:r>
              <a:rPr lang="el-GR" sz="2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διεγέρσεις (</a:t>
            </a:r>
            <a:r>
              <a:rPr lang="el-GR" sz="28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Single</a:t>
            </a:r>
            <a:r>
              <a:rPr lang="el-GR" sz="2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l-GR" sz="28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twitch</a:t>
            </a:r>
            <a:r>
              <a:rPr lang="el-GR" sz="2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) </a:t>
            </a:r>
            <a:r>
              <a:rPr lang="el-GR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που επαναλαμβάνονται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κάθε 1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sec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ή κάθε 10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sec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 Για να εκτιμηθεί ο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βαθμός της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μυοχάλασης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με τη χρήση των απλών διεγέρσεων είναι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απαραίτητο να συγκριθεί η απάντηση του μυός κάτω από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συνθήκες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μυοχάλασης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με την απάντηση του ίδιου μυός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πριν να χορηγηθεί το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μυοχαλαρωτικό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πριν την έναρξη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της αναισθησίας. Ωστόσο η λήψη της αρχικής αυτής τιμής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ελέγχου είναι επώδυνη για τον ασθενή γεγονός το οποίο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έχει καταστήσει την τεχνική μη δημοφιλή στην κλινική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πράξη.</a:t>
            </a:r>
          </a:p>
        </p:txBody>
      </p:sp>
    </p:spTree>
    <p:extLst>
      <p:ext uri="{BB962C8B-B14F-4D97-AF65-F5344CB8AC3E}">
        <p14:creationId xmlns:p14="http://schemas.microsoft.com/office/powerpoint/2010/main" val="425937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78191" y="492369"/>
            <a:ext cx="12013809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Δοκιμασία της σειράς των τεσσάρων ερεθισμάτων</a:t>
            </a:r>
          </a:p>
          <a:p>
            <a:pPr algn="ctr"/>
            <a:r>
              <a:rPr lang="el-G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</a:t>
            </a:r>
            <a:r>
              <a:rPr lang="el-GR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Train</a:t>
            </a:r>
            <a:r>
              <a:rPr lang="el-G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of </a:t>
            </a:r>
            <a:r>
              <a:rPr lang="el-GR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four</a:t>
            </a:r>
            <a:r>
              <a:rPr lang="el-G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, TOF). </a:t>
            </a:r>
            <a:endParaRPr lang="el-GR" sz="28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	Πρόκειται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για 4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υπερμέγιστες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διεγέρσεις, οι οποίες δίνονται με μεσοδιαστήματα 0,5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sec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οδηγούν σε 4 απαντήσεις του μυός. </a:t>
            </a:r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Το πλεονέκτημα της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τεχνικής αυτής είναι ότι μπορεί να χρησιμοποιηθεί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σε οποιαδήποτε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φάση της αναισθησίας, χωρίς την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ανάγκη λήψης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της επώδυνης «τιμής ελέγχου» πριν την έναρξη</a:t>
            </a:r>
          </a:p>
          <a:p>
            <a:pPr>
              <a:lnSpc>
                <a:spcPct val="15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της αναισθησίας. </a:t>
            </a:r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εγκατάσταση του μη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αποπολωτικού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αποκλεισμού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έχει ως αποτέλεσμα την εξαφάνιση σταδιακά των τεσσάρων απαντήσεων του μυός, ενώ η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ανάνηψη από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την αναισθησία οδηγεί στην επανεμφάνισή τους.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Το φαινόμενο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αυτό της έκπτωσης των απαντήσεων (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fade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) οφείλεται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στις ιδιότητες της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νευρομυϊκής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σύναψης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και δίνει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πολλαπλές πληροφορίες για τη χρήση των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μυοχαλαρωτικών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στην κλινική πράξη. Η εγκατάσταση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βαθέως αποκλεισμού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, απαραίτητου για την επίτευξη διασωλήνωσης, απαιτεί την εξαφάνιση και των τεσσάρων απαντήσεων στη δοκιμασία TOF.</a:t>
            </a:r>
          </a:p>
        </p:txBody>
      </p:sp>
    </p:spTree>
    <p:extLst>
      <p:ext uri="{BB962C8B-B14F-4D97-AF65-F5344CB8AC3E}">
        <p14:creationId xmlns:p14="http://schemas.microsoft.com/office/powerpoint/2010/main" val="147953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26609" y="225083"/>
            <a:ext cx="90173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→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συρμός των τεσσάρων διεγέρσεων αποτελείται από 4 διαδοχικά ερεθίσματα σε διάστημα 0.5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sec.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Οι συσπάσεις στο μοντέλο αυτό εξασθενούν προοδευτικά καθώς αυξάνει η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χάλαση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→"/>
            </a:pPr>
            <a:r>
              <a:rPr lang="el-G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Η εμφάνιση του φαινομένου της εξασθένισης, δηλ. βαθμιαία ελάττωση της προκαλούμενης απάντησης κατά τη διάρκεια παρατεταμένων ή επαναλαμβανόμενων νευρικών διεγέρσεων είναι ενδεικτική του </a:t>
            </a:r>
            <a:r>
              <a:rPr lang="el-G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μη </a:t>
            </a:r>
            <a:r>
              <a:rPr lang="el-GR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αποπολωτικού</a:t>
            </a:r>
            <a:r>
              <a:rPr lang="el-G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αποκλεισμού</a:t>
            </a:r>
            <a:r>
              <a:rPr lang="el-G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→"/>
            </a:pPr>
            <a:r>
              <a:rPr lang="el-G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Η επαρκής κλινική ανάνηψη συνοδεύεται με την απουσία εξασθένισης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855" y="3545058"/>
            <a:ext cx="3355145" cy="3355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Ορθογώνιο 4"/>
          <p:cNvSpPr/>
          <p:nvPr/>
        </p:nvSpPr>
        <p:spPr>
          <a:xfrm>
            <a:off x="1673401" y="5753686"/>
            <a:ext cx="56166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TRAIN-OF-FOUR</a:t>
            </a:r>
            <a:endParaRPr lang="el-GR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085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524000" y="1297031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l-GR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Με τον αποκλεισμό της </a:t>
            </a:r>
            <a:r>
              <a:rPr lang="el-GR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νευρομυϊκής</a:t>
            </a:r>
            <a:r>
              <a:rPr lang="el-GR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σύναψης επιτυγχάνεται μόνο παράλυση και </a:t>
            </a:r>
            <a:r>
              <a:rPr lang="el-GR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όχι </a:t>
            </a:r>
            <a:r>
              <a:rPr lang="el-GR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αναισθησία.</a:t>
            </a:r>
          </a:p>
          <a:p>
            <a:endParaRPr lang="el-GR" sz="24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l-GR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μυοχαλαρωτικά</a:t>
            </a:r>
            <a:r>
              <a:rPr lang="el-GR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δεν προκαλούν απώλεια συνείδησης, αμνησία ή αναλγησία</a:t>
            </a:r>
            <a:r>
              <a:rPr lang="el-GR" sz="2400" u="sng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433" y="3458908"/>
            <a:ext cx="219075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4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7258630" cy="4019183"/>
          </a:xfrm>
          <a:prstGeom prst="rect">
            <a:avLst/>
          </a:prstGeom>
        </p:spPr>
      </p:pic>
      <p:sp>
        <p:nvSpPr>
          <p:cNvPr id="6" name="Έκρηξη 1 5"/>
          <p:cNvSpPr/>
          <p:nvPr/>
        </p:nvSpPr>
        <p:spPr>
          <a:xfrm>
            <a:off x="7244861" y="4019183"/>
            <a:ext cx="3305908" cy="321446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2"/>
                </a:solidFill>
              </a:rPr>
              <a:t>T O F</a:t>
            </a:r>
            <a:endParaRPr lang="el-GR" sz="5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77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1" y="0"/>
            <a:ext cx="10131427" cy="3124199"/>
          </a:xfrm>
        </p:spPr>
        <p:txBody>
          <a:bodyPr>
            <a:normAutofit/>
          </a:bodyPr>
          <a:lstStyle/>
          <a:p>
            <a:pPr algn="ctr"/>
            <a:r>
              <a:rPr lang="el-GR" b="1" u="sng" dirty="0" smtClean="0">
                <a:latin typeface="Arial Black" panose="020B0A04020102020204" pitchFamily="34" charset="0"/>
              </a:rPr>
              <a:t>ΦΑΡΜΑΚΟΔΥΝΑΜΙΚΗ</a:t>
            </a:r>
            <a:endParaRPr lang="el-GR" b="1" u="sng" dirty="0">
              <a:latin typeface="Arial Black" panose="020B0A04020102020204" pitchFamily="34" charset="0"/>
            </a:endParaRP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85800" y="3124199"/>
            <a:ext cx="10131428" cy="1447800"/>
          </a:xfrm>
        </p:spPr>
        <p:txBody>
          <a:bodyPr>
            <a:noAutofit/>
          </a:bodyPr>
          <a:lstStyle/>
          <a:p>
            <a:r>
              <a:rPr lang="el-GR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Δραστικότητα(</a:t>
            </a:r>
            <a:r>
              <a:rPr lang="en-US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potency):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Για τις περισσότερες χειρουργικές επεμβάσεις στην κοιλιακή χώρα, η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μυοχάλαση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είναι κλινικά επαρκής, όταν η απάντηση του βραχέος προσαγωγού του αντίχειρα στην απλή διέγερση (συχνότητας 0.10-0.15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Hz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κατασταλεί κατά 95%. Η έννοια της δραστικής δόσης για 95% καταστολή της σύσπασης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ED95-effective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dose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95%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twitch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depression)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αναφέρεται στη δραστική δόση που κατά μέσο όρο προκαλεί ένα μέγιστο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νευρομυικό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αποκλεισμό ίσο με 95% στον υπό μελέτη πληθυσμό ατόμων.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30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0"/>
            <a:ext cx="10131427" cy="3124199"/>
          </a:xfrm>
        </p:spPr>
        <p:txBody>
          <a:bodyPr/>
          <a:lstStyle/>
          <a:p>
            <a:pPr algn="ctr"/>
            <a:r>
              <a:rPr lang="el-GR" b="1" u="sng" dirty="0">
                <a:latin typeface="Arial Black" panose="020B0A04020102020204" pitchFamily="34" charset="0"/>
              </a:rPr>
              <a:t>ΦΑΡΜΑΚΟΔΥΝΑΜΙΚΗ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85800" y="3124199"/>
            <a:ext cx="10131428" cy="1447800"/>
          </a:xfrm>
        </p:spPr>
        <p:txBody>
          <a:bodyPr>
            <a:noAutofit/>
          </a:bodyPr>
          <a:lstStyle/>
          <a:p>
            <a:r>
              <a:rPr lang="el-GR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Εγκατάσταση (</a:t>
            </a:r>
            <a:r>
              <a:rPr lang="en-US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onset</a:t>
            </a:r>
            <a:r>
              <a:rPr lang="en-US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l-GR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νευρομυικού</a:t>
            </a:r>
            <a:r>
              <a:rPr lang="el-GR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αποκλεισμού</a:t>
            </a:r>
            <a:r>
              <a:rPr lang="el-GR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Για επίτευξη ικανοποιητικών συνθηκών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ενδοτραχειακής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διασωλήνωσης απαιτούνται δόσεις μεγαλύτερες της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ED95,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ώστε να παραλύσουν ικανοποιητικά οι φωνητικές χορδές και το διάφραγμα σε όλους τους ασθενείς. Για το λόγο αυτό, δηλαδή για εξασφάλιση ικανοποιητικών συνθηκών διασωλήνωσης χορηγούνται δόσεις1.5-2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ED95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ή ακόμη μεγαλύτερες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5417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3273083" y="739282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Δύο όμως γεγονότα πρέπει να λαμβάνονται υπόψη κατά τη χορήγηση αυξημένης δόσης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μυοχαλαρωτικού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με σκοπό την επίτευξη βαθέως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νευρομυικού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αποκλεισμού σε σύντομο χρόνο:</a:t>
            </a:r>
          </a:p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α)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η διάρκεια του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νευρομυικού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αποκλεισμού να επιμηκύνεται (το γεγονός αποκτά ιδιαίτερη σημασία για τα μακράς διάρκειας δράσης φάρμακα) και </a:t>
            </a:r>
          </a:p>
          <a:p>
            <a:endParaRPr lang="el-G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β)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τα αυξημένα επίπεδα φαρμάκου στο αίμα είναι δυνατό να προκαλέσουν ανεπιθύμητες ενέργειες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Δεξί βέλος 4"/>
          <p:cNvSpPr/>
          <p:nvPr/>
        </p:nvSpPr>
        <p:spPr>
          <a:xfrm>
            <a:off x="1069145" y="2771335"/>
            <a:ext cx="1800664" cy="41477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Δεξί βέλος 5"/>
          <p:cNvSpPr/>
          <p:nvPr/>
        </p:nvSpPr>
        <p:spPr>
          <a:xfrm>
            <a:off x="1069145" y="4457113"/>
            <a:ext cx="1800664" cy="41477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4011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0"/>
            <a:ext cx="10131427" cy="3124199"/>
          </a:xfrm>
        </p:spPr>
        <p:txBody>
          <a:bodyPr/>
          <a:lstStyle/>
          <a:p>
            <a:pPr algn="ctr"/>
            <a:r>
              <a:rPr lang="el-GR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Κλινική Διάρκεια Δράσης</a:t>
            </a:r>
            <a:endParaRPr lang="el-GR" b="1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54613" y="2992902"/>
            <a:ext cx="10131428" cy="1447800"/>
          </a:xfrm>
        </p:spPr>
        <p:txBody>
          <a:bodyPr>
            <a:noAutofit/>
          </a:bodyPr>
          <a:lstStyle/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Ως κλινική διάρκεια δράσης ορίζεται ο χρόνος από το πέρας της εφάπαξ χορήγησης μιας δόσης που θα προκαλέσει ικανοποιητικές συνθήκες διασωλήνωσης (90-100%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νευρομυικό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αποκλεισμό), μέχρις ότου, λόγω αυτόματης ανάνηψης της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-μυϊκής λειτουργίας στο 25% της απάντησης αναφοράς, θα απαιτηθεί συμπληρωματική χορήγηση φαρμάκου για διατήρηση κλινικής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μυοχάλασης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674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Διάγραμμα 3"/>
          <p:cNvGraphicFramePr/>
          <p:nvPr>
            <p:extLst>
              <p:ext uri="{D42A27DB-BD31-4B8C-83A1-F6EECF244321}">
                <p14:modId xmlns:p14="http://schemas.microsoft.com/office/powerpoint/2010/main" val="3449551011"/>
              </p:ext>
            </p:extLst>
          </p:nvPr>
        </p:nvGraphicFramePr>
        <p:xfrm>
          <a:off x="367102" y="0"/>
          <a:ext cx="1082609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484012" y="407963"/>
            <a:ext cx="1574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45-60’ και άνω</a:t>
            </a:r>
            <a:endParaRPr lang="el-GR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7452" y="284167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20-30</a:t>
            </a:r>
            <a:r>
              <a:rPr lang="el-GR" dirty="0" smtClean="0"/>
              <a:t>’</a:t>
            </a: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7484012" y="558487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15-20</a:t>
            </a:r>
            <a:r>
              <a:rPr lang="el-GR" dirty="0" smtClean="0"/>
              <a:t>’</a:t>
            </a:r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9833317" y="3211006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5-8’</a:t>
            </a:r>
            <a:endParaRPr lang="el-GR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790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1" y="0"/>
            <a:ext cx="10131427" cy="3124199"/>
          </a:xfrm>
        </p:spPr>
        <p:txBody>
          <a:bodyPr/>
          <a:lstStyle/>
          <a:p>
            <a:pPr algn="ctr"/>
            <a:r>
              <a:rPr lang="el-GR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Ανάνηψη (</a:t>
            </a:r>
            <a:r>
              <a:rPr lang="en-US" b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recovery) </a:t>
            </a:r>
            <a:r>
              <a:rPr lang="el-GR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της </a:t>
            </a:r>
            <a:r>
              <a:rPr lang="el-GR" b="1" u="sng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νευρομυικής</a:t>
            </a:r>
            <a:r>
              <a:rPr lang="el-GR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λειτουργίας</a:t>
            </a:r>
            <a:r>
              <a:rPr lang="el-GR" b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:</a:t>
            </a:r>
            <a:endParaRPr lang="el-GR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85800" y="2247314"/>
            <a:ext cx="10131428" cy="1447800"/>
          </a:xfrm>
        </p:spPr>
        <p:txBody>
          <a:bodyPr>
            <a:normAutofit lnSpcReduction="10000"/>
          </a:bodyPr>
          <a:lstStyle/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 ταχύτητα ανάνηψης της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νευρομυικής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λειτουργίας μετά το φαρμακευτικό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νευρομυικό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αποκλεισμό εκφράζεται με το δείκτη ανάνηψης μεταξύ του 25% και 75% της απάντησης αναφοράς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400" dirty="0" smtClean="0"/>
              <a:t>δείκτης ανάνηψης</a:t>
            </a:r>
            <a:r>
              <a:rPr lang="en-GB" sz="2400" dirty="0" smtClean="0"/>
              <a:t> </a:t>
            </a:r>
            <a:r>
              <a:rPr lang="el-GR" sz="2400" baseline="-25000" dirty="0" smtClean="0"/>
              <a:t>25</a:t>
            </a:r>
            <a:r>
              <a:rPr lang="el-GR" sz="2400" baseline="-25000" dirty="0"/>
              <a:t>. 75 </a:t>
            </a:r>
            <a:r>
              <a:rPr lang="en-GB" sz="2400" dirty="0"/>
              <a:t> </a:t>
            </a:r>
            <a:r>
              <a:rPr lang="en-GB" sz="2400" dirty="0" smtClean="0"/>
              <a:t>- </a:t>
            </a:r>
            <a:r>
              <a:rPr lang="el-GR" sz="2400" dirty="0" err="1" smtClean="0"/>
              <a:t>recovery</a:t>
            </a:r>
            <a:r>
              <a:rPr lang="el-GR" sz="2400" dirty="0" smtClean="0"/>
              <a:t> </a:t>
            </a:r>
            <a:r>
              <a:rPr lang="el-GR" sz="2400" dirty="0" err="1" smtClean="0"/>
              <a:t>index</a:t>
            </a:r>
            <a:r>
              <a:rPr lang="en-GB" sz="2400" dirty="0" smtClean="0"/>
              <a:t> </a:t>
            </a:r>
            <a:r>
              <a:rPr lang="el-GR" sz="2400" baseline="-25000" dirty="0" smtClean="0"/>
              <a:t>25</a:t>
            </a:r>
            <a:r>
              <a:rPr lang="el-GR" sz="2400" baseline="-25000" dirty="0"/>
              <a:t>. 75</a:t>
            </a:r>
            <a:r>
              <a:rPr lang="el-GR" sz="2400" dirty="0"/>
              <a:t>). 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685799" y="3695114"/>
            <a:ext cx="99353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Ο δείκτης αυτός εκφράζει το χρόνο που απαιτείται για την ανάνηψη της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νευρομυικής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λειτουργίας από το 25% στο 75% της απάντησης αναφοράς. Τυπικές τιμές για το δείκτη ανάνηψης είναι : 6-8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για το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μιβακούριο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10-15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για το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ατρακούριο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βεκουρόνιο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ροκουρόνιο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35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για το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πιπεκουρόνιο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40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για το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δοξακούριο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και 30-50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για τη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d-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τουβοκουραρίνη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329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967153" y="1614267"/>
            <a:ext cx="10131428" cy="3632982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 τιμή του δείκτη αυτού τις περισσότερες φορές δεν επηρεάζεται από τη δόση του φαρμάκου, ιδιαίτερα σε φάρμακα για τα οποία η ανακατανομή έχει μεγάλη σημασία για την αυτόματη ανάνηψη της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νευρομυικής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λειτουργίας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Κάτω βέλος 3"/>
          <p:cNvSpPr/>
          <p:nvPr/>
        </p:nvSpPr>
        <p:spPr>
          <a:xfrm>
            <a:off x="2686929" y="323557"/>
            <a:ext cx="1758462" cy="192727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5941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0" y="895029"/>
            <a:ext cx="92140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u="sng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Ατρακούριο</a:t>
            </a:r>
            <a:r>
              <a:rPr lang="el-GR" sz="28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l-GR" sz="2800" b="1" u="sng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φαινυλοσουλφονικό</a:t>
            </a:r>
            <a:r>
              <a:rPr lang="el-GR" sz="28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l-GR" sz="28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(</a:t>
            </a:r>
            <a:r>
              <a:rPr lang="en-US" sz="2800" b="1" u="sng" dirty="0" err="1">
                <a:solidFill>
                  <a:srgbClr val="FF0000"/>
                </a:solidFill>
                <a:latin typeface="Arial Black" panose="020B0A04020102020204" pitchFamily="34" charset="0"/>
              </a:rPr>
              <a:t>AtracuriumBesilate</a:t>
            </a:r>
            <a:r>
              <a:rPr lang="en-US" sz="2800" b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)</a:t>
            </a:r>
            <a:endParaRPr lang="el-GR" sz="2800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475" y="2013144"/>
            <a:ext cx="6467402" cy="4519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718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2" y="1542745"/>
            <a:ext cx="4422897" cy="3091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627" y="1542745"/>
            <a:ext cx="4611932" cy="4611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518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662648" y="199116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μυοχαλαρωτικά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που χρησιμοποιούνται στην Αναισθησιολογία είναι γνωστά ως φαρμακολογικοί παράγοντες που προκαλούν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νευρομϋικό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αποκλεισμό και χορηγούνται κυρίως για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μυοχάλαση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στη διάρκεια της Γενικής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ναισθησίας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396" y="3144058"/>
            <a:ext cx="4380900" cy="3281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60722" y="2222695"/>
            <a:ext cx="33059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Τα μυοχαλαρωτικά φάρμακα τα οποία</a:t>
            </a:r>
          </a:p>
          <a:p>
            <a:pPr algn="ctr"/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χρησιμοποιούνται σήμερα στην κλινική πράξη,</a:t>
            </a:r>
          </a:p>
          <a:p>
            <a:pPr algn="ctr"/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διακόπτουν τη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νευρομυική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μεταβίβαση,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συνδεόμενα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με υψηλή εκλεκτικότητα, αλλά αντιστρεπτά με</a:t>
            </a:r>
          </a:p>
          <a:p>
            <a:pPr algn="ctr"/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τις ειδικές "θέσεις αναγνώρισης" των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χολινεργικών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συναπτικών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υποδοχέων. </a:t>
            </a:r>
          </a:p>
        </p:txBody>
      </p:sp>
    </p:spTree>
    <p:extLst>
      <p:ext uri="{BB962C8B-B14F-4D97-AF65-F5344CB8AC3E}">
        <p14:creationId xmlns:p14="http://schemas.microsoft.com/office/powerpoint/2010/main" val="335149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1205132" y="323564"/>
            <a:ext cx="912055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</a:t>
            </a:r>
            <a:r>
              <a:rPr lang="el-GR" sz="28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τρακούριο</a:t>
            </a:r>
            <a:endParaRPr lang="en-GB" sz="28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l-GR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ατρακούριο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είναι η πρώτη συνθετικά παρασκευασθείσα </a:t>
            </a:r>
            <a:r>
              <a:rPr 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βενζυλισοκινολίνη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με δράση μη </a:t>
            </a:r>
            <a:r>
              <a:rPr 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αποπολωτικού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μυοχαλαρωτικού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Ήδη από το 1851, ο </a:t>
            </a:r>
            <a:r>
              <a:rPr 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Hofmann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περιέγραψε μια</a:t>
            </a:r>
          </a:p>
          <a:p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μέθοδο αποδόμησης των ενώσεων του τεταρτοταγούς αμμωνίου, γνωστή και ως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αποδόμηση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κατά</a:t>
            </a:r>
          </a:p>
          <a:p>
            <a:r>
              <a:rPr 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Hofmann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Ο μεταβολισμός για το </a:t>
            </a:r>
            <a:r>
              <a:rPr lang="el-G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ατρακούριο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επιτυγχάνεται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στο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πλάσμα μέσω 2 χημικών οδών,</a:t>
            </a:r>
          </a:p>
          <a:p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της </a:t>
            </a:r>
            <a:r>
              <a:rPr 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εστερικής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υδρόλυσης, από μη ειδικές </a:t>
            </a:r>
            <a:r>
              <a:rPr 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εστεράσες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του</a:t>
            </a:r>
          </a:p>
          <a:p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πλάσματος, και από μη </a:t>
            </a:r>
            <a:r>
              <a:rPr lang="el-GR" sz="2800" dirty="0" err="1">
                <a:latin typeface="Arial" panose="020B0604020202020204" pitchFamily="34" charset="0"/>
                <a:cs typeface="Arial" panose="020B0604020202020204" pitchFamily="34" charset="0"/>
              </a:rPr>
              <a:t>ενζυματική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χημική διάσπαση</a:t>
            </a:r>
          </a:p>
          <a:p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(αντίδραση </a:t>
            </a:r>
            <a:r>
              <a:rPr lang="el-G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Hofmann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53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88854" y="0"/>
            <a:ext cx="10131427" cy="3124199"/>
          </a:xfrm>
        </p:spPr>
        <p:txBody>
          <a:bodyPr/>
          <a:lstStyle/>
          <a:p>
            <a:pPr algn="ctr"/>
            <a:r>
              <a:rPr lang="en-US" b="1" u="sng" dirty="0" smtClean="0">
                <a:latin typeface="Arial Black" panose="020B0A04020102020204" pitchFamily="34" charset="0"/>
              </a:rPr>
              <a:t>E</a:t>
            </a:r>
            <a:r>
              <a:rPr lang="el-GR" b="1" u="sng" dirty="0" smtClean="0">
                <a:latin typeface="Arial Black" panose="020B0A04020102020204" pitchFamily="34" charset="0"/>
              </a:rPr>
              <a:t>ΝΔΕΙΞΕΙΣ</a:t>
            </a:r>
            <a:endParaRPr lang="el-GR" b="1" u="sng" dirty="0">
              <a:latin typeface="Arial Black" panose="020B0A04020102020204" pitchFamily="34" charset="0"/>
            </a:endParaRP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99868" y="3232052"/>
            <a:ext cx="10131428" cy="1447800"/>
          </a:xfrm>
        </p:spPr>
        <p:txBody>
          <a:bodyPr>
            <a:noAutofit/>
          </a:bodyPr>
          <a:lstStyle/>
          <a:p>
            <a:endParaRPr lang="en-A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Clr>
                <a:srgbClr val="FF0000"/>
              </a:buClr>
              <a:buFont typeface="+mj-lt"/>
              <a:buAutoNum type="romanUcPeriod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Διευκόλυνση της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ενδοτραχειακής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διασωλήνωσης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Clr>
                <a:srgbClr val="FF0000"/>
              </a:buClr>
              <a:buFont typeface="+mj-lt"/>
              <a:buAutoNum type="romanU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υοχάλαση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στη διάρκεια της γενικής αναισθησίας στη γενική χειρουργική και μαιευτική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Clr>
                <a:srgbClr val="FF0000"/>
              </a:buClr>
              <a:buFont typeface="+mj-lt"/>
              <a:buAutoNum type="romanUcPeriod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Αντιμετώπιση σπασμών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Clr>
                <a:srgbClr val="FF0000"/>
              </a:buClr>
              <a:buFont typeface="+mj-lt"/>
              <a:buAutoNum type="romanUcPeriod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Διευκόλυνση της μηχανικής υποστήριξης της αναπνοής στις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Θ.</a:t>
            </a:r>
          </a:p>
          <a:p>
            <a:pPr marL="514350" indent="-514350">
              <a:buClr>
                <a:srgbClr val="FF0000"/>
              </a:buClr>
              <a:buFont typeface="+mj-lt"/>
              <a:buAutoNum type="romanUcPeriod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 να θεωρηθεί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μυοχαλαρωτικό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πρώτης επιλογής σε ασθενείς με ηπατική ή νεφρική νόσο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5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73259" y="0"/>
            <a:ext cx="10131427" cy="3124199"/>
          </a:xfrm>
        </p:spPr>
        <p:txBody>
          <a:bodyPr/>
          <a:lstStyle/>
          <a:p>
            <a:pPr algn="ctr"/>
            <a:r>
              <a:rPr lang="el-GR" b="1" u="sng" dirty="0" smtClean="0">
                <a:latin typeface="Arial Black" panose="020B0A04020102020204" pitchFamily="34" charset="0"/>
              </a:rPr>
              <a:t>ΑΝΤΕΝΔΕΙΞΕΙΣ</a:t>
            </a:r>
            <a:endParaRPr lang="el-GR" b="1" u="sng" dirty="0">
              <a:latin typeface="Arial Black" panose="020B0A04020102020204" pitchFamily="34" charset="0"/>
            </a:endParaRP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99868" y="2528667"/>
            <a:ext cx="10131428" cy="1447800"/>
          </a:xfrm>
        </p:spPr>
        <p:txBody>
          <a:bodyPr>
            <a:normAutofit/>
          </a:bodyPr>
          <a:lstStyle/>
          <a:p>
            <a:pPr marL="571500" indent="-571500">
              <a:buClr>
                <a:srgbClr val="FF0000"/>
              </a:buClr>
              <a:buFont typeface="+mj-lt"/>
              <a:buAutoNum type="romanU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l-G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υασθένεια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και μυασθενικά σύνδρομα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l-G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Clr>
                <a:srgbClr val="FF0000"/>
              </a:buClr>
              <a:buFont typeface="+mj-lt"/>
              <a:buAutoNum type="romanUcPeriod"/>
            </a:pP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Κύηση και γαλουχία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871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1" y="257908"/>
            <a:ext cx="10131427" cy="3124199"/>
          </a:xfrm>
        </p:spPr>
        <p:txBody>
          <a:bodyPr/>
          <a:lstStyle/>
          <a:p>
            <a:r>
              <a:rPr lang="el-GR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Προσοχή στη χορήγηση</a:t>
            </a:r>
            <a:r>
              <a:rPr lang="el-GR" b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:</a:t>
            </a:r>
            <a:endParaRPr lang="el-GR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600200" y="2658207"/>
            <a:ext cx="10131428" cy="1447800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Σε ασθενείς με ηλεκτρολυτικές διαταραχές ή μεταβολική οξέωση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423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-1012874"/>
            <a:ext cx="10131427" cy="3124199"/>
          </a:xfrm>
        </p:spPr>
        <p:txBody>
          <a:bodyPr/>
          <a:lstStyle/>
          <a:p>
            <a:pPr algn="ctr"/>
            <a:r>
              <a:rPr lang="el-GR" b="1" u="sng" dirty="0" smtClean="0">
                <a:latin typeface="Arial Black" panose="020B0A04020102020204" pitchFamily="34" charset="0"/>
              </a:rPr>
              <a:t>ΔΟΣΟΛΟΓΙΑ</a:t>
            </a:r>
            <a:endParaRPr lang="el-GR" b="1" u="sng" dirty="0">
              <a:latin typeface="Arial Black" panose="020B0A04020102020204" pitchFamily="34" charset="0"/>
            </a:endParaRP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85800" y="3344594"/>
            <a:ext cx="10131428" cy="144780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Για διασωλήνωση της τραχείας 0.4-0.5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mg/kg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ενδοφλεβίως.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εγίστη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δράση εφάπαξ δόσης 90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Διάρκεια δράσης 20-35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Για διατήρηση της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μυοχάλασης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μπορεί να χορηγηθεί σε διαλείπουσα χορήγηση 0.1-0.2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mg/kg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ή σε συνεχή έγχυση με οδηγό σύριγγα 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syringe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pump)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ή ογκομετρική συσκευή για ελεγχόμενο ρυθμό έγχυσης 6-8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mg/kg/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ο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ατρακούριο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είναι συμβατό με όλα τα υγρά έγχυσης που χρησιμοποιούνται διεγχειρητικά.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ο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ατρακούριο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χαρακτηρίζεται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από ταχύτατο μεταβολισμό, ο οποίος είναι ανεξάρτητος της ηπατικής και νεφρικής λειτουργίας.</a:t>
            </a:r>
          </a:p>
        </p:txBody>
      </p:sp>
    </p:spTree>
    <p:extLst>
      <p:ext uri="{BB962C8B-B14F-4D97-AF65-F5344CB8AC3E}">
        <p14:creationId xmlns:p14="http://schemas.microsoft.com/office/powerpoint/2010/main" val="380582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3356721" y="1457737"/>
            <a:ext cx="47916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800" b="1" u="sng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Βεκουρόνιο</a:t>
            </a:r>
            <a:r>
              <a:rPr lang="el-GR" sz="28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l-GR" sz="2800" b="1" u="sng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βρωμιούχο</a:t>
            </a:r>
            <a:r>
              <a:rPr lang="el-GR" sz="28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l-GR" sz="28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(</a:t>
            </a:r>
            <a:r>
              <a:rPr lang="en-US" sz="2800" b="1" u="sng" dirty="0" err="1">
                <a:solidFill>
                  <a:srgbClr val="FF0000"/>
                </a:solidFill>
                <a:latin typeface="Arial Black" panose="020B0A04020102020204" pitchFamily="34" charset="0"/>
              </a:rPr>
              <a:t>VecuroniumBromide</a:t>
            </a:r>
            <a:r>
              <a:rPr lang="en-US" sz="2800" b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)</a:t>
            </a:r>
            <a:endParaRPr lang="el-GR" sz="2800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80" y="3696725"/>
            <a:ext cx="3832201" cy="26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9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59192" y="0"/>
            <a:ext cx="10131427" cy="3124199"/>
          </a:xfrm>
        </p:spPr>
        <p:txBody>
          <a:bodyPr/>
          <a:lstStyle/>
          <a:p>
            <a:pPr algn="ctr"/>
            <a:r>
              <a:rPr lang="el-GR" b="1" u="sng" dirty="0" smtClean="0">
                <a:latin typeface="Arial Black" panose="020B0A04020102020204" pitchFamily="34" charset="0"/>
              </a:rPr>
              <a:t>ΕΝΔΕΙΞΕΙΣ</a:t>
            </a:r>
            <a:endParaRPr lang="el-GR" b="1" u="sng" dirty="0">
              <a:latin typeface="Arial Black" panose="020B0A04020102020204" pitchFamily="34" charset="0"/>
            </a:endParaRP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559191" y="2289517"/>
            <a:ext cx="10131428" cy="1447800"/>
          </a:xfrm>
        </p:spPr>
        <p:txBody>
          <a:bodyPr>
            <a:noAutofit/>
          </a:bodyPr>
          <a:lstStyle/>
          <a:p>
            <a:endParaRPr lang="en-A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Διευκόλυνση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της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διασωλήνωσης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της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τραχείας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l-G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υοχάλαση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στη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διάρκεια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γενικής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αναισθησίας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1687" y="3967089"/>
            <a:ext cx="2443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ΑΝΤΕΝΔΕΙΞΗ</a:t>
            </a:r>
            <a:endParaRPr lang="el-GR" sz="2400" b="1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7612" y="4658526"/>
            <a:ext cx="217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Μυασθένεια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04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432582" y="3145603"/>
            <a:ext cx="10131427" cy="566738"/>
          </a:xfrm>
        </p:spPr>
        <p:txBody>
          <a:bodyPr/>
          <a:lstStyle/>
          <a:p>
            <a:r>
              <a:rPr lang="el-GR" b="1" dirty="0" err="1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ΠροσοχΗ</a:t>
            </a:r>
            <a:r>
              <a:rPr lang="el-GR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στη </a:t>
            </a:r>
            <a:r>
              <a:rPr lang="el-GR" b="1" dirty="0" err="1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χορΗγηση</a:t>
            </a:r>
            <a:r>
              <a:rPr lang="el-GR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endParaRPr lang="el-GR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half" idx="2"/>
          </p:nvPr>
        </p:nvSpPr>
        <p:spPr>
          <a:xfrm>
            <a:off x="615460" y="4041016"/>
            <a:ext cx="10131427" cy="49371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Σε ασθενείς με ηλεκτρολυτικές διαταραχές, μεταβολική οξέωση, ολιγαιμία, αφυδάτωση, καχεξία.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Επίσης σε νεογέννητα και ηλικιωμένους (μικρότερες δόσεις).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Σε ασθενείς με νεφρική ανεπάρκεια πρέπει να αναμένεται μικρή παράταση του χρόνου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μυοχάλασης</a:t>
            </a:r>
            <a:endParaRPr lang="el-G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Δεν συνιστάται στην κύηση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209279"/>
            <a:ext cx="4151288" cy="2787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054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1978854" y="699257"/>
            <a:ext cx="97958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Ενήλικες και παιδιά ενδοφλεβίως σε διασωλήνωση 0.08-0.1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mg/kg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00B050"/>
              </a:buClr>
            </a:pPr>
            <a:endParaRPr lang="el-G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ια διατήρηση της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μυοχάλασης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0.02-0.03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mg/kg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l-G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B050"/>
              </a:buClr>
            </a:pPr>
            <a:endParaRPr lang="el-G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Για χειρουργικές επεμβάσεις μετά από διασωλήνωση με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σουκκινυλχολίνη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0.03-0.05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mg/kg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B050"/>
              </a:buClr>
            </a:pPr>
            <a:endParaRPr lang="el-G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Σε συνεχή έγχυση 1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g/kg/min.</a:t>
            </a:r>
            <a:endParaRPr lang="el-G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B050"/>
              </a:buClr>
            </a:pPr>
            <a:endParaRPr lang="el-G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Νεογνά και βρέφη ≤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1έτους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μέχρι 4μηνών αρχική δόση 0.01 έως 0.02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mg/kg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ακολουθούμενη από επαναληπτικές δόσεις μέχρι να επιτευχθεί ανταπόκριση, 5μηνών-1έτους όμοια με των ενηλίκων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701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896750" y="2757268"/>
            <a:ext cx="76106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Διάρκεια δράσης 20-3</a:t>
            </a: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l-G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λεπτά. Σε μικρής διάρκειας χειρουργικές επεμβάσεις μπορεί να μην απαιτηθεί η χορήγηση αντιδότων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Δεξί βέλος 2"/>
          <p:cNvSpPr/>
          <p:nvPr/>
        </p:nvSpPr>
        <p:spPr>
          <a:xfrm>
            <a:off x="745588" y="3038622"/>
            <a:ext cx="2546252" cy="9706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618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12" y="361611"/>
            <a:ext cx="2608248" cy="4351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777" y="4814124"/>
            <a:ext cx="5273497" cy="17314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025" y="361611"/>
            <a:ext cx="5460083" cy="1945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5942" y="1617785"/>
            <a:ext cx="2894117" cy="4216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3450" y="2586037"/>
            <a:ext cx="2705100" cy="1685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0804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664021" y="515201"/>
            <a:ext cx="48622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800" b="1" u="sng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Ροκουρόνιο</a:t>
            </a:r>
            <a:r>
              <a:rPr lang="el-GR" sz="28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l-GR" sz="2800" b="1" u="sng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Βρωμιούχο</a:t>
            </a:r>
            <a:r>
              <a:rPr lang="el-GR" sz="28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l-GR" sz="28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(</a:t>
            </a:r>
            <a:r>
              <a:rPr lang="en-US" sz="2800" b="1" u="sng" dirty="0" err="1">
                <a:solidFill>
                  <a:srgbClr val="FF0000"/>
                </a:solidFill>
                <a:latin typeface="Arial Black" panose="020B0A04020102020204" pitchFamily="34" charset="0"/>
              </a:rPr>
              <a:t>RocuroniumBromide</a:t>
            </a:r>
            <a:r>
              <a:rPr lang="en-US" sz="2800" b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)</a:t>
            </a:r>
            <a:endParaRPr lang="el-GR" sz="2800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14" y="867434"/>
            <a:ext cx="5076166" cy="5076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142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922585" y="311019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---Διευκόλυνση της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ενδοτραχειακής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διασωλήνωσης και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μυοχάλαση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στη διάρκεια της γενικής αναισθησίας σε ενήλικες και παιδιά &gt;1μηνός. </a:t>
            </a:r>
          </a:p>
          <a:p>
            <a:pPr algn="just"/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---Διευκόλυνση της μηχανικής υποστήριξης της αναπνοής στις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Θ.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4185755" y="1162315"/>
            <a:ext cx="26484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u="sng" dirty="0">
                <a:latin typeface="Arial Black" panose="020B0A04020102020204" pitchFamily="34" charset="0"/>
              </a:rPr>
              <a:t>ΕΝΔΕΙΞΕΙΣ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247816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048000" y="2828836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Αντιδράσεις υπερευαισθησίας, όπως κνησμός, ερύθημα,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βρογχόσπασμος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υπόταση είναι σχετικά σπάνιες. </a:t>
            </a:r>
          </a:p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Δεν φαίνεται να εκλύει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ισταμίνη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σε κλινικές δόσεις. </a:t>
            </a:r>
          </a:p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Εμφάνιση ταχυκαρδίας σε μεγάλες δόσεις &gt;0.9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mg/kg.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9305" y="1322363"/>
            <a:ext cx="6614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u="sng" dirty="0" smtClean="0">
                <a:latin typeface="Arial Black" panose="020B0A04020102020204" pitchFamily="34" charset="0"/>
              </a:rPr>
              <a:t>ΑΝΕΠΙΘΥΜΗΤΕΣ ΕΝΕΡΓΕΙΕΣ</a:t>
            </a:r>
            <a:endParaRPr lang="el-GR" sz="3200" u="sng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76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812409" y="2340821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Δεν υπάρχουν επαρκείς τεκμηριωμένες μελέτες για την ασφαλή χρήση του στη διάρκεια της κύησης και της γαλουχίας.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εγάλη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προσοχή απαιτείται σε μυασθένεια, μυασθενικά σύνδρομα, ιστορικό πολιομυελίτιδας.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Στις περιπτώσεις αυτές</a:t>
            </a:r>
            <a:r>
              <a:rPr lang="en-A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οι δόσεις πρέπει να ρυθμίζονται ανάλογα με την απάντηση υπό συνεχή έλεγχο της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νευρομυϊκής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λειτουργίας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Τίτλος 3"/>
          <p:cNvSpPr txBox="1">
            <a:spLocks/>
          </p:cNvSpPr>
          <p:nvPr/>
        </p:nvSpPr>
        <p:spPr>
          <a:xfrm>
            <a:off x="1023424" y="1063585"/>
            <a:ext cx="10131427" cy="56673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b="1" dirty="0" err="1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ΠροσοχΗ</a:t>
            </a:r>
            <a:r>
              <a:rPr lang="el-GR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στη </a:t>
            </a:r>
            <a:r>
              <a:rPr lang="el-GR" b="1" dirty="0" err="1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χορΗγηση</a:t>
            </a:r>
            <a:r>
              <a:rPr lang="el-GR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endParaRPr lang="el-GR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1471" y="3818149"/>
            <a:ext cx="4145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Προσοχή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επίσης, απαιτείται σε ασθενείς με βαριά ηπατική ή νεφρική δυσλειτουργία, σε ηλικιωμένους και παχύσαρκους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2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16989" y="0"/>
            <a:ext cx="10131427" cy="3124199"/>
          </a:xfrm>
        </p:spPr>
        <p:txBody>
          <a:bodyPr/>
          <a:lstStyle/>
          <a:p>
            <a:pPr algn="ctr"/>
            <a:r>
              <a:rPr lang="el-GR" b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Δοσολογία:</a:t>
            </a:r>
            <a:endParaRPr lang="el-GR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82748" y="2950698"/>
            <a:ext cx="10131428" cy="144780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Για διευκόλυνση της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ενδοτραχειακής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διασωλήνωσης 0.6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1,2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mg/kg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ενδοφλεβίως: έναρξη δράσης σε 60-90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Για διατήρηση του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νευρομυϊκού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αποκλεισμού διαλείπουσα χορήγηση 0.15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mg/kg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ανάλογα με τις απαιτήσεις ή συνεχής στάγδην έγχυση σε ρυθμό 300-600μ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g/kg/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ώρα.</a:t>
            </a:r>
          </a:p>
        </p:txBody>
      </p:sp>
    </p:spTree>
    <p:extLst>
      <p:ext uri="{BB962C8B-B14F-4D97-AF65-F5344CB8AC3E}">
        <p14:creationId xmlns:p14="http://schemas.microsoft.com/office/powerpoint/2010/main" val="199175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3343421" y="1855987"/>
            <a:ext cx="75590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ροκουρόνιο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είναι το μόνο που προσεγγίζει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τη ταχύτητα έναρξης δράσης της </a:t>
            </a:r>
            <a:r>
              <a:rPr lang="el-G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σουκινυλοχιλίνης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(σε δόσεις 0,9–1,2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mg/kg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μέσα σε 60-90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sec),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επομένως είναι ικανό για επείγουσα διασωλήνωση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Δεξί βέλος 4"/>
          <p:cNvSpPr/>
          <p:nvPr/>
        </p:nvSpPr>
        <p:spPr>
          <a:xfrm>
            <a:off x="520505" y="2039815"/>
            <a:ext cx="2278966" cy="2082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100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1057" y="1158240"/>
            <a:ext cx="10131425" cy="1456267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Cis</a:t>
            </a:r>
            <a:r>
              <a:rPr lang="el-GR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-</a:t>
            </a:r>
            <a:r>
              <a:rPr lang="el-GR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l-GR" u="sng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ατρακοΥριο</a:t>
            </a:r>
            <a:r>
              <a:rPr lang="el-GR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l-GR" u="sng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φαινυλοσουλφονικΟ</a:t>
            </a:r>
            <a:r>
              <a:rPr lang="el-GR" u="sng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el-GR" u="sng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n-US" u="sng" dirty="0">
                <a:solidFill>
                  <a:srgbClr val="FF0000"/>
                </a:solidFill>
                <a:latin typeface="Arial Black" panose="020B0A04020102020204" pitchFamily="34" charset="0"/>
              </a:rPr>
              <a:t>(</a:t>
            </a:r>
            <a:r>
              <a:rPr lang="en-US" u="sng" dirty="0" err="1">
                <a:solidFill>
                  <a:srgbClr val="FF0000"/>
                </a:solidFill>
                <a:latin typeface="Arial Black" panose="020B0A04020102020204" pitchFamily="34" charset="0"/>
              </a:rPr>
              <a:t>CisatracuriumBesilate</a:t>
            </a:r>
            <a:r>
              <a:rPr lang="en-US" u="sng" dirty="0">
                <a:solidFill>
                  <a:srgbClr val="FF0000"/>
                </a:solidFill>
                <a:latin typeface="Arial Black" panose="020B0A04020102020204" pitchFamily="34" charset="0"/>
              </a:rPr>
              <a:t>)</a:t>
            </a:r>
            <a:endParaRPr lang="el-GR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916" y="3671667"/>
            <a:ext cx="3424154" cy="27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0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461996" y="1998842"/>
            <a:ext cx="6096000" cy="33478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Διευκόλυνση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της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ενδοτραχειακής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διασωλήνωσης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και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μυοχάλαση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στη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διάρκεια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της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γενικής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αναισθησίας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σε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ενήλικες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και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παιδιά&gt;1μηνός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(αλλά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δεν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υπάρχουν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επαρκή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δεδομένα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για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δόση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συντήρησης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σε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παιδιά&lt;2ετών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4185755" y="1162315"/>
            <a:ext cx="26484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u="sng" dirty="0">
                <a:latin typeface="Arial Black" panose="020B0A04020102020204" pitchFamily="34" charset="0"/>
              </a:rPr>
              <a:t>ΕΝΔΕΙΞΕΙΣ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340916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048000" y="2886544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A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Γνωστή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υπερευαισθησία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στις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βενζυλοϊσοκινολίνες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l-G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ύηση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γαλουχία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39816" y="1786597"/>
            <a:ext cx="2443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ΑΝΤΕΝΔΕΙΞΗ</a:t>
            </a:r>
            <a:endParaRPr lang="el-GR" sz="2400" b="1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17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103165"/>
            <a:ext cx="10131427" cy="3124199"/>
          </a:xfrm>
        </p:spPr>
        <p:txBody>
          <a:bodyPr/>
          <a:lstStyle/>
          <a:p>
            <a:pPr algn="ctr"/>
            <a:r>
              <a:rPr lang="el-GR" u="sng" dirty="0">
                <a:latin typeface="Arial Black" panose="020B0A04020102020204" pitchFamily="34" charset="0"/>
              </a:rPr>
              <a:t>ΑΝΕΠΙΘΥΜΗΤΕΣ ΕΝΕΡΓΕΙΕΣ</a:t>
            </a:r>
            <a:br>
              <a:rPr lang="el-GR" u="sng" dirty="0">
                <a:latin typeface="Arial Black" panose="020B0A04020102020204" pitchFamily="34" charset="0"/>
              </a:rPr>
            </a:b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85800" y="2795954"/>
            <a:ext cx="10131428" cy="1447800"/>
          </a:xfrm>
        </p:spPr>
        <p:txBody>
          <a:bodyPr>
            <a:noAutofit/>
          </a:bodyPr>
          <a:lstStyle/>
          <a:p>
            <a:endParaRPr lang="en-A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Ερυθρότητα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του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δέρματος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•Εξάνθημα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•Βραδυκαρδία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•Υπόταση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Βρογχόσπασμος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Δεν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εκλύει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ισταμίνη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σε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σημαντικά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κλινικές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ποσότητες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7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731008" y="1169754"/>
            <a:ext cx="71323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 χρήση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μυοχάλασης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κατά την Αναισθησία, έχει ως σκοπό: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αφ’ενός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να καταργήσει τις αντανακλαστικές μυϊκές συσπάσεις στα βλαπτικά ερεθίσματα και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αφ’ετέρου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να μειώσει το μυϊκό τόνο που εμποδίζει τη χειρουργική προσπέλαση ή δυσκολεύει το μηχανικό αερισμό των πνευμόνων.</a:t>
            </a:r>
          </a:p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Θεωρητικά, οι στόχοι αυτοί μπορεί να επιτευχθούν και με άλλους τρόπους όπως π.χ. με βαθιά αναισθησία ή πτητικά αναισθητικά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761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98341" y="3203917"/>
            <a:ext cx="10131428" cy="144780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Μεγάλη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προσοχή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απαιτείται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σε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ασθενείς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με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μυασθένεια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και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μυασθενικά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σύνδρομα.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Στις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περιπτώσεις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αυτές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οι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δόσεις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πρέπει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να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εξατομικεύονται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υπό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συνεχή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έλεγχο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της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νευρομυϊκής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λειτουργίας.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Σε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ασθενείς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με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βαριά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νεφρική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δυσλειτουργία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να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παρατηρηθεί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βραδεία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έναρξη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δράσης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Τίτλος 3"/>
          <p:cNvSpPr txBox="1">
            <a:spLocks noGrp="1"/>
          </p:cNvSpPr>
          <p:nvPr>
            <p:ph type="title"/>
          </p:nvPr>
        </p:nvSpPr>
        <p:spPr>
          <a:xfrm>
            <a:off x="798342" y="-107852"/>
            <a:ext cx="10131427" cy="312419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b="1" dirty="0" err="1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ΠροσοχΗ</a:t>
            </a:r>
            <a:r>
              <a:rPr lang="el-GR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στη </a:t>
            </a:r>
            <a:r>
              <a:rPr lang="el-GR" b="1" dirty="0" err="1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χορΗγηση</a:t>
            </a:r>
            <a:r>
              <a:rPr lang="el-GR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endParaRPr lang="el-GR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5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614113" y="641811"/>
            <a:ext cx="62488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Ανταγωνισμός της </a:t>
            </a:r>
            <a:r>
              <a:rPr lang="el-GR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Μυοχάλασης</a:t>
            </a:r>
            <a:endParaRPr lang="el-GR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908517" y="1165031"/>
            <a:ext cx="792480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Η επάνοδος της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νευρομυικής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λειτουργίας μετά τη</a:t>
            </a:r>
          </a:p>
          <a:p>
            <a:pPr algn="ctr">
              <a:lnSpc>
                <a:spcPct val="15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χορήγηση ενός μη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αποπολωτικού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μυοχαλαρωτικού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αρχίζει αυτόματα καθώς απομακρύνεται το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μυοχαλαρωτικό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από τους νικοτινικούς υποδοχείς στη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νευρομυική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σύναψη, όταν ελαττωθεί η συγκέντρωσή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του στο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πλάσμα. </a:t>
            </a:r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Αυτό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γίνεται στη φάση της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αποβολής, ανάλογα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με την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φαρμακοκινητική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του. </a:t>
            </a:r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Ο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νευροδιαβιβαστής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ακετυλοχολίνη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και το μη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αποπολωτικό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μυοχαλαρωτικό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βρίσκονται σε δυναμική ισορροπία καθώς</a:t>
            </a:r>
          </a:p>
          <a:p>
            <a:pPr algn="ctr">
              <a:lnSpc>
                <a:spcPct val="15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ανταγωνίζονται για τις ίδιες θέσεις σύνδεσης με τους</a:t>
            </a:r>
          </a:p>
          <a:p>
            <a:pPr algn="ctr">
              <a:lnSpc>
                <a:spcPct val="15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υποδοχείς. Κάθε τι που θα αυξήσει τη συγκέντρωση</a:t>
            </a:r>
          </a:p>
          <a:p>
            <a:pPr algn="ctr">
              <a:lnSpc>
                <a:spcPct val="15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της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ακετυλοχολίνης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ή θα ελαττώσει τη συγκέντρωση</a:t>
            </a:r>
          </a:p>
          <a:p>
            <a:pPr algn="ctr">
              <a:lnSpc>
                <a:spcPct val="15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του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μυοχαλαρωτικού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στη </a:t>
            </a:r>
            <a:r>
              <a:rPr lang="el-G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συναπτική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σχισμή, θα</a:t>
            </a:r>
          </a:p>
          <a:p>
            <a:pPr algn="ctr">
              <a:lnSpc>
                <a:spcPct val="15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ευνοήσει την αναστροφή. </a:t>
            </a:r>
          </a:p>
        </p:txBody>
      </p:sp>
    </p:spTree>
    <p:extLst>
      <p:ext uri="{BB962C8B-B14F-4D97-AF65-F5344CB8AC3E}">
        <p14:creationId xmlns:p14="http://schemas.microsoft.com/office/powerpoint/2010/main" val="250350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02921" y="0"/>
            <a:ext cx="10131427" cy="3124199"/>
          </a:xfrm>
        </p:spPr>
        <p:txBody>
          <a:bodyPr/>
          <a:lstStyle/>
          <a:p>
            <a:pPr algn="ctr"/>
            <a:r>
              <a:rPr lang="el-GR" u="sng" dirty="0" smtClean="0">
                <a:latin typeface="Arial Black" panose="020B0A04020102020204" pitchFamily="34" charset="0"/>
              </a:rPr>
              <a:t>Ανταγωνιστές</a:t>
            </a:r>
            <a:r>
              <a:rPr lang="en-US" u="sng" dirty="0" smtClean="0">
                <a:latin typeface="Arial Black" panose="020B0A04020102020204" pitchFamily="34" charset="0"/>
              </a:rPr>
              <a:t> </a:t>
            </a:r>
            <a:r>
              <a:rPr lang="el-GR" u="sng" dirty="0" smtClean="0">
                <a:latin typeface="Arial Black" panose="020B0A04020102020204" pitchFamily="34" charset="0"/>
              </a:rPr>
              <a:t>του</a:t>
            </a:r>
            <a:r>
              <a:rPr lang="en-US" u="sng" dirty="0" smtClean="0">
                <a:latin typeface="Arial Black" panose="020B0A04020102020204" pitchFamily="34" charset="0"/>
              </a:rPr>
              <a:t> </a:t>
            </a:r>
            <a:r>
              <a:rPr lang="el-GR" u="sng" dirty="0" err="1" smtClean="0">
                <a:latin typeface="Arial Black" panose="020B0A04020102020204" pitchFamily="34" charset="0"/>
              </a:rPr>
              <a:t>νευρομυϊκού</a:t>
            </a:r>
            <a:r>
              <a:rPr lang="en-US" u="sng" dirty="0" smtClean="0">
                <a:latin typeface="Arial Black" panose="020B0A04020102020204" pitchFamily="34" charset="0"/>
              </a:rPr>
              <a:t> </a:t>
            </a:r>
            <a:r>
              <a:rPr lang="el-GR" u="sng" dirty="0" smtClean="0">
                <a:latin typeface="Arial Black" panose="020B0A04020102020204" pitchFamily="34" charset="0"/>
              </a:rPr>
              <a:t>αποκλεισμού</a:t>
            </a:r>
            <a:r>
              <a:rPr lang="el-GR" u="sng" dirty="0">
                <a:latin typeface="Arial Black" panose="020B0A04020102020204" pitchFamily="34" charset="0"/>
              </a:rPr>
              <a:t/>
            </a:r>
            <a:br>
              <a:rPr lang="el-GR" u="sng" dirty="0">
                <a:latin typeface="Arial Black" panose="020B0A04020102020204" pitchFamily="34" charset="0"/>
              </a:rPr>
            </a:br>
            <a:endParaRPr lang="el-GR" u="sng" dirty="0">
              <a:latin typeface="Arial Black" panose="020B0A04020102020204" pitchFamily="34" charset="0"/>
            </a:endParaRP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57665" y="3124199"/>
            <a:ext cx="10131428" cy="1447800"/>
          </a:xfrm>
        </p:spPr>
        <p:txBody>
          <a:bodyPr>
            <a:no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Οι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αντιχολινεστεράσες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νεοστιγμίνη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εδροφώνιο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πυριδοστιγμίνη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αυξάνουν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την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συγκέντρωση της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ακετυλοχολίνης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στην τελική κινητική πλάκα αναστέλλοντας την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ακετυλοχολινεστεράση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472" y="5299710"/>
            <a:ext cx="6096528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4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147667" y="0"/>
            <a:ext cx="717921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Οι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αντιχολινεστεράσες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αυξάνουν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τη συγκέντρωση της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ακετυλοχολίνης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στη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συναπτική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σχισμή, με αποτέλεσμα αυτή να αντικαθιστά τα μόρια του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μυοχαλαρωτικού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στους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υποδοχείς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και να τα απομακρύνει έτσι στο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πλάσμα.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απομάκρυνση του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μυοχαλαρωτικού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δημιουργεί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συνεχώς μια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"κλίση συγκέντρωσης" που διευκολύνει τη μεταφορά όλο και περισσοτέρων μορίων μακριά από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τη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νευρομυική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σύναψη. Εάν όμως η συγκέντρωση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του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μυοχαλαρωτικού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στο πλάσμα είναι υψηλή, αυτή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 "κλίση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" θα είναι μικρή και ο ανταγωνισμός δύσκολος. </a:t>
            </a:r>
          </a:p>
        </p:txBody>
      </p:sp>
    </p:spTree>
    <p:extLst>
      <p:ext uri="{BB962C8B-B14F-4D97-AF65-F5344CB8AC3E}">
        <p14:creationId xmlns:p14="http://schemas.microsoft.com/office/powerpoint/2010/main" val="61367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403273" y="200935"/>
            <a:ext cx="852971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Οι τρεις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αντιχολινεστεράσες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νεοστιγμίνη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πυριδοστιγμίνη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εδροφώνιο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έχουν διαφορετικούς χρόνους έναρξης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δράσης.</a:t>
            </a:r>
          </a:p>
          <a:p>
            <a:pPr>
              <a:lnSpc>
                <a:spcPct val="150000"/>
              </a:lnSpc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------το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εδροφώνιο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1-2min,</a:t>
            </a:r>
          </a:p>
          <a:p>
            <a:pPr>
              <a:lnSpc>
                <a:spcPct val="150000"/>
              </a:lnSpc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------η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νεοστιγμίνη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3-7min, και </a:t>
            </a:r>
          </a:p>
          <a:p>
            <a:pPr>
              <a:lnSpc>
                <a:spcPct val="150000"/>
              </a:lnSpc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------η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πυριδοστιγμίνη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12-16min.</a:t>
            </a:r>
          </a:p>
          <a:p>
            <a:pPr>
              <a:lnSpc>
                <a:spcPct val="150000"/>
              </a:lnSpc>
            </a:pP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διαφορά αυτή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στo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χρόνο έναρξης της δράσης τους</a:t>
            </a:r>
          </a:p>
          <a:p>
            <a:pPr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δεν οφείλεται σε διαφορές στην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φαρμακοκινητική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τους αλλά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στον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διαφορετικό τρόπο δράσης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τους.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725" y="5290207"/>
            <a:ext cx="917527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2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1233267" y="306365"/>
            <a:ext cx="92752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ΠΑΡΑΓΟΝΤΕΣ ΠΟΥ ΕΠΗΡΕΑΖΟΥΝ ΤΗΝ</a:t>
            </a:r>
          </a:p>
          <a:p>
            <a:pPr algn="ctr"/>
            <a:r>
              <a:rPr lang="el-GR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ΑΝΑΣΤΡΟΦΗ ΤΗΣ ΜΥΟΧΑΛΑΣΗΣ 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760480" y="1637043"/>
            <a:ext cx="8974363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ένταση του </a:t>
            </a:r>
            <a:r>
              <a:rPr lang="el-G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νευρομυϊκού</a:t>
            </a:r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αποκλεισμού:</a:t>
            </a:r>
          </a:p>
          <a:p>
            <a:pPr algn="ctr">
              <a:lnSpc>
                <a:spcPct val="150000"/>
              </a:lnSpc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Ο βαθμός της υπολειπόμενης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μυοχάλασης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την στιγμή που χορηγούνται οι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αντιχολινεστεράσες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επηρεάζει ιδιαίτερα τη δράση τους. Σε πολλές μελέτες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που αφορούσαν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πανκουρόνιο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, την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d-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τουβοκουραρίνη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το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ατρακούριο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, το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βεκουρόνιο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και το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δοξακούριο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φάνηκε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ότι ο χρόνος ανάνηψης από τη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μυοχάλαση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ήταν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πολύ μεγάλος μετά τη χορήγηση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νεοστιγμίνης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. Βαθύς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νευρομυικός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αποκλεισμός αναστρέφεται ευκολότερα με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νεοστιγμίνη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ενώ μικρότερος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αναστρέφεται εύκολα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με οποιαδήποτε από τις τρεις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αντιχολινεστεράσες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130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82362" y="740285"/>
            <a:ext cx="11171009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>
                <a:latin typeface="Arial Black" panose="020B0A04020102020204" pitchFamily="34" charset="0"/>
              </a:rPr>
              <a:t>2. Το είδος του </a:t>
            </a:r>
            <a:r>
              <a:rPr lang="el-GR" sz="2800" dirty="0" err="1">
                <a:latin typeface="Arial Black" panose="020B0A04020102020204" pitchFamily="34" charset="0"/>
              </a:rPr>
              <a:t>μυοχαλαρωτικού</a:t>
            </a:r>
            <a:r>
              <a:rPr lang="el-GR" sz="2800" dirty="0">
                <a:latin typeface="Arial Black" panose="020B0A04020102020204" pitchFamily="34" charset="0"/>
              </a:rPr>
              <a:t> που </a:t>
            </a:r>
            <a:r>
              <a:rPr lang="el-GR" sz="2800" dirty="0" smtClean="0">
                <a:latin typeface="Arial Black" panose="020B0A04020102020204" pitchFamily="34" charset="0"/>
              </a:rPr>
              <a:t>χορηγήθηκε:</a:t>
            </a:r>
          </a:p>
          <a:p>
            <a:endParaRPr lang="el-GR" sz="2800" dirty="0" smtClean="0"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Η δράση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των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αντιχολινεστερασών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μοιάζει ενισχυμένη στα μυοχαλαρωτικά μέσης διάρκειας δράσης πράγμα που οφείλεται όμως στις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φαρμακοκινητικές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ιδιότητες αυτών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των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μυοχαλαρωτικών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, και όχι των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αντιχολινεστερασών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νεοστιγμίνη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πλεονεκτεί του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εδροφωνίου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για τον ανταγωνισμό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νευρομυϊκού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αποκλεισμού που γίνεται με συνεχή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στάγδην έγχυση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μυοχαλαρωτικού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9405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154849" y="798342"/>
            <a:ext cx="875841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>
                <a:latin typeface="Arial Black" panose="020B0A04020102020204" pitchFamily="34" charset="0"/>
              </a:rPr>
              <a:t>3. Η </a:t>
            </a:r>
            <a:r>
              <a:rPr lang="el-GR" sz="2800" dirty="0" smtClean="0">
                <a:latin typeface="Arial Black" panose="020B0A04020102020204" pitchFamily="34" charset="0"/>
              </a:rPr>
              <a:t>ηλικία:</a:t>
            </a:r>
          </a:p>
          <a:p>
            <a:endParaRPr lang="el-GR" sz="2800" dirty="0" smtClean="0">
              <a:latin typeface="Arial Black" panose="020B0A04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>
                <a:latin typeface="Arial Black" panose="020B0A04020102020204" pitchFamily="34" charset="0"/>
              </a:rPr>
              <a:t>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Η αυτόματη ανάνηψη από τη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μυοχάλαση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, είναι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πιο γρήγορη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σε βρέφη και παιδιά σε σχέση με τους ενήλικες. 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Στα βρέφη όμως, λόγω του μεγάλου όγκου κατανομής των φαρμάκων, η ανάνηψη είναι πιο αργή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σε σχέση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με τα μεγαλύτερα παιδιά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Στους ηλικιωμένους η διάρκεια δράσης των μη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αποπολωτικών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μυοχαλαρωτικών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παρατείνεται λόγω διαταραχών στην ηπατική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νεφρική τους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λειτουργία. Ανάλογα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όμως παρατείνεται και η δράση της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νεοστιγμίνης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χρόνος ανάνηψης από τη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μυοχάλαση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δεν διαφέρει μεταξύ νέων και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ηλικιωμένων ατόμων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, όταν η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αντιχολινεστεράση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χορηγηθεί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σε ίδιου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βαθμού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νευρομυικό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αποκλεισμό. Επειδή όμως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η αυτόματη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ανάνηψη από τη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μυοχάλαση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είναι πιο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αργή στους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ηλικιωμένους, οι απαιτήσεις σε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νεοστιγμίνη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είναι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μεγαλύτερες σε σχέση με τους νεότερους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ενήλικες. </a:t>
            </a:r>
          </a:p>
          <a:p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43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980049" y="394122"/>
            <a:ext cx="823428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>
                <a:latin typeface="Arial Black" panose="020B0A04020102020204" pitchFamily="34" charset="0"/>
              </a:rPr>
              <a:t>4. Αλληλεπιδράσεις με </a:t>
            </a:r>
            <a:r>
              <a:rPr lang="el-GR" sz="2800" dirty="0" smtClean="0">
                <a:latin typeface="Arial Black" panose="020B0A04020102020204" pitchFamily="34" charset="0"/>
              </a:rPr>
              <a:t>φάρμακα:</a:t>
            </a:r>
            <a:endParaRPr lang="el-GR" sz="2800" dirty="0">
              <a:latin typeface="Arial Black" panose="020B0A040201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Πολλά φάρμακα έχει αποδειχθεί ότι ενισχύουν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τη δράση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των μη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αποπολωτικών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μυοχαλαρωτικών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και είναι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γνωστή η αδυναμία των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αντιχολινεστερασών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να δράσουν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όταν το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block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οφείλεται σε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αλληλεπίδραση του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μυοχαλαρωτικού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με τα φάρμακα αυτά.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Τέτοια φάρμακα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είναι τα πτητικά αναισθητικά, τα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αντιαρρυθμικά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, τα τοπικά αναισθητικά, οι αναστολείς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τα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αντιβιοτικά, τα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ανοσοκατασταλτικά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άλλα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980049" y="4148996"/>
            <a:ext cx="823428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>
                <a:latin typeface="Arial Black" panose="020B0A04020102020204" pitchFamily="34" charset="0"/>
              </a:rPr>
              <a:t>5. </a:t>
            </a:r>
            <a:r>
              <a:rPr lang="el-GR" sz="2800" dirty="0" err="1">
                <a:latin typeface="Arial Black" panose="020B0A04020102020204" pitchFamily="34" charset="0"/>
              </a:rPr>
              <a:t>Οξεοβασική</a:t>
            </a:r>
            <a:r>
              <a:rPr lang="el-GR" sz="2800" dirty="0">
                <a:latin typeface="Arial Black" panose="020B0A04020102020204" pitchFamily="34" charset="0"/>
              </a:rPr>
              <a:t> </a:t>
            </a:r>
            <a:r>
              <a:rPr lang="el-GR" sz="2800" dirty="0" smtClean="0">
                <a:latin typeface="Arial Black" panose="020B0A04020102020204" pitchFamily="34" charset="0"/>
              </a:rPr>
              <a:t>ισορροπία:</a:t>
            </a:r>
            <a:endParaRPr lang="el-GR" sz="2800" dirty="0">
              <a:latin typeface="Arial Black" panose="020B0A040201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Ανθεκτικότητα σε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νεοστιγμίνη,ιδιαίτερα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σε επιβαρυμένους ασθενείς,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δυναμία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της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νεοστιγμίνης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να δράσει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σε αναπνευστική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οξέωση, μεταβολική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αλκάλωση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και σοβαρές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ηλεκτρολυτικές διαταραχές όπως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υποκαλιαιμία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υπασβεστιαιμία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l-G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υπομαγνησιαιμία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92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754966" y="1509825"/>
            <a:ext cx="1065393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>
                <a:latin typeface="Arial Black" panose="020B0A04020102020204" pitchFamily="34" charset="0"/>
              </a:rPr>
              <a:t>6. Νεφρική </a:t>
            </a:r>
            <a:r>
              <a:rPr lang="el-GR" sz="2800" dirty="0" smtClean="0">
                <a:latin typeface="Arial Black" panose="020B0A04020102020204" pitchFamily="34" charset="0"/>
              </a:rPr>
              <a:t>ανεπάρκεια:</a:t>
            </a:r>
            <a:endParaRPr lang="el-GR" sz="2800" dirty="0"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Σε αρρώστους με νεφρική ανεπάρκεια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ημιπερίοδος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ζωής των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αντιχολινεστερασών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είναι μεγαλύτερη από αυτή των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μυοχαλαρωτικών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παράταση της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μυοχάλασης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σε ασθενείς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με νεφρική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ανεπάρκεια οφείλεται συνήθως σε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κακό ανταγωνισμό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ή σε ανθεκτικό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block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λόγω αλληλεπίδρασης των </a:t>
            </a:r>
            <a:r>
              <a:rPr lang="el-GR" sz="2000" dirty="0" err="1">
                <a:latin typeface="Arial" panose="020B0604020202020204" pitchFamily="34" charset="0"/>
                <a:cs typeface="Arial" panose="020B0604020202020204" pitchFamily="34" charset="0"/>
              </a:rPr>
              <a:t>μυοχαλαρωτικών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με αντιβιοτικά, διουρητικά ή άλλα φάρμακα που συχνά παίρνουν οι νεφροπαθείς. </a:t>
            </a:r>
          </a:p>
        </p:txBody>
      </p:sp>
    </p:spTree>
    <p:extLst>
      <p:ext uri="{BB962C8B-B14F-4D97-AF65-F5344CB8AC3E}">
        <p14:creationId xmlns:p14="http://schemas.microsoft.com/office/powerpoint/2010/main" val="162988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Ουράνιο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tf00001238_wac</Template>
  <TotalTime>1900</TotalTime>
  <Words>5919</Words>
  <Application>Microsoft Office PowerPoint</Application>
  <PresentationFormat>Ευρεία οθόνη</PresentationFormat>
  <Paragraphs>533</Paragraphs>
  <Slides>108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108</vt:i4>
      </vt:variant>
    </vt:vector>
  </HeadingPairs>
  <TitlesOfParts>
    <vt:vector size="116" baseType="lpstr">
      <vt:lpstr>Arial</vt:lpstr>
      <vt:lpstr>Arial Black</vt:lpstr>
      <vt:lpstr>Calibri</vt:lpstr>
      <vt:lpstr>Calibri Light</vt:lpstr>
      <vt:lpstr>Courier New</vt:lpstr>
      <vt:lpstr>manrope</vt:lpstr>
      <vt:lpstr>Wingdings</vt:lpstr>
      <vt:lpstr>Ουράνιο</vt:lpstr>
      <vt:lpstr>  ΜΥΟΧΑΛΑΡΩΤΙΚΑ ΦΑΡΜΑΚΑ ΣΤΗΝ ΚΛΙΝΙΚΗ ΑΝΑΙΣΘΗΣΙΟΛΟΓΙΑ</vt:lpstr>
      <vt:lpstr>Ιστορικh διαδρομh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ΑΝΕΠΙΘΥΜΗΤΕΣ ΕΝΕΡΓΕΙΕΣ</vt:lpstr>
      <vt:lpstr>ΑΝΕΠΙΘΥΜΗΤΕΣ ΕΝΕΡΓΕΙΕΣ</vt:lpstr>
      <vt:lpstr>ΑΝΕΠΙΘΥΜΗΤΕΣ ΕΝΕΡΓΕΙΕΣ</vt:lpstr>
      <vt:lpstr>ΑΝΕΠΙΘΥΜΗΤΕΣ ΕΝΕΡΓΕΙΕΣ</vt:lpstr>
      <vt:lpstr>Παρουσίαση του PowerPoint</vt:lpstr>
      <vt:lpstr>ΑΝΕΠΙΘΥΜΗΤΕΣ ΕΝΕΡΓΕΙΕΣ</vt:lpstr>
      <vt:lpstr>ΑΝΕΠΙΘΥΜΗΤΕΣ ΕΝΕΡΓΕΙΕΣ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ΦΑΡΜΑΚΟΚΙΝΗΤΙΚΗ</vt:lpstr>
      <vt:lpstr>ΦΑΡΜΑΚΟΚΙΝΗΤΙΚΗ</vt:lpstr>
      <vt:lpstr>Η δράση των μυοχαλαρωτικών στη νευρομυική σύναψη σχετίζεται άμεσα με τη φαρμακοκινητική. Η εγκατάσταση του νευρομυικού αποκλεισμού συμβαίνει κατά τη διάρκεια της φάσης κατανομής. Μεταβολές στο χρόνο ημίσειας ζωής κατανομής ή στον όγκο κατανομής επηρεάζουν το χρόνο εγκατάστασης του νευρομυικού αποκλεισμού.   Αν ο όγκος κατανομής αυξηθεί, η συγκέντρωση του φαρμάκου στο πλάσμα θα είναι σε κάθε στιγμή χαμηλότερη, επομένως η εγκατάσταση του νευρομυικού αποκλεισμού θα καθυστερήσει. Η ταχύτητα με την οποία το μυοχαλαρωτικό κατανέμεται στους ιστούς είναι δυνατόν να επηρεαστεί από ύπαρξη χαμηλής καρδιακής παροχής ή μειωμένης αιματικής ροής στους μύες.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ΦΑΡΜΑΚΟΔΥΝΑΜΙΚΗ</vt:lpstr>
      <vt:lpstr>ΦΑΡΜΑΚΟΔΥΝΑΜΙΚΗ</vt:lpstr>
      <vt:lpstr>Παρουσίαση του PowerPoint</vt:lpstr>
      <vt:lpstr>Κλινική Διάρκεια Δράσης</vt:lpstr>
      <vt:lpstr>Παρουσίαση του PowerPoint</vt:lpstr>
      <vt:lpstr>Ανάνηψη (recovery) της νευρομυικής λειτουργίας: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EΝΔΕΙΞΕΙΣ</vt:lpstr>
      <vt:lpstr>ΑΝΤΕΝΔΕΙΞΕΙΣ</vt:lpstr>
      <vt:lpstr>Προσοχή στη χορήγηση:</vt:lpstr>
      <vt:lpstr>ΔΟΣΟΛΟΓΙΑ</vt:lpstr>
      <vt:lpstr>Παρουσίαση του PowerPoint</vt:lpstr>
      <vt:lpstr>ΕΝΔΕΙΞΕΙΣ</vt:lpstr>
      <vt:lpstr>ΠροσοχΗ στη χορΗγηση: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Δοσολογία:</vt:lpstr>
      <vt:lpstr>Παρουσίαση του PowerPoint</vt:lpstr>
      <vt:lpstr>Cis - ατρακοΥριο φαινυλοσουλφονικΟ (CisatracuriumBesilate)</vt:lpstr>
      <vt:lpstr>Παρουσίαση του PowerPoint</vt:lpstr>
      <vt:lpstr>Παρουσίαση του PowerPoint</vt:lpstr>
      <vt:lpstr>ΑΝΕΠΙΘΥΜΗΤΕΣ ΕΝΕΡΓΕΙΕΣ </vt:lpstr>
      <vt:lpstr>ΠροσοχΗ στη χορΗγηση:</vt:lpstr>
      <vt:lpstr>Παρουσίαση του PowerPoint</vt:lpstr>
      <vt:lpstr>Ανταγωνιστές του νευρομυϊκού αποκλεισμού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ΜΥΟΧΑΛΑΡΩΤΙΚΑ ΦΑΡΜΑΚΑ ΣΤΗΝ ΚΛΙΝΙΚΗ ΑΝΑΙΣΘΗΣΙΟΛΟΓΙΑ</dc:title>
  <dc:creator>CHRYSSA</dc:creator>
  <cp:lastModifiedBy>CHRYSSA</cp:lastModifiedBy>
  <cp:revision>104</cp:revision>
  <dcterms:created xsi:type="dcterms:W3CDTF">2022-10-05T15:57:04Z</dcterms:created>
  <dcterms:modified xsi:type="dcterms:W3CDTF">2023-12-18T18:28:14Z</dcterms:modified>
</cp:coreProperties>
</file>