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69"/>
  </p:notesMasterIdLst>
  <p:sldIdLst>
    <p:sldId id="256" r:id="rId2"/>
    <p:sldId id="484" r:id="rId3"/>
    <p:sldId id="257" r:id="rId4"/>
    <p:sldId id="395" r:id="rId5"/>
    <p:sldId id="396" r:id="rId6"/>
    <p:sldId id="275" r:id="rId7"/>
    <p:sldId id="272" r:id="rId8"/>
    <p:sldId id="279" r:id="rId9"/>
    <p:sldId id="276" r:id="rId10"/>
    <p:sldId id="277" r:id="rId11"/>
    <p:sldId id="504" r:id="rId12"/>
    <p:sldId id="274" r:id="rId13"/>
    <p:sldId id="281" r:id="rId14"/>
    <p:sldId id="303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330" r:id="rId23"/>
    <p:sldId id="300" r:id="rId24"/>
    <p:sldId id="301" r:id="rId25"/>
    <p:sldId id="302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6" r:id="rId37"/>
    <p:sldId id="308" r:id="rId38"/>
    <p:sldId id="310" r:id="rId39"/>
    <p:sldId id="312" r:id="rId40"/>
    <p:sldId id="313" r:id="rId41"/>
    <p:sldId id="314" r:id="rId42"/>
    <p:sldId id="316" r:id="rId43"/>
    <p:sldId id="305" r:id="rId44"/>
    <p:sldId id="317" r:id="rId45"/>
    <p:sldId id="442" r:id="rId46"/>
    <p:sldId id="318" r:id="rId47"/>
    <p:sldId id="320" r:id="rId48"/>
    <p:sldId id="331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485" r:id="rId59"/>
    <p:sldId id="332" r:id="rId60"/>
    <p:sldId id="333" r:id="rId61"/>
    <p:sldId id="473" r:id="rId62"/>
    <p:sldId id="474" r:id="rId63"/>
    <p:sldId id="335" r:id="rId64"/>
    <p:sldId id="338" r:id="rId65"/>
    <p:sldId id="339" r:id="rId66"/>
    <p:sldId id="340" r:id="rId67"/>
    <p:sldId id="343" r:id="rId68"/>
    <p:sldId id="344" r:id="rId69"/>
    <p:sldId id="345" r:id="rId70"/>
    <p:sldId id="346" r:id="rId71"/>
    <p:sldId id="347" r:id="rId72"/>
    <p:sldId id="348" r:id="rId73"/>
    <p:sldId id="351" r:id="rId74"/>
    <p:sldId id="259" r:id="rId75"/>
    <p:sldId id="486" r:id="rId76"/>
    <p:sldId id="487" r:id="rId77"/>
    <p:sldId id="488" r:id="rId78"/>
    <p:sldId id="260" r:id="rId79"/>
    <p:sldId id="273" r:id="rId80"/>
    <p:sldId id="478" r:id="rId81"/>
    <p:sldId id="261" r:id="rId82"/>
    <p:sldId id="480" r:id="rId83"/>
    <p:sldId id="479" r:id="rId84"/>
    <p:sldId id="384" r:id="rId85"/>
    <p:sldId id="385" r:id="rId86"/>
    <p:sldId id="386" r:id="rId87"/>
    <p:sldId id="387" r:id="rId88"/>
    <p:sldId id="392" r:id="rId89"/>
    <p:sldId id="489" r:id="rId90"/>
    <p:sldId id="389" r:id="rId91"/>
    <p:sldId id="364" r:id="rId92"/>
    <p:sldId id="367" r:id="rId93"/>
    <p:sldId id="370" r:id="rId94"/>
    <p:sldId id="380" r:id="rId95"/>
    <p:sldId id="375" r:id="rId96"/>
    <p:sldId id="376" r:id="rId97"/>
    <p:sldId id="390" r:id="rId98"/>
    <p:sldId id="503" r:id="rId99"/>
    <p:sldId id="490" r:id="rId100"/>
    <p:sldId id="352" r:id="rId101"/>
    <p:sldId id="353" r:id="rId102"/>
    <p:sldId id="356" r:id="rId103"/>
    <p:sldId id="481" r:id="rId104"/>
    <p:sldId id="482" r:id="rId105"/>
    <p:sldId id="483" r:id="rId106"/>
    <p:sldId id="491" r:id="rId107"/>
    <p:sldId id="262" r:id="rId108"/>
    <p:sldId id="450" r:id="rId109"/>
    <p:sldId id="451" r:id="rId110"/>
    <p:sldId id="452" r:id="rId111"/>
    <p:sldId id="454" r:id="rId112"/>
    <p:sldId id="455" r:id="rId113"/>
    <p:sldId id="457" r:id="rId114"/>
    <p:sldId id="458" r:id="rId115"/>
    <p:sldId id="492" r:id="rId116"/>
    <p:sldId id="493" r:id="rId117"/>
    <p:sldId id="494" r:id="rId118"/>
    <p:sldId id="311" r:id="rId119"/>
    <p:sldId id="459" r:id="rId120"/>
    <p:sldId id="495" r:id="rId121"/>
    <p:sldId id="497" r:id="rId122"/>
    <p:sldId id="496" r:id="rId123"/>
    <p:sldId id="460" r:id="rId124"/>
    <p:sldId id="462" r:id="rId125"/>
    <p:sldId id="461" r:id="rId126"/>
    <p:sldId id="397" r:id="rId127"/>
    <p:sldId id="399" r:id="rId128"/>
    <p:sldId id="400" r:id="rId129"/>
    <p:sldId id="402" r:id="rId130"/>
    <p:sldId id="404" r:id="rId131"/>
    <p:sldId id="407" r:id="rId132"/>
    <p:sldId id="408" r:id="rId133"/>
    <p:sldId id="409" r:id="rId134"/>
    <p:sldId id="443" r:id="rId135"/>
    <p:sldId id="502" r:id="rId136"/>
    <p:sldId id="417" r:id="rId137"/>
    <p:sldId id="418" r:id="rId138"/>
    <p:sldId id="419" r:id="rId139"/>
    <p:sldId id="420" r:id="rId140"/>
    <p:sldId id="421" r:id="rId141"/>
    <p:sldId id="422" r:id="rId142"/>
    <p:sldId id="423" r:id="rId143"/>
    <p:sldId id="424" r:id="rId144"/>
    <p:sldId id="426" r:id="rId145"/>
    <p:sldId id="427" r:id="rId146"/>
    <p:sldId id="429" r:id="rId147"/>
    <p:sldId id="431" r:id="rId148"/>
    <p:sldId id="433" r:id="rId149"/>
    <p:sldId id="444" r:id="rId150"/>
    <p:sldId id="445" r:id="rId151"/>
    <p:sldId id="467" r:id="rId152"/>
    <p:sldId id="468" r:id="rId153"/>
    <p:sldId id="469" r:id="rId154"/>
    <p:sldId id="476" r:id="rId155"/>
    <p:sldId id="477" r:id="rId156"/>
    <p:sldId id="449" r:id="rId157"/>
    <p:sldId id="447" r:id="rId158"/>
    <p:sldId id="465" r:id="rId159"/>
    <p:sldId id="463" r:id="rId160"/>
    <p:sldId id="466" r:id="rId161"/>
    <p:sldId id="267" r:id="rId162"/>
    <p:sldId id="498" r:id="rId163"/>
    <p:sldId id="499" r:id="rId164"/>
    <p:sldId id="280" r:id="rId165"/>
    <p:sldId id="268" r:id="rId166"/>
    <p:sldId id="500" r:id="rId167"/>
    <p:sldId id="501" r:id="rId16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8" d="100"/>
          <a:sy n="68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809F0-65A4-449F-8479-67B472C34871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8D1D3-AFFB-4739-9803-6ADAA5B1167D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welling_(medical)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Conjunctiva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yelid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Eye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ccessory_visual_structures" TargetMode="External"/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D1B83-5C2C-4445-A2FC-C1D166EA2F7E}" type="slidenum">
              <a:rPr lang="ar-SA" smtClean="0">
                <a:latin typeface="Arial" pitchFamily="34" charset="0"/>
                <a:cs typeface="Arial" pitchFamily="34" charset="0"/>
              </a:rPr>
              <a:pPr/>
              <a:t>61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Arial" pitchFamily="34" charset="0"/>
                <a:cs typeface="Arial" pitchFamily="34" charset="0"/>
              </a:rPr>
              <a:t>Chemosis</a:t>
            </a:r>
            <a:r>
              <a:rPr lang="en-US" smtClean="0">
                <a:latin typeface="Arial" pitchFamily="34" charset="0"/>
                <a:cs typeface="Arial" pitchFamily="34" charset="0"/>
              </a:rPr>
              <a:t> is </a:t>
            </a:r>
            <a:r>
              <a:rPr lang="en-US" sz="1400" smtClean="0">
                <a:latin typeface="Arial" pitchFamily="34" charset="0"/>
                <a:cs typeface="Arial" pitchFamily="34" charset="0"/>
              </a:rPr>
              <a:t>the </a:t>
            </a:r>
            <a:r>
              <a:rPr lang="en-US" sz="1400" smtClean="0">
                <a:latin typeface="Arial" pitchFamily="34" charset="0"/>
                <a:cs typeface="Arial" pitchFamily="34" charset="0"/>
                <a:hlinkClick r:id="rId3" tooltip="Swelling (medical)"/>
              </a:rPr>
              <a:t>swelling</a:t>
            </a:r>
            <a:r>
              <a:rPr lang="en-US" sz="1400" smtClean="0">
                <a:latin typeface="Arial" pitchFamily="34" charset="0"/>
                <a:cs typeface="Arial" pitchFamily="34" charset="0"/>
              </a:rPr>
              <a:t>  of the </a:t>
            </a:r>
            <a:r>
              <a:rPr lang="en-US" sz="1400" smtClean="0">
                <a:latin typeface="Arial" pitchFamily="34" charset="0"/>
                <a:cs typeface="Arial" pitchFamily="34" charset="0"/>
                <a:hlinkClick r:id="rId4" tooltip="Conjunctiva"/>
              </a:rPr>
              <a:t>conjunctiva</a:t>
            </a:r>
            <a:r>
              <a:rPr lang="en-US" sz="1400" smtClean="0">
                <a:latin typeface="Arial" pitchFamily="34" charset="0"/>
                <a:cs typeface="Arial" pitchFamily="34" charset="0"/>
              </a:rPr>
              <a:t>. In general</a:t>
            </a:r>
            <a:r>
              <a:rPr lang="en-US" smtClean="0">
                <a:latin typeface="Arial" pitchFamily="34" charset="0"/>
                <a:cs typeface="Arial" pitchFamily="34" charset="0"/>
              </a:rPr>
              <a:t>, chemosis is a nonspecific sign of eye irritation.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652C58-216A-4425-8D98-8D13F5123115}" type="slidenum">
              <a:rPr lang="ar-SA" smtClean="0"/>
              <a:pPr/>
              <a:t>93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FCA4EF-B776-4A26-936F-742D9DCF7788}" type="slidenum">
              <a:rPr lang="ar-SA" smtClean="0"/>
              <a:pPr/>
              <a:t>94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FD6569-F71C-4EA0-9D97-B968EAE02A60}" type="slidenum">
              <a:rPr lang="ar-SA" smtClean="0"/>
              <a:pPr/>
              <a:t>95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D21387-6FFA-4CEB-8208-AED065AFC560}" type="slidenum">
              <a:rPr lang="ar-SA" smtClean="0"/>
              <a:pPr/>
              <a:t>96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MY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24B69-02FF-45D8-BFDC-80D1F4EB8F95}" type="slidenum">
              <a:rPr lang="en-MY" smtClean="0"/>
              <a:pPr>
                <a:defRPr/>
              </a:pPr>
              <a:t>97</a:t>
            </a:fld>
            <a:endParaRPr lang="en-MY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CD5C-A791-4D93-80DA-8E4B752B7059}" type="slidenum">
              <a:rPr lang="ar-SA" smtClean="0">
                <a:latin typeface="Arial" pitchFamily="34" charset="0"/>
                <a:cs typeface="Arial" pitchFamily="34" charset="0"/>
              </a:rPr>
              <a:pPr/>
              <a:t>108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26E7D-293F-4FC1-990C-0DD935E1D1DD}" type="slidenum">
              <a:rPr lang="ar-SA" smtClean="0">
                <a:latin typeface="Arial" pitchFamily="34" charset="0"/>
                <a:cs typeface="Arial" pitchFamily="34" charset="0"/>
              </a:rPr>
              <a:pPr/>
              <a:t>109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B51C4-1883-4CBE-B2A1-4DD94458F12E}" type="slidenum">
              <a:rPr lang="ar-SA" smtClean="0">
                <a:latin typeface="Arial" pitchFamily="34" charset="0"/>
                <a:cs typeface="Arial" pitchFamily="34" charset="0"/>
              </a:rPr>
              <a:pPr/>
              <a:t>110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cs typeface="Arial" pitchFamily="34" charset="0"/>
              </a:rPr>
              <a:t>Episcleritis is inflammation of the episclera. Its less serious condition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0F648-9710-408C-A931-6EE55504416A}" type="slidenum">
              <a:rPr lang="ar-SA" smtClean="0">
                <a:latin typeface="Arial" pitchFamily="34" charset="0"/>
                <a:cs typeface="Arial" pitchFamily="34" charset="0"/>
              </a:rPr>
              <a:pPr/>
              <a:t>111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9B89A7-9BFA-401B-9CFB-F9130CC4D9D3}" type="slidenum">
              <a:rPr lang="ar-SA" smtClean="0">
                <a:latin typeface="Arial" pitchFamily="34" charset="0"/>
                <a:cs typeface="Arial" pitchFamily="34" charset="0"/>
              </a:rPr>
              <a:pPr/>
              <a:t>112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ACC27-C45A-4F6E-B8E6-52F14D0972EE}" type="slidenum">
              <a:rPr lang="ar-SA" smtClean="0">
                <a:latin typeface="Arial" pitchFamily="34" charset="0"/>
                <a:cs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Arial" pitchFamily="34" charset="0"/>
                <a:cs typeface="Arial" pitchFamily="34" charset="0"/>
              </a:rPr>
              <a:t>Von Graefe's sign</a:t>
            </a:r>
            <a:r>
              <a:rPr lang="en-US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smtClean="0">
                <a:latin typeface="Arial" pitchFamily="34" charset="0"/>
                <a:cs typeface="Arial" pitchFamily="34" charset="0"/>
              </a:rPr>
              <a:t>lid lag sign</a:t>
            </a:r>
            <a:r>
              <a:rPr lang="en-US" smtClean="0">
                <a:latin typeface="Arial" pitchFamily="34" charset="0"/>
                <a:cs typeface="Arial" pitchFamily="34" charset="0"/>
              </a:rPr>
              <a:t>) is the immobility or lagging of the upper </a:t>
            </a:r>
            <a:r>
              <a:rPr lang="en-US" smtClean="0">
                <a:latin typeface="Arial" pitchFamily="34" charset="0"/>
                <a:cs typeface="Arial" pitchFamily="34" charset="0"/>
                <a:hlinkClick r:id="rId3" tooltip="Eyelid"/>
              </a:rPr>
              <a:t>eyelid</a:t>
            </a:r>
            <a:r>
              <a:rPr lang="en-US" smtClean="0">
                <a:latin typeface="Arial" pitchFamily="34" charset="0"/>
                <a:cs typeface="Arial" pitchFamily="34" charset="0"/>
              </a:rPr>
              <a:t> on downward rotation of the </a:t>
            </a:r>
            <a:r>
              <a:rPr lang="en-US" smtClean="0">
                <a:latin typeface="Arial" pitchFamily="34" charset="0"/>
                <a:cs typeface="Arial" pitchFamily="34" charset="0"/>
                <a:hlinkClick r:id="rId4" tooltip="Eye"/>
              </a:rPr>
              <a:t>eye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F2CC2-56CD-42A3-8FC4-653DB00774BC}" type="slidenum">
              <a:rPr lang="ar-SA" smtClean="0">
                <a:latin typeface="Arial" pitchFamily="34" charset="0"/>
                <a:cs typeface="Arial" pitchFamily="34" charset="0"/>
              </a:rPr>
              <a:pPr/>
              <a:t>113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12F4D-A954-48B2-BC6B-AB07CC441F23}" type="slidenum">
              <a:rPr lang="ar-SA" smtClean="0">
                <a:latin typeface="Arial" pitchFamily="34" charset="0"/>
                <a:cs typeface="Arial" pitchFamily="34" charset="0"/>
              </a:rPr>
              <a:pPr/>
              <a:t>114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D81956-CFD1-4562-80F8-FD4DFBADCA6C}" type="slidenum">
              <a:rPr lang="ar-SA" smtClean="0">
                <a:latin typeface="Arial" pitchFamily="34" charset="0"/>
                <a:cs typeface="Arial" pitchFamily="34" charset="0"/>
              </a:rPr>
              <a:pPr/>
              <a:t>119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535E2B-308B-45D0-8812-2F308466B977}" type="slidenum">
              <a:rPr lang="ar-SA" smtClean="0">
                <a:latin typeface="Arial" pitchFamily="34" charset="0"/>
                <a:cs typeface="Arial" pitchFamily="34" charset="0"/>
              </a:rPr>
              <a:pPr/>
              <a:t>123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5057B-E786-468C-B275-DEA4644FDBB5}" type="slidenum">
              <a:rPr lang="ar-SA" smtClean="0">
                <a:latin typeface="Arial" pitchFamily="34" charset="0"/>
                <a:cs typeface="Arial" pitchFamily="34" charset="0"/>
              </a:rPr>
              <a:pPr/>
              <a:t>124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C3AC1-02A2-4817-977C-2FA5CC5F0FE0}" type="slidenum">
              <a:rPr lang="ar-SA" smtClean="0">
                <a:latin typeface="Arial" pitchFamily="34" charset="0"/>
                <a:cs typeface="Arial" pitchFamily="34" charset="0"/>
              </a:rPr>
              <a:pPr/>
              <a:t>125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eaLnBrk="1" hangingPunct="1"/>
            <a:r>
              <a:rPr lang="en-US" i="1" smtClean="0">
                <a:latin typeface="Arial" pitchFamily="34" charset="0"/>
                <a:cs typeface="Arial" pitchFamily="34" charset="0"/>
              </a:rPr>
              <a:t>Adnexa of eye (</a:t>
            </a:r>
            <a:r>
              <a:rPr lang="en-US" i="1" smtClean="0">
                <a:latin typeface="Arial" pitchFamily="34" charset="0"/>
                <a:cs typeface="Arial" pitchFamily="34" charset="0"/>
                <a:hlinkClick r:id="rId3" tooltip="Accessory visual structures"/>
              </a:rPr>
              <a:t>accessory visual structures</a:t>
            </a:r>
            <a:r>
              <a:rPr lang="en-US" i="1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Fovea is the point of most distinct vision, thus we turn our eyes so that the image of the object at which we are looking is focused on the fovea.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00D57E-753C-4B86-A316-122BCD810EE4}" type="slidenum">
              <a:rPr lang="en-US">
                <a:latin typeface="Arial" pitchFamily="34" charset="0"/>
              </a:rPr>
              <a:pPr/>
              <a:t>128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Acquired disease at the macula may destroy part or all of the retina or</a:t>
            </a:r>
          </a:p>
          <a:p>
            <a:pPr>
              <a:spcBef>
                <a:spcPct val="0"/>
              </a:spcBef>
            </a:pPr>
            <a:r>
              <a:rPr lang="en-US" smtClean="0"/>
              <a:t>retinal pigment epithelial layers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FAA830-BCAA-41EF-9CBB-B3519603A15F}" type="slidenum">
              <a:rPr lang="en-US">
                <a:latin typeface="Arial" pitchFamily="34" charset="0"/>
              </a:rPr>
              <a:pPr/>
              <a:t>143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Acquired disease at the macula may destroy part or all of the retina or</a:t>
            </a:r>
          </a:p>
          <a:p>
            <a:pPr>
              <a:spcBef>
                <a:spcPct val="0"/>
              </a:spcBef>
            </a:pPr>
            <a:r>
              <a:rPr lang="en-US" smtClean="0"/>
              <a:t>retinal pigment epithelial layers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CDA70-388F-4F0D-B98C-75027112B9BF}" type="slidenum">
              <a:rPr lang="en-US">
                <a:latin typeface="Arial" pitchFamily="34" charset="0"/>
              </a:rPr>
              <a:pPr/>
              <a:t>145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D9DE5-39CE-4CFA-805C-05121F1E28F0}" type="slidenum">
              <a:rPr lang="ar-SA" smtClean="0">
                <a:latin typeface="Arial" pitchFamily="34" charset="0"/>
                <a:cs typeface="Arial" pitchFamily="34" charset="0"/>
              </a:rPr>
              <a:pPr/>
              <a:t>151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eaLnBrk="1" hangingPunct="1"/>
            <a:r>
              <a:rPr lang="en-US" b="1" smtClean="0">
                <a:latin typeface="Arial" pitchFamily="34" charset="0"/>
                <a:cs typeface="Arial" pitchFamily="34" charset="0"/>
              </a:rPr>
              <a:t>Retinal laser photocoagulation: 1-used to treat diabetic neuropathy</a:t>
            </a:r>
          </a:p>
          <a:p>
            <a:pPr algn="l" eaLnBrk="1" hangingPunct="1"/>
            <a:r>
              <a:rPr lang="en-US" b="1" smtClean="0">
                <a:latin typeface="Arial" pitchFamily="34" charset="0"/>
                <a:cs typeface="Arial" pitchFamily="34" charset="0"/>
              </a:rPr>
              <a:t>                                                       2-retinal ischemia or neovascularization</a:t>
            </a:r>
          </a:p>
          <a:p>
            <a:pPr algn="l" eaLnBrk="1" hangingPunct="1"/>
            <a:endParaRPr lang="en-US" b="1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MY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8D429-F9C2-453D-A1CC-A0642A653932}" type="slidenum">
              <a:rPr lang="en-MY" smtClean="0"/>
              <a:pPr>
                <a:defRPr/>
              </a:pPr>
              <a:t>84</a:t>
            </a:fld>
            <a:endParaRPr lang="en-MY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AB53E-C365-405D-9965-999D2CF10CCC}" type="slidenum">
              <a:rPr lang="ar-SA" smtClean="0">
                <a:latin typeface="Arial" pitchFamily="34" charset="0"/>
                <a:cs typeface="Arial" pitchFamily="34" charset="0"/>
              </a:rPr>
              <a:pPr/>
              <a:t>152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008E30-5FC2-4D35-BE94-A74B8F512287}" type="slidenum">
              <a:rPr lang="ar-SA" smtClean="0">
                <a:latin typeface="Arial" pitchFamily="34" charset="0"/>
                <a:cs typeface="Arial" pitchFamily="34" charset="0"/>
              </a:rPr>
              <a:pPr/>
              <a:t>153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fundus in malignant hypertension.The disc is swollen, and there are retinal haemorrhages and exudates.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E82D21-3FC5-43EC-97F1-451927EAE32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clinical appearance of a cholesterol embolus (arrow).They appear to sparkle when viewed with a direct ophthalmoscope.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3F68BA-DC4F-427F-B410-79B5AD262A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AC42C-7BF1-45A6-A4D2-F2FF654B988F}" type="slidenum">
              <a:rPr lang="ar-SA" smtClean="0">
                <a:latin typeface="Arial" pitchFamily="34" charset="0"/>
                <a:cs typeface="Arial" pitchFamily="34" charset="0"/>
              </a:rPr>
              <a:pPr/>
              <a:t>158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96C261-F551-4FB9-84BD-9EEEFE19DF49}" type="slidenum">
              <a:rPr lang="ar-SA" smtClean="0">
                <a:latin typeface="Arial" pitchFamily="34" charset="0"/>
                <a:cs typeface="Arial" pitchFamily="34" charset="0"/>
              </a:rPr>
              <a:pPr/>
              <a:t>159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EBFF31-23A8-4B90-92C3-76C8FD818D34}" type="slidenum">
              <a:rPr lang="ar-SA" smtClean="0">
                <a:latin typeface="Arial" pitchFamily="34" charset="0"/>
                <a:cs typeface="Arial" pitchFamily="34" charset="0"/>
              </a:rPr>
              <a:pPr/>
              <a:t>160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MY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F4BC9C-9F5E-4857-8CE4-0ED61FB55EFA}" type="slidenum">
              <a:rPr lang="en-MY" smtClean="0"/>
              <a:pPr>
                <a:defRPr/>
              </a:pPr>
              <a:t>85</a:t>
            </a:fld>
            <a:endParaRPr lang="en-MY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MY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07E3F6-3F98-40B6-8430-B6A268DC5C42}" type="slidenum">
              <a:rPr lang="en-MY" smtClean="0"/>
              <a:pPr>
                <a:defRPr/>
              </a:pPr>
              <a:t>86</a:t>
            </a:fld>
            <a:endParaRPr lang="en-MY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MY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AF2D56-8A34-4801-81DD-FDA8C6438157}" type="slidenum">
              <a:rPr lang="en-MY" smtClean="0"/>
              <a:pPr>
                <a:defRPr/>
              </a:pPr>
              <a:t>87</a:t>
            </a:fld>
            <a:endParaRPr lang="en-MY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MY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AD9C4B-DFEF-44B3-84DC-66606C9A5BD3}" type="slidenum">
              <a:rPr lang="en-MY" smtClean="0"/>
              <a:pPr>
                <a:defRPr/>
              </a:pPr>
              <a:t>88</a:t>
            </a:fld>
            <a:endParaRPr lang="en-MY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MY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5533EB-7889-4921-A877-434550F893E4}" type="slidenum">
              <a:rPr lang="en-MY" smtClean="0"/>
              <a:pPr>
                <a:defRPr/>
              </a:pPr>
              <a:t>90</a:t>
            </a:fld>
            <a:endParaRPr lang="en-MY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4C5C15-7C4E-46B7-8E11-B3BC7C3CB3E3}" type="slidenum">
              <a:rPr lang="ar-SA" smtClean="0"/>
              <a:pPr/>
              <a:t>92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4D6620F-0A15-4953-AFCB-A516AECAD92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801620-169A-4E04-8251-4B727B4A29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245ADF5-F3E5-4B1F-AEE5-404C931A681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ClipArt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CD8E6BA-4B1C-431A-B556-00548FA2D3DF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E1DB26D-E9E5-43B7-97DF-F598AEC0628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11 - Θέση υποσέλιδου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  <p:sp>
        <p:nvSpPr>
          <p:cNvPr id="16" name="15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5" name="1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Ορθογώνιο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29FA7E0-778C-4480-9EF8-D5DE33F14026}" type="datetimeFigureOut">
              <a:rPr lang="el-GR" smtClean="0"/>
              <a:t>6/1/2013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F48AFD5-0833-4232-A912-B881AD11BB0E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wmf"/><Relationship Id="rId4" Type="http://schemas.openxmlformats.org/officeDocument/2006/relationships/image" Target="../media/image12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iliary_Staphyloma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Coloboma.gif" TargetMode="Externa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ophthalmicultrasonography.com/CD%20VShape.htm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6000" dirty="0" smtClean="0"/>
              <a:t>Ο ΟΦΘΑΛΜΟΣ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100" dirty="0" smtClean="0"/>
              <a:t>ΑΝΑΤΟΜΙΑ - ΠΑΘΟΛΟΓΙΑ</a:t>
            </a:r>
            <a:endParaRPr lang="el-GR" sz="31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/>
              <a:t>ΠΕΤΡΟΣ ΣΜΑΧΛΙΟΥ </a:t>
            </a:r>
            <a:r>
              <a:rPr lang="en-US" dirty="0" smtClean="0"/>
              <a:t>MD FRCS FEBO</a:t>
            </a:r>
          </a:p>
          <a:p>
            <a:r>
              <a:rPr lang="en-US" dirty="0"/>
              <a:t> </a:t>
            </a:r>
            <a:r>
              <a:rPr lang="el-GR" sz="1600" dirty="0" smtClean="0"/>
              <a:t>ΔΙΕΥΘΥΝΤΗΣ ΟΦΘΑΛΜΟΛΟΓΙΚΟΥ ΘΕΡΑΠΕΥΤΗΡΙΟΥ ΥΓΕΙΑΣ ΜΕΛΑΘΡΟΝ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 descr="Untitled-Scanned-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404813"/>
            <a:ext cx="87376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ΕΡΠΗΤΙΚΗ ΚΕΡΑΤΙΤΙΔΑ</a:t>
            </a:r>
            <a:endParaRPr lang="el-GR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6387" name="Picture 5" descr="Herpes Simplex Keratit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2098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0" descr="dendritic corneal ulc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133600"/>
            <a:ext cx="3733800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herpes simplex keratitis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759325"/>
            <a:ext cx="35052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Content Placeholder 6" descr="img-HSV-dendr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8006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ΔΙΣΚΟΕΙΔΗΣ ΚΕΡΑΤΙΤΙΔΑ</a:t>
            </a:r>
            <a:endParaRPr lang="el-GR" dirty="0"/>
          </a:p>
        </p:txBody>
      </p:sp>
      <p:sp>
        <p:nvSpPr>
          <p:cNvPr id="19458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dirty="0" smtClean="0">
              <a:latin typeface="Arial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17411" name="תמונה 3" descr="hsvDisciform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3794" y="1916832"/>
            <a:ext cx="433641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תמונה 4" descr="hsvDiscifor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2" y="1916832"/>
            <a:ext cx="409466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endParaRPr lang="en-US" smtClean="0"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+mj-cs"/>
            </a:endParaRPr>
          </a:p>
        </p:txBody>
      </p:sp>
      <p:pic>
        <p:nvPicPr>
          <p:cNvPr id="20483" name="Picture 7" descr="HZO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eyewiki.aao.org/images/1/7/7c/Diagram-my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5953125" cy="4676776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ΜΥΩΠΙΑ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elkethop.alex.duth.gr/patients/hypermetr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333" y="2348880"/>
            <a:ext cx="6127971" cy="4322411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ΥΠΕΡΜΕΤΡΩΠΙΑ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http://www.matheson-optometrists.com/images/astigmat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132856"/>
            <a:ext cx="6619875" cy="4200526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ΑΣΤΙΓΜΑΤΙΣΜΟΣ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http://www.lifeaftercubes.com/wp-content/uploads/2012/01/lasik_proced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997180" cy="4032448"/>
          </a:xfrm>
          <a:prstGeom prst="rect">
            <a:avLst/>
          </a:prstGeom>
          <a:noFill/>
        </p:spPr>
      </p:pic>
      <p:pic>
        <p:nvPicPr>
          <p:cNvPr id="246788" name="Picture 4" descr="http://www.kollewin.com/EX/09-16-09/041112-F-0000C-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68254"/>
            <a:ext cx="3851920" cy="5089746"/>
          </a:xfrm>
          <a:prstGeom prst="rect">
            <a:avLst/>
          </a:prstGeom>
          <a:noFill/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LASIK</a:t>
            </a:r>
            <a:endParaRPr lang="el-GR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ΣΚΛΗΡΟΣ ΧΙΤΩΝΑΣ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8850" name="Picture 2" descr="http://innerhealthandbeauty.net/images/Sclera_6p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6870700" cy="11160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3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cs typeface="Times New Roman" pitchFamily="18" charset="0"/>
              </a:rPr>
              <a:t>  </a:t>
            </a:r>
            <a:r>
              <a:rPr lang="el-GR" sz="63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cs typeface="Times New Roman" pitchFamily="18" charset="0"/>
              </a:rPr>
              <a:t>ΠΑΘΗΣΕΙΣ</a:t>
            </a:r>
            <a:r>
              <a:rPr lang="en-US" sz="6300" dirty="0" smtClean="0">
                <a:solidFill>
                  <a:srgbClr val="FF85A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cs typeface="Times New Roman" pitchFamily="18" charset="0"/>
              </a:rPr>
              <a:t/>
            </a:r>
            <a:br>
              <a:rPr lang="en-US" sz="6300" dirty="0" smtClean="0">
                <a:solidFill>
                  <a:srgbClr val="FF85A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cs typeface="Times New Roman" pitchFamily="18" charset="0"/>
              </a:rPr>
            </a:br>
            <a:endParaRPr lang="en-US" sz="6300" dirty="0" smtClean="0">
              <a:solidFill>
                <a:srgbClr val="FF85A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ylfaen" pitchFamily="18" charset="0"/>
              <a:cs typeface="Times New Roman" pitchFamily="18" charset="0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4213" y="1700213"/>
            <a:ext cx="7696200" cy="4289425"/>
          </a:xfrm>
        </p:spPr>
        <p:txBody>
          <a:bodyPr/>
          <a:lstStyle/>
          <a:p>
            <a:pPr eaLnBrk="1" hangingPunct="1"/>
            <a:r>
              <a:rPr lang="el-GR" b="1" dirty="0" smtClean="0">
                <a:solidFill>
                  <a:srgbClr val="0000B0"/>
                </a:solidFill>
                <a:latin typeface="Times New Roman" pitchFamily="18" charset="0"/>
                <a:cs typeface="Times New Roman" pitchFamily="18" charset="0"/>
              </a:rPr>
              <a:t>ΣΚΛΗΡΙΤΙΔΑ</a:t>
            </a:r>
          </a:p>
          <a:p>
            <a:pPr eaLnBrk="1" hangingPunct="1"/>
            <a:r>
              <a:rPr lang="el-GR" b="1" dirty="0" smtClean="0">
                <a:solidFill>
                  <a:srgbClr val="0000B0"/>
                </a:solidFill>
                <a:latin typeface="Times New Roman" pitchFamily="18" charset="0"/>
                <a:cs typeface="Times New Roman" pitchFamily="18" charset="0"/>
              </a:rPr>
              <a:t>ΕΠΙΣΚΛΗΡΙΤΙΔΑ</a:t>
            </a:r>
            <a:endParaRPr lang="en-US" b="1" dirty="0" smtClean="0">
              <a:solidFill>
                <a:srgbClr val="0000B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b="1" dirty="0" smtClean="0">
                <a:solidFill>
                  <a:srgbClr val="0000B0"/>
                </a:solidFill>
                <a:latin typeface="Times New Roman" pitchFamily="18" charset="0"/>
                <a:cs typeface="Times New Roman" pitchFamily="18" charset="0"/>
              </a:rPr>
              <a:t>SCLEROMALACIA PERFORANS</a:t>
            </a:r>
          </a:p>
          <a:p>
            <a:pPr eaLnBrk="1" hangingPunct="1"/>
            <a:r>
              <a:rPr lang="en-US" b="1" dirty="0" smtClean="0">
                <a:solidFill>
                  <a:srgbClr val="0000B0"/>
                </a:solidFill>
                <a:latin typeface="Times New Roman" pitchFamily="18" charset="0"/>
                <a:cs typeface="Times New Roman" pitchFamily="18" charset="0"/>
              </a:rPr>
              <a:t>BLUE SCLERAE</a:t>
            </a:r>
          </a:p>
          <a:p>
            <a:pPr eaLnBrk="1" hangingPunct="1"/>
            <a:r>
              <a:rPr lang="el-GR" b="1" dirty="0" smtClean="0">
                <a:solidFill>
                  <a:srgbClr val="0000B0"/>
                </a:solidFill>
                <a:latin typeface="Times New Roman" pitchFamily="18" charset="0"/>
                <a:cs typeface="Times New Roman" pitchFamily="18" charset="0"/>
              </a:rPr>
              <a:t>ΣΤΑΦΥΛΩΜΑ</a:t>
            </a:r>
            <a:r>
              <a:rPr lang="en-US" dirty="0" smtClean="0">
                <a:solidFill>
                  <a:srgbClr val="0000B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</a:t>
            </a:r>
            <a:endParaRPr lang="en-US" dirty="0" smtClean="0">
              <a:solidFill>
                <a:srgbClr val="0000B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323850" y="549275"/>
            <a:ext cx="8326438" cy="6219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1800" dirty="0" smtClean="0">
                <a:solidFill>
                  <a:srgbClr val="0000B0"/>
                </a:solidFill>
                <a:cs typeface="Arial" pitchFamily="34" charset="0"/>
              </a:rPr>
              <a:t>ΣΚΛΗΡΙΤΙΔΑ</a:t>
            </a:r>
            <a:r>
              <a:rPr lang="en-GB" sz="1800" dirty="0" smtClean="0">
                <a:cs typeface="Arial" pitchFamily="34" charset="0"/>
              </a:rPr>
              <a:t>:</a:t>
            </a:r>
            <a:endParaRPr lang="en-GB" sz="1800" dirty="0" smtClean="0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800" dirty="0" smtClean="0">
                <a:cs typeface="Arial" pitchFamily="34" charset="0"/>
              </a:rPr>
              <a:t>            </a:t>
            </a:r>
            <a:r>
              <a:rPr lang="el-GR" sz="1800" dirty="0" smtClean="0">
                <a:cs typeface="Arial" pitchFamily="34" charset="0"/>
              </a:rPr>
              <a:t>ΦΛΕΓΜΟΝΗ ΤΟΥ ΣΚΛΗΡΟΥ ΧΙΤΩΝΑ</a:t>
            </a:r>
            <a:r>
              <a:rPr lang="en-GB" sz="1800" dirty="0" smtClean="0">
                <a:cs typeface="Arial" pitchFamily="34" charset="0"/>
              </a:rPr>
              <a:t>.</a:t>
            </a:r>
            <a:endParaRPr lang="en-GB" sz="1800" dirty="0" smtClean="0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1800" dirty="0" smtClean="0">
                <a:solidFill>
                  <a:srgbClr val="0000B0"/>
                </a:solidFill>
                <a:cs typeface="Arial" pitchFamily="34" charset="0"/>
              </a:rPr>
              <a:t>ΣΥΜΠΤΩΜΑΤΑ</a:t>
            </a:r>
            <a:r>
              <a:rPr lang="en-GB" sz="1800" dirty="0" smtClean="0">
                <a:cs typeface="Arial" pitchFamily="34" charset="0"/>
              </a:rPr>
              <a:t>:</a:t>
            </a:r>
            <a:endParaRPr lang="en-GB" sz="1800" dirty="0" smtClean="0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800" dirty="0" smtClean="0">
                <a:cs typeface="Arial" pitchFamily="34" charset="0"/>
              </a:rPr>
              <a:t>   </a:t>
            </a:r>
            <a:r>
              <a:rPr lang="el-GR" sz="1800" dirty="0" smtClean="0">
                <a:cs typeface="Arial" pitchFamily="34" charset="0"/>
              </a:rPr>
              <a:t>ΕΝΤΟΝΟΣ ΠΟΝΟΣ</a:t>
            </a:r>
            <a:endParaRPr lang="en-GB" sz="1800" dirty="0" smtClean="0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800" dirty="0" smtClean="0">
                <a:cs typeface="Arial" pitchFamily="34" charset="0"/>
              </a:rPr>
              <a:t>   </a:t>
            </a:r>
            <a:r>
              <a:rPr lang="el-GR" sz="1800" dirty="0" smtClean="0">
                <a:cs typeface="Arial" pitchFamily="34" charset="0"/>
              </a:rPr>
              <a:t>ΘΟΛΩΣΗ ΤΗΣ ΟΡΑΣΕΩΣ</a:t>
            </a:r>
            <a:r>
              <a:rPr lang="en-GB" sz="1800" dirty="0" smtClean="0">
                <a:cs typeface="Arial" pitchFamily="34" charset="0"/>
              </a:rPr>
              <a:t> </a:t>
            </a:r>
            <a:endParaRPr lang="en-GB" sz="1800" dirty="0" smtClean="0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800" dirty="0" smtClean="0">
                <a:cs typeface="Arial" pitchFamily="34" charset="0"/>
              </a:rPr>
              <a:t>   </a:t>
            </a:r>
            <a:r>
              <a:rPr lang="el-GR" sz="1800" dirty="0" smtClean="0">
                <a:cs typeface="Arial" pitchFamily="34" charset="0"/>
              </a:rPr>
              <a:t>ΦΩΤΟΦΟΒΙΑ &amp; ΔΑΚΡΙΣΜΑ</a:t>
            </a:r>
            <a:endParaRPr lang="en-GB" sz="1800" u="sng" dirty="0" smtClean="0">
              <a:solidFill>
                <a:srgbClr val="0000B0"/>
              </a:solidFill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800" dirty="0" smtClean="0">
                <a:cs typeface="Arial" pitchFamily="34" charset="0"/>
              </a:rPr>
              <a:t>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1800" dirty="0" smtClean="0">
                <a:solidFill>
                  <a:srgbClr val="0000B0"/>
                </a:solidFill>
                <a:cs typeface="Arial" pitchFamily="34" charset="0"/>
              </a:rPr>
              <a:t>ΣΗΜΕΙΑ</a:t>
            </a:r>
            <a:endParaRPr lang="en-GB" sz="1800" dirty="0" smtClean="0">
              <a:solidFill>
                <a:srgbClr val="0000B0"/>
              </a:solidFill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800" dirty="0" smtClean="0">
                <a:cs typeface="Arial" pitchFamily="34" charset="0"/>
              </a:rPr>
              <a:t>    </a:t>
            </a:r>
            <a:r>
              <a:rPr lang="el-GR" sz="1800" dirty="0" smtClean="0">
                <a:cs typeface="Arial" pitchFamily="34" charset="0"/>
              </a:rPr>
              <a:t>ΕΡΥΘΡΟΤΗΤΑ ΤΟΥ ΣΚΛΗΡΟΥ ΚΑΙ ΤΟΥ ΕΠΙΠΕΦΥΚΟΤΑ</a:t>
            </a:r>
            <a:r>
              <a:rPr lang="en-GB" sz="1800" dirty="0" smtClean="0">
                <a:cs typeface="Arial" pitchFamily="34" charset="0"/>
              </a:rPr>
              <a:t>.</a:t>
            </a:r>
            <a:r>
              <a:rPr lang="el-GR" sz="1800" dirty="0" smtClean="0">
                <a:cs typeface="Arial" pitchFamily="34" charset="0"/>
              </a:rPr>
              <a:t>ΕΝΤΟΠΙΣΜΕΝΗ Ή ΔΙΑΧΥΤΗ. ΟΙΔΗΜΑ ΤΟΥ ΕΠΙΠΕΦΥΚΟΤΑ.</a:t>
            </a:r>
            <a:endParaRPr lang="en-GB" sz="1800" dirty="0" smtClean="0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sz="1800" dirty="0" smtClean="0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GB" sz="1800" dirty="0" smtClean="0">
              <a:solidFill>
                <a:srgbClr val="0000B0"/>
              </a:solidFill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1800" dirty="0" smtClean="0">
              <a:solidFill>
                <a:srgbClr val="0000B0"/>
              </a:solidFill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1800" dirty="0" smtClean="0">
                <a:solidFill>
                  <a:srgbClr val="0000B0"/>
                </a:solidFill>
                <a:cs typeface="Arial" pitchFamily="34" charset="0"/>
              </a:rPr>
              <a:t>ΕΠΙΣΚΛΗΡΙΤΙΔΑ</a:t>
            </a:r>
            <a:endParaRPr lang="en-GB" sz="1800" dirty="0" smtClean="0">
              <a:solidFill>
                <a:srgbClr val="0000B0"/>
              </a:solidFill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ΕΠΙΦΑΝΕΙΑΚΗ ΦΛΕΓΜΟΝΗ ΤΟΥ ΣΚΛΗΡΟΥ. ΛΙΓΟΤΕΡΟΣ ΠΟΝΟΣ ΚΑΙ ΕΡΥΘΡΟΤΗΤΑ. ΧΩΡΙΣ ΘΟΛΩΣΗ ΤΗΣ ΟΡΑΣΕΩΣ</a:t>
            </a:r>
            <a:r>
              <a:rPr lang="en-GB" sz="1800" dirty="0" smtClean="0">
                <a:cs typeface="Arial" pitchFamily="34" charset="0"/>
              </a:rPr>
              <a:t> .     </a:t>
            </a:r>
            <a:endParaRPr lang="en-GB" sz="1800" dirty="0" smtClean="0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800" dirty="0" smtClean="0"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http://www.arthursclipart.org/medical/senseorgans/eye%20muscles%20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308304" cy="5670037"/>
          </a:xfrm>
          <a:prstGeom prst="rect">
            <a:avLst/>
          </a:prstGeom>
          <a:noFill/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ΕΞΩΟΦΘΑΛΜΙΟΙ  ΜΥΕΣ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22145515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932238"/>
            <a:ext cx="33972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191940269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155700"/>
            <a:ext cx="3571875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932238"/>
            <a:ext cx="3671887" cy="2665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395288" y="476250"/>
            <a:ext cx="30241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ΕΠΙΣΚΛΗΡΙΤΙΔΑ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5508625" y="423863"/>
            <a:ext cx="26844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ΣΚΛΗΡΙΤΙΔΑ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3" name="Picture 13" descr="5-C-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8313" y="1052513"/>
            <a:ext cx="3262312" cy="28654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 err="1" smtClean="0"/>
              <a:t>Scleromalacia</a:t>
            </a:r>
            <a:r>
              <a:rPr lang="en-US" sz="3800" dirty="0" smtClean="0"/>
              <a:t> </a:t>
            </a:r>
            <a:endParaRPr lang="en-GB" sz="3800" dirty="0" smtClean="0"/>
          </a:p>
        </p:txBody>
      </p:sp>
      <p:pic>
        <p:nvPicPr>
          <p:cNvPr id="16386" name="Picture 4" descr="5-C-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38250" y="1522413"/>
            <a:ext cx="6667500" cy="4445000"/>
          </a:xfrm>
          <a:noFill/>
        </p:spPr>
      </p:pic>
    </p:spTree>
  </p:cSld>
  <p:clrMapOvr>
    <a:masterClrMapping/>
  </p:clrMapOvr>
  <p:transition>
    <p:dissolv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Scleromalacia perforance</a:t>
            </a:r>
            <a:endParaRPr lang="en-GB" smtClean="0"/>
          </a:p>
        </p:txBody>
      </p:sp>
      <p:pic>
        <p:nvPicPr>
          <p:cNvPr id="17410" name="Picture 4" descr="5-C-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38250" y="1522413"/>
            <a:ext cx="6667500" cy="4445000"/>
          </a:xfr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ΣΤΑΦΥΛΩΜΑ</a:t>
            </a:r>
            <a:endParaRPr lang="el-GR" dirty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0000B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ylfae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400" dirty="0" smtClean="0">
                <a:solidFill>
                  <a:srgbClr val="0000B0"/>
                </a:solidFill>
              </a:rPr>
              <a:t>ΣΤΑΦΥΛΩΜΑ ΕΊΝΑΙ ΜΙΑ ΠΑΘΟΛΟΓΙΚΗ ΠΡΟΒΟΛΗ ΤΟΥ ΧΟΡΙΟΕΙΔΟΥΣ  ΧΙΤΩΝΑ ΔΙΑ ΜΕΣΟΥ ΕΝΌΣ ΑΔΥΝΑΜΟΥ ΣΗΜΕΙΟΥ ΣΤΟ ΤΟΙΧΩΜΑ  ΤΟΥ ΜΑΤΙΟΥ</a:t>
            </a:r>
            <a:r>
              <a:rPr lang="el-GR" sz="2400" dirty="0">
                <a:solidFill>
                  <a:srgbClr val="0000B0"/>
                </a:solidFill>
              </a:rPr>
              <a:t>.</a:t>
            </a:r>
            <a:endParaRPr lang="en-US" sz="2400" b="1" dirty="0" smtClean="0">
              <a:solidFill>
                <a:srgbClr val="0000B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ylfae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solidFill>
                <a:srgbClr val="0000B0"/>
              </a:solidFill>
              <a:latin typeface="Sylfae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>
                <a:solidFill>
                  <a:srgbClr val="0000B0"/>
                </a:solidFill>
                <a:latin typeface="Sylfaen" pitchFamily="18" charset="0"/>
              </a:rPr>
              <a:t> </a:t>
            </a:r>
            <a:r>
              <a:rPr lang="el-GR" sz="2800" dirty="0" smtClean="0">
                <a:solidFill>
                  <a:srgbClr val="0000B0"/>
                </a:solidFill>
                <a:latin typeface="Sylfaen" pitchFamily="18" charset="0"/>
              </a:rPr>
              <a:t>ΒΡΙΣΚΕΤΑΙ ΣΤΗ ΡΕΥΜΑΤΟΕΙΔΗ ΑΡΘΡΙΤΙΔΑ, ΥΨΗΛΗ ΜΥΩΠΙΑ, ΓΛΑΥΚΩΜΑ ΚΑΙ ΤΡΑΥΜΑ.</a:t>
            </a:r>
            <a:endParaRPr lang="en-US" sz="2800" dirty="0" smtClean="0">
              <a:solidFill>
                <a:srgbClr val="0000B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Ciliary Staphyloma </a:t>
            </a:r>
          </a:p>
        </p:txBody>
      </p:sp>
      <p:pic>
        <p:nvPicPr>
          <p:cNvPr id="20483" name="Picture 5" descr="180px-Ciliary_Staphylom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412776"/>
            <a:ext cx="8209284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us.123rf.com/400wm/400/400/rob3000/rob30001206/rob3000120600017/14225590-glauco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86000"/>
            <a:ext cx="6096000" cy="4572000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ΓΛΑΥΚΩΜΑ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r>
              <a:rPr lang="el-GR" dirty="0" smtClean="0"/>
              <a:t>ΠΑΡΕΜΠΟΔΙΣΗ ΤΗΣ ΑΠΟΧΕΤΕΥΣΗΣ ΤΟΥ ΥΔΑΤΟΕΙΔΟΥΣ ΥΓΡΟΥ ΤΟΥ ΟΦΘΑΛΜΟΥ</a:t>
            </a:r>
            <a:endParaRPr lang="el-GR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ΤΥΠΟΙ ΓΛΑΥΚΩΜΑΤΟΣ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ΑΝΟΙΚΤΗΣ ΓΩΝΙΑΣ (65%)</a:t>
            </a:r>
          </a:p>
          <a:p>
            <a:r>
              <a:rPr lang="el-GR" dirty="0" smtClean="0"/>
              <a:t>ΚΛΕΙΣΤΗΣ ΓΩΝΙΑΣ (20%)</a:t>
            </a:r>
          </a:p>
          <a:p>
            <a:r>
              <a:rPr lang="el-GR" dirty="0" smtClean="0"/>
              <a:t>ΔΕΥΤΕΡΟΓΕΝΗ ΓΛΑΥΚΩΜΑΤΑ (15%)</a:t>
            </a:r>
            <a:endParaRPr lang="el-GR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http://optometrist.com.au/wp-content/uploads/2012/05/pseudoexfoli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53" y="1844824"/>
            <a:ext cx="6595289" cy="4805139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ΨΕΥΔΟΑΠΟΦΟΛΙΔΩΤΙΚΟ ΓΛΑΥΚΩΜΑ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ΦΑΚΟΛΥΤΙΚΟ ΓΛΑΥΚΩΜΑ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8" name="Picture 4" descr="acute%20glauc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132856"/>
            <a:ext cx="6768752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288925"/>
            <a:ext cx="6859587" cy="9810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7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  <a:cs typeface="Times New Roman" pitchFamily="18" charset="0"/>
              </a:rPr>
              <a:t>ΦΑΚΟΣ</a:t>
            </a:r>
            <a:endParaRPr lang="en-US" sz="7600" dirty="0" smtClean="0">
              <a:effectLst>
                <a:outerShdw blurRad="38100" dist="38100" dir="2700000" algn="tl">
                  <a:srgbClr val="000000"/>
                </a:outerShdw>
              </a:effectLst>
              <a:latin typeface="Curlz MT" pitchFamily="82" charset="0"/>
              <a:cs typeface="Times New Roman" pitchFamily="18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8" y="2205038"/>
            <a:ext cx="7696200" cy="36576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rgbClr val="0000B0"/>
                </a:solidFill>
                <a:latin typeface="Sylfaen" pitchFamily="18" charset="0"/>
                <a:cs typeface="Arial" pitchFamily="34" charset="0"/>
              </a:rPr>
              <a:t>ΚΑΤΑΡΑΚΤΗΣ</a:t>
            </a:r>
            <a:endParaRPr lang="en-US" dirty="0" smtClean="0">
              <a:solidFill>
                <a:srgbClr val="0000B0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/>
            <a:r>
              <a:rPr lang="el-GR" dirty="0" smtClean="0">
                <a:solidFill>
                  <a:srgbClr val="0000B0"/>
                </a:solidFill>
                <a:latin typeface="Sylfaen" pitchFamily="18" charset="0"/>
                <a:cs typeface="Arial" pitchFamily="34" charset="0"/>
              </a:rPr>
              <a:t>ΕΚΤΟΠΟΣ ΦΑΚΟΣ</a:t>
            </a:r>
            <a:r>
              <a:rPr lang="en-US" dirty="0" smtClean="0">
                <a:solidFill>
                  <a:srgbClr val="0000B0"/>
                </a:solidFill>
                <a:latin typeface="Sylfaen" pitchFamily="18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B0"/>
                </a:solidFill>
                <a:latin typeface="Sylfaen" pitchFamily="18" charset="0"/>
                <a:cs typeface="Arial" pitchFamily="34" charset="0"/>
              </a:rPr>
              <a:t>‘ECTOPIA LENTIS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ner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4450"/>
            <a:ext cx="5959475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22238"/>
            <a:ext cx="8219256" cy="1295400"/>
          </a:xfrm>
        </p:spPr>
        <p:txBody>
          <a:bodyPr>
            <a:normAutofit/>
          </a:bodyPr>
          <a:lstStyle/>
          <a:p>
            <a:r>
              <a:rPr lang="el-GR" dirty="0" smtClean="0"/>
              <a:t>ΚΑΤΑΡΑΚΤΗΣ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67594" name="Picture 10" descr="cat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557338"/>
            <a:ext cx="2663825" cy="2025650"/>
          </a:xfrm>
          <a:noFill/>
          <a:ln/>
        </p:spPr>
      </p:pic>
      <p:pic>
        <p:nvPicPr>
          <p:cNvPr id="67595" name="Picture 11" descr="cat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1550988"/>
            <a:ext cx="2665413" cy="2165350"/>
          </a:xfrm>
          <a:noFill/>
          <a:ln/>
        </p:spPr>
      </p:pic>
      <p:pic>
        <p:nvPicPr>
          <p:cNvPr id="67596" name="Picture 12" descr="cat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16013" y="3990975"/>
            <a:ext cx="2516187" cy="2103438"/>
          </a:xfrm>
          <a:noFill/>
          <a:ln/>
        </p:spPr>
      </p:pic>
      <p:pic>
        <p:nvPicPr>
          <p:cNvPr id="67597" name="Picture 13" descr="cat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21288" y="3952875"/>
            <a:ext cx="2590800" cy="2068513"/>
          </a:xfrm>
          <a:noFill/>
          <a:ln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ΣΥΜΠΤΩΜΑΤΑ ΚΑΤΑΡΑΚΤΗ</a:t>
            </a:r>
            <a:endParaRPr lang="el-GR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ΘΑΜΠΟΣ ΟΡΑΣΕΩΣ</a:t>
            </a:r>
          </a:p>
          <a:p>
            <a:r>
              <a:rPr lang="el-GR" dirty="0" smtClean="0"/>
              <a:t>ΦΩΤΟΦΟΒΙΑ</a:t>
            </a:r>
          </a:p>
          <a:p>
            <a:r>
              <a:rPr lang="el-GR" dirty="0" smtClean="0"/>
              <a:t>ΔΙΠΛΩΠΙΑ</a:t>
            </a:r>
            <a:endParaRPr lang="el-GR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http://www.sightnation.com/files/imagecache/news_content/Phacoemulsification_im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200800" cy="4848541"/>
          </a:xfrm>
          <a:prstGeom prst="rect">
            <a:avLst/>
          </a:prstGeom>
          <a:noFill/>
        </p:spPr>
      </p:pic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ΦΑΚΟΘΡΥΨΙΑ</a:t>
            </a:r>
            <a:endParaRPr lang="el-GR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ΕΚΤΟΠΟΣ ΦΑΚΟΣ</a:t>
            </a:r>
            <a:r>
              <a:rPr lang="en-US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 </a:t>
            </a:r>
            <a:r>
              <a:rPr lang="en-US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(‘ECTOPIA LENTIS)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560" y="2636912"/>
            <a:ext cx="8153400" cy="403515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l-G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ΣΥΜΠΤΩΜΑΤΑ</a:t>
            </a:r>
            <a:endParaRPr lang="en-US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 </a:t>
            </a:r>
            <a:r>
              <a:rPr lang="el-GR" sz="2000" dirty="0" smtClean="0">
                <a:solidFill>
                  <a:srgbClr val="0000B0"/>
                </a:solidFill>
              </a:rPr>
              <a:t>ΠΤΩΣΗ ΤΗΣ ΟΡΑΣΕΩΣ</a:t>
            </a:r>
            <a:endParaRPr lang="en-US" sz="2000" dirty="0" smtClean="0">
              <a:solidFill>
                <a:srgbClr val="0000B0"/>
              </a:solidFill>
            </a:endParaRP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 </a:t>
            </a:r>
            <a:r>
              <a:rPr lang="el-GR" sz="2000" dirty="0" smtClean="0">
                <a:solidFill>
                  <a:srgbClr val="0000B0"/>
                </a:solidFill>
              </a:rPr>
              <a:t>ΔΙΠΛΩΠΙΑ</a:t>
            </a:r>
            <a:endParaRPr lang="en-US" sz="2000" dirty="0" smtClean="0">
              <a:solidFill>
                <a:srgbClr val="0000B0"/>
              </a:solidFill>
            </a:endParaRP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 </a:t>
            </a:r>
            <a:r>
              <a:rPr lang="el-GR" sz="2000" dirty="0" smtClean="0">
                <a:solidFill>
                  <a:srgbClr val="0000B0"/>
                </a:solidFill>
              </a:rPr>
              <a:t>ΠΕΡΙΕΡΓΟ </a:t>
            </a:r>
            <a:r>
              <a:rPr lang="en-US" sz="2000" dirty="0" smtClean="0">
                <a:solidFill>
                  <a:srgbClr val="0000B0"/>
                </a:solidFill>
              </a:rPr>
              <a:t>red </a:t>
            </a:r>
            <a:r>
              <a:rPr lang="en-US" sz="2000" dirty="0" smtClean="0">
                <a:solidFill>
                  <a:srgbClr val="0000B0"/>
                </a:solidFill>
              </a:rPr>
              <a:t>reflex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l-G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ΕΠΙΠΛΟΚΕΣ</a:t>
            </a:r>
            <a:endParaRPr lang="en-US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 </a:t>
            </a:r>
            <a:r>
              <a:rPr lang="el-GR" sz="2000" dirty="0" smtClean="0">
                <a:solidFill>
                  <a:srgbClr val="0000B0"/>
                </a:solidFill>
              </a:rPr>
              <a:t>ΚΑΤΑΡΑΚΤΗΣ, ΓΛΑΥΚΩΜΑ, ΦΛΕΓΜΟΝΗ</a:t>
            </a:r>
            <a:endParaRPr lang="en-US" sz="2000" dirty="0" smtClean="0">
              <a:solidFill>
                <a:srgbClr val="0000B0"/>
              </a:solidFill>
            </a:endParaRP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l-G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ΑΝΤΙΜΕΤΩΠΙΣΗ</a:t>
            </a:r>
            <a:endParaRPr lang="en-US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 </a:t>
            </a:r>
            <a:r>
              <a:rPr lang="el-GR" sz="2000" dirty="0" smtClean="0">
                <a:solidFill>
                  <a:srgbClr val="0000B0"/>
                </a:solidFill>
              </a:rPr>
              <a:t>ΧΕΙΡΟΥΡΓΙΚΗ</a:t>
            </a:r>
            <a:endParaRPr lang="en-US" sz="2000" dirty="0" smtClean="0">
              <a:solidFill>
                <a:srgbClr val="0000B0"/>
              </a:solidFill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467544" y="1412776"/>
            <a:ext cx="8151812" cy="1570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000B0"/>
                </a:solidFill>
                <a:latin typeface="+mn-lt"/>
                <a:cs typeface="+mn-cs"/>
              </a:rPr>
              <a:t>❏ </a:t>
            </a:r>
            <a:r>
              <a:rPr lang="el-GR" sz="24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ΕΜΦΑΝΙΖΕΤΑΙ ΣΕ</a:t>
            </a:r>
            <a:r>
              <a:rPr lang="en-US" sz="24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2400" dirty="0" smtClean="0">
                <a:solidFill>
                  <a:srgbClr val="0000B0"/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rgbClr val="0000B0"/>
                </a:solidFill>
                <a:latin typeface="+mn-lt"/>
                <a:cs typeface="+mn-cs"/>
              </a:rPr>
              <a:t>Marfan's</a:t>
            </a:r>
            <a:r>
              <a:rPr lang="en-US" sz="2400" b="1" dirty="0">
                <a:solidFill>
                  <a:srgbClr val="0000B0"/>
                </a:solidFill>
                <a:latin typeface="+mn-lt"/>
                <a:cs typeface="+mn-cs"/>
              </a:rPr>
              <a:t> Syndrome, Ehlers-</a:t>
            </a:r>
            <a:r>
              <a:rPr lang="en-US" sz="2400" b="1" dirty="0" err="1">
                <a:solidFill>
                  <a:srgbClr val="0000B0"/>
                </a:solidFill>
                <a:latin typeface="+mn-lt"/>
                <a:cs typeface="+mn-cs"/>
              </a:rPr>
              <a:t>Danlos</a:t>
            </a:r>
            <a:r>
              <a:rPr lang="en-US" sz="2400" b="1" dirty="0">
                <a:solidFill>
                  <a:srgbClr val="0000B0"/>
                </a:solidFill>
                <a:latin typeface="+mn-lt"/>
                <a:cs typeface="+mn-cs"/>
              </a:rPr>
              <a:t> type VI, </a:t>
            </a:r>
            <a:r>
              <a:rPr lang="en-US" sz="2400" b="1" dirty="0" err="1">
                <a:solidFill>
                  <a:srgbClr val="0000B0"/>
                </a:solidFill>
                <a:latin typeface="+mn-lt"/>
                <a:cs typeface="+mn-cs"/>
              </a:rPr>
              <a:t>homocystinuria</a:t>
            </a:r>
            <a:r>
              <a:rPr lang="en-US" sz="2400" b="1" dirty="0">
                <a:solidFill>
                  <a:srgbClr val="0000B0"/>
                </a:solidFill>
                <a:latin typeface="+mn-lt"/>
                <a:cs typeface="+mn-cs"/>
              </a:rPr>
              <a:t>, </a:t>
            </a:r>
            <a:r>
              <a:rPr lang="en-US" sz="2400" b="1" dirty="0" err="1">
                <a:solidFill>
                  <a:srgbClr val="0000B0"/>
                </a:solidFill>
                <a:latin typeface="+mn-lt"/>
                <a:cs typeface="+mn-cs"/>
              </a:rPr>
              <a:t>syphilis,</a:t>
            </a:r>
            <a:r>
              <a:rPr lang="en-US" sz="2400" b="1" u="sng" dirty="0" err="1">
                <a:solidFill>
                  <a:srgbClr val="0000B0"/>
                </a:solidFill>
                <a:latin typeface="+mn-lt"/>
                <a:cs typeface="+mn-cs"/>
              </a:rPr>
              <a:t>lens</a:t>
            </a:r>
            <a:r>
              <a:rPr lang="en-US" sz="2400" b="1" u="sng" dirty="0">
                <a:solidFill>
                  <a:srgbClr val="0000B0"/>
                </a:solidFill>
                <a:latin typeface="+mn-lt"/>
                <a:cs typeface="+mn-cs"/>
              </a:rPr>
              <a:t> </a:t>
            </a:r>
            <a:r>
              <a:rPr lang="en-US" sz="2400" b="1" u="sng" dirty="0" err="1">
                <a:solidFill>
                  <a:srgbClr val="0000B0"/>
                </a:solidFill>
                <a:latin typeface="+mn-lt"/>
                <a:cs typeface="+mn-cs"/>
              </a:rPr>
              <a:t>coloboma</a:t>
            </a:r>
            <a:endParaRPr lang="en-US" sz="2400" dirty="0">
              <a:solidFill>
                <a:srgbClr val="0000B0"/>
              </a:solidFill>
              <a:latin typeface="+mn-lt"/>
              <a:cs typeface="+mn-cs"/>
            </a:endParaRPr>
          </a:p>
          <a:p>
            <a:pPr algn="l" rtl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000B0"/>
                </a:solidFill>
                <a:latin typeface="+mn-lt"/>
                <a:cs typeface="+mn-cs"/>
              </a:rPr>
              <a:t>❏ </a:t>
            </a:r>
            <a:r>
              <a:rPr lang="en-US" sz="2400" b="1" dirty="0">
                <a:solidFill>
                  <a:srgbClr val="0000B0"/>
                </a:solidFill>
                <a:latin typeface="+mn-lt"/>
                <a:cs typeface="+mn-cs"/>
              </a:rPr>
              <a:t>traumatic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1999_small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789363"/>
            <a:ext cx="43561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22000_small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696913"/>
            <a:ext cx="4356100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McCann_right_eye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549275"/>
            <a:ext cx="36560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6804025" y="5661025"/>
            <a:ext cx="16224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u="sng">
                <a:solidFill>
                  <a:schemeClr val="tx2"/>
                </a:solidFill>
              </a:rPr>
              <a:t>coloboma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788988" y="134938"/>
            <a:ext cx="30622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DISLOCATED LENS</a:t>
            </a:r>
          </a:p>
        </p:txBody>
      </p:sp>
      <p:pic>
        <p:nvPicPr>
          <p:cNvPr id="24583" name="Picture 12" descr="Colobom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725" y="4005263"/>
            <a:ext cx="30241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ΚΟΛΟΒΩΜΑ</a:t>
            </a:r>
            <a:endParaRPr lang="el-GR" dirty="0"/>
          </a:p>
        </p:txBody>
      </p:sp>
      <p:sp>
        <p:nvSpPr>
          <p:cNvPr id="23554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800" b="1" u="sng" dirty="0" smtClean="0">
                <a:solidFill>
                  <a:srgbClr val="0000B0"/>
                </a:solidFill>
                <a:cs typeface="Times New Roman" pitchFamily="18" charset="0"/>
              </a:rPr>
              <a:t>ΕΙΝΑΙ </a:t>
            </a:r>
            <a:r>
              <a:rPr lang="el-GR" sz="2800" b="1" u="sng" dirty="0">
                <a:solidFill>
                  <a:srgbClr val="0000B0"/>
                </a:solidFill>
                <a:cs typeface="Times New Roman" pitchFamily="18" charset="0"/>
              </a:rPr>
              <a:t>Ε</a:t>
            </a:r>
            <a:r>
              <a:rPr lang="el-GR" sz="2800" b="1" u="sng" dirty="0" smtClean="0">
                <a:solidFill>
                  <a:srgbClr val="0000B0"/>
                </a:solidFill>
                <a:cs typeface="Times New Roman" pitchFamily="18" charset="0"/>
              </a:rPr>
              <a:t>ΝΑ ΕΛΛΕΙΜΑ, ΜΙΑ ΤΡΥΠΑ ΣΕ ΕΝΑΝ ΑΠΌ ΤΟΥΣ ΙΣΤΟΥΣ ΤΟΥ ΜΑΤΙΟΥ</a:t>
            </a:r>
            <a:r>
              <a:rPr lang="en-US" sz="2800" dirty="0" smtClean="0">
                <a:solidFill>
                  <a:srgbClr val="0000B0"/>
                </a:solidFill>
                <a:cs typeface="Times New Roman" pitchFamily="18" charset="0"/>
              </a:rPr>
              <a:t>.</a:t>
            </a:r>
            <a:r>
              <a:rPr lang="el-GR" sz="2800" dirty="0" smtClean="0">
                <a:solidFill>
                  <a:srgbClr val="0000B0"/>
                </a:solidFill>
                <a:cs typeface="Times New Roman" pitchFamily="18" charset="0"/>
              </a:rPr>
              <a:t> ΜΠΟΡΕΙ ΝΑ ΒΡΙΣΚΕΤΑΙ ΣΤΟ ΦΑΚΟ , ΣΤΟ ΒΛΕΦΑΡΟ, ΣΤΗΝ ΙΡΙΔΑ, ΣΤΟΝ ΑΜΦΙΒΛΗΣΤΡΟΕΙΔΗ, Ή ΣΤΟ ΧΟΡΙΟΕΙΔΗ. ΥΠΑΡΧΕΙ ΑΠΌ ΤΗ ΓΕΝΝΗΣΗ ΚΑΙ ΟΦΕΙΛΕΤΑΙ ΣΕ ΑΤΕΛΗ ΚΛΕΙΣΙΜΟ ΤΟΥ ΟΦΘΑΛΜΙΚΟΥ ‘’ΚΥΠΕΛΟΥ’’ ΚΑΤΆ ΤΗΝ ΕΜΒΡΥΙΚΗ ΠΕΡΙΟΔΟ.</a:t>
            </a:r>
          </a:p>
          <a:p>
            <a:pPr eaLnBrk="1" hangingPunct="1">
              <a:lnSpc>
                <a:spcPct val="90000"/>
              </a:lnSpc>
            </a:pPr>
            <a:r>
              <a:rPr lang="el-GR" sz="2800" dirty="0" smtClean="0">
                <a:solidFill>
                  <a:srgbClr val="0000B0"/>
                </a:solidFill>
                <a:cs typeface="Times New Roman" pitchFamily="18" charset="0"/>
              </a:rPr>
              <a:t>ΠΑΡΟΥΣΙΑΖΕΤΑΙ ΜΕ ΣΚΟΤΩΜΑ ΣΤΗΝ ΟΡΑΣΗ</a:t>
            </a:r>
            <a:endParaRPr lang="en-US" sz="2800" dirty="0" smtClean="0">
              <a:solidFill>
                <a:srgbClr val="0000B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7467600" cy="8382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        ΑΜΦΙΒΛΗΣΤΡΟΕΙΔΗΣ ΧΙΤΩΝΑΣ</a:t>
            </a:r>
            <a:endParaRPr lang="en-US" dirty="0" smtClean="0"/>
          </a:p>
        </p:txBody>
      </p:sp>
      <p:pic>
        <p:nvPicPr>
          <p:cNvPr id="7171" name="Picture 2" descr="http://webvision.med.utah.edu/gifswv/hureti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181800" cy="540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>
                <a:latin typeface="Tahoma" pitchFamily="34" charset="0"/>
                <a:cs typeface="Tahoma" pitchFamily="34" charset="0"/>
              </a:rPr>
              <a:t>ΣΤΡΩΜΑΤΑ ΤΟΥ ΑΜΦΙΒΛΗΣΤΡΟΕΙΔΗ</a:t>
            </a:r>
            <a:endParaRPr lang="en-US" sz="3600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10 </a:t>
            </a:r>
            <a:r>
              <a:rPr lang="el-GR" sz="2000" dirty="0" smtClean="0"/>
              <a:t>στρώματα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r>
              <a:rPr lang="el-GR" sz="2000" dirty="0" smtClean="0"/>
              <a:t>εξωτερικό</a:t>
            </a:r>
            <a:r>
              <a:rPr lang="en-US" sz="2000" dirty="0" smtClean="0"/>
              <a:t>: </a:t>
            </a:r>
            <a:r>
              <a:rPr lang="el-GR" sz="2000" dirty="0" smtClean="0"/>
              <a:t>ΜΕΛΑΓΧΡΟΥΝ ΕΠΙΘΗΛΙΟ</a:t>
            </a:r>
            <a:endParaRPr lang="en-US" sz="2000" dirty="0" smtClean="0"/>
          </a:p>
          <a:p>
            <a:r>
              <a:rPr lang="el-GR" sz="2000" dirty="0" smtClean="0"/>
              <a:t>Εσωτερικ</a:t>
            </a:r>
            <a:r>
              <a:rPr lang="el-GR" sz="2000" dirty="0"/>
              <a:t>ό</a:t>
            </a:r>
            <a:r>
              <a:rPr lang="en-US" sz="2000" dirty="0" smtClean="0"/>
              <a:t>: </a:t>
            </a:r>
            <a:r>
              <a:rPr lang="el-GR" sz="2000" dirty="0" smtClean="0"/>
              <a:t> ΝΕΥΡΟΕΠΙΘΗΛΙΟ</a:t>
            </a:r>
            <a:r>
              <a:rPr lang="en-US" sz="2000" dirty="0" smtClean="0"/>
              <a:t>: </a:t>
            </a:r>
            <a:endParaRPr lang="en-US" sz="2000" dirty="0" smtClean="0"/>
          </a:p>
          <a:p>
            <a:pPr lvl="1">
              <a:buFontTx/>
              <a:buChar char="-"/>
            </a:pPr>
            <a:r>
              <a:rPr lang="en-US" sz="2000" dirty="0" smtClean="0"/>
              <a:t>Ganglion cell layer, axons form optic nerve</a:t>
            </a:r>
          </a:p>
          <a:p>
            <a:pPr lvl="1">
              <a:buFontTx/>
              <a:buChar char="-"/>
            </a:pPr>
            <a:r>
              <a:rPr lang="en-US" sz="2000" dirty="0" smtClean="0"/>
              <a:t>Bipolar nerve layer</a:t>
            </a:r>
          </a:p>
          <a:p>
            <a:pPr lvl="1">
              <a:buFontTx/>
              <a:buChar char="-"/>
            </a:pPr>
            <a:r>
              <a:rPr lang="en-US" sz="2000" dirty="0" smtClean="0"/>
              <a:t>Photoreceptors (cons &amp; rods)</a:t>
            </a:r>
          </a:p>
          <a:p>
            <a:endParaRPr lang="en-US" dirty="0" smtClean="0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62400"/>
            <a:ext cx="716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ΦΩΤΟ-ΥΠΟΔΟΧΕΙΣ</a:t>
            </a:r>
            <a:endParaRPr lang="en-US" dirty="0" smtClean="0"/>
          </a:p>
        </p:txBody>
      </p:sp>
      <p:sp>
        <p:nvSpPr>
          <p:cNvPr id="10243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24000"/>
            <a:ext cx="4040188" cy="4602163"/>
          </a:xfrm>
        </p:spPr>
        <p:txBody>
          <a:bodyPr/>
          <a:lstStyle/>
          <a:p>
            <a:r>
              <a:rPr lang="el-GR" sz="2000" dirty="0" smtClean="0"/>
              <a:t>ΜΕΤΑΤΡΕΠΟΥ ΤΟ ΦΩΣ ΣΕ ΗΛΕΚΤΡΙΚΑ ΣΗΜΑΤΑ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l-GR" sz="2000" dirty="0" smtClean="0"/>
              <a:t>ΡΑΒΔΙΑ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For night vision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Do not signal wavelength information (color)</a:t>
            </a:r>
          </a:p>
          <a:p>
            <a:endParaRPr lang="en-US" sz="2000" dirty="0" smtClean="0"/>
          </a:p>
          <a:p>
            <a:r>
              <a:rPr lang="el-GR" sz="2000" dirty="0" smtClean="0"/>
              <a:t>ΚΩΝΙΑ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For daylight and color vision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High threshold to light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Concentrated at the fovea</a:t>
            </a:r>
            <a:endParaRPr lang="en-US" dirty="0" smtClean="0"/>
          </a:p>
          <a:p>
            <a:pPr lvl="1">
              <a:buFontTx/>
              <a:buNone/>
            </a:pPr>
            <a:endParaRPr lang="en-US" sz="1600" dirty="0" smtClean="0"/>
          </a:p>
          <a:p>
            <a:pPr lvl="1">
              <a:buFontTx/>
              <a:buNone/>
            </a:pPr>
            <a:endParaRPr lang="en-US" sz="1600" dirty="0" smtClean="0"/>
          </a:p>
        </p:txBody>
      </p:sp>
      <p:sp>
        <p:nvSpPr>
          <p:cNvPr id="10245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10244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4427984" y="2346960"/>
            <a:ext cx="67816" cy="45719"/>
          </a:xfrm>
        </p:spPr>
        <p:txBody>
          <a:bodyPr>
            <a:normAutofit fontScale="25000" lnSpcReduction="20000"/>
          </a:bodyPr>
          <a:lstStyle/>
          <a:p>
            <a:endParaRPr lang="el-GR" dirty="0" smtClean="0"/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389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0"/>
            <a:ext cx="8229600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sz="60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ΚΥΡΙΑ ΣΥΜΠΤΩΜΑΤΑ ΤΩΝ ΠΑΘΗΣΕΩΝ ΤΟΥ ΑΜΦΙΒΛΗΣΤΡΟΕΙΔΟΥΣ</a:t>
            </a:r>
            <a:endParaRPr lang="en-US" sz="6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ΛΗΨΗ ΟΦΘΑΛΜΟΛΟΓΙΚΟΥ ΙΣΤΟΡΙΚΟΥ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ΠΟΙΟ Ε</a:t>
            </a:r>
            <a:r>
              <a:rPr lang="en-US" dirty="0" smtClean="0"/>
              <a:t>I</a:t>
            </a:r>
            <a:r>
              <a:rPr lang="el-GR" dirty="0" smtClean="0"/>
              <a:t>ΝΑΙ ΤΟ ΒΑΣΙΚΟ ΠΡΟΒΛΗΜΑ </a:t>
            </a:r>
          </a:p>
          <a:p>
            <a:r>
              <a:rPr lang="el-GR" dirty="0" smtClean="0"/>
              <a:t>ΠΟΣΟ ΚΑΙΡΟ ΤΟΝ ΑΠΑΣΧΟΛΕΙ/ ΠΩΣ ΑΡΧΙΣΕ</a:t>
            </a:r>
          </a:p>
          <a:p>
            <a:r>
              <a:rPr lang="el-GR" dirty="0" smtClean="0"/>
              <a:t>ΧΕΙΡΟΤΕΡΕΥΕΙ / ΚΑΛΥΤΕΡΕΥΕΙ / ΣΤΑΣΙΜΟ</a:t>
            </a:r>
          </a:p>
          <a:p>
            <a:r>
              <a:rPr lang="el-GR" dirty="0" smtClean="0"/>
              <a:t>ΟΠΤΙΚΗ ΟΞΥΤΗΤΑ/ΠΟΝΟΣ/ΕΚΚΡΙΣΕΙΣ/</a:t>
            </a:r>
          </a:p>
          <a:p>
            <a:r>
              <a:rPr lang="el-GR" dirty="0" smtClean="0"/>
              <a:t>ΠΡΟΗΓΟΥΜΕΝΟ ΟΦΘ. ΙΣΤΟΡΙΚΟ</a:t>
            </a:r>
          </a:p>
          <a:p>
            <a:r>
              <a:rPr lang="el-GR" dirty="0" smtClean="0"/>
              <a:t>ΓΕΝΙΚΟ ΙΣΤΟΡΙΚΟ/ ΦΑΡΜΑΚΑ</a:t>
            </a:r>
            <a:endParaRPr lang="en-US" dirty="0"/>
          </a:p>
          <a:p>
            <a:r>
              <a:rPr lang="el-GR" dirty="0" smtClean="0"/>
              <a:t>ΠΡΟΗΓΟΥΜΕΝΕΣ ΕΠΕΜΒΑΣΕΙΣ</a:t>
            </a:r>
            <a:endParaRPr lang="en-US" dirty="0"/>
          </a:p>
          <a:p>
            <a:r>
              <a:rPr lang="el-GR" dirty="0" smtClean="0"/>
              <a:t>ΚΛΗΡΟΝΟΜΙΚΟΤΗΤΑ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304800" y="30480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 dirty="0" smtClean="0"/>
              <a:t>ΘΟΛΗ ΚΕΝΤΡΙΚΗ ΟΡΑΣΗ</a:t>
            </a:r>
            <a:endParaRPr lang="en-US" sz="1600" b="1" dirty="0"/>
          </a:p>
        </p:txBody>
      </p:sp>
      <p:pic>
        <p:nvPicPr>
          <p:cNvPr id="14339" name="Picture 4" descr="http://www.migraine-aura.org/site/content/e27891/e27265/e26585/e48971/e49061/e49069/E_Metamorphopsia_small_490_e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10000"/>
            <a:ext cx="46672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10"/>
          <p:cNvSpPr txBox="1">
            <a:spLocks noChangeArrowheads="1"/>
          </p:cNvSpPr>
          <p:nvPr/>
        </p:nvSpPr>
        <p:spPr bwMode="auto">
          <a:xfrm>
            <a:off x="1752600" y="6019800"/>
            <a:ext cx="3352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 dirty="0" smtClean="0"/>
              <a:t>ΜΕΤΑΜΟΡΦΟΨΙΑ</a:t>
            </a:r>
            <a:endParaRPr lang="en-US" sz="1600" b="1" dirty="0"/>
          </a:p>
        </p:txBody>
      </p:sp>
      <p:pic>
        <p:nvPicPr>
          <p:cNvPr id="14341" name="Picture 6" descr="Example image showing small, deep central scotoma, as may be caused by age-related maculopathy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0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12"/>
          <p:cNvSpPr txBox="1">
            <a:spLocks noChangeArrowheads="1"/>
          </p:cNvSpPr>
          <p:nvPr/>
        </p:nvSpPr>
        <p:spPr bwMode="auto">
          <a:xfrm>
            <a:off x="4191000" y="3048000"/>
            <a:ext cx="3657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 dirty="0" smtClean="0"/>
              <a:t>ΣΚΟΤΩΜΑΤΑ</a:t>
            </a:r>
            <a:endParaRPr lang="en-US" sz="1600" b="1" dirty="0"/>
          </a:p>
        </p:txBody>
      </p:sp>
      <p:pic>
        <p:nvPicPr>
          <p:cNvPr id="14343" name="Picture 8" descr="Figure 8, Field of Vision Loss in Age-Related Macular Degener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31210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ΗΛΙΚΙΑΚΗ ΕΚΦΥΛΙΣΗ ΤΗΣ ΩΧΡΑΣ ΚΗΛΙΔΑΣ </a:t>
            </a:r>
            <a:r>
              <a:rPr lang="en-US" dirty="0" smtClean="0"/>
              <a:t>(AMD</a:t>
            </a:r>
            <a:r>
              <a:rPr lang="en-US" dirty="0" smtClean="0"/>
              <a:t>)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sz="2000" dirty="0" smtClean="0"/>
              <a:t>Η ΣΥΧΝΟΤΕΡΗ ΑΙΤΙΑ ΑΠΩΛΕΙΑΣ ΤΗΣ ΟΡΑΣΕΩΣ ΣΤΟΝ ΑΝΑΠΤΥΓΜΕΝΟ ΚΟΣΜΟ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r>
              <a:rPr lang="el-GR" sz="2000" dirty="0" smtClean="0"/>
              <a:t>ΤΑ ΠΟΣΟΣΤΑ ΑΥΞΑΝΟΝΤΑΙ</a:t>
            </a:r>
            <a:endParaRPr lang="en-US" sz="2000" dirty="0" smtClean="0"/>
          </a:p>
          <a:p>
            <a:r>
              <a:rPr lang="en-US" sz="2000" dirty="0" smtClean="0"/>
              <a:t>Pathogenesis:</a:t>
            </a:r>
          </a:p>
          <a:p>
            <a:pPr lvl="1"/>
            <a:r>
              <a:rPr lang="en-US" sz="1600" dirty="0" smtClean="0"/>
              <a:t>Overtime undigested lipid products deposits in Burch’s membrane, seen as yellow lesions called </a:t>
            </a:r>
            <a:r>
              <a:rPr lang="en-US" sz="1600" dirty="0" err="1" smtClean="0"/>
              <a:t>drusen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Collection of </a:t>
            </a:r>
            <a:r>
              <a:rPr lang="en-US" sz="1600" dirty="0" err="1" smtClean="0"/>
              <a:t>drusen</a:t>
            </a:r>
            <a:r>
              <a:rPr lang="en-US" sz="1600" dirty="0" smtClean="0"/>
              <a:t> in the macula is termed age related </a:t>
            </a:r>
            <a:r>
              <a:rPr lang="en-US" sz="1600" dirty="0" err="1" smtClean="0"/>
              <a:t>maculopathy</a:t>
            </a:r>
            <a:r>
              <a:rPr lang="en-US" sz="1600" dirty="0" smtClean="0"/>
              <a:t> (ARM)</a:t>
            </a:r>
          </a:p>
          <a:p>
            <a:pPr lvl="1"/>
            <a:r>
              <a:rPr lang="en-US" sz="1600" dirty="0" smtClean="0"/>
              <a:t>Dry form: the neighboring RPE and photoreceptors show degenerative changes</a:t>
            </a:r>
          </a:p>
          <a:p>
            <a:pPr lvl="1"/>
            <a:r>
              <a:rPr lang="en-US" sz="1600" dirty="0" smtClean="0"/>
              <a:t>Wet/</a:t>
            </a:r>
            <a:r>
              <a:rPr lang="en-US" sz="1600" dirty="0" err="1" smtClean="0"/>
              <a:t>Exudative</a:t>
            </a:r>
            <a:r>
              <a:rPr lang="en-US" sz="1600" dirty="0" smtClean="0"/>
              <a:t> form: </a:t>
            </a:r>
            <a:r>
              <a:rPr lang="en-US" sz="1600" dirty="0" err="1" smtClean="0"/>
              <a:t>angiogenic</a:t>
            </a:r>
            <a:r>
              <a:rPr lang="en-US" sz="1600" dirty="0" smtClean="0"/>
              <a:t> factors (ex. VEGF) stimulate new vessel formation from the choroid through Bruch’s membrane and RPE into the sub retinal space forming </a:t>
            </a:r>
            <a:r>
              <a:rPr lang="en-US" sz="1600" i="1" dirty="0" smtClean="0"/>
              <a:t>sub-retinal </a:t>
            </a:r>
            <a:r>
              <a:rPr lang="en-US" sz="1600" i="1" dirty="0" err="1" smtClean="0"/>
              <a:t>neovascular</a:t>
            </a:r>
            <a:r>
              <a:rPr lang="en-US" sz="1600" i="1" dirty="0" smtClean="0"/>
              <a:t> membrane</a:t>
            </a:r>
            <a:r>
              <a:rPr lang="en-US" sz="16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ry Macular Degeneration AMD with drusen retinal pigment chan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3352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Wet Macular Degeneration AMD with blood in the retina / macula from choroidal neovasculariz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888" y="2133600"/>
            <a:ext cx="316071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7467600" cy="838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l-GR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ΞΗΡΑ ΚΑΙ ΥΓΡΑ ΜΟΡΦΗ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ΘΕΡΑΠΕΙΑ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ΞΗΡΑ ΜΟΡΦΗ</a:t>
            </a:r>
            <a:r>
              <a:rPr lang="en-US" dirty="0" smtClean="0"/>
              <a:t>: </a:t>
            </a:r>
            <a:r>
              <a:rPr lang="el-GR" dirty="0" smtClean="0"/>
              <a:t>ΠΑΡΑΚΟΛΟΥΘΗΣΗ, ΒΙΤΑΜΙΝΕΣ,          			  ΗΛΙΟΠΡΟΣΤΑΣΙΑ</a:t>
            </a:r>
          </a:p>
          <a:p>
            <a:r>
              <a:rPr lang="el-GR" dirty="0" smtClean="0"/>
              <a:t>ΥΓΡΑ ΜΟΡΦΗ</a:t>
            </a:r>
            <a:r>
              <a:rPr lang="en-US" dirty="0" smtClean="0"/>
              <a:t>: </a:t>
            </a:r>
            <a:r>
              <a:rPr lang="el-GR" dirty="0" smtClean="0"/>
              <a:t> ΕΝΔΟΦΘΑΛΜΙΕΣ </a:t>
            </a:r>
            <a:r>
              <a:rPr lang="en-US" dirty="0" smtClean="0"/>
              <a:t>anti-VEGF </a:t>
            </a:r>
            <a:r>
              <a:rPr lang="el-GR" dirty="0" smtClean="0"/>
              <a:t>ΕΓΧΥΣΕΙΣ, </a:t>
            </a:r>
            <a:r>
              <a:rPr lang="en-US" dirty="0" smtClean="0"/>
              <a:t>LASER, </a:t>
            </a:r>
            <a:r>
              <a:rPr lang="el-GR" dirty="0" smtClean="0"/>
              <a:t>ΦΩΤΟΔΥΝΑΜΙΚΗ ΘΕΡΑΠΕΙΑ</a:t>
            </a:r>
            <a:endParaRPr lang="el-GR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http://thethrivepost.com/wp-content/uploads/npcmsimages/lucentis-eye-inj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44824"/>
            <a:ext cx="6050617" cy="4392488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ΕΝΕΣΗ </a:t>
            </a:r>
            <a:r>
              <a:rPr lang="en-US" dirty="0" smtClean="0"/>
              <a:t>anti-VEGF</a:t>
            </a:r>
            <a:endParaRPr lang="el-GR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ΟΠΗ ΩΧΡΑΣ</a:t>
            </a:r>
            <a:endParaRPr lang="en-US" dirty="0" smtClean="0"/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1"/>
          </p:nvPr>
        </p:nvSpPr>
        <p:spPr>
          <a:xfrm>
            <a:off x="266700" y="1436688"/>
            <a:ext cx="7696200" cy="4724400"/>
          </a:xfrm>
        </p:spPr>
        <p:txBody>
          <a:bodyPr/>
          <a:lstStyle/>
          <a:p>
            <a:endParaRPr lang="el-GR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6553200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838200" y="5791200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The appearance of</a:t>
            </a:r>
          </a:p>
          <a:p>
            <a:pPr algn="ctr"/>
            <a:r>
              <a:rPr lang="en-US"/>
              <a:t>a macular hole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socalretina.com/images/sub/diseases/macular_hole_02_ba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295400"/>
            <a:ext cx="365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7467600" cy="838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Macular holes and membranes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0" y="2743200"/>
            <a:ext cx="3810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This is an OCT (optical coherence tomogram) showing a macular hole before and after surgery. The defect in the upper picture is a macular hole. The lower picture shows the hole is closed and the retina has reassumed a more normal appearance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Macular edema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smtClean="0"/>
              <a:t>Accumulation of fluid within the retina itself</a:t>
            </a:r>
          </a:p>
          <a:p>
            <a:r>
              <a:rPr lang="en-US" sz="2000" smtClean="0"/>
              <a:t>Ophthalmoscopy reveals a loss of the normal foveal reflex</a:t>
            </a:r>
          </a:p>
          <a:p>
            <a:r>
              <a:rPr lang="en-US" sz="2000" smtClean="0"/>
              <a:t>If the diagnosis is in doubt a confirmatory OCT scan or fluorescein angiogram can be performed.</a:t>
            </a:r>
          </a:p>
          <a:p>
            <a:r>
              <a:rPr lang="en-US" sz="2000" smtClean="0"/>
              <a:t>May be associated with:</a:t>
            </a:r>
          </a:p>
          <a:p>
            <a:pPr lvl="1"/>
            <a:r>
              <a:rPr lang="en-US" sz="1600" smtClean="0"/>
              <a:t>intraocular surgery;</a:t>
            </a:r>
          </a:p>
          <a:p>
            <a:pPr lvl="1"/>
            <a:r>
              <a:rPr lang="en-US" sz="1600" smtClean="0"/>
              <a:t>uveitis;</a:t>
            </a:r>
          </a:p>
          <a:p>
            <a:pPr lvl="1"/>
            <a:r>
              <a:rPr lang="en-US" sz="1600" smtClean="0"/>
              <a:t>retinal vascular disease (e.g. diabetic retinopathy);</a:t>
            </a:r>
          </a:p>
          <a:p>
            <a:pPr lvl="1"/>
            <a:r>
              <a:rPr lang="en-US" sz="1600" smtClean="0"/>
              <a:t>Rerinitis pigmentosa</a:t>
            </a:r>
          </a:p>
          <a:p>
            <a:r>
              <a:rPr lang="en-US" sz="2000" smtClean="0"/>
              <a:t>Treatment can be difficult and is dependent on the associated eye disease:</a:t>
            </a:r>
          </a:p>
          <a:p>
            <a:pPr lvl="1"/>
            <a:r>
              <a:rPr lang="en-US" sz="1600" smtClean="0"/>
              <a:t>Steroids, macular edema due to uveitis</a:t>
            </a:r>
          </a:p>
          <a:p>
            <a:pPr lvl="1"/>
            <a:r>
              <a:rPr lang="en-US" sz="1600" smtClean="0"/>
              <a:t>Acetazolamide, due to retinits pigmentosa or following intraocular surgery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ΕΞΕΤΑΣΗ ΟΦΘΑΛΜΟΥ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ΕΠΙΣΚΟΠΗΣΗ</a:t>
            </a:r>
            <a:endParaRPr lang="en-US" dirty="0"/>
          </a:p>
          <a:p>
            <a:pPr>
              <a:buFontTx/>
              <a:buChar char="•"/>
            </a:pPr>
            <a:r>
              <a:rPr lang="el-GR" dirty="0" smtClean="0"/>
              <a:t>ΒΛΕΦΑΡΑ</a:t>
            </a:r>
            <a:endParaRPr lang="en-US" dirty="0"/>
          </a:p>
          <a:p>
            <a:pPr>
              <a:buFontTx/>
              <a:buChar char="•"/>
            </a:pPr>
            <a:r>
              <a:rPr lang="el-GR" dirty="0" smtClean="0"/>
              <a:t>ΣΤΡΑΒΙΣΜΟΣ</a:t>
            </a:r>
            <a:endParaRPr lang="en-US" dirty="0"/>
          </a:p>
          <a:p>
            <a:pPr>
              <a:buFontTx/>
              <a:buChar char="•"/>
            </a:pPr>
            <a:r>
              <a:rPr lang="el-GR" dirty="0" smtClean="0"/>
              <a:t>ΕΡΥΘΡΟΤΗΤΑ</a:t>
            </a:r>
            <a:endParaRPr lang="en-US" dirty="0"/>
          </a:p>
          <a:p>
            <a:pPr>
              <a:buFontTx/>
              <a:buChar char="•"/>
            </a:pPr>
            <a:r>
              <a:rPr lang="el-GR" dirty="0" smtClean="0"/>
              <a:t>ΘΟΛΕΡΟΤΗΤΑ ΣΤΟ ΚΕΡΑΤΟΕΙΔΗ</a:t>
            </a:r>
          </a:p>
          <a:p>
            <a:pPr>
              <a:buFontTx/>
              <a:buChar char="•"/>
            </a:pPr>
            <a:r>
              <a:rPr lang="en-US" dirty="0" smtClean="0"/>
              <a:t>RED REFLEX </a:t>
            </a:r>
            <a:r>
              <a:rPr lang="el-GR" dirty="0" smtClean="0"/>
              <a:t>ΤΗΣ ΚΟΡΗΣ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152400"/>
            <a:ext cx="7467600" cy="838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l-GR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ΟΙΔΗΜΑ ΩΧΡΑΣ ΚΗΛΙΔΑΣ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1747" name="Picture 2" descr="http://www.mvretina.com/education/images/CSMERINALDO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28800"/>
            <a:ext cx="7704856" cy="36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685800" y="4953000"/>
            <a:ext cx="655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OCT scan showing macular eddema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ΤΟΞΙΚΕΣ ΩΧΡΟΠΑΘ</a:t>
            </a:r>
            <a:r>
              <a:rPr lang="el-GR" b="1" dirty="0" smtClean="0"/>
              <a:t>ΙΕΣ</a:t>
            </a:r>
            <a:endParaRPr lang="en-US" dirty="0" smtClean="0"/>
          </a:p>
        </p:txBody>
      </p:sp>
      <p:sp>
        <p:nvSpPr>
          <p:cNvPr id="3277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smtClean="0"/>
              <a:t>The accumulation of some drugs in the RPE can cause macular damage.</a:t>
            </a:r>
          </a:p>
          <a:p>
            <a:r>
              <a:rPr lang="en-US" sz="2000" smtClean="0"/>
              <a:t>These drugs include chloroquine  (more toxic) and hydroxyxhloroquine</a:t>
            </a:r>
          </a:p>
          <a:p>
            <a:r>
              <a:rPr lang="en-US" sz="2000" smtClean="0"/>
              <a:t>Patients on chloroquine require regular visual assessment for maculopathy</a:t>
            </a:r>
          </a:p>
          <a:p>
            <a:r>
              <a:rPr lang="en-US" sz="2000" smtClean="0"/>
              <a:t>Phenothiazines and tamoxifen may also cause maculopathy</a:t>
            </a:r>
          </a:p>
        </p:txBody>
      </p:sp>
      <p:sp>
        <p:nvSpPr>
          <p:cNvPr id="32772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32773" name="Picture 2" descr="Chloroqu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447800"/>
            <a:ext cx="3810000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7467600" cy="838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0"/>
            <a:ext cx="43434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33600" y="5029200"/>
            <a:ext cx="4267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+mn-cs"/>
              </a:rPr>
              <a:t>Bull’s</a:t>
            </a:r>
            <a:r>
              <a:rPr lang="en-US" dirty="0">
                <a:latin typeface="Arial" charset="0"/>
                <a:cs typeface="+mn-cs"/>
              </a:rPr>
              <a:t>-eye appearance in </a:t>
            </a:r>
            <a:r>
              <a:rPr lang="en-US" dirty="0" err="1">
                <a:latin typeface="Arial" charset="0"/>
                <a:cs typeface="+mn-cs"/>
              </a:rPr>
              <a:t>chloroquine</a:t>
            </a:r>
            <a:endParaRPr lang="en-US" dirty="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dirty="0" err="1">
                <a:latin typeface="Arial" charset="0"/>
                <a:cs typeface="+mn-cs"/>
              </a:rPr>
              <a:t>maculopathy</a:t>
            </a:r>
            <a:r>
              <a:rPr lang="en-US" dirty="0">
                <a:latin typeface="Arial" charset="0"/>
                <a:cs typeface="+mn-cs"/>
              </a:rPr>
              <a:t>.</a:t>
            </a: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33797" name="Oval 7"/>
          <p:cNvSpPr>
            <a:spLocks noChangeArrowheads="1"/>
          </p:cNvSpPr>
          <p:nvPr/>
        </p:nvSpPr>
        <p:spPr bwMode="auto">
          <a:xfrm>
            <a:off x="3200400" y="2590800"/>
            <a:ext cx="1219200" cy="12192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el-GR">
              <a:solidFill>
                <a:srgbClr val="FF0000"/>
              </a:solidFill>
            </a:endParaRPr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ΤΟΞΙΚΕΣ ΩΧΡΟΠΑΘΙΕΣ</a:t>
            </a:r>
            <a:endParaRPr lang="el-GR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0"/>
            <a:ext cx="8229600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sz="6000" b="1" dirty="0" smtClean="0">
                <a:solidFill>
                  <a:schemeClr val="tx1">
                    <a:lumMod val="75000"/>
                  </a:schemeClr>
                </a:solidFill>
              </a:rPr>
              <a:t>ΟΠΙΣΘΙΑ ΑΠΟΚΟΛΗΣΗ ΤΟΥ ΥΑΛΩΔΟΥΣ</a:t>
            </a:r>
            <a:endParaRPr lang="en-US" sz="6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4872038" cy="42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7467600" cy="838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b="1" kern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POSTERIOR</a:t>
            </a:r>
            <a:r>
              <a:rPr lang="en-US" sz="36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VITREOUS DETACHMENT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1981200" y="5638800"/>
            <a:ext cx="487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Ultrasound picture showing a posterior</a:t>
            </a:r>
          </a:p>
          <a:p>
            <a:r>
              <a:rPr lang="en-US"/>
              <a:t>vitreous detachment. Note that the vitreous is still attached at the optic disc and the ora serrata.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0"/>
            <a:ext cx="8229600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sz="6000" b="1" dirty="0" smtClean="0">
                <a:solidFill>
                  <a:schemeClr val="tx1">
                    <a:lumMod val="75000"/>
                  </a:schemeClr>
                </a:solidFill>
              </a:rPr>
              <a:t>ΑΠΟΚΟΛΗΣΗ ΤΟΥ ΑΜΦΙΒΛΗΣΤΡΟΕΙΔΟΥΣ</a:t>
            </a:r>
            <a:endParaRPr lang="en-US" sz="6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RETINAL DETACHMENT</a:t>
            </a:r>
            <a:endParaRPr lang="en-US" smtClean="0"/>
          </a:p>
        </p:txBody>
      </p:sp>
      <p:sp>
        <p:nvSpPr>
          <p:cNvPr id="39939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26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http://dro.hs.columbia.edu/vr1/rd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09800"/>
            <a:ext cx="40957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4198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ΣΥΜΠΤΩΜΑΤΑ</a:t>
            </a:r>
            <a:endParaRPr lang="en-US" dirty="0" smtClean="0"/>
          </a:p>
        </p:txBody>
      </p:sp>
      <p:sp>
        <p:nvSpPr>
          <p:cNvPr id="44035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44036" name="Picture 2" descr="picture of a fount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47800"/>
            <a:ext cx="425685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 descr="impression of visual loss in retinal detach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47800"/>
            <a:ext cx="403244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4419600" y="60960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Normal vision</a:t>
            </a:r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>
            <a:off x="304800" y="6096000"/>
            <a:ext cx="358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Retinal detachment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ΑΠΟΦΡΑΞΗ ΚΛΑΔΟΥ ΤΗΣ ΚΕΝΤΡΙΚΗΣ ΑΡΤΗΡΙΑΣ ΤΟΥ ΑΜΦΙΒΛΗΣΤΡΟΕΙΔΗ</a:t>
            </a:r>
            <a:endParaRPr lang="el-GR" dirty="0"/>
          </a:p>
        </p:txBody>
      </p:sp>
      <p:pic>
        <p:nvPicPr>
          <p:cNvPr id="4" name="Picture 4" descr="Vascular 3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672" y="1528032"/>
            <a:ext cx="5760640" cy="4637272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ΕΠΙΣΚΟΠΗΣΗ</a:t>
            </a:r>
            <a:endParaRPr lang="en-GB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ΜΗ ΦΥΣΙΟΛΟΓΙΚΗ ΕΜΦΑΝΙΣΗ</a:t>
            </a:r>
            <a:r>
              <a:rPr lang="en-US" dirty="0" smtClean="0"/>
              <a:t>: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dirty="0" smtClean="0"/>
              <a:t>-</a:t>
            </a:r>
            <a:r>
              <a:rPr lang="el-GR" dirty="0" smtClean="0"/>
              <a:t>ΒΛΕΦΑΡΑ</a:t>
            </a:r>
          </a:p>
          <a:p>
            <a:pPr>
              <a:buFont typeface="Wingdings" pitchFamily="2" charset="2"/>
              <a:buNone/>
            </a:pPr>
            <a:r>
              <a:rPr lang="el-GR" dirty="0"/>
              <a:t> </a:t>
            </a:r>
            <a:r>
              <a:rPr lang="el-GR" dirty="0" smtClean="0"/>
              <a:t>   -ΟΓΚΟΙ</a:t>
            </a:r>
          </a:p>
          <a:p>
            <a:pPr>
              <a:buFont typeface="Wingdings" pitchFamily="2" charset="2"/>
              <a:buNone/>
            </a:pPr>
            <a:r>
              <a:rPr lang="el-GR" dirty="0"/>
              <a:t> </a:t>
            </a:r>
            <a:r>
              <a:rPr lang="el-GR" dirty="0" smtClean="0"/>
              <a:t>   </a:t>
            </a:r>
            <a:r>
              <a:rPr lang="en-US" dirty="0" smtClean="0"/>
              <a:t>-</a:t>
            </a:r>
            <a:r>
              <a:rPr lang="el-GR" dirty="0" smtClean="0"/>
              <a:t>ΕΡΥΘΡΟΤΗΤΑ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dirty="0" smtClean="0"/>
              <a:t>-</a:t>
            </a:r>
            <a:r>
              <a:rPr lang="el-GR" dirty="0" smtClean="0"/>
              <a:t>ΕΚΚΡΙΣΕΙΣ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ΑΠΟΦΡΑΞΗ ΚΛΑΔΟΥ ΚΕΝΤΡΙΚΗΣ ΦΛΕΒΑΣ ΤΟΥ ΑΜΦΙΒΛΗΣΤΡΟΕΙΔΗ</a:t>
            </a:r>
            <a:endParaRPr lang="el-GR" dirty="0"/>
          </a:p>
        </p:txBody>
      </p:sp>
      <p:pic>
        <p:nvPicPr>
          <p:cNvPr id="4" name="Picture 2" descr="http://www.jdosmp.org/brvo_am/brvo_img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6742" y="1772816"/>
            <a:ext cx="615154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800" smtClean="0"/>
              <a:t>CENTRAL RETINAL VEIN OCCLUSION</a:t>
            </a:r>
            <a:endParaRPr lang="en-US" sz="3800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7924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b="1" smtClean="0">
                <a:solidFill>
                  <a:srgbClr val="0000B0"/>
                </a:solidFill>
                <a:cs typeface="Arial" pitchFamily="34" charset="0"/>
              </a:rPr>
              <a:t>Predisposing Factors :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2400" smtClean="0">
                <a:solidFill>
                  <a:srgbClr val="0000B0"/>
                </a:solidFill>
                <a:cs typeface="Arial" pitchFamily="34" charset="0"/>
              </a:rPr>
              <a:t>Hypertension with CRVO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2400" smtClean="0">
                <a:solidFill>
                  <a:srgbClr val="0000B0"/>
                </a:solidFill>
                <a:cs typeface="Arial" pitchFamily="34" charset="0"/>
              </a:rPr>
              <a:t>Peripheral vascular disease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2400" smtClean="0">
                <a:solidFill>
                  <a:srgbClr val="0000B0"/>
                </a:solidFill>
                <a:cs typeface="Arial" pitchFamily="34" charset="0"/>
              </a:rPr>
              <a:t>Glaucoma.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2400" smtClean="0">
                <a:solidFill>
                  <a:srgbClr val="0000B0"/>
                </a:solidFill>
                <a:cs typeface="Arial" pitchFamily="34" charset="0"/>
              </a:rPr>
              <a:t>Diabetes Mellitus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2400" smtClean="0">
                <a:solidFill>
                  <a:srgbClr val="0000B0"/>
                </a:solidFill>
                <a:cs typeface="Arial" pitchFamily="34" charset="0"/>
              </a:rPr>
              <a:t>Hyperviscosity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b="1" smtClean="0">
                <a:solidFill>
                  <a:srgbClr val="0000B0"/>
                </a:solidFill>
                <a:cs typeface="Arial" pitchFamily="34" charset="0"/>
              </a:rPr>
              <a:t>Symptoms and signs: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2400" smtClean="0">
                <a:solidFill>
                  <a:srgbClr val="0000B0"/>
                </a:solidFill>
                <a:cs typeface="Arial" pitchFamily="34" charset="0"/>
              </a:rPr>
              <a:t>Painless ,unilateral gradual or sudden loss of vision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Relative Afferent Pupillary Defect (RAPD)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2400" smtClean="0">
                <a:solidFill>
                  <a:srgbClr val="0000B0"/>
                </a:solidFill>
                <a:cs typeface="Arial" pitchFamily="34" charset="0"/>
              </a:rPr>
              <a:t>Blood and thunder or “Ketchup disc”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b="1" smtClean="0">
                <a:solidFill>
                  <a:srgbClr val="0000B0"/>
                </a:solidFill>
                <a:cs typeface="Arial" pitchFamily="34" charset="0"/>
              </a:rPr>
              <a:t>Retinal laser photocoagulation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371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CRVO</a:t>
            </a:r>
          </a:p>
        </p:txBody>
      </p:sp>
      <p:pic>
        <p:nvPicPr>
          <p:cNvPr id="30723" name="Picture 4" descr="s09c106photo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19200"/>
            <a:ext cx="66659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800" smtClean="0"/>
              <a:t>CENTRAL RETINAL ARTERY OCCLUSION</a:t>
            </a:r>
            <a:endParaRPr lang="en-US" sz="3800" smtClean="0"/>
          </a:p>
        </p:txBody>
      </p:sp>
      <p:sp>
        <p:nvSpPr>
          <p:cNvPr id="3174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4953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0000B0"/>
                </a:solidFill>
                <a:cs typeface="Arial" pitchFamily="34" charset="0"/>
              </a:rPr>
              <a:t>Etiology</a:t>
            </a:r>
            <a:r>
              <a:rPr lang="en-US" sz="2400" smtClean="0">
                <a:solidFill>
                  <a:srgbClr val="0000B0"/>
                </a:solidFill>
                <a:cs typeface="Arial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Emboli from carotid artery or heart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Thrombus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Temporal arteritis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0000B0"/>
                </a:solidFill>
                <a:cs typeface="Arial" pitchFamily="34" charset="0"/>
              </a:rPr>
              <a:t>Symptom and signs: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Sudden painless (except in temporal arteritis).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RAPD.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Cherry red spots(macula), retinal palor.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0000B0"/>
                </a:solidFill>
                <a:cs typeface="Arial" pitchFamily="34" charset="0"/>
              </a:rPr>
              <a:t>Management: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Massage the globe.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B0"/>
                </a:solidFill>
                <a:cs typeface="Arial" pitchFamily="34" charset="0"/>
              </a:rPr>
              <a:t>Decrease IOP.</a:t>
            </a:r>
          </a:p>
        </p:txBody>
      </p:sp>
      <p:pic>
        <p:nvPicPr>
          <p:cNvPr id="31748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514600"/>
            <a:ext cx="38100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Line 34"/>
          <p:cNvSpPr>
            <a:spLocks noChangeShapeType="1"/>
          </p:cNvSpPr>
          <p:nvPr/>
        </p:nvSpPr>
        <p:spPr bwMode="auto">
          <a:xfrm>
            <a:off x="6629400" y="32004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5554960" cy="77492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Ocular manifestation of hypertension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8914" name="Content Placeholder 2"/>
          <p:cNvSpPr>
            <a:spLocks noGrp="1"/>
          </p:cNvSpPr>
          <p:nvPr>
            <p:ph sz="quarter" idx="1"/>
          </p:nvPr>
        </p:nvSpPr>
        <p:spPr>
          <a:xfrm>
            <a:off x="539750" y="908050"/>
            <a:ext cx="8229600" cy="573405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en-US" sz="2200" smtClean="0">
              <a:solidFill>
                <a:srgbClr val="0000B0"/>
              </a:solidFill>
              <a:cs typeface="Arial" pitchFamily="34" charset="0"/>
            </a:endParaRPr>
          </a:p>
          <a:p>
            <a:pPr eaLnBrk="1" hangingPunct="1">
              <a:buFont typeface="Wingdings 3" pitchFamily="18" charset="2"/>
              <a:buNone/>
            </a:pPr>
            <a:endParaRPr lang="en-US" sz="2200" smtClean="0">
              <a:solidFill>
                <a:srgbClr val="0000B0"/>
              </a:solidFill>
              <a:cs typeface="Arial" pitchFamily="34" charset="0"/>
            </a:endParaRPr>
          </a:p>
          <a:p>
            <a:pPr eaLnBrk="1" hangingPunct="1">
              <a:buFont typeface="Wingdings 3" pitchFamily="18" charset="2"/>
              <a:buNone/>
            </a:pPr>
            <a:r>
              <a:rPr lang="en-US" sz="2200" smtClean="0">
                <a:solidFill>
                  <a:srgbClr val="0000B0"/>
                </a:solidFill>
                <a:cs typeface="Arial" pitchFamily="34" charset="0"/>
              </a:rPr>
              <a:t>*The retina is one of the "target organs" that are damaged by sustained hypertension.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200" smtClean="0">
                <a:solidFill>
                  <a:srgbClr val="0000B0"/>
                </a:solidFill>
                <a:cs typeface="Arial" pitchFamily="34" charset="0"/>
              </a:rPr>
              <a:t>*Subjected to excessively high blood pressure over prolonged time, the small blood vessel that involve the eye are damaged, thickening,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200" smtClean="0">
                <a:solidFill>
                  <a:srgbClr val="0000B0"/>
                </a:solidFill>
                <a:cs typeface="Arial" pitchFamily="34" charset="0"/>
              </a:rPr>
              <a:t>bulging and leaking.</a:t>
            </a:r>
          </a:p>
          <a:p>
            <a:pPr eaLnBrk="1" hangingPunct="1">
              <a:buFont typeface="Wingdings 3" pitchFamily="18" charset="2"/>
              <a:buNone/>
            </a:pPr>
            <a:endParaRPr lang="en-US" sz="2200" smtClean="0">
              <a:solidFill>
                <a:srgbClr val="0000B0"/>
              </a:solidFill>
              <a:cs typeface="Arial" pitchFamily="34" charset="0"/>
            </a:endParaRPr>
          </a:p>
          <a:p>
            <a:pPr eaLnBrk="1" hangingPunct="1">
              <a:buFont typeface="Wingdings 3" pitchFamily="18" charset="2"/>
              <a:buNone/>
            </a:pPr>
            <a:r>
              <a:rPr lang="en-US" sz="2200" b="1" smtClean="0">
                <a:solidFill>
                  <a:srgbClr val="0000B0"/>
                </a:solidFill>
                <a:cs typeface="Arial" pitchFamily="34" charset="0"/>
              </a:rPr>
              <a:t>*Symptoms: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200" smtClean="0">
                <a:solidFill>
                  <a:srgbClr val="0000B0"/>
                </a:solidFill>
                <a:cs typeface="Arial" pitchFamily="34" charset="0"/>
              </a:rPr>
              <a:t>Most patients with hypertensive retinopathy present without visual symptoms but some of them may complain of headache and decreased vision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200" smtClean="0">
                <a:solidFill>
                  <a:srgbClr val="0000B0"/>
                </a:solidFill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*sign: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1- arteriosclerotic changes: arteriolar narrowing, a/v nicking, Arteriolar color changes </a:t>
            </a:r>
            <a:r>
              <a:rPr lang="en-US" sz="2000" i="1" dirty="0" smtClean="0">
                <a:solidFill>
                  <a:srgbClr val="0000B0"/>
                </a:solidFill>
              </a:rPr>
              <a:t>Copper /silver wire arterioles..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2-ischemia changes (cotton wool spot)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3-hemorrhage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4-edema: ring of </a:t>
            </a:r>
            <a:r>
              <a:rPr lang="en-US" sz="2000" dirty="0" err="1" smtClean="0">
                <a:solidFill>
                  <a:srgbClr val="0000B0"/>
                </a:solidFill>
              </a:rPr>
              <a:t>exudate</a:t>
            </a:r>
            <a:r>
              <a:rPr lang="en-US" sz="2000" dirty="0" smtClean="0">
                <a:solidFill>
                  <a:srgbClr val="0000B0"/>
                </a:solidFill>
              </a:rPr>
              <a:t> around the retina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5-pipalledema or optic disc edema  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endParaRPr lang="en-US" sz="2000" dirty="0" smtClean="0">
              <a:solidFill>
                <a:srgbClr val="0000B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Management :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-   The aim of treatment is to prevent and limit target organ damage. 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  -  Control blood pressure by anti hypertensive medication.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0000B0"/>
                </a:solidFill>
              </a:rPr>
              <a:t>-   regular eye examination is important.</a:t>
            </a:r>
            <a:endParaRPr lang="en-US" sz="2000" dirty="0">
              <a:solidFill>
                <a:srgbClr val="0000B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>
                <a:solidFill>
                  <a:schemeClr val="tx2">
                    <a:satMod val="130000"/>
                  </a:schemeClr>
                </a:solidFill>
              </a:rPr>
              <a:t>ΥΠΕΡΤΑΣΙΚΗ ΑΜΦΙΒΛΗΣΤΡΟΕΙΔΟΠΑΘΕΙΑ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92BCFEC0-7A5D-47FA-8AA6-19C0C79DCBC5}" type="slidenum">
              <a:rPr lang="en-US"/>
              <a:pPr>
                <a:defRPr/>
              </a:pPr>
              <a:t>156</a:t>
            </a:fld>
            <a:endParaRPr lang="en-US" dirty="0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664426"/>
            <a:ext cx="5328592" cy="40688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>
                <a:solidFill>
                  <a:schemeClr val="tx2">
                    <a:satMod val="130000"/>
                  </a:schemeClr>
                </a:solidFill>
              </a:rPr>
              <a:t>ΕΜΒΟΛΟ ΣΕ ΚΛΑΔΟ ΤΗΣ ΟΦΘ. ΑΡΤΗΡΙΑΣ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5821225-FB07-4E9A-B26D-FDED398E87B5}" type="slidenum">
              <a:rPr lang="en-US"/>
              <a:pPr>
                <a:defRPr/>
              </a:pPr>
              <a:t>157</a:t>
            </a:fld>
            <a:endParaRPr lang="en-US" dirty="0"/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1661620"/>
            <a:ext cx="5976664" cy="43596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49500"/>
            <a:ext cx="8229600" cy="2159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5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ΦΑΡΜΑΚΑ ΜΕ ΟΦΘΑΛΜΙΚΗ ΤΟΞΙΚΟΤΗΤΑ</a:t>
            </a:r>
            <a:r>
              <a:rPr lang="en-US" sz="5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5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277813"/>
            <a:ext cx="8686800" cy="3429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Systemic side effect of topical medication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750" y="908050"/>
            <a:ext cx="7767638" cy="5689600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Decongestants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>
                <a:cs typeface="Times New Roman" pitchFamily="18" charset="0"/>
              </a:rPr>
              <a:t>❏ weak adrenergic stimulating drugs (vasoconstrictor)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>
                <a:cs typeface="Times New Roman" pitchFamily="18" charset="0"/>
              </a:rPr>
              <a:t>❏ </a:t>
            </a:r>
            <a:r>
              <a:rPr lang="en-US" sz="2000" i="1" u="sng" dirty="0" smtClean="0">
                <a:cs typeface="Times New Roman" pitchFamily="18" charset="0"/>
              </a:rPr>
              <a:t>rebound </a:t>
            </a:r>
            <a:r>
              <a:rPr lang="en-US" sz="2000" i="1" u="sng" dirty="0" err="1" smtClean="0">
                <a:cs typeface="Times New Roman" pitchFamily="18" charset="0"/>
              </a:rPr>
              <a:t>vasodilation</a:t>
            </a:r>
            <a:r>
              <a:rPr lang="en-US" sz="2000" dirty="0" smtClean="0">
                <a:cs typeface="Times New Roman" pitchFamily="18" charset="0"/>
              </a:rPr>
              <a:t> with over use can </a:t>
            </a:r>
            <a:r>
              <a:rPr lang="en-US" sz="2000" b="1" i="1" u="sng" dirty="0" smtClean="0">
                <a:solidFill>
                  <a:srgbClr val="0000B0"/>
                </a:solidFill>
                <a:cs typeface="Times New Roman" pitchFamily="18" charset="0"/>
              </a:rPr>
              <a:t>exacerbate angle closure glaucoma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Corticosteroids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/>
              <a:t>❏ </a:t>
            </a:r>
            <a:r>
              <a:rPr lang="en-US" sz="2000" dirty="0" smtClean="0">
                <a:solidFill>
                  <a:srgbClr val="0000B0"/>
                </a:solidFill>
              </a:rPr>
              <a:t>never prescribed by primary care physician unless emergency indications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b="1" u="sng" dirty="0" smtClean="0"/>
              <a:t>❏ complications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/>
              <a:t>• potentiates </a:t>
            </a:r>
            <a:r>
              <a:rPr lang="en-US" sz="2000" b="1" u="sng" dirty="0" smtClean="0">
                <a:solidFill>
                  <a:srgbClr val="0000B0"/>
                </a:solidFill>
              </a:rPr>
              <a:t>herpes simplex </a:t>
            </a:r>
            <a:r>
              <a:rPr lang="en-US" sz="2000" b="1" u="sng" dirty="0" err="1" smtClean="0">
                <a:solidFill>
                  <a:srgbClr val="0000B0"/>
                </a:solidFill>
              </a:rPr>
              <a:t>keratitis</a:t>
            </a:r>
            <a:r>
              <a:rPr lang="en-US" sz="2000" dirty="0" smtClean="0">
                <a:solidFill>
                  <a:srgbClr val="0000B0"/>
                </a:solidFill>
              </a:rPr>
              <a:t> </a:t>
            </a:r>
            <a:r>
              <a:rPr lang="en-US" sz="2000" dirty="0" smtClean="0"/>
              <a:t>and </a:t>
            </a:r>
            <a:r>
              <a:rPr lang="en-US" sz="2000" b="1" u="sng" dirty="0" smtClean="0">
                <a:solidFill>
                  <a:srgbClr val="0000B0"/>
                </a:solidFill>
              </a:rPr>
              <a:t>fungal </a:t>
            </a:r>
            <a:r>
              <a:rPr lang="en-US" sz="2000" b="1" u="sng" dirty="0" err="1" smtClean="0">
                <a:solidFill>
                  <a:srgbClr val="0000B0"/>
                </a:solidFill>
              </a:rPr>
              <a:t>keratitis</a:t>
            </a:r>
            <a:r>
              <a:rPr lang="en-US" sz="2000" dirty="0" smtClean="0">
                <a:solidFill>
                  <a:srgbClr val="0000B0"/>
                </a:solidFill>
              </a:rPr>
              <a:t> </a:t>
            </a:r>
            <a:r>
              <a:rPr lang="en-US" sz="2000" dirty="0" smtClean="0"/>
              <a:t>as well as </a:t>
            </a:r>
            <a:r>
              <a:rPr lang="en-US" sz="2000" b="1" u="sng" dirty="0" smtClean="0">
                <a:solidFill>
                  <a:srgbClr val="0000B0"/>
                </a:solidFill>
              </a:rPr>
              <a:t>masking symptoms</a:t>
            </a:r>
            <a:r>
              <a:rPr lang="en-US" sz="2000" dirty="0" smtClean="0"/>
              <a:t> (within days)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/>
              <a:t>• posterior </a:t>
            </a:r>
            <a:r>
              <a:rPr lang="en-US" sz="2000" dirty="0" err="1" smtClean="0"/>
              <a:t>subcapsular</a:t>
            </a:r>
            <a:r>
              <a:rPr lang="en-US" sz="2000" dirty="0" smtClean="0"/>
              <a:t> cataract (within months), 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/>
              <a:t>• </a:t>
            </a:r>
            <a:r>
              <a:rPr lang="en-US" sz="2000" b="1" u="sng" dirty="0" smtClean="0"/>
              <a:t>increased IOP (</a:t>
            </a:r>
            <a:r>
              <a:rPr lang="en-US" sz="2000" dirty="0" smtClean="0"/>
              <a:t>glaucoma) more rapidly in steroid responders (within weeks)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Antibiotics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/>
              <a:t>❏ </a:t>
            </a:r>
            <a:r>
              <a:rPr lang="en-US" sz="2000" b="1" u="sng" dirty="0" smtClean="0"/>
              <a:t>indications</a:t>
            </a:r>
            <a:r>
              <a:rPr lang="en-US" sz="2000" dirty="0" smtClean="0"/>
              <a:t>: bacterial </a:t>
            </a:r>
            <a:r>
              <a:rPr lang="en-US" sz="2000" dirty="0" err="1" smtClean="0"/>
              <a:t>conjuntivitis</a:t>
            </a:r>
            <a:r>
              <a:rPr lang="en-US" sz="2000" dirty="0" smtClean="0"/>
              <a:t>, </a:t>
            </a:r>
            <a:r>
              <a:rPr lang="en-US" sz="2000" dirty="0" err="1" smtClean="0"/>
              <a:t>keratitis</a:t>
            </a:r>
            <a:r>
              <a:rPr lang="en-US" sz="2000" dirty="0" smtClean="0"/>
              <a:t>, or </a:t>
            </a:r>
            <a:r>
              <a:rPr lang="en-US" sz="2000" dirty="0" err="1" smtClean="0"/>
              <a:t>blepharitis</a:t>
            </a:r>
            <a:endParaRPr lang="en-US" sz="20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/>
              <a:t>❏ commonly as topical drops or ointments, may give systemically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smtClean="0"/>
              <a:t>❏ e.g. sulfonamide (sodium </a:t>
            </a:r>
            <a:r>
              <a:rPr lang="en-US" sz="2000" dirty="0" err="1" smtClean="0"/>
              <a:t>sulfacetamide</a:t>
            </a:r>
            <a:r>
              <a:rPr lang="en-US" sz="2000" dirty="0" smtClean="0"/>
              <a:t>, </a:t>
            </a:r>
            <a:r>
              <a:rPr lang="en-US" sz="2000" dirty="0" err="1" smtClean="0"/>
              <a:t>sulfisoxazole</a:t>
            </a:r>
            <a:r>
              <a:rPr lang="en-US" sz="2000" dirty="0" smtClean="0"/>
              <a:t>), </a:t>
            </a:r>
            <a:r>
              <a:rPr lang="en-US" sz="2000" dirty="0" err="1" smtClean="0"/>
              <a:t>gentamicin</a:t>
            </a:r>
            <a:r>
              <a:rPr lang="en-US" sz="2000" dirty="0" smtClean="0"/>
              <a:t>, erythromycin, tetracycline,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000" dirty="0" err="1" smtClean="0"/>
              <a:t>bacitracin</a:t>
            </a:r>
            <a:r>
              <a:rPr lang="en-US" sz="2000" dirty="0" smtClean="0"/>
              <a:t>, </a:t>
            </a:r>
            <a:r>
              <a:rPr lang="en-US" sz="2000" dirty="0" err="1" smtClean="0"/>
              <a:t>polymyxin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48ptosilassitapal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84395"/>
            <a:ext cx="6225877" cy="4606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60350"/>
            <a:ext cx="8291512" cy="58324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500" b="1" smtClean="0">
                <a:solidFill>
                  <a:schemeClr val="tx2"/>
                </a:solidFill>
                <a:latin typeface="Sylfaen" pitchFamily="18" charset="0"/>
                <a:cs typeface="Arial" pitchFamily="34" charset="0"/>
              </a:rPr>
              <a:t>Amiodarone</a:t>
            </a:r>
            <a:r>
              <a:rPr lang="en-US" sz="25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 :___   __  corneal microdeposits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5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          Superficial keratopathy  </a:t>
            </a:r>
            <a:endParaRPr lang="en-US" sz="17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chemeClr val="tx2"/>
                </a:solidFill>
                <a:latin typeface="Sylfaen" pitchFamily="18" charset="0"/>
                <a:cs typeface="Arial" pitchFamily="34" charset="0"/>
              </a:rPr>
              <a:t>Chloroquine : </a:t>
            </a: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_____  ___  bulls eye lesion at macula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     Secondary keratopathy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chemeClr val="tx2"/>
                </a:solidFill>
                <a:latin typeface="Sylfaen" pitchFamily="18" charset="0"/>
                <a:cs typeface="Arial" pitchFamily="34" charset="0"/>
              </a:rPr>
              <a:t>Isoniazid :</a:t>
            </a: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_________ __   optic neuropathy </a:t>
            </a:r>
            <a:endParaRPr lang="en-US" sz="21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1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chemeClr val="tx2"/>
                </a:solidFill>
                <a:latin typeface="Sylfaen" pitchFamily="18" charset="0"/>
                <a:cs typeface="Arial" pitchFamily="34" charset="0"/>
              </a:rPr>
              <a:t>Contraceptive Pills:________</a:t>
            </a: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   decrease tolerance to contact lens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Migraine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    Optic neuritis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                   Central vein occlusion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chemeClr val="tx2"/>
                </a:solidFill>
                <a:latin typeface="Sylfaen" pitchFamily="18" charset="0"/>
                <a:cs typeface="Arial" pitchFamily="34" charset="0"/>
              </a:rPr>
              <a:t>Digitalis: ________                   </a:t>
            </a: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yellow vision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Blurred vision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chemeClr val="tx2"/>
                </a:solidFill>
                <a:latin typeface="Sylfaen" pitchFamily="18" charset="0"/>
                <a:cs typeface="Arial" pitchFamily="34" charset="0"/>
              </a:rPr>
              <a:t>Ethambutol: ____________</a:t>
            </a:r>
            <a:r>
              <a:rPr lang="en-US" sz="21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 optic neuritis </a:t>
            </a:r>
            <a:endParaRPr lang="en-US" sz="21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1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100" b="1" smtClean="0">
                <a:solidFill>
                  <a:schemeClr val="tx2"/>
                </a:solidFill>
                <a:latin typeface="Sylfaen" pitchFamily="18" charset="0"/>
                <a:cs typeface="Arial" pitchFamily="34" charset="0"/>
              </a:rPr>
              <a:t>Indomethacin: ___________ </a:t>
            </a:r>
            <a:r>
              <a:rPr lang="en-US" sz="2500" b="1" smtClean="0">
                <a:solidFill>
                  <a:srgbClr val="00008E"/>
                </a:solidFill>
                <a:latin typeface="Sylfaen" pitchFamily="18" charset="0"/>
                <a:cs typeface="Arial" pitchFamily="34" charset="0"/>
              </a:rPr>
              <a:t>Superficial keratopathy </a:t>
            </a:r>
            <a:endParaRPr lang="en-US" sz="21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1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7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7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3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300" b="1" smtClean="0">
              <a:solidFill>
                <a:schemeClr val="tx2"/>
              </a:solidFill>
              <a:latin typeface="Sylfaen" pitchFamily="18" charset="0"/>
              <a:cs typeface="Arial" pitchFamily="34" charset="0"/>
            </a:endParaRPr>
          </a:p>
          <a:p>
            <a:pPr eaLnBrk="1" hangingPunct="1"/>
            <a:endParaRPr lang="en-US" sz="3400" b="1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5632450" y="222408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ΟΠΤΙΚΟ ΝΕΥΡΟ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3730" name="Picture 2" descr="http://fsweb.bainbridge.edu/acunningham/AP/AP-img/EyeModel-OpticNerve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www.rvscny.com/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5705475" cy="4876801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ΟΠΤΙΚΗ ΝΕΥΡΟΠΑΘΕΙΑ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ΟΠΤΙΚΕΣ ΝΕΥΡΟΠΑΘΕΙΕΣ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ΟΠΤΙΚΗ ΝΕΥΡΙΤΙΔΑ</a:t>
            </a:r>
          </a:p>
          <a:p>
            <a:r>
              <a:rPr lang="el-GR" dirty="0" smtClean="0"/>
              <a:t>ΠΡΟΣΘΙΑ ΟΠΤΙΚΗ ΝΕΥΡΟΠΑΘΕΙΑ</a:t>
            </a:r>
          </a:p>
          <a:p>
            <a:r>
              <a:rPr lang="el-GR" dirty="0" smtClean="0"/>
              <a:t>ΣΥΜΠΙΕΣΤΙΚΗ ΟΠΤΙΚΗ ΝΕΥΡΟΠΑΘΕΙΑ</a:t>
            </a:r>
          </a:p>
          <a:p>
            <a:r>
              <a:rPr lang="el-GR" dirty="0" smtClean="0"/>
              <a:t>ΤΟΞΙΚΗ ΟΠΤΙΚΗ ΝΕΥΡΟΠΑΘΕΙΑ</a:t>
            </a:r>
            <a:endParaRPr lang="el-GR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 descr="Untitled-Scanned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836613"/>
            <a:ext cx="8126412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ΕΞΩΦΘΑΛΜΙΟΙ ΜΥΕΣ</a:t>
            </a:r>
            <a:br>
              <a:rPr lang="el-GR" dirty="0" smtClean="0"/>
            </a:br>
            <a:r>
              <a:rPr lang="el-GR" dirty="0" smtClean="0"/>
              <a:t>ΣΤΡΑΒΙΣΜΟΣ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ΤΡΟΠΙΕΣ &amp;ΦΟΡΙΕΣ</a:t>
            </a:r>
          </a:p>
          <a:p>
            <a:r>
              <a:rPr lang="el-GR" dirty="0" smtClean="0"/>
              <a:t>ΚΑΘΕΤΟΣ – ΟΡΙΖΟΝΤΙΟΣ</a:t>
            </a:r>
          </a:p>
          <a:p>
            <a:r>
              <a:rPr lang="el-GR" dirty="0" smtClean="0"/>
              <a:t>ΔΙΑΛΕΙΠΩΝ-ΜΟΝΙΜΟΣ</a:t>
            </a:r>
          </a:p>
          <a:p>
            <a:r>
              <a:rPr lang="el-GR" dirty="0" smtClean="0"/>
              <a:t>ΕΠΑΛΛΑΣΩΝ-ΣΤΑΘΕΡΟΣ</a:t>
            </a:r>
          </a:p>
          <a:p>
            <a:r>
              <a:rPr lang="el-GR" dirty="0" smtClean="0"/>
              <a:t>ΔΙΠΛΩΠΙΑ-ΑΠΟΚΛΕΙΣΜΟΣ</a:t>
            </a:r>
            <a:endParaRPr lang="el-GR" dirty="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http://trialx.com/curetalk/wp-content/blogs.dir/7/files/2011/05/diseases/Strabismu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5112568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8000" dirty="0" smtClean="0">
                <a:solidFill>
                  <a:srgbClr val="FF0000"/>
                </a:solidFill>
              </a:rPr>
              <a:t>ΕΥΧΑΡΙΣΤΩ</a:t>
            </a:r>
            <a:endParaRPr lang="el-GR" sz="8000" dirty="0">
              <a:solidFill>
                <a:srgbClr val="FF0000"/>
              </a:solidFill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83Esoftal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88" y="1357313"/>
            <a:ext cx="6116637" cy="4141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87calazi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88" y="1412875"/>
            <a:ext cx="6116637" cy="4032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reseptalCellHord1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5"/>
            <a:ext cx="727280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ΣΚΟΠΟΣ ΤΟΥ ΜΑΘΗΜΑΤΟΣ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ΑΔΡΗ ΓΝΩΣΗ ΤΗΣ ΑΝΑΤΟΜΙΑΣ ΤΟΥ ΜΑΤΙΟΥ</a:t>
            </a:r>
          </a:p>
          <a:p>
            <a:r>
              <a:rPr lang="el-GR" dirty="0" smtClean="0"/>
              <a:t>ΠΑΡΟΥΣΙΑΣΗ ΤΩΝ ΒΑΣΙΚΟΤΕΡΩΝ ΠΑΘΗΣΕΩΝ</a:t>
            </a:r>
          </a:p>
          <a:p>
            <a:r>
              <a:rPr lang="el-GR" dirty="0" smtClean="0"/>
              <a:t>ΔΙΑΓΝΩΣΤΙΚΗ ΠΡΟΣΕΓΓΙΣΗ ΤΟΥ ΜΑΤΙΟΥ</a:t>
            </a:r>
          </a:p>
          <a:p>
            <a:r>
              <a:rPr lang="el-GR" dirty="0" smtClean="0"/>
              <a:t>ΤΑ ΟΦΘΑΛΜΟΛΟΓΙΚΑ </a:t>
            </a:r>
            <a:r>
              <a:rPr lang="en-US" dirty="0" smtClean="0"/>
              <a:t>‘’RED FLAGS’’ </a:t>
            </a:r>
            <a:r>
              <a:rPr lang="el-GR" dirty="0" smtClean="0"/>
              <a:t>ΤΟΥ ΝΟΣΗΛΕΥΤΗ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ΠΟΝΟΣ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ΠΟΝΟΣ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l-GR" dirty="0" smtClean="0"/>
              <a:t>ΑΙΣΘΗΣΗ ΞΕΝΟΥ ΣΩΜΑΤΟΣ</a:t>
            </a:r>
          </a:p>
          <a:p>
            <a:pPr lvl="1"/>
            <a:r>
              <a:rPr lang="el-GR" dirty="0" smtClean="0"/>
              <a:t>‘’ΣΟΥΒΛΙΑ’’,’’ΜΑΧΑΙΡΑΙ’’</a:t>
            </a:r>
            <a:endParaRPr lang="en-US" dirty="0"/>
          </a:p>
          <a:p>
            <a:pPr lvl="1"/>
            <a:r>
              <a:rPr lang="el-GR" dirty="0" smtClean="0"/>
              <a:t>ΚΑΨΙΜΟ &amp; ΦΑΓΟΥΡΑ</a:t>
            </a:r>
            <a:endParaRPr lang="en-US" dirty="0"/>
          </a:p>
          <a:p>
            <a:pPr lvl="1"/>
            <a:r>
              <a:rPr lang="el-GR" dirty="0" smtClean="0"/>
              <a:t>ΒΑΘΥΣ , ‘’ΠΙΕΣΤΙΚΟΣ΄΄ ΠΟΝΟΣ</a:t>
            </a:r>
            <a:endParaRPr lang="en-US" dirty="0"/>
          </a:p>
          <a:p>
            <a:pPr lvl="1"/>
            <a:r>
              <a:rPr lang="el-GR" dirty="0" smtClean="0"/>
              <a:t>ΔΥΝΑΤΟΣ ΟΠΙΣΘΟΒΟΛΒΙΚΟΣ ΠΟΝΟΣ</a:t>
            </a:r>
          </a:p>
          <a:p>
            <a:pPr lvl="1"/>
            <a:r>
              <a:rPr lang="el-GR" dirty="0" smtClean="0"/>
              <a:t>ΠΟΝΟΚΕΦΑΛΟΣ</a:t>
            </a:r>
            <a:endParaRPr lang="en-US" dirty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ΕΚΚΡΙΣΕΙΣ</a:t>
            </a: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ΕΚΚΡΙΣΗ</a:t>
            </a:r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l-GR" dirty="0" smtClean="0"/>
              <a:t>ΥΔΑΡΕΙΣ</a:t>
            </a:r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l-GR" dirty="0" smtClean="0"/>
              <a:t>ΒΛΕΝΝΩΔΕΙΣ</a:t>
            </a:r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l-GR" dirty="0" smtClean="0"/>
              <a:t>ΒΛΕΝΝΟΠΥΩΔΕΙΣ ή ΠΥΩΔΕΙΣ</a:t>
            </a:r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l-GR" dirty="0" smtClean="0"/>
              <a:t>ΕΚΚΡΙΣΗ</a:t>
            </a:r>
            <a:r>
              <a:rPr lang="en-US" dirty="0" smtClean="0"/>
              <a:t> </a:t>
            </a:r>
            <a:r>
              <a:rPr lang="en-US" dirty="0"/>
              <a:t>Vs </a:t>
            </a:r>
            <a:r>
              <a:rPr lang="el-GR" dirty="0" smtClean="0"/>
              <a:t>ΑΠΟΧΕΤΕΥΣΗΣ</a:t>
            </a:r>
            <a:endParaRPr lang="en-US" dirty="0"/>
          </a:p>
          <a:p>
            <a:pPr>
              <a:buFont typeface="Wingdings" pitchFamily="2" charset="2"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ΟΡΑΣΗ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ΘΟΛΗ ΣΥΝΟΛΙΚΑ</a:t>
            </a:r>
          </a:p>
          <a:p>
            <a:r>
              <a:rPr lang="el-GR" dirty="0" smtClean="0"/>
              <a:t>ΘΟΛΗ ΣΤΟ ΚΕΝΤΡΟ</a:t>
            </a:r>
          </a:p>
          <a:p>
            <a:r>
              <a:rPr lang="el-GR" dirty="0" smtClean="0"/>
              <a:t>ΑΠΩΛΕΙΑ ΟΡΑΣΗΣ</a:t>
            </a:r>
          </a:p>
          <a:p>
            <a:r>
              <a:rPr lang="el-GR" dirty="0" smtClean="0"/>
              <a:t>ΘΟΛΗ ή ΣΚΟΤΑΔΙ ΑΠΌ ΤΗ ΜΙΑ ΠΛΕΥΡΑ</a:t>
            </a:r>
          </a:p>
          <a:p>
            <a:r>
              <a:rPr lang="el-GR" dirty="0" smtClean="0"/>
              <a:t>ΜΥΓΑΚΙ ή ΣΥΝΝΕΦΑΚΙ ΠΟΥ ΜΕΤΑΚΙΝΕΙΤΑΙ</a:t>
            </a:r>
          </a:p>
          <a:p>
            <a:r>
              <a:rPr lang="el-GR" dirty="0" smtClean="0"/>
              <a:t>ΑΣΤΡΑΠΕΣ</a:t>
            </a:r>
          </a:p>
          <a:p>
            <a:r>
              <a:rPr lang="el-GR" dirty="0" smtClean="0"/>
              <a:t>ΦΩΤΟΦΟΒΙΑ</a:t>
            </a:r>
          </a:p>
          <a:p>
            <a:r>
              <a:rPr lang="el-GR" dirty="0" smtClean="0"/>
              <a:t>ΛΑΜΨΕΙΣ</a:t>
            </a:r>
          </a:p>
          <a:p>
            <a:r>
              <a:rPr lang="el-GR" dirty="0" smtClean="0"/>
              <a:t>ΔΙΠΛΩΠΙΑ ή ΣΥΓΧΗΣΗ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ΕΞΕΤΑΣΗ</a:t>
            </a:r>
            <a:endParaRPr lang="en-GB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70C0"/>
                </a:solidFill>
              </a:rPr>
              <a:t>ΟΠΤΙΚΗ ΟΞΥΤΗΤΑ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l-GR" dirty="0" smtClean="0"/>
              <a:t>ΚΟΝΤΙΝΗ-ΜΑΚΡΙΝΗ</a:t>
            </a:r>
            <a:endParaRPr lang="en-US" dirty="0"/>
          </a:p>
          <a:p>
            <a:pPr lvl="1"/>
            <a:r>
              <a:rPr lang="el-GR" dirty="0" smtClean="0"/>
              <a:t>ΜΟΝΟΦΘΑΜΗ-ΔΙΟΦΘΑΛΜΗ</a:t>
            </a:r>
            <a:endParaRPr lang="en-US" dirty="0"/>
          </a:p>
          <a:p>
            <a:pPr lvl="1"/>
            <a:r>
              <a:rPr lang="el-GR" dirty="0" smtClean="0"/>
              <a:t>ΜΕ ΔΙΟΡΘΩΣΗ – ΧΩΡΙΣ ΔΙΟΡΘΩΣΗ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836" y="260350"/>
            <a:ext cx="7907588" cy="64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95536" y="593204"/>
            <a:ext cx="7315200" cy="6264796"/>
            <a:chOff x="816" y="-168"/>
            <a:chExt cx="4608" cy="4296"/>
          </a:xfrm>
        </p:grpSpPr>
        <p:sp>
          <p:nvSpPr>
            <p:cNvPr id="60447" name="Rectangle 31"/>
            <p:cNvSpPr>
              <a:spLocks noChangeArrowheads="1"/>
            </p:cNvSpPr>
            <p:nvPr/>
          </p:nvSpPr>
          <p:spPr bwMode="auto">
            <a:xfrm>
              <a:off x="816" y="-168"/>
              <a:ext cx="4564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eaLnBrk="0" hangingPunct="0"/>
              <a:r>
                <a:rPr lang="el-GR" sz="3600" b="1" dirty="0" smtClean="0">
                  <a:solidFill>
                    <a:schemeClr val="tx2"/>
                  </a:solidFill>
                  <a:latin typeface="Times New Roman" pitchFamily="18" charset="0"/>
                </a:rPr>
                <a:t>ΟΠΤΙΚΗ ΟΞΥΤΗΤΑ ΣΤΑ ΠΑΙΔΙΑ</a:t>
              </a:r>
              <a:endParaRPr lang="en-US" sz="36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60448" name="Rectangle 32"/>
            <p:cNvSpPr>
              <a:spLocks noChangeArrowheads="1"/>
            </p:cNvSpPr>
            <p:nvPr/>
          </p:nvSpPr>
          <p:spPr bwMode="auto">
            <a:xfrm>
              <a:off x="1618" y="2064"/>
              <a:ext cx="13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latin typeface="Times New Roman" pitchFamily="18" charset="0"/>
                </a:rPr>
                <a:t>Kay single picture</a:t>
              </a:r>
            </a:p>
          </p:txBody>
        </p:sp>
        <p:sp>
          <p:nvSpPr>
            <p:cNvPr id="60449" name="Rectangle 33"/>
            <p:cNvSpPr>
              <a:spLocks noChangeArrowheads="1"/>
            </p:cNvSpPr>
            <p:nvPr/>
          </p:nvSpPr>
          <p:spPr bwMode="auto">
            <a:xfrm>
              <a:off x="3792" y="2064"/>
              <a:ext cx="129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latin typeface="Times New Roman" pitchFamily="18" charset="0"/>
                </a:rPr>
                <a:t>Multiple pictures</a:t>
              </a:r>
            </a:p>
          </p:txBody>
        </p:sp>
        <p:sp>
          <p:nvSpPr>
            <p:cNvPr id="60450" name="Rectangle 34"/>
            <p:cNvSpPr>
              <a:spLocks noChangeArrowheads="1"/>
            </p:cNvSpPr>
            <p:nvPr/>
          </p:nvSpPr>
          <p:spPr bwMode="auto">
            <a:xfrm>
              <a:off x="1642" y="3878"/>
              <a:ext cx="14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latin typeface="Times New Roman" pitchFamily="18" charset="0"/>
                </a:rPr>
                <a:t>Sheridan-Gardiner</a:t>
              </a:r>
            </a:p>
          </p:txBody>
        </p:sp>
        <p:sp>
          <p:nvSpPr>
            <p:cNvPr id="60451" name="Rectangle 35"/>
            <p:cNvSpPr>
              <a:spLocks noChangeArrowheads="1"/>
            </p:cNvSpPr>
            <p:nvPr/>
          </p:nvSpPr>
          <p:spPr bwMode="auto">
            <a:xfrm>
              <a:off x="3951" y="3878"/>
              <a:ext cx="11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latin typeface="Times New Roman" pitchFamily="18" charset="0"/>
                </a:rPr>
                <a:t>Sonksen-Silver</a:t>
              </a:r>
            </a:p>
          </p:txBody>
        </p:sp>
        <p:sp>
          <p:nvSpPr>
            <p:cNvPr id="60452" name="Rectangle 36"/>
            <p:cNvSpPr>
              <a:spLocks noChangeArrowheads="1"/>
            </p:cNvSpPr>
            <p:nvPr/>
          </p:nvSpPr>
          <p:spPr bwMode="auto">
            <a:xfrm>
              <a:off x="1980" y="2256"/>
              <a:ext cx="26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hlink"/>
                  </a:solidFill>
                  <a:latin typeface="Times New Roman" pitchFamily="18" charset="0"/>
                </a:rPr>
                <a:t>At age 3 years (matching tests)</a:t>
              </a:r>
            </a:p>
          </p:txBody>
        </p:sp>
        <p:sp>
          <p:nvSpPr>
            <p:cNvPr id="60453" name="Rectangle 37"/>
            <p:cNvSpPr>
              <a:spLocks noChangeArrowheads="1"/>
            </p:cNvSpPr>
            <p:nvPr/>
          </p:nvSpPr>
          <p:spPr bwMode="auto">
            <a:xfrm>
              <a:off x="1872" y="432"/>
              <a:ext cx="27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hlink"/>
                  </a:solidFill>
                  <a:latin typeface="Times New Roman" pitchFamily="18" charset="0"/>
                </a:rPr>
                <a:t>At age 2 years (naming pictures)</a:t>
              </a:r>
            </a:p>
          </p:txBody>
        </p:sp>
        <p:pic>
          <p:nvPicPr>
            <p:cNvPr id="60454" name="Picture 38" descr="Strabismus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52" y="720"/>
              <a:ext cx="2256" cy="1398"/>
            </a:xfrm>
            <a:prstGeom prst="rect">
              <a:avLst/>
            </a:prstGeom>
            <a:noFill/>
          </p:spPr>
        </p:pic>
        <p:pic>
          <p:nvPicPr>
            <p:cNvPr id="60455" name="Picture 39" descr="Strabismus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1" y="720"/>
              <a:ext cx="925" cy="1392"/>
            </a:xfrm>
            <a:prstGeom prst="rect">
              <a:avLst/>
            </a:prstGeom>
            <a:noFill/>
          </p:spPr>
        </p:pic>
        <p:pic>
          <p:nvPicPr>
            <p:cNvPr id="60456" name="Picture 40" descr="Strabismus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48" y="2544"/>
              <a:ext cx="2016" cy="1356"/>
            </a:xfrm>
            <a:prstGeom prst="rect">
              <a:avLst/>
            </a:prstGeom>
            <a:noFill/>
          </p:spPr>
        </p:pic>
        <p:pic>
          <p:nvPicPr>
            <p:cNvPr id="60457" name="Picture 41" descr="Strabismus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08" y="2544"/>
              <a:ext cx="2016" cy="1337"/>
            </a:xfrm>
            <a:prstGeom prst="rect">
              <a:avLst/>
            </a:prstGeom>
            <a:noFill/>
          </p:spPr>
        </p:pic>
        <p:sp>
          <p:nvSpPr>
            <p:cNvPr id="60458" name="Rectangle 42"/>
            <p:cNvSpPr>
              <a:spLocks noChangeArrowheads="1"/>
            </p:cNvSpPr>
            <p:nvPr/>
          </p:nvSpPr>
          <p:spPr bwMode="auto">
            <a:xfrm>
              <a:off x="1152" y="480"/>
              <a:ext cx="4272" cy="3648"/>
            </a:xfrm>
            <a:prstGeom prst="rect">
              <a:avLst/>
            </a:prstGeom>
            <a:noFill/>
            <a:ln w="28575">
              <a:solidFill>
                <a:srgbClr val="FAFD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60459" name="Line 43"/>
            <p:cNvSpPr>
              <a:spLocks noChangeShapeType="1"/>
            </p:cNvSpPr>
            <p:nvPr/>
          </p:nvSpPr>
          <p:spPr bwMode="auto">
            <a:xfrm>
              <a:off x="1152" y="2112"/>
              <a:ext cx="4272" cy="0"/>
            </a:xfrm>
            <a:prstGeom prst="line">
              <a:avLst/>
            </a:prstGeom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60460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4272" cy="0"/>
            </a:xfrm>
            <a:prstGeom prst="line">
              <a:avLst/>
            </a:prstGeom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60461" name="Line 45"/>
            <p:cNvSpPr>
              <a:spLocks noChangeShapeType="1"/>
            </p:cNvSpPr>
            <p:nvPr/>
          </p:nvSpPr>
          <p:spPr bwMode="auto">
            <a:xfrm>
              <a:off x="1152" y="3888"/>
              <a:ext cx="4272" cy="0"/>
            </a:xfrm>
            <a:prstGeom prst="line">
              <a:avLst/>
            </a:prstGeom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60462" name="Line 46"/>
            <p:cNvSpPr>
              <a:spLocks noChangeShapeType="1"/>
            </p:cNvSpPr>
            <p:nvPr/>
          </p:nvSpPr>
          <p:spPr bwMode="auto">
            <a:xfrm>
              <a:off x="3408" y="720"/>
              <a:ext cx="0" cy="1584"/>
            </a:xfrm>
            <a:prstGeom prst="line">
              <a:avLst/>
            </a:prstGeom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60463" name="Line 47"/>
            <p:cNvSpPr>
              <a:spLocks noChangeShapeType="1"/>
            </p:cNvSpPr>
            <p:nvPr/>
          </p:nvSpPr>
          <p:spPr bwMode="auto">
            <a:xfrm>
              <a:off x="1152" y="2304"/>
              <a:ext cx="4272" cy="0"/>
            </a:xfrm>
            <a:prstGeom prst="line">
              <a:avLst/>
            </a:prstGeom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60464" name="Line 48"/>
            <p:cNvSpPr>
              <a:spLocks noChangeShapeType="1"/>
            </p:cNvSpPr>
            <p:nvPr/>
          </p:nvSpPr>
          <p:spPr bwMode="auto">
            <a:xfrm>
              <a:off x="3408" y="2544"/>
              <a:ext cx="0" cy="1584"/>
            </a:xfrm>
            <a:prstGeom prst="line">
              <a:avLst/>
            </a:prstGeom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60465" name="Line 49"/>
            <p:cNvSpPr>
              <a:spLocks noChangeShapeType="1"/>
            </p:cNvSpPr>
            <p:nvPr/>
          </p:nvSpPr>
          <p:spPr bwMode="auto">
            <a:xfrm>
              <a:off x="1152" y="720"/>
              <a:ext cx="4272" cy="0"/>
            </a:xfrm>
            <a:prstGeom prst="line">
              <a:avLst/>
            </a:prstGeom>
            <a:noFill/>
            <a:ln w="19050">
              <a:solidFill>
                <a:srgbClr val="FAFD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ΣΥΝΗΘΗ ΠΡΟΒΛΗΜΑΤΑ</a:t>
            </a:r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68413"/>
            <a:ext cx="8229600" cy="5589587"/>
          </a:xfrm>
        </p:spPr>
        <p:txBody>
          <a:bodyPr/>
          <a:lstStyle/>
          <a:p>
            <a:r>
              <a:rPr lang="el-GR" dirty="0" smtClean="0">
                <a:cs typeface="Times New Roman" pitchFamily="18" charset="0"/>
              </a:rPr>
              <a:t>ΚΟΚΚΙΝΟ ΜΑΤΙ ΜΕ ΠΟΛΛΕΣ ΤΣΙΜΠΛΕΣ ΑΛΛΑ ΦΥΣΙΟΛΟΓΙΚΗ ΟΡΑΣΗ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</a:rPr>
              <a:t>‑ </a:t>
            </a:r>
            <a:r>
              <a:rPr lang="el-GR" b="1" u="sng" dirty="0" smtClean="0">
                <a:solidFill>
                  <a:srgbClr val="FF0000"/>
                </a:solidFill>
                <a:cs typeface="Times New Roman" pitchFamily="18" charset="0"/>
              </a:rPr>
              <a:t>ΕΠΙΠΕΦΥΚΙΤΙΔΑ</a:t>
            </a:r>
            <a:endParaRPr lang="en-GB" b="1" u="sng" dirty="0">
              <a:solidFill>
                <a:srgbClr val="FF0000"/>
              </a:solidFill>
              <a:cs typeface="Times New Roman" pitchFamily="18" charset="0"/>
            </a:endParaRPr>
          </a:p>
          <a:p>
            <a:endParaRPr lang="en-GB" dirty="0"/>
          </a:p>
          <a:p>
            <a:endParaRPr lang="en-GB" dirty="0"/>
          </a:p>
          <a:p>
            <a:pPr>
              <a:buFont typeface="Wingdings" pitchFamily="2" charset="2"/>
              <a:buNone/>
            </a:pPr>
            <a:endParaRPr lang="en-GB" dirty="0"/>
          </a:p>
        </p:txBody>
      </p:sp>
      <p:pic>
        <p:nvPicPr>
          <p:cNvPr id="39941" name="Picture 5" descr="INF Con2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1403648" y="2376524"/>
            <a:ext cx="6048672" cy="3998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22238"/>
            <a:ext cx="8219256" cy="1295400"/>
          </a:xfrm>
        </p:spPr>
        <p:txBody>
          <a:bodyPr>
            <a:normAutofit fontScale="90000"/>
          </a:bodyPr>
          <a:lstStyle/>
          <a:p>
            <a:r>
              <a:rPr lang="el-GR" sz="3100" dirty="0" smtClean="0"/>
              <a:t>ΑΝΩΔΥΝΗ ΣΤΑΔΙΑΚΗ ΑΠΩΛΕΙΑ  ΤΗΣ ΟΡΑΣΗΣ ΣΤΟΥΣ ΗΛΙΚΙΩΜΕΝΟΥΣ</a:t>
            </a:r>
            <a:r>
              <a:rPr lang="en-GB" sz="3100" dirty="0" smtClean="0"/>
              <a:t> </a:t>
            </a:r>
            <a:r>
              <a:rPr lang="en-GB" dirty="0"/>
              <a:t>‑ </a:t>
            </a:r>
            <a:r>
              <a:rPr lang="el-GR" sz="4900" b="1" u="sng" dirty="0" smtClean="0">
                <a:solidFill>
                  <a:srgbClr val="FF0000"/>
                </a:solidFill>
              </a:rPr>
              <a:t>ΚΑΤΑΡΑΚΤΗΣ</a:t>
            </a:r>
            <a:endParaRPr lang="en-US" sz="4900" b="1" u="sng" dirty="0">
              <a:solidFill>
                <a:srgbClr val="FF0000"/>
              </a:solidFill>
            </a:endParaRPr>
          </a:p>
        </p:txBody>
      </p:sp>
      <p:pic>
        <p:nvPicPr>
          <p:cNvPr id="67594" name="Picture 10" descr="cat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557338"/>
            <a:ext cx="2663825" cy="2025650"/>
          </a:xfrm>
          <a:noFill/>
          <a:ln/>
        </p:spPr>
      </p:pic>
      <p:pic>
        <p:nvPicPr>
          <p:cNvPr id="67595" name="Picture 11" descr="cat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1550988"/>
            <a:ext cx="2665413" cy="2165350"/>
          </a:xfrm>
          <a:noFill/>
          <a:ln/>
        </p:spPr>
      </p:pic>
      <p:pic>
        <p:nvPicPr>
          <p:cNvPr id="67596" name="Picture 12" descr="cat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16013" y="3990975"/>
            <a:ext cx="2516187" cy="2103438"/>
          </a:xfrm>
          <a:noFill/>
          <a:ln/>
        </p:spPr>
      </p:pic>
      <p:pic>
        <p:nvPicPr>
          <p:cNvPr id="67597" name="Picture 13" descr="cat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21288" y="3952875"/>
            <a:ext cx="2590800" cy="20685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 smtClean="0"/>
              <a:t>ΠΟΝΟΣ, ΘΟΛΗ ΟΡΑΣΗ, ‘’ΦΩΤΟΣΤΕΦΑΝΑ’’ ΓΥΡΩ ΑΠΌ ΤΑ ΦΩΤΑ</a:t>
            </a:r>
            <a:r>
              <a:rPr lang="en-GB" sz="3200" dirty="0" smtClean="0"/>
              <a:t> </a:t>
            </a:r>
            <a:r>
              <a:rPr lang="en-GB" sz="3200" dirty="0"/>
              <a:t>‑ </a:t>
            </a:r>
            <a:r>
              <a:rPr lang="el-GR" sz="3600" b="1" u="sng" dirty="0" smtClean="0">
                <a:solidFill>
                  <a:srgbClr val="FF0000"/>
                </a:solidFill>
              </a:rPr>
              <a:t>ΟΞΥ ΓΛΑΥΚΩΜΑ</a:t>
            </a:r>
            <a:br>
              <a:rPr lang="el-GR" sz="3600" b="1" u="sng" dirty="0" smtClean="0">
                <a:solidFill>
                  <a:srgbClr val="FF0000"/>
                </a:solidFill>
              </a:rPr>
            </a:br>
            <a:r>
              <a:rPr lang="en-US" sz="3600" b="1" u="sng" dirty="0" smtClean="0">
                <a:solidFill>
                  <a:srgbClr val="FF0000"/>
                </a:solidFill>
              </a:rPr>
              <a:t>RED FLAG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pic>
        <p:nvPicPr>
          <p:cNvPr id="69638" name="Picture 6" descr="Acg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5300" y="1863725"/>
            <a:ext cx="5395913" cy="40909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100" dirty="0" smtClean="0"/>
              <a:t>ΜΩΡΟ ΜΕ ΕΤΕΡΟΠΛΕΥΡΗ ΔΑΚΡΥΡΟΙΑ ΚΑΙ ΤΣΙΜΠΛΕΣ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>
                <a:solidFill>
                  <a:srgbClr val="FF0000"/>
                </a:solidFill>
              </a:rPr>
              <a:t>ΑΤΡΗΣΙΑ ΔΑΚΡΥΙΚΟΥ ΠΟΡΟΥ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684" name="Picture 4" descr="Lacrimal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20000" contrast="8000"/>
          </a:blip>
          <a:srcRect/>
          <a:stretch>
            <a:fillRect/>
          </a:stretch>
        </p:blipFill>
        <p:spPr>
          <a:xfrm>
            <a:off x="468313" y="1955800"/>
            <a:ext cx="3887787" cy="3998913"/>
          </a:xfrm>
          <a:noFill/>
          <a:ln/>
        </p:spPr>
      </p:pic>
      <p:pic>
        <p:nvPicPr>
          <p:cNvPr id="71685" name="Picture 5" descr="Lacrimal 2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572000" y="1773238"/>
            <a:ext cx="4572000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ΑΝΑΤΟΜΙΑ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500" dirty="0" smtClean="0"/>
              <a:t> </a:t>
            </a:r>
            <a:r>
              <a:rPr lang="el-GR" sz="2800" dirty="0" smtClean="0"/>
              <a:t>ΚΟΚΚΙΝΟ ΜΑΤΙ, ΘΟΛΗ ΟΡΑΣΗ, ΦΩΤΟΦΟΒΙΑ, ΜΕ ή ΧΩΡΙΣ ΠΟΝΟ </a:t>
            </a:r>
            <a:r>
              <a:rPr lang="el-GR" sz="4000" dirty="0"/>
              <a:t>-</a:t>
            </a:r>
            <a:r>
              <a:rPr lang="el-GR" sz="4000" dirty="0" smtClean="0"/>
              <a:t> </a:t>
            </a:r>
            <a:r>
              <a:rPr lang="el-GR" sz="4000" b="1" u="sng" dirty="0" smtClean="0">
                <a:solidFill>
                  <a:srgbClr val="FF0000"/>
                </a:solidFill>
              </a:rPr>
              <a:t>ΙΡΙΔΟΚΥΚΛΙΤΙΔΑ (ΦΛΕΓΜΟΝΗ)</a:t>
            </a:r>
            <a:r>
              <a:rPr lang="en-GB" sz="4000" b="1" u="sng" dirty="0" smtClean="0">
                <a:solidFill>
                  <a:srgbClr val="FF0000"/>
                </a:solidFill>
              </a:rPr>
              <a:t> </a:t>
            </a:r>
            <a:br>
              <a:rPr lang="en-GB" sz="4000" b="1" u="sng" dirty="0" smtClean="0">
                <a:solidFill>
                  <a:srgbClr val="FF0000"/>
                </a:solidFill>
              </a:rPr>
            </a:br>
            <a:r>
              <a:rPr lang="en-GB" sz="4000" b="1" u="sng" dirty="0" smtClean="0">
                <a:solidFill>
                  <a:srgbClr val="FF0000"/>
                </a:solidFill>
              </a:rPr>
              <a:t>RED FLAG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pic>
        <p:nvPicPr>
          <p:cNvPr id="72710" name="Picture 6" descr="Uv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65740" y="1600200"/>
            <a:ext cx="7047470" cy="4495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 smtClean="0"/>
              <a:t>ΧΩΡΙΣ ΚΑΘΟΛΟΥ ΣΥΜΠΤΩΜΑΤΑ ή ΤΥΧΑΙΑ ΑΝΑΚΑΛΥΨΗ ΦΤΩΧΗΣ ΟΡΑΣΗΣ ΣΤΟ ΕΝΑ ΜΑΤΙ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GB" sz="2800" dirty="0" smtClean="0"/>
              <a:t> </a:t>
            </a:r>
            <a:r>
              <a:rPr lang="el-GR" sz="2800" b="1" u="sng" dirty="0" smtClean="0">
                <a:solidFill>
                  <a:srgbClr val="FF0000"/>
                </a:solidFill>
              </a:rPr>
              <a:t>ΧΡΟΝΙΟ ΑΠΛΟ ΓΛΑΥΚΩΜΑ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US"/>
          </a:p>
        </p:txBody>
      </p:sp>
      <p:pic>
        <p:nvPicPr>
          <p:cNvPr id="54276" name="Picture 4" descr="Poag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205038"/>
            <a:ext cx="4495800" cy="3590925"/>
          </a:xfrm>
          <a:prstGeom prst="rect">
            <a:avLst/>
          </a:prstGeom>
          <a:noFill/>
        </p:spPr>
      </p:pic>
      <p:pic>
        <p:nvPicPr>
          <p:cNvPr id="54277" name="Picture 5" descr="A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420938"/>
            <a:ext cx="5091112" cy="331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 smtClean="0"/>
              <a:t>ΞΑΦΝΙΚΗ ΟΡΙΖΟΝΤΙΑ ΔΙΠΛΩΠΙΑ ΙΔΙΑΙΤΕΡΑ ΣΤΟΥΣ ΗΛΙΚΙΩΜΕΝΟΥΣ</a:t>
            </a:r>
            <a:r>
              <a:rPr lang="en-GB" sz="2800" dirty="0" smtClean="0"/>
              <a:t> </a:t>
            </a:r>
            <a:r>
              <a:rPr lang="en-GB" sz="2800" dirty="0"/>
              <a:t>‑ </a:t>
            </a:r>
            <a:r>
              <a:rPr lang="el-GR" sz="2800" b="1" u="sng" dirty="0" smtClean="0">
                <a:solidFill>
                  <a:srgbClr val="FF0000"/>
                </a:solidFill>
              </a:rPr>
              <a:t>ΠΑΡΕΣΗ/ΠΑΡΑΛΥΣΗ ΝΕΥΡΟΥ</a:t>
            </a:r>
            <a:r>
              <a:rPr lang="en-US" sz="2800" b="1" u="sng" dirty="0" smtClean="0">
                <a:solidFill>
                  <a:srgbClr val="FF0000"/>
                </a:solidFill>
              </a:rPr>
              <a:t/>
            </a:r>
            <a:br>
              <a:rPr lang="en-US" sz="2800" b="1" u="sng" dirty="0" smtClean="0">
                <a:solidFill>
                  <a:srgbClr val="FF0000"/>
                </a:solidFill>
              </a:rPr>
            </a:br>
            <a:r>
              <a:rPr lang="en-US" sz="2800" b="1" u="sng" dirty="0" smtClean="0">
                <a:solidFill>
                  <a:srgbClr val="FF0000"/>
                </a:solidFill>
              </a:rPr>
              <a:t>RED FLAG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76806" name="Picture 6" descr="Motor 2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47454" y="2996952"/>
            <a:ext cx="3001010" cy="2592288"/>
          </a:xfrm>
          <a:noFill/>
          <a:ln/>
        </p:spPr>
      </p:pic>
      <p:pic>
        <p:nvPicPr>
          <p:cNvPr id="76807" name="Picture 7" descr="Motor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475"/>
            <a:ext cx="5724128" cy="408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 smtClean="0"/>
              <a:t>ΠΑΡΟΔΙΚΑ ΕΠΙΣΟΔΕΙΑ ΑΠΩΛΕΙΑΣ ΟΡΑΣΕΩΣ</a:t>
            </a:r>
            <a:r>
              <a:rPr lang="en-GB" sz="2800" dirty="0" smtClean="0"/>
              <a:t> </a:t>
            </a:r>
            <a:r>
              <a:rPr lang="en-GB" sz="2800" dirty="0"/>
              <a:t>‑ </a:t>
            </a:r>
            <a:r>
              <a:rPr lang="en-GB" sz="2800" dirty="0" err="1"/>
              <a:t>amaurosis</a:t>
            </a:r>
            <a:r>
              <a:rPr lang="en-GB" sz="2800" dirty="0"/>
              <a:t> </a:t>
            </a:r>
            <a:r>
              <a:rPr lang="en-GB" sz="2800" dirty="0" err="1"/>
              <a:t>fugax</a:t>
            </a:r>
            <a:r>
              <a:rPr lang="en-GB" sz="2800" dirty="0"/>
              <a:t> ‑ </a:t>
            </a:r>
            <a:r>
              <a:rPr lang="el-GR" sz="2800" b="1" u="sng" dirty="0" smtClean="0">
                <a:solidFill>
                  <a:srgbClr val="FF0000"/>
                </a:solidFill>
              </a:rPr>
              <a:t>ΕΜΒΟΛΙΚΑ ΕΠΕΙΣΟΔΙΑ</a:t>
            </a:r>
            <a:r>
              <a:rPr lang="en-GB" sz="2800" b="1" u="sng" dirty="0" smtClean="0">
                <a:solidFill>
                  <a:srgbClr val="FF0000"/>
                </a:solidFill>
              </a:rPr>
              <a:t>/</a:t>
            </a:r>
            <a:r>
              <a:rPr lang="el-GR" sz="2800" b="1" u="sng" dirty="0" smtClean="0">
                <a:solidFill>
                  <a:srgbClr val="FF0000"/>
                </a:solidFill>
              </a:rPr>
              <a:t>ΚΑΡΩΤΙΔΕΣ-ΚΑΡΔΙΑ</a:t>
            </a:r>
            <a:r>
              <a:rPr lang="en-US" sz="2800" b="1" u="sng" dirty="0" smtClean="0">
                <a:solidFill>
                  <a:srgbClr val="FF0000"/>
                </a:solidFill>
              </a:rPr>
              <a:t/>
            </a:r>
            <a:br>
              <a:rPr lang="en-US" sz="2800" b="1" u="sng" dirty="0" smtClean="0">
                <a:solidFill>
                  <a:srgbClr val="FF0000"/>
                </a:solidFill>
              </a:rPr>
            </a:br>
            <a:r>
              <a:rPr lang="en-US" sz="2800" b="1" u="sng" dirty="0" smtClean="0">
                <a:solidFill>
                  <a:srgbClr val="FF0000"/>
                </a:solidFill>
              </a:rPr>
              <a:t>RED FLAG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78852" name="Picture 4" descr="Aa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78575" y="1600200"/>
            <a:ext cx="5021799" cy="4495800"/>
          </a:xfrm>
          <a:noFill/>
          <a:ln/>
        </p:spPr>
      </p:pic>
      <p:sp>
        <p:nvSpPr>
          <p:cNvPr id="78854" name="Line 6"/>
          <p:cNvSpPr>
            <a:spLocks noChangeShapeType="1"/>
          </p:cNvSpPr>
          <p:nvPr/>
        </p:nvSpPr>
        <p:spPr bwMode="auto">
          <a:xfrm flipH="1">
            <a:off x="4211638" y="3141663"/>
            <a:ext cx="228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auto">
          <a:xfrm>
            <a:off x="4427538" y="3141663"/>
            <a:ext cx="228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 smtClean="0"/>
              <a:t>ΞΑΦΝΙΚΗ ΑΠΩΛΕΙΑ ΤΟΥ ΑΝΩ ή ΚΑΤΩ ΜΕΡΟΥΣ ΤΟΥ ΟΠΤΙΚΟΥ ΠΕΔΙΟΥ- ΑΠΟΦΡΑΞΗ ΚΛΑΔΟΥ ΦΛΕΦΑΣ ή ΑΡΤΗΡΙΑΣ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u="sng" dirty="0" smtClean="0">
                <a:solidFill>
                  <a:srgbClr val="FF0000"/>
                </a:solidFill>
              </a:rPr>
              <a:t>RED FLAG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79876" name="Picture 4" descr="Vascular 3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132856"/>
            <a:ext cx="4464496" cy="3649663"/>
          </a:xfrm>
          <a:noFill/>
          <a:ln/>
        </p:spPr>
      </p:pic>
      <p:pic>
        <p:nvPicPr>
          <p:cNvPr id="34818" name="Picture 2" descr="http://www.jdosmp.org/brvo_am/brvo_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4144119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/>
              <a:t>‘’ΚΟΥΡΤΙΝΑ’’ ΠΟΥ ΠΕΦΤΕΙ ή ‘’ΤΟΙΧΟΣ’’ ΠΟΥ ΑΝΕΒΑΙΝΕΙ ΣΙΓΑ </a:t>
            </a:r>
            <a:r>
              <a:rPr lang="el-GR" sz="2000" dirty="0" err="1" smtClean="0"/>
              <a:t>ΣΙΓΑ</a:t>
            </a:r>
            <a:r>
              <a:rPr lang="el-GR" sz="2000" dirty="0" smtClean="0"/>
              <a:t> ΚΑΙ ΑΛΛΑΖΕΙ ΜΕ ΤΗ ΘΕΣΗ ΤΟΥ ΚΕΦΑΛΙΟΥ – </a:t>
            </a:r>
            <a:r>
              <a:rPr lang="el-GR" sz="2000" b="1" u="sng" dirty="0" smtClean="0">
                <a:solidFill>
                  <a:srgbClr val="FF0000"/>
                </a:solidFill>
              </a:rPr>
              <a:t>ΑΠΟΚΟΛΛΗΣΗ ΤΟΥ ΑΜΦΙΒΛΗΣΤΡΟΕΙΔΟΥΣ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400" b="1" u="sng" dirty="0" smtClean="0">
                <a:solidFill>
                  <a:srgbClr val="FF0000"/>
                </a:solidFill>
              </a:rPr>
              <a:t>RED FLAG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pic>
        <p:nvPicPr>
          <p:cNvPr id="80900" name="Picture 4" descr="Pathogenesis RD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916832"/>
            <a:ext cx="5760640" cy="490190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ΑΙΜΑ ΣΤΟ ΠΡΟΣΘΙΟ ΘΑΛΑΜΟ </a:t>
            </a:r>
            <a:br>
              <a:rPr lang="el-GR" dirty="0" smtClean="0"/>
            </a:br>
            <a:r>
              <a:rPr lang="el-GR" dirty="0" smtClean="0"/>
              <a:t>ΥΦΑΙΜΑ</a:t>
            </a:r>
            <a:endParaRPr lang="en-US" dirty="0"/>
          </a:p>
        </p:txBody>
      </p:sp>
      <p:pic>
        <p:nvPicPr>
          <p:cNvPr id="43012" name="Picture 4" descr="33ipo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6552728" cy="4531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ΞΕΝΟ ΣΩΜΑ ΣΤΟ ΚΕΡΑΤΟΕΙΔΗ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60" name="Picture 4" descr="180C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676456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ΕΡΠΗΤΙΚΗ ΚΕΡΑΤΙΤΙΔΑ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>
                <a:solidFill>
                  <a:srgbClr val="FF0000"/>
                </a:solidFill>
              </a:rPr>
              <a:t>RED FLAG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6084" name="Picture 4" descr="194her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643813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>
                <a:solidFill>
                  <a:srgbClr val="0070C0"/>
                </a:solidFill>
              </a:rPr>
              <a:t>ΚΟΡΗ ΤΟΥ ΜΑΤΙΟΥ</a:t>
            </a:r>
            <a:r>
              <a:rPr lang="en-US" sz="3600" dirty="0">
                <a:solidFill>
                  <a:srgbClr val="0070C0"/>
                </a:solidFill>
              </a:rPr>
              <a:t/>
            </a:r>
            <a:br>
              <a:rPr lang="en-US" sz="3600" dirty="0">
                <a:solidFill>
                  <a:srgbClr val="0070C0"/>
                </a:solidFill>
              </a:rPr>
            </a:b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ΣΧΗΜΑ</a:t>
            </a:r>
            <a:endParaRPr lang="en-US" dirty="0"/>
          </a:p>
          <a:p>
            <a:r>
              <a:rPr lang="el-GR" dirty="0" smtClean="0"/>
              <a:t>ΜΕΓΕΘΟΣ</a:t>
            </a:r>
            <a:endParaRPr lang="en-US" dirty="0"/>
          </a:p>
          <a:p>
            <a:r>
              <a:rPr lang="el-GR" dirty="0" smtClean="0"/>
              <a:t>ΟΜΟΙΟΤΗΤΑ</a:t>
            </a:r>
          </a:p>
          <a:p>
            <a:r>
              <a:rPr lang="el-GR" dirty="0" smtClean="0"/>
              <a:t>ΑΝΤΙΔΡΑΣΗ ΣΤΟ ΦΩΣ</a:t>
            </a:r>
          </a:p>
          <a:p>
            <a:r>
              <a:rPr lang="en-US" dirty="0" smtClean="0"/>
              <a:t>RED REFLEX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PETROS\Desktop\image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20688"/>
            <a:ext cx="6830169" cy="5641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ΟΠΙΣΘΙΑ ΣΥΝΕΧΕΙΑ ΑΠΌ ΦΛΕΓΜΟΝΗ</a:t>
            </a:r>
            <a:endParaRPr lang="en-US" dirty="0"/>
          </a:p>
        </p:txBody>
      </p:sp>
      <p:pic>
        <p:nvPicPr>
          <p:cNvPr id="31748" name="Picture 4" descr="sy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99288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Red reflex</a:t>
            </a:r>
            <a:endParaRPr lang="en-GB"/>
          </a:p>
        </p:txBody>
      </p:sp>
      <p:pic>
        <p:nvPicPr>
          <p:cNvPr id="32772" name="Picture 4" descr="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5292080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cat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72816"/>
            <a:ext cx="3851920" cy="4623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ΕΞΩΦΘΑΛΜΙΟΙ ΜΥΕΣ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ΚΙΝΗΣΗ ΤΩΝ ΟΦΘΑΛΜΩΝ</a:t>
            </a:r>
            <a:endParaRPr lang="en-US" dirty="0"/>
          </a:p>
          <a:p>
            <a:r>
              <a:rPr lang="el-GR" dirty="0" smtClean="0"/>
              <a:t>ΠΑΡΑΛΛΗΛΟΤΗΤΑ ΤΩΝ ΜΑΤΙΩΝ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ΣΤΡΑΒΙΣΜΟΣ</a:t>
            </a:r>
            <a:endParaRPr lang="en-US" dirty="0"/>
          </a:p>
        </p:txBody>
      </p:sp>
      <p:pic>
        <p:nvPicPr>
          <p:cNvPr id="22532" name="Picture 4" descr="325Strabismoac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98278"/>
            <a:ext cx="6903734" cy="5171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ΠΡΟΣΑΡΜΟΣΤΙΚΟΣ ΣΤΡΑΒΙΣΜΟΣ</a:t>
            </a:r>
            <a:endParaRPr lang="en-US" dirty="0"/>
          </a:p>
        </p:txBody>
      </p:sp>
      <p:pic>
        <p:nvPicPr>
          <p:cNvPr id="58375" name="Picture 7" descr="Aa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428627"/>
            <a:ext cx="3886200" cy="2892922"/>
          </a:xfrm>
          <a:noFill/>
          <a:ln/>
        </p:spPr>
      </p:pic>
      <p:pic>
        <p:nvPicPr>
          <p:cNvPr id="58376" name="Picture 8" descr="Aa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45050" y="2474822"/>
            <a:ext cx="3886200" cy="2800531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ΕΞΕΤΑΣΗ ΟΠΤΙΚΩΝ ΠΕΔΙΩΝ</a:t>
            </a:r>
            <a:endParaRPr lang="el-GR" dirty="0"/>
          </a:p>
        </p:txBody>
      </p:sp>
      <p:pic>
        <p:nvPicPr>
          <p:cNvPr id="8" name="Picture 8" descr="An external file that holds a picture, illustration, etc., usually as some form of binary object. The name of referred object is ch110f1.jpg. 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4528" y="1600200"/>
            <a:ext cx="62298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ΟΠΤΙΚΑ ΠΕΔΙΑ</a:t>
            </a:r>
            <a:endParaRPr lang="en-GB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ΠΕΡΙΜΕΤΡΙΑ ΑΝΤΙΜΕΤΩΠΙΣΗΣ</a:t>
            </a:r>
            <a:endParaRPr lang="en-US" dirty="0"/>
          </a:p>
          <a:p>
            <a:r>
              <a:rPr lang="el-GR" dirty="0" smtClean="0"/>
              <a:t>ΑΥΤΟΜΑΤΗ ΠΕΡΙΜΕΤΡΙΑ</a:t>
            </a:r>
            <a:endParaRPr lang="en-GB" dirty="0"/>
          </a:p>
        </p:txBody>
      </p:sp>
      <p:pic>
        <p:nvPicPr>
          <p:cNvPr id="13313" name="Picture 1" descr="C:\Users\PETROS\Desktop\page16-1023-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12976"/>
            <a:ext cx="4824536" cy="3438890"/>
          </a:xfrm>
          <a:prstGeom prst="rect">
            <a:avLst/>
          </a:prstGeom>
          <a:noFill/>
        </p:spPr>
      </p:pic>
      <p:pic>
        <p:nvPicPr>
          <p:cNvPr id="13315" name="Picture 3" descr="http://ipohecho.com.my/v2/wp-content/uploads/2012/05/Glaucoma-Visual-Field-Testing-Perimetry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773" y="3212976"/>
            <a:ext cx="4470227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ΒΥΘΟΣΚΟΠΗΣΗ</a:t>
            </a:r>
            <a:endParaRPr lang="en-US" dirty="0"/>
          </a:p>
        </p:txBody>
      </p:sp>
      <p:pic>
        <p:nvPicPr>
          <p:cNvPr id="36868" name="Picture 4" descr="Untitled-Scanned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313612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ΦΥΣΙΟΛΟΓΙΚΟ ΟΠΤΙΚΟ ΝΕΥΡΟ</a:t>
            </a:r>
            <a:endParaRPr lang="el-GR" dirty="0"/>
          </a:p>
        </p:txBody>
      </p:sp>
      <p:pic>
        <p:nvPicPr>
          <p:cNvPr id="89090" name="Picture 2" descr="C:\Users\PETROS\Desktop\200809-fig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16832"/>
            <a:ext cx="5040560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ΟΠΤΙΚΟ ΝΕΥΡΟ - ΓΑΥΚΩΜΑ</a:t>
            </a:r>
            <a:endParaRPr lang="en-US" dirty="0"/>
          </a:p>
        </p:txBody>
      </p:sp>
      <p:pic>
        <p:nvPicPr>
          <p:cNvPr id="37892" name="Picture 4" descr="96glaucoma_cupp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33742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ΟΙΔΗΜΑ ΟΠΤΙΚΟΥ ΝΕΥΡΟΥ</a:t>
            </a:r>
            <a:endParaRPr lang="en-US" dirty="0"/>
          </a:p>
        </p:txBody>
      </p:sp>
      <p:pic>
        <p:nvPicPr>
          <p:cNvPr id="38916" name="Picture 4" descr="77papilled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33742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ΑΝΤΙΛΗΨΗ ΧΡΩΜΑΤΩΝ</a:t>
            </a:r>
            <a:endParaRPr lang="en-US" dirty="0"/>
          </a:p>
        </p:txBody>
      </p:sp>
      <p:pic>
        <p:nvPicPr>
          <p:cNvPr id="48132" name="Picture 4" descr="Ishihara%20colour%20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5976664" cy="5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ΕΡΓΑΣΤΗΡΙΑΚΕΣ ΕΞΕΤΑΣΕΙΣ</a:t>
            </a:r>
            <a:endParaRPr lang="en-GB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ΦΛΟΥΡΑΓΓΕΙΟΓΡΑΦΙΑ</a:t>
            </a:r>
          </a:p>
          <a:p>
            <a:r>
              <a:rPr lang="en-US" dirty="0" smtClean="0"/>
              <a:t>OCT</a:t>
            </a:r>
            <a:endParaRPr lang="en-US" dirty="0"/>
          </a:p>
          <a:p>
            <a:r>
              <a:rPr lang="el-GR" dirty="0" smtClean="0"/>
              <a:t>ΠΕΡΙΜΕΤΡΙΑ</a:t>
            </a:r>
            <a:endParaRPr lang="en-US" dirty="0"/>
          </a:p>
          <a:p>
            <a:r>
              <a:rPr lang="en-US" dirty="0"/>
              <a:t>Ultrasound</a:t>
            </a:r>
          </a:p>
          <a:p>
            <a:r>
              <a:rPr lang="en-US" dirty="0"/>
              <a:t>CT</a:t>
            </a:r>
          </a:p>
          <a:p>
            <a:r>
              <a:rPr lang="en-US" dirty="0"/>
              <a:t>MRI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ΦΛΟΥΡΑΓΓΕΙΟΓΡΑΦΙΑ</a:t>
            </a:r>
            <a:endParaRPr lang="en-US" dirty="0"/>
          </a:p>
        </p:txBody>
      </p:sp>
      <p:pic>
        <p:nvPicPr>
          <p:cNvPr id="63497" name="Picture 9" descr="FA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747838"/>
            <a:ext cx="3887787" cy="2874962"/>
          </a:xfrm>
          <a:noFill/>
          <a:ln/>
        </p:spPr>
      </p:pic>
      <p:pic>
        <p:nvPicPr>
          <p:cNvPr id="63496" name="Picture 8" descr="FA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484313"/>
            <a:ext cx="4032250" cy="30972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 scan</a:t>
            </a:r>
          </a:p>
        </p:txBody>
      </p:sp>
      <p:pic>
        <p:nvPicPr>
          <p:cNvPr id="115718" name="Picture 6" descr="Cystic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898650"/>
            <a:ext cx="6913562" cy="44831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ΟΠΤΙΚΑ ΠΕΔΙΑ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7766" name="Picture 6" descr="Glaucoma2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1979613" y="1557338"/>
            <a:ext cx="5006975" cy="4967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ΥΠΕΡΗΧΟΣ</a:t>
            </a:r>
            <a:endParaRPr lang="en-US" dirty="0"/>
          </a:p>
        </p:txBody>
      </p:sp>
      <p:pic>
        <p:nvPicPr>
          <p:cNvPr id="119815" name="Picture 7" descr="CDBSCA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772816"/>
            <a:ext cx="6409010" cy="4826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MRI</a:t>
            </a:r>
          </a:p>
        </p:txBody>
      </p:sp>
      <p:pic>
        <p:nvPicPr>
          <p:cNvPr id="113670" name="Picture 6" descr="Chiasm 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3645024"/>
            <a:ext cx="2928720" cy="2430022"/>
          </a:xfrm>
          <a:noFill/>
          <a:ln/>
        </p:spPr>
      </p:pic>
      <p:pic>
        <p:nvPicPr>
          <p:cNvPr id="113671" name="Picture 7" descr="Chiasm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133600"/>
            <a:ext cx="3028950" cy="395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ΣΥΝΗΘΗ ΝΟΣΗΜΑΤΑ ΤΩΝ ΟΦΘΑΛΜΩΝ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                               </a:t>
            </a:r>
            <a:r>
              <a:rPr lang="el-GR" sz="4800" dirty="0" smtClean="0">
                <a:solidFill>
                  <a:srgbClr val="FF0000"/>
                </a:solidFill>
              </a:rPr>
              <a:t>ΚΟΓΧΟΣ</a:t>
            </a:r>
            <a:endParaRPr lang="el-GR" sz="4800" dirty="0">
              <a:solidFill>
                <a:srgbClr val="FF0000"/>
              </a:solidFill>
            </a:endParaRPr>
          </a:p>
        </p:txBody>
      </p:sp>
      <p:pic>
        <p:nvPicPr>
          <p:cNvPr id="240642" name="Picture 2" descr="http://panacea.med.uoa.gr/%5Cextra%5C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348880"/>
            <a:ext cx="4554463" cy="431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l-GR" dirty="0" smtClean="0"/>
              <a:t>ΘΥΡΟΕΙΔΙΚΗ ΟΦΘΑΛΜΟΠΑΘΕΙΑ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819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4305300"/>
          </a:xfrm>
          <a:ln/>
        </p:spPr>
        <p:txBody>
          <a:bodyPr/>
          <a:lstStyle/>
          <a:p>
            <a:pPr marL="365125" indent="-282575">
              <a:lnSpc>
                <a:spcPct val="90000"/>
              </a:lnSpc>
            </a:pPr>
            <a:r>
              <a:rPr lang="el-GR" dirty="0" smtClean="0"/>
              <a:t>ΔΥΣΛΕΙΤΟΥΡΓΙΑ ΤΟΥ ΘΥΡΟΕΙΔΟΥΣ ΑΔΕΝΑ ΜΕ ΕΚΔΗΛΩΣΕΙΣ ΑΠΟ ΤΟΥΣ ΟΦΘΑΛΜΟΥΣ ΚΑΙ ΤΟΝ ΚΟΓΧΟ</a:t>
            </a:r>
            <a:r>
              <a:rPr lang="en-US" dirty="0" smtClean="0"/>
              <a:t>.</a:t>
            </a:r>
            <a:endParaRPr lang="en-US" dirty="0"/>
          </a:p>
          <a:p>
            <a:pPr marL="365125" indent="-282575">
              <a:lnSpc>
                <a:spcPct val="90000"/>
              </a:lnSpc>
            </a:pPr>
            <a:r>
              <a:rPr lang="el-GR" dirty="0" smtClean="0"/>
              <a:t>ΔΙΗΘΗΣΗ ΛΕΜΦΟΚΥΤΤΑΡΩΝ ΣΤΟΥΣ ΕΞΩΦΘΑΛΜΙΟΥΣ ΜΥΣ ΚΑΙ ΛΙΠΟΣ</a:t>
            </a:r>
            <a:r>
              <a:rPr lang="en-US" dirty="0" smtClean="0"/>
              <a:t>.</a:t>
            </a:r>
            <a:endParaRPr lang="en-US" dirty="0"/>
          </a:p>
          <a:p>
            <a:pPr marL="365125" indent="-282575">
              <a:lnSpc>
                <a:spcPct val="90000"/>
              </a:lnSpc>
            </a:pPr>
            <a:r>
              <a:rPr lang="el-GR" sz="2800" dirty="0" smtClean="0"/>
              <a:t>ΠΟΛΎ ΠΙΟ ΣΥΧΝΗ ΣΤΙΣ ΓΥΝΑΙΚΕΣ 30-50 ΕΤΩΝ</a:t>
            </a:r>
            <a:r>
              <a:rPr lang="en-US" sz="2800" dirty="0" smtClean="0"/>
              <a:t>.</a:t>
            </a:r>
            <a:r>
              <a:rPr lang="el-GR" sz="2800" dirty="0" smtClean="0"/>
              <a:t> ΑΛΛΑ ΠΙΟ ΕΠΙΘΕΤΙΚΗ ΣΤΟΥΣ ΑΝΔΡΕΣ</a:t>
            </a:r>
            <a:endParaRPr lang="en-US" sz="2800" dirty="0"/>
          </a:p>
          <a:p>
            <a:pPr marL="365125" indent="-282575">
              <a:lnSpc>
                <a:spcPct val="90000"/>
              </a:lnSpc>
            </a:pPr>
            <a:r>
              <a:rPr lang="en-US" sz="2800" dirty="0"/>
              <a:t>90% </a:t>
            </a:r>
            <a:r>
              <a:rPr lang="el-GR" sz="2800" dirty="0"/>
              <a:t> </a:t>
            </a:r>
            <a:r>
              <a:rPr lang="el-GR" sz="2800" dirty="0" smtClean="0"/>
              <a:t>ΣΤΟΥΣ ΚΑΠΝΙΣΤΕΣ</a:t>
            </a:r>
            <a:r>
              <a:rPr lang="en-US" sz="2800" dirty="0" smtClean="0"/>
              <a:t>!</a:t>
            </a:r>
            <a:endParaRPr lang="ar-S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Untitled-Scanned-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325" y="0"/>
            <a:ext cx="933132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l-GR" dirty="0" smtClean="0">
                <a:solidFill>
                  <a:srgbClr val="F07B64"/>
                </a:solidFill>
              </a:rPr>
              <a:t>ΣΗΜΕΙΑ ΚΑΙ ΣΥΜΠΤΩΜΑΤΑ</a:t>
            </a:r>
            <a:endParaRPr lang="ar-SA" dirty="0">
              <a:solidFill>
                <a:srgbClr val="F07B64"/>
              </a:solidFill>
            </a:endParaRPr>
          </a:p>
        </p:txBody>
      </p:sp>
      <p:sp>
        <p:nvSpPr>
          <p:cNvPr id="9221" name="Content Placeholder 2"/>
          <p:cNvSpPr>
            <a:spLocks noGrp="1"/>
          </p:cNvSpPr>
          <p:nvPr>
            <p:ph type="body" sz="half" idx="1"/>
          </p:nvPr>
        </p:nvSpPr>
        <p:spPr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l-GR" sz="2000" dirty="0" smtClean="0"/>
              <a:t>ΚΟΚΚΙΝΑ ΚΑΙ ΕΡΕΘΙΣΜΕΝΑ ΜΑΤΙΑ</a:t>
            </a:r>
            <a:endParaRPr lang="en-US" sz="1400" dirty="0"/>
          </a:p>
          <a:p>
            <a:pPr marL="609600" indent="-609600">
              <a:lnSpc>
                <a:spcPct val="90000"/>
              </a:lnSpc>
            </a:pPr>
            <a:r>
              <a:rPr lang="el-GR" sz="2000" dirty="0" smtClean="0"/>
              <a:t>ΘΟΛΗ ΟΡΑΣΗ</a:t>
            </a:r>
            <a:endParaRPr lang="en-US" sz="2000" dirty="0"/>
          </a:p>
          <a:p>
            <a:pPr marL="609600" indent="-609600">
              <a:lnSpc>
                <a:spcPct val="90000"/>
              </a:lnSpc>
            </a:pPr>
            <a:r>
              <a:rPr lang="el-GR" sz="2000" dirty="0" smtClean="0"/>
              <a:t>ΠΡΟΠΤΩΣΗ</a:t>
            </a:r>
            <a:endParaRPr lang="en-US" sz="2000" dirty="0"/>
          </a:p>
          <a:p>
            <a:pPr marL="609600" indent="-609600">
              <a:lnSpc>
                <a:spcPct val="90000"/>
              </a:lnSpc>
            </a:pPr>
            <a:r>
              <a:rPr lang="el-GR" sz="2000" dirty="0" smtClean="0"/>
              <a:t>ΑΝΕΛΞΗ ΤΟΥ ΑΝΩ ΒΛΕΦΑΡΟΥ</a:t>
            </a:r>
            <a:endParaRPr lang="en-US" sz="2000" dirty="0"/>
          </a:p>
          <a:p>
            <a:pPr marL="609600" indent="-609600">
              <a:lnSpc>
                <a:spcPct val="90000"/>
              </a:lnSpc>
            </a:pPr>
            <a:r>
              <a:rPr lang="en-US" sz="2000" dirty="0"/>
              <a:t>Lid lag </a:t>
            </a:r>
          </a:p>
          <a:p>
            <a:pPr marL="609600" indent="-609600">
              <a:lnSpc>
                <a:spcPct val="90000"/>
              </a:lnSpc>
            </a:pPr>
            <a:r>
              <a:rPr lang="el-GR" sz="2000" dirty="0" smtClean="0"/>
              <a:t>ΟΙΔΗΜΑ ΕΠΙΠΕΦΥΚΟΤΑ</a:t>
            </a:r>
            <a:endParaRPr lang="en-US" sz="2000" dirty="0"/>
          </a:p>
          <a:p>
            <a:pPr marL="609600" indent="-609600">
              <a:lnSpc>
                <a:spcPct val="90000"/>
              </a:lnSpc>
            </a:pPr>
            <a:r>
              <a:rPr lang="el-GR" sz="2000" dirty="0" smtClean="0"/>
              <a:t>ΠΕΡΙΟΡΙΣΜΟΣ ΤΩΝ ΟΦΘΑΛΜΙΚΩΝ ΚΙΝΗΣΕΩΝ-ΣΤΡΑΒΙΣΜΟΣ</a:t>
            </a:r>
            <a:endParaRPr lang="en-US" sz="2000" dirty="0"/>
          </a:p>
          <a:p>
            <a:pPr marL="609600" indent="-609600">
              <a:lnSpc>
                <a:spcPct val="90000"/>
              </a:lnSpc>
            </a:pPr>
            <a:r>
              <a:rPr lang="el-GR" sz="2000" dirty="0" smtClean="0"/>
              <a:t>ΔΙΠΛΩΠΙΑ</a:t>
            </a:r>
            <a:endParaRPr lang="en-US" sz="2000" dirty="0"/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ar-SA" sz="2000" dirty="0"/>
          </a:p>
        </p:txBody>
      </p:sp>
      <p:pic>
        <p:nvPicPr>
          <p:cNvPr id="9222" name="Picture 2" descr="chemosi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248390" y="1600200"/>
            <a:ext cx="2838219" cy="2190750"/>
          </a:xfrm>
          <a:noFill/>
          <a:ln/>
        </p:spPr>
      </p:pic>
      <p:pic>
        <p:nvPicPr>
          <p:cNvPr id="9224" name="Picture 4" descr="proptosi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4117975"/>
            <a:ext cx="2819400" cy="2016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h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8" y="3886200"/>
            <a:ext cx="33877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Thy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5338" y="941388"/>
            <a:ext cx="3387725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Thy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3886200"/>
            <a:ext cx="33178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Thy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914400"/>
            <a:ext cx="3317875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568575" y="-44450"/>
            <a:ext cx="415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Soft tissue involvement</a:t>
            </a:r>
            <a:endParaRPr lang="en-US" sz="48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557338" y="533400"/>
            <a:ext cx="3121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Periorbital and lid swelling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2295525" y="34290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Chemosis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972050" y="533400"/>
            <a:ext cx="2940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Conjunctival hyperaemia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5080000" y="5181600"/>
            <a:ext cx="406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224463" y="3276600"/>
            <a:ext cx="235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imes New Roman" pitchFamily="18" charset="0"/>
              </a:rPr>
              <a:t>   Superior limbic 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b="1">
                <a:latin typeface="Times New Roman" pitchFamily="18" charset="0"/>
              </a:rPr>
              <a:t>keratoconjunctivitis</a:t>
            </a: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1287463" y="609600"/>
            <a:ext cx="6705600" cy="6096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H="1">
            <a:off x="1287463" y="3352800"/>
            <a:ext cx="6705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 flipH="1">
            <a:off x="1287463" y="914400"/>
            <a:ext cx="6705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 flipH="1">
            <a:off x="1287463" y="3886200"/>
            <a:ext cx="6705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4605338" y="609600"/>
            <a:ext cx="0" cy="6096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hy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7463" y="914400"/>
            <a:ext cx="3182937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Thy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400" y="914400"/>
            <a:ext cx="34544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Thy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663" y="3886200"/>
            <a:ext cx="33861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Thy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7463" y="3886200"/>
            <a:ext cx="32512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303463" y="-9525"/>
            <a:ext cx="504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Signs of eyelid retraction</a:t>
            </a:r>
            <a:endParaRPr lang="en-US" b="1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844800" y="449263"/>
            <a:ext cx="2760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  Occurs in about 50%</a:t>
            </a:r>
            <a:endParaRPr lang="en-US" sz="24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354138" y="3168650"/>
            <a:ext cx="2576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  Bilateral lid retraction 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371600" y="3505200"/>
            <a:ext cx="300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  No associated proptosis 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4473575" y="3200400"/>
            <a:ext cx="2576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  Bilateral lid retraction 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470400" y="3505200"/>
            <a:ext cx="2470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  Bilateral proptosis 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4495800" y="6172200"/>
            <a:ext cx="2643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>
                <a:latin typeface="Times New Roman" pitchFamily="18" charset="0"/>
              </a:rPr>
              <a:t>Lid lag in downgaze 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287463" y="6113463"/>
            <a:ext cx="299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  Unilateral lid retraction 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1293813" y="6445250"/>
            <a:ext cx="306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  Unilateral proptosis 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1287463" y="914400"/>
            <a:ext cx="6637337" cy="59436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1287463" y="3886200"/>
            <a:ext cx="66373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1287463" y="3124200"/>
            <a:ext cx="66373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287463" y="6096000"/>
            <a:ext cx="66373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470400" y="914400"/>
            <a:ext cx="0" cy="5943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4572000" y="6521450"/>
            <a:ext cx="3352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b="1"/>
              <a:t>Von Graefe's sign</a:t>
            </a:r>
            <a:r>
              <a:rPr lang="en-US" sz="1600"/>
              <a:t> (</a:t>
            </a:r>
            <a:r>
              <a:rPr lang="en-US" sz="1600" b="1"/>
              <a:t>lid lag sign</a:t>
            </a:r>
            <a:r>
              <a:rPr lang="en-US" sz="1600"/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  <a:ln/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ΚΥΤΤΑΡΙΤΙΔΑ ΤΟΥ ΚΟΓΧΟΥ</a:t>
            </a:r>
            <a:r>
              <a:rPr lang="en-US" dirty="0" smtClean="0">
                <a:solidFill>
                  <a:srgbClr val="F07B64"/>
                </a:solidFill>
              </a:rPr>
              <a:t/>
            </a:r>
            <a:br>
              <a:rPr lang="en-US" dirty="0" smtClean="0">
                <a:solidFill>
                  <a:srgbClr val="F07B64"/>
                </a:solidFill>
              </a:rPr>
            </a:br>
            <a:r>
              <a:rPr lang="en-US" b="1" u="sng" dirty="0" smtClean="0">
                <a:solidFill>
                  <a:srgbClr val="FF0000"/>
                </a:solidFill>
              </a:rPr>
              <a:t>RED FLAG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179512" y="1844824"/>
            <a:ext cx="5486400" cy="4533900"/>
          </a:xfrm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sz="1800" dirty="0" smtClean="0"/>
              <a:t>ΜΟΛΥΝΣΗ ΚΑΙ ΦΛΕΓΜΟΝΗ ΤΩΝ ΠΕΡΙΟΦΘΑΛΜΙΩΝ ΙΣΤΩΝ ΠΙΣΩ ΑΠΌ ΤΟ ΚΟΓΧΙΚΟ ΔΙΑΦΡΑΓΜΑ</a:t>
            </a:r>
            <a:r>
              <a:rPr lang="en-US" sz="1800" dirty="0" smtClean="0"/>
              <a:t> 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l-GR" sz="1800" dirty="0" smtClean="0"/>
              <a:t>ΠΟΛΎ ΣΟΒΑΡΗ ΚΑΤΑΣΤΑΣΗ ΠΟΥ ΜΠΟΡΕΙ ΝΑ ΠΡΟΚΑΛΕΣΕΙ ΤΥΦΛΩΣΗ ή ΕΓΚΕΦΑΛΙΚΟ ΑΠΟΣΤΗΜΑ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90% </a:t>
            </a:r>
            <a:r>
              <a:rPr lang="el-GR" sz="1800" dirty="0" smtClean="0"/>
              <a:t>ΟΦΕΙΛΕΤΑΙ ΣΕ</a:t>
            </a:r>
            <a:r>
              <a:rPr lang="en-US" sz="1800" dirty="0" smtClean="0"/>
              <a:t> </a:t>
            </a:r>
            <a:r>
              <a:rPr lang="en-US" sz="1800" dirty="0"/>
              <a:t>H. Influenza.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l-GR" sz="1800" dirty="0" smtClean="0">
                <a:solidFill>
                  <a:srgbClr val="F07B64"/>
                </a:solidFill>
              </a:rPr>
              <a:t>ΣΥΜΠΤΩΜΑΤΑ &amp; ΣΗΜΕΙΑ</a:t>
            </a:r>
            <a:endParaRPr lang="en-US" sz="1800" dirty="0"/>
          </a:p>
          <a:p>
            <a:pPr marL="1009650" lvl="1" indent="-609600">
              <a:lnSpc>
                <a:spcPct val="80000"/>
              </a:lnSpc>
            </a:pPr>
            <a:r>
              <a:rPr lang="el-GR" sz="1600" dirty="0" smtClean="0"/>
              <a:t>ΠΕΡΙΟΦΘΑΛΜΙΚΗ ΦΛΕΓΜΟΝΗ &amp; ΟΙΔΗΜΑ</a:t>
            </a:r>
            <a:endParaRPr lang="en-US" sz="1600" dirty="0"/>
          </a:p>
          <a:p>
            <a:pPr marL="1009650" lvl="1" indent="-609600">
              <a:lnSpc>
                <a:spcPct val="80000"/>
              </a:lnSpc>
            </a:pPr>
            <a:r>
              <a:rPr lang="el-GR" sz="1600" dirty="0" smtClean="0"/>
              <a:t>ΚΟΚΚΙΝΟ ΕΠΩΔΥΝΟ ΜΑΤΙ</a:t>
            </a:r>
            <a:endParaRPr lang="en-US" sz="1600" dirty="0"/>
          </a:p>
          <a:p>
            <a:pPr marL="1009650" lvl="1" indent="-609600">
              <a:lnSpc>
                <a:spcPct val="80000"/>
              </a:lnSpc>
            </a:pPr>
            <a:r>
              <a:rPr lang="el-GR" sz="1600" dirty="0" smtClean="0"/>
              <a:t>ΠΕΡΙΟΡΙΣΜΟΣ ΤΩΝ ΚΙΝΗΣΕΩΝ</a:t>
            </a:r>
            <a:endParaRPr lang="en-US" sz="1600" dirty="0"/>
          </a:p>
          <a:p>
            <a:pPr marL="1009650" lvl="1" indent="-609600">
              <a:lnSpc>
                <a:spcPct val="80000"/>
              </a:lnSpc>
            </a:pPr>
            <a:r>
              <a:rPr lang="el-GR" sz="1600" dirty="0" smtClean="0"/>
              <a:t>ΚΑΚΟΥΧΙΑ , ΠΥΡΕΤΟΣ</a:t>
            </a:r>
            <a:r>
              <a:rPr lang="en-US" sz="1600" dirty="0" smtClean="0"/>
              <a:t>,</a:t>
            </a:r>
            <a:r>
              <a:rPr lang="el-GR" sz="1600" dirty="0" smtClean="0"/>
              <a:t> ΠΟΝΟΚΕΦΑΛΟΣ</a:t>
            </a:r>
            <a:endParaRPr lang="en-US" sz="1600" dirty="0"/>
          </a:p>
          <a:p>
            <a:pPr marL="1009650" lvl="1" indent="-609600">
              <a:lnSpc>
                <a:spcPct val="80000"/>
              </a:lnSpc>
            </a:pPr>
            <a:r>
              <a:rPr lang="el-GR" sz="1600" dirty="0" smtClean="0"/>
              <a:t>ΤΥΦΛΩΣΗ</a:t>
            </a:r>
            <a:endParaRPr lang="en-US" sz="16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200" dirty="0"/>
          </a:p>
        </p:txBody>
      </p:sp>
      <p:pic>
        <p:nvPicPr>
          <p:cNvPr id="15369" name="Picture 4" descr="eye1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08104" y="2780928"/>
            <a:ext cx="3264024" cy="2880320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ΠΡΟΔΙΑΦΡΑΓΜΑΤΙΚΗ ΚΥΤΤΑΡΙΤΙΔΑ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type="body" sz="half" idx="1"/>
          </p:nvPr>
        </p:nvSpPr>
        <p:spPr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dirty="0" smtClean="0"/>
              <a:t>ΜΟΛΥΝΣΗ ΚΑΙ ΦΛΕΓΜΟΝΗ ΤΩΝ </a:t>
            </a:r>
            <a:r>
              <a:rPr lang="el-GR" sz="2000" u="sng" dirty="0" smtClean="0"/>
              <a:t>ΠΡΟΔΙΑΦΡΑΓΜΑΤΙΚΩΝ </a:t>
            </a:r>
            <a:r>
              <a:rPr lang="el-GR" sz="2000" dirty="0" smtClean="0"/>
              <a:t>ΠΕΡΙΟΦΘΑΛΜΙΩΝ ΙΣΤΩΝ</a:t>
            </a:r>
            <a:r>
              <a:rPr lang="en-US" sz="2000" dirty="0" smtClean="0"/>
              <a:t>.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l-GR" sz="2000" dirty="0" smtClean="0">
                <a:solidFill>
                  <a:srgbClr val="F07B64"/>
                </a:solidFill>
              </a:rPr>
              <a:t>ΣΥΜΠΤΩΜΑΤΑ ΚΑΙ ΣΗΜΕΙΑ</a:t>
            </a:r>
            <a:r>
              <a:rPr lang="en-US" sz="2000" dirty="0" smtClean="0">
                <a:solidFill>
                  <a:srgbClr val="F07B64"/>
                </a:solidFill>
              </a:rPr>
              <a:t>:</a:t>
            </a:r>
            <a:r>
              <a:rPr lang="en-US" sz="2000" dirty="0" smtClean="0"/>
              <a:t> </a:t>
            </a: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/>
              <a:t>    </a:t>
            </a:r>
            <a:r>
              <a:rPr lang="el-GR" sz="2000" dirty="0" smtClean="0"/>
              <a:t>ΟΙΔΗΜΑ , ΕΡΥΘΡΟΤΗΤΑ &amp; ΠΟΝΟΣ ΤΩΝ ΒΛΕΦΑΡΩΝ, </a:t>
            </a:r>
            <a:r>
              <a:rPr lang="el-GR" sz="2000" u="sng" dirty="0" smtClean="0"/>
              <a:t>ΑΛΛΑ</a:t>
            </a:r>
            <a:r>
              <a:rPr lang="el-GR" sz="2000" dirty="0" smtClean="0"/>
              <a:t> </a:t>
            </a:r>
            <a:r>
              <a:rPr lang="en-US" sz="2000" dirty="0" smtClean="0"/>
              <a:t>:</a:t>
            </a:r>
            <a:endParaRPr lang="en-US" sz="2000" dirty="0"/>
          </a:p>
          <a:p>
            <a:pPr marL="1314450" lvl="2" indent="-514350">
              <a:lnSpc>
                <a:spcPct val="90000"/>
              </a:lnSpc>
            </a:pPr>
            <a:r>
              <a:rPr lang="el-GR" sz="1600" dirty="0" smtClean="0"/>
              <a:t>ΧΩΡΙΣ ΠΕΡΙΟΡΙΣΜΟ ΚΙΝΗΣΕΩΝ</a:t>
            </a:r>
            <a:endParaRPr lang="en-US" sz="1600" dirty="0"/>
          </a:p>
          <a:p>
            <a:pPr marL="1314450" lvl="2" indent="-514350">
              <a:lnSpc>
                <a:spcPct val="90000"/>
              </a:lnSpc>
            </a:pPr>
            <a:r>
              <a:rPr lang="el-GR" sz="1600" dirty="0" smtClean="0"/>
              <a:t>ΧΩΡΙΣ ΠΡΟΠΤΩΣΗ</a:t>
            </a:r>
            <a:endParaRPr lang="en-US" sz="1600" dirty="0"/>
          </a:p>
          <a:p>
            <a:pPr marL="1314450" lvl="2" indent="-514350">
              <a:lnSpc>
                <a:spcPct val="90000"/>
              </a:lnSpc>
            </a:pPr>
            <a:r>
              <a:rPr lang="el-GR" sz="1600" dirty="0" smtClean="0"/>
              <a:t>ΧΩΡΙΣ ΠΥΡΕΤΟ</a:t>
            </a:r>
            <a:endParaRPr lang="en-US" sz="1600" dirty="0"/>
          </a:p>
          <a:p>
            <a:pPr marL="1314450" lvl="2" indent="-514350">
              <a:lnSpc>
                <a:spcPct val="90000"/>
              </a:lnSpc>
            </a:pPr>
            <a:r>
              <a:rPr lang="el-GR" sz="1600" dirty="0" smtClean="0"/>
              <a:t>ΧΩΡΙΣ ΚΑΚΟΥΧΙΑ</a:t>
            </a: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9462" name="Picture 4" descr="eye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600200"/>
            <a:ext cx="3888432" cy="4781128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67627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/>
          </p:cNvSpPr>
          <p:nvPr/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400" b="1" dirty="0">
                <a:solidFill>
                  <a:srgbClr val="F07B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      </a:t>
            </a:r>
            <a:r>
              <a:rPr lang="el-GR" sz="2400" b="1" dirty="0" smtClean="0">
                <a:solidFill>
                  <a:srgbClr val="F07B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ΑΙΤΙΕΣ</a:t>
            </a:r>
            <a:endParaRPr lang="en-US" sz="2400" b="1" u="sng" dirty="0">
              <a:solidFill>
                <a:srgbClr val="F07B64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AutoNum type="arabicPeriod"/>
            </a:pP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ΤΡΑΥΜΑ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AutoNum type="arabicPeriod"/>
            </a:pP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ΜΟΛΥΝΣΕΙΣ (ΙΓΜΟΡΕΙΤΙΔΑ)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AutoNum type="arabicPeriod"/>
            </a:pP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ΠΡΟΣΦΑΤΕΣ ΕΠΕΜΒΑΣΕΙΣ ΣΤΗ ΠΕΡΙΟΧΗ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AutoNum type="arabicPeriod"/>
            </a:pP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ΤΣΙΜΠΗΜΑΤΑ ΕΝΤΟΜΩΝ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AutoNum type="arabicPeriod"/>
            </a:pP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ΧΑΛΑΖΙΟ-ΚΡΙΘΑΡΑΚΙ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AutoNum type="arabicPeriod"/>
            </a:pP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ΔΑΚΡΥΟΚΥΣΤΙΤΙΔΑ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AutoNum type="arabicPeriod"/>
            </a:pP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ΣΥΣΤΗΜΑΤΙΚΕΣ ΑΣΘΕΝΕΙΕΣ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(asthma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neutropenia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, nasal polyp)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AutoNum type="arabicPeriod"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ΚΑΡΩΤΙΔΟ-ΣΥΡΑΓΓΩΔΗ ΕΠΙΚΟΙΝΩΝΙΑ</a:t>
            </a:r>
            <a:endParaRPr lang="en-US" dirty="0"/>
          </a:p>
        </p:txBody>
      </p:sp>
      <p:pic>
        <p:nvPicPr>
          <p:cNvPr id="26631" name="Picture 3" descr="D:\Dr-al1\11\ALD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6172" t="7051" r="2469" b="19624"/>
          <a:stretch>
            <a:fillRect/>
          </a:stretch>
        </p:blipFill>
        <p:spPr>
          <a:xfrm>
            <a:off x="323528" y="980728"/>
            <a:ext cx="4176464" cy="4421188"/>
          </a:xfrm>
          <a:noFill/>
          <a:ln>
            <a:solidFill>
              <a:srgbClr val="FFFF00"/>
            </a:solidFill>
          </a:ln>
        </p:spPr>
      </p:pic>
      <p:pic>
        <p:nvPicPr>
          <p:cNvPr id="26633" name="Picture 3" descr="D:\Dr-al1\11\ALD6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5348" t="4556" r="6407" b="20113"/>
          <a:stretch>
            <a:fillRect/>
          </a:stretch>
        </p:blipFill>
        <p:spPr>
          <a:xfrm>
            <a:off x="4716016" y="980728"/>
            <a:ext cx="4176464" cy="4411216"/>
          </a:xfrm>
          <a:noFill/>
          <a:ln>
            <a:solidFill>
              <a:srgbClr val="FFFF00"/>
            </a:solidFill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62000" y="5410200"/>
            <a:ext cx="35814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Clr>
                <a:srgbClr val="FF3300"/>
              </a:buClr>
              <a:buFont typeface="Monotype Sorts" pitchFamily="2" charset="2"/>
              <a:buChar char="P"/>
            </a:pPr>
            <a:r>
              <a:rPr lang="en-US" altLang="ar-SA" b="1">
                <a:effectLst>
                  <a:outerShdw blurRad="38100" dist="38100" dir="2700000" algn="tl">
                    <a:srgbClr val="000000"/>
                  </a:outerShdw>
                </a:effectLst>
              </a:rPr>
              <a:t>Gross chemosis in a patient with a high-flow carotid-cavernous fistula </a:t>
            </a:r>
          </a:p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029200" y="5334000"/>
            <a:ext cx="33528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Clr>
                <a:srgbClr val="FF3300"/>
              </a:buClr>
              <a:buFont typeface="Monotype Sorts" pitchFamily="2" charset="2"/>
              <a:buChar char="P"/>
            </a:pPr>
            <a:r>
              <a:rPr lang="en-US" altLang="ar-SA" b="1">
                <a:effectLst>
                  <a:outerShdw blurRad="38100" dist="38100" dir="2700000" algn="tl">
                    <a:srgbClr val="000000"/>
                  </a:outerShdw>
                </a:effectLst>
              </a:rPr>
              <a:t>Enlargement of the conjunctival and episcleral blood vessels in a patient with a low-flow  carotid- cavernous communication </a:t>
            </a:r>
          </a:p>
          <a:p>
            <a:pPr>
              <a:spcBef>
                <a:spcPct val="50000"/>
              </a:spcBef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l-GR" dirty="0" smtClean="0">
                <a:solidFill>
                  <a:srgbClr val="F07B64"/>
                </a:solidFill>
              </a:rPr>
              <a:t>ΚΥΡΣΟΙ ΚΟΓΧΟΥ</a:t>
            </a:r>
            <a:endParaRPr lang="en-US" dirty="0">
              <a:solidFill>
                <a:srgbClr val="F07B64"/>
              </a:solidFill>
            </a:endParaRPr>
          </a:p>
        </p:txBody>
      </p:sp>
      <p:sp>
        <p:nvSpPr>
          <p:cNvPr id="28679" name="Rectangle 3"/>
          <p:cNvSpPr>
            <a:spLocks noGrp="1" noChangeArrowheads="1"/>
          </p:cNvSpPr>
          <p:nvPr>
            <p:ph type="body" sz="half" idx="1"/>
          </p:nvPr>
        </p:nvSpPr>
        <p:spPr>
          <a:ln/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/>
              <a:t>Dilated orbital veins that causes </a:t>
            </a:r>
            <a:r>
              <a:rPr lang="en-US" sz="2000" b="1">
                <a:solidFill>
                  <a:srgbClr val="F07B64"/>
                </a:solidFill>
              </a:rPr>
              <a:t>intermittent proptosis</a:t>
            </a:r>
            <a:r>
              <a:rPr lang="en-US" sz="2000"/>
              <a:t> when the venous pressure is raised due to a certain position or maneuver.</a:t>
            </a:r>
          </a:p>
          <a:p>
            <a:pPr>
              <a:lnSpc>
                <a:spcPct val="80000"/>
              </a:lnSpc>
            </a:pPr>
            <a:r>
              <a:rPr lang="en-US" sz="2000"/>
              <a:t>Usually unilateral &amp; painless. The patient might complain from tightness across the eye &amp; nose.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/>
              <a:t>    </a:t>
            </a:r>
            <a:r>
              <a:rPr lang="en-US" sz="2400" b="1" u="sng">
                <a:solidFill>
                  <a:srgbClr val="F07B64"/>
                </a:solidFill>
              </a:rPr>
              <a:t>Treatment:</a:t>
            </a:r>
            <a:r>
              <a:rPr lang="en-US" sz="2000"/>
              <a:t> </a:t>
            </a:r>
          </a:p>
          <a:p>
            <a:pPr>
              <a:lnSpc>
                <a:spcPct val="80000"/>
              </a:lnSpc>
            </a:pPr>
            <a:r>
              <a:rPr lang="en-US" sz="2000"/>
              <a:t>Avoid activities that cause the symptoms.</a:t>
            </a:r>
          </a:p>
          <a:p>
            <a:pPr>
              <a:lnSpc>
                <a:spcPct val="80000"/>
              </a:lnSpc>
            </a:pPr>
            <a:r>
              <a:rPr lang="en-US" sz="2000"/>
              <a:t>Surgery is indicated when the symptoms get worse by emobilizing the affected vein.</a:t>
            </a:r>
          </a:p>
        </p:txBody>
      </p:sp>
      <p:pic>
        <p:nvPicPr>
          <p:cNvPr id="28680" name="Picture 4" descr="D:\Dr-al1\11\ALD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2206" b="19666"/>
          <a:stretch>
            <a:fillRect/>
          </a:stretch>
        </p:blipFill>
        <p:spPr>
          <a:xfrm>
            <a:off x="4716016" y="1828800"/>
            <a:ext cx="3960439" cy="3976464"/>
          </a:xfrm>
          <a:noFill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l-GR" dirty="0" smtClean="0">
                <a:solidFill>
                  <a:srgbClr val="F07B64"/>
                </a:solidFill>
              </a:rPr>
              <a:t>ΑΙΜΑΓΓΕΙΩΜΑΤΑ</a:t>
            </a:r>
            <a:endParaRPr lang="en-US" dirty="0">
              <a:solidFill>
                <a:srgbClr val="F07B6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257800" cy="4533900"/>
          </a:xfrm>
          <a:ln/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l-GR" sz="1800" dirty="0" smtClean="0"/>
              <a:t>ΤΡΙΧΟΕΙΔΙΚΑ ΑΙΜΑΓΓΕΙΩΜΑΤΑ ΕΊΝΑΙ ΟΙ ΠΙΟ ΣΥΧΝΟΙ ΚΑΛΟΗΘΕΙΣ ΟΓΚΟΙ ΤΟΙ ΚΟΓΧΟΥ ΣΤΗ ΒΡΕΦΙΚΗ ΗΛΙΚΙΑ.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l-GR" sz="1800" dirty="0" smtClean="0"/>
              <a:t>ΤΥΠΙΚΑ ΔΕΝ ΥΠΑΡΧΟΥΝ ΚΑΤΆ ΤΗ ΓΕΝΝΗΣΗ, ΑΝΑΠΤΥΣΟΝΤΑΙ ΓΡΗΓΟΡΑ ΚΑΤΆ ΤΗ ΒΡΕΦΙΚΗ ΗΛΙΚΙΑ ΚΑΙ ΑΡΧΙΖΟΥΝ ΜΟΝΑ ΤΟΥΣ ΝΑ ΥΠΟΣΤΡΕΦΟΥΝ ΜΕΤΑ ΤΑ 5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/>
          </a:p>
          <a:p>
            <a:pPr>
              <a:lnSpc>
                <a:spcPct val="80000"/>
              </a:lnSpc>
              <a:buNone/>
            </a:pPr>
            <a:r>
              <a:rPr lang="el-GR" sz="1800" dirty="0" smtClean="0"/>
              <a:t>`      ΘΕΡΑΠΕΙΑ ΕΊΝΑΙ ΕΙΤΕ ΑΠΛΗ ΠΑΡΑΚΟΛΟΥΘΗΣΗ ΑΝ ΕΊΝΑΙ ΜΙΚΡΑ ΕΙΤΕ ΕΓΧΥΣΕΙΣ ΣΤΕΡΟΕΙΔΩΝ ΑΝ ΜΕΓΑΛΩΣΟΥΝ ΚΑΙ ΚΛΕΙΝΟΥΝ ΤΟ ΜΙΑ (ΑΜΒΛΥΩΠΙΑ)</a:t>
            </a:r>
            <a:endParaRPr lang="en-US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/>
          </a:p>
          <a:p>
            <a:pPr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300" dirty="0"/>
          </a:p>
        </p:txBody>
      </p:sp>
      <p:pic>
        <p:nvPicPr>
          <p:cNvPr id="30727" name="Picture 4" descr="eye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72787"/>
            <a:ext cx="4038600" cy="3188726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ΕΞΑΡΤΗΜΑΤΑ ΤΟΥ ΟΦΘΑΛΜΟΥ</a:t>
            </a:r>
            <a:endParaRPr lang="en-US" dirty="0"/>
          </a:p>
        </p:txBody>
      </p:sp>
      <p:pic>
        <p:nvPicPr>
          <p:cNvPr id="6149" name="Picture 5" descr="Untitled-Scanned-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4168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l-GR" dirty="0" smtClean="0">
                <a:solidFill>
                  <a:srgbClr val="F07B64"/>
                </a:solidFill>
              </a:rPr>
              <a:t>ΔΕΡΜΟΙΔΕΙΣ ΚΥΣΤΕΙΣ</a:t>
            </a:r>
            <a:endParaRPr lang="en-US" dirty="0">
              <a:solidFill>
                <a:srgbClr val="F07B64"/>
              </a:solidFill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572000" cy="4533900"/>
          </a:xfrm>
          <a:ln/>
        </p:spPr>
        <p:txBody>
          <a:bodyPr>
            <a:normAutofit lnSpcReduction="10000"/>
          </a:bodyPr>
          <a:lstStyle/>
          <a:p>
            <a:pPr marL="365125" indent="-282575"/>
            <a:r>
              <a:rPr lang="el-GR" sz="2400" dirty="0" smtClean="0"/>
              <a:t>ΣΥΓΓΕΝΕΙΣ ΚΥΣΤΕΙΣ ΠΟΥ ΔΗΜΙΟΥΡΓΟΥΝΤΑΙ ΑΠΌ ΑΝΑΠΤΥΞΗ ΕΚΤΟΔΕΡΜΑΤΟΣ ΚΑΤΩ ΑΠΌ ΤΗΝ ΕΠΙΦΑΝΕΙΑ</a:t>
            </a:r>
            <a:endParaRPr lang="en-US" sz="2400" dirty="0"/>
          </a:p>
          <a:p>
            <a:pPr marL="365125" indent="-282575"/>
            <a:r>
              <a:rPr lang="el-GR" sz="2400" dirty="0" smtClean="0"/>
              <a:t>ΕΜΦΑΝΙΖΟΝΤΑΙ ΣΥΝΗΘΩΣ ΣΤΗ ΜΕΣΑ Ή ΕΞΩ ΓΩΝΙΑ ΤΟΥ ΑΝΩ ΒΛΕΦΑΡΟΥ</a:t>
            </a:r>
            <a:r>
              <a:rPr lang="en-US" sz="2400" dirty="0" smtClean="0"/>
              <a:t>.</a:t>
            </a:r>
            <a:endParaRPr lang="en-US" sz="2400" dirty="0"/>
          </a:p>
          <a:p>
            <a:pPr marL="365125" indent="-282575"/>
            <a:r>
              <a:rPr lang="el-GR" sz="2400" dirty="0" smtClean="0"/>
              <a:t>ΑΝΩΔΥΝΕΣ ΜΑΖΕΣ</a:t>
            </a:r>
            <a:r>
              <a:rPr lang="en-US" sz="2400" dirty="0" smtClean="0"/>
              <a:t>. </a:t>
            </a:r>
            <a:endParaRPr lang="en-US" sz="2400" dirty="0"/>
          </a:p>
          <a:p>
            <a:pPr marL="365125" indent="-282575"/>
            <a:r>
              <a:rPr lang="el-GR" sz="2400" dirty="0" smtClean="0"/>
              <a:t>ΧΕΙΡΟΥΡΓΙΚΗ ΑΦΑΙΡΕΣΗ ΕΠΙΧΕΙΡΗΤΑΙ ΓΙΑ ΛΟΓΟΥΣ ΕΜΦΑΝΙΣΗΣ   Ή ΓΙΑ ΝΑ ΑΠΟΦΕΥΧΘΕΙ  ΤΟ ΣΠΑΣΙΜΟ</a:t>
            </a:r>
            <a:r>
              <a:rPr lang="en-US" sz="2400" dirty="0" smtClean="0"/>
              <a:t>. </a:t>
            </a:r>
            <a:endParaRPr lang="en-US" sz="2400" dirty="0"/>
          </a:p>
          <a:p>
            <a:pPr marL="365125" indent="-282575">
              <a:buFont typeface="Wingdings" pitchFamily="2" charset="2"/>
              <a:buNone/>
            </a:pPr>
            <a:endParaRPr lang="ar-SA" sz="2400" dirty="0"/>
          </a:p>
        </p:txBody>
      </p:sp>
      <p:pic>
        <p:nvPicPr>
          <p:cNvPr id="50180" name="Content Placeholder 7" descr="dermoid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176699" y="1600200"/>
            <a:ext cx="2981602" cy="2190750"/>
          </a:xfrm>
          <a:noFill/>
          <a:ln/>
        </p:spPr>
      </p:pic>
      <p:pic>
        <p:nvPicPr>
          <p:cNvPr id="50181" name="Picture 4" descr="DermoidCystEyebr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4915720" y="3943350"/>
            <a:ext cx="3503559" cy="2190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l-GR" dirty="0" smtClean="0">
                <a:solidFill>
                  <a:srgbClr val="F07B64"/>
                </a:solidFill>
              </a:rPr>
              <a:t>ΟΓΚΟΙ ΤΟΥ ΚΟΓΧΟΥ</a:t>
            </a:r>
            <a:endParaRPr lang="en-US" dirty="0">
              <a:solidFill>
                <a:srgbClr val="F07B64"/>
              </a:solidFill>
            </a:endParaRPr>
          </a:p>
        </p:txBody>
      </p:sp>
      <p:sp>
        <p:nvSpPr>
          <p:cNvPr id="32773" name="Rectangle 3"/>
          <p:cNvSpPr>
            <a:spLocks noGrp="1" noChangeArrowheads="1"/>
          </p:cNvSpPr>
          <p:nvPr>
            <p:ph sz="quarter" idx="1"/>
          </p:nvPr>
        </p:nvSpPr>
        <p:spPr>
          <a:ln/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dirty="0"/>
              <a:t>  </a:t>
            </a:r>
            <a:r>
              <a:rPr lang="el-GR" dirty="0" smtClean="0"/>
              <a:t>ΠΡΩΤΟΓΕΝΕΙΣ</a:t>
            </a:r>
            <a:r>
              <a:rPr lang="en-US" dirty="0" smtClean="0"/>
              <a:t>:</a:t>
            </a:r>
          </a:p>
          <a:p>
            <a:r>
              <a:rPr lang="el-GR" dirty="0" smtClean="0"/>
              <a:t>ΡΑΒΔΟΜΥΩΣΑΡΚΩΜΑ</a:t>
            </a:r>
            <a:endParaRPr lang="en-US" dirty="0"/>
          </a:p>
          <a:p>
            <a:r>
              <a:rPr lang="el-GR" dirty="0" smtClean="0"/>
              <a:t>ΓΛΥΩΜΑ ΟΠΤΙΚΟΥ ΝΕΥΡΟΥ</a:t>
            </a:r>
            <a:endParaRPr lang="en-US" dirty="0"/>
          </a:p>
          <a:p>
            <a:r>
              <a:rPr lang="el-GR" dirty="0" smtClean="0"/>
              <a:t>ΟΓΚΟΙ ΔΑΚΡΥΙΚΟΥ ΑΔΕΝΑ</a:t>
            </a:r>
            <a:endParaRPr lang="en-US" dirty="0"/>
          </a:p>
          <a:p>
            <a:r>
              <a:rPr lang="el-GR" dirty="0" smtClean="0"/>
              <a:t>ΜΗΝΙΓΓΙΩΜΑΤΑ</a:t>
            </a:r>
            <a:endParaRPr lang="en-US" dirty="0"/>
          </a:p>
          <a:p>
            <a:r>
              <a:rPr lang="el-GR" dirty="0" smtClean="0"/>
              <a:t>ΛΕΜΦΩΜΑΤΑ</a:t>
            </a:r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</a:t>
            </a:r>
            <a:r>
              <a:rPr lang="el-GR" dirty="0" smtClean="0"/>
              <a:t>ΔΕΥΤΕΡΟΓΕΝΕΙΣ-</a:t>
            </a:r>
            <a:r>
              <a:rPr lang="en-US" dirty="0" smtClean="0"/>
              <a:t> </a:t>
            </a:r>
            <a:r>
              <a:rPr lang="el-GR" dirty="0" smtClean="0"/>
              <a:t>ΜΕΤΑΣΤΑΣΕΙΣ</a:t>
            </a:r>
            <a:endParaRPr lang="en-US" dirty="0"/>
          </a:p>
          <a:p>
            <a:pPr>
              <a:buFontTx/>
              <a:buNone/>
            </a:pPr>
            <a:endParaRPr lang="en-US" sz="2400" dirty="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l-GR" dirty="0" smtClean="0">
                <a:solidFill>
                  <a:srgbClr val="F07B64"/>
                </a:solidFill>
              </a:rPr>
              <a:t>ΡΑΒΔΟΜΥΟΣΑΡΚΩΜΑ</a:t>
            </a:r>
            <a:endParaRPr lang="en-US" dirty="0">
              <a:solidFill>
                <a:srgbClr val="F07B64"/>
              </a:solidFill>
            </a:endParaRPr>
          </a:p>
        </p:txBody>
      </p:sp>
      <p:sp>
        <p:nvSpPr>
          <p:cNvPr id="33799" name="Rectangle 3"/>
          <p:cNvSpPr>
            <a:spLocks noGrp="1" noChangeArrowheads="1"/>
          </p:cNvSpPr>
          <p:nvPr>
            <p:ph type="body" sz="half" idx="1"/>
          </p:nvPr>
        </p:nvSpPr>
        <p:spPr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Commonest primary malignancy of the orbit in children </a:t>
            </a:r>
          </a:p>
          <a:p>
            <a:pPr>
              <a:lnSpc>
                <a:spcPct val="80000"/>
              </a:lnSpc>
            </a:pPr>
            <a:r>
              <a:rPr lang="en-US" sz="2000"/>
              <a:t>Rapidly growing arises from striated  muscles. appears everywhere there is skeletal muscles.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40% in the H&amp;N around the eyes (usually found in the superonasal orbit)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90% occurs before the age of 16.</a:t>
            </a:r>
          </a:p>
        </p:txBody>
      </p:sp>
      <p:pic>
        <p:nvPicPr>
          <p:cNvPr id="33800" name="Picture 4" descr="fig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563291" y="1600200"/>
            <a:ext cx="2208417" cy="2190750"/>
          </a:xfrm>
          <a:noFill/>
          <a:ln/>
        </p:spPr>
      </p:pic>
      <p:sp>
        <p:nvSpPr>
          <p:cNvPr id="33801" name="Rectangle 9"/>
          <p:cNvSpPr>
            <a:spLocks noGrp="1" noChangeArrowheads="1"/>
          </p:cNvSpPr>
          <p:nvPr>
            <p:ph sz="quarter" idx="3"/>
          </p:nvPr>
        </p:nvSpPr>
        <p:spPr>
          <a:xfrm>
            <a:off x="5562600" y="3981450"/>
            <a:ext cx="2209800" cy="2190750"/>
          </a:xfrm>
        </p:spPr>
        <p:txBody>
          <a:bodyPr/>
          <a:lstStyle/>
          <a:p>
            <a:endParaRPr lang="en-US" sz="2400"/>
          </a:p>
        </p:txBody>
      </p:sp>
      <p:pic>
        <p:nvPicPr>
          <p:cNvPr id="33803" name="Picture 11" descr="20041117154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962400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l-GR" b="1" dirty="0" smtClean="0">
                <a:solidFill>
                  <a:srgbClr val="F07B64"/>
                </a:solidFill>
              </a:rPr>
              <a:t>ΓΛΥΩΜΑ ΟΠΤΙΚΟΥ ΝΕΥΡΟΥ</a:t>
            </a:r>
            <a:endParaRPr lang="en-US" b="1" dirty="0">
              <a:solidFill>
                <a:srgbClr val="F07B64"/>
              </a:solidFill>
            </a:endParaRPr>
          </a:p>
        </p:txBody>
      </p:sp>
      <p:sp>
        <p:nvSpPr>
          <p:cNvPr id="37896" name="Rectangle 3"/>
          <p:cNvSpPr>
            <a:spLocks noGrp="1" noChangeArrowheads="1"/>
          </p:cNvSpPr>
          <p:nvPr>
            <p:ph type="body" sz="half" idx="1"/>
          </p:nvPr>
        </p:nvSpPr>
        <p:spPr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Most common primary neoplasm of the optic nerve.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Glial cells, These tumors include the astrocytomas, ependymomas and oligodendrogliomas.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A low-grade form of this neoplasm, benign optic glioma, occurs most often in pediatric patients. Another form, aggressive glioma, is most common in adults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Mostly associated with type I Neurofibromatosis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  <a:buFontTx/>
              <a:buNone/>
            </a:pPr>
            <a:endParaRPr lang="en-US" sz="1800">
              <a:cs typeface="Tahoma" pitchFamily="34" charset="0"/>
            </a:endParaRPr>
          </a:p>
        </p:txBody>
      </p:sp>
      <p:pic>
        <p:nvPicPr>
          <p:cNvPr id="37897" name="Picture 4" descr="eye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600200"/>
            <a:ext cx="4038600" cy="4343400"/>
          </a:xfrm>
          <a:solidFill>
            <a:schemeClr val="tx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ΒΛΕΦΑΡΑ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ΒΛΕΦΑΡΟΠΤΩΣΗ</a:t>
            </a:r>
          </a:p>
          <a:p>
            <a:r>
              <a:rPr lang="el-GR" dirty="0" smtClean="0"/>
              <a:t>ΕΚΤΡΩΠΙΟ</a:t>
            </a:r>
          </a:p>
          <a:p>
            <a:r>
              <a:rPr lang="el-GR" dirty="0" smtClean="0"/>
              <a:t>ΕΝΤΡΩΠΙΟ</a:t>
            </a:r>
          </a:p>
          <a:p>
            <a:r>
              <a:rPr lang="el-GR" dirty="0" smtClean="0"/>
              <a:t>ΧΑΛΑΖΙΟ/ΚΡΙΘΑΡΑΚΙ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http://drugline.org/img/ail/2555_2573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1631" y="3356992"/>
            <a:ext cx="5752369" cy="3225527"/>
          </a:xfrm>
          <a:prstGeom prst="rect">
            <a:avLst/>
          </a:prstGeom>
          <a:noFill/>
        </p:spPr>
      </p:pic>
      <p:pic>
        <p:nvPicPr>
          <p:cNvPr id="239620" name="Picture 4" descr="http://drugline.org/img/ail/2555_2573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3240360" cy="2478875"/>
          </a:xfrm>
          <a:prstGeom prst="rect">
            <a:avLst/>
          </a:prstGeom>
          <a:noFill/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ΕΚΤΡΩΠΙΟ</a:t>
            </a:r>
            <a:endParaRPr lang="el-GR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http://optometrist.com.au/wp-content/uploads/2012/07/entrop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493" y="1340769"/>
            <a:ext cx="7486915" cy="5025356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ΕΝΤΡΩΠΙΟ</a:t>
            </a:r>
            <a:endParaRPr lang="el-GR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http://www.cosmeticsurg.com/ImagesFace/BlepharoptosisRogers%206812p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44824"/>
            <a:ext cx="3960440" cy="3240360"/>
          </a:xfrm>
          <a:prstGeom prst="rect">
            <a:avLst/>
          </a:prstGeom>
          <a:noFill/>
        </p:spPr>
      </p:pic>
      <p:pic>
        <p:nvPicPr>
          <p:cNvPr id="243716" name="Picture 4" descr="http://eyepathologist.com/images/w2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4762500" cy="4762500"/>
          </a:xfrm>
          <a:prstGeom prst="rect">
            <a:avLst/>
          </a:prstGeom>
          <a:noFill/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ΒΛΕΦΑΡΟΠΤΩΣΗ</a:t>
            </a:r>
            <a:endParaRPr lang="el-GR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ΔΑΚΡΥΙΚΗ ΣΥΣΚΕΥΗ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ΑΠΟΦΡΑΞΗ</a:t>
            </a:r>
          </a:p>
          <a:p>
            <a:r>
              <a:rPr lang="el-GR" dirty="0" smtClean="0"/>
              <a:t>ΜΟΛΥΝΣΗ</a:t>
            </a:r>
          </a:p>
          <a:p>
            <a:r>
              <a:rPr lang="el-GR" dirty="0" smtClean="0"/>
              <a:t>ΛΕΙΤΟΥΡΓΙΚΗ ΑΠΟΦΡΑΞΗ</a:t>
            </a:r>
          </a:p>
          <a:p>
            <a:r>
              <a:rPr lang="el-GR" dirty="0" smtClean="0"/>
              <a:t>ΟΓΚΟΙ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Untitled-Scanned-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9" y="0"/>
            <a:ext cx="6625355" cy="668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Untitled-Scanned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316787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classconnection.s3.amazonaws.com/12/flashcards/1091012/jpg/dacryo1329583344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04" y="764704"/>
            <a:ext cx="832395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ΕΠΙΠΕΦΥΚΟΤΑΣ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ΕΠΙΠΕΦΥΚΙΤΙΔΕΣ</a:t>
            </a:r>
          </a:p>
          <a:p>
            <a:r>
              <a:rPr lang="el-GR" dirty="0" smtClean="0"/>
              <a:t>ΠΤΕΡΥΓΙΟ</a:t>
            </a:r>
          </a:p>
          <a:p>
            <a:r>
              <a:rPr lang="el-GR" dirty="0" smtClean="0"/>
              <a:t>ΟΓΚΟΙ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ttp://1.bp.blogspot.com/-Benl--p1tys/Tw2PZ9PE6gI/AAAAAAAACH8/YeC_vEbxMs0/s1600/Eye_pterygium+%25287%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630541" cy="4430266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ΠΤΕΡΥΓΙΟ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http://www.drwong.com.au/resources/conjunctivitis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3810000" cy="2457451"/>
          </a:xfrm>
          <a:prstGeom prst="rect">
            <a:avLst/>
          </a:prstGeom>
          <a:noFill/>
        </p:spPr>
      </p:pic>
      <p:pic>
        <p:nvPicPr>
          <p:cNvPr id="234500" name="Picture 4" descr="http://www.getridofpinkeye.net/wp-content/uploads/2012/09/Giant-Papillary-Conjunctivi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139952" cy="2420888"/>
          </a:xfrm>
          <a:prstGeom prst="rect">
            <a:avLst/>
          </a:prstGeom>
          <a:noFill/>
        </p:spPr>
      </p:pic>
      <p:pic>
        <p:nvPicPr>
          <p:cNvPr id="234502" name="Picture 6" descr="http://www.aao.org/theeyeshaveit/red-eye/images/viralconjunctivit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3429000" cy="2295526"/>
          </a:xfrm>
          <a:prstGeom prst="rect">
            <a:avLst/>
          </a:prstGeom>
          <a:noFill/>
        </p:spPr>
      </p:pic>
      <p:pic>
        <p:nvPicPr>
          <p:cNvPr id="234504" name="Picture 8" descr="http://delhimedicalcouncil.nic.in/RedEye_files/image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4043286" cy="2369816"/>
          </a:xfrm>
          <a:prstGeom prst="rect">
            <a:avLst/>
          </a:prstGeom>
          <a:noFill/>
        </p:spPr>
      </p:pic>
      <p:sp>
        <p:nvSpPr>
          <p:cNvPr id="10" name="9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ΕΠΙΠΕΦΥΚΙΤΙΔΕΣ</a:t>
            </a:r>
            <a:endParaRPr lang="el-GR" dirty="0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57188"/>
            <a:ext cx="7586663" cy="581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ΚΕΡΑΤΟΕΙΔΗΣ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63" y="5214938"/>
            <a:ext cx="8229600" cy="125253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b="1" i="1" dirty="0" smtClean="0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b="1" dirty="0" smtClean="0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MY" b="1" dirty="0">
              <a:latin typeface="+mj-lt"/>
            </a:endParaRPr>
          </a:p>
        </p:txBody>
      </p:sp>
      <p:pic>
        <p:nvPicPr>
          <p:cNvPr id="5124" name="Picture 3" descr="C:\Users\Asma\Desktop\corne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56792"/>
            <a:ext cx="6286500" cy="487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239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ΛΕΙΤΟΥΡΓΕΙΕΣ ΤΟΥ ΚΕΡΑΤΟΕΙΔΗ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"/>
          </p:nvPr>
        </p:nvSpPr>
        <p:spPr>
          <a:xfrm>
            <a:off x="214313" y="1500188"/>
            <a:ext cx="3786187" cy="4389437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90000"/>
              </a:lnSpc>
            </a:pPr>
            <a:r>
              <a:rPr lang="el-GR" dirty="0" smtClean="0"/>
              <a:t>ΠΡΟΣΤΑΣΙΑ</a:t>
            </a:r>
            <a:r>
              <a:rPr lang="en-US" dirty="0" smtClean="0"/>
              <a:t>:</a:t>
            </a:r>
            <a:endParaRPr 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</a:t>
            </a:r>
            <a:r>
              <a:rPr lang="el-GR" dirty="0" smtClean="0"/>
              <a:t>ΜΙΚΡΟΒΙΑ</a:t>
            </a:r>
            <a:r>
              <a:rPr lang="en-US" dirty="0" smtClean="0"/>
              <a:t>, </a:t>
            </a:r>
            <a:r>
              <a:rPr lang="el-GR" dirty="0" smtClean="0"/>
              <a:t>ΣΚΟΝΗ</a:t>
            </a:r>
            <a:r>
              <a:rPr lang="en-US" dirty="0" smtClean="0"/>
              <a:t> </a:t>
            </a:r>
            <a:r>
              <a:rPr lang="el-GR" dirty="0" smtClean="0"/>
              <a:t>&amp;</a:t>
            </a:r>
            <a:r>
              <a:rPr lang="en-US" dirty="0" smtClean="0"/>
              <a:t> </a:t>
            </a:r>
            <a:r>
              <a:rPr lang="en-US" dirty="0" smtClean="0"/>
              <a:t>UV </a:t>
            </a:r>
            <a:r>
              <a:rPr lang="el-GR" dirty="0" smtClean="0"/>
              <a:t>ΑΚΤΙΝΟΒΟΛΙΑ</a:t>
            </a:r>
            <a:r>
              <a:rPr lang="en-US" dirty="0" smtClean="0"/>
              <a:t>.</a:t>
            </a:r>
            <a:endParaRPr 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el-GR" dirty="0" smtClean="0"/>
              <a:t>ΔΙΑΘΛΑΣΗ ΤΟΥ ΦΩΤΟΣ</a:t>
            </a:r>
            <a:r>
              <a:rPr lang="en-US" dirty="0" smtClean="0"/>
              <a:t>.</a:t>
            </a:r>
            <a:endParaRPr 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Char char="-"/>
            </a:pPr>
            <a:r>
              <a:rPr lang="en-US" dirty="0" smtClean="0"/>
              <a:t>2/3 </a:t>
            </a:r>
            <a:r>
              <a:rPr lang="el-GR" dirty="0" smtClean="0"/>
              <a:t>ΤΗΣ ΔΙΑΘΛΑΣΤΙΚΗΣ ΔΥΝΑΜΗΣ ΤΟΥ ΜΑΤΙΟΥ</a:t>
            </a:r>
            <a:endParaRPr 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Char char="-"/>
            </a:pPr>
            <a:r>
              <a:rPr lang="en-US" dirty="0" smtClean="0"/>
              <a:t>43 </a:t>
            </a:r>
            <a:r>
              <a:rPr lang="el-GR" dirty="0" smtClean="0"/>
              <a:t>ΔΙΟΠΤΡΙΕΣ</a:t>
            </a:r>
            <a:endParaRPr 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Char char="-"/>
            </a:pPr>
            <a:endParaRPr lang="en-US" dirty="0" smtClean="0"/>
          </a:p>
        </p:txBody>
      </p:sp>
      <p:pic>
        <p:nvPicPr>
          <p:cNvPr id="6148" name="Picture 5" descr="eye_structure_d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500188"/>
            <a:ext cx="514920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MY" smtClean="0"/>
          </a:p>
        </p:txBody>
      </p:sp>
      <p:sp>
        <p:nvSpPr>
          <p:cNvPr id="717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MY" smtClean="0"/>
          </a:p>
        </p:txBody>
      </p:sp>
      <p:pic>
        <p:nvPicPr>
          <p:cNvPr id="7172" name="Picture 2" descr="C:\Users\Asma\Desktop\anoogb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561975"/>
            <a:ext cx="7158037" cy="581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Η ΔΟΜΗ ΤΟΥ ΚΕΡΑΤΟΕΙΔΟΥΣ</a:t>
            </a:r>
            <a:endParaRPr lang="en-MY" dirty="0"/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"/>
          </p:nvPr>
        </p:nvSpPr>
        <p:spPr>
          <a:xfrm>
            <a:off x="214313" y="1052736"/>
            <a:ext cx="4071937" cy="6091014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  <a:p>
            <a:pPr eaLnBrk="1" hangingPunct="1"/>
            <a:r>
              <a:rPr lang="el-GR" dirty="0" smtClean="0"/>
              <a:t>ΔΙΑΦΑΝΟΣ</a:t>
            </a:r>
            <a:r>
              <a:rPr lang="en-US" b="1" dirty="0" smtClean="0"/>
              <a:t>.</a:t>
            </a:r>
            <a:endParaRPr lang="en-US" b="1" dirty="0" smtClean="0"/>
          </a:p>
          <a:p>
            <a:pPr eaLnBrk="1" hangingPunct="1"/>
            <a:r>
              <a:rPr lang="el-GR" sz="2400" b="1" dirty="0" smtClean="0"/>
              <a:t>ΠΟΛΥ  ΕΥΑΙΣΘΗΤΟΣ</a:t>
            </a:r>
            <a:r>
              <a:rPr lang="el-GR" sz="2400" dirty="0"/>
              <a:t>.</a:t>
            </a:r>
            <a:endParaRPr lang="en-US" sz="2400" dirty="0" smtClean="0"/>
          </a:p>
          <a:p>
            <a:pPr eaLnBrk="1" hangingPunct="1"/>
            <a:r>
              <a:rPr lang="el-GR" sz="2400" b="1" dirty="0" smtClean="0"/>
              <a:t>ΑΝΑΓΓΕΙΟΣ</a:t>
            </a:r>
            <a:endParaRPr lang="en-US" sz="2400" b="1" dirty="0" smtClean="0"/>
          </a:p>
          <a:p>
            <a:pPr eaLnBrk="1" hangingPunct="1">
              <a:lnSpc>
                <a:spcPct val="90000"/>
              </a:lnSpc>
            </a:pPr>
            <a:r>
              <a:rPr lang="el-GR" sz="2400" b="1" dirty="0" smtClean="0"/>
              <a:t>ΔΙΑΣΤΑΣΕΙΣ</a:t>
            </a:r>
            <a:r>
              <a:rPr lang="en-US" sz="2400" b="1" dirty="0" smtClean="0"/>
              <a:t>:</a:t>
            </a:r>
            <a:endParaRPr lang="en-US" sz="2400" b="1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l-GR" sz="2400" dirty="0"/>
              <a:t> </a:t>
            </a:r>
            <a:r>
              <a:rPr lang="el-GR" sz="2400" dirty="0" smtClean="0"/>
              <a:t>     ΔΙΑΜΕΤΡΟΣ</a:t>
            </a:r>
            <a:r>
              <a:rPr lang="en-US" sz="2400" dirty="0" smtClean="0"/>
              <a:t>: </a:t>
            </a:r>
            <a:r>
              <a:rPr lang="en-US" sz="2400" dirty="0" smtClean="0"/>
              <a:t>11.5 mm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dirty="0"/>
              <a:t> </a:t>
            </a:r>
            <a:r>
              <a:rPr lang="el-GR" sz="2400" dirty="0" smtClean="0"/>
              <a:t>     ΠΑΧΟΣ</a:t>
            </a:r>
            <a:r>
              <a:rPr lang="en-US" sz="2400" dirty="0" smtClean="0"/>
              <a:t>(0.5-0.6mm )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MY" sz="2400" b="1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dirty="0" smtClean="0"/>
              <a:t> 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MY" dirty="0" smtClean="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2000250"/>
            <a:ext cx="466883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063"/>
            <a:ext cx="6872288" cy="5810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b="1" dirty="0" smtClean="0"/>
              <a:t>ΚΕΡΑΤΟΕΙΔΗΣ</a:t>
            </a:r>
            <a:endParaRPr lang="en-MY" b="1" dirty="0"/>
          </a:p>
        </p:txBody>
      </p:sp>
      <p:pic>
        <p:nvPicPr>
          <p:cNvPr id="13315" name="Picture 2" descr="C:\Users\Asma\Desktop\cornea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1720109"/>
            <a:ext cx="5400600" cy="430117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ΠΑΘΗΣΕΙΣ ΤΟΥ ΚΕΡΑΤΟΕΙΔΗ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ΚΕΡΑΤΙΤΙΔΕΣ</a:t>
            </a:r>
          </a:p>
          <a:p>
            <a:r>
              <a:rPr lang="el-GR" dirty="0" smtClean="0"/>
              <a:t>ΚΕΡΑΤΟΚΩΝΟΣ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Untitled-Scanned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2"/>
            <a:ext cx="8555038" cy="496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/>
              <a:t>ΑΝΩΜΑΛΙΕΣ ΣΤΗ ΚΑΜΠΥΛΟΤΗΤΑ</a:t>
            </a:r>
            <a:r>
              <a:rPr lang="en-US" dirty="0" smtClean="0"/>
              <a:t>:</a:t>
            </a:r>
            <a:endParaRPr lang="en-MY" dirty="0" smtClean="0"/>
          </a:p>
        </p:txBody>
      </p:sp>
      <p:pic>
        <p:nvPicPr>
          <p:cNvPr id="10243" name="Picture 2" descr="C:\Users\Asma\Desktop\keratocon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2" y="1340768"/>
            <a:ext cx="7848103" cy="523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1143000"/>
          </a:xfrm>
        </p:spPr>
        <p:txBody>
          <a:bodyPr>
            <a:normAutofit/>
          </a:bodyPr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el-GR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ΚΕΡΑΤΟΚΩΝΟΣ</a:t>
            </a:r>
            <a:endParaRPr lang="en-US" sz="4800" b="1" dirty="0">
              <a:solidFill>
                <a:schemeClr val="accent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pic>
        <p:nvPicPr>
          <p:cNvPr id="28675" name="Picture 6" descr="http://www.craigbergermd.com/images/Illustrations/keratoconus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981200"/>
            <a:ext cx="3762375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12163" cy="1219200"/>
          </a:xfrm>
        </p:spPr>
        <p:txBody>
          <a:bodyPr>
            <a:normAutofit/>
          </a:bodyPr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el-GR" b="1" dirty="0" smtClean="0"/>
              <a:t>ΑΙΤΙΕΣ ΤΟΥ ΚΕΡΑΤΟΚΩΝΟΥ</a:t>
            </a:r>
            <a:endParaRPr lang="en-US" sz="4400" dirty="0">
              <a:solidFill>
                <a:schemeClr val="accent2">
                  <a:lumMod val="60000"/>
                  <a:lumOff val="40000"/>
                </a:schemeClr>
              </a:solidFill>
              <a:ea typeface="STHupo" pitchFamily="2" charset="-122"/>
              <a:cs typeface="Times New Roman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62000" y="1219200"/>
            <a:ext cx="7497763" cy="48006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800" dirty="0" smtClean="0">
                <a:latin typeface="Arial" pitchFamily="34" charset="0"/>
              </a:rPr>
              <a:t>	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l-GR" sz="2800" dirty="0" smtClean="0">
                <a:latin typeface="Arial" pitchFamily="34" charset="0"/>
              </a:rPr>
              <a:t>ΑΚΡΙΒΗΣ ΑΙΤΙΑ ΑΓΝΩΣΤΗ</a:t>
            </a:r>
            <a:r>
              <a:rPr lang="en-US" sz="2000" dirty="0" smtClean="0"/>
              <a:t>. </a:t>
            </a:r>
            <a:endParaRPr lang="en-US" sz="2800" dirty="0" smtClean="0">
              <a:latin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l-GR" sz="2800" dirty="0" smtClean="0">
                <a:latin typeface="Arial" pitchFamily="34" charset="0"/>
              </a:rPr>
              <a:t>ΣΠΟΡΑΔΙΚΟ</a:t>
            </a:r>
            <a:r>
              <a:rPr lang="en-US" sz="2800" dirty="0" smtClean="0">
                <a:latin typeface="Arial" pitchFamily="34" charset="0"/>
              </a:rPr>
              <a:t>: </a:t>
            </a:r>
            <a:r>
              <a:rPr lang="en-US" sz="1800" dirty="0" smtClean="0">
                <a:latin typeface="Arial" pitchFamily="34" charset="0"/>
              </a:rPr>
              <a:t>Imbalance of enzymes within the cornea. This imbalance makes the cornea more susceptible to oxidative damage from compounds called free radicals, causing it to weaken and bulge forward.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l-GR" sz="2800" dirty="0" smtClean="0">
                <a:latin typeface="Arial" pitchFamily="34" charset="0"/>
              </a:rPr>
              <a:t>ΚΛΗΡΟΝΟΜΙΚΟΤΗΤΑ</a:t>
            </a:r>
            <a:endParaRPr lang="en-US" sz="2800" dirty="0" smtClean="0">
              <a:latin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l-GR" sz="2800" dirty="0" smtClean="0">
                <a:latin typeface="Arial" pitchFamily="34" charset="0"/>
              </a:rPr>
              <a:t>ΤΡΙΨΙΜΟ ΤΩΝ ΜΑΤΙΩΝ</a:t>
            </a:r>
            <a:endParaRPr lang="en-US" sz="2800" dirty="0" smtClean="0">
              <a:latin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l-GR" sz="2800" dirty="0" smtClean="0">
                <a:latin typeface="Arial" pitchFamily="34" charset="0"/>
              </a:rPr>
              <a:t>ΦΑΚΟΙ ΕΠΑΦΗΣ</a:t>
            </a:r>
            <a:endParaRPr lang="en-US" sz="2800" dirty="0" smtClean="0">
              <a:latin typeface="Arial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l-GR" sz="2800" dirty="0" smtClean="0">
                <a:latin typeface="Arial" pitchFamily="34" charset="0"/>
              </a:rPr>
              <a:t>ΟΡΜΟΝΙΚΕΣ ΑΛΛΑΓΕΣ</a:t>
            </a:r>
            <a:endParaRPr lang="en-US" sz="28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5715000" cy="808038"/>
          </a:xfrm>
        </p:spPr>
        <p:txBody>
          <a:bodyPr>
            <a:normAutofit/>
          </a:bodyPr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rgbClr val="FF0000"/>
                </a:solidFill>
                <a:latin typeface="Algerian" pitchFamily="82" charset="0"/>
                <a:ea typeface="STHupo" pitchFamily="2" charset="-122"/>
                <a:cs typeface="Times New Roman" pitchFamily="18" charset="0"/>
              </a:rPr>
              <a:t>ΣΥΜΠΤΩΜΑΤΑ</a:t>
            </a:r>
            <a:endParaRPr lang="en-US" sz="4400" dirty="0">
              <a:solidFill>
                <a:srgbClr val="FF0000"/>
              </a:solidFill>
              <a:latin typeface="Algerian" pitchFamily="82" charset="0"/>
              <a:ea typeface="STHupo" pitchFamily="2" charset="-122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00113" y="1524000"/>
            <a:ext cx="7772400" cy="5029200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" pitchFamily="34" charset="0"/>
              </a:rPr>
              <a:t>ΑΡΧΙΖΕΙ ΣΤΗΝ ΕΦΗΒΕΙΑ ΚΑΙ ΜΠΟΡΕΙ ΝΑ ΕΞΕΛΙΧΘΕΙ ΤΑ ΕΠΟΜΕΝΑ 10-20 ΧΡΟΝΙΑ</a:t>
            </a:r>
            <a:r>
              <a:rPr lang="en-US" sz="2400" dirty="0" smtClean="0">
                <a:latin typeface="Arial" pitchFamily="34" charset="0"/>
              </a:rPr>
              <a:t>.</a:t>
            </a:r>
            <a:endParaRPr lang="en-US" sz="2400" dirty="0" smtClean="0"/>
          </a:p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" pitchFamily="34" charset="0"/>
              </a:rPr>
              <a:t>ΠΡΟΚΑΛΕΙ ΜΥΩΠΙΑ ΚΑΙ ΑΣΤΙΓΜΑΤΙΣΜΟ</a:t>
            </a:r>
            <a:endParaRPr lang="en-US" sz="2400" dirty="0" smtClean="0">
              <a:latin typeface="Arial" pitchFamily="34" charset="0"/>
              <a:cs typeface="+mn-cs"/>
            </a:endParaRPr>
          </a:p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" pitchFamily="34" charset="0"/>
              </a:rPr>
              <a:t>ΦΩΤΟΕΥΑΙΣΘΗΣΙΑ</a:t>
            </a:r>
            <a:endParaRPr lang="en-US" sz="2400" dirty="0" smtClean="0">
              <a:latin typeface="Arial" pitchFamily="34" charset="0"/>
              <a:cs typeface="+mn-cs"/>
            </a:endParaRPr>
          </a:p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" pitchFamily="34" charset="0"/>
              </a:rPr>
              <a:t>ΔΙΠΛΩΠΙΑ</a:t>
            </a:r>
            <a:endParaRPr lang="en-US" sz="2400" dirty="0" smtClean="0">
              <a:latin typeface="Arial" pitchFamily="34" charset="0"/>
              <a:cs typeface="+mn-cs"/>
            </a:endParaRPr>
          </a:p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" pitchFamily="34" charset="0"/>
              </a:rPr>
              <a:t>ΖΑΛΑΔΕΣ &amp; ΠΟΝΟΚΕΦΑΛΟΥΣ</a:t>
            </a:r>
            <a:endParaRPr lang="en-US" sz="2400" dirty="0" smtClean="0">
              <a:latin typeface="Arial" pitchFamily="34" charset="0"/>
            </a:endParaRPr>
          </a:p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400" dirty="0" smtClean="0">
              <a:latin typeface="Arial" pitchFamily="34" charset="0"/>
            </a:endParaRPr>
          </a:p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400" dirty="0" smtClean="0">
              <a:latin typeface="Arial" pitchFamily="34" charset="0"/>
            </a:endParaRPr>
          </a:p>
          <a:p>
            <a:pPr marL="365760" indent="-283464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Char char="•"/>
              <a:defRPr/>
            </a:pPr>
            <a:endParaRPr lang="en-US" sz="2400" dirty="0" smtClean="0">
              <a:latin typeface="Arial" pitchFamily="34" charset="0"/>
              <a:cs typeface="+mn-cs"/>
            </a:endParaRPr>
          </a:p>
          <a:p>
            <a:pPr marL="365760" indent="-283464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Char char="•"/>
              <a:defRPr/>
            </a:pPr>
            <a:endParaRPr lang="en-US" sz="2400" dirty="0" smtClean="0">
              <a:latin typeface="Arial" pitchFamily="34" charset="0"/>
              <a:cs typeface="+mn-cs"/>
            </a:endParaRPr>
          </a:p>
          <a:p>
            <a:pPr marL="365760" indent="-283464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Char char="•"/>
              <a:defRPr/>
            </a:pPr>
            <a:endParaRPr lang="en-US" sz="2400" dirty="0" smtClean="0">
              <a:latin typeface="Arial" pitchFamily="34" charset="0"/>
              <a:cs typeface="+mn-cs"/>
            </a:endParaRPr>
          </a:p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400" dirty="0" smtClean="0">
              <a:latin typeface="Arial" pitchFamily="34" charset="0"/>
              <a:cs typeface="+mn-cs"/>
            </a:endParaRPr>
          </a:p>
          <a:p>
            <a:pPr marL="365760" indent="-283464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400" dirty="0" smtClean="0"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h_keraco_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971800"/>
            <a:ext cx="31591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362200" y="990600"/>
            <a:ext cx="5040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400" i="1" dirty="0" smtClean="0">
                <a:solidFill>
                  <a:schemeClr val="tx2">
                    <a:lumMod val="50000"/>
                  </a:schemeClr>
                </a:solidFill>
              </a:rPr>
              <a:t>ΚΕΡΑΤΟΚΩΝΟΣ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3012" name="Picture 2" descr="Slid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971800"/>
            <a:ext cx="32591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 descr="C:\Users\user\Desktop\keratoconus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971800"/>
            <a:ext cx="19526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548680"/>
            <a:ext cx="7550150" cy="490597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</a:rPr>
              <a:t>Munson's sign: </a:t>
            </a:r>
          </a:p>
          <a:p>
            <a:pPr lvl="1" eaLnBrk="1" hangingPunct="1">
              <a:defRPr/>
            </a:pPr>
            <a:r>
              <a:rPr lang="en-US" dirty="0" smtClean="0">
                <a:latin typeface="Arial" pitchFamily="34" charset="0"/>
              </a:rPr>
              <a:t>It’s an angulation of the lower lid during inferior gaze due to corneal protrusion</a:t>
            </a:r>
          </a:p>
          <a:p>
            <a:pPr eaLnBrk="1" hangingPunct="1">
              <a:defRPr/>
            </a:pPr>
            <a:endParaRPr lang="en-US" sz="2800" dirty="0" smtClean="0">
              <a:latin typeface="Arial" pitchFamily="34" charset="0"/>
            </a:endParaRPr>
          </a:p>
        </p:txBody>
      </p:sp>
      <p:pic>
        <p:nvPicPr>
          <p:cNvPr id="37891" name="Picture 3" descr="Clens7muns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1775" y="3805238"/>
            <a:ext cx="171450" cy="115887"/>
          </a:xfrm>
          <a:ln w="12700">
            <a:solidFill>
              <a:srgbClr val="000000"/>
            </a:solidFill>
          </a:ln>
        </p:spPr>
      </p:pic>
      <p:pic>
        <p:nvPicPr>
          <p:cNvPr id="37892" name="Picture 2" descr="C:\Users\user\Desktop\Keratoconus-with-Munsons-sign-USA-1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667000"/>
            <a:ext cx="5105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381000" y="685800"/>
            <a:ext cx="8497888" cy="5241925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C00000"/>
                </a:solidFill>
                <a:latin typeface="Arial" pitchFamily="34" charset="0"/>
              </a:rPr>
              <a:t>ΤΟΠΟΓΡΑΦΙΑ</a:t>
            </a:r>
            <a:endParaRPr lang="en-US" sz="2800" dirty="0" smtClean="0">
              <a:solidFill>
                <a:srgbClr val="C00000"/>
              </a:solidFill>
              <a:latin typeface="Arial" pitchFamily="34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800" dirty="0" smtClean="0">
                <a:latin typeface="Arial" pitchFamily="34" charset="0"/>
              </a:rPr>
              <a:t> normal round curvature 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equally-spaced symmetric reflections.</a:t>
            </a:r>
            <a:endParaRPr lang="en-US" sz="2800" dirty="0" smtClean="0">
              <a:latin typeface="Arial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 smtClean="0">
              <a:latin typeface="Arial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 smtClean="0">
              <a:latin typeface="Arial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 smtClean="0">
              <a:latin typeface="Arial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latin typeface="Arial" pitchFamily="34" charset="0"/>
              </a:rPr>
              <a:t>Note the distorted pattern 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latin typeface="Arial" pitchFamily="34" charset="0"/>
              </a:rPr>
              <a:t>of the rings </a:t>
            </a:r>
          </a:p>
          <a:p>
            <a:pPr eaLnBrk="1" hangingPunct="1">
              <a:buFontTx/>
              <a:buNone/>
              <a:defRPr/>
            </a:pPr>
            <a:endParaRPr lang="en-US" sz="2800" dirty="0" smtClean="0">
              <a:latin typeface="Arial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 smtClean="0">
              <a:latin typeface="Arial" pitchFamily="34" charset="0"/>
            </a:endParaRPr>
          </a:p>
        </p:txBody>
      </p:sp>
      <p:pic>
        <p:nvPicPr>
          <p:cNvPr id="38915" name="Picture 3" descr="Normal kerat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81000"/>
            <a:ext cx="3352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Moderate keratoco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05200"/>
            <a:ext cx="369728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MY" smtClean="0"/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MY" smtClean="0"/>
          </a:p>
        </p:txBody>
      </p:sp>
      <p:pic>
        <p:nvPicPr>
          <p:cNvPr id="11268" name="Picture 2" descr="C:\Users\Asma\Desktop\donore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http://www.clspectrum.com/content/archive/2011/August/images/CLS_August_A10_Fig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060848"/>
            <a:ext cx="8565287" cy="3456384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CORNEAL CROSS-LINKING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http://www.medicalook.com/diseases_images/Keratit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405" y="1700808"/>
            <a:ext cx="7675011" cy="4809332"/>
          </a:xfrm>
          <a:prstGeom prst="rect">
            <a:avLst/>
          </a:prstGeom>
          <a:noFill/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ΚΕΡΑΤΙΤΙΔΕΣ</a:t>
            </a:r>
            <a:endParaRPr lang="el-GR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άμεσος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άμεσος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1514</TotalTime>
  <Words>2443</Words>
  <Application>Microsoft Office PowerPoint</Application>
  <PresentationFormat>Προβολή στην οθόνη (4:3)</PresentationFormat>
  <Paragraphs>606</Paragraphs>
  <Slides>167</Slides>
  <Notes>36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167</vt:i4>
      </vt:variant>
    </vt:vector>
  </HeadingPairs>
  <TitlesOfParts>
    <vt:vector size="168" baseType="lpstr">
      <vt:lpstr>Διάμεσος</vt:lpstr>
      <vt:lpstr>Ο ΟΦΘΑΛΜΟΣ ΑΝΑΤΟΜΙΑ - ΠΑΘΟΛΟΓΙΑ</vt:lpstr>
      <vt:lpstr>ΣΚΟΠΟΣ ΤΟΥ ΜΑΘΗΜΑΤΟΣ</vt:lpstr>
      <vt:lpstr>ΑΝΑΤΟΜΙΑ</vt:lpstr>
      <vt:lpstr>Διαφάνεια 4</vt:lpstr>
      <vt:lpstr>Διαφάνεια 5</vt:lpstr>
      <vt:lpstr>Διαφάνεια 6</vt:lpstr>
      <vt:lpstr>ΕΞΑΡΤΗΜΑΤΑ ΤΟΥ ΟΦΘΑΛΜΟΥ</vt:lpstr>
      <vt:lpstr>Διαφάνεια 8</vt:lpstr>
      <vt:lpstr>Διαφάνεια 9</vt:lpstr>
      <vt:lpstr>Διαφάνεια 10</vt:lpstr>
      <vt:lpstr>ΕΞΩΟΦΘΑΛΜΙΟΙ  ΜΥΕΣ</vt:lpstr>
      <vt:lpstr>Διαφάνεια 12</vt:lpstr>
      <vt:lpstr>ΛΗΨΗ ΟΦΘΑΛΜΟΛΟΓΙΚΟΥ ΙΣΤΟΡΙΚΟΥ</vt:lpstr>
      <vt:lpstr>ΕΞΕΤΑΣΗ ΟΦΘΑΛΜΟΥ</vt:lpstr>
      <vt:lpstr>ΕΠΙΣΚΟΠΗΣΗ</vt:lpstr>
      <vt:lpstr>Διαφάνεια 16</vt:lpstr>
      <vt:lpstr>Διαφάνεια 17</vt:lpstr>
      <vt:lpstr>Διαφάνεια 18</vt:lpstr>
      <vt:lpstr>Διαφάνεια 19</vt:lpstr>
      <vt:lpstr>ΠΟΝΟΣ</vt:lpstr>
      <vt:lpstr>ΕΚΚΡΙΣΕΙΣ</vt:lpstr>
      <vt:lpstr>ΟΡΑΣΗ</vt:lpstr>
      <vt:lpstr>ΕΞΕΤΑΣΗ</vt:lpstr>
      <vt:lpstr>Διαφάνεια 24</vt:lpstr>
      <vt:lpstr>Διαφάνεια 25</vt:lpstr>
      <vt:lpstr>ΣΥΝΗΘΗ ΠΡΟΒΛΗΜΑΤΑ</vt:lpstr>
      <vt:lpstr>ΑΝΩΔΥΝΗ ΣΤΑΔΙΑΚΗ ΑΠΩΛΕΙΑ  ΤΗΣ ΟΡΑΣΗΣ ΣΤΟΥΣ ΗΛΙΚΙΩΜΕΝΟΥΣ ‑ ΚΑΤΑΡΑΚΤΗΣ</vt:lpstr>
      <vt:lpstr>ΠΟΝΟΣ, ΘΟΛΗ ΟΡΑΣΗ, ‘’ΦΩΤΟΣΤΕΦΑΝΑ’’ ΓΥΡΩ ΑΠΌ ΤΑ ΦΩΤΑ ‑ ΟΞΥ ΓΛΑΥΚΩΜΑ RED FLAG</vt:lpstr>
      <vt:lpstr>ΜΩΡΟ ΜΕ ΕΤΕΡΟΠΛΕΥΡΗ ΔΑΚΡΥΡΟΙΑ ΚΑΙ ΤΣΙΜΠΛΕΣ ΑΤΡΗΣΙΑ ΔΑΚΡΥΙΚΟΥ ΠΟΡΟΥ</vt:lpstr>
      <vt:lpstr> ΚΟΚΚΙΝΟ ΜΑΤΙ, ΘΟΛΗ ΟΡΑΣΗ, ΦΩΤΟΦΟΒΙΑ, ΜΕ ή ΧΩΡΙΣ ΠΟΝΟ - ΙΡΙΔΟΚΥΚΛΙΤΙΔΑ (ΦΛΕΓΜΟΝΗ)  RED FLAG</vt:lpstr>
      <vt:lpstr>ΧΩΡΙΣ ΚΑΘΟΛΟΥ ΣΥΜΠΤΩΜΑΤΑ ή ΤΥΧΑΙΑ ΑΝΑΚΑΛΥΨΗ ΦΤΩΧΗΣ ΟΡΑΣΗΣ ΣΤΟ ΕΝΑ ΜΑΤΙ  ΧΡΟΝΙΟ ΑΠΛΟ ΓΛΑΥΚΩΜΑ</vt:lpstr>
      <vt:lpstr>ΞΑΦΝΙΚΗ ΟΡΙΖΟΝΤΙΑ ΔΙΠΛΩΠΙΑ ΙΔΙΑΙΤΕΡΑ ΣΤΟΥΣ ΗΛΙΚΙΩΜΕΝΟΥΣ ‑ ΠΑΡΕΣΗ/ΠΑΡΑΛΥΣΗ ΝΕΥΡΟΥ RED FLAG</vt:lpstr>
      <vt:lpstr>ΠΑΡΟΔΙΚΑ ΕΠΙΣΟΔΕΙΑ ΑΠΩΛΕΙΑΣ ΟΡΑΣΕΩΣ ‑ amaurosis fugax ‑ ΕΜΒΟΛΙΚΑ ΕΠΕΙΣΟΔΙΑ/ΚΑΡΩΤΙΔΕΣ-ΚΑΡΔΙΑ RED FLAG</vt:lpstr>
      <vt:lpstr>ΞΑΦΝΙΚΗ ΑΠΩΛΕΙΑ ΤΟΥ ΑΝΩ ή ΚΑΤΩ ΜΕΡΟΥΣ ΤΟΥ ΟΠΤΙΚΟΥ ΠΕΔΙΟΥ- ΑΠΟΦΡΑΞΗ ΚΛΑΔΟΥ ΦΛΕΦΑΣ ή ΑΡΤΗΡΙΑΣ RED FLAG</vt:lpstr>
      <vt:lpstr>‘’ΚΟΥΡΤΙΝΑ’’ ΠΟΥ ΠΕΦΤΕΙ ή ‘’ΤΟΙΧΟΣ’’ ΠΟΥ ΑΝΕΒΑΙΝΕΙ ΣΙΓΑ ΣΙΓΑ ΚΑΙ ΑΛΛΑΖΕΙ ΜΕ ΤΗ ΘΕΣΗ ΤΟΥ ΚΕΦΑΛΙΟΥ – ΑΠΟΚΟΛΛΗΣΗ ΤΟΥ ΑΜΦΙΒΛΗΣΤΡΟΕΙΔΟΥΣ RED FLAG</vt:lpstr>
      <vt:lpstr>ΑΙΜΑ ΣΤΟ ΠΡΟΣΘΙΟ ΘΑΛΑΜΟ  ΥΦΑΙΜΑ</vt:lpstr>
      <vt:lpstr>ΞΕΝΟ ΣΩΜΑ ΣΤΟ ΚΕΡΑΤΟΕΙΔΗ</vt:lpstr>
      <vt:lpstr>ΕΡΠΗΤΙΚΗ ΚΕΡΑΤΙΤΙΔΑ RED FLAG</vt:lpstr>
      <vt:lpstr>ΚΟΡΗ ΤΟΥ ΜΑΤΙΟΥ </vt:lpstr>
      <vt:lpstr>ΟΠΙΣΘΙΑ ΣΥΝΕΧΕΙΑ ΑΠΌ ΦΛΕΓΜΟΝΗ</vt:lpstr>
      <vt:lpstr>Red reflex</vt:lpstr>
      <vt:lpstr>ΕΞΩΦΘΑΛΜΙΟΙ ΜΥΕΣ</vt:lpstr>
      <vt:lpstr>ΣΤΡΑΒΙΣΜΟΣ</vt:lpstr>
      <vt:lpstr>ΠΡΟΣΑΡΜΟΣΤΙΚΟΣ ΣΤΡΑΒΙΣΜΟΣ</vt:lpstr>
      <vt:lpstr>ΕΞΕΤΑΣΗ ΟΠΤΙΚΩΝ ΠΕΔΙΩΝ</vt:lpstr>
      <vt:lpstr>ΟΠΤΙΚΑ ΠΕΔΙΑ</vt:lpstr>
      <vt:lpstr>ΒΥΘΟΣΚΟΠΗΣΗ</vt:lpstr>
      <vt:lpstr>ΦΥΣΙΟΛΟΓΙΚΟ ΟΠΤΙΚΟ ΝΕΥΡΟ</vt:lpstr>
      <vt:lpstr>ΟΠΤΙΚΟ ΝΕΥΡΟ - ΓΑΥΚΩΜΑ</vt:lpstr>
      <vt:lpstr>ΟΙΔΗΜΑ ΟΠΤΙΚΟΥ ΝΕΥΡΟΥ</vt:lpstr>
      <vt:lpstr>ΑΝΤΙΛΗΨΗ ΧΡΩΜΑΤΩΝ</vt:lpstr>
      <vt:lpstr>ΕΡΓΑΣΤΗΡΙΑΚΕΣ ΕΞΕΤΑΣΕΙΣ</vt:lpstr>
      <vt:lpstr>ΦΛΟΥΡΑΓΓΕΙΟΓΡΑΦΙΑ</vt:lpstr>
      <vt:lpstr>CT scan</vt:lpstr>
      <vt:lpstr>ΟΠΤΙΚΑ ΠΕΔΙΑ </vt:lpstr>
      <vt:lpstr>ΥΠΕΡΗΧΟΣ</vt:lpstr>
      <vt:lpstr>MRI</vt:lpstr>
      <vt:lpstr>ΣΥΝΗΘΗ ΝΟΣΗΜΑΤΑ ΤΩΝ ΟΦΘΑΛΜΩΝ</vt:lpstr>
      <vt:lpstr>ΘΥΡΟΕΙΔΙΚΗ ΟΦΘΑΛΜΟΠΑΘΕΙΑ </vt:lpstr>
      <vt:lpstr>ΣΗΜΕΙΑ ΚΑΙ ΣΥΜΠΤΩΜΑΤΑ</vt:lpstr>
      <vt:lpstr>Διαφάνεια 61</vt:lpstr>
      <vt:lpstr>Διαφάνεια 62</vt:lpstr>
      <vt:lpstr>ΚΥΤΤΑΡΙΤΙΔΑ ΤΟΥ ΚΟΓΧΟΥ RED FLAG</vt:lpstr>
      <vt:lpstr>ΠΡΟΔΙΑΦΡΑΓΜΑΤΙΚΗ ΚΥΤΤΑΡΙΤΙΔΑ </vt:lpstr>
      <vt:lpstr>Διαφάνεια 65</vt:lpstr>
      <vt:lpstr>Διαφάνεια 66</vt:lpstr>
      <vt:lpstr>ΚΑΡΩΤΙΔΟ-ΣΥΡΑΓΓΩΔΗ ΕΠΙΚΟΙΝΩΝΙΑ</vt:lpstr>
      <vt:lpstr>ΚΥΡΣΟΙ ΚΟΓΧΟΥ</vt:lpstr>
      <vt:lpstr>ΑΙΜΑΓΓΕΙΩΜΑΤΑ</vt:lpstr>
      <vt:lpstr>ΔΕΡΜΟΙΔΕΙΣ ΚΥΣΤΕΙΣ</vt:lpstr>
      <vt:lpstr>ΟΓΚΟΙ ΤΟΥ ΚΟΓΧΟΥ</vt:lpstr>
      <vt:lpstr>ΡΑΒΔΟΜΥΟΣΑΡΚΩΜΑ</vt:lpstr>
      <vt:lpstr>ΓΛΥΩΜΑ ΟΠΤΙΚΟΥ ΝΕΥΡΟΥ</vt:lpstr>
      <vt:lpstr>ΤΑ ΒΛΕΦΑΡΑ</vt:lpstr>
      <vt:lpstr>ΕΚΤΡΩΠΙΟ</vt:lpstr>
      <vt:lpstr>ΕΝΤΡΩΠΙΟ</vt:lpstr>
      <vt:lpstr>ΒΛΕΦΑΡΟΠΤΩΣΗ</vt:lpstr>
      <vt:lpstr>Η ΔΑΚΡΥΙΚΗ ΣΥΣΚΕΥΗ</vt:lpstr>
      <vt:lpstr>Διαφάνεια 79</vt:lpstr>
      <vt:lpstr>Διαφάνεια 80</vt:lpstr>
      <vt:lpstr>ΕΠΙΠΕΦΥΚΟΤΑΣ</vt:lpstr>
      <vt:lpstr>ΠΤΕΡΥΓΙΟ</vt:lpstr>
      <vt:lpstr>ΕΠΙΠΕΦΥΚΙΤΙΔΕΣ</vt:lpstr>
      <vt:lpstr>ΚΕΡΑΤΟΕΙΔΗΣ</vt:lpstr>
      <vt:lpstr>ΛΕΙΤΟΥΡΓΕΙΕΣ ΤΟΥ ΚΕΡΑΤΟΕΙΔΗ</vt:lpstr>
      <vt:lpstr>Διαφάνεια 86</vt:lpstr>
      <vt:lpstr>Η ΔΟΜΗ ΤΟΥ ΚΕΡΑΤΟΕΙΔΟΥΣ</vt:lpstr>
      <vt:lpstr>ΚΕΡΑΤΟΕΙΔΗΣ</vt:lpstr>
      <vt:lpstr>ΠΑΘΗΣΕΙΣ ΤΟΥ ΚΕΡΑΤΟΕΙΔΗ</vt:lpstr>
      <vt:lpstr>ΑΝΩΜΑΛΙΕΣ ΣΤΗ ΚΑΜΠΥΛΟΤΗΤΑ:</vt:lpstr>
      <vt:lpstr>ΚΕΡΑΤΟΚΩΝΟΣ</vt:lpstr>
      <vt:lpstr>ΑΙΤΙΕΣ ΤΟΥ ΚΕΡΑΤΟΚΩΝΟΥ</vt:lpstr>
      <vt:lpstr>ΣΥΜΠΤΩΜΑΤΑ</vt:lpstr>
      <vt:lpstr>Διαφάνεια 94</vt:lpstr>
      <vt:lpstr>Διαφάνεια 95</vt:lpstr>
      <vt:lpstr>Διαφάνεια 96</vt:lpstr>
      <vt:lpstr>Διαφάνεια 97</vt:lpstr>
      <vt:lpstr>CORNEAL CROSS-LINKING</vt:lpstr>
      <vt:lpstr>ΚΕΡΑΤΙΤΙΔΕΣ</vt:lpstr>
      <vt:lpstr>ΕΡΠΗΤΙΚΗ ΚΕΡΑΤΙΤΙΔΑ</vt:lpstr>
      <vt:lpstr>ΔΙΣΚΟΕΙΔΗΣ ΚΕΡΑΤΙΤΙΔΑ</vt:lpstr>
      <vt:lpstr>Διαφάνεια 102</vt:lpstr>
      <vt:lpstr>ΜΥΩΠΙΑ</vt:lpstr>
      <vt:lpstr>ΥΠΕΡΜΕΤΡΩΠΙΑ</vt:lpstr>
      <vt:lpstr>ΑΣΤΙΓΜΑΤΙΣΜΟΣ</vt:lpstr>
      <vt:lpstr>LASIK</vt:lpstr>
      <vt:lpstr>Ο ΣΚΛΗΡΟΣ ΧΙΤΩΝΑΣ</vt:lpstr>
      <vt:lpstr>  ΠΑΘΗΣΕΙΣ </vt:lpstr>
      <vt:lpstr>Διαφάνεια 109</vt:lpstr>
      <vt:lpstr>Διαφάνεια 110</vt:lpstr>
      <vt:lpstr>Scleromalacia </vt:lpstr>
      <vt:lpstr>Scleromalacia perforance</vt:lpstr>
      <vt:lpstr>ΣΤΑΦΥΛΩΜΑ</vt:lpstr>
      <vt:lpstr>Ciliary Staphyloma </vt:lpstr>
      <vt:lpstr>ΓΛΑΥΚΩΜΑ</vt:lpstr>
      <vt:lpstr>ΤΥΠΟΙ ΓΛΑΥΚΩΜΑΤΟΣ</vt:lpstr>
      <vt:lpstr>ΨΕΥΔΟΑΠΟΦΟΛΙΔΩΤΙΚΟ ΓΛΑΥΚΩΜΑ</vt:lpstr>
      <vt:lpstr>ΦΑΚΟΛΥΤΙΚΟ ΓΛΑΥΚΩΜΑ</vt:lpstr>
      <vt:lpstr>ΦΑΚΟΣ</vt:lpstr>
      <vt:lpstr>ΚΑΤΑΡΑΚΤΗΣ</vt:lpstr>
      <vt:lpstr>ΣΥΜΠΤΩΜΑΤΑ ΚΑΤΑΡΑΚΤΗ</vt:lpstr>
      <vt:lpstr>ΦΑΚΟΘΡΥΨΙΑ</vt:lpstr>
      <vt:lpstr>ΕΚΤΟΠΟΣ ΦΑΚΟΣ (‘ECTOPIA LENTIS)</vt:lpstr>
      <vt:lpstr>Διαφάνεια 124</vt:lpstr>
      <vt:lpstr>ΚΟΛΟΒΩΜΑ</vt:lpstr>
      <vt:lpstr>        ΑΜΦΙΒΛΗΣΤΡΟΕΙΔΗΣ ΧΙΤΩΝΑΣ</vt:lpstr>
      <vt:lpstr>ΣΤΡΩΜΑΤΑ ΤΟΥ ΑΜΦΙΒΛΗΣΤΡΟΕΙΔΗ</vt:lpstr>
      <vt:lpstr>ΦΩΤΟ-ΥΠΟΔΟΧΕΙΣ</vt:lpstr>
      <vt:lpstr>ΚΥΡΙΑ ΣΥΜΠΤΩΜΑΤΑ ΤΩΝ ΠΑΘΗΣΕΩΝ ΤΟΥ ΑΜΦΙΒΛΗΣΤΡΟΕΙΔΟΥΣ</vt:lpstr>
      <vt:lpstr>Διαφάνεια 130</vt:lpstr>
      <vt:lpstr>ΗΛΙΚΙΑΚΗ ΕΚΦΥΛΙΣΗ ΤΗΣ ΩΧΡΑΣ ΚΗΛΙΔΑΣ (AMD)</vt:lpstr>
      <vt:lpstr>Διαφάνεια 132</vt:lpstr>
      <vt:lpstr>Διαφάνεια 133</vt:lpstr>
      <vt:lpstr>ΘΕΡΑΠΕΙΑ</vt:lpstr>
      <vt:lpstr>ΕΝΕΣΗ anti-VEGF</vt:lpstr>
      <vt:lpstr>ΟΠΗ ΩΧΡΑΣ</vt:lpstr>
      <vt:lpstr>Διαφάνεια 137</vt:lpstr>
      <vt:lpstr>Macular edema</vt:lpstr>
      <vt:lpstr>Διαφάνεια 139</vt:lpstr>
      <vt:lpstr>Διαφάνεια 140</vt:lpstr>
      <vt:lpstr>ΤΟΞΙΚΕΣ ΩΧΡΟΠΑΘΙΕΣ</vt:lpstr>
      <vt:lpstr>ΤΟΞΙΚΕΣ ΩΧΡΟΠΑΘΙΕΣ</vt:lpstr>
      <vt:lpstr>ΟΠΙΣΘΙΑ ΑΠΟΚΟΛΗΣΗ ΤΟΥ ΥΑΛΩΔΟΥΣ</vt:lpstr>
      <vt:lpstr>Διαφάνεια 144</vt:lpstr>
      <vt:lpstr>ΑΠΟΚΟΛΗΣΗ ΤΟΥ ΑΜΦΙΒΛΗΣΤΡΟΕΙΔΟΥΣ</vt:lpstr>
      <vt:lpstr>RETINAL DETACHMENT</vt:lpstr>
      <vt:lpstr>Διαφάνεια 147</vt:lpstr>
      <vt:lpstr>ΣΥΜΠΤΩΜΑΤΑ</vt:lpstr>
      <vt:lpstr>ΑΠΟΦΡΑΞΗ ΚΛΑΔΟΥ ΤΗΣ ΚΕΝΤΡΙΚΗΣ ΑΡΤΗΡΙΑΣ ΤΟΥ ΑΜΦΙΒΛΗΣΤΡΟΕΙΔΗ</vt:lpstr>
      <vt:lpstr>ΑΠΟΦΡΑΞΗ ΚΛΑΔΟΥ ΚΕΝΤΡΙΚΗΣ ΦΛΕΒΑΣ ΤΟΥ ΑΜΦΙΒΛΗΣΤΡΟΕΙΔΗ</vt:lpstr>
      <vt:lpstr>CENTRAL RETINAL VEIN OCCLUSION</vt:lpstr>
      <vt:lpstr>CRVO</vt:lpstr>
      <vt:lpstr>CENTRAL RETINAL ARTERY OCCLUSION</vt:lpstr>
      <vt:lpstr>Ocular manifestation of hypertension </vt:lpstr>
      <vt:lpstr>Διαφάνεια 155</vt:lpstr>
      <vt:lpstr>ΥΠΕΡΤΑΣΙΚΗ ΑΜΦΙΒΛΗΣΤΡΟΕΙΔΟΠΑΘΕΙΑ</vt:lpstr>
      <vt:lpstr>ΕΜΒΟΛΟ ΣΕ ΚΛΑΔΟ ΤΗΣ ΟΦΘ. ΑΡΤΗΡΙΑΣ</vt:lpstr>
      <vt:lpstr>ΦΑΡΜΑΚΑ ΜΕ ΟΦΘΑΛΜΙΚΗ ΤΟΞΙΚΟΤΗΤΑ </vt:lpstr>
      <vt:lpstr>Systemic side effect of topical medication</vt:lpstr>
      <vt:lpstr>Διαφάνεια 160</vt:lpstr>
      <vt:lpstr>ΟΠΤΙΚΟ ΝΕΥΡΟ</vt:lpstr>
      <vt:lpstr>ΟΠΤΙΚΗ ΝΕΥΡΟΠΑΘΕΙΑ</vt:lpstr>
      <vt:lpstr>ΟΠΤΙΚΕΣ ΝΕΥΡΟΠΑΘΕΙΕΣ</vt:lpstr>
      <vt:lpstr>Διαφάνεια 164</vt:lpstr>
      <vt:lpstr>ΕΞΩΦΘΑΛΜΙΟΙ ΜΥΕΣ ΣΤΡΑΒΙΣΜΟΣ</vt:lpstr>
      <vt:lpstr>Διαφάνεια 166</vt:lpstr>
      <vt:lpstr>Διαφάνεια 167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ΟΦΘΑΛΜΟΣ ΑΝΑΤΟΜΙΑ - ΠΑΘΟΛΟΓΙΑ</dc:title>
  <dc:creator>PETROS</dc:creator>
  <cp:lastModifiedBy>PETROS</cp:lastModifiedBy>
  <cp:revision>157</cp:revision>
  <dcterms:created xsi:type="dcterms:W3CDTF">2013-01-06T06:41:44Z</dcterms:created>
  <dcterms:modified xsi:type="dcterms:W3CDTF">2013-01-07T07:56:18Z</dcterms:modified>
</cp:coreProperties>
</file>