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3" r:id="rId2"/>
  </p:sldMasterIdLst>
  <p:notesMasterIdLst>
    <p:notesMasterId r:id="rId16"/>
  </p:notesMasterIdLst>
  <p:sldIdLst>
    <p:sldId id="262" r:id="rId3"/>
    <p:sldId id="320" r:id="rId4"/>
    <p:sldId id="319" r:id="rId5"/>
    <p:sldId id="321" r:id="rId6"/>
    <p:sldId id="323" r:id="rId7"/>
    <p:sldId id="324" r:id="rId8"/>
    <p:sldId id="325" r:id="rId9"/>
    <p:sldId id="336" r:id="rId10"/>
    <p:sldId id="335" r:id="rId11"/>
    <p:sldId id="337" r:id="rId12"/>
    <p:sldId id="339" r:id="rId13"/>
    <p:sldId id="340" r:id="rId14"/>
    <p:sldId id="261" r:id="rId15"/>
  </p:sldIdLst>
  <p:sldSz cx="9144000" cy="6858000" type="screen4x3"/>
  <p:notesSz cx="6858000" cy="9144000"/>
  <p:custDataLst>
    <p:tags r:id="rId1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41" autoAdjust="0"/>
  </p:normalViewPr>
  <p:slideViewPr>
    <p:cSldViewPr>
      <p:cViewPr varScale="1">
        <p:scale>
          <a:sx n="92" d="100"/>
          <a:sy n="92" d="100"/>
        </p:scale>
        <p:origin x="-182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A4749F-50DC-40DA-BEB4-41700D25A2F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5839205-EF91-439E-A613-EC67D2BB516E}">
      <dgm:prSet phldrT="[Κείμενο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l-GR" sz="1800" b="1" u="sng" dirty="0"/>
            <a:t>3</a:t>
          </a:r>
          <a:r>
            <a:rPr lang="el-GR" sz="1800" b="1" u="sng" baseline="30000" dirty="0"/>
            <a:t>ο</a:t>
          </a:r>
          <a:r>
            <a:rPr lang="el-GR" sz="1800" b="1" u="sng" dirty="0"/>
            <a:t> βήμα: </a:t>
          </a:r>
          <a:endParaRPr lang="el-GR" sz="1800" dirty="0"/>
        </a:p>
      </dgm:t>
    </dgm:pt>
    <dgm:pt modelId="{27CC0276-6EFB-4F7F-93D3-A76BFD07B3AC}" type="parTrans" cxnId="{36794CAA-5CF0-48AA-A0BC-3D43946265D9}">
      <dgm:prSet/>
      <dgm:spPr/>
      <dgm:t>
        <a:bodyPr/>
        <a:lstStyle/>
        <a:p>
          <a:endParaRPr lang="el-GR" sz="1400"/>
        </a:p>
      </dgm:t>
    </dgm:pt>
    <dgm:pt modelId="{E75A469B-17AF-4095-BD36-9C8289EE2072}" type="sibTrans" cxnId="{36794CAA-5CF0-48AA-A0BC-3D43946265D9}">
      <dgm:prSet/>
      <dgm:spPr/>
      <dgm:t>
        <a:bodyPr/>
        <a:lstStyle/>
        <a:p>
          <a:endParaRPr lang="el-GR" sz="1400"/>
        </a:p>
      </dgm:t>
    </dgm:pt>
    <dgm:pt modelId="{52DEE40D-F4A9-41EA-B78F-F9941E12407F}">
      <dgm:prSet custT="1"/>
      <dgm:spPr/>
      <dgm:t>
        <a:bodyPr/>
        <a:lstStyle/>
        <a:p>
          <a:r>
            <a:rPr lang="el-GR" sz="1100" b="1" dirty="0"/>
            <a:t>Ανάλυση του εσωτερικού περιβάλλοντος του οργανισμού προκειμένου να αναγνωρισθούν τα δυνατά σημεία και οι αδυναμίες του οργανισμού</a:t>
          </a:r>
        </a:p>
      </dgm:t>
    </dgm:pt>
    <dgm:pt modelId="{F2AEC3BC-547B-46D5-8C5E-F4420A299FFF}" type="parTrans" cxnId="{55BAFAAC-67A5-4500-89E0-4B44E895778F}">
      <dgm:prSet/>
      <dgm:spPr/>
      <dgm:t>
        <a:bodyPr/>
        <a:lstStyle/>
        <a:p>
          <a:endParaRPr lang="el-GR"/>
        </a:p>
      </dgm:t>
    </dgm:pt>
    <dgm:pt modelId="{E980C036-C4F4-4511-8AC6-DCE9F82F94D7}" type="sibTrans" cxnId="{55BAFAAC-67A5-4500-89E0-4B44E895778F}">
      <dgm:prSet/>
      <dgm:spPr/>
      <dgm:t>
        <a:bodyPr/>
        <a:lstStyle/>
        <a:p>
          <a:endParaRPr lang="el-GR"/>
        </a:p>
      </dgm:t>
    </dgm:pt>
    <dgm:pt modelId="{E8F6065C-56B0-4F88-8BE8-70636AF3A975}" type="pres">
      <dgm:prSet presAssocID="{29A4749F-50DC-40DA-BEB4-41700D25A2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A2FA4E-F015-40E4-8022-51F2ACB4952B}" type="pres">
      <dgm:prSet presAssocID="{F5839205-EF91-439E-A613-EC67D2BB516E}" presName="boxAndChildren" presStyleCnt="0"/>
      <dgm:spPr/>
    </dgm:pt>
    <dgm:pt modelId="{AEBF7B95-15B5-468C-A964-E01E545EE132}" type="pres">
      <dgm:prSet presAssocID="{F5839205-EF91-439E-A613-EC67D2BB516E}" presName="parentTextBox" presStyleLbl="node1" presStyleIdx="0" presStyleCnt="1"/>
      <dgm:spPr/>
      <dgm:t>
        <a:bodyPr/>
        <a:lstStyle/>
        <a:p>
          <a:endParaRPr lang="en-US"/>
        </a:p>
      </dgm:t>
    </dgm:pt>
    <dgm:pt modelId="{C57CE4AC-EB55-4B62-865B-C3D886B289D4}" type="pres">
      <dgm:prSet presAssocID="{F5839205-EF91-439E-A613-EC67D2BB516E}" presName="entireBox" presStyleLbl="node1" presStyleIdx="0" presStyleCnt="1"/>
      <dgm:spPr/>
      <dgm:t>
        <a:bodyPr/>
        <a:lstStyle/>
        <a:p>
          <a:endParaRPr lang="en-US"/>
        </a:p>
      </dgm:t>
    </dgm:pt>
    <dgm:pt modelId="{263CA7AB-2601-4751-A89D-B29ABBAA0C91}" type="pres">
      <dgm:prSet presAssocID="{F5839205-EF91-439E-A613-EC67D2BB516E}" presName="descendantBox" presStyleCnt="0"/>
      <dgm:spPr/>
    </dgm:pt>
    <dgm:pt modelId="{76053820-D653-48D3-9685-32973629F2CB}" type="pres">
      <dgm:prSet presAssocID="{52DEE40D-F4A9-41EA-B78F-F9941E12407F}" presName="childTextBox" presStyleLbl="fgAccFollowNode1" presStyleIdx="0" presStyleCnt="1" custScaleX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A6D2AC-8F91-440C-A196-6B5B4069BBDD}" type="presOf" srcId="{F5839205-EF91-439E-A613-EC67D2BB516E}" destId="{AEBF7B95-15B5-468C-A964-E01E545EE132}" srcOrd="0" destOrd="0" presId="urn:microsoft.com/office/officeart/2005/8/layout/process4"/>
    <dgm:cxn modelId="{2765C5E7-6600-4AD7-9C4A-C27B3B5049F1}" type="presOf" srcId="{52DEE40D-F4A9-41EA-B78F-F9941E12407F}" destId="{76053820-D653-48D3-9685-32973629F2CB}" srcOrd="0" destOrd="0" presId="urn:microsoft.com/office/officeart/2005/8/layout/process4"/>
    <dgm:cxn modelId="{36794CAA-5CF0-48AA-A0BC-3D43946265D9}" srcId="{29A4749F-50DC-40DA-BEB4-41700D25A2F4}" destId="{F5839205-EF91-439E-A613-EC67D2BB516E}" srcOrd="0" destOrd="0" parTransId="{27CC0276-6EFB-4F7F-93D3-A76BFD07B3AC}" sibTransId="{E75A469B-17AF-4095-BD36-9C8289EE2072}"/>
    <dgm:cxn modelId="{03ABDB53-7BA7-456B-A2A5-7E89974B9CC3}" type="presOf" srcId="{F5839205-EF91-439E-A613-EC67D2BB516E}" destId="{C57CE4AC-EB55-4B62-865B-C3D886B289D4}" srcOrd="1" destOrd="0" presId="urn:microsoft.com/office/officeart/2005/8/layout/process4"/>
    <dgm:cxn modelId="{55BAFAAC-67A5-4500-89E0-4B44E895778F}" srcId="{F5839205-EF91-439E-A613-EC67D2BB516E}" destId="{52DEE40D-F4A9-41EA-B78F-F9941E12407F}" srcOrd="0" destOrd="0" parTransId="{F2AEC3BC-547B-46D5-8C5E-F4420A299FFF}" sibTransId="{E980C036-C4F4-4511-8AC6-DCE9F82F94D7}"/>
    <dgm:cxn modelId="{1A423214-D315-44DD-9B87-9CBB34D851B6}" type="presOf" srcId="{29A4749F-50DC-40DA-BEB4-41700D25A2F4}" destId="{E8F6065C-56B0-4F88-8BE8-70636AF3A975}" srcOrd="0" destOrd="0" presId="urn:microsoft.com/office/officeart/2005/8/layout/process4"/>
    <dgm:cxn modelId="{6A3E28B5-0664-4F1D-A58F-C305DDF6E137}" type="presParOf" srcId="{E8F6065C-56B0-4F88-8BE8-70636AF3A975}" destId="{71A2FA4E-F015-40E4-8022-51F2ACB4952B}" srcOrd="0" destOrd="0" presId="urn:microsoft.com/office/officeart/2005/8/layout/process4"/>
    <dgm:cxn modelId="{FC0A14CC-40A7-4B3C-BAEC-F030365667CD}" type="presParOf" srcId="{71A2FA4E-F015-40E4-8022-51F2ACB4952B}" destId="{AEBF7B95-15B5-468C-A964-E01E545EE132}" srcOrd="0" destOrd="0" presId="urn:microsoft.com/office/officeart/2005/8/layout/process4"/>
    <dgm:cxn modelId="{D5688C15-F058-467E-8EA0-5D51C39A5D0A}" type="presParOf" srcId="{71A2FA4E-F015-40E4-8022-51F2ACB4952B}" destId="{C57CE4AC-EB55-4B62-865B-C3D886B289D4}" srcOrd="1" destOrd="0" presId="urn:microsoft.com/office/officeart/2005/8/layout/process4"/>
    <dgm:cxn modelId="{C70B04BC-FDD0-4411-AC3E-3FF4766C671C}" type="presParOf" srcId="{71A2FA4E-F015-40E4-8022-51F2ACB4952B}" destId="{263CA7AB-2601-4751-A89D-B29ABBAA0C91}" srcOrd="2" destOrd="0" presId="urn:microsoft.com/office/officeart/2005/8/layout/process4"/>
    <dgm:cxn modelId="{529E821E-BA01-4BAA-BE5A-99DB01D1E048}" type="presParOf" srcId="{263CA7AB-2601-4751-A89D-B29ABBAA0C91}" destId="{76053820-D653-48D3-9685-32973629F2C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A4749F-50DC-40DA-BEB4-41700D25A2F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5839205-EF91-439E-A613-EC67D2BB516E}">
      <dgm:prSet phldrT="[Κείμενο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l-GR" sz="1800" b="1" u="sng" dirty="0"/>
            <a:t>3</a:t>
          </a:r>
          <a:r>
            <a:rPr lang="el-GR" sz="1800" b="1" u="sng" baseline="30000" dirty="0"/>
            <a:t>ο</a:t>
          </a:r>
          <a:r>
            <a:rPr lang="el-GR" sz="1800" b="1" u="sng" dirty="0"/>
            <a:t> βήμα: </a:t>
          </a:r>
          <a:endParaRPr lang="el-GR" sz="1800" dirty="0"/>
        </a:p>
      </dgm:t>
    </dgm:pt>
    <dgm:pt modelId="{27CC0276-6EFB-4F7F-93D3-A76BFD07B3AC}" type="parTrans" cxnId="{36794CAA-5CF0-48AA-A0BC-3D43946265D9}">
      <dgm:prSet/>
      <dgm:spPr/>
      <dgm:t>
        <a:bodyPr/>
        <a:lstStyle/>
        <a:p>
          <a:endParaRPr lang="el-GR" sz="1400"/>
        </a:p>
      </dgm:t>
    </dgm:pt>
    <dgm:pt modelId="{E75A469B-17AF-4095-BD36-9C8289EE2072}" type="sibTrans" cxnId="{36794CAA-5CF0-48AA-A0BC-3D43946265D9}">
      <dgm:prSet/>
      <dgm:spPr/>
      <dgm:t>
        <a:bodyPr/>
        <a:lstStyle/>
        <a:p>
          <a:endParaRPr lang="el-GR" sz="1400"/>
        </a:p>
      </dgm:t>
    </dgm:pt>
    <dgm:pt modelId="{52DEE40D-F4A9-41EA-B78F-F9941E12407F}">
      <dgm:prSet custT="1"/>
      <dgm:spPr/>
      <dgm:t>
        <a:bodyPr/>
        <a:lstStyle/>
        <a:p>
          <a:r>
            <a:rPr lang="el-GR" sz="1100" b="1" dirty="0"/>
            <a:t>Ανάλυση του εσωτερικού περιβάλλοντος του οργανισμού προκειμένου να αναγνωρισθούν τα δυνατά σημεία και οι αδυναμίες του οργανισμού</a:t>
          </a:r>
        </a:p>
      </dgm:t>
    </dgm:pt>
    <dgm:pt modelId="{F2AEC3BC-547B-46D5-8C5E-F4420A299FFF}" type="parTrans" cxnId="{55BAFAAC-67A5-4500-89E0-4B44E895778F}">
      <dgm:prSet/>
      <dgm:spPr/>
      <dgm:t>
        <a:bodyPr/>
        <a:lstStyle/>
        <a:p>
          <a:endParaRPr lang="el-GR"/>
        </a:p>
      </dgm:t>
    </dgm:pt>
    <dgm:pt modelId="{E980C036-C4F4-4511-8AC6-DCE9F82F94D7}" type="sibTrans" cxnId="{55BAFAAC-67A5-4500-89E0-4B44E895778F}">
      <dgm:prSet/>
      <dgm:spPr/>
      <dgm:t>
        <a:bodyPr/>
        <a:lstStyle/>
        <a:p>
          <a:endParaRPr lang="el-GR"/>
        </a:p>
      </dgm:t>
    </dgm:pt>
    <dgm:pt modelId="{E8F6065C-56B0-4F88-8BE8-70636AF3A975}" type="pres">
      <dgm:prSet presAssocID="{29A4749F-50DC-40DA-BEB4-41700D25A2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A2FA4E-F015-40E4-8022-51F2ACB4952B}" type="pres">
      <dgm:prSet presAssocID="{F5839205-EF91-439E-A613-EC67D2BB516E}" presName="boxAndChildren" presStyleCnt="0"/>
      <dgm:spPr/>
    </dgm:pt>
    <dgm:pt modelId="{AEBF7B95-15B5-468C-A964-E01E545EE132}" type="pres">
      <dgm:prSet presAssocID="{F5839205-EF91-439E-A613-EC67D2BB516E}" presName="parentTextBox" presStyleLbl="node1" presStyleIdx="0" presStyleCnt="1"/>
      <dgm:spPr/>
      <dgm:t>
        <a:bodyPr/>
        <a:lstStyle/>
        <a:p>
          <a:endParaRPr lang="en-US"/>
        </a:p>
      </dgm:t>
    </dgm:pt>
    <dgm:pt modelId="{C57CE4AC-EB55-4B62-865B-C3D886B289D4}" type="pres">
      <dgm:prSet presAssocID="{F5839205-EF91-439E-A613-EC67D2BB516E}" presName="entireBox" presStyleLbl="node1" presStyleIdx="0" presStyleCnt="1"/>
      <dgm:spPr/>
      <dgm:t>
        <a:bodyPr/>
        <a:lstStyle/>
        <a:p>
          <a:endParaRPr lang="en-US"/>
        </a:p>
      </dgm:t>
    </dgm:pt>
    <dgm:pt modelId="{263CA7AB-2601-4751-A89D-B29ABBAA0C91}" type="pres">
      <dgm:prSet presAssocID="{F5839205-EF91-439E-A613-EC67D2BB516E}" presName="descendantBox" presStyleCnt="0"/>
      <dgm:spPr/>
    </dgm:pt>
    <dgm:pt modelId="{76053820-D653-48D3-9685-32973629F2CB}" type="pres">
      <dgm:prSet presAssocID="{52DEE40D-F4A9-41EA-B78F-F9941E12407F}" presName="childTextBox" presStyleLbl="fgAccFollowNode1" presStyleIdx="0" presStyleCnt="1" custScaleX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794CAA-5CF0-48AA-A0BC-3D43946265D9}" srcId="{29A4749F-50DC-40DA-BEB4-41700D25A2F4}" destId="{F5839205-EF91-439E-A613-EC67D2BB516E}" srcOrd="0" destOrd="0" parTransId="{27CC0276-6EFB-4F7F-93D3-A76BFD07B3AC}" sibTransId="{E75A469B-17AF-4095-BD36-9C8289EE2072}"/>
    <dgm:cxn modelId="{C6EF47EF-D17E-422C-8FD8-9D6CE941005F}" type="presOf" srcId="{29A4749F-50DC-40DA-BEB4-41700D25A2F4}" destId="{E8F6065C-56B0-4F88-8BE8-70636AF3A975}" srcOrd="0" destOrd="0" presId="urn:microsoft.com/office/officeart/2005/8/layout/process4"/>
    <dgm:cxn modelId="{55BAFAAC-67A5-4500-89E0-4B44E895778F}" srcId="{F5839205-EF91-439E-A613-EC67D2BB516E}" destId="{52DEE40D-F4A9-41EA-B78F-F9941E12407F}" srcOrd="0" destOrd="0" parTransId="{F2AEC3BC-547B-46D5-8C5E-F4420A299FFF}" sibTransId="{E980C036-C4F4-4511-8AC6-DCE9F82F94D7}"/>
    <dgm:cxn modelId="{339FE893-6F8D-499C-8D84-45C35CEDCEC6}" type="presOf" srcId="{F5839205-EF91-439E-A613-EC67D2BB516E}" destId="{AEBF7B95-15B5-468C-A964-E01E545EE132}" srcOrd="0" destOrd="0" presId="urn:microsoft.com/office/officeart/2005/8/layout/process4"/>
    <dgm:cxn modelId="{0C838B7A-D682-4CF5-B7A1-56212B4B607E}" type="presOf" srcId="{52DEE40D-F4A9-41EA-B78F-F9941E12407F}" destId="{76053820-D653-48D3-9685-32973629F2CB}" srcOrd="0" destOrd="0" presId="urn:microsoft.com/office/officeart/2005/8/layout/process4"/>
    <dgm:cxn modelId="{380EC4E7-5171-4296-82DA-DA20473D5DA7}" type="presOf" srcId="{F5839205-EF91-439E-A613-EC67D2BB516E}" destId="{C57CE4AC-EB55-4B62-865B-C3D886B289D4}" srcOrd="1" destOrd="0" presId="urn:microsoft.com/office/officeart/2005/8/layout/process4"/>
    <dgm:cxn modelId="{E510439A-0B99-4762-BB4D-591281CDF38A}" type="presParOf" srcId="{E8F6065C-56B0-4F88-8BE8-70636AF3A975}" destId="{71A2FA4E-F015-40E4-8022-51F2ACB4952B}" srcOrd="0" destOrd="0" presId="urn:microsoft.com/office/officeart/2005/8/layout/process4"/>
    <dgm:cxn modelId="{258E8ADD-2E2E-4A36-864B-37918CF7BDAE}" type="presParOf" srcId="{71A2FA4E-F015-40E4-8022-51F2ACB4952B}" destId="{AEBF7B95-15B5-468C-A964-E01E545EE132}" srcOrd="0" destOrd="0" presId="urn:microsoft.com/office/officeart/2005/8/layout/process4"/>
    <dgm:cxn modelId="{6D6812CE-4673-428C-8C6D-0AC0A6DE74A8}" type="presParOf" srcId="{71A2FA4E-F015-40E4-8022-51F2ACB4952B}" destId="{C57CE4AC-EB55-4B62-865B-C3D886B289D4}" srcOrd="1" destOrd="0" presId="urn:microsoft.com/office/officeart/2005/8/layout/process4"/>
    <dgm:cxn modelId="{BA9BFC9C-3640-4DF8-801A-9F38DA2279FB}" type="presParOf" srcId="{71A2FA4E-F015-40E4-8022-51F2ACB4952B}" destId="{263CA7AB-2601-4751-A89D-B29ABBAA0C91}" srcOrd="2" destOrd="0" presId="urn:microsoft.com/office/officeart/2005/8/layout/process4"/>
    <dgm:cxn modelId="{6271FB88-DCC9-4085-8B9D-974EB990562D}" type="presParOf" srcId="{263CA7AB-2601-4751-A89D-B29ABBAA0C91}" destId="{76053820-D653-48D3-9685-32973629F2CB}" srcOrd="0" destOrd="0" presId="urn:microsoft.com/office/officeart/2005/8/layout/process4"/>
  </dgm:cxnLst>
  <dgm:bg>
    <a:solidFill>
      <a:schemeClr val="accent3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A4749F-50DC-40DA-BEB4-41700D25A2F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5839205-EF91-439E-A613-EC67D2BB516E}">
      <dgm:prSet phldrT="[Κείμενο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l-GR" sz="1800" b="1" u="sng" dirty="0"/>
            <a:t>3</a:t>
          </a:r>
          <a:r>
            <a:rPr lang="el-GR" sz="1800" b="1" u="sng" baseline="30000" dirty="0"/>
            <a:t>ο</a:t>
          </a:r>
          <a:r>
            <a:rPr lang="el-GR" sz="1800" b="1" u="sng" dirty="0"/>
            <a:t> βήμα: </a:t>
          </a:r>
          <a:endParaRPr lang="el-GR" sz="1800" dirty="0"/>
        </a:p>
      </dgm:t>
    </dgm:pt>
    <dgm:pt modelId="{27CC0276-6EFB-4F7F-93D3-A76BFD07B3AC}" type="parTrans" cxnId="{36794CAA-5CF0-48AA-A0BC-3D43946265D9}">
      <dgm:prSet/>
      <dgm:spPr/>
      <dgm:t>
        <a:bodyPr/>
        <a:lstStyle/>
        <a:p>
          <a:endParaRPr lang="el-GR" sz="1400"/>
        </a:p>
      </dgm:t>
    </dgm:pt>
    <dgm:pt modelId="{E75A469B-17AF-4095-BD36-9C8289EE2072}" type="sibTrans" cxnId="{36794CAA-5CF0-48AA-A0BC-3D43946265D9}">
      <dgm:prSet/>
      <dgm:spPr/>
      <dgm:t>
        <a:bodyPr/>
        <a:lstStyle/>
        <a:p>
          <a:endParaRPr lang="el-GR" sz="1400"/>
        </a:p>
      </dgm:t>
    </dgm:pt>
    <dgm:pt modelId="{52DEE40D-F4A9-41EA-B78F-F9941E12407F}">
      <dgm:prSet custT="1"/>
      <dgm:spPr/>
      <dgm:t>
        <a:bodyPr/>
        <a:lstStyle/>
        <a:p>
          <a:r>
            <a:rPr lang="el-GR" sz="1100" b="1" dirty="0"/>
            <a:t>Ανάλυση του εσωτερικού περιβάλλοντος του οργανισμού προκειμένου να αναγνωρισθούν τα δυνατά σημεία και οι αδυναμίες του οργανισμού</a:t>
          </a:r>
        </a:p>
      </dgm:t>
    </dgm:pt>
    <dgm:pt modelId="{F2AEC3BC-547B-46D5-8C5E-F4420A299FFF}" type="parTrans" cxnId="{55BAFAAC-67A5-4500-89E0-4B44E895778F}">
      <dgm:prSet/>
      <dgm:spPr/>
      <dgm:t>
        <a:bodyPr/>
        <a:lstStyle/>
        <a:p>
          <a:endParaRPr lang="el-GR"/>
        </a:p>
      </dgm:t>
    </dgm:pt>
    <dgm:pt modelId="{E980C036-C4F4-4511-8AC6-DCE9F82F94D7}" type="sibTrans" cxnId="{55BAFAAC-67A5-4500-89E0-4B44E895778F}">
      <dgm:prSet/>
      <dgm:spPr/>
      <dgm:t>
        <a:bodyPr/>
        <a:lstStyle/>
        <a:p>
          <a:endParaRPr lang="el-GR"/>
        </a:p>
      </dgm:t>
    </dgm:pt>
    <dgm:pt modelId="{E8F6065C-56B0-4F88-8BE8-70636AF3A975}" type="pres">
      <dgm:prSet presAssocID="{29A4749F-50DC-40DA-BEB4-41700D25A2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A2FA4E-F015-40E4-8022-51F2ACB4952B}" type="pres">
      <dgm:prSet presAssocID="{F5839205-EF91-439E-A613-EC67D2BB516E}" presName="boxAndChildren" presStyleCnt="0"/>
      <dgm:spPr/>
    </dgm:pt>
    <dgm:pt modelId="{AEBF7B95-15B5-468C-A964-E01E545EE132}" type="pres">
      <dgm:prSet presAssocID="{F5839205-EF91-439E-A613-EC67D2BB516E}" presName="parentTextBox" presStyleLbl="node1" presStyleIdx="0" presStyleCnt="1"/>
      <dgm:spPr/>
      <dgm:t>
        <a:bodyPr/>
        <a:lstStyle/>
        <a:p>
          <a:endParaRPr lang="en-US"/>
        </a:p>
      </dgm:t>
    </dgm:pt>
    <dgm:pt modelId="{C57CE4AC-EB55-4B62-865B-C3D886B289D4}" type="pres">
      <dgm:prSet presAssocID="{F5839205-EF91-439E-A613-EC67D2BB516E}" presName="entireBox" presStyleLbl="node1" presStyleIdx="0" presStyleCnt="1"/>
      <dgm:spPr/>
      <dgm:t>
        <a:bodyPr/>
        <a:lstStyle/>
        <a:p>
          <a:endParaRPr lang="en-US"/>
        </a:p>
      </dgm:t>
    </dgm:pt>
    <dgm:pt modelId="{263CA7AB-2601-4751-A89D-B29ABBAA0C91}" type="pres">
      <dgm:prSet presAssocID="{F5839205-EF91-439E-A613-EC67D2BB516E}" presName="descendantBox" presStyleCnt="0"/>
      <dgm:spPr/>
    </dgm:pt>
    <dgm:pt modelId="{76053820-D653-48D3-9685-32973629F2CB}" type="pres">
      <dgm:prSet presAssocID="{52DEE40D-F4A9-41EA-B78F-F9941E12407F}" presName="childTextBox" presStyleLbl="fgAccFollowNode1" presStyleIdx="0" presStyleCnt="1" custScaleX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794CAA-5CF0-48AA-A0BC-3D43946265D9}" srcId="{29A4749F-50DC-40DA-BEB4-41700D25A2F4}" destId="{F5839205-EF91-439E-A613-EC67D2BB516E}" srcOrd="0" destOrd="0" parTransId="{27CC0276-6EFB-4F7F-93D3-A76BFD07B3AC}" sibTransId="{E75A469B-17AF-4095-BD36-9C8289EE2072}"/>
    <dgm:cxn modelId="{EFA0B1FA-DD18-4F79-9DC8-5C36EF674262}" type="presOf" srcId="{52DEE40D-F4A9-41EA-B78F-F9941E12407F}" destId="{76053820-D653-48D3-9685-32973629F2CB}" srcOrd="0" destOrd="0" presId="urn:microsoft.com/office/officeart/2005/8/layout/process4"/>
    <dgm:cxn modelId="{5F158600-7F8F-48AA-BA7F-10111D3E7475}" type="presOf" srcId="{F5839205-EF91-439E-A613-EC67D2BB516E}" destId="{AEBF7B95-15B5-468C-A964-E01E545EE132}" srcOrd="0" destOrd="0" presId="urn:microsoft.com/office/officeart/2005/8/layout/process4"/>
    <dgm:cxn modelId="{7B5E2F17-EEE1-429C-BDF9-0BBD0FC6A487}" type="presOf" srcId="{29A4749F-50DC-40DA-BEB4-41700D25A2F4}" destId="{E8F6065C-56B0-4F88-8BE8-70636AF3A975}" srcOrd="0" destOrd="0" presId="urn:microsoft.com/office/officeart/2005/8/layout/process4"/>
    <dgm:cxn modelId="{35FDC005-E996-4C59-9F53-96B5D0A46F29}" type="presOf" srcId="{F5839205-EF91-439E-A613-EC67D2BB516E}" destId="{C57CE4AC-EB55-4B62-865B-C3D886B289D4}" srcOrd="1" destOrd="0" presId="urn:microsoft.com/office/officeart/2005/8/layout/process4"/>
    <dgm:cxn modelId="{55BAFAAC-67A5-4500-89E0-4B44E895778F}" srcId="{F5839205-EF91-439E-A613-EC67D2BB516E}" destId="{52DEE40D-F4A9-41EA-B78F-F9941E12407F}" srcOrd="0" destOrd="0" parTransId="{F2AEC3BC-547B-46D5-8C5E-F4420A299FFF}" sibTransId="{E980C036-C4F4-4511-8AC6-DCE9F82F94D7}"/>
    <dgm:cxn modelId="{C2898656-8EE9-4CBE-AC09-3C88335018EA}" type="presParOf" srcId="{E8F6065C-56B0-4F88-8BE8-70636AF3A975}" destId="{71A2FA4E-F015-40E4-8022-51F2ACB4952B}" srcOrd="0" destOrd="0" presId="urn:microsoft.com/office/officeart/2005/8/layout/process4"/>
    <dgm:cxn modelId="{653FD25B-67A5-474D-80B6-D6EF461CC9CD}" type="presParOf" srcId="{71A2FA4E-F015-40E4-8022-51F2ACB4952B}" destId="{AEBF7B95-15B5-468C-A964-E01E545EE132}" srcOrd="0" destOrd="0" presId="urn:microsoft.com/office/officeart/2005/8/layout/process4"/>
    <dgm:cxn modelId="{50BAB3DC-A57E-4577-B4B7-BA1559C03744}" type="presParOf" srcId="{71A2FA4E-F015-40E4-8022-51F2ACB4952B}" destId="{C57CE4AC-EB55-4B62-865B-C3D886B289D4}" srcOrd="1" destOrd="0" presId="urn:microsoft.com/office/officeart/2005/8/layout/process4"/>
    <dgm:cxn modelId="{657258C4-A875-4B57-A214-BCC492A237D5}" type="presParOf" srcId="{71A2FA4E-F015-40E4-8022-51F2ACB4952B}" destId="{263CA7AB-2601-4751-A89D-B29ABBAA0C91}" srcOrd="2" destOrd="0" presId="urn:microsoft.com/office/officeart/2005/8/layout/process4"/>
    <dgm:cxn modelId="{C11A66C0-69EC-4F9B-A99B-230568DE0CB4}" type="presParOf" srcId="{263CA7AB-2601-4751-A89D-B29ABBAA0C91}" destId="{76053820-D653-48D3-9685-32973629F2CB}" srcOrd="0" destOrd="0" presId="urn:microsoft.com/office/officeart/2005/8/layout/process4"/>
  </dgm:cxnLst>
  <dgm:bg>
    <a:solidFill>
      <a:schemeClr val="accent3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A4749F-50DC-40DA-BEB4-41700D25A2F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5839205-EF91-439E-A613-EC67D2BB516E}">
      <dgm:prSet phldrT="[Κείμενο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l-GR" sz="1800" b="1" u="sng" dirty="0"/>
            <a:t>3</a:t>
          </a:r>
          <a:r>
            <a:rPr lang="el-GR" sz="1800" b="1" u="sng" baseline="30000" dirty="0"/>
            <a:t>ο</a:t>
          </a:r>
          <a:r>
            <a:rPr lang="el-GR" sz="1800" b="1" u="sng" dirty="0"/>
            <a:t> βήμα: </a:t>
          </a:r>
          <a:endParaRPr lang="el-GR" sz="1800" dirty="0"/>
        </a:p>
      </dgm:t>
    </dgm:pt>
    <dgm:pt modelId="{27CC0276-6EFB-4F7F-93D3-A76BFD07B3AC}" type="parTrans" cxnId="{36794CAA-5CF0-48AA-A0BC-3D43946265D9}">
      <dgm:prSet/>
      <dgm:spPr/>
      <dgm:t>
        <a:bodyPr/>
        <a:lstStyle/>
        <a:p>
          <a:endParaRPr lang="el-GR" sz="1400"/>
        </a:p>
      </dgm:t>
    </dgm:pt>
    <dgm:pt modelId="{E75A469B-17AF-4095-BD36-9C8289EE2072}" type="sibTrans" cxnId="{36794CAA-5CF0-48AA-A0BC-3D43946265D9}">
      <dgm:prSet/>
      <dgm:spPr/>
      <dgm:t>
        <a:bodyPr/>
        <a:lstStyle/>
        <a:p>
          <a:endParaRPr lang="el-GR" sz="1400"/>
        </a:p>
      </dgm:t>
    </dgm:pt>
    <dgm:pt modelId="{52DEE40D-F4A9-41EA-B78F-F9941E12407F}">
      <dgm:prSet custT="1"/>
      <dgm:spPr/>
      <dgm:t>
        <a:bodyPr/>
        <a:lstStyle/>
        <a:p>
          <a:r>
            <a:rPr lang="el-GR" sz="1100" b="1" dirty="0"/>
            <a:t>Ανάλυση του εσωτερικού περιβάλλοντος του οργανισμού προκειμένου να αναγνωρισθούν τα δυνατά σημεία και οι αδυναμίες του οργανισμού</a:t>
          </a:r>
        </a:p>
      </dgm:t>
    </dgm:pt>
    <dgm:pt modelId="{F2AEC3BC-547B-46D5-8C5E-F4420A299FFF}" type="parTrans" cxnId="{55BAFAAC-67A5-4500-89E0-4B44E895778F}">
      <dgm:prSet/>
      <dgm:spPr/>
      <dgm:t>
        <a:bodyPr/>
        <a:lstStyle/>
        <a:p>
          <a:endParaRPr lang="el-GR"/>
        </a:p>
      </dgm:t>
    </dgm:pt>
    <dgm:pt modelId="{E980C036-C4F4-4511-8AC6-DCE9F82F94D7}" type="sibTrans" cxnId="{55BAFAAC-67A5-4500-89E0-4B44E895778F}">
      <dgm:prSet/>
      <dgm:spPr/>
      <dgm:t>
        <a:bodyPr/>
        <a:lstStyle/>
        <a:p>
          <a:endParaRPr lang="el-GR"/>
        </a:p>
      </dgm:t>
    </dgm:pt>
    <dgm:pt modelId="{E8F6065C-56B0-4F88-8BE8-70636AF3A975}" type="pres">
      <dgm:prSet presAssocID="{29A4749F-50DC-40DA-BEB4-41700D25A2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A2FA4E-F015-40E4-8022-51F2ACB4952B}" type="pres">
      <dgm:prSet presAssocID="{F5839205-EF91-439E-A613-EC67D2BB516E}" presName="boxAndChildren" presStyleCnt="0"/>
      <dgm:spPr/>
    </dgm:pt>
    <dgm:pt modelId="{AEBF7B95-15B5-468C-A964-E01E545EE132}" type="pres">
      <dgm:prSet presAssocID="{F5839205-EF91-439E-A613-EC67D2BB516E}" presName="parentTextBox" presStyleLbl="node1" presStyleIdx="0" presStyleCnt="1"/>
      <dgm:spPr/>
      <dgm:t>
        <a:bodyPr/>
        <a:lstStyle/>
        <a:p>
          <a:endParaRPr lang="en-US"/>
        </a:p>
      </dgm:t>
    </dgm:pt>
    <dgm:pt modelId="{C57CE4AC-EB55-4B62-865B-C3D886B289D4}" type="pres">
      <dgm:prSet presAssocID="{F5839205-EF91-439E-A613-EC67D2BB516E}" presName="entireBox" presStyleLbl="node1" presStyleIdx="0" presStyleCnt="1"/>
      <dgm:spPr/>
      <dgm:t>
        <a:bodyPr/>
        <a:lstStyle/>
        <a:p>
          <a:endParaRPr lang="en-US"/>
        </a:p>
      </dgm:t>
    </dgm:pt>
    <dgm:pt modelId="{263CA7AB-2601-4751-A89D-B29ABBAA0C91}" type="pres">
      <dgm:prSet presAssocID="{F5839205-EF91-439E-A613-EC67D2BB516E}" presName="descendantBox" presStyleCnt="0"/>
      <dgm:spPr/>
    </dgm:pt>
    <dgm:pt modelId="{76053820-D653-48D3-9685-32973629F2CB}" type="pres">
      <dgm:prSet presAssocID="{52DEE40D-F4A9-41EA-B78F-F9941E12407F}" presName="childTextBox" presStyleLbl="fgAccFollowNode1" presStyleIdx="0" presStyleCnt="1" custScaleX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58C42D-F2DF-415B-B022-66CE6CF7F86B}" type="presOf" srcId="{F5839205-EF91-439E-A613-EC67D2BB516E}" destId="{AEBF7B95-15B5-468C-A964-E01E545EE132}" srcOrd="0" destOrd="0" presId="urn:microsoft.com/office/officeart/2005/8/layout/process4"/>
    <dgm:cxn modelId="{36794CAA-5CF0-48AA-A0BC-3D43946265D9}" srcId="{29A4749F-50DC-40DA-BEB4-41700D25A2F4}" destId="{F5839205-EF91-439E-A613-EC67D2BB516E}" srcOrd="0" destOrd="0" parTransId="{27CC0276-6EFB-4F7F-93D3-A76BFD07B3AC}" sibTransId="{E75A469B-17AF-4095-BD36-9C8289EE2072}"/>
    <dgm:cxn modelId="{90A13EA5-BA79-42D8-8F36-8647FDAEFB54}" type="presOf" srcId="{52DEE40D-F4A9-41EA-B78F-F9941E12407F}" destId="{76053820-D653-48D3-9685-32973629F2CB}" srcOrd="0" destOrd="0" presId="urn:microsoft.com/office/officeart/2005/8/layout/process4"/>
    <dgm:cxn modelId="{13283804-AF09-488D-BD92-6FF79C7E0854}" type="presOf" srcId="{29A4749F-50DC-40DA-BEB4-41700D25A2F4}" destId="{E8F6065C-56B0-4F88-8BE8-70636AF3A975}" srcOrd="0" destOrd="0" presId="urn:microsoft.com/office/officeart/2005/8/layout/process4"/>
    <dgm:cxn modelId="{55BAFAAC-67A5-4500-89E0-4B44E895778F}" srcId="{F5839205-EF91-439E-A613-EC67D2BB516E}" destId="{52DEE40D-F4A9-41EA-B78F-F9941E12407F}" srcOrd="0" destOrd="0" parTransId="{F2AEC3BC-547B-46D5-8C5E-F4420A299FFF}" sibTransId="{E980C036-C4F4-4511-8AC6-DCE9F82F94D7}"/>
    <dgm:cxn modelId="{47025D80-C1DF-44C6-8BAD-C805CF03981D}" type="presOf" srcId="{F5839205-EF91-439E-A613-EC67D2BB516E}" destId="{C57CE4AC-EB55-4B62-865B-C3D886B289D4}" srcOrd="1" destOrd="0" presId="urn:microsoft.com/office/officeart/2005/8/layout/process4"/>
    <dgm:cxn modelId="{213AA9EB-3EF2-4867-84A7-1973B7C6BDD0}" type="presParOf" srcId="{E8F6065C-56B0-4F88-8BE8-70636AF3A975}" destId="{71A2FA4E-F015-40E4-8022-51F2ACB4952B}" srcOrd="0" destOrd="0" presId="urn:microsoft.com/office/officeart/2005/8/layout/process4"/>
    <dgm:cxn modelId="{12414B5B-9674-4EDE-A928-79BCD7452905}" type="presParOf" srcId="{71A2FA4E-F015-40E4-8022-51F2ACB4952B}" destId="{AEBF7B95-15B5-468C-A964-E01E545EE132}" srcOrd="0" destOrd="0" presId="urn:microsoft.com/office/officeart/2005/8/layout/process4"/>
    <dgm:cxn modelId="{02F96908-6C2A-4D48-BF6C-328E23B4DA07}" type="presParOf" srcId="{71A2FA4E-F015-40E4-8022-51F2ACB4952B}" destId="{C57CE4AC-EB55-4B62-865B-C3D886B289D4}" srcOrd="1" destOrd="0" presId="urn:microsoft.com/office/officeart/2005/8/layout/process4"/>
    <dgm:cxn modelId="{728A7493-53F7-4CB9-A649-48847C5E8B08}" type="presParOf" srcId="{71A2FA4E-F015-40E4-8022-51F2ACB4952B}" destId="{263CA7AB-2601-4751-A89D-B29ABBAA0C91}" srcOrd="2" destOrd="0" presId="urn:microsoft.com/office/officeart/2005/8/layout/process4"/>
    <dgm:cxn modelId="{F827C63C-5150-4DE6-9BCD-676FECE58F8C}" type="presParOf" srcId="{263CA7AB-2601-4751-A89D-B29ABBAA0C91}" destId="{76053820-D653-48D3-9685-32973629F2CB}" srcOrd="0" destOrd="0" presId="urn:microsoft.com/office/officeart/2005/8/layout/process4"/>
  </dgm:cxnLst>
  <dgm:bg>
    <a:solidFill>
      <a:schemeClr val="accent3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7120B8-4F5E-43D2-A91E-4E610F0251D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980585E3-9E98-41BC-ABFA-BFE0178C69BB}">
      <dgm:prSet phldrT="[Κείμενο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l-GR" altLang="el-GR" b="1" dirty="0">
              <a:solidFill>
                <a:srgbClr val="000000"/>
              </a:solidFill>
              <a:cs typeface="Times New Roman" pitchFamily="18" charset="0"/>
            </a:rPr>
            <a:t>Πόροι: Υλικοί και άυλοι</a:t>
          </a:r>
          <a:r>
            <a:rPr lang="en-GB" altLang="el-GR" b="1" dirty="0">
              <a:solidFill>
                <a:srgbClr val="000000"/>
              </a:solidFill>
              <a:cs typeface="Times New Roman" pitchFamily="18" charset="0"/>
            </a:rPr>
            <a:t> + </a:t>
          </a:r>
          <a:r>
            <a:rPr lang="el-GR" altLang="el-GR" b="1" dirty="0">
              <a:solidFill>
                <a:srgbClr val="000000"/>
              </a:solidFill>
              <a:cs typeface="Times New Roman" pitchFamily="18" charset="0"/>
            </a:rPr>
            <a:t>Συστήματα</a:t>
          </a:r>
          <a:endParaRPr lang="el-GR" b="1" dirty="0"/>
        </a:p>
      </dgm:t>
    </dgm:pt>
    <dgm:pt modelId="{347286D6-5D3B-487B-85C6-2639480CF623}" type="parTrans" cxnId="{FC09BAA4-E7DC-4AFF-895D-A1D6DC96B626}">
      <dgm:prSet/>
      <dgm:spPr/>
      <dgm:t>
        <a:bodyPr/>
        <a:lstStyle/>
        <a:p>
          <a:endParaRPr lang="el-GR"/>
        </a:p>
      </dgm:t>
    </dgm:pt>
    <dgm:pt modelId="{B16166B4-6CDC-4AF4-B670-4F76137340E8}" type="sibTrans" cxnId="{FC09BAA4-E7DC-4AFF-895D-A1D6DC96B626}">
      <dgm:prSet/>
      <dgm:spPr/>
      <dgm:t>
        <a:bodyPr/>
        <a:lstStyle/>
        <a:p>
          <a:endParaRPr lang="el-GR"/>
        </a:p>
      </dgm:t>
    </dgm:pt>
    <dgm:pt modelId="{A2600DA2-9DE1-44AC-958C-F185EEA1C5D2}">
      <dgm:prSet phldrT="[Κείμενο]" custT="1"/>
      <dgm:spPr/>
      <dgm:t>
        <a:bodyPr/>
        <a:lstStyle/>
        <a:p>
          <a:r>
            <a:rPr lang="el-GR" altLang="el-GR" sz="1400" b="1" dirty="0">
              <a:solidFill>
                <a:srgbClr val="000000"/>
              </a:solidFill>
              <a:cs typeface="Times New Roman" pitchFamily="18" charset="0"/>
            </a:rPr>
            <a:t>Ικανότητες</a:t>
          </a:r>
          <a:endParaRPr lang="el-GR" sz="1300" b="1" dirty="0"/>
        </a:p>
      </dgm:t>
    </dgm:pt>
    <dgm:pt modelId="{7CE48D24-027D-4427-A923-4EECD9D62168}" type="parTrans" cxnId="{39338717-D16C-4B0B-B4CB-009A7E7DC840}">
      <dgm:prSet/>
      <dgm:spPr/>
      <dgm:t>
        <a:bodyPr/>
        <a:lstStyle/>
        <a:p>
          <a:endParaRPr lang="el-GR"/>
        </a:p>
      </dgm:t>
    </dgm:pt>
    <dgm:pt modelId="{1CCB225B-F020-466F-994D-0913AF27E38D}" type="sibTrans" cxnId="{39338717-D16C-4B0B-B4CB-009A7E7DC840}">
      <dgm:prSet/>
      <dgm:spPr/>
      <dgm:t>
        <a:bodyPr/>
        <a:lstStyle/>
        <a:p>
          <a:endParaRPr lang="el-GR"/>
        </a:p>
      </dgm:t>
    </dgm:pt>
    <dgm:pt modelId="{90237C6E-6E32-465C-9C92-7705E5F35A63}">
      <dgm:prSet phldrT="[Κείμενο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l-GR" altLang="el-GR" b="1" dirty="0">
              <a:solidFill>
                <a:srgbClr val="000000"/>
              </a:solidFill>
              <a:cs typeface="Times New Roman" pitchFamily="18" charset="0"/>
            </a:rPr>
            <a:t>Θεμελιώδεις ικανότητες</a:t>
          </a:r>
          <a:endParaRPr lang="el-GR" dirty="0"/>
        </a:p>
      </dgm:t>
    </dgm:pt>
    <dgm:pt modelId="{6CA57BB7-04A7-4072-AC68-C88767540939}" type="parTrans" cxnId="{0B90E09F-A90A-4FA6-89E8-3D35164BCA10}">
      <dgm:prSet/>
      <dgm:spPr/>
      <dgm:t>
        <a:bodyPr/>
        <a:lstStyle/>
        <a:p>
          <a:endParaRPr lang="el-GR"/>
        </a:p>
      </dgm:t>
    </dgm:pt>
    <dgm:pt modelId="{8ECB2DE5-2D86-428E-9CA8-E54AF93B0B53}" type="sibTrans" cxnId="{0B90E09F-A90A-4FA6-89E8-3D35164BCA10}">
      <dgm:prSet/>
      <dgm:spPr/>
      <dgm:t>
        <a:bodyPr/>
        <a:lstStyle/>
        <a:p>
          <a:endParaRPr lang="el-GR"/>
        </a:p>
      </dgm:t>
    </dgm:pt>
    <dgm:pt modelId="{71297343-762D-4DD0-9C84-A5724FCA811B}" type="pres">
      <dgm:prSet presAssocID="{8E7120B8-4F5E-43D2-A91E-4E610F0251D4}" presName="Name0" presStyleCnt="0">
        <dgm:presLayoutVars>
          <dgm:dir/>
          <dgm:resizeHandles val="exact"/>
        </dgm:presLayoutVars>
      </dgm:prSet>
      <dgm:spPr/>
    </dgm:pt>
    <dgm:pt modelId="{58C01327-9971-4E76-8485-A7854CABFB4E}" type="pres">
      <dgm:prSet presAssocID="{8E7120B8-4F5E-43D2-A91E-4E610F0251D4}" presName="vNodes" presStyleCnt="0"/>
      <dgm:spPr/>
    </dgm:pt>
    <dgm:pt modelId="{F74A8D12-1404-4C5A-8498-4845293F9FDB}" type="pres">
      <dgm:prSet presAssocID="{980585E3-9E98-41BC-ABFA-BFE0178C69BB}" presName="node" presStyleLbl="node1" presStyleIdx="0" presStyleCnt="3" custScaleX="143488" custScaleY="68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2D830-EE80-410C-9711-1CAEDEFA893E}" type="pres">
      <dgm:prSet presAssocID="{B16166B4-6CDC-4AF4-B670-4F76137340E8}" presName="spacerT" presStyleCnt="0"/>
      <dgm:spPr/>
    </dgm:pt>
    <dgm:pt modelId="{AF3B99B8-D053-4FC2-B073-0622CB48BAC9}" type="pres">
      <dgm:prSet presAssocID="{B16166B4-6CDC-4AF4-B670-4F76137340E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CD2CC12-1E35-441D-8EF6-C22C673A4AB9}" type="pres">
      <dgm:prSet presAssocID="{B16166B4-6CDC-4AF4-B670-4F76137340E8}" presName="spacerB" presStyleCnt="0"/>
      <dgm:spPr/>
    </dgm:pt>
    <dgm:pt modelId="{68971871-7B10-46D9-BFB2-03EAE9DFDDE9}" type="pres">
      <dgm:prSet presAssocID="{A2600DA2-9DE1-44AC-958C-F185EEA1C5D2}" presName="node" presStyleLbl="node1" presStyleIdx="1" presStyleCnt="3" custScaleX="148256" custScaleY="67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CF9F7-B173-4528-BF75-5121B764AB45}" type="pres">
      <dgm:prSet presAssocID="{8E7120B8-4F5E-43D2-A91E-4E610F0251D4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1B0588FA-A7A0-4054-8A4E-DEDA4E8C9304}" type="pres">
      <dgm:prSet presAssocID="{8E7120B8-4F5E-43D2-A91E-4E610F0251D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68328B8-3F4F-42C3-8594-EAD7796D2B36}" type="pres">
      <dgm:prSet presAssocID="{8E7120B8-4F5E-43D2-A91E-4E610F0251D4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8CCE19-78D9-49F8-907C-7C2CEBE45D70}" type="presOf" srcId="{1CCB225B-F020-466F-994D-0913AF27E38D}" destId="{1B0588FA-A7A0-4054-8A4E-DEDA4E8C9304}" srcOrd="1" destOrd="0" presId="urn:microsoft.com/office/officeart/2005/8/layout/equation2"/>
    <dgm:cxn modelId="{DDD3F37F-FF01-4602-A481-833DC9E63223}" type="presOf" srcId="{B16166B4-6CDC-4AF4-B670-4F76137340E8}" destId="{AF3B99B8-D053-4FC2-B073-0622CB48BAC9}" srcOrd="0" destOrd="0" presId="urn:microsoft.com/office/officeart/2005/8/layout/equation2"/>
    <dgm:cxn modelId="{0B90E09F-A90A-4FA6-89E8-3D35164BCA10}" srcId="{8E7120B8-4F5E-43D2-A91E-4E610F0251D4}" destId="{90237C6E-6E32-465C-9C92-7705E5F35A63}" srcOrd="2" destOrd="0" parTransId="{6CA57BB7-04A7-4072-AC68-C88767540939}" sibTransId="{8ECB2DE5-2D86-428E-9CA8-E54AF93B0B53}"/>
    <dgm:cxn modelId="{05B892DA-36E6-44D5-A911-F79CFD37A7F9}" type="presOf" srcId="{980585E3-9E98-41BC-ABFA-BFE0178C69BB}" destId="{F74A8D12-1404-4C5A-8498-4845293F9FDB}" srcOrd="0" destOrd="0" presId="urn:microsoft.com/office/officeart/2005/8/layout/equation2"/>
    <dgm:cxn modelId="{39338717-D16C-4B0B-B4CB-009A7E7DC840}" srcId="{8E7120B8-4F5E-43D2-A91E-4E610F0251D4}" destId="{A2600DA2-9DE1-44AC-958C-F185EEA1C5D2}" srcOrd="1" destOrd="0" parTransId="{7CE48D24-027D-4427-A923-4EECD9D62168}" sibTransId="{1CCB225B-F020-466F-994D-0913AF27E38D}"/>
    <dgm:cxn modelId="{1B7B6ED6-CD77-429E-B962-A5567813C976}" type="presOf" srcId="{90237C6E-6E32-465C-9C92-7705E5F35A63}" destId="{768328B8-3F4F-42C3-8594-EAD7796D2B36}" srcOrd="0" destOrd="0" presId="urn:microsoft.com/office/officeart/2005/8/layout/equation2"/>
    <dgm:cxn modelId="{5CBCB074-09A3-456E-8065-C682F6E370A2}" type="presOf" srcId="{A2600DA2-9DE1-44AC-958C-F185EEA1C5D2}" destId="{68971871-7B10-46D9-BFB2-03EAE9DFDDE9}" srcOrd="0" destOrd="0" presId="urn:microsoft.com/office/officeart/2005/8/layout/equation2"/>
    <dgm:cxn modelId="{FC09BAA4-E7DC-4AFF-895D-A1D6DC96B626}" srcId="{8E7120B8-4F5E-43D2-A91E-4E610F0251D4}" destId="{980585E3-9E98-41BC-ABFA-BFE0178C69BB}" srcOrd="0" destOrd="0" parTransId="{347286D6-5D3B-487B-85C6-2639480CF623}" sibTransId="{B16166B4-6CDC-4AF4-B670-4F76137340E8}"/>
    <dgm:cxn modelId="{CA7363DF-4E4A-4F09-BC9B-6C06FFCB4333}" type="presOf" srcId="{8E7120B8-4F5E-43D2-A91E-4E610F0251D4}" destId="{71297343-762D-4DD0-9C84-A5724FCA811B}" srcOrd="0" destOrd="0" presId="urn:microsoft.com/office/officeart/2005/8/layout/equation2"/>
    <dgm:cxn modelId="{4782415E-8965-4F46-96B2-BB1446F12DFB}" type="presOf" srcId="{1CCB225B-F020-466F-994D-0913AF27E38D}" destId="{922CF9F7-B173-4528-BF75-5121B764AB45}" srcOrd="0" destOrd="0" presId="urn:microsoft.com/office/officeart/2005/8/layout/equation2"/>
    <dgm:cxn modelId="{F5270CFF-1C3B-41FE-879A-8677B63B2F1D}" type="presParOf" srcId="{71297343-762D-4DD0-9C84-A5724FCA811B}" destId="{58C01327-9971-4E76-8485-A7854CABFB4E}" srcOrd="0" destOrd="0" presId="urn:microsoft.com/office/officeart/2005/8/layout/equation2"/>
    <dgm:cxn modelId="{8B70A74F-8FCF-4643-8A8B-F52EC490B803}" type="presParOf" srcId="{58C01327-9971-4E76-8485-A7854CABFB4E}" destId="{F74A8D12-1404-4C5A-8498-4845293F9FDB}" srcOrd="0" destOrd="0" presId="urn:microsoft.com/office/officeart/2005/8/layout/equation2"/>
    <dgm:cxn modelId="{11A128E7-8279-4E04-AAB3-41CAD22A433D}" type="presParOf" srcId="{58C01327-9971-4E76-8485-A7854CABFB4E}" destId="{77B2D830-EE80-410C-9711-1CAEDEFA893E}" srcOrd="1" destOrd="0" presId="urn:microsoft.com/office/officeart/2005/8/layout/equation2"/>
    <dgm:cxn modelId="{C6A8A0CF-CD18-4682-A5B2-72C465713CEF}" type="presParOf" srcId="{58C01327-9971-4E76-8485-A7854CABFB4E}" destId="{AF3B99B8-D053-4FC2-B073-0622CB48BAC9}" srcOrd="2" destOrd="0" presId="urn:microsoft.com/office/officeart/2005/8/layout/equation2"/>
    <dgm:cxn modelId="{4213B86D-D56B-45ED-B4E4-FAE27E32A820}" type="presParOf" srcId="{58C01327-9971-4E76-8485-A7854CABFB4E}" destId="{0CD2CC12-1E35-441D-8EF6-C22C673A4AB9}" srcOrd="3" destOrd="0" presId="urn:microsoft.com/office/officeart/2005/8/layout/equation2"/>
    <dgm:cxn modelId="{AB7B2741-39B1-48F3-BBBF-CBFA893D8001}" type="presParOf" srcId="{58C01327-9971-4E76-8485-A7854CABFB4E}" destId="{68971871-7B10-46D9-BFB2-03EAE9DFDDE9}" srcOrd="4" destOrd="0" presId="urn:microsoft.com/office/officeart/2005/8/layout/equation2"/>
    <dgm:cxn modelId="{EE14BA05-3FC1-4C32-B67D-DD19CF5B160F}" type="presParOf" srcId="{71297343-762D-4DD0-9C84-A5724FCA811B}" destId="{922CF9F7-B173-4528-BF75-5121B764AB45}" srcOrd="1" destOrd="0" presId="urn:microsoft.com/office/officeart/2005/8/layout/equation2"/>
    <dgm:cxn modelId="{B135A381-FB86-4A2C-BB3B-C7160AFA799B}" type="presParOf" srcId="{922CF9F7-B173-4528-BF75-5121B764AB45}" destId="{1B0588FA-A7A0-4054-8A4E-DEDA4E8C9304}" srcOrd="0" destOrd="0" presId="urn:microsoft.com/office/officeart/2005/8/layout/equation2"/>
    <dgm:cxn modelId="{86045109-0A19-4929-BA5F-54A0A68BC2AB}" type="presParOf" srcId="{71297343-762D-4DD0-9C84-A5724FCA811B}" destId="{768328B8-3F4F-42C3-8594-EAD7796D2B3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A4749F-50DC-40DA-BEB4-41700D25A2F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5839205-EF91-439E-A613-EC67D2BB516E}">
      <dgm:prSet phldrT="[Κείμενο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l-GR" sz="1800" b="1" u="sng" dirty="0"/>
            <a:t>3</a:t>
          </a:r>
          <a:r>
            <a:rPr lang="el-GR" sz="1800" b="1" u="sng" baseline="30000" dirty="0"/>
            <a:t>ο</a:t>
          </a:r>
          <a:r>
            <a:rPr lang="el-GR" sz="1800" b="1" u="sng" dirty="0"/>
            <a:t> βήμα: </a:t>
          </a:r>
          <a:endParaRPr lang="el-GR" sz="1800" dirty="0"/>
        </a:p>
      </dgm:t>
    </dgm:pt>
    <dgm:pt modelId="{27CC0276-6EFB-4F7F-93D3-A76BFD07B3AC}" type="parTrans" cxnId="{36794CAA-5CF0-48AA-A0BC-3D43946265D9}">
      <dgm:prSet/>
      <dgm:spPr/>
      <dgm:t>
        <a:bodyPr/>
        <a:lstStyle/>
        <a:p>
          <a:endParaRPr lang="el-GR" sz="1400"/>
        </a:p>
      </dgm:t>
    </dgm:pt>
    <dgm:pt modelId="{E75A469B-17AF-4095-BD36-9C8289EE2072}" type="sibTrans" cxnId="{36794CAA-5CF0-48AA-A0BC-3D43946265D9}">
      <dgm:prSet/>
      <dgm:spPr/>
      <dgm:t>
        <a:bodyPr/>
        <a:lstStyle/>
        <a:p>
          <a:endParaRPr lang="el-GR" sz="1400"/>
        </a:p>
      </dgm:t>
    </dgm:pt>
    <dgm:pt modelId="{52DEE40D-F4A9-41EA-B78F-F9941E12407F}">
      <dgm:prSet custT="1"/>
      <dgm:spPr/>
      <dgm:t>
        <a:bodyPr/>
        <a:lstStyle/>
        <a:p>
          <a:r>
            <a:rPr lang="el-GR" sz="1100" b="1" dirty="0"/>
            <a:t>Ανάλυση του εσωτερικού περιβάλλοντος του οργανισμού προκειμένου να αναγνωρισθούν τα δυνατά σημεία και οι αδυναμίες του οργανισμού</a:t>
          </a:r>
        </a:p>
      </dgm:t>
    </dgm:pt>
    <dgm:pt modelId="{F2AEC3BC-547B-46D5-8C5E-F4420A299FFF}" type="parTrans" cxnId="{55BAFAAC-67A5-4500-89E0-4B44E895778F}">
      <dgm:prSet/>
      <dgm:spPr/>
      <dgm:t>
        <a:bodyPr/>
        <a:lstStyle/>
        <a:p>
          <a:endParaRPr lang="el-GR"/>
        </a:p>
      </dgm:t>
    </dgm:pt>
    <dgm:pt modelId="{E980C036-C4F4-4511-8AC6-DCE9F82F94D7}" type="sibTrans" cxnId="{55BAFAAC-67A5-4500-89E0-4B44E895778F}">
      <dgm:prSet/>
      <dgm:spPr/>
      <dgm:t>
        <a:bodyPr/>
        <a:lstStyle/>
        <a:p>
          <a:endParaRPr lang="el-GR"/>
        </a:p>
      </dgm:t>
    </dgm:pt>
    <dgm:pt modelId="{E8F6065C-56B0-4F88-8BE8-70636AF3A975}" type="pres">
      <dgm:prSet presAssocID="{29A4749F-50DC-40DA-BEB4-41700D25A2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A2FA4E-F015-40E4-8022-51F2ACB4952B}" type="pres">
      <dgm:prSet presAssocID="{F5839205-EF91-439E-A613-EC67D2BB516E}" presName="boxAndChildren" presStyleCnt="0"/>
      <dgm:spPr/>
    </dgm:pt>
    <dgm:pt modelId="{AEBF7B95-15B5-468C-A964-E01E545EE132}" type="pres">
      <dgm:prSet presAssocID="{F5839205-EF91-439E-A613-EC67D2BB516E}" presName="parentTextBox" presStyleLbl="node1" presStyleIdx="0" presStyleCnt="1"/>
      <dgm:spPr/>
      <dgm:t>
        <a:bodyPr/>
        <a:lstStyle/>
        <a:p>
          <a:endParaRPr lang="en-US"/>
        </a:p>
      </dgm:t>
    </dgm:pt>
    <dgm:pt modelId="{C57CE4AC-EB55-4B62-865B-C3D886B289D4}" type="pres">
      <dgm:prSet presAssocID="{F5839205-EF91-439E-A613-EC67D2BB516E}" presName="entireBox" presStyleLbl="node1" presStyleIdx="0" presStyleCnt="1"/>
      <dgm:spPr/>
      <dgm:t>
        <a:bodyPr/>
        <a:lstStyle/>
        <a:p>
          <a:endParaRPr lang="en-US"/>
        </a:p>
      </dgm:t>
    </dgm:pt>
    <dgm:pt modelId="{263CA7AB-2601-4751-A89D-B29ABBAA0C91}" type="pres">
      <dgm:prSet presAssocID="{F5839205-EF91-439E-A613-EC67D2BB516E}" presName="descendantBox" presStyleCnt="0"/>
      <dgm:spPr/>
    </dgm:pt>
    <dgm:pt modelId="{76053820-D653-48D3-9685-32973629F2CB}" type="pres">
      <dgm:prSet presAssocID="{52DEE40D-F4A9-41EA-B78F-F9941E12407F}" presName="childTextBox" presStyleLbl="fgAccFollowNode1" presStyleIdx="0" presStyleCnt="1" custScaleX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DF017A-C0E2-4B81-8F67-50F387E2D530}" type="presOf" srcId="{52DEE40D-F4A9-41EA-B78F-F9941E12407F}" destId="{76053820-D653-48D3-9685-32973629F2CB}" srcOrd="0" destOrd="0" presId="urn:microsoft.com/office/officeart/2005/8/layout/process4"/>
    <dgm:cxn modelId="{36794CAA-5CF0-48AA-A0BC-3D43946265D9}" srcId="{29A4749F-50DC-40DA-BEB4-41700D25A2F4}" destId="{F5839205-EF91-439E-A613-EC67D2BB516E}" srcOrd="0" destOrd="0" parTransId="{27CC0276-6EFB-4F7F-93D3-A76BFD07B3AC}" sibTransId="{E75A469B-17AF-4095-BD36-9C8289EE2072}"/>
    <dgm:cxn modelId="{79B801BA-38B0-4016-81D3-5708690208BC}" type="presOf" srcId="{29A4749F-50DC-40DA-BEB4-41700D25A2F4}" destId="{E8F6065C-56B0-4F88-8BE8-70636AF3A975}" srcOrd="0" destOrd="0" presId="urn:microsoft.com/office/officeart/2005/8/layout/process4"/>
    <dgm:cxn modelId="{59F17660-5DDF-4C32-8D9C-69A4CC5283E7}" type="presOf" srcId="{F5839205-EF91-439E-A613-EC67D2BB516E}" destId="{AEBF7B95-15B5-468C-A964-E01E545EE132}" srcOrd="0" destOrd="0" presId="urn:microsoft.com/office/officeart/2005/8/layout/process4"/>
    <dgm:cxn modelId="{55BAFAAC-67A5-4500-89E0-4B44E895778F}" srcId="{F5839205-EF91-439E-A613-EC67D2BB516E}" destId="{52DEE40D-F4A9-41EA-B78F-F9941E12407F}" srcOrd="0" destOrd="0" parTransId="{F2AEC3BC-547B-46D5-8C5E-F4420A299FFF}" sibTransId="{E980C036-C4F4-4511-8AC6-DCE9F82F94D7}"/>
    <dgm:cxn modelId="{5F655315-D0CF-4EBA-96B4-AD45053645DB}" type="presOf" srcId="{F5839205-EF91-439E-A613-EC67D2BB516E}" destId="{C57CE4AC-EB55-4B62-865B-C3D886B289D4}" srcOrd="1" destOrd="0" presId="urn:microsoft.com/office/officeart/2005/8/layout/process4"/>
    <dgm:cxn modelId="{43CFD5A9-8CED-4261-930E-B00F7FD4CCBA}" type="presParOf" srcId="{E8F6065C-56B0-4F88-8BE8-70636AF3A975}" destId="{71A2FA4E-F015-40E4-8022-51F2ACB4952B}" srcOrd="0" destOrd="0" presId="urn:microsoft.com/office/officeart/2005/8/layout/process4"/>
    <dgm:cxn modelId="{4A35A78F-5180-4D49-8AAE-5263E8FCAF83}" type="presParOf" srcId="{71A2FA4E-F015-40E4-8022-51F2ACB4952B}" destId="{AEBF7B95-15B5-468C-A964-E01E545EE132}" srcOrd="0" destOrd="0" presId="urn:microsoft.com/office/officeart/2005/8/layout/process4"/>
    <dgm:cxn modelId="{5A5FF79A-7B77-4823-88FC-BE59DF603DD2}" type="presParOf" srcId="{71A2FA4E-F015-40E4-8022-51F2ACB4952B}" destId="{C57CE4AC-EB55-4B62-865B-C3D886B289D4}" srcOrd="1" destOrd="0" presId="urn:microsoft.com/office/officeart/2005/8/layout/process4"/>
    <dgm:cxn modelId="{0A9FE1E9-9734-4994-90D7-D511DB165D00}" type="presParOf" srcId="{71A2FA4E-F015-40E4-8022-51F2ACB4952B}" destId="{263CA7AB-2601-4751-A89D-B29ABBAA0C91}" srcOrd="2" destOrd="0" presId="urn:microsoft.com/office/officeart/2005/8/layout/process4"/>
    <dgm:cxn modelId="{B6CAE17C-AEC8-48E5-A84D-4504E381CCB4}" type="presParOf" srcId="{263CA7AB-2601-4751-A89D-B29ABBAA0C91}" destId="{76053820-D653-48D3-9685-32973629F2CB}" srcOrd="0" destOrd="0" presId="urn:microsoft.com/office/officeart/2005/8/layout/process4"/>
  </dgm:cxnLst>
  <dgm:bg>
    <a:solidFill>
      <a:schemeClr val="accent3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A4749F-50DC-40DA-BEB4-41700D25A2F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5839205-EF91-439E-A613-EC67D2BB516E}">
      <dgm:prSet phldrT="[Κείμενο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l-GR" sz="1800" b="1" u="sng" dirty="0"/>
            <a:t>3</a:t>
          </a:r>
          <a:r>
            <a:rPr lang="el-GR" sz="1800" b="1" u="sng" baseline="30000" dirty="0"/>
            <a:t>ο</a:t>
          </a:r>
          <a:r>
            <a:rPr lang="el-GR" sz="1800" b="1" u="sng" dirty="0"/>
            <a:t> βήμα: </a:t>
          </a:r>
          <a:endParaRPr lang="el-GR" sz="1800" dirty="0"/>
        </a:p>
      </dgm:t>
    </dgm:pt>
    <dgm:pt modelId="{27CC0276-6EFB-4F7F-93D3-A76BFD07B3AC}" type="parTrans" cxnId="{36794CAA-5CF0-48AA-A0BC-3D43946265D9}">
      <dgm:prSet/>
      <dgm:spPr/>
      <dgm:t>
        <a:bodyPr/>
        <a:lstStyle/>
        <a:p>
          <a:endParaRPr lang="el-GR" sz="1400"/>
        </a:p>
      </dgm:t>
    </dgm:pt>
    <dgm:pt modelId="{E75A469B-17AF-4095-BD36-9C8289EE2072}" type="sibTrans" cxnId="{36794CAA-5CF0-48AA-A0BC-3D43946265D9}">
      <dgm:prSet/>
      <dgm:spPr/>
      <dgm:t>
        <a:bodyPr/>
        <a:lstStyle/>
        <a:p>
          <a:endParaRPr lang="el-GR" sz="1400"/>
        </a:p>
      </dgm:t>
    </dgm:pt>
    <dgm:pt modelId="{52DEE40D-F4A9-41EA-B78F-F9941E12407F}">
      <dgm:prSet custT="1"/>
      <dgm:spPr/>
      <dgm:t>
        <a:bodyPr/>
        <a:lstStyle/>
        <a:p>
          <a:r>
            <a:rPr lang="el-GR" sz="1100" b="1" dirty="0"/>
            <a:t>Ανάλυση του εσωτερικού περιβάλλοντος του οργανισμού προκειμένου να αναγνωρισθούν τα δυνατά σημεία και οι αδυναμίες του οργανισμού</a:t>
          </a:r>
        </a:p>
      </dgm:t>
    </dgm:pt>
    <dgm:pt modelId="{F2AEC3BC-547B-46D5-8C5E-F4420A299FFF}" type="parTrans" cxnId="{55BAFAAC-67A5-4500-89E0-4B44E895778F}">
      <dgm:prSet/>
      <dgm:spPr/>
      <dgm:t>
        <a:bodyPr/>
        <a:lstStyle/>
        <a:p>
          <a:endParaRPr lang="el-GR"/>
        </a:p>
      </dgm:t>
    </dgm:pt>
    <dgm:pt modelId="{E980C036-C4F4-4511-8AC6-DCE9F82F94D7}" type="sibTrans" cxnId="{55BAFAAC-67A5-4500-89E0-4B44E895778F}">
      <dgm:prSet/>
      <dgm:spPr/>
      <dgm:t>
        <a:bodyPr/>
        <a:lstStyle/>
        <a:p>
          <a:endParaRPr lang="el-GR"/>
        </a:p>
      </dgm:t>
    </dgm:pt>
    <dgm:pt modelId="{E8F6065C-56B0-4F88-8BE8-70636AF3A975}" type="pres">
      <dgm:prSet presAssocID="{29A4749F-50DC-40DA-BEB4-41700D25A2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A2FA4E-F015-40E4-8022-51F2ACB4952B}" type="pres">
      <dgm:prSet presAssocID="{F5839205-EF91-439E-A613-EC67D2BB516E}" presName="boxAndChildren" presStyleCnt="0"/>
      <dgm:spPr/>
    </dgm:pt>
    <dgm:pt modelId="{AEBF7B95-15B5-468C-A964-E01E545EE132}" type="pres">
      <dgm:prSet presAssocID="{F5839205-EF91-439E-A613-EC67D2BB516E}" presName="parentTextBox" presStyleLbl="node1" presStyleIdx="0" presStyleCnt="1"/>
      <dgm:spPr/>
      <dgm:t>
        <a:bodyPr/>
        <a:lstStyle/>
        <a:p>
          <a:endParaRPr lang="en-US"/>
        </a:p>
      </dgm:t>
    </dgm:pt>
    <dgm:pt modelId="{C57CE4AC-EB55-4B62-865B-C3D886B289D4}" type="pres">
      <dgm:prSet presAssocID="{F5839205-EF91-439E-A613-EC67D2BB516E}" presName="entireBox" presStyleLbl="node1" presStyleIdx="0" presStyleCnt="1"/>
      <dgm:spPr/>
      <dgm:t>
        <a:bodyPr/>
        <a:lstStyle/>
        <a:p>
          <a:endParaRPr lang="en-US"/>
        </a:p>
      </dgm:t>
    </dgm:pt>
    <dgm:pt modelId="{263CA7AB-2601-4751-A89D-B29ABBAA0C91}" type="pres">
      <dgm:prSet presAssocID="{F5839205-EF91-439E-A613-EC67D2BB516E}" presName="descendantBox" presStyleCnt="0"/>
      <dgm:spPr/>
    </dgm:pt>
    <dgm:pt modelId="{76053820-D653-48D3-9685-32973629F2CB}" type="pres">
      <dgm:prSet presAssocID="{52DEE40D-F4A9-41EA-B78F-F9941E12407F}" presName="childTextBox" presStyleLbl="fgAccFollowNode1" presStyleIdx="0" presStyleCnt="1" custScaleX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794CAA-5CF0-48AA-A0BC-3D43946265D9}" srcId="{29A4749F-50DC-40DA-BEB4-41700D25A2F4}" destId="{F5839205-EF91-439E-A613-EC67D2BB516E}" srcOrd="0" destOrd="0" parTransId="{27CC0276-6EFB-4F7F-93D3-A76BFD07B3AC}" sibTransId="{E75A469B-17AF-4095-BD36-9C8289EE2072}"/>
    <dgm:cxn modelId="{423EE692-54F2-426D-AB7B-F471D269910A}" type="presOf" srcId="{52DEE40D-F4A9-41EA-B78F-F9941E12407F}" destId="{76053820-D653-48D3-9685-32973629F2CB}" srcOrd="0" destOrd="0" presId="urn:microsoft.com/office/officeart/2005/8/layout/process4"/>
    <dgm:cxn modelId="{0FAA27FE-3F45-4E65-AF66-828FB4697BA7}" type="presOf" srcId="{F5839205-EF91-439E-A613-EC67D2BB516E}" destId="{AEBF7B95-15B5-468C-A964-E01E545EE132}" srcOrd="0" destOrd="0" presId="urn:microsoft.com/office/officeart/2005/8/layout/process4"/>
    <dgm:cxn modelId="{1A398A7D-DFA2-4D48-9592-73BE5EE4701F}" type="presOf" srcId="{F5839205-EF91-439E-A613-EC67D2BB516E}" destId="{C57CE4AC-EB55-4B62-865B-C3D886B289D4}" srcOrd="1" destOrd="0" presId="urn:microsoft.com/office/officeart/2005/8/layout/process4"/>
    <dgm:cxn modelId="{613AF8C1-CEBE-4230-A20C-6192888917C5}" type="presOf" srcId="{29A4749F-50DC-40DA-BEB4-41700D25A2F4}" destId="{E8F6065C-56B0-4F88-8BE8-70636AF3A975}" srcOrd="0" destOrd="0" presId="urn:microsoft.com/office/officeart/2005/8/layout/process4"/>
    <dgm:cxn modelId="{55BAFAAC-67A5-4500-89E0-4B44E895778F}" srcId="{F5839205-EF91-439E-A613-EC67D2BB516E}" destId="{52DEE40D-F4A9-41EA-B78F-F9941E12407F}" srcOrd="0" destOrd="0" parTransId="{F2AEC3BC-547B-46D5-8C5E-F4420A299FFF}" sibTransId="{E980C036-C4F4-4511-8AC6-DCE9F82F94D7}"/>
    <dgm:cxn modelId="{FE8B775B-BE8C-4FCD-8C7F-35A7185F1F72}" type="presParOf" srcId="{E8F6065C-56B0-4F88-8BE8-70636AF3A975}" destId="{71A2FA4E-F015-40E4-8022-51F2ACB4952B}" srcOrd="0" destOrd="0" presId="urn:microsoft.com/office/officeart/2005/8/layout/process4"/>
    <dgm:cxn modelId="{DEA0EFCE-F807-408D-AA1F-DB6530EB10AC}" type="presParOf" srcId="{71A2FA4E-F015-40E4-8022-51F2ACB4952B}" destId="{AEBF7B95-15B5-468C-A964-E01E545EE132}" srcOrd="0" destOrd="0" presId="urn:microsoft.com/office/officeart/2005/8/layout/process4"/>
    <dgm:cxn modelId="{F49BE9F9-5A2B-455E-ABF7-DA8C0F34D2D9}" type="presParOf" srcId="{71A2FA4E-F015-40E4-8022-51F2ACB4952B}" destId="{C57CE4AC-EB55-4B62-865B-C3D886B289D4}" srcOrd="1" destOrd="0" presId="urn:microsoft.com/office/officeart/2005/8/layout/process4"/>
    <dgm:cxn modelId="{16187E49-B2B1-442B-9C7B-820E3BF6BC09}" type="presParOf" srcId="{71A2FA4E-F015-40E4-8022-51F2ACB4952B}" destId="{263CA7AB-2601-4751-A89D-B29ABBAA0C91}" srcOrd="2" destOrd="0" presId="urn:microsoft.com/office/officeart/2005/8/layout/process4"/>
    <dgm:cxn modelId="{AEC7A228-66B3-4D7B-B125-48F9A016219E}" type="presParOf" srcId="{263CA7AB-2601-4751-A89D-B29ABBAA0C91}" destId="{76053820-D653-48D3-9685-32973629F2CB}" srcOrd="0" destOrd="0" presId="urn:microsoft.com/office/officeart/2005/8/layout/process4"/>
  </dgm:cxnLst>
  <dgm:bg>
    <a:solidFill>
      <a:schemeClr val="accent3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A4749F-50DC-40DA-BEB4-41700D25A2F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5839205-EF91-439E-A613-EC67D2BB516E}">
      <dgm:prSet phldrT="[Κείμενο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l-GR" sz="1800" b="1" u="sng" dirty="0"/>
            <a:t>3</a:t>
          </a:r>
          <a:r>
            <a:rPr lang="el-GR" sz="1800" b="1" u="sng" baseline="30000" dirty="0"/>
            <a:t>ο</a:t>
          </a:r>
          <a:r>
            <a:rPr lang="el-GR" sz="1800" b="1" u="sng" dirty="0"/>
            <a:t> βήμα: </a:t>
          </a:r>
          <a:endParaRPr lang="el-GR" sz="1800" dirty="0"/>
        </a:p>
      </dgm:t>
    </dgm:pt>
    <dgm:pt modelId="{27CC0276-6EFB-4F7F-93D3-A76BFD07B3AC}" type="parTrans" cxnId="{36794CAA-5CF0-48AA-A0BC-3D43946265D9}">
      <dgm:prSet/>
      <dgm:spPr/>
      <dgm:t>
        <a:bodyPr/>
        <a:lstStyle/>
        <a:p>
          <a:endParaRPr lang="el-GR" sz="1400"/>
        </a:p>
      </dgm:t>
    </dgm:pt>
    <dgm:pt modelId="{E75A469B-17AF-4095-BD36-9C8289EE2072}" type="sibTrans" cxnId="{36794CAA-5CF0-48AA-A0BC-3D43946265D9}">
      <dgm:prSet/>
      <dgm:spPr/>
      <dgm:t>
        <a:bodyPr/>
        <a:lstStyle/>
        <a:p>
          <a:endParaRPr lang="el-GR" sz="1400"/>
        </a:p>
      </dgm:t>
    </dgm:pt>
    <dgm:pt modelId="{52DEE40D-F4A9-41EA-B78F-F9941E12407F}">
      <dgm:prSet custT="1"/>
      <dgm:spPr/>
      <dgm:t>
        <a:bodyPr/>
        <a:lstStyle/>
        <a:p>
          <a:r>
            <a:rPr lang="el-GR" sz="1100" b="1" dirty="0"/>
            <a:t>Ανάλυση του εσωτερικού περιβάλλοντος του οργανισμού προκειμένου να αναγνωρισθούν τα δυνατά σημεία και οι αδυναμίες του οργανισμού</a:t>
          </a:r>
        </a:p>
      </dgm:t>
    </dgm:pt>
    <dgm:pt modelId="{F2AEC3BC-547B-46D5-8C5E-F4420A299FFF}" type="parTrans" cxnId="{55BAFAAC-67A5-4500-89E0-4B44E895778F}">
      <dgm:prSet/>
      <dgm:spPr/>
      <dgm:t>
        <a:bodyPr/>
        <a:lstStyle/>
        <a:p>
          <a:endParaRPr lang="el-GR"/>
        </a:p>
      </dgm:t>
    </dgm:pt>
    <dgm:pt modelId="{E980C036-C4F4-4511-8AC6-DCE9F82F94D7}" type="sibTrans" cxnId="{55BAFAAC-67A5-4500-89E0-4B44E895778F}">
      <dgm:prSet/>
      <dgm:spPr/>
      <dgm:t>
        <a:bodyPr/>
        <a:lstStyle/>
        <a:p>
          <a:endParaRPr lang="el-GR"/>
        </a:p>
      </dgm:t>
    </dgm:pt>
    <dgm:pt modelId="{E8F6065C-56B0-4F88-8BE8-70636AF3A975}" type="pres">
      <dgm:prSet presAssocID="{29A4749F-50DC-40DA-BEB4-41700D25A2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A2FA4E-F015-40E4-8022-51F2ACB4952B}" type="pres">
      <dgm:prSet presAssocID="{F5839205-EF91-439E-A613-EC67D2BB516E}" presName="boxAndChildren" presStyleCnt="0"/>
      <dgm:spPr/>
    </dgm:pt>
    <dgm:pt modelId="{AEBF7B95-15B5-468C-A964-E01E545EE132}" type="pres">
      <dgm:prSet presAssocID="{F5839205-EF91-439E-A613-EC67D2BB516E}" presName="parentTextBox" presStyleLbl="node1" presStyleIdx="0" presStyleCnt="1"/>
      <dgm:spPr/>
      <dgm:t>
        <a:bodyPr/>
        <a:lstStyle/>
        <a:p>
          <a:endParaRPr lang="en-US"/>
        </a:p>
      </dgm:t>
    </dgm:pt>
    <dgm:pt modelId="{C57CE4AC-EB55-4B62-865B-C3D886B289D4}" type="pres">
      <dgm:prSet presAssocID="{F5839205-EF91-439E-A613-EC67D2BB516E}" presName="entireBox" presStyleLbl="node1" presStyleIdx="0" presStyleCnt="1"/>
      <dgm:spPr/>
      <dgm:t>
        <a:bodyPr/>
        <a:lstStyle/>
        <a:p>
          <a:endParaRPr lang="en-US"/>
        </a:p>
      </dgm:t>
    </dgm:pt>
    <dgm:pt modelId="{263CA7AB-2601-4751-A89D-B29ABBAA0C91}" type="pres">
      <dgm:prSet presAssocID="{F5839205-EF91-439E-A613-EC67D2BB516E}" presName="descendantBox" presStyleCnt="0"/>
      <dgm:spPr/>
    </dgm:pt>
    <dgm:pt modelId="{76053820-D653-48D3-9685-32973629F2CB}" type="pres">
      <dgm:prSet presAssocID="{52DEE40D-F4A9-41EA-B78F-F9941E12407F}" presName="childTextBox" presStyleLbl="fgAccFollowNode1" presStyleIdx="0" presStyleCnt="1" custScaleX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794CAA-5CF0-48AA-A0BC-3D43946265D9}" srcId="{29A4749F-50DC-40DA-BEB4-41700D25A2F4}" destId="{F5839205-EF91-439E-A613-EC67D2BB516E}" srcOrd="0" destOrd="0" parTransId="{27CC0276-6EFB-4F7F-93D3-A76BFD07B3AC}" sibTransId="{E75A469B-17AF-4095-BD36-9C8289EE2072}"/>
    <dgm:cxn modelId="{E99B970A-A9D4-4501-8BDB-34F2B837B79F}" type="presOf" srcId="{29A4749F-50DC-40DA-BEB4-41700D25A2F4}" destId="{E8F6065C-56B0-4F88-8BE8-70636AF3A975}" srcOrd="0" destOrd="0" presId="urn:microsoft.com/office/officeart/2005/8/layout/process4"/>
    <dgm:cxn modelId="{19043B86-EA0F-4469-A1BE-4C2B9FBB3EEE}" type="presOf" srcId="{52DEE40D-F4A9-41EA-B78F-F9941E12407F}" destId="{76053820-D653-48D3-9685-32973629F2CB}" srcOrd="0" destOrd="0" presId="urn:microsoft.com/office/officeart/2005/8/layout/process4"/>
    <dgm:cxn modelId="{55BAFAAC-67A5-4500-89E0-4B44E895778F}" srcId="{F5839205-EF91-439E-A613-EC67D2BB516E}" destId="{52DEE40D-F4A9-41EA-B78F-F9941E12407F}" srcOrd="0" destOrd="0" parTransId="{F2AEC3BC-547B-46D5-8C5E-F4420A299FFF}" sibTransId="{E980C036-C4F4-4511-8AC6-DCE9F82F94D7}"/>
    <dgm:cxn modelId="{1459D2BA-CB5B-40EF-958D-FE25C1D570C5}" type="presOf" srcId="{F5839205-EF91-439E-A613-EC67D2BB516E}" destId="{AEBF7B95-15B5-468C-A964-E01E545EE132}" srcOrd="0" destOrd="0" presId="urn:microsoft.com/office/officeart/2005/8/layout/process4"/>
    <dgm:cxn modelId="{BD83E262-384E-4981-B389-3477B03B45EE}" type="presOf" srcId="{F5839205-EF91-439E-A613-EC67D2BB516E}" destId="{C57CE4AC-EB55-4B62-865B-C3D886B289D4}" srcOrd="1" destOrd="0" presId="urn:microsoft.com/office/officeart/2005/8/layout/process4"/>
    <dgm:cxn modelId="{28B66214-F8D6-432D-A0EC-74BED1EB61E0}" type="presParOf" srcId="{E8F6065C-56B0-4F88-8BE8-70636AF3A975}" destId="{71A2FA4E-F015-40E4-8022-51F2ACB4952B}" srcOrd="0" destOrd="0" presId="urn:microsoft.com/office/officeart/2005/8/layout/process4"/>
    <dgm:cxn modelId="{C5846F68-89D8-40EC-AD10-982195A59B8D}" type="presParOf" srcId="{71A2FA4E-F015-40E4-8022-51F2ACB4952B}" destId="{AEBF7B95-15B5-468C-A964-E01E545EE132}" srcOrd="0" destOrd="0" presId="urn:microsoft.com/office/officeart/2005/8/layout/process4"/>
    <dgm:cxn modelId="{6142867E-B4DC-418D-A769-CD5363966AC1}" type="presParOf" srcId="{71A2FA4E-F015-40E4-8022-51F2ACB4952B}" destId="{C57CE4AC-EB55-4B62-865B-C3D886B289D4}" srcOrd="1" destOrd="0" presId="urn:microsoft.com/office/officeart/2005/8/layout/process4"/>
    <dgm:cxn modelId="{1A99626E-6191-4DC6-8BC5-51116BC34C1F}" type="presParOf" srcId="{71A2FA4E-F015-40E4-8022-51F2ACB4952B}" destId="{263CA7AB-2601-4751-A89D-B29ABBAA0C91}" srcOrd="2" destOrd="0" presId="urn:microsoft.com/office/officeart/2005/8/layout/process4"/>
    <dgm:cxn modelId="{67344BCE-A926-45C9-9EA5-EE43DFD86E40}" type="presParOf" srcId="{263CA7AB-2601-4751-A89D-B29ABBAA0C91}" destId="{76053820-D653-48D3-9685-32973629F2CB}" srcOrd="0" destOrd="0" presId="urn:microsoft.com/office/officeart/2005/8/layout/process4"/>
  </dgm:cxnLst>
  <dgm:bg>
    <a:solidFill>
      <a:schemeClr val="accent3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A4749F-50DC-40DA-BEB4-41700D25A2F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5839205-EF91-439E-A613-EC67D2BB516E}">
      <dgm:prSet phldrT="[Κείμενο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l-GR" sz="1800" b="1" u="sng" dirty="0"/>
            <a:t>3</a:t>
          </a:r>
          <a:r>
            <a:rPr lang="el-GR" sz="1800" b="1" u="sng" baseline="30000" dirty="0"/>
            <a:t>ο</a:t>
          </a:r>
          <a:r>
            <a:rPr lang="el-GR" sz="1800" b="1" u="sng" dirty="0"/>
            <a:t> βήμα: </a:t>
          </a:r>
          <a:endParaRPr lang="el-GR" sz="1800" dirty="0"/>
        </a:p>
      </dgm:t>
    </dgm:pt>
    <dgm:pt modelId="{27CC0276-6EFB-4F7F-93D3-A76BFD07B3AC}" type="parTrans" cxnId="{36794CAA-5CF0-48AA-A0BC-3D43946265D9}">
      <dgm:prSet/>
      <dgm:spPr/>
      <dgm:t>
        <a:bodyPr/>
        <a:lstStyle/>
        <a:p>
          <a:endParaRPr lang="el-GR" sz="1400"/>
        </a:p>
      </dgm:t>
    </dgm:pt>
    <dgm:pt modelId="{E75A469B-17AF-4095-BD36-9C8289EE2072}" type="sibTrans" cxnId="{36794CAA-5CF0-48AA-A0BC-3D43946265D9}">
      <dgm:prSet/>
      <dgm:spPr/>
      <dgm:t>
        <a:bodyPr/>
        <a:lstStyle/>
        <a:p>
          <a:endParaRPr lang="el-GR" sz="1400"/>
        </a:p>
      </dgm:t>
    </dgm:pt>
    <dgm:pt modelId="{52DEE40D-F4A9-41EA-B78F-F9941E12407F}">
      <dgm:prSet custT="1"/>
      <dgm:spPr/>
      <dgm:t>
        <a:bodyPr/>
        <a:lstStyle/>
        <a:p>
          <a:r>
            <a:rPr lang="el-GR" sz="1100" b="1" dirty="0"/>
            <a:t>Ανάλυση του εσωτερικού περιβάλλοντος του οργανισμού προκειμένου να αναγνωρισθούν τα δυνατά σημεία και οι αδυναμίες του οργανισμού</a:t>
          </a:r>
        </a:p>
      </dgm:t>
    </dgm:pt>
    <dgm:pt modelId="{F2AEC3BC-547B-46D5-8C5E-F4420A299FFF}" type="parTrans" cxnId="{55BAFAAC-67A5-4500-89E0-4B44E895778F}">
      <dgm:prSet/>
      <dgm:spPr/>
      <dgm:t>
        <a:bodyPr/>
        <a:lstStyle/>
        <a:p>
          <a:endParaRPr lang="el-GR"/>
        </a:p>
      </dgm:t>
    </dgm:pt>
    <dgm:pt modelId="{E980C036-C4F4-4511-8AC6-DCE9F82F94D7}" type="sibTrans" cxnId="{55BAFAAC-67A5-4500-89E0-4B44E895778F}">
      <dgm:prSet/>
      <dgm:spPr/>
      <dgm:t>
        <a:bodyPr/>
        <a:lstStyle/>
        <a:p>
          <a:endParaRPr lang="el-GR"/>
        </a:p>
      </dgm:t>
    </dgm:pt>
    <dgm:pt modelId="{E8F6065C-56B0-4F88-8BE8-70636AF3A975}" type="pres">
      <dgm:prSet presAssocID="{29A4749F-50DC-40DA-BEB4-41700D25A2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A2FA4E-F015-40E4-8022-51F2ACB4952B}" type="pres">
      <dgm:prSet presAssocID="{F5839205-EF91-439E-A613-EC67D2BB516E}" presName="boxAndChildren" presStyleCnt="0"/>
      <dgm:spPr/>
    </dgm:pt>
    <dgm:pt modelId="{AEBF7B95-15B5-468C-A964-E01E545EE132}" type="pres">
      <dgm:prSet presAssocID="{F5839205-EF91-439E-A613-EC67D2BB516E}" presName="parentTextBox" presStyleLbl="node1" presStyleIdx="0" presStyleCnt="1"/>
      <dgm:spPr/>
      <dgm:t>
        <a:bodyPr/>
        <a:lstStyle/>
        <a:p>
          <a:endParaRPr lang="en-US"/>
        </a:p>
      </dgm:t>
    </dgm:pt>
    <dgm:pt modelId="{C57CE4AC-EB55-4B62-865B-C3D886B289D4}" type="pres">
      <dgm:prSet presAssocID="{F5839205-EF91-439E-A613-EC67D2BB516E}" presName="entireBox" presStyleLbl="node1" presStyleIdx="0" presStyleCnt="1"/>
      <dgm:spPr/>
      <dgm:t>
        <a:bodyPr/>
        <a:lstStyle/>
        <a:p>
          <a:endParaRPr lang="en-US"/>
        </a:p>
      </dgm:t>
    </dgm:pt>
    <dgm:pt modelId="{263CA7AB-2601-4751-A89D-B29ABBAA0C91}" type="pres">
      <dgm:prSet presAssocID="{F5839205-EF91-439E-A613-EC67D2BB516E}" presName="descendantBox" presStyleCnt="0"/>
      <dgm:spPr/>
    </dgm:pt>
    <dgm:pt modelId="{76053820-D653-48D3-9685-32973629F2CB}" type="pres">
      <dgm:prSet presAssocID="{52DEE40D-F4A9-41EA-B78F-F9941E12407F}" presName="childTextBox" presStyleLbl="fgAccFollowNode1" presStyleIdx="0" presStyleCnt="1" custScaleX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794CAA-5CF0-48AA-A0BC-3D43946265D9}" srcId="{29A4749F-50DC-40DA-BEB4-41700D25A2F4}" destId="{F5839205-EF91-439E-A613-EC67D2BB516E}" srcOrd="0" destOrd="0" parTransId="{27CC0276-6EFB-4F7F-93D3-A76BFD07B3AC}" sibTransId="{E75A469B-17AF-4095-BD36-9C8289EE2072}"/>
    <dgm:cxn modelId="{C47402D6-159D-4DAE-962E-3C1F5C4F86E6}" type="presOf" srcId="{F5839205-EF91-439E-A613-EC67D2BB516E}" destId="{C57CE4AC-EB55-4B62-865B-C3D886B289D4}" srcOrd="1" destOrd="0" presId="urn:microsoft.com/office/officeart/2005/8/layout/process4"/>
    <dgm:cxn modelId="{9E069167-878A-482F-B0D5-785F41B84624}" type="presOf" srcId="{29A4749F-50DC-40DA-BEB4-41700D25A2F4}" destId="{E8F6065C-56B0-4F88-8BE8-70636AF3A975}" srcOrd="0" destOrd="0" presId="urn:microsoft.com/office/officeart/2005/8/layout/process4"/>
    <dgm:cxn modelId="{4479EAF4-5484-453D-B12B-0E9B421836FC}" type="presOf" srcId="{F5839205-EF91-439E-A613-EC67D2BB516E}" destId="{AEBF7B95-15B5-468C-A964-E01E545EE132}" srcOrd="0" destOrd="0" presId="urn:microsoft.com/office/officeart/2005/8/layout/process4"/>
    <dgm:cxn modelId="{B6188478-AD0F-41EE-9A4C-392E22A710D4}" type="presOf" srcId="{52DEE40D-F4A9-41EA-B78F-F9941E12407F}" destId="{76053820-D653-48D3-9685-32973629F2CB}" srcOrd="0" destOrd="0" presId="urn:microsoft.com/office/officeart/2005/8/layout/process4"/>
    <dgm:cxn modelId="{55BAFAAC-67A5-4500-89E0-4B44E895778F}" srcId="{F5839205-EF91-439E-A613-EC67D2BB516E}" destId="{52DEE40D-F4A9-41EA-B78F-F9941E12407F}" srcOrd="0" destOrd="0" parTransId="{F2AEC3BC-547B-46D5-8C5E-F4420A299FFF}" sibTransId="{E980C036-C4F4-4511-8AC6-DCE9F82F94D7}"/>
    <dgm:cxn modelId="{2C4E0658-B64D-4125-A8DD-B619C15708BD}" type="presParOf" srcId="{E8F6065C-56B0-4F88-8BE8-70636AF3A975}" destId="{71A2FA4E-F015-40E4-8022-51F2ACB4952B}" srcOrd="0" destOrd="0" presId="urn:microsoft.com/office/officeart/2005/8/layout/process4"/>
    <dgm:cxn modelId="{FAB60152-8038-47B1-8F30-99500328D759}" type="presParOf" srcId="{71A2FA4E-F015-40E4-8022-51F2ACB4952B}" destId="{AEBF7B95-15B5-468C-A964-E01E545EE132}" srcOrd="0" destOrd="0" presId="urn:microsoft.com/office/officeart/2005/8/layout/process4"/>
    <dgm:cxn modelId="{9ACCE241-AECD-464E-95E1-445B4A25DE5F}" type="presParOf" srcId="{71A2FA4E-F015-40E4-8022-51F2ACB4952B}" destId="{C57CE4AC-EB55-4B62-865B-C3D886B289D4}" srcOrd="1" destOrd="0" presId="urn:microsoft.com/office/officeart/2005/8/layout/process4"/>
    <dgm:cxn modelId="{FE157AD9-B09A-406C-A1D3-BF66EE4FC41C}" type="presParOf" srcId="{71A2FA4E-F015-40E4-8022-51F2ACB4952B}" destId="{263CA7AB-2601-4751-A89D-B29ABBAA0C91}" srcOrd="2" destOrd="0" presId="urn:microsoft.com/office/officeart/2005/8/layout/process4"/>
    <dgm:cxn modelId="{ABA083C3-66CF-4AEA-8C95-42CC942CF6E0}" type="presParOf" srcId="{263CA7AB-2601-4751-A89D-B29ABBAA0C91}" destId="{76053820-D653-48D3-9685-32973629F2CB}" srcOrd="0" destOrd="0" presId="urn:microsoft.com/office/officeart/2005/8/layout/process4"/>
  </dgm:cxnLst>
  <dgm:bg>
    <a:solidFill>
      <a:schemeClr val="accent3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A4749F-50DC-40DA-BEB4-41700D25A2F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5839205-EF91-439E-A613-EC67D2BB516E}">
      <dgm:prSet phldrT="[Κείμενο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l-GR" sz="1800" b="1" u="sng" dirty="0"/>
            <a:t>3</a:t>
          </a:r>
          <a:r>
            <a:rPr lang="el-GR" sz="1800" b="1" u="sng" baseline="30000" dirty="0"/>
            <a:t>ο</a:t>
          </a:r>
          <a:r>
            <a:rPr lang="el-GR" sz="1800" b="1" u="sng" dirty="0"/>
            <a:t> βήμα: </a:t>
          </a:r>
          <a:endParaRPr lang="el-GR" sz="1800" dirty="0"/>
        </a:p>
      </dgm:t>
    </dgm:pt>
    <dgm:pt modelId="{27CC0276-6EFB-4F7F-93D3-A76BFD07B3AC}" type="parTrans" cxnId="{36794CAA-5CF0-48AA-A0BC-3D43946265D9}">
      <dgm:prSet/>
      <dgm:spPr/>
      <dgm:t>
        <a:bodyPr/>
        <a:lstStyle/>
        <a:p>
          <a:endParaRPr lang="el-GR" sz="1400"/>
        </a:p>
      </dgm:t>
    </dgm:pt>
    <dgm:pt modelId="{E75A469B-17AF-4095-BD36-9C8289EE2072}" type="sibTrans" cxnId="{36794CAA-5CF0-48AA-A0BC-3D43946265D9}">
      <dgm:prSet/>
      <dgm:spPr/>
      <dgm:t>
        <a:bodyPr/>
        <a:lstStyle/>
        <a:p>
          <a:endParaRPr lang="el-GR" sz="1400"/>
        </a:p>
      </dgm:t>
    </dgm:pt>
    <dgm:pt modelId="{52DEE40D-F4A9-41EA-B78F-F9941E12407F}">
      <dgm:prSet custT="1"/>
      <dgm:spPr/>
      <dgm:t>
        <a:bodyPr/>
        <a:lstStyle/>
        <a:p>
          <a:r>
            <a:rPr lang="el-GR" sz="1100" b="1" dirty="0"/>
            <a:t>Ανάλυση του εσωτερικού περιβάλλοντος του οργανισμού προκειμένου να αναγνωρισθούν τα δυνατά σημεία και οι αδυναμίες του οργανισμού</a:t>
          </a:r>
        </a:p>
      </dgm:t>
    </dgm:pt>
    <dgm:pt modelId="{F2AEC3BC-547B-46D5-8C5E-F4420A299FFF}" type="parTrans" cxnId="{55BAFAAC-67A5-4500-89E0-4B44E895778F}">
      <dgm:prSet/>
      <dgm:spPr/>
      <dgm:t>
        <a:bodyPr/>
        <a:lstStyle/>
        <a:p>
          <a:endParaRPr lang="el-GR"/>
        </a:p>
      </dgm:t>
    </dgm:pt>
    <dgm:pt modelId="{E980C036-C4F4-4511-8AC6-DCE9F82F94D7}" type="sibTrans" cxnId="{55BAFAAC-67A5-4500-89E0-4B44E895778F}">
      <dgm:prSet/>
      <dgm:spPr/>
      <dgm:t>
        <a:bodyPr/>
        <a:lstStyle/>
        <a:p>
          <a:endParaRPr lang="el-GR"/>
        </a:p>
      </dgm:t>
    </dgm:pt>
    <dgm:pt modelId="{E8F6065C-56B0-4F88-8BE8-70636AF3A975}" type="pres">
      <dgm:prSet presAssocID="{29A4749F-50DC-40DA-BEB4-41700D25A2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A2FA4E-F015-40E4-8022-51F2ACB4952B}" type="pres">
      <dgm:prSet presAssocID="{F5839205-EF91-439E-A613-EC67D2BB516E}" presName="boxAndChildren" presStyleCnt="0"/>
      <dgm:spPr/>
    </dgm:pt>
    <dgm:pt modelId="{AEBF7B95-15B5-468C-A964-E01E545EE132}" type="pres">
      <dgm:prSet presAssocID="{F5839205-EF91-439E-A613-EC67D2BB516E}" presName="parentTextBox" presStyleLbl="node1" presStyleIdx="0" presStyleCnt="1"/>
      <dgm:spPr/>
      <dgm:t>
        <a:bodyPr/>
        <a:lstStyle/>
        <a:p>
          <a:endParaRPr lang="en-US"/>
        </a:p>
      </dgm:t>
    </dgm:pt>
    <dgm:pt modelId="{C57CE4AC-EB55-4B62-865B-C3D886B289D4}" type="pres">
      <dgm:prSet presAssocID="{F5839205-EF91-439E-A613-EC67D2BB516E}" presName="entireBox" presStyleLbl="node1" presStyleIdx="0" presStyleCnt="1"/>
      <dgm:spPr/>
      <dgm:t>
        <a:bodyPr/>
        <a:lstStyle/>
        <a:p>
          <a:endParaRPr lang="en-US"/>
        </a:p>
      </dgm:t>
    </dgm:pt>
    <dgm:pt modelId="{263CA7AB-2601-4751-A89D-B29ABBAA0C91}" type="pres">
      <dgm:prSet presAssocID="{F5839205-EF91-439E-A613-EC67D2BB516E}" presName="descendantBox" presStyleCnt="0"/>
      <dgm:spPr/>
    </dgm:pt>
    <dgm:pt modelId="{76053820-D653-48D3-9685-32973629F2CB}" type="pres">
      <dgm:prSet presAssocID="{52DEE40D-F4A9-41EA-B78F-F9941E12407F}" presName="childTextBox" presStyleLbl="fgAccFollowNode1" presStyleIdx="0" presStyleCnt="1" custScaleX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6A12EF-823A-47DA-B68B-A63A7BB6BCC6}" type="presOf" srcId="{52DEE40D-F4A9-41EA-B78F-F9941E12407F}" destId="{76053820-D653-48D3-9685-32973629F2CB}" srcOrd="0" destOrd="0" presId="urn:microsoft.com/office/officeart/2005/8/layout/process4"/>
    <dgm:cxn modelId="{36794CAA-5CF0-48AA-A0BC-3D43946265D9}" srcId="{29A4749F-50DC-40DA-BEB4-41700D25A2F4}" destId="{F5839205-EF91-439E-A613-EC67D2BB516E}" srcOrd="0" destOrd="0" parTransId="{27CC0276-6EFB-4F7F-93D3-A76BFD07B3AC}" sibTransId="{E75A469B-17AF-4095-BD36-9C8289EE2072}"/>
    <dgm:cxn modelId="{06CD2195-9842-44F9-A685-D32634F3AD09}" type="presOf" srcId="{F5839205-EF91-439E-A613-EC67D2BB516E}" destId="{AEBF7B95-15B5-468C-A964-E01E545EE132}" srcOrd="0" destOrd="0" presId="urn:microsoft.com/office/officeart/2005/8/layout/process4"/>
    <dgm:cxn modelId="{20343BE3-D73B-45E5-8A0D-94B55053184A}" type="presOf" srcId="{29A4749F-50DC-40DA-BEB4-41700D25A2F4}" destId="{E8F6065C-56B0-4F88-8BE8-70636AF3A975}" srcOrd="0" destOrd="0" presId="urn:microsoft.com/office/officeart/2005/8/layout/process4"/>
    <dgm:cxn modelId="{0A62DB86-EFE7-4446-B562-0E29F1E7C77B}" type="presOf" srcId="{F5839205-EF91-439E-A613-EC67D2BB516E}" destId="{C57CE4AC-EB55-4B62-865B-C3D886B289D4}" srcOrd="1" destOrd="0" presId="urn:microsoft.com/office/officeart/2005/8/layout/process4"/>
    <dgm:cxn modelId="{55BAFAAC-67A5-4500-89E0-4B44E895778F}" srcId="{F5839205-EF91-439E-A613-EC67D2BB516E}" destId="{52DEE40D-F4A9-41EA-B78F-F9941E12407F}" srcOrd="0" destOrd="0" parTransId="{F2AEC3BC-547B-46D5-8C5E-F4420A299FFF}" sibTransId="{E980C036-C4F4-4511-8AC6-DCE9F82F94D7}"/>
    <dgm:cxn modelId="{56B9CE9D-79C5-4772-90F5-CD0FFDEBD612}" type="presParOf" srcId="{E8F6065C-56B0-4F88-8BE8-70636AF3A975}" destId="{71A2FA4E-F015-40E4-8022-51F2ACB4952B}" srcOrd="0" destOrd="0" presId="urn:microsoft.com/office/officeart/2005/8/layout/process4"/>
    <dgm:cxn modelId="{A713471B-4568-4E24-844F-369A4D44AF6B}" type="presParOf" srcId="{71A2FA4E-F015-40E4-8022-51F2ACB4952B}" destId="{AEBF7B95-15B5-468C-A964-E01E545EE132}" srcOrd="0" destOrd="0" presId="urn:microsoft.com/office/officeart/2005/8/layout/process4"/>
    <dgm:cxn modelId="{474788B2-1583-4E97-A69E-FC6C15D42BA0}" type="presParOf" srcId="{71A2FA4E-F015-40E4-8022-51F2ACB4952B}" destId="{C57CE4AC-EB55-4B62-865B-C3D886B289D4}" srcOrd="1" destOrd="0" presId="urn:microsoft.com/office/officeart/2005/8/layout/process4"/>
    <dgm:cxn modelId="{DABBAB7D-282F-4A14-9895-44F46EAB0029}" type="presParOf" srcId="{71A2FA4E-F015-40E4-8022-51F2ACB4952B}" destId="{263CA7AB-2601-4751-A89D-B29ABBAA0C91}" srcOrd="2" destOrd="0" presId="urn:microsoft.com/office/officeart/2005/8/layout/process4"/>
    <dgm:cxn modelId="{D78149F4-5CD4-45DB-A39A-5A913046030C}" type="presParOf" srcId="{263CA7AB-2601-4751-A89D-B29ABBAA0C91}" destId="{76053820-D653-48D3-9685-32973629F2CB}" srcOrd="0" destOrd="0" presId="urn:microsoft.com/office/officeart/2005/8/layout/process4"/>
  </dgm:cxnLst>
  <dgm:bg>
    <a:solidFill>
      <a:schemeClr val="accent3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A4749F-50DC-40DA-BEB4-41700D25A2F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5839205-EF91-439E-A613-EC67D2BB516E}">
      <dgm:prSet phldrT="[Κείμενο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l-GR" sz="1800" b="1" u="sng" dirty="0"/>
            <a:t>3</a:t>
          </a:r>
          <a:r>
            <a:rPr lang="el-GR" sz="1800" b="1" u="sng" baseline="30000" dirty="0"/>
            <a:t>ο</a:t>
          </a:r>
          <a:r>
            <a:rPr lang="el-GR" sz="1800" b="1" u="sng" dirty="0"/>
            <a:t> βήμα: </a:t>
          </a:r>
          <a:endParaRPr lang="el-GR" sz="1800" dirty="0"/>
        </a:p>
      </dgm:t>
    </dgm:pt>
    <dgm:pt modelId="{27CC0276-6EFB-4F7F-93D3-A76BFD07B3AC}" type="parTrans" cxnId="{36794CAA-5CF0-48AA-A0BC-3D43946265D9}">
      <dgm:prSet/>
      <dgm:spPr/>
      <dgm:t>
        <a:bodyPr/>
        <a:lstStyle/>
        <a:p>
          <a:endParaRPr lang="el-GR" sz="1400"/>
        </a:p>
      </dgm:t>
    </dgm:pt>
    <dgm:pt modelId="{E75A469B-17AF-4095-BD36-9C8289EE2072}" type="sibTrans" cxnId="{36794CAA-5CF0-48AA-A0BC-3D43946265D9}">
      <dgm:prSet/>
      <dgm:spPr/>
      <dgm:t>
        <a:bodyPr/>
        <a:lstStyle/>
        <a:p>
          <a:endParaRPr lang="el-GR" sz="1400"/>
        </a:p>
      </dgm:t>
    </dgm:pt>
    <dgm:pt modelId="{52DEE40D-F4A9-41EA-B78F-F9941E12407F}">
      <dgm:prSet custT="1"/>
      <dgm:spPr/>
      <dgm:t>
        <a:bodyPr/>
        <a:lstStyle/>
        <a:p>
          <a:r>
            <a:rPr lang="el-GR" sz="1100" b="1" dirty="0"/>
            <a:t>Ανάλυση του εσωτερικού περιβάλλοντος του οργανισμού προκειμένου να αναγνωρισθούν τα δυνατά σημεία και οι αδυναμίες του οργανισμού</a:t>
          </a:r>
        </a:p>
      </dgm:t>
    </dgm:pt>
    <dgm:pt modelId="{F2AEC3BC-547B-46D5-8C5E-F4420A299FFF}" type="parTrans" cxnId="{55BAFAAC-67A5-4500-89E0-4B44E895778F}">
      <dgm:prSet/>
      <dgm:spPr/>
      <dgm:t>
        <a:bodyPr/>
        <a:lstStyle/>
        <a:p>
          <a:endParaRPr lang="el-GR"/>
        </a:p>
      </dgm:t>
    </dgm:pt>
    <dgm:pt modelId="{E980C036-C4F4-4511-8AC6-DCE9F82F94D7}" type="sibTrans" cxnId="{55BAFAAC-67A5-4500-89E0-4B44E895778F}">
      <dgm:prSet/>
      <dgm:spPr/>
      <dgm:t>
        <a:bodyPr/>
        <a:lstStyle/>
        <a:p>
          <a:endParaRPr lang="el-GR"/>
        </a:p>
      </dgm:t>
    </dgm:pt>
    <dgm:pt modelId="{E8F6065C-56B0-4F88-8BE8-70636AF3A975}" type="pres">
      <dgm:prSet presAssocID="{29A4749F-50DC-40DA-BEB4-41700D25A2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A2FA4E-F015-40E4-8022-51F2ACB4952B}" type="pres">
      <dgm:prSet presAssocID="{F5839205-EF91-439E-A613-EC67D2BB516E}" presName="boxAndChildren" presStyleCnt="0"/>
      <dgm:spPr/>
    </dgm:pt>
    <dgm:pt modelId="{AEBF7B95-15B5-468C-A964-E01E545EE132}" type="pres">
      <dgm:prSet presAssocID="{F5839205-EF91-439E-A613-EC67D2BB516E}" presName="parentTextBox" presStyleLbl="node1" presStyleIdx="0" presStyleCnt="1"/>
      <dgm:spPr/>
      <dgm:t>
        <a:bodyPr/>
        <a:lstStyle/>
        <a:p>
          <a:endParaRPr lang="en-US"/>
        </a:p>
      </dgm:t>
    </dgm:pt>
    <dgm:pt modelId="{C57CE4AC-EB55-4B62-865B-C3D886B289D4}" type="pres">
      <dgm:prSet presAssocID="{F5839205-EF91-439E-A613-EC67D2BB516E}" presName="entireBox" presStyleLbl="node1" presStyleIdx="0" presStyleCnt="1"/>
      <dgm:spPr/>
      <dgm:t>
        <a:bodyPr/>
        <a:lstStyle/>
        <a:p>
          <a:endParaRPr lang="en-US"/>
        </a:p>
      </dgm:t>
    </dgm:pt>
    <dgm:pt modelId="{263CA7AB-2601-4751-A89D-B29ABBAA0C91}" type="pres">
      <dgm:prSet presAssocID="{F5839205-EF91-439E-A613-EC67D2BB516E}" presName="descendantBox" presStyleCnt="0"/>
      <dgm:spPr/>
    </dgm:pt>
    <dgm:pt modelId="{76053820-D653-48D3-9685-32973629F2CB}" type="pres">
      <dgm:prSet presAssocID="{52DEE40D-F4A9-41EA-B78F-F9941E12407F}" presName="childTextBox" presStyleLbl="fgAccFollowNode1" presStyleIdx="0" presStyleCnt="1" custScaleX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794CAA-5CF0-48AA-A0BC-3D43946265D9}" srcId="{29A4749F-50DC-40DA-BEB4-41700D25A2F4}" destId="{F5839205-EF91-439E-A613-EC67D2BB516E}" srcOrd="0" destOrd="0" parTransId="{27CC0276-6EFB-4F7F-93D3-A76BFD07B3AC}" sibTransId="{E75A469B-17AF-4095-BD36-9C8289EE2072}"/>
    <dgm:cxn modelId="{27E407A8-05D0-4FF2-B093-09B02B72D365}" type="presOf" srcId="{F5839205-EF91-439E-A613-EC67D2BB516E}" destId="{C57CE4AC-EB55-4B62-865B-C3D886B289D4}" srcOrd="1" destOrd="0" presId="urn:microsoft.com/office/officeart/2005/8/layout/process4"/>
    <dgm:cxn modelId="{FE58999F-ABCD-4952-A548-008CC10739BC}" type="presOf" srcId="{52DEE40D-F4A9-41EA-B78F-F9941E12407F}" destId="{76053820-D653-48D3-9685-32973629F2CB}" srcOrd="0" destOrd="0" presId="urn:microsoft.com/office/officeart/2005/8/layout/process4"/>
    <dgm:cxn modelId="{5C0D44DE-89CE-4C08-930B-E71F8395AF04}" type="presOf" srcId="{29A4749F-50DC-40DA-BEB4-41700D25A2F4}" destId="{E8F6065C-56B0-4F88-8BE8-70636AF3A975}" srcOrd="0" destOrd="0" presId="urn:microsoft.com/office/officeart/2005/8/layout/process4"/>
    <dgm:cxn modelId="{C501ACDC-E2D3-4C48-B75B-675F4BDBB896}" type="presOf" srcId="{F5839205-EF91-439E-A613-EC67D2BB516E}" destId="{AEBF7B95-15B5-468C-A964-E01E545EE132}" srcOrd="0" destOrd="0" presId="urn:microsoft.com/office/officeart/2005/8/layout/process4"/>
    <dgm:cxn modelId="{55BAFAAC-67A5-4500-89E0-4B44E895778F}" srcId="{F5839205-EF91-439E-A613-EC67D2BB516E}" destId="{52DEE40D-F4A9-41EA-B78F-F9941E12407F}" srcOrd="0" destOrd="0" parTransId="{F2AEC3BC-547B-46D5-8C5E-F4420A299FFF}" sibTransId="{E980C036-C4F4-4511-8AC6-DCE9F82F94D7}"/>
    <dgm:cxn modelId="{725D8297-0B72-4A99-8A43-D8D7F119E132}" type="presParOf" srcId="{E8F6065C-56B0-4F88-8BE8-70636AF3A975}" destId="{71A2FA4E-F015-40E4-8022-51F2ACB4952B}" srcOrd="0" destOrd="0" presId="urn:microsoft.com/office/officeart/2005/8/layout/process4"/>
    <dgm:cxn modelId="{501E24E7-E498-4EA9-A3B2-6D4B993BAC8E}" type="presParOf" srcId="{71A2FA4E-F015-40E4-8022-51F2ACB4952B}" destId="{AEBF7B95-15B5-468C-A964-E01E545EE132}" srcOrd="0" destOrd="0" presId="urn:microsoft.com/office/officeart/2005/8/layout/process4"/>
    <dgm:cxn modelId="{2097870B-7247-4941-9C66-E7AD2EC4C53C}" type="presParOf" srcId="{71A2FA4E-F015-40E4-8022-51F2ACB4952B}" destId="{C57CE4AC-EB55-4B62-865B-C3D886B289D4}" srcOrd="1" destOrd="0" presId="urn:microsoft.com/office/officeart/2005/8/layout/process4"/>
    <dgm:cxn modelId="{E388092E-8D66-4083-8BE1-6E025144AC5D}" type="presParOf" srcId="{71A2FA4E-F015-40E4-8022-51F2ACB4952B}" destId="{263CA7AB-2601-4751-A89D-B29ABBAA0C91}" srcOrd="2" destOrd="0" presId="urn:microsoft.com/office/officeart/2005/8/layout/process4"/>
    <dgm:cxn modelId="{506FA9BA-3AC7-45D9-A13A-C18CB6A7D39F}" type="presParOf" srcId="{263CA7AB-2601-4751-A89D-B29ABBAA0C91}" destId="{76053820-D653-48D3-9685-32973629F2CB}" srcOrd="0" destOrd="0" presId="urn:microsoft.com/office/officeart/2005/8/layout/process4"/>
  </dgm:cxnLst>
  <dgm:bg>
    <a:solidFill>
      <a:schemeClr val="accent3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7CE4AC-EB55-4B62-865B-C3D886B289D4}">
      <dsp:nvSpPr>
        <dsp:cNvPr id="0" name=""/>
        <dsp:cNvSpPr/>
      </dsp:nvSpPr>
      <dsp:spPr>
        <a:xfrm>
          <a:off x="0" y="279"/>
          <a:ext cx="7715304" cy="57096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u="sng" kern="1200" dirty="0"/>
            <a:t>3</a:t>
          </a:r>
          <a:r>
            <a:rPr lang="el-GR" sz="1800" b="1" u="sng" kern="1200" baseline="30000" dirty="0"/>
            <a:t>ο</a:t>
          </a:r>
          <a:r>
            <a:rPr lang="el-GR" sz="1800" b="1" u="sng" kern="1200" dirty="0"/>
            <a:t> βήμα: </a:t>
          </a:r>
          <a:endParaRPr lang="el-GR" sz="1800" kern="1200" dirty="0"/>
        </a:p>
      </dsp:txBody>
      <dsp:txXfrm>
        <a:off x="0" y="279"/>
        <a:ext cx="7715304" cy="308323"/>
      </dsp:txXfrm>
    </dsp:sp>
    <dsp:sp modelId="{76053820-D653-48D3-9685-32973629F2CB}">
      <dsp:nvSpPr>
        <dsp:cNvPr id="0" name=""/>
        <dsp:cNvSpPr/>
      </dsp:nvSpPr>
      <dsp:spPr>
        <a:xfrm>
          <a:off x="941" y="297183"/>
          <a:ext cx="7713420" cy="2626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dirty="0"/>
            <a:t>Ανάλυση του εσωτερικού περιβάλλοντος του οργανισμού προκειμένου να αναγνωρισθούν τα δυνατά σημεία και οι αδυναμίες του οργανισμού</a:t>
          </a:r>
        </a:p>
      </dsp:txBody>
      <dsp:txXfrm>
        <a:off x="941" y="297183"/>
        <a:ext cx="7713420" cy="26264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7CE4AC-EB55-4B62-865B-C3D886B289D4}">
      <dsp:nvSpPr>
        <dsp:cNvPr id="0" name=""/>
        <dsp:cNvSpPr/>
      </dsp:nvSpPr>
      <dsp:spPr>
        <a:xfrm>
          <a:off x="0" y="279"/>
          <a:ext cx="7715304" cy="57096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u="sng" kern="1200" dirty="0"/>
            <a:t>3</a:t>
          </a:r>
          <a:r>
            <a:rPr lang="el-GR" sz="1800" b="1" u="sng" kern="1200" baseline="30000" dirty="0"/>
            <a:t>ο</a:t>
          </a:r>
          <a:r>
            <a:rPr lang="el-GR" sz="1800" b="1" u="sng" kern="1200" dirty="0"/>
            <a:t> βήμα: </a:t>
          </a:r>
          <a:endParaRPr lang="el-GR" sz="1800" kern="1200" dirty="0"/>
        </a:p>
      </dsp:txBody>
      <dsp:txXfrm>
        <a:off x="0" y="279"/>
        <a:ext cx="7715304" cy="308323"/>
      </dsp:txXfrm>
    </dsp:sp>
    <dsp:sp modelId="{76053820-D653-48D3-9685-32973629F2CB}">
      <dsp:nvSpPr>
        <dsp:cNvPr id="0" name=""/>
        <dsp:cNvSpPr/>
      </dsp:nvSpPr>
      <dsp:spPr>
        <a:xfrm>
          <a:off x="941" y="297183"/>
          <a:ext cx="7713420" cy="2626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dirty="0"/>
            <a:t>Ανάλυση του εσωτερικού περιβάλλοντος του οργανισμού προκειμένου να αναγνωρισθούν τα δυνατά σημεία και οι αδυναμίες του οργανισμού</a:t>
          </a:r>
        </a:p>
      </dsp:txBody>
      <dsp:txXfrm>
        <a:off x="941" y="297183"/>
        <a:ext cx="7713420" cy="26264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4A8D12-1404-4C5A-8498-4845293F9FDB}">
      <dsp:nvSpPr>
        <dsp:cNvPr id="0" name=""/>
        <dsp:cNvSpPr/>
      </dsp:nvSpPr>
      <dsp:spPr>
        <a:xfrm>
          <a:off x="27355" y="253767"/>
          <a:ext cx="1606444" cy="767385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1200" b="1" kern="1200" dirty="0">
              <a:solidFill>
                <a:srgbClr val="000000"/>
              </a:solidFill>
              <a:cs typeface="Times New Roman" pitchFamily="18" charset="0"/>
            </a:rPr>
            <a:t>Πόροι: Υλικοί και άυλοι</a:t>
          </a:r>
          <a:r>
            <a:rPr lang="en-GB" altLang="el-GR" sz="1200" b="1" kern="1200" dirty="0">
              <a:solidFill>
                <a:srgbClr val="000000"/>
              </a:solidFill>
              <a:cs typeface="Times New Roman" pitchFamily="18" charset="0"/>
            </a:rPr>
            <a:t> + </a:t>
          </a:r>
          <a:r>
            <a:rPr lang="el-GR" altLang="el-GR" sz="1200" b="1" kern="1200" dirty="0">
              <a:solidFill>
                <a:srgbClr val="000000"/>
              </a:solidFill>
              <a:cs typeface="Times New Roman" pitchFamily="18" charset="0"/>
            </a:rPr>
            <a:t>Συστήματα</a:t>
          </a:r>
          <a:endParaRPr lang="el-GR" sz="1200" b="1" kern="1200" dirty="0"/>
        </a:p>
      </dsp:txBody>
      <dsp:txXfrm>
        <a:off x="27355" y="253767"/>
        <a:ext cx="1606444" cy="767385"/>
      </dsp:txXfrm>
    </dsp:sp>
    <dsp:sp modelId="{AF3B99B8-D053-4FC2-B073-0622CB48BAC9}">
      <dsp:nvSpPr>
        <dsp:cNvPr id="0" name=""/>
        <dsp:cNvSpPr/>
      </dsp:nvSpPr>
      <dsp:spPr>
        <a:xfrm>
          <a:off x="505903" y="1112061"/>
          <a:ext cx="649349" cy="64934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>
        <a:off x="505903" y="1112061"/>
        <a:ext cx="649349" cy="649349"/>
      </dsp:txXfrm>
    </dsp:sp>
    <dsp:sp modelId="{68971871-7B10-46D9-BFB2-03EAE9DFDDE9}">
      <dsp:nvSpPr>
        <dsp:cNvPr id="0" name=""/>
        <dsp:cNvSpPr/>
      </dsp:nvSpPr>
      <dsp:spPr>
        <a:xfrm>
          <a:off x="665" y="1852319"/>
          <a:ext cx="1659825" cy="751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1400" b="1" kern="1200" dirty="0">
              <a:solidFill>
                <a:srgbClr val="000000"/>
              </a:solidFill>
              <a:cs typeface="Times New Roman" pitchFamily="18" charset="0"/>
            </a:rPr>
            <a:t>Ικανότητες</a:t>
          </a:r>
          <a:endParaRPr lang="el-GR" sz="1300" b="1" kern="1200" dirty="0"/>
        </a:p>
      </dsp:txBody>
      <dsp:txXfrm>
        <a:off x="665" y="1852319"/>
        <a:ext cx="1659825" cy="751408"/>
      </dsp:txXfrm>
    </dsp:sp>
    <dsp:sp modelId="{922CF9F7-B173-4528-BF75-5121B764AB45}">
      <dsp:nvSpPr>
        <dsp:cNvPr id="0" name=""/>
        <dsp:cNvSpPr/>
      </dsp:nvSpPr>
      <dsp:spPr>
        <a:xfrm>
          <a:off x="1828426" y="1220508"/>
          <a:ext cx="356022" cy="416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>
        <a:off x="1828426" y="1220508"/>
        <a:ext cx="356022" cy="416479"/>
      </dsp:txXfrm>
    </dsp:sp>
    <dsp:sp modelId="{768328B8-3F4F-42C3-8594-EAD7796D2B36}">
      <dsp:nvSpPr>
        <dsp:cNvPr id="0" name=""/>
        <dsp:cNvSpPr/>
      </dsp:nvSpPr>
      <dsp:spPr>
        <a:xfrm>
          <a:off x="2332231" y="309180"/>
          <a:ext cx="2239134" cy="2239134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2200" b="1" kern="1200" dirty="0">
              <a:solidFill>
                <a:srgbClr val="000000"/>
              </a:solidFill>
              <a:cs typeface="Times New Roman" pitchFamily="18" charset="0"/>
            </a:rPr>
            <a:t>Θεμελιώδεις ικανότητες</a:t>
          </a:r>
          <a:endParaRPr lang="el-GR" sz="2200" kern="1200" dirty="0"/>
        </a:p>
      </dsp:txBody>
      <dsp:txXfrm>
        <a:off x="2332231" y="309180"/>
        <a:ext cx="2239134" cy="223913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7CE4AC-EB55-4B62-865B-C3D886B289D4}">
      <dsp:nvSpPr>
        <dsp:cNvPr id="0" name=""/>
        <dsp:cNvSpPr/>
      </dsp:nvSpPr>
      <dsp:spPr>
        <a:xfrm>
          <a:off x="0" y="279"/>
          <a:ext cx="7715304" cy="57096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u="sng" kern="1200" dirty="0"/>
            <a:t>3</a:t>
          </a:r>
          <a:r>
            <a:rPr lang="el-GR" sz="1800" b="1" u="sng" kern="1200" baseline="30000" dirty="0"/>
            <a:t>ο</a:t>
          </a:r>
          <a:r>
            <a:rPr lang="el-GR" sz="1800" b="1" u="sng" kern="1200" dirty="0"/>
            <a:t> βήμα: </a:t>
          </a:r>
          <a:endParaRPr lang="el-GR" sz="1800" kern="1200" dirty="0"/>
        </a:p>
      </dsp:txBody>
      <dsp:txXfrm>
        <a:off x="0" y="279"/>
        <a:ext cx="7715304" cy="308323"/>
      </dsp:txXfrm>
    </dsp:sp>
    <dsp:sp modelId="{76053820-D653-48D3-9685-32973629F2CB}">
      <dsp:nvSpPr>
        <dsp:cNvPr id="0" name=""/>
        <dsp:cNvSpPr/>
      </dsp:nvSpPr>
      <dsp:spPr>
        <a:xfrm>
          <a:off x="941" y="297183"/>
          <a:ext cx="7713420" cy="2626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dirty="0"/>
            <a:t>Ανάλυση του εσωτερικού περιβάλλοντος του οργανισμού προκειμένου να αναγνωρισθούν τα δυνατά σημεία και οι αδυναμίες του οργανισμού</a:t>
          </a:r>
        </a:p>
      </dsp:txBody>
      <dsp:txXfrm>
        <a:off x="941" y="297183"/>
        <a:ext cx="7713420" cy="26264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7CE4AC-EB55-4B62-865B-C3D886B289D4}">
      <dsp:nvSpPr>
        <dsp:cNvPr id="0" name=""/>
        <dsp:cNvSpPr/>
      </dsp:nvSpPr>
      <dsp:spPr>
        <a:xfrm>
          <a:off x="0" y="279"/>
          <a:ext cx="7715304" cy="57096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u="sng" kern="1200" dirty="0"/>
            <a:t>3</a:t>
          </a:r>
          <a:r>
            <a:rPr lang="el-GR" sz="1800" b="1" u="sng" kern="1200" baseline="30000" dirty="0"/>
            <a:t>ο</a:t>
          </a:r>
          <a:r>
            <a:rPr lang="el-GR" sz="1800" b="1" u="sng" kern="1200" dirty="0"/>
            <a:t> βήμα: </a:t>
          </a:r>
          <a:endParaRPr lang="el-GR" sz="1800" kern="1200" dirty="0"/>
        </a:p>
      </dsp:txBody>
      <dsp:txXfrm>
        <a:off x="0" y="279"/>
        <a:ext cx="7715304" cy="308323"/>
      </dsp:txXfrm>
    </dsp:sp>
    <dsp:sp modelId="{76053820-D653-48D3-9685-32973629F2CB}">
      <dsp:nvSpPr>
        <dsp:cNvPr id="0" name=""/>
        <dsp:cNvSpPr/>
      </dsp:nvSpPr>
      <dsp:spPr>
        <a:xfrm>
          <a:off x="941" y="297183"/>
          <a:ext cx="7713420" cy="2626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dirty="0"/>
            <a:t>Ανάλυση του εσωτερικού περιβάλλοντος του οργανισμού προκειμένου να αναγνωρισθούν τα δυνατά σημεία και οι αδυναμίες του οργανισμού</a:t>
          </a:r>
        </a:p>
      </dsp:txBody>
      <dsp:txXfrm>
        <a:off x="941" y="297183"/>
        <a:ext cx="7713420" cy="26264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7CE4AC-EB55-4B62-865B-C3D886B289D4}">
      <dsp:nvSpPr>
        <dsp:cNvPr id="0" name=""/>
        <dsp:cNvSpPr/>
      </dsp:nvSpPr>
      <dsp:spPr>
        <a:xfrm>
          <a:off x="0" y="279"/>
          <a:ext cx="7715304" cy="57096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u="sng" kern="1200" dirty="0"/>
            <a:t>3</a:t>
          </a:r>
          <a:r>
            <a:rPr lang="el-GR" sz="1800" b="1" u="sng" kern="1200" baseline="30000" dirty="0"/>
            <a:t>ο</a:t>
          </a:r>
          <a:r>
            <a:rPr lang="el-GR" sz="1800" b="1" u="sng" kern="1200" dirty="0"/>
            <a:t> βήμα: </a:t>
          </a:r>
          <a:endParaRPr lang="el-GR" sz="1800" kern="1200" dirty="0"/>
        </a:p>
      </dsp:txBody>
      <dsp:txXfrm>
        <a:off x="0" y="279"/>
        <a:ext cx="7715304" cy="308323"/>
      </dsp:txXfrm>
    </dsp:sp>
    <dsp:sp modelId="{76053820-D653-48D3-9685-32973629F2CB}">
      <dsp:nvSpPr>
        <dsp:cNvPr id="0" name=""/>
        <dsp:cNvSpPr/>
      </dsp:nvSpPr>
      <dsp:spPr>
        <a:xfrm>
          <a:off x="941" y="297183"/>
          <a:ext cx="7713420" cy="2626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dirty="0"/>
            <a:t>Ανάλυση του εσωτερικού περιβάλλοντος του οργανισμού προκειμένου να αναγνωρισθούν τα δυνατά σημεία και οι αδυναμίες του οργανισμού</a:t>
          </a:r>
        </a:p>
      </dsp:txBody>
      <dsp:txXfrm>
        <a:off x="941" y="297183"/>
        <a:ext cx="7713420" cy="26264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40A4F-DDDD-464C-BF18-6100A176E8D8}" type="datetimeFigureOut">
              <a:rPr lang="el-GR" smtClean="0"/>
              <a:pPr/>
              <a:t>7/2/2025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4693B-B99C-4D5B-94C1-4C0F9528BEB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A5D2-FC8E-4AF1-AA5D-3F586CF0132E}" type="datetimeFigureOut">
              <a:rPr lang="el-GR" smtClean="0"/>
              <a:pPr/>
              <a:t>7/2/2025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0D5E-10C3-4B69-995D-69C0EB2317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A5D2-FC8E-4AF1-AA5D-3F586CF0132E}" type="datetimeFigureOut">
              <a:rPr lang="el-GR" smtClean="0"/>
              <a:pPr/>
              <a:t>7/2/2025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0D5E-10C3-4B69-995D-69C0EB2317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A5D2-FC8E-4AF1-AA5D-3F586CF0132E}" type="datetimeFigureOut">
              <a:rPr lang="el-GR" smtClean="0"/>
              <a:pPr/>
              <a:t>7/2/2025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0D5E-10C3-4B69-995D-69C0EB2317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Διαφάνεια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02A8943-C7BB-40D9-88F1-0269ABF9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4989127-E328-499B-BD8C-AE9E4DAE9E02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2" name="Picture 1" descr="2.Template-HealthElearning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6705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Template-HealthElearning-0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91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02A8943-C7BB-40D9-88F1-0269ABF9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4989127-E328-499B-BD8C-AE9E4DAE9E02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2" name="Picture 1" descr="2.Template-HealthElearning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6705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Template-HealthElearning-0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91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6750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A5D2-FC8E-4AF1-AA5D-3F586CF0132E}" type="datetimeFigureOut">
              <a:rPr lang="el-GR" smtClean="0"/>
              <a:pPr/>
              <a:t>7/2/2025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0D5E-10C3-4B69-995D-69C0EB2317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A5D2-FC8E-4AF1-AA5D-3F586CF0132E}" type="datetimeFigureOut">
              <a:rPr lang="el-GR" smtClean="0"/>
              <a:pPr/>
              <a:t>7/2/2025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0D5E-10C3-4B69-995D-69C0EB2317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A5D2-FC8E-4AF1-AA5D-3F586CF0132E}" type="datetimeFigureOut">
              <a:rPr lang="el-GR" smtClean="0"/>
              <a:pPr/>
              <a:t>7/2/2025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0D5E-10C3-4B69-995D-69C0EB2317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A5D2-FC8E-4AF1-AA5D-3F586CF0132E}" type="datetimeFigureOut">
              <a:rPr lang="el-GR" smtClean="0"/>
              <a:pPr/>
              <a:t>7/2/2025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0D5E-10C3-4B69-995D-69C0EB2317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A5D2-FC8E-4AF1-AA5D-3F586CF0132E}" type="datetimeFigureOut">
              <a:rPr lang="el-GR" smtClean="0"/>
              <a:pPr/>
              <a:t>7/2/2025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0D5E-10C3-4B69-995D-69C0EB2317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A5D2-FC8E-4AF1-AA5D-3F586CF0132E}" type="datetimeFigureOut">
              <a:rPr lang="el-GR" smtClean="0"/>
              <a:pPr/>
              <a:t>7/2/2025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0D5E-10C3-4B69-995D-69C0EB2317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A5D2-FC8E-4AF1-AA5D-3F586CF0132E}" type="datetimeFigureOut">
              <a:rPr lang="el-GR" smtClean="0"/>
              <a:pPr/>
              <a:t>7/2/2025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0D5E-10C3-4B69-995D-69C0EB2317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A5D2-FC8E-4AF1-AA5D-3F586CF0132E}" type="datetimeFigureOut">
              <a:rPr lang="el-GR" smtClean="0"/>
              <a:pPr/>
              <a:t>7/2/2025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0D5E-10C3-4B69-995D-69C0EB2317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9A5D2-FC8E-4AF1-AA5D-3F586CF0132E}" type="datetimeFigureOut">
              <a:rPr lang="el-GR" smtClean="0"/>
              <a:pPr/>
              <a:t>7/2/2025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20D5E-10C3-4B69-995D-69C0EB2317C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Template-HealthElearning-01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663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olympiak1982@hotmail.com" TargetMode="Externa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500166" y="2214554"/>
            <a:ext cx="6767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atin typeface="+mn-lt"/>
              </a:rPr>
              <a:t>ΣΤΡΑΤΗΓΙΚΟΣ ΠΡΟΓΡΑΜΜΑΤΙΣΜΟΣ:</a:t>
            </a:r>
          </a:p>
          <a:p>
            <a:pPr algn="ctr"/>
            <a:r>
              <a:rPr lang="el-GR" sz="2400" dirty="0"/>
              <a:t>Πλαίσιο και ανάλυση εσωτερικού περιβάλλοντος (</a:t>
            </a:r>
            <a:r>
              <a:rPr lang="el-GR" sz="2400" dirty="0" err="1"/>
              <a:t>Resource</a:t>
            </a:r>
            <a:r>
              <a:rPr lang="el-GR" sz="2400" dirty="0"/>
              <a:t> Based </a:t>
            </a:r>
            <a:r>
              <a:rPr lang="el-GR" sz="2400" dirty="0" err="1"/>
              <a:t>Theory</a:t>
            </a:r>
            <a:r>
              <a:rPr lang="el-GR" sz="2400" dirty="0"/>
              <a:t> και Ανάλυση SWOT)</a:t>
            </a:r>
            <a:endParaRPr lang="el-GR" sz="2400" b="1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785786" y="4143380"/>
            <a:ext cx="8358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/>
              <a:t>Ολυμπία Κωνσταντακοπούλου, Οικονομολόγος, </a:t>
            </a:r>
            <a:r>
              <a:rPr lang="en-US" sz="1600" b="1" dirty="0"/>
              <a:t>MSc</a:t>
            </a:r>
            <a:r>
              <a:rPr lang="el-GR" sz="1600" b="1" dirty="0"/>
              <a:t>, </a:t>
            </a:r>
            <a:r>
              <a:rPr lang="en-US" sz="1600" b="1" dirty="0" smtClean="0"/>
              <a:t>PhD</a:t>
            </a:r>
            <a:endParaRPr lang="el-GR" sz="1600" dirty="0"/>
          </a:p>
          <a:p>
            <a:pPr algn="ctr"/>
            <a:r>
              <a:rPr lang="en-US" sz="1400" dirty="0"/>
              <a:t>BSc in Management Science and Technology - BSc in Economics (AUEB), MSc in Healthcare Management (NKUA)</a:t>
            </a:r>
            <a:endParaRPr lang="el-GR" sz="1400" dirty="0"/>
          </a:p>
          <a:p>
            <a:pPr algn="ctr"/>
            <a:r>
              <a:rPr lang="el-GR" sz="1400" dirty="0"/>
              <a:t>Ερευνήτρια/Επιστημονικός Συνεργάτης του Εργαστηρίου</a:t>
            </a:r>
            <a:r>
              <a:rPr lang="en-US" sz="1400" dirty="0"/>
              <a:t> </a:t>
            </a:r>
            <a:r>
              <a:rPr lang="el-GR" sz="1400" dirty="0"/>
              <a:t>Οργάνωσης και Αξιολόγησης Υπηρεσιών Υγείας</a:t>
            </a:r>
          </a:p>
          <a:p>
            <a:pPr algn="ctr"/>
            <a:r>
              <a:rPr lang="el-GR" sz="1400" dirty="0"/>
              <a:t>Τμήμα Νοσηλευτικής</a:t>
            </a:r>
            <a:r>
              <a:rPr lang="en-US" sz="1400" dirty="0"/>
              <a:t>, </a:t>
            </a:r>
            <a:r>
              <a:rPr lang="el-GR" sz="1400" dirty="0"/>
              <a:t>Εθνικό και Καποδιστριακό Πανεπιστήμιο Αθηνών (Ε.Κ.Π.Α.)</a:t>
            </a:r>
          </a:p>
          <a:p>
            <a:pPr algn="ctr"/>
            <a:r>
              <a:rPr lang="fr-BE" sz="1400" dirty="0"/>
              <a:t>Email: </a:t>
            </a:r>
            <a:r>
              <a:rPr lang="fr-BE" sz="1400" u="sng" dirty="0">
                <a:hlinkClick r:id="rId2"/>
              </a:rPr>
              <a:t>olympiak1982@hotmail.com</a:t>
            </a:r>
            <a:r>
              <a:rPr lang="el-G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111353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Διάγραμμα"/>
          <p:cNvGraphicFramePr/>
          <p:nvPr/>
        </p:nvGraphicFramePr>
        <p:xfrm>
          <a:off x="500034" y="142852"/>
          <a:ext cx="7715304" cy="571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utoShape 20"/>
          <p:cNvSpPr txBox="1">
            <a:spLocks noChangeArrowheads="1"/>
          </p:cNvSpPr>
          <p:nvPr/>
        </p:nvSpPr>
        <p:spPr>
          <a:xfrm>
            <a:off x="2714612" y="857232"/>
            <a:ext cx="3643338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000" b="1" u="sng" dirty="0"/>
              <a:t>SWOT Analysis </a:t>
            </a:r>
            <a:r>
              <a:rPr lang="el-GR" sz="2000" b="1" u="sng" dirty="0"/>
              <a:t>(Παράδειγμα)</a:t>
            </a:r>
          </a:p>
        </p:txBody>
      </p:sp>
      <p:graphicFrame>
        <p:nvGraphicFramePr>
          <p:cNvPr id="8" name="Group 23"/>
          <p:cNvGraphicFramePr>
            <a:graphicFrameLocks/>
          </p:cNvGraphicFramePr>
          <p:nvPr/>
        </p:nvGraphicFramePr>
        <p:xfrm>
          <a:off x="285720" y="1285860"/>
          <a:ext cx="8715404" cy="2527990"/>
        </p:xfrm>
        <a:graphic>
          <a:graphicData uri="http://schemas.openxmlformats.org/drawingml/2006/table">
            <a:tbl>
              <a:tblPr/>
              <a:tblGrid>
                <a:gridCol w="42850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0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429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Δυνατά Σημεία </a:t>
                      </a: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 Πλεονεκτήματα</a:t>
                      </a: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Strengths</a:t>
                      </a: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)</a:t>
                      </a: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Αδυναμίες </a:t>
                      </a: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 Μειονεκτήματα</a:t>
                      </a: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Weaknesses</a:t>
                      </a: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)</a:t>
                      </a: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983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Κύρος και Φήμη. Αξιοπιστία.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Υψηλή Εξειδίκευση Προσωπικού.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Υψηλή Ποιότητα Υπηρεσιών.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Συστημική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 Προσέγγιση Διοίκησης και Οργάνωσης (Διαδικασίες Ποιότητας) 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Σύγχρονες Κτιριακές Εγκαταστάσεις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Επιχειρησιακό Πλάνο Δράσης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Προγράμματα Έρευνας 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 Εκπαίδευσης 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Ικανοποίηση Προσωπικού 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Οικονομικό έλλειμμα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Πεπαλαιωμένη Βιοϊατρική Τεχνολογία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Αδυναμίες πλήρους αξιοποίησης Παραγωγικών Δυνατοτήτων και Μεγαλυτέρων εσόδων.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Υψηλό Κόστος Λειτουργίας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Έλλειψη χώρων - Αδυναμία Επέκτασης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Κακό Εργασιακό Κλίμα 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Group 30"/>
          <p:cNvGraphicFramePr>
            <a:graphicFrameLocks/>
          </p:cNvGraphicFramePr>
          <p:nvPr/>
        </p:nvGraphicFramePr>
        <p:xfrm>
          <a:off x="214282" y="3714752"/>
          <a:ext cx="8786874" cy="2484471"/>
        </p:xfrm>
        <a:graphic>
          <a:graphicData uri="http://schemas.openxmlformats.org/drawingml/2006/table">
            <a:tbl>
              <a:tblPr/>
              <a:tblGrid>
                <a:gridCol w="4474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12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82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Ευκαιρίες</a:t>
                      </a: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Opportunities</a:t>
                      </a: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)</a:t>
                      </a: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Κίνδυνοι</a:t>
                      </a: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Threats</a:t>
                      </a: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)</a:t>
                      </a: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63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 Συμμετοχή των Μονάδων Υγείας σε Περιφερειακό Σύστημα νοσοκομείων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 Διεύρυνση Αγοράς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 Χρηματοδότηση Επενδύσεων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 Πρόγραμμα Χωροταξικής Ανασυγκρότησης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 Πρόγραμμα Ποιότητας 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 Πιστοποίηση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 Πληροφορική 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 Τηλεϊατρική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 Διοίκηση και Οργάνωση ως πρότυπο για τα Δημόσια Νοσοκομεία.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 Ρύθμιση Ελλειμμάτων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 Δυσμενής Οικονομική Κατάσταση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 Υψηλή Διείσδυση  - Διεύρυνση Ιδιωτικού τομέα. Λειτουργία νέων Μονάδων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 Μεταβολές ή Ελλείψεις Προσωπικού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 Δίκτυο Προμηθευτών (με χρέη)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 Αλλαγή Τεχνολογίας.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 Αύξηση της Νοσηρότητας στην ευρύτερη περιοχή ευθύνης.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 Αύξηση των Απαιτήσεων των Ασθενών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95"/>
                          <a:cs typeface="Times New Roman" pitchFamily="18" charset="0"/>
                        </a:rPr>
                        <a:t> Γραφειοκρατία. 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Διάγραμμα"/>
          <p:cNvGraphicFramePr/>
          <p:nvPr/>
        </p:nvGraphicFramePr>
        <p:xfrm>
          <a:off x="500034" y="142852"/>
          <a:ext cx="7715304" cy="571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utoShape 20"/>
          <p:cNvSpPr txBox="1">
            <a:spLocks noChangeArrowheads="1"/>
          </p:cNvSpPr>
          <p:nvPr/>
        </p:nvSpPr>
        <p:spPr>
          <a:xfrm>
            <a:off x="500034" y="857232"/>
            <a:ext cx="8286808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l-GR" sz="2000" b="1" u="sng" dirty="0">
                <a:latin typeface="+mj-lt"/>
                <a:ea typeface="+mj-ea"/>
                <a:cs typeface="+mj-cs"/>
              </a:rPr>
              <a:t>ΜΙΑ ΑΝΑΛΥΣΗ ΤΟΥ ΕΛΛΗΝΙΚΟΥ ΥΓΕΙΟΝΟΜΙΚΟΥ ΤΟΜΕΑ: SWOT ANALYSIS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EE647272-F381-954F-84D8-AB075CBEF002}"/>
              </a:ext>
            </a:extLst>
          </p:cNvPr>
          <p:cNvSpPr/>
          <p:nvPr/>
        </p:nvSpPr>
        <p:spPr>
          <a:xfrm>
            <a:off x="1528210" y="2304495"/>
            <a:ext cx="3276600" cy="1964813"/>
          </a:xfrm>
          <a:prstGeom prst="rect">
            <a:avLst/>
          </a:prstGeom>
          <a:solidFill>
            <a:schemeClr val="tx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>
              <a:defRPr/>
            </a:pPr>
            <a:endParaRPr lang="id-ID" sz="30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5BE5357C-E5D3-9841-AACE-67281960ACBA}"/>
              </a:ext>
            </a:extLst>
          </p:cNvPr>
          <p:cNvSpPr/>
          <p:nvPr/>
        </p:nvSpPr>
        <p:spPr>
          <a:xfrm>
            <a:off x="1528210" y="4269308"/>
            <a:ext cx="3276600" cy="1964813"/>
          </a:xfrm>
          <a:prstGeom prst="rect">
            <a:avLst/>
          </a:prstGeom>
          <a:solidFill>
            <a:schemeClr val="tx1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>
              <a:defRPr/>
            </a:pPr>
            <a:endParaRPr lang="id-ID" sz="3000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76A5A619-4598-CC42-A8A4-4C477B9A3DE1}"/>
              </a:ext>
            </a:extLst>
          </p:cNvPr>
          <p:cNvSpPr/>
          <p:nvPr/>
        </p:nvSpPr>
        <p:spPr>
          <a:xfrm>
            <a:off x="1071011" y="2314016"/>
            <a:ext cx="456010" cy="19552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>
              <a:defRPr/>
            </a:pPr>
            <a:endParaRPr lang="id-ID" sz="3000" dirty="0">
              <a:solidFill>
                <a:schemeClr val="bg2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B8E0B467-8883-534F-B0BE-5F8F72EB4875}"/>
              </a:ext>
            </a:extLst>
          </p:cNvPr>
          <p:cNvSpPr/>
          <p:nvPr/>
        </p:nvSpPr>
        <p:spPr>
          <a:xfrm>
            <a:off x="1071011" y="4269307"/>
            <a:ext cx="456010" cy="19648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>
              <a:defRPr/>
            </a:pPr>
            <a:endParaRPr lang="id-ID" sz="3000" dirty="0">
              <a:solidFill>
                <a:schemeClr val="bg2"/>
              </a:solidFill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0FB29446-2D04-A040-A4C7-C953AF75344F}"/>
              </a:ext>
            </a:extLst>
          </p:cNvPr>
          <p:cNvSpPr/>
          <p:nvPr/>
        </p:nvSpPr>
        <p:spPr>
          <a:xfrm>
            <a:off x="4801240" y="1696419"/>
            <a:ext cx="3277790" cy="6080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>
              <a:defRPr/>
            </a:pPr>
            <a:endParaRPr lang="id-ID" sz="3000" dirty="0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187F3C6-1602-FF48-A206-05718E4F5220}"/>
              </a:ext>
            </a:extLst>
          </p:cNvPr>
          <p:cNvSpPr/>
          <p:nvPr/>
        </p:nvSpPr>
        <p:spPr>
          <a:xfrm>
            <a:off x="4803621" y="4269308"/>
            <a:ext cx="3277790" cy="1964813"/>
          </a:xfrm>
          <a:prstGeom prst="rect">
            <a:avLst/>
          </a:prstGeom>
          <a:solidFill>
            <a:schemeClr val="tx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>
              <a:defRPr/>
            </a:pPr>
            <a:endParaRPr lang="id-ID" sz="3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862A281-6922-1646-B594-2650F74B7A54}"/>
              </a:ext>
            </a:extLst>
          </p:cNvPr>
          <p:cNvSpPr/>
          <p:nvPr/>
        </p:nvSpPr>
        <p:spPr>
          <a:xfrm>
            <a:off x="4803621" y="2309255"/>
            <a:ext cx="3277790" cy="1960053"/>
          </a:xfrm>
          <a:prstGeom prst="rect">
            <a:avLst/>
          </a:prstGeom>
          <a:solidFill>
            <a:schemeClr val="tx1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>
              <a:defRPr/>
            </a:pPr>
            <a:endParaRPr lang="id-ID" sz="3000" dirty="0"/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xmlns="" id="{123F9DC0-AB98-9A4A-8954-C519A462EC15}"/>
              </a:ext>
            </a:extLst>
          </p:cNvPr>
          <p:cNvSpPr/>
          <p:nvPr/>
        </p:nvSpPr>
        <p:spPr>
          <a:xfrm>
            <a:off x="1527615" y="1696419"/>
            <a:ext cx="3277790" cy="6080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>
              <a:defRPr/>
            </a:pPr>
            <a:endParaRPr lang="id-ID" sz="3000" dirty="0">
              <a:solidFill>
                <a:schemeClr val="bg2"/>
              </a:solidFill>
            </a:endParaRP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xmlns="" id="{165722DC-0E98-3849-BC84-307086C54152}"/>
              </a:ext>
            </a:extLst>
          </p:cNvPr>
          <p:cNvSpPr txBox="1"/>
          <p:nvPr/>
        </p:nvSpPr>
        <p:spPr>
          <a:xfrm>
            <a:off x="1928794" y="1785926"/>
            <a:ext cx="2027453" cy="469666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ΕΣΩΤΕΡΙΚΟ ΠΕΡΙΒΑΛΛΟΝ/</a:t>
            </a:r>
          </a:p>
          <a:p>
            <a:pPr algn="ctr"/>
            <a:r>
              <a:rPr lang="el-GR" sz="1400" b="1" dirty="0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ΠΑΡΑΓΟΝΤΕΣ</a:t>
            </a:r>
            <a:endParaRPr lang="en-US" sz="1400" b="1" dirty="0">
              <a:solidFill>
                <a:schemeClr val="bg1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xmlns="" id="{6E86C838-3EDF-7E43-A6DD-BC28AC2E394D}"/>
              </a:ext>
            </a:extLst>
          </p:cNvPr>
          <p:cNvSpPr txBox="1"/>
          <p:nvPr/>
        </p:nvSpPr>
        <p:spPr>
          <a:xfrm>
            <a:off x="5572132" y="1785926"/>
            <a:ext cx="2027454" cy="469666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ΕΞΩΤΕΡΙΚΟ ΠΕΡΙΒΑΛΛΟΝ/</a:t>
            </a:r>
          </a:p>
          <a:p>
            <a:pPr algn="ctr"/>
            <a:r>
              <a:rPr lang="el-GR" sz="1400" b="1" dirty="0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ΠΑΡΑΓΟΝΤΕΣ</a:t>
            </a:r>
            <a:endParaRPr lang="en-US" sz="1400" b="1" dirty="0">
              <a:solidFill>
                <a:schemeClr val="bg1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xmlns="" id="{D99FA03B-47C6-7447-9974-7D50730A7FC9}"/>
              </a:ext>
            </a:extLst>
          </p:cNvPr>
          <p:cNvSpPr txBox="1"/>
          <p:nvPr/>
        </p:nvSpPr>
        <p:spPr>
          <a:xfrm rot="16200000">
            <a:off x="983718" y="3164551"/>
            <a:ext cx="630597" cy="254223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ΘΕΤΙΚΑ</a:t>
            </a:r>
            <a:endParaRPr lang="en-US" sz="1400" b="1" dirty="0">
              <a:solidFill>
                <a:schemeClr val="bg1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xmlns="" id="{B7532BEE-2A95-C040-96A2-53A8AE9934B2}"/>
              </a:ext>
            </a:extLst>
          </p:cNvPr>
          <p:cNvSpPr txBox="1"/>
          <p:nvPr/>
        </p:nvSpPr>
        <p:spPr>
          <a:xfrm rot="16200000">
            <a:off x="869907" y="5124602"/>
            <a:ext cx="858223" cy="254223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ΑΡΝΗΤΙΚΑ</a:t>
            </a:r>
            <a:endParaRPr lang="en-US" sz="1400" b="1" dirty="0">
              <a:solidFill>
                <a:schemeClr val="bg1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D227B7B3-2F8B-314E-A1B0-284681717859}"/>
              </a:ext>
            </a:extLst>
          </p:cNvPr>
          <p:cNvSpPr txBox="1">
            <a:spLocks/>
          </p:cNvSpPr>
          <p:nvPr/>
        </p:nvSpPr>
        <p:spPr>
          <a:xfrm>
            <a:off x="1710015" y="2959049"/>
            <a:ext cx="2900154" cy="1061734"/>
          </a:xfrm>
          <a:prstGeom prst="rect">
            <a:avLst/>
          </a:prstGeom>
        </p:spPr>
        <p:txBody>
          <a:bodyPr vert="horz" wrap="square" lIns="91346" tIns="45673" rIns="91346" bIns="45673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-87313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sz="105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Ανάπτυξη ενός Εθνικού Συστήματος Υγείας από το 1983</a:t>
            </a:r>
          </a:p>
          <a:p>
            <a:pPr marL="87313" indent="-87313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sz="105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Υψηλού επιπέδου ιατρικό δυναμικό</a:t>
            </a:r>
          </a:p>
          <a:p>
            <a:pPr marL="87313" indent="-87313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sz="105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Επαρκής και υψηλής ποιότητας εξοπλισμός (κύρια στον ιδιωτικό τομέα)</a:t>
            </a:r>
          </a:p>
          <a:p>
            <a:pPr marL="87313" indent="-87313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sz="105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l-GR" sz="1050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Ακόμη....καλοί</a:t>
            </a:r>
            <a:r>
              <a:rPr lang="el-GR" sz="105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δείκτες υγείας</a:t>
            </a:r>
            <a:endParaRPr lang="en-US" sz="105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xmlns="" id="{F1916C8C-B287-C54C-AA72-F9248EB5CE3B}"/>
              </a:ext>
            </a:extLst>
          </p:cNvPr>
          <p:cNvSpPr txBox="1"/>
          <p:nvPr/>
        </p:nvSpPr>
        <p:spPr>
          <a:xfrm>
            <a:off x="1762473" y="2594123"/>
            <a:ext cx="2154347" cy="254223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l-GR" sz="1400" b="1" dirty="0">
                <a:solidFill>
                  <a:srgbClr val="FF0000"/>
                </a:solidFill>
                <a:ea typeface="League Spartan" charset="0"/>
                <a:cs typeface="Poppins" pitchFamily="2" charset="77"/>
              </a:rPr>
              <a:t>ΔΥΝΑΜΕΙΣ/ΔΥΝΑΤΑ ΣΗΜΕΙΑ</a:t>
            </a:r>
            <a:endParaRPr lang="en-US" sz="1400" b="1" dirty="0">
              <a:solidFill>
                <a:srgbClr val="FF0000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DD523D93-CEAE-2049-9CBF-795F4F0D9CAE}"/>
              </a:ext>
            </a:extLst>
          </p:cNvPr>
          <p:cNvSpPr txBox="1">
            <a:spLocks/>
          </p:cNvSpPr>
          <p:nvPr/>
        </p:nvSpPr>
        <p:spPr>
          <a:xfrm>
            <a:off x="1714480" y="4572008"/>
            <a:ext cx="3147737" cy="1615732"/>
          </a:xfrm>
          <a:prstGeom prst="rect">
            <a:avLst/>
          </a:prstGeom>
        </p:spPr>
        <p:txBody>
          <a:bodyPr vert="horz" wrap="square" lIns="91346" tIns="45673" rIns="91346" bIns="45673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-87313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sz="11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Διαφθορά και “Μαύρη Οικονομία”: Το “Έλλειμμα στην Υγεία”</a:t>
            </a:r>
          </a:p>
          <a:p>
            <a:pPr marL="87313" indent="-87313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sz="11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Ακατάλληλο μίγμα υπηρεσιών</a:t>
            </a:r>
          </a:p>
          <a:p>
            <a:pPr marL="87313" indent="-87313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sz="11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Σύστημα μη φιλικό στο χρήστη</a:t>
            </a:r>
          </a:p>
          <a:p>
            <a:pPr marL="87313" indent="-87313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sz="11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Πολύ υψηλές πληρωμές των χρηστών</a:t>
            </a:r>
          </a:p>
          <a:p>
            <a:pPr marL="87313" indent="-87313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sz="11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Ελλείψεις συγκεκριμένων υγειονομικών ειδικοτήτων-κύρια Νοσηλευτών</a:t>
            </a:r>
          </a:p>
          <a:p>
            <a:pPr marL="87313" indent="-87313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sz="11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Προβλήματα με τη Φαρμακευτική Περίθαλψη (υπερ-</a:t>
            </a:r>
            <a:r>
              <a:rPr lang="el-GR" sz="1100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χρήσ</a:t>
            </a:r>
            <a:r>
              <a:rPr lang="el-GR" sz="11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η)</a:t>
            </a: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xmlns="" id="{4C5CB47D-16CD-4248-9685-664B23727B22}"/>
              </a:ext>
            </a:extLst>
          </p:cNvPr>
          <p:cNvSpPr txBox="1"/>
          <p:nvPr/>
        </p:nvSpPr>
        <p:spPr>
          <a:xfrm>
            <a:off x="1785918" y="4357694"/>
            <a:ext cx="976139" cy="254223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l-GR" sz="1400" b="1" dirty="0">
                <a:solidFill>
                  <a:srgbClr val="FF0000"/>
                </a:solidFill>
                <a:ea typeface="League Spartan" charset="0"/>
                <a:cs typeface="Poppins" pitchFamily="2" charset="77"/>
              </a:rPr>
              <a:t>ΑΔΥΝΑΜΙΕΣ</a:t>
            </a:r>
            <a:endParaRPr lang="en-US" sz="1400" b="1" dirty="0">
              <a:solidFill>
                <a:srgbClr val="FF0000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ED1D36F8-3535-314C-A9F6-885EEE4FB0AD}"/>
              </a:ext>
            </a:extLst>
          </p:cNvPr>
          <p:cNvSpPr txBox="1">
            <a:spLocks/>
          </p:cNvSpPr>
          <p:nvPr/>
        </p:nvSpPr>
        <p:spPr>
          <a:xfrm>
            <a:off x="4991842" y="2959049"/>
            <a:ext cx="3080620" cy="1292503"/>
          </a:xfrm>
          <a:prstGeom prst="rect">
            <a:avLst/>
          </a:prstGeom>
        </p:spPr>
        <p:txBody>
          <a:bodyPr vert="horz" wrap="square" lIns="91346" tIns="45673" rIns="91346" bIns="45673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lvl="0" indent="-87313" algn="l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1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Συνειδητοποίηση των αδυναμιών - αποτυχιών και διάθεση για αλλαγή</a:t>
            </a:r>
          </a:p>
          <a:p>
            <a:pPr marL="87313" lvl="0" indent="-87313" algn="l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1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 Ξένη Βοήθεια (μεταφορά-</a:t>
            </a:r>
            <a:r>
              <a:rPr lang="el-GR" sz="1100" dirty="0" err="1">
                <a:solidFill>
                  <a:srgbClr val="000000"/>
                </a:solidFill>
                <a:latin typeface="Calibri" pitchFamily="32" charset="0"/>
                <a:cs typeface="Arial" charset="0"/>
              </a:rPr>
              <a:t>προσαρμογ</a:t>
            </a:r>
            <a:r>
              <a:rPr lang="el-GR" sz="11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ή τεχνογνωσίας για συγκράτηση του κόστους, ηλεκτρονικές υπηρεσίες, άλλα θέματα διοίκησης)</a:t>
            </a:r>
          </a:p>
          <a:p>
            <a:pPr marL="87313" lvl="0" indent="-87313" algn="l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1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 Ευκαιρίες για ξένες επενδύσεις</a:t>
            </a:r>
          </a:p>
          <a:p>
            <a:pPr marL="87313" lvl="0" indent="-87313" algn="l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1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 Ιατρικός Τουρισμός</a:t>
            </a:r>
          </a:p>
        </p:txBody>
      </p:sp>
      <p:sp>
        <p:nvSpPr>
          <p:cNvPr id="26" name="TextBox 31">
            <a:extLst>
              <a:ext uri="{FF2B5EF4-FFF2-40B4-BE49-F238E27FC236}">
                <a16:creationId xmlns:a16="http://schemas.microsoft.com/office/drawing/2014/main" xmlns="" id="{0328E6DF-3B66-6D49-9DE6-6BA66DC41A2E}"/>
              </a:ext>
            </a:extLst>
          </p:cNvPr>
          <p:cNvSpPr txBox="1"/>
          <p:nvPr/>
        </p:nvSpPr>
        <p:spPr>
          <a:xfrm>
            <a:off x="5044301" y="2594123"/>
            <a:ext cx="830971" cy="254223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l-GR" sz="1400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ΕΥΚΑΙΡΙΕΣ</a:t>
            </a:r>
            <a:endParaRPr lang="en-US" sz="1400" b="1" dirty="0">
              <a:solidFill>
                <a:schemeClr val="tx2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xmlns="" id="{033CF8E2-F725-8944-9D52-88B43A9AA35D}"/>
              </a:ext>
            </a:extLst>
          </p:cNvPr>
          <p:cNvSpPr txBox="1">
            <a:spLocks/>
          </p:cNvSpPr>
          <p:nvPr/>
        </p:nvSpPr>
        <p:spPr>
          <a:xfrm>
            <a:off x="5000628" y="4714884"/>
            <a:ext cx="2900154" cy="1418242"/>
          </a:xfrm>
          <a:prstGeom prst="rect">
            <a:avLst/>
          </a:prstGeom>
        </p:spPr>
        <p:txBody>
          <a:bodyPr vert="horz" wrap="square" lIns="91346" tIns="45673" rIns="91346" bIns="45673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lvl="0" indent="-87313" algn="l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87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1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 Οικονομική κρίση και κρίση αξιών</a:t>
            </a:r>
          </a:p>
          <a:p>
            <a:pPr marL="87313" lvl="0" indent="-87313" algn="l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87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1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 Ιατρικός Πληθωρισμός ( με χαμηλές αμοιβές από το δημόσιο τομέα)</a:t>
            </a:r>
          </a:p>
          <a:p>
            <a:pPr marL="87313" lvl="0" indent="-87313" algn="l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87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1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 Πεπαλαιωμένες κτηριακές υποδομές σε πολλές περιπτώσεις στο δημόσιο τομέα</a:t>
            </a:r>
          </a:p>
          <a:p>
            <a:pPr marL="87313" lvl="0" indent="-87313" algn="l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87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1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 Μεγάλη γραφειοκρατία, ανεπαρκές θεσμικό πλαίσιο</a:t>
            </a:r>
          </a:p>
          <a:p>
            <a:pPr marL="87313" lvl="0" indent="-87313" algn="l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87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1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 Συνδικαλιστικοί φορείς συνήθως ενάντια στην αλλαγή</a:t>
            </a:r>
          </a:p>
        </p:txBody>
      </p:sp>
      <p:sp>
        <p:nvSpPr>
          <p:cNvPr id="28" name="TextBox 33">
            <a:extLst>
              <a:ext uri="{FF2B5EF4-FFF2-40B4-BE49-F238E27FC236}">
                <a16:creationId xmlns:a16="http://schemas.microsoft.com/office/drawing/2014/main" xmlns="" id="{0B513A26-593A-FA4E-94B6-8F52F159B199}"/>
              </a:ext>
            </a:extLst>
          </p:cNvPr>
          <p:cNvSpPr txBox="1"/>
          <p:nvPr/>
        </p:nvSpPr>
        <p:spPr>
          <a:xfrm>
            <a:off x="5000628" y="4429132"/>
            <a:ext cx="717159" cy="254223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l-GR" sz="1400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ΑΠΕΙΛΕΣ</a:t>
            </a:r>
            <a:endParaRPr lang="en-US" sz="1400" b="1" dirty="0">
              <a:solidFill>
                <a:schemeClr val="tx2"/>
              </a:solidFill>
              <a:ea typeface="League Spartan" charset="0"/>
              <a:cs typeface="Poppins" pitchFamily="2" charset="7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42844" y="1142984"/>
          <a:ext cx="8786874" cy="4968240"/>
        </p:xfrm>
        <a:graphic>
          <a:graphicData uri="http://schemas.openxmlformats.org/drawingml/2006/table">
            <a:tbl>
              <a:tblPr/>
              <a:tblGrid>
                <a:gridCol w="31766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02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03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Arial"/>
                          <a:cs typeface="Times New Roman"/>
                        </a:rPr>
                        <a:t>S</a:t>
                      </a:r>
                      <a:r>
                        <a:rPr lang="el-GR" sz="1400" b="1" dirty="0">
                          <a:latin typeface="Calibri"/>
                          <a:ea typeface="Arial"/>
                          <a:cs typeface="Times New Roman"/>
                        </a:rPr>
                        <a:t> (</a:t>
                      </a:r>
                      <a:r>
                        <a:rPr lang="en-US" sz="1400" b="1" dirty="0">
                          <a:latin typeface="Calibri"/>
                          <a:ea typeface="Arial"/>
                          <a:cs typeface="Times New Roman"/>
                        </a:rPr>
                        <a:t>Strengths - </a:t>
                      </a:r>
                      <a:r>
                        <a:rPr lang="el-GR" sz="1400" b="1" dirty="0">
                          <a:latin typeface="Calibri"/>
                          <a:ea typeface="Arial"/>
                          <a:cs typeface="Times New Roman"/>
                        </a:rPr>
                        <a:t>Δυνάμεις)</a:t>
                      </a:r>
                      <a:endParaRPr lang="el-GR" sz="14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Arial"/>
                          <a:cs typeface="Times New Roman"/>
                        </a:rPr>
                        <a:t>W</a:t>
                      </a:r>
                      <a:r>
                        <a:rPr lang="el-GR" sz="1400" b="1" dirty="0">
                          <a:latin typeface="Calibri"/>
                          <a:ea typeface="Arial"/>
                          <a:cs typeface="Times New Roman"/>
                        </a:rPr>
                        <a:t> (</a:t>
                      </a:r>
                      <a:r>
                        <a:rPr lang="en-US" sz="1400" b="1" dirty="0">
                          <a:latin typeface="Calibri"/>
                          <a:ea typeface="Arial"/>
                          <a:cs typeface="Times New Roman"/>
                        </a:rPr>
                        <a:t>Weakness</a:t>
                      </a:r>
                      <a:r>
                        <a:rPr lang="el-GR" sz="1400" b="1" dirty="0">
                          <a:latin typeface="Calibri"/>
                          <a:ea typeface="Arial"/>
                          <a:cs typeface="Times New Roman"/>
                        </a:rPr>
                        <a:t>e</a:t>
                      </a:r>
                      <a:r>
                        <a:rPr lang="en-US" sz="1400" b="1" dirty="0">
                          <a:latin typeface="Calibri"/>
                          <a:ea typeface="Arial"/>
                          <a:cs typeface="Times New Roman"/>
                        </a:rPr>
                        <a:t>s</a:t>
                      </a:r>
                      <a:r>
                        <a:rPr lang="el-GR" sz="1400" b="1" dirty="0">
                          <a:latin typeface="Calibri"/>
                          <a:ea typeface="Arial"/>
                          <a:cs typeface="Times New Roman"/>
                        </a:rPr>
                        <a:t>-Αδυναμίες)</a:t>
                      </a:r>
                      <a:endParaRPr lang="el-GR" sz="14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524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200" dirty="0">
                          <a:latin typeface="Calibri"/>
                          <a:ea typeface="Arial"/>
                          <a:cs typeface="Times New Roman"/>
                        </a:rPr>
                        <a:t>Ασθενοφόρα: αρκετά καινούργια οχήματα, καλά συντηρημένος στόλος</a:t>
                      </a:r>
                      <a:endParaRPr lang="el-GR" sz="14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200" dirty="0">
                          <a:latin typeface="Calibri"/>
                          <a:ea typeface="Arial"/>
                          <a:cs typeface="Times New Roman"/>
                        </a:rPr>
                        <a:t>Εξοπλισμός στα Ασθενοφόρα βάση προτύπου </a:t>
                      </a:r>
                      <a:r>
                        <a:rPr lang="en-US" sz="1200" dirty="0">
                          <a:latin typeface="Calibri"/>
                          <a:ea typeface="Arial"/>
                          <a:cs typeface="Times New Roman"/>
                        </a:rPr>
                        <a:t>ISO</a:t>
                      </a:r>
                      <a:r>
                        <a:rPr lang="el-GR" sz="1200" dirty="0">
                          <a:latin typeface="Calibri"/>
                          <a:ea typeface="Arial"/>
                          <a:cs typeface="Times New Roman"/>
                        </a:rPr>
                        <a:t>- Εντατικής Μονάδας</a:t>
                      </a:r>
                      <a:endParaRPr lang="el-GR" sz="14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200" dirty="0">
                          <a:latin typeface="Calibri"/>
                          <a:ea typeface="Arial"/>
                          <a:cs typeface="Times New Roman"/>
                        </a:rPr>
                        <a:t>Επαρκής αριθμός ασθενοφόρων</a:t>
                      </a:r>
                      <a:endParaRPr lang="el-GR" sz="14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200" dirty="0">
                          <a:latin typeface="Calibri"/>
                          <a:ea typeface="Arial"/>
                          <a:cs typeface="Times New Roman"/>
                        </a:rPr>
                        <a:t>Καλά εκπαιδευμένο προσωπικό με διεθνή πιστοποιητικά εκπαίδευσης σε όλα τα επίπεδα (Νοσηλευτές, διασώστες και λειτουργοί συντονιστικού κέντρου κλήσεων)</a:t>
                      </a:r>
                      <a:endParaRPr lang="el-GR" sz="14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200" dirty="0">
                          <a:latin typeface="Calibri"/>
                          <a:ea typeface="Arial"/>
                          <a:cs typeface="Times New Roman"/>
                        </a:rPr>
                        <a:t>Δυνατότητα Ανταπόκρισης προσωπικού σε περιστατικά </a:t>
                      </a:r>
                      <a:r>
                        <a:rPr lang="en-US" sz="1200" dirty="0" err="1">
                          <a:latin typeface="Calibri"/>
                          <a:ea typeface="Arial"/>
                          <a:cs typeface="Times New Roman"/>
                        </a:rPr>
                        <a:t>Medevac</a:t>
                      </a:r>
                      <a:endParaRPr lang="el-GR" sz="14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200" dirty="0">
                          <a:latin typeface="Calibri"/>
                          <a:ea typeface="Arial"/>
                          <a:cs typeface="Times New Roman"/>
                        </a:rPr>
                        <a:t>Η ύπαρξη κατευθυντήριων οδηγιών στην προνοσοκομειακή φροντίδα υγείας </a:t>
                      </a:r>
                      <a:endParaRPr lang="el-GR" sz="14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200" dirty="0">
                          <a:latin typeface="Calibri"/>
                          <a:ea typeface="Arial"/>
                          <a:cs typeface="Times New Roman"/>
                        </a:rPr>
                        <a:t>Ύπαρξη γεωγραφικού εντοπισμού σε όλα τα ασθενοφόρα οχήματα όπως και γεωγραφικός εντοπισμός των κλήσεων για βοήθεια</a:t>
                      </a:r>
                      <a:endParaRPr lang="el-GR" sz="14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l-GR" sz="1200" dirty="0">
                          <a:latin typeface="Calibri"/>
                          <a:ea typeface="Arial"/>
                          <a:cs typeface="Calibri"/>
                        </a:rPr>
                        <a:t>Έλλειψη διοικητικής αυτοτέλειας - Δυσκολίες και καθυστερήσεις στην έγκαιρη διαχείριση συναφών θεμάτων (π.χ. παραγγελίες προμηθειών)</a:t>
                      </a:r>
                      <a:endParaRPr lang="el-GR" sz="1400" dirty="0">
                        <a:latin typeface="Calibri"/>
                        <a:ea typeface="Arial"/>
                        <a:cs typeface="Calibri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l-GR" sz="1200" dirty="0">
                          <a:latin typeface="Calibri"/>
                          <a:ea typeface="Arial"/>
                          <a:cs typeface="Calibri"/>
                        </a:rPr>
                        <a:t>Ανάγκη για ενίσχυση της στελέχωσης</a:t>
                      </a:r>
                      <a:endParaRPr lang="el-GR" sz="1400" dirty="0">
                        <a:latin typeface="Calibri"/>
                        <a:ea typeface="Arial"/>
                        <a:cs typeface="Calibri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l-GR" sz="1200" dirty="0">
                          <a:latin typeface="Calibri"/>
                          <a:ea typeface="Arial"/>
                          <a:cs typeface="Calibri"/>
                        </a:rPr>
                        <a:t>Τα πληρώματα ασθενοφόρων υπόκεινται στη διοίκηση των Νοσοκομείων - Δυσχερής η οποιαδήποτε εφαρμογή βασικών αρχών ΔΑΔ - Προβλήματα συντονισμού μεταξύ των επιμέρους υπηρεσιών</a:t>
                      </a:r>
                      <a:endParaRPr lang="el-GR" sz="1400" dirty="0">
                        <a:latin typeface="Calibri"/>
                        <a:ea typeface="Arial"/>
                        <a:cs typeface="Calibri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l-GR" sz="1200" dirty="0">
                          <a:latin typeface="Calibri"/>
                          <a:ea typeface="Arial"/>
                          <a:cs typeface="Calibri"/>
                        </a:rPr>
                        <a:t>Παράλληλη εργασία νοσηλευτών σε ΤΕΠ και ως πλήρωμα ασθενοφόρων - Αδυναμία εκτέλεσης ρόλου ως πλήρωμα ασθενοφόρου - Δύσκολη η άμεση αποδέσμευσή τους - Ζητήματα ασφάλειας ασθενών και αύξηση χρόνων ανταπόκρισης</a:t>
                      </a:r>
                      <a:endParaRPr lang="el-GR" sz="1400" dirty="0">
                        <a:latin typeface="Calibri"/>
                        <a:ea typeface="Arial"/>
                        <a:cs typeface="Calibri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l-GR" sz="1200" dirty="0">
                          <a:latin typeface="Calibri"/>
                          <a:ea typeface="Arial"/>
                          <a:cs typeface="Calibri"/>
                        </a:rPr>
                        <a:t>Σταθμοί ασθενοφόρων με εθελοντές-οδηγούς χωρίς κατάλληλη εκπαίδευση</a:t>
                      </a:r>
                      <a:endParaRPr lang="el-GR" sz="1400" dirty="0">
                        <a:latin typeface="Calibri"/>
                        <a:ea typeface="Arial"/>
                        <a:cs typeface="Calibri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l-GR" sz="1200" dirty="0">
                          <a:latin typeface="Calibri"/>
                          <a:ea typeface="Arial"/>
                          <a:cs typeface="Calibri"/>
                        </a:rPr>
                        <a:t>Δεν λαμβάνεται υπ’ όψιν η εποχικότητα στην στελέχωση σταθμών κατά τους θερινούς μήνες - Αδυναμία πλήρους λειτουργίας των απαιτούμενων σταθμών ασθενοφόρων στις τουριστικές περιοχές κατά τους θερινούς μήνες λόγω έλλειψης νοσηλευτών</a:t>
                      </a:r>
                      <a:endParaRPr lang="el-GR" sz="1400" dirty="0">
                        <a:latin typeface="Calibri"/>
                        <a:ea typeface="Arial"/>
                        <a:cs typeface="Calibri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l-GR" sz="1200" dirty="0">
                          <a:latin typeface="Calibri"/>
                          <a:ea typeface="Arial"/>
                          <a:cs typeface="Calibri"/>
                        </a:rPr>
                        <a:t>Μεγάλοι χρόνοι ανταπόκρισης από τη στιγμή αναχώρησης από τον τόπο του συμβάντος μέχρι την άφιξη στο Νοσοκομείο σε ορισμένες περιοχές - Προβλήματα ποιότητας παρεχόμενων υπηρεσιών και ασφάλειας</a:t>
                      </a:r>
                      <a:endParaRPr lang="el-GR" sz="1400" dirty="0">
                        <a:latin typeface="Calibri"/>
                        <a:ea typeface="Arial"/>
                        <a:cs typeface="Calibri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l-GR" sz="1200" dirty="0">
                          <a:latin typeface="Calibri"/>
                          <a:ea typeface="Arial"/>
                          <a:cs typeface="Calibri"/>
                        </a:rPr>
                        <a:t>Έλλειψη αξιοποιήσιμων δεδομένων σχετικά με χρόνους ανταπόκρισης και ποιότητας φροντίδας</a:t>
                      </a:r>
                      <a:endParaRPr lang="el-GR" sz="1400" dirty="0">
                        <a:latin typeface="Calibri"/>
                        <a:ea typeface="Arial"/>
                        <a:cs typeface="Calibri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l-GR" sz="1200" dirty="0">
                          <a:latin typeface="Calibri"/>
                          <a:ea typeface="Arial"/>
                          <a:cs typeface="Calibri"/>
                        </a:rPr>
                        <a:t>Ελλιπές θεσμικό πλαίσιο για την πλήρη περιγραφή των θέσεων εργασίας</a:t>
                      </a:r>
                      <a:endParaRPr lang="el-GR" sz="1400" dirty="0">
                        <a:latin typeface="Calibri"/>
                        <a:ea typeface="Arial"/>
                        <a:cs typeface="Calibri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l-GR" sz="1200" dirty="0">
                          <a:latin typeface="Calibri"/>
                          <a:ea typeface="Arial"/>
                          <a:cs typeface="Calibri"/>
                        </a:rPr>
                        <a:t>Έλλειψη συστηματικής αξιολόγησης του προσωπικού και σύγχρονου συστήματος ΔΑΔ</a:t>
                      </a:r>
                      <a:endParaRPr lang="el-GR" sz="1400" dirty="0">
                        <a:latin typeface="Calibri"/>
                        <a:ea typeface="Arial"/>
                        <a:cs typeface="Calibri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l-GR" sz="1200" dirty="0">
                          <a:latin typeface="Calibri"/>
                          <a:ea typeface="Arial"/>
                          <a:cs typeface="Calibri"/>
                        </a:rPr>
                        <a:t>Έλλειψη πλαισίου ψυχολογικής υποστήριξης του προσωπικού-πληρωμάτων των ασθενοφόρων</a:t>
                      </a:r>
                      <a:endParaRPr lang="el-GR" sz="1400" dirty="0">
                        <a:latin typeface="Calibri"/>
                        <a:ea typeface="Arial"/>
                        <a:cs typeface="Calibri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l-GR" sz="1200" dirty="0">
                          <a:latin typeface="Calibri"/>
                          <a:ea typeface="Arial"/>
                          <a:cs typeface="Calibri"/>
                        </a:rPr>
                        <a:t>Απουσία ρυθμιστικού πλαισίου για την λειτουργία των ιδιωτικών ασθενοφόρων</a:t>
                      </a:r>
                      <a:endParaRPr lang="el-GR" sz="1400" dirty="0">
                        <a:latin typeface="Calibri"/>
                        <a:ea typeface="Arial"/>
                        <a:cs typeface="Calibri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42852"/>
            <a:ext cx="7541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Calibri" pitchFamily="34" charset="0"/>
              </a:rPr>
              <a:t>Παράδειγμα ανάλυσης εσωτερικού περιβάλλοντος (Δυνάμεις vs. Αδυναμίες) για την Αναδιοργάνωση Υπηρεσίας Ασθενοφόρων</a:t>
            </a:r>
            <a:endParaRPr kumimoji="0" lang="el-G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3477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57158" y="928670"/>
            <a:ext cx="85725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u="sng" dirty="0"/>
          </a:p>
          <a:p>
            <a:pPr algn="ctr"/>
            <a:r>
              <a:rPr lang="el-GR" sz="2800" b="1" u="sng" dirty="0"/>
              <a:t>Ανάλυση εσωτερικού περιβάλλοντος</a:t>
            </a:r>
            <a:endParaRPr lang="el-GR" sz="2000" b="1" u="sng" dirty="0"/>
          </a:p>
          <a:p>
            <a:pPr algn="ctr"/>
            <a:endParaRPr lang="el-GR" sz="2000" b="1" u="sng" dirty="0"/>
          </a:p>
          <a:p>
            <a:pPr algn="ctr"/>
            <a:endParaRPr lang="el-GR" b="1" u="sng" dirty="0"/>
          </a:p>
          <a:p>
            <a:pPr marL="342900" indent="-342900">
              <a:buFontTx/>
              <a:buAutoNum type="arabicPeriod"/>
            </a:pPr>
            <a:r>
              <a:rPr lang="el-GR" b="1" dirty="0">
                <a:solidFill>
                  <a:srgbClr val="FF0000"/>
                </a:solidFill>
              </a:rPr>
              <a:t>Θεωρία των πόρων και των ικανοτήτων (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l-GR" b="1" dirty="0" err="1">
                <a:solidFill>
                  <a:srgbClr val="FF0000"/>
                </a:solidFill>
              </a:rPr>
              <a:t>esource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l-GR" b="1" dirty="0" err="1">
                <a:solidFill>
                  <a:srgbClr val="FF0000"/>
                </a:solidFill>
              </a:rPr>
              <a:t>ased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l-GR" b="1" dirty="0" err="1">
                <a:solidFill>
                  <a:srgbClr val="FF0000"/>
                </a:solidFill>
              </a:rPr>
              <a:t>heory</a:t>
            </a:r>
            <a:r>
              <a:rPr lang="el-GR" b="1" dirty="0">
                <a:solidFill>
                  <a:srgbClr val="FF0000"/>
                </a:solidFill>
              </a:rPr>
              <a:t>)</a:t>
            </a:r>
            <a:r>
              <a:rPr lang="el-GR" i="1" dirty="0"/>
              <a:t> (αφορά το </a:t>
            </a:r>
            <a:r>
              <a:rPr lang="el-GR" i="1" u="sng" dirty="0"/>
              <a:t>εσωτερικό περιβάλλον της επιχείρησης-οργανισμού</a:t>
            </a:r>
            <a:r>
              <a:rPr lang="el-GR" i="1" dirty="0"/>
              <a:t>)</a:t>
            </a:r>
          </a:p>
          <a:p>
            <a:pPr marL="342900" indent="-342900">
              <a:buAutoNum type="arabicPeriod"/>
            </a:pPr>
            <a:endParaRPr lang="el-GR" dirty="0"/>
          </a:p>
          <a:p>
            <a:pPr marL="342900" indent="-342900">
              <a:buFontTx/>
              <a:buAutoNum type="arabicPeriod"/>
            </a:pPr>
            <a:r>
              <a:rPr lang="el-GR" b="1" dirty="0">
                <a:solidFill>
                  <a:srgbClr val="FF0000"/>
                </a:solidFill>
              </a:rPr>
              <a:t>Ανάλυση </a:t>
            </a:r>
            <a:r>
              <a:rPr lang="el-GR" b="1" dirty="0">
                <a:solidFill>
                  <a:srgbClr val="FF0000"/>
                </a:solidFill>
                <a:cs typeface="Times New Roman" pitchFamily="18" charset="0"/>
              </a:rPr>
              <a:t>δυνάμεων και των αδυναμιών του οργανισμού </a:t>
            </a:r>
            <a:r>
              <a:rPr lang="el-GR" b="1" dirty="0">
                <a:solidFill>
                  <a:srgbClr val="FF0000"/>
                </a:solidFill>
              </a:rPr>
              <a:t>(ανάλυση SWOT) </a:t>
            </a:r>
            <a:r>
              <a:rPr lang="el-GR" i="1" dirty="0"/>
              <a:t>(αφορά το </a:t>
            </a:r>
            <a:r>
              <a:rPr lang="el-GR" i="1" u="sng" dirty="0"/>
              <a:t>εσωτερικό περιβάλλον της επιχείρησης-οργανισμού</a:t>
            </a:r>
            <a:r>
              <a:rPr lang="el-GR" i="1" dirty="0"/>
              <a:t>)</a:t>
            </a:r>
          </a:p>
          <a:p>
            <a:pPr marL="342900" indent="-342900">
              <a:buAutoNum type="arabicPeriod"/>
            </a:pPr>
            <a:endParaRPr lang="el-GR" dirty="0"/>
          </a:p>
          <a:p>
            <a:pPr marL="342900" indent="-342900">
              <a:buAutoNum type="arabicPeriod"/>
            </a:pPr>
            <a:endParaRPr lang="el-GR" dirty="0"/>
          </a:p>
          <a:p>
            <a:pPr marL="342900" indent="-342900">
              <a:buFontTx/>
              <a:buAutoNum type="arabicPeriod"/>
            </a:pPr>
            <a:endParaRPr lang="el-GR" i="1" dirty="0"/>
          </a:p>
          <a:p>
            <a:pPr marL="342900" indent="-342900">
              <a:buFontTx/>
              <a:buAutoNum type="arabicPeriod"/>
            </a:pPr>
            <a:endParaRPr lang="el-GR" i="1" dirty="0"/>
          </a:p>
          <a:p>
            <a:pPr marL="342900" indent="-342900">
              <a:buFontTx/>
              <a:buAutoNum type="arabicPeriod"/>
            </a:pPr>
            <a:endParaRPr lang="el-GR" i="1" dirty="0"/>
          </a:p>
          <a:p>
            <a:pPr marL="342900" indent="-342900">
              <a:buAutoNum type="arabicPeriod"/>
            </a:pPr>
            <a:endParaRPr lang="el-GR" dirty="0"/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500034" y="142852"/>
          <a:ext cx="7715304" cy="571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28596" y="857232"/>
            <a:ext cx="85011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u="sng" dirty="0"/>
              <a:t>Ανάλυση εσωτερικού περιβάλλοντος</a:t>
            </a:r>
          </a:p>
          <a:p>
            <a:r>
              <a:rPr lang="el-GR" b="1" dirty="0">
                <a:solidFill>
                  <a:srgbClr val="FF0000"/>
                </a:solidFill>
              </a:rPr>
              <a:t>1. Θεωρία των Πόρων και των Ικανοτήτων (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l-GR" b="1" dirty="0" err="1">
                <a:solidFill>
                  <a:srgbClr val="FF0000"/>
                </a:solidFill>
              </a:rPr>
              <a:t>esource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l-GR" b="1" dirty="0" err="1">
                <a:solidFill>
                  <a:srgbClr val="FF0000"/>
                </a:solidFill>
              </a:rPr>
              <a:t>ased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l-GR" b="1" dirty="0" err="1">
                <a:solidFill>
                  <a:srgbClr val="FF0000"/>
                </a:solidFill>
              </a:rPr>
              <a:t>heory</a:t>
            </a:r>
            <a:r>
              <a:rPr lang="el-GR" b="1" dirty="0">
                <a:solidFill>
                  <a:srgbClr val="FF0000"/>
                </a:solidFill>
              </a:rPr>
              <a:t>)</a:t>
            </a:r>
            <a:endParaRPr lang="el-GR" sz="1500" dirty="0"/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500034" y="142852"/>
          <a:ext cx="7715304" cy="571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00" name="AutoShape 4" descr="Αποτέλεσμα εικόνας για Το μοντέλο των 5 δυνάμεων του PORTER"/>
          <p:cNvSpPr>
            <a:spLocks noChangeAspect="1" noChangeArrowheads="1"/>
          </p:cNvSpPr>
          <p:nvPr/>
        </p:nvSpPr>
        <p:spPr bwMode="auto">
          <a:xfrm>
            <a:off x="155575" y="-2041525"/>
            <a:ext cx="5676900" cy="4257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6" name="45 - Ορθογώνιο"/>
          <p:cNvSpPr/>
          <p:nvPr/>
        </p:nvSpPr>
        <p:spPr>
          <a:xfrm>
            <a:off x="500034" y="1785926"/>
            <a:ext cx="84296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Wingdings" pitchFamily="2" charset="2"/>
              <a:buChar char="Ø"/>
            </a:pPr>
            <a:r>
              <a:rPr lang="el-GR" dirty="0">
                <a:cs typeface="Times New Roman" pitchFamily="18" charset="0"/>
              </a:rPr>
              <a:t>Διερεύνηση των θεμελιωδών ικανοτήτων που αποτελούν τις ρίζες για την ανάπτυξη </a:t>
            </a:r>
            <a:r>
              <a:rPr lang="el-GR" b="1" dirty="0">
                <a:cs typeface="Times New Roman" pitchFamily="18" charset="0"/>
              </a:rPr>
              <a:t>ανταγωνιστικού πλεονεκτήματος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el-GR" altLang="el-GR" b="1" dirty="0">
                <a:solidFill>
                  <a:srgbClr val="000000"/>
                </a:solidFill>
                <a:cs typeface="Times New Roman" pitchFamily="18" charset="0"/>
              </a:rPr>
              <a:t>Θεμελιώδεις ικανότητες: </a:t>
            </a:r>
            <a:r>
              <a:rPr lang="el-GR" altLang="el-GR" dirty="0">
                <a:solidFill>
                  <a:srgbClr val="000000"/>
                </a:solidFill>
                <a:cs typeface="Times New Roman" pitchFamily="18" charset="0"/>
              </a:rPr>
              <a:t>Οι ικανότητες που δε διαθέτουν οι ανταγωνιστές και δεν μπορούν εύκολα να τις μιμηθούν. Αυτές οδηγούν σε διατηρήσιμο ανταγωνιστικό πλεονέκτημα (</a:t>
            </a:r>
            <a:r>
              <a:rPr lang="el-GR" altLang="el-GR" dirty="0" err="1">
                <a:solidFill>
                  <a:srgbClr val="000000"/>
                </a:solidFill>
                <a:cs typeface="Times New Roman" pitchFamily="18" charset="0"/>
              </a:rPr>
              <a:t>sustainable</a:t>
            </a:r>
            <a:r>
              <a:rPr lang="el-GR" altLang="el-GR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l-GR" altLang="el-GR" dirty="0" err="1">
                <a:solidFill>
                  <a:srgbClr val="000000"/>
                </a:solidFill>
                <a:cs typeface="Times New Roman" pitchFamily="18" charset="0"/>
              </a:rPr>
              <a:t>competitive</a:t>
            </a:r>
            <a:r>
              <a:rPr lang="el-GR" altLang="el-GR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l-GR" altLang="el-GR" dirty="0" err="1">
                <a:solidFill>
                  <a:srgbClr val="000000"/>
                </a:solidFill>
                <a:cs typeface="Times New Roman" pitchFamily="18" charset="0"/>
              </a:rPr>
              <a:t>advantage</a:t>
            </a:r>
            <a:r>
              <a:rPr lang="el-GR" altLang="el-GR" dirty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  <a:p>
            <a:pPr marL="182563"/>
            <a:r>
              <a:rPr lang="el-GR" altLang="el-GR" dirty="0">
                <a:solidFill>
                  <a:srgbClr val="000000"/>
                </a:solidFill>
                <a:cs typeface="Times New Roman" pitchFamily="18" charset="0"/>
              </a:rPr>
              <a:t>Οι </a:t>
            </a:r>
            <a:r>
              <a:rPr lang="el-GR" altLang="el-GR" i="1" u="sng" dirty="0">
                <a:solidFill>
                  <a:srgbClr val="000000"/>
                </a:solidFill>
                <a:cs typeface="Times New Roman" pitchFamily="18" charset="0"/>
              </a:rPr>
              <a:t>θεμελιώδεις ικανότητες </a:t>
            </a:r>
            <a:r>
              <a:rPr lang="el-GR" altLang="el-GR" dirty="0">
                <a:solidFill>
                  <a:srgbClr val="000000"/>
                </a:solidFill>
                <a:cs typeface="Times New Roman" pitchFamily="18" charset="0"/>
              </a:rPr>
              <a:t>προκύπτουν από </a:t>
            </a:r>
            <a:r>
              <a:rPr lang="el-GR" altLang="el-GR" b="1" dirty="0">
                <a:solidFill>
                  <a:srgbClr val="000000"/>
                </a:solidFill>
                <a:cs typeface="Times New Roman" pitchFamily="18" charset="0"/>
              </a:rPr>
              <a:t>δύο (2) αλληλοσυμπληρούμενες πηγές:</a:t>
            </a:r>
          </a:p>
          <a:p>
            <a:pPr>
              <a:buNone/>
            </a:pPr>
            <a:r>
              <a:rPr lang="el-GR" altLang="el-GR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graphicFrame>
        <p:nvGraphicFramePr>
          <p:cNvPr id="49" name="48 - Διάγραμμα"/>
          <p:cNvGraphicFramePr/>
          <p:nvPr/>
        </p:nvGraphicFramePr>
        <p:xfrm>
          <a:off x="2428860" y="3643314"/>
          <a:ext cx="4572032" cy="285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1" name="50 - Επεξήγηση με σύννεφο"/>
          <p:cNvSpPr/>
          <p:nvPr/>
        </p:nvSpPr>
        <p:spPr>
          <a:xfrm>
            <a:off x="214282" y="4000504"/>
            <a:ext cx="2071702" cy="1928826"/>
          </a:xfrm>
          <a:prstGeom prst="cloudCallout">
            <a:avLst>
              <a:gd name="adj1" fmla="val 61884"/>
              <a:gd name="adj2" fmla="val 3986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49 - Ορθογώνιο"/>
          <p:cNvSpPr/>
          <p:nvPr/>
        </p:nvSpPr>
        <p:spPr>
          <a:xfrm>
            <a:off x="500034" y="4214818"/>
            <a:ext cx="16430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altLang="el-GR" sz="800" b="1" dirty="0">
                <a:solidFill>
                  <a:srgbClr val="000000"/>
                </a:solidFill>
                <a:cs typeface="Times New Roman" pitchFamily="18" charset="0"/>
              </a:rPr>
              <a:t>Δεξιότητες</a:t>
            </a:r>
            <a:r>
              <a:rPr lang="en-US" altLang="el-GR" sz="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altLang="el-GR" sz="800" dirty="0">
                <a:solidFill>
                  <a:srgbClr val="000000"/>
                </a:solidFill>
                <a:cs typeface="Times New Roman" pitchFamily="18" charset="0"/>
              </a:rPr>
              <a:t>που:</a:t>
            </a:r>
          </a:p>
          <a:p>
            <a:pPr lvl="0">
              <a:buFont typeface="Wingdings" pitchFamily="2" charset="2"/>
              <a:buChar char="ü"/>
            </a:pPr>
            <a:r>
              <a:rPr lang="el-GR" altLang="el-GR" sz="800" dirty="0">
                <a:solidFill>
                  <a:srgbClr val="000000"/>
                </a:solidFill>
                <a:cs typeface="Times New Roman" pitchFamily="18" charset="0"/>
              </a:rPr>
              <a:t>διαφοροποιούν έναν οργανισμό,</a:t>
            </a:r>
          </a:p>
          <a:p>
            <a:pPr lvl="0">
              <a:buFont typeface="Wingdings" pitchFamily="2" charset="2"/>
              <a:buChar char="ü"/>
            </a:pPr>
            <a:r>
              <a:rPr lang="el-GR" altLang="el-GR" sz="800" dirty="0">
                <a:solidFill>
                  <a:srgbClr val="000000"/>
                </a:solidFill>
                <a:cs typeface="Times New Roman" pitchFamily="18" charset="0"/>
              </a:rPr>
              <a:t>συμβάλουν θετικά στην αξία που παράγει,</a:t>
            </a:r>
          </a:p>
          <a:p>
            <a:pPr lvl="0">
              <a:buFont typeface="Wingdings" pitchFamily="2" charset="2"/>
              <a:buChar char="ü"/>
            </a:pPr>
            <a:r>
              <a:rPr lang="el-GR" altLang="el-GR" sz="800" dirty="0">
                <a:solidFill>
                  <a:srgbClr val="000000"/>
                </a:solidFill>
                <a:cs typeface="Times New Roman" pitchFamily="18" charset="0"/>
              </a:rPr>
              <a:t>διαρκούν περισσότερο από τις επιμέρους ικανότητες και </a:t>
            </a:r>
          </a:p>
          <a:p>
            <a:pPr lvl="0">
              <a:buFont typeface="Wingdings" pitchFamily="2" charset="2"/>
              <a:buChar char="ü"/>
            </a:pPr>
            <a:r>
              <a:rPr lang="el-GR" altLang="el-GR" sz="800" dirty="0">
                <a:solidFill>
                  <a:srgbClr val="000000"/>
                </a:solidFill>
                <a:cs typeface="Times New Roman" pitchFamily="18" charset="0"/>
              </a:rPr>
              <a:t>είναι υπερβατικές δηλαδή δεν σχετίζονται μόνο με ένα συγκεκριμένο προϊόν ή υπηρεσία αλλά μπορούν να οδηγήσουν σε σειρά προϊόντων</a:t>
            </a:r>
            <a:endParaRPr lang="el-GR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28596" y="857232"/>
            <a:ext cx="85011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u="sng" dirty="0"/>
              <a:t>Ανάλυση εσωτερικού περιβάλλοντος</a:t>
            </a:r>
          </a:p>
          <a:p>
            <a:r>
              <a:rPr lang="el-GR" b="1" dirty="0">
                <a:solidFill>
                  <a:srgbClr val="FF0000"/>
                </a:solidFill>
              </a:rPr>
              <a:t>1. Θεωρία των Πόρων και των Ικανοτήτων (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l-GR" b="1" dirty="0" err="1">
                <a:solidFill>
                  <a:srgbClr val="FF0000"/>
                </a:solidFill>
              </a:rPr>
              <a:t>esource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l-GR" b="1" dirty="0" err="1">
                <a:solidFill>
                  <a:srgbClr val="FF0000"/>
                </a:solidFill>
              </a:rPr>
              <a:t>ased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l-GR" b="1" dirty="0" err="1">
                <a:solidFill>
                  <a:srgbClr val="FF0000"/>
                </a:solidFill>
              </a:rPr>
              <a:t>heory</a:t>
            </a:r>
            <a:r>
              <a:rPr lang="el-GR" b="1" dirty="0">
                <a:solidFill>
                  <a:srgbClr val="FF0000"/>
                </a:solidFill>
              </a:rPr>
              <a:t>)</a:t>
            </a:r>
            <a:endParaRPr lang="el-GR" sz="1500" dirty="0"/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500034" y="142852"/>
          <a:ext cx="7715304" cy="571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00" name="AutoShape 4" descr="Αποτέλεσμα εικόνας για Το μοντέλο των 5 δυνάμεων του PORTER"/>
          <p:cNvSpPr>
            <a:spLocks noChangeAspect="1" noChangeArrowheads="1"/>
          </p:cNvSpPr>
          <p:nvPr/>
        </p:nvSpPr>
        <p:spPr bwMode="auto">
          <a:xfrm>
            <a:off x="155575" y="-2041525"/>
            <a:ext cx="5676900" cy="4257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6" name="45 - Ορθογώνιο"/>
          <p:cNvSpPr/>
          <p:nvPr/>
        </p:nvSpPr>
        <p:spPr>
          <a:xfrm>
            <a:off x="2428860" y="1785926"/>
            <a:ext cx="65008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400" b="1" u="sng" dirty="0"/>
              <a:t>ΠΟΡΟΙ ΤΟΥ ΟΡΓΑΝΙΣΜΟΥ</a:t>
            </a:r>
          </a:p>
          <a:p>
            <a:pPr marL="87313" indent="-87313">
              <a:buFontTx/>
              <a:buChar char="-"/>
            </a:pPr>
            <a:r>
              <a:rPr lang="el-GR" sz="1400" b="1" i="1" dirty="0"/>
              <a:t>Υλικοί πόροι</a:t>
            </a:r>
            <a:r>
              <a:rPr lang="el-GR" sz="1400" dirty="0"/>
              <a:t>: μηχανήματα, αναλώσιμα, εγκαταστάσεις (όχι μόνο απλή καταγραφή αλλά και αξιολόγηση της κατάστασης)</a:t>
            </a:r>
          </a:p>
          <a:p>
            <a:pPr marL="87313" indent="-87313">
              <a:buFontTx/>
              <a:buChar char="-"/>
            </a:pPr>
            <a:r>
              <a:rPr lang="el-GR" sz="1400" b="1" i="1" dirty="0"/>
              <a:t>Ανθρώπινοι πόροι</a:t>
            </a:r>
            <a:r>
              <a:rPr lang="el-GR" sz="1400" dirty="0"/>
              <a:t>: αριθμός αλλά και ικανότητες όπως και δυνατότητες εξέλιξης-ανάπτυξης/προσαρμογής στα νέα δεδομένα</a:t>
            </a:r>
          </a:p>
          <a:p>
            <a:pPr marL="87313" indent="-87313">
              <a:buFontTx/>
              <a:buChar char="-"/>
            </a:pPr>
            <a:r>
              <a:rPr lang="el-GR" sz="1400" b="1" i="1" dirty="0"/>
              <a:t>Συστήματα</a:t>
            </a:r>
            <a:r>
              <a:rPr lang="el-GR" sz="1400" dirty="0"/>
              <a:t>: συντονισμός πόρων μέσω συστημάτων πχ μηχανοργάνωσης, μάρκετινγκ, διοίκησης</a:t>
            </a:r>
          </a:p>
          <a:p>
            <a:pPr marL="87313" indent="-87313">
              <a:buFontTx/>
              <a:buChar char="-"/>
            </a:pPr>
            <a:r>
              <a:rPr lang="el-GR" sz="1400" b="1" i="1" dirty="0"/>
              <a:t>Άυλοι πόροι</a:t>
            </a:r>
            <a:r>
              <a:rPr lang="el-GR" sz="1400" dirty="0"/>
              <a:t>: φήμη, αξιοπιστία κτλ.</a:t>
            </a:r>
            <a:r>
              <a:rPr lang="el-GR" altLang="el-GR" sz="1400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 algn="ctr"/>
            <a:r>
              <a:rPr lang="el-GR" sz="1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αρκεί η ύπαρξη των πόρων για να επιτύχει ένας οργανισμός ή μία επιχείρηση</a:t>
            </a:r>
          </a:p>
          <a:p>
            <a:pPr algn="ctr"/>
            <a:r>
              <a:rPr lang="el-GR" sz="1400" dirty="0"/>
              <a:t>Σημασία έχει ο </a:t>
            </a:r>
            <a:r>
              <a:rPr lang="el-GR" sz="1400" b="1" u="sng" dirty="0"/>
              <a:t>συνδυασμός των πόρων </a:t>
            </a:r>
            <a:r>
              <a:rPr lang="el-GR" sz="1400" dirty="0"/>
              <a:t>για τη δημιουργία ικανοτήτων διαχείρισης και αλλαγής τους όταν είναι απαραίτητο (ικανότητες = συνδυασμός πόρων)</a:t>
            </a:r>
          </a:p>
          <a:p>
            <a:pPr marL="87313" indent="-87313">
              <a:buFontTx/>
              <a:buChar char="-"/>
            </a:pPr>
            <a:endParaRPr lang="el-GR" altLang="el-GR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9" name="8 - Ομάδα"/>
          <p:cNvGrpSpPr/>
          <p:nvPr/>
        </p:nvGrpSpPr>
        <p:grpSpPr>
          <a:xfrm>
            <a:off x="500034" y="1928802"/>
            <a:ext cx="1606444" cy="767385"/>
            <a:chOff x="27355" y="253767"/>
            <a:chExt cx="1606444" cy="767385"/>
          </a:xfrm>
        </p:grpSpPr>
        <p:sp>
          <p:nvSpPr>
            <p:cNvPr id="10" name="9 - Έλλειψη"/>
            <p:cNvSpPr/>
            <p:nvPr/>
          </p:nvSpPr>
          <p:spPr>
            <a:xfrm>
              <a:off x="27355" y="253767"/>
              <a:ext cx="1606444" cy="76738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1" name="Έλλειψη 4"/>
            <p:cNvSpPr/>
            <p:nvPr/>
          </p:nvSpPr>
          <p:spPr>
            <a:xfrm>
              <a:off x="262613" y="366148"/>
              <a:ext cx="1135928" cy="542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altLang="el-GR" sz="1200" b="1" kern="1200" dirty="0">
                  <a:solidFill>
                    <a:srgbClr val="000000"/>
                  </a:solidFill>
                  <a:cs typeface="Times New Roman" pitchFamily="18" charset="0"/>
                </a:rPr>
                <a:t>Πόροι: Υλικοί και άυλοι</a:t>
              </a:r>
              <a:r>
                <a:rPr lang="en-GB" altLang="el-GR" sz="1200" b="1" kern="1200" dirty="0">
                  <a:solidFill>
                    <a:srgbClr val="000000"/>
                  </a:solidFill>
                  <a:cs typeface="Times New Roman" pitchFamily="18" charset="0"/>
                </a:rPr>
                <a:t> + </a:t>
              </a:r>
              <a:r>
                <a:rPr lang="el-GR" altLang="el-GR" sz="1200" b="1" kern="1200" dirty="0">
                  <a:solidFill>
                    <a:srgbClr val="000000"/>
                  </a:solidFill>
                  <a:cs typeface="Times New Roman" pitchFamily="18" charset="0"/>
                </a:rPr>
                <a:t>Συστήματα</a:t>
              </a:r>
              <a:endParaRPr lang="el-GR" sz="1200" b="1" kern="1200" dirty="0"/>
            </a:p>
          </p:txBody>
        </p:sp>
      </p:grpSp>
      <p:sp>
        <p:nvSpPr>
          <p:cNvPr id="12" name="11 - Ορθογώνιο"/>
          <p:cNvSpPr/>
          <p:nvPr/>
        </p:nvSpPr>
        <p:spPr>
          <a:xfrm>
            <a:off x="2500298" y="4429132"/>
            <a:ext cx="6500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400" b="1" u="sng" dirty="0"/>
              <a:t>ΙΚΑΝΟΤΗΤΕΣ</a:t>
            </a:r>
          </a:p>
          <a:p>
            <a:pPr>
              <a:buNone/>
            </a:pPr>
            <a:r>
              <a:rPr lang="el-GR" sz="1400" b="1" dirty="0">
                <a:solidFill>
                  <a:schemeClr val="accent1">
                    <a:lumMod val="50000"/>
                  </a:schemeClr>
                </a:solidFill>
              </a:rPr>
              <a:t>Οριακές ικανότητες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 (threshold competencies)</a:t>
            </a:r>
            <a:r>
              <a:rPr lang="el-GR" sz="14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>
              <a:buNone/>
            </a:pPr>
            <a:r>
              <a:rPr lang="el-GR" sz="1400" dirty="0"/>
              <a:t>Τις ΔΙΑΘΕΤΟΥΝ οι ανταγωνιστές ή είναι εύκολο να τις μιμηθούν</a:t>
            </a:r>
            <a:endParaRPr lang="el-GR" sz="1400" dirty="0">
              <a:solidFill>
                <a:srgbClr val="92D050"/>
              </a:solidFill>
            </a:endParaRPr>
          </a:p>
          <a:p>
            <a:pPr>
              <a:buNone/>
            </a:pPr>
            <a:r>
              <a:rPr lang="el-GR" sz="1400" b="1" dirty="0">
                <a:solidFill>
                  <a:schemeClr val="accent1">
                    <a:lumMod val="50000"/>
                  </a:schemeClr>
                </a:solidFill>
              </a:rPr>
              <a:t>Θεμελιώδης ικανότητες 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 (core competencies):</a:t>
            </a:r>
            <a:endParaRPr lang="el-GR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l-GR" sz="1400" dirty="0"/>
              <a:t>ΔΕΝ ΤΙΣ ΔΙΑΘΕΤΟΥΝ οι ανταγωνιστές, δύσκολο να τις μιμηθούν, μπορεί να οδηγήσουν σε ανταγωνιστικό πλεονέκτημα</a:t>
            </a:r>
            <a:endParaRPr lang="el-GR" sz="1400" dirty="0">
              <a:solidFill>
                <a:srgbClr val="92D050"/>
              </a:solidFill>
            </a:endParaRPr>
          </a:p>
        </p:txBody>
      </p:sp>
      <p:grpSp>
        <p:nvGrpSpPr>
          <p:cNvPr id="13" name="12 - Ομάδα"/>
          <p:cNvGrpSpPr/>
          <p:nvPr/>
        </p:nvGrpSpPr>
        <p:grpSpPr>
          <a:xfrm>
            <a:off x="285720" y="4357694"/>
            <a:ext cx="1659825" cy="751408"/>
            <a:chOff x="665" y="1852319"/>
            <a:chExt cx="1659825" cy="751408"/>
          </a:xfrm>
        </p:grpSpPr>
        <p:sp>
          <p:nvSpPr>
            <p:cNvPr id="14" name="13 - Έλλειψη"/>
            <p:cNvSpPr/>
            <p:nvPr/>
          </p:nvSpPr>
          <p:spPr>
            <a:xfrm>
              <a:off x="665" y="1852319"/>
              <a:ext cx="1659825" cy="7514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5" name="Έλλειψη 4"/>
            <p:cNvSpPr/>
            <p:nvPr/>
          </p:nvSpPr>
          <p:spPr>
            <a:xfrm>
              <a:off x="243741" y="1962360"/>
              <a:ext cx="1173673" cy="5313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altLang="el-GR" sz="1400" b="1" kern="1200" dirty="0">
                  <a:solidFill>
                    <a:srgbClr val="000000"/>
                  </a:solidFill>
                  <a:cs typeface="Times New Roman" pitchFamily="18" charset="0"/>
                </a:rPr>
                <a:t>Ικανότητες</a:t>
              </a:r>
              <a:endParaRPr lang="el-GR" sz="1100" b="1" kern="12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28596" y="857232"/>
            <a:ext cx="85011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u="sng" dirty="0"/>
              <a:t>Ανάλυση εσωτερικού περιβάλλοντος</a:t>
            </a:r>
          </a:p>
          <a:p>
            <a:r>
              <a:rPr lang="el-GR" b="1" dirty="0">
                <a:solidFill>
                  <a:srgbClr val="FF0000"/>
                </a:solidFill>
              </a:rPr>
              <a:t>1. Θεωρία των Πόρων και των Ικανοτήτων (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l-GR" b="1" dirty="0" err="1">
                <a:solidFill>
                  <a:srgbClr val="FF0000"/>
                </a:solidFill>
              </a:rPr>
              <a:t>esource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l-GR" b="1" dirty="0" err="1">
                <a:solidFill>
                  <a:srgbClr val="FF0000"/>
                </a:solidFill>
              </a:rPr>
              <a:t>ased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l-GR" b="1" dirty="0" err="1">
                <a:solidFill>
                  <a:srgbClr val="FF0000"/>
                </a:solidFill>
              </a:rPr>
              <a:t>heory</a:t>
            </a:r>
            <a:r>
              <a:rPr lang="el-GR" b="1" dirty="0">
                <a:solidFill>
                  <a:srgbClr val="FF0000"/>
                </a:solidFill>
              </a:rPr>
              <a:t>)</a:t>
            </a:r>
            <a:endParaRPr lang="el-GR" sz="1500" dirty="0"/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500034" y="142852"/>
          <a:ext cx="7715304" cy="571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00" name="AutoShape 4" descr="Αποτέλεσμα εικόνας για Το μοντέλο των 5 δυνάμεων του PORTER"/>
          <p:cNvSpPr>
            <a:spLocks noChangeAspect="1" noChangeArrowheads="1"/>
          </p:cNvSpPr>
          <p:nvPr/>
        </p:nvSpPr>
        <p:spPr bwMode="auto">
          <a:xfrm>
            <a:off x="155575" y="-2041525"/>
            <a:ext cx="5676900" cy="4257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noFill/>
          <a:ln/>
        </p:spPr>
        <p:txBody>
          <a:bodyPr>
            <a:normAutofit/>
          </a:bodyPr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73E94152-498E-4146-A55D-006CA7B268EE}" type="slidenum">
              <a:rPr lang="el-GR" altLang="el-GR" smtClean="0"/>
              <a:pPr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5</a:t>
            </a:fld>
            <a:endParaRPr lang="el-GR" altLang="el-GR"/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971550" y="3213100"/>
            <a:ext cx="1600186" cy="337100"/>
          </a:xfrm>
          <a:custGeom>
            <a:avLst/>
            <a:gdLst>
              <a:gd name="T0" fmla="*/ 1439863 w 1439863"/>
              <a:gd name="T1" fmla="*/ 166688 h 333375"/>
              <a:gd name="T2" fmla="*/ 719932 w 1439863"/>
              <a:gd name="T3" fmla="*/ 333375 h 333375"/>
              <a:gd name="T4" fmla="*/ 0 w 1439863"/>
              <a:gd name="T5" fmla="*/ 166688 h 333375"/>
              <a:gd name="T6" fmla="*/ 719932 w 1439863"/>
              <a:gd name="T7" fmla="*/ 0 h 333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439863"/>
              <a:gd name="T13" fmla="*/ 0 h 333375"/>
              <a:gd name="T14" fmla="*/ 1439863 w 1439863"/>
              <a:gd name="T15" fmla="*/ 333375 h 333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39863" h="333375">
                <a:moveTo>
                  <a:pt x="0" y="0"/>
                </a:moveTo>
                <a:lnTo>
                  <a:pt x="4000" y="0"/>
                </a:lnTo>
                <a:lnTo>
                  <a:pt x="4000" y="928"/>
                </a:lnTo>
                <a:lnTo>
                  <a:pt x="0" y="92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sz="1600" dirty="0">
                <a:solidFill>
                  <a:srgbClr val="000000"/>
                </a:solidFill>
                <a:latin typeface="Franklin Gothic Book" pitchFamily="34" charset="0"/>
              </a:rPr>
              <a:t>Είναι Πηγή για:</a:t>
            </a: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2143108" y="4286256"/>
            <a:ext cx="1439862" cy="337100"/>
          </a:xfrm>
          <a:custGeom>
            <a:avLst/>
            <a:gdLst>
              <a:gd name="T0" fmla="*/ 1439862 w 1439862"/>
              <a:gd name="T1" fmla="*/ 166688 h 333375"/>
              <a:gd name="T2" fmla="*/ 719931 w 1439862"/>
              <a:gd name="T3" fmla="*/ 333375 h 333375"/>
              <a:gd name="T4" fmla="*/ 0 w 1439862"/>
              <a:gd name="T5" fmla="*/ 166688 h 333375"/>
              <a:gd name="T6" fmla="*/ 719931 w 1439862"/>
              <a:gd name="T7" fmla="*/ 0 h 333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439862"/>
              <a:gd name="T13" fmla="*/ 0 h 333375"/>
              <a:gd name="T14" fmla="*/ 1439862 w 1439862"/>
              <a:gd name="T15" fmla="*/ 333375 h 333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39862" h="333375">
                <a:moveTo>
                  <a:pt x="0" y="0"/>
                </a:moveTo>
                <a:lnTo>
                  <a:pt x="4000" y="0"/>
                </a:lnTo>
                <a:lnTo>
                  <a:pt x="4000" y="928"/>
                </a:lnTo>
                <a:lnTo>
                  <a:pt x="0" y="92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sz="1600" dirty="0">
                <a:solidFill>
                  <a:srgbClr val="000000"/>
                </a:solidFill>
                <a:latin typeface="Franklin Gothic Book" pitchFamily="34" charset="0"/>
              </a:rPr>
              <a:t>Είναι Πηγή για:</a:t>
            </a: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2857488" y="5643578"/>
            <a:ext cx="1800225" cy="333375"/>
          </a:xfrm>
          <a:custGeom>
            <a:avLst/>
            <a:gdLst>
              <a:gd name="T0" fmla="*/ 1800225 w 1800225"/>
              <a:gd name="T1" fmla="*/ 166688 h 333375"/>
              <a:gd name="T2" fmla="*/ 900113 w 1800225"/>
              <a:gd name="T3" fmla="*/ 333375 h 333375"/>
              <a:gd name="T4" fmla="*/ 0 w 1800225"/>
              <a:gd name="T5" fmla="*/ 166688 h 333375"/>
              <a:gd name="T6" fmla="*/ 900113 w 1800225"/>
              <a:gd name="T7" fmla="*/ 0 h 333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800225"/>
              <a:gd name="T13" fmla="*/ 0 h 333375"/>
              <a:gd name="T14" fmla="*/ 1800225 w 1800225"/>
              <a:gd name="T15" fmla="*/ 333375 h 333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0225" h="333375">
                <a:moveTo>
                  <a:pt x="0" y="0"/>
                </a:moveTo>
                <a:lnTo>
                  <a:pt x="5001" y="0"/>
                </a:lnTo>
                <a:lnTo>
                  <a:pt x="5001" y="928"/>
                </a:lnTo>
                <a:lnTo>
                  <a:pt x="0" y="92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sz="1600" dirty="0">
                <a:solidFill>
                  <a:srgbClr val="000000"/>
                </a:solidFill>
                <a:latin typeface="Franklin Gothic Book" pitchFamily="34" charset="0"/>
              </a:rPr>
              <a:t>Είναι Βάση για:</a:t>
            </a:r>
          </a:p>
        </p:txBody>
      </p:sp>
      <p:sp>
        <p:nvSpPr>
          <p:cNvPr id="25" name="24 - TextBox"/>
          <p:cNvSpPr txBox="1"/>
          <p:nvPr/>
        </p:nvSpPr>
        <p:spPr>
          <a:xfrm>
            <a:off x="2143108" y="1857364"/>
            <a:ext cx="2286016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b="1" dirty="0">
                <a:solidFill>
                  <a:srgbClr val="000000"/>
                </a:solidFill>
              </a:rPr>
              <a:t>ΠΟΡΟΙ (</a:t>
            </a:r>
            <a:r>
              <a:rPr lang="el-GR" altLang="el-GR" b="1" dirty="0" err="1">
                <a:solidFill>
                  <a:srgbClr val="000000"/>
                </a:solidFill>
              </a:rPr>
              <a:t>Resources</a:t>
            </a:r>
            <a:r>
              <a:rPr lang="el-GR" altLang="el-GR" b="1" dirty="0">
                <a:solidFill>
                  <a:srgbClr val="000000"/>
                </a:solidFill>
              </a:rPr>
              <a:t>)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dirty="0">
                <a:solidFill>
                  <a:srgbClr val="000000"/>
                </a:solidFill>
              </a:rPr>
              <a:t>Υλικοί</a:t>
            </a:r>
          </a:p>
          <a:p>
            <a:pPr algn="ctr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dirty="0">
                <a:solidFill>
                  <a:srgbClr val="000000"/>
                </a:solidFill>
              </a:rPr>
              <a:t>Άυλοι</a:t>
            </a:r>
            <a:endParaRPr lang="el-GR" dirty="0"/>
          </a:p>
        </p:txBody>
      </p:sp>
      <p:sp>
        <p:nvSpPr>
          <p:cNvPr id="28" name="27 - Καμπύλο δεξιό βέλος"/>
          <p:cNvSpPr/>
          <p:nvPr/>
        </p:nvSpPr>
        <p:spPr>
          <a:xfrm>
            <a:off x="1428728" y="2357430"/>
            <a:ext cx="428628" cy="785818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2857488" y="3000372"/>
            <a:ext cx="292895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/>
              <a:t> </a:t>
            </a:r>
            <a:r>
              <a:rPr lang="el-GR" altLang="el-GR" b="1" dirty="0">
                <a:solidFill>
                  <a:srgbClr val="000000"/>
                </a:solidFill>
              </a:rPr>
              <a:t>ΙΚΑΝΟΤΗΤΕΣ (</a:t>
            </a:r>
            <a:r>
              <a:rPr lang="el-GR" altLang="el-GR" b="1" dirty="0" err="1">
                <a:solidFill>
                  <a:srgbClr val="000000"/>
                </a:solidFill>
              </a:rPr>
              <a:t>Capabilities</a:t>
            </a:r>
            <a:r>
              <a:rPr lang="el-GR" altLang="el-GR" b="1" dirty="0">
                <a:solidFill>
                  <a:srgbClr val="000000"/>
                </a:solidFill>
              </a:rPr>
              <a:t>)</a:t>
            </a:r>
          </a:p>
          <a:p>
            <a:pPr algn="ctr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dirty="0">
                <a:solidFill>
                  <a:srgbClr val="000000"/>
                </a:solidFill>
              </a:rPr>
              <a:t>Ομάδες Πόρων</a:t>
            </a:r>
            <a:endParaRPr lang="el-GR" dirty="0"/>
          </a:p>
        </p:txBody>
      </p:sp>
      <p:sp>
        <p:nvSpPr>
          <p:cNvPr id="30" name="29 - Καμπύλο δεξιό βέλος"/>
          <p:cNvSpPr/>
          <p:nvPr/>
        </p:nvSpPr>
        <p:spPr>
          <a:xfrm>
            <a:off x="2285984" y="3500438"/>
            <a:ext cx="428628" cy="785818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3571868" y="4000504"/>
            <a:ext cx="5000660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b="1" dirty="0">
                <a:solidFill>
                  <a:srgbClr val="000000"/>
                </a:solidFill>
              </a:rPr>
              <a:t>ΘΕΜΕΛΙΩΔΕΙΣ ΙΚΑΝΟΤΗΤΕΣ  (</a:t>
            </a:r>
            <a:r>
              <a:rPr lang="el-GR" altLang="el-GR" b="1" dirty="0" err="1">
                <a:solidFill>
                  <a:srgbClr val="000000"/>
                </a:solidFill>
              </a:rPr>
              <a:t>Core</a:t>
            </a:r>
            <a:r>
              <a:rPr lang="el-GR" altLang="el-GR" b="1" dirty="0">
                <a:solidFill>
                  <a:srgbClr val="000000"/>
                </a:solidFill>
              </a:rPr>
              <a:t> </a:t>
            </a:r>
            <a:r>
              <a:rPr lang="el-GR" altLang="el-GR" b="1" dirty="0" err="1">
                <a:solidFill>
                  <a:srgbClr val="000000"/>
                </a:solidFill>
              </a:rPr>
              <a:t>Competences</a:t>
            </a:r>
            <a:r>
              <a:rPr lang="el-GR" altLang="el-GR" b="1" dirty="0">
                <a:solidFill>
                  <a:srgbClr val="000000"/>
                </a:solidFill>
              </a:rPr>
              <a:t>)</a:t>
            </a:r>
          </a:p>
          <a:p>
            <a:pPr algn="ctr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dirty="0">
                <a:solidFill>
                  <a:srgbClr val="000000"/>
                </a:solidFill>
              </a:rPr>
              <a:t>Πηγές Ανταγωνιστικού Πλεονεκτήματος</a:t>
            </a:r>
          </a:p>
          <a:p>
            <a:endParaRPr lang="el-GR" dirty="0"/>
          </a:p>
        </p:txBody>
      </p:sp>
      <p:sp>
        <p:nvSpPr>
          <p:cNvPr id="32" name="31 - Καμπύλο δεξιό βέλος"/>
          <p:cNvSpPr/>
          <p:nvPr/>
        </p:nvSpPr>
        <p:spPr>
          <a:xfrm>
            <a:off x="3000364" y="4857760"/>
            <a:ext cx="428628" cy="785818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4286248" y="5214950"/>
            <a:ext cx="4643470" cy="923330"/>
          </a:xfrm>
          <a:prstGeom prst="rect">
            <a:avLst/>
          </a:prstGeom>
          <a:noFill/>
          <a:ln w="254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ΔΙΑΤΗΡΗΣΙΜΟ ΑΝΤΑΓΩΝΙΣΤΙΚΟ ΠΛΕΟΝΕΚΤΗΜΑ</a:t>
            </a:r>
          </a:p>
          <a:p>
            <a:pPr algn="ctr"/>
            <a:r>
              <a:rPr lang="el-GR" altLang="el-GR" dirty="0">
                <a:solidFill>
                  <a:srgbClr val="000000"/>
                </a:solidFill>
              </a:rPr>
              <a:t>(</a:t>
            </a:r>
            <a:r>
              <a:rPr lang="el-GR" altLang="el-GR" dirty="0" err="1">
                <a:solidFill>
                  <a:srgbClr val="000000"/>
                </a:solidFill>
              </a:rPr>
              <a:t>Sustainable</a:t>
            </a:r>
            <a:r>
              <a:rPr lang="el-GR" altLang="el-GR" dirty="0">
                <a:solidFill>
                  <a:srgbClr val="000000"/>
                </a:solidFill>
              </a:rPr>
              <a:t> </a:t>
            </a:r>
            <a:r>
              <a:rPr lang="el-GR" altLang="el-GR" dirty="0" err="1">
                <a:solidFill>
                  <a:srgbClr val="000000"/>
                </a:solidFill>
              </a:rPr>
              <a:t>Competitive</a:t>
            </a:r>
            <a:r>
              <a:rPr lang="el-GR" altLang="el-GR" dirty="0">
                <a:solidFill>
                  <a:srgbClr val="000000"/>
                </a:solidFill>
              </a:rPr>
              <a:t> </a:t>
            </a:r>
            <a:r>
              <a:rPr lang="el-GR" altLang="el-GR" dirty="0" err="1">
                <a:solidFill>
                  <a:srgbClr val="000000"/>
                </a:solidFill>
              </a:rPr>
              <a:t>advantage</a:t>
            </a:r>
            <a:r>
              <a:rPr lang="el-GR" altLang="el-GR" dirty="0">
                <a:solidFill>
                  <a:srgbClr val="000000"/>
                </a:solidFill>
              </a:rPr>
              <a:t>)</a:t>
            </a:r>
            <a:endParaRPr lang="el-GR" dirty="0"/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142844" y="5500702"/>
            <a:ext cx="2786082" cy="583321"/>
          </a:xfrm>
          <a:custGeom>
            <a:avLst/>
            <a:gdLst>
              <a:gd name="T0" fmla="*/ 8569325 w 8569325"/>
              <a:gd name="T1" fmla="*/ 319088 h 638175"/>
              <a:gd name="T2" fmla="*/ 4284663 w 8569325"/>
              <a:gd name="T3" fmla="*/ 638175 h 638175"/>
              <a:gd name="T4" fmla="*/ 0 w 8569325"/>
              <a:gd name="T5" fmla="*/ 319088 h 638175"/>
              <a:gd name="T6" fmla="*/ 4284663 w 8569325"/>
              <a:gd name="T7" fmla="*/ 0 h 6381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569325"/>
              <a:gd name="T13" fmla="*/ 0 h 638175"/>
              <a:gd name="T14" fmla="*/ 8569325 w 8569325"/>
              <a:gd name="T15" fmla="*/ 638175 h 6381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69325" h="638175">
                <a:moveTo>
                  <a:pt x="0" y="0"/>
                </a:moveTo>
                <a:lnTo>
                  <a:pt x="23803" y="0"/>
                </a:lnTo>
                <a:lnTo>
                  <a:pt x="23803" y="1773"/>
                </a:lnTo>
                <a:lnTo>
                  <a:pt x="0" y="177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sz="800" b="1" dirty="0">
                <a:solidFill>
                  <a:srgbClr val="000000"/>
                </a:solidFill>
              </a:rPr>
              <a:t>Προσαρμογή από: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sz="800" b="1" dirty="0" err="1">
                <a:solidFill>
                  <a:srgbClr val="000000"/>
                </a:solidFill>
              </a:rPr>
              <a:t>Hitt</a:t>
            </a:r>
            <a:r>
              <a:rPr lang="el-GR" altLang="el-GR" sz="800" dirty="0">
                <a:solidFill>
                  <a:srgbClr val="000000"/>
                </a:solidFill>
              </a:rPr>
              <a:t>, M.A, D.R. </a:t>
            </a:r>
            <a:r>
              <a:rPr lang="el-GR" altLang="el-GR" sz="800" dirty="0" err="1">
                <a:solidFill>
                  <a:srgbClr val="000000"/>
                </a:solidFill>
              </a:rPr>
              <a:t>Ireland</a:t>
            </a:r>
            <a:r>
              <a:rPr lang="el-GR" altLang="el-GR" sz="800" dirty="0">
                <a:solidFill>
                  <a:srgbClr val="000000"/>
                </a:solidFill>
              </a:rPr>
              <a:t> and R.E. </a:t>
            </a:r>
            <a:r>
              <a:rPr lang="el-GR" altLang="el-GR" sz="800" dirty="0" err="1">
                <a:solidFill>
                  <a:srgbClr val="000000"/>
                </a:solidFill>
              </a:rPr>
              <a:t>Hoskisson</a:t>
            </a:r>
            <a:r>
              <a:rPr lang="el-GR" altLang="el-GR" sz="800" dirty="0">
                <a:solidFill>
                  <a:srgbClr val="000000"/>
                </a:solidFill>
              </a:rPr>
              <a:t>, “</a:t>
            </a:r>
            <a:r>
              <a:rPr lang="el-GR" altLang="el-GR" sz="800" u="sng" dirty="0" err="1">
                <a:solidFill>
                  <a:srgbClr val="000000"/>
                </a:solidFill>
              </a:rPr>
              <a:t>Strategic</a:t>
            </a:r>
            <a:r>
              <a:rPr lang="el-GR" altLang="el-GR" sz="800" u="sng" dirty="0">
                <a:solidFill>
                  <a:srgbClr val="000000"/>
                </a:solidFill>
              </a:rPr>
              <a:t> </a:t>
            </a:r>
            <a:r>
              <a:rPr lang="el-GR" altLang="el-GR" sz="800" u="sng" dirty="0" err="1">
                <a:solidFill>
                  <a:srgbClr val="000000"/>
                </a:solidFill>
              </a:rPr>
              <a:t>Management</a:t>
            </a:r>
            <a:r>
              <a:rPr lang="el-GR" altLang="el-GR" sz="800" u="sng" dirty="0">
                <a:solidFill>
                  <a:srgbClr val="000000"/>
                </a:solidFill>
              </a:rPr>
              <a:t> </a:t>
            </a:r>
            <a:r>
              <a:rPr lang="el-GR" altLang="el-GR" sz="800" u="sng" dirty="0" err="1">
                <a:solidFill>
                  <a:srgbClr val="000000"/>
                </a:solidFill>
              </a:rPr>
              <a:t>Competitiveness</a:t>
            </a:r>
            <a:r>
              <a:rPr lang="el-GR" altLang="el-GR" sz="800" u="sng" dirty="0">
                <a:solidFill>
                  <a:srgbClr val="000000"/>
                </a:solidFill>
              </a:rPr>
              <a:t> and </a:t>
            </a:r>
            <a:r>
              <a:rPr lang="el-GR" altLang="el-GR" sz="800" u="sng" dirty="0" err="1">
                <a:solidFill>
                  <a:srgbClr val="000000"/>
                </a:solidFill>
              </a:rPr>
              <a:t>Globalization</a:t>
            </a:r>
            <a:r>
              <a:rPr lang="el-GR" altLang="el-GR" sz="800" dirty="0">
                <a:solidFill>
                  <a:srgbClr val="000000"/>
                </a:solidFill>
              </a:rPr>
              <a:t>”,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sz="800" dirty="0" err="1">
                <a:solidFill>
                  <a:srgbClr val="000000"/>
                </a:solidFill>
              </a:rPr>
              <a:t>South</a:t>
            </a:r>
            <a:r>
              <a:rPr lang="el-GR" altLang="el-GR" sz="800" dirty="0">
                <a:solidFill>
                  <a:srgbClr val="000000"/>
                </a:solidFill>
              </a:rPr>
              <a:t>-</a:t>
            </a:r>
            <a:r>
              <a:rPr lang="el-GR" altLang="el-GR" sz="800" dirty="0" err="1">
                <a:solidFill>
                  <a:srgbClr val="000000"/>
                </a:solidFill>
              </a:rPr>
              <a:t>Western</a:t>
            </a:r>
            <a:r>
              <a:rPr lang="el-GR" altLang="el-GR" sz="800" dirty="0">
                <a:solidFill>
                  <a:srgbClr val="000000"/>
                </a:solidFill>
              </a:rPr>
              <a:t> </a:t>
            </a:r>
            <a:r>
              <a:rPr lang="el-GR" altLang="el-GR" sz="800" dirty="0" err="1">
                <a:solidFill>
                  <a:srgbClr val="000000"/>
                </a:solidFill>
              </a:rPr>
              <a:t>Ceogage</a:t>
            </a:r>
            <a:r>
              <a:rPr lang="el-GR" altLang="el-GR" sz="800" dirty="0">
                <a:solidFill>
                  <a:srgbClr val="000000"/>
                </a:solidFill>
              </a:rPr>
              <a:t>  </a:t>
            </a:r>
            <a:r>
              <a:rPr lang="el-GR" altLang="el-GR" sz="800" dirty="0" err="1">
                <a:solidFill>
                  <a:srgbClr val="000000"/>
                </a:solidFill>
              </a:rPr>
              <a:t>Learning</a:t>
            </a:r>
            <a:r>
              <a:rPr lang="el-GR" altLang="el-GR" sz="800" dirty="0">
                <a:solidFill>
                  <a:srgbClr val="000000"/>
                </a:solidFill>
              </a:rPr>
              <a:t>, 10th </a:t>
            </a:r>
            <a:r>
              <a:rPr lang="el-GR" altLang="el-GR" sz="800" dirty="0" err="1">
                <a:solidFill>
                  <a:srgbClr val="000000"/>
                </a:solidFill>
              </a:rPr>
              <a:t>edition</a:t>
            </a:r>
            <a:r>
              <a:rPr lang="el-GR" altLang="el-GR" sz="800" dirty="0">
                <a:solidFill>
                  <a:srgbClr val="000000"/>
                </a:solidFill>
              </a:rPr>
              <a:t>, 2013</a:t>
            </a:r>
            <a:endParaRPr lang="el-GR" altLang="el-GR" sz="105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28596" y="857232"/>
            <a:ext cx="85011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u="sng" dirty="0"/>
              <a:t>Ανάλυση εσωτερικού περιβάλλοντος</a:t>
            </a:r>
          </a:p>
          <a:p>
            <a:r>
              <a:rPr lang="el-GR" b="1" dirty="0">
                <a:solidFill>
                  <a:srgbClr val="FF0000"/>
                </a:solidFill>
              </a:rPr>
              <a:t>1. Θεωρία των Πόρων και των Ικανοτήτων (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l-GR" b="1" dirty="0" err="1">
                <a:solidFill>
                  <a:srgbClr val="FF0000"/>
                </a:solidFill>
              </a:rPr>
              <a:t>esource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l-GR" b="1" dirty="0" err="1">
                <a:solidFill>
                  <a:srgbClr val="FF0000"/>
                </a:solidFill>
              </a:rPr>
              <a:t>ased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l-GR" b="1" dirty="0" err="1">
                <a:solidFill>
                  <a:srgbClr val="FF0000"/>
                </a:solidFill>
              </a:rPr>
              <a:t>heory</a:t>
            </a:r>
            <a:r>
              <a:rPr lang="el-GR" b="1" dirty="0">
                <a:solidFill>
                  <a:srgbClr val="FF0000"/>
                </a:solidFill>
              </a:rPr>
              <a:t>)</a:t>
            </a:r>
            <a:endParaRPr lang="el-GR" sz="1500" dirty="0"/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500034" y="142852"/>
          <a:ext cx="7715304" cy="571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00" name="AutoShape 4" descr="Αποτέλεσμα εικόνας για Το μοντέλο των 5 δυνάμεων του PORTER"/>
          <p:cNvSpPr>
            <a:spLocks noChangeAspect="1" noChangeArrowheads="1"/>
          </p:cNvSpPr>
          <p:nvPr/>
        </p:nvSpPr>
        <p:spPr bwMode="auto">
          <a:xfrm>
            <a:off x="155575" y="-2041525"/>
            <a:ext cx="5676900" cy="4257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6" name="45 - Ορθογώνιο"/>
          <p:cNvSpPr/>
          <p:nvPr/>
        </p:nvSpPr>
        <p:spPr>
          <a:xfrm>
            <a:off x="428596" y="1785926"/>
            <a:ext cx="85011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Οι </a:t>
            </a:r>
            <a:r>
              <a:rPr lang="el-GR" sz="2000" b="1" dirty="0"/>
              <a:t>Θεμελιώδεις Ικανότητες</a:t>
            </a:r>
            <a:r>
              <a:rPr lang="el-GR" sz="2000" dirty="0"/>
              <a:t>:</a:t>
            </a:r>
            <a:endParaRPr lang="en-US" sz="2000" dirty="0"/>
          </a:p>
          <a:p>
            <a:endParaRPr lang="el-GR" sz="20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/>
              <a:t>Προσφέρουν διαφοροποίηση έναντι των ανταγωνιστών (δύσκολο να αντιγραφούν)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/>
              <a:t>Συμβάλλουν θετικά και σε μεγάλο βαθμό στην αξία του οργανισμού/επιχείρησης 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/>
              <a:t>Παρέχουν δυνατότητα εισόδου σε νέες αγορές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/>
              <a:t>Διαρκούν μεγάλο χρονικό διάστημα (περισσότερο από ένα προϊόν ή μία τεχνολογία)</a:t>
            </a:r>
          </a:p>
          <a:p>
            <a:pPr>
              <a:buFont typeface="Wingdings" pitchFamily="2" charset="2"/>
              <a:buChar char="Ø"/>
            </a:pP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28596" y="857232"/>
            <a:ext cx="85011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u="sng" dirty="0"/>
              <a:t>Ανάλυση εσωτερικού περιβάλλοντος</a:t>
            </a:r>
          </a:p>
          <a:p>
            <a:r>
              <a:rPr lang="el-GR" b="1" dirty="0">
                <a:solidFill>
                  <a:srgbClr val="FF0000"/>
                </a:solidFill>
              </a:rPr>
              <a:t>1. Θεωρία των Πόρων και των Ικανοτήτων (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l-GR" b="1" dirty="0" err="1">
                <a:solidFill>
                  <a:srgbClr val="FF0000"/>
                </a:solidFill>
              </a:rPr>
              <a:t>esource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l-GR" b="1" dirty="0" err="1">
                <a:solidFill>
                  <a:srgbClr val="FF0000"/>
                </a:solidFill>
              </a:rPr>
              <a:t>ased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l-GR" b="1" dirty="0" err="1">
                <a:solidFill>
                  <a:srgbClr val="FF0000"/>
                </a:solidFill>
              </a:rPr>
              <a:t>heory</a:t>
            </a:r>
            <a:r>
              <a:rPr lang="el-GR" b="1" dirty="0">
                <a:solidFill>
                  <a:srgbClr val="FF0000"/>
                </a:solidFill>
              </a:rPr>
              <a:t>)</a:t>
            </a:r>
            <a:endParaRPr lang="el-GR" sz="1500" dirty="0"/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500034" y="142852"/>
          <a:ext cx="7715304" cy="571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00" name="AutoShape 4" descr="Αποτέλεσμα εικόνας για Το μοντέλο των 5 δυνάμεων του PORTER"/>
          <p:cNvSpPr>
            <a:spLocks noChangeAspect="1" noChangeArrowheads="1"/>
          </p:cNvSpPr>
          <p:nvPr/>
        </p:nvSpPr>
        <p:spPr bwMode="auto">
          <a:xfrm>
            <a:off x="155575" y="-2041525"/>
            <a:ext cx="5676900" cy="4257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6" name="45 - Ορθογώνιο"/>
          <p:cNvSpPr/>
          <p:nvPr/>
        </p:nvSpPr>
        <p:spPr>
          <a:xfrm>
            <a:off x="357158" y="1643050"/>
            <a:ext cx="85011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u="sng" dirty="0"/>
              <a:t>ΔΙΑΜΟΡΦΩΣΗ ΣΤΡΑΤΗΓΙΚΗΣ ΜΕ ΒΑΣΗ ΤΟΥΣ ΠΟΡΟΥΣ ΚΑΙ ΤΙΣ ΙΚΑΝΟΤΗΤΕΣ </a:t>
            </a:r>
            <a:endParaRPr lang="el-GR" sz="1000" b="1" u="sng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l-GR" b="1" u="sng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1" y="2000240"/>
            <a:ext cx="6674154" cy="41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28596" y="857232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u="sng" dirty="0"/>
              <a:t>Ανάλυση εσωτερικού περιβάλλοντος</a:t>
            </a:r>
          </a:p>
          <a:p>
            <a:r>
              <a:rPr lang="el-GR" b="1" dirty="0">
                <a:solidFill>
                  <a:srgbClr val="FF0000"/>
                </a:solidFill>
              </a:rPr>
              <a:t>2. Ανάλυση </a:t>
            </a:r>
            <a:r>
              <a:rPr lang="el-GR" b="1" dirty="0">
                <a:solidFill>
                  <a:srgbClr val="FF0000"/>
                </a:solidFill>
                <a:cs typeface="Times New Roman" pitchFamily="18" charset="0"/>
              </a:rPr>
              <a:t>δυνάμεων και των αδυναμιών του οργανισμού </a:t>
            </a:r>
            <a:r>
              <a:rPr lang="el-GR" b="1" dirty="0">
                <a:solidFill>
                  <a:srgbClr val="FF0000"/>
                </a:solidFill>
              </a:rPr>
              <a:t>(ανάλυση SWOT) </a:t>
            </a:r>
            <a:r>
              <a:rPr lang="el-GR" i="1" dirty="0"/>
              <a:t>(αφορά το </a:t>
            </a:r>
            <a:r>
              <a:rPr lang="el-GR" i="1" u="sng" dirty="0"/>
              <a:t>εσωτερικό περιβάλλον της επιχείρησης-οργανισμού</a:t>
            </a:r>
            <a:r>
              <a:rPr lang="el-GR" i="1" dirty="0"/>
              <a:t>)</a:t>
            </a:r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500034" y="142852"/>
          <a:ext cx="7715304" cy="571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00" name="AutoShape 4" descr="Αποτέλεσμα εικόνας για Το μοντέλο των 5 δυνάμεων του PORTER"/>
          <p:cNvSpPr>
            <a:spLocks noChangeAspect="1" noChangeArrowheads="1"/>
          </p:cNvSpPr>
          <p:nvPr/>
        </p:nvSpPr>
        <p:spPr bwMode="auto">
          <a:xfrm>
            <a:off x="155575" y="-2041525"/>
            <a:ext cx="5676900" cy="4257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428596" y="2071678"/>
            <a:ext cx="84296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/>
              <a:t>Η </a:t>
            </a:r>
            <a:r>
              <a:rPr lang="el-GR" sz="1600" b="1" dirty="0"/>
              <a:t>ανάλυση SWOT</a:t>
            </a:r>
            <a:r>
              <a:rPr lang="el-GR" sz="1600" dirty="0"/>
              <a:t> είναι ένα εργαλείο στρατηγικού σχεδιασμού το οποίο χρησιμοποιείται για την ανάλυση του εσωτερικού και εξωτερικού περιβάλλοντος ενός οργανισμού, όταν ο οργανισμός πρέπει να λάβει μία απόφαση σε σχέση με τους στόχους που έχει θέσει ή με σκοπό την επίτευξή τους.</a:t>
            </a:r>
          </a:p>
          <a:p>
            <a:pPr marL="182563" lvl="1" indent="-182563">
              <a:buFont typeface="Wingdings" pitchFamily="2" charset="2"/>
              <a:buChar char="Ø"/>
              <a:tabLst>
                <a:tab pos="0" algn="l"/>
              </a:tabLst>
            </a:pPr>
            <a:r>
              <a:rPr lang="el-GR" sz="1600" dirty="0">
                <a:solidFill>
                  <a:srgbClr val="FF0000"/>
                </a:solidFill>
              </a:rPr>
              <a:t>Ως </a:t>
            </a:r>
            <a:r>
              <a:rPr lang="el-GR" sz="1600" b="1" dirty="0">
                <a:solidFill>
                  <a:srgbClr val="FF0000"/>
                </a:solidFill>
              </a:rPr>
              <a:t>δυνατά σημεία</a:t>
            </a:r>
            <a:r>
              <a:rPr lang="el-GR" sz="1600" dirty="0">
                <a:solidFill>
                  <a:srgbClr val="FF0000"/>
                </a:solidFill>
              </a:rPr>
              <a:t> θεωρούνται τα ισχυρά «χαρτιά» του νοσοκομείου τα οποία, ίσως να αποτελούν και το συγκριτικό του πλεονέκτημα και τα οποία θα πρέπει να αξιοποιηθούν και να καταβληθεί προσπάθεια διατήρησης τους.</a:t>
            </a:r>
          </a:p>
          <a:p>
            <a:pPr marL="182563" lvl="1" indent="-182563">
              <a:buFont typeface="Wingdings" pitchFamily="2" charset="2"/>
              <a:buChar char="Ø"/>
              <a:tabLst>
                <a:tab pos="0" algn="l"/>
              </a:tabLst>
            </a:pPr>
            <a:r>
              <a:rPr lang="el-GR" sz="1600" dirty="0">
                <a:solidFill>
                  <a:srgbClr val="FF0000"/>
                </a:solidFill>
              </a:rPr>
              <a:t>Ως </a:t>
            </a:r>
            <a:r>
              <a:rPr lang="el-GR" sz="1600" b="1" dirty="0">
                <a:solidFill>
                  <a:srgbClr val="FF0000"/>
                </a:solidFill>
              </a:rPr>
              <a:t>αδύναμα σημεία</a:t>
            </a:r>
            <a:r>
              <a:rPr lang="el-GR" sz="1600" dirty="0">
                <a:solidFill>
                  <a:srgbClr val="FF0000"/>
                </a:solidFill>
              </a:rPr>
              <a:t> θεωρούνται εκείνα για τα οποία θα πρέπει να ληφθούν μέτρα βελτίωσης ή περιορισμού τους.</a:t>
            </a:r>
          </a:p>
          <a:p>
            <a:pPr marL="182563" lvl="1" indent="-182563">
              <a:buFont typeface="Wingdings" pitchFamily="2" charset="2"/>
              <a:buChar char="Ø"/>
              <a:tabLst>
                <a:tab pos="0" algn="l"/>
              </a:tabLst>
            </a:pPr>
            <a:r>
              <a:rPr lang="el-GR" sz="1600" dirty="0"/>
              <a:t>Ως </a:t>
            </a:r>
            <a:r>
              <a:rPr lang="el-GR" sz="1600" b="1" dirty="0"/>
              <a:t>ευκαιρίες</a:t>
            </a:r>
            <a:r>
              <a:rPr lang="el-GR" sz="1600" dirty="0"/>
              <a:t> θεωρούνται οι παράγοντες – στοιχεία του </a:t>
            </a:r>
            <a:r>
              <a:rPr lang="el-GR" sz="1600" b="1" dirty="0"/>
              <a:t>εξωτερικού περιβάλλοντος </a:t>
            </a:r>
            <a:r>
              <a:rPr lang="el-GR" sz="1600" dirty="0"/>
              <a:t>που θα πρέπει το νοσοκομείο να εκμεταλλευθεί και να αξιοποιήσει μέσα από την νέα του στρατηγική για την επίτευξη της αποστολής του.</a:t>
            </a:r>
          </a:p>
          <a:p>
            <a:pPr marL="182563" lvl="1" indent="-182563">
              <a:buFont typeface="Wingdings" pitchFamily="2" charset="2"/>
              <a:buChar char="Ø"/>
              <a:tabLst>
                <a:tab pos="0" algn="l"/>
              </a:tabLst>
            </a:pPr>
            <a:r>
              <a:rPr lang="el-GR" sz="1600" dirty="0"/>
              <a:t>Ως </a:t>
            </a:r>
            <a:r>
              <a:rPr lang="el-GR" sz="1600" b="1" dirty="0"/>
              <a:t>κίνδυνοι</a:t>
            </a:r>
            <a:r>
              <a:rPr lang="el-GR" sz="1600" dirty="0"/>
              <a:t> θεωρούνται οι παράγοντες – στοιχεία του </a:t>
            </a:r>
            <a:r>
              <a:rPr lang="el-GR" sz="1600" b="1" dirty="0"/>
              <a:t>εξωτερικού περιβάλλοντος </a:t>
            </a:r>
            <a:r>
              <a:rPr lang="el-GR" sz="1600" dirty="0"/>
              <a:t>που θα πρέπει να ανησυχήσουν το νοσοκομείο και που πιθανώς να οδηγήσουν σε απόκλιση από την αποστολή του αν δεν ενεργοποιηθούν μηχανισμοί για την λήψη μέτρων αντιμετώπιση τους. </a:t>
            </a:r>
          </a:p>
          <a:p>
            <a:pPr lvl="1"/>
            <a:endParaRPr lang="el-GR" sz="1600" dirty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28596" y="857232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u="sng" dirty="0"/>
              <a:t>Ανάλυση εσωτερικού περιβάλλοντος</a:t>
            </a:r>
          </a:p>
          <a:p>
            <a:r>
              <a:rPr lang="el-GR" b="1" dirty="0">
                <a:solidFill>
                  <a:srgbClr val="FF0000"/>
                </a:solidFill>
              </a:rPr>
              <a:t>2. Ανάλυση </a:t>
            </a:r>
            <a:r>
              <a:rPr lang="el-GR" b="1" dirty="0">
                <a:solidFill>
                  <a:srgbClr val="FF0000"/>
                </a:solidFill>
                <a:cs typeface="Times New Roman" pitchFamily="18" charset="0"/>
              </a:rPr>
              <a:t>δυνάμεων και των αδυναμιών του οργανισμού </a:t>
            </a:r>
            <a:r>
              <a:rPr lang="el-GR" b="1" dirty="0">
                <a:solidFill>
                  <a:srgbClr val="FF0000"/>
                </a:solidFill>
              </a:rPr>
              <a:t>(ανάλυση SWOT) </a:t>
            </a:r>
            <a:r>
              <a:rPr lang="el-GR" i="1" dirty="0"/>
              <a:t>(αφορά το </a:t>
            </a:r>
            <a:r>
              <a:rPr lang="el-GR" i="1" u="sng" dirty="0"/>
              <a:t>εσωτερικό περιβάλλον της επιχείρησης-οργανισμού</a:t>
            </a:r>
            <a:r>
              <a:rPr lang="el-GR" i="1" dirty="0"/>
              <a:t>)</a:t>
            </a:r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500034" y="142852"/>
          <a:ext cx="7715304" cy="571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00" name="AutoShape 4" descr="Αποτέλεσμα εικόνας για Το μοντέλο των 5 δυνάμεων του PORTER"/>
          <p:cNvSpPr>
            <a:spLocks noChangeAspect="1" noChangeArrowheads="1"/>
          </p:cNvSpPr>
          <p:nvPr/>
        </p:nvSpPr>
        <p:spPr bwMode="auto">
          <a:xfrm>
            <a:off x="155575" y="-2041525"/>
            <a:ext cx="5676900" cy="4257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" name="Picture 2" descr="Sample Strategic SWOT Analysis                  for a HospitalStrengths                                      Weaknessesï·  ...">
            <a:extLst>
              <a:ext uri="{FF2B5EF4-FFF2-40B4-BE49-F238E27FC236}">
                <a16:creationId xmlns:a16="http://schemas.microsoft.com/office/drawing/2014/main" xmlns="" id="{7385924B-3F40-445A-8677-4B6BD04B3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785926"/>
            <a:ext cx="5881729" cy="4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723955474d1d7f7201479f71f13383989a668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1431</Words>
  <Application>Microsoft Office PowerPoint</Application>
  <PresentationFormat>On-screen Show (4:3)</PresentationFormat>
  <Paragraphs>197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Θέμα του Office</vt:lpstr>
      <vt:lpstr>Cover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OK</dc:creator>
  <cp:lastModifiedBy>user</cp:lastModifiedBy>
  <cp:revision>67</cp:revision>
  <dcterms:created xsi:type="dcterms:W3CDTF">2019-09-04T23:03:35Z</dcterms:created>
  <dcterms:modified xsi:type="dcterms:W3CDTF">2025-02-07T05:55:54Z</dcterms:modified>
</cp:coreProperties>
</file>