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301" r:id="rId4"/>
    <p:sldId id="302" r:id="rId5"/>
    <p:sldId id="341" r:id="rId6"/>
    <p:sldId id="342" r:id="rId7"/>
    <p:sldId id="349" r:id="rId8"/>
    <p:sldId id="344" r:id="rId9"/>
    <p:sldId id="348" r:id="rId10"/>
    <p:sldId id="346" r:id="rId11"/>
    <p:sldId id="34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Φωτεινό στυλ 1 - Έμφαση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72" autoAdjust="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27CD5-B515-42E4-B484-5933140A8D09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361AE-EC42-48A3-B734-0E63A573329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286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7BDA59-54E2-47F1-8E1F-8E97F8D572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61256-97E8-4A0B-BF52-1046E7A9D1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29A7F2-2C0C-43F4-8400-08D675DBCB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7BDA59-54E2-47F1-8E1F-8E97F8D572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269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29A7F2-2C0C-43F4-8400-08D675DBCB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219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61256-97E8-4A0B-BF52-1046E7A9D1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001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29A7F2-2C0C-43F4-8400-08D675DBCB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553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1EC266-8449-F237-B80F-30F29EB99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88FA9FE-94AB-3D10-5DAA-46DB9BB6D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989EA0-06BD-FF95-0237-0C5C83B1E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013F1A-8E32-16E1-7759-8E9C060A4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0DBDD6-BB92-17CF-8B28-A9EC42DB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60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26B0EE-7586-B178-A344-3DBCEC2D0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50130AB-FF27-A59F-F78A-56741F77F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50B5B6D-661E-AB07-4231-424257C8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9D0CF8-6F54-19CA-4CEE-E6BB592DE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F271E25-992F-6D77-80CC-A4C653CE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180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F044045-F346-317B-3184-18B904E30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B8A0851-FC00-7798-0DF1-A7C748EB3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B377FC-E013-B690-C4D3-E3EE00FBF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2B8D8D0-5576-0289-16B0-76FB9C6DB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B1F8D0-B9F2-5753-919E-6B24CDB7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334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 sz="180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 sz="180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 sz="180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 sz="180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/>
            </a:p>
          </p:txBody>
        </p:sp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750421D-B011-4B21-AAC7-3A896F1C3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02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81E17-9F58-4AF4-AB31-69AD6773D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6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1041A-9DF5-4E06-AFDD-104393CFA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11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68C6E-A59C-49A2-835A-4729146AF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45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B3C0B-B5B3-4066-ADE6-5FFAD95C9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3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8D39-DD8E-4B09-BD99-8BA4AA04F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15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589D0-C1A9-466F-AB3C-F1F3F93AF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675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2EF1C-9508-417E-9E24-0026A515F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EB7523-39B4-6389-6078-B2AF6BC73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5E0DD9-2EA9-0637-7431-A6F527E75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C59256-ECBA-4226-92E7-484A5D08E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B83F56-AFA6-D7E3-2DFB-B8B248CCA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A4AB5D-8A4C-4170-BA64-960F377D4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858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3D6CF-5AD3-4208-8E1A-4CD4DA7D4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16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89D58-F8DB-40B8-BA0E-DE1AD9387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13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CC1F0-28CC-4D53-B007-2BED82570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78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Τίτλος και Γράφη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γραφήματος"/>
          <p:cNvSpPr>
            <a:spLocks noGrp="1"/>
          </p:cNvSpPr>
          <p:nvPr>
            <p:ph type="chart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DF11-6B28-4274-8983-06A3C4264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91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1534584" y="617539"/>
            <a:ext cx="10405533" cy="5514975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1F3D-CBE5-4D43-B84D-67609B06D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97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81A8-BD3B-1B4E-A475-43EC2E1EB3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999" y="180000"/>
            <a:ext cx="10753200" cy="1188000"/>
          </a:xfrm>
        </p:spPr>
        <p:txBody>
          <a:bodyPr/>
          <a:lstStyle/>
          <a:p>
            <a:r>
              <a:t>Click to add a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F3938F-2A79-734F-B23C-610FE38D135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0724" y="1476000"/>
            <a:ext cx="10753200" cy="4680000"/>
          </a:xfrm>
          <a:prstGeom prst="rect">
            <a:avLst/>
          </a:prstGeom>
        </p:spPr>
        <p:txBody>
          <a:bodyPr/>
          <a:lstStyle/>
          <a:p>
            <a:pPr lvl="0"/>
            <a:r>
              <a:t>Click to add text</a:t>
            </a:r>
          </a:p>
          <a:p>
            <a:pPr lvl="1"/>
            <a:r>
              <a:t>Test level 2</a:t>
            </a:r>
          </a:p>
          <a:p>
            <a:pPr lvl="2"/>
            <a:r>
              <a:t>Text level 3</a:t>
            </a:r>
          </a:p>
          <a:p>
            <a:pPr lvl="3"/>
            <a:r>
              <a:t>Text level 4</a:t>
            </a:r>
          </a:p>
          <a:p>
            <a:pPr lvl="4"/>
            <a:r>
              <a:t>Text level 5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9E45F09-AFAB-8B48-9837-96726DE637E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593130" y="6477037"/>
            <a:ext cx="1081271" cy="380965"/>
          </a:xfrm>
          <a:prstGeom prst="rect">
            <a:avLst/>
          </a:prstGeom>
        </p:spPr>
        <p:txBody>
          <a:bodyPr/>
          <a:lstStyle/>
          <a:p>
            <a:fld id="{1EFFDA76-1170-4AF4-85E7-7E288CDED881}" type="datetime1">
              <a:rPr lang="fi-FI" noProof="0" smtClean="0"/>
              <a:pPr/>
              <a:t>24.5.2025</a:t>
            </a:fld>
            <a:endParaRPr lang="fi-FI" noProof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0384C4E-A250-FC47-8062-FF31ECD254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762500" y="6484542"/>
            <a:ext cx="4810629" cy="365125"/>
          </a:xfrm>
          <a:prstGeom prst="rect">
            <a:avLst/>
          </a:prstGeom>
        </p:spPr>
        <p:txBody>
          <a:bodyPr/>
          <a:lstStyle/>
          <a:p>
            <a:r>
              <a:t>Given name Surname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CD88E26-25B9-4E4B-B5A0-7110BEA768A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680372" y="6477037"/>
            <a:ext cx="511629" cy="365125"/>
          </a:xfrm>
          <a:prstGeom prst="rect">
            <a:avLst/>
          </a:prstGeom>
        </p:spPr>
        <p:txBody>
          <a:bodyPr/>
          <a:lstStyle/>
          <a:p>
            <a:fld id="{882CC271-BBF5-3F46-90AE-792A663E0CFB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2242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98EA51-9D0A-1A8A-43C9-50A3601AA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798EC89-5D49-088B-5CBA-F6B416A20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077D7D2-BEC8-1B76-2995-CA2D5B853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E3ED40-3C4F-17EB-6424-4C0D11C05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D3B850-1CB9-4F13-020B-04B68EB5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021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6780F5-98F6-42C5-2C8E-FEFAA56C3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F2D480-E540-B3A9-2575-4FDBB5BE8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B3EE3CC-A6AD-CF65-9504-C9FAED827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3D70B-7B71-3578-2926-8951406F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082656D-14BB-AA14-9849-3D131E9A3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E57E38-353D-83C1-21B6-0F868DA59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790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E3DBAD-8564-8C32-F3EB-E00508646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3D5FC40-EEA8-54A3-56FE-80A7CAA07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36FE153-AF8F-3FA3-A164-73CC80891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2D10155-ABED-3F80-FFBB-BDC622A2D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774E04B-208B-758B-D331-1A9A0227F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9389516-0B9F-7FE4-85A4-6C645343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484B2C2-5495-3012-86EC-08E0FA96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7598880-07C5-BE18-83F0-F6D5EFFEF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454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826594-6930-570B-7614-DEF14C6C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07E292B-0763-08E0-41D9-66880010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8CBC598-58E9-7C49-F765-FB9A58B0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72F9EF0-AA46-0A8F-0056-8366EB9E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19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B7AA48E-8768-8087-E810-03492E7F2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5E98F9F-A5B7-52B9-EBB3-297191BB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1FB6A7D-FF48-7177-4E7B-A0687C066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77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7017B8-AC33-399F-4F6B-900BD6E07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D41115-E8D3-40BD-F907-25912889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002EB1-F258-4D47-D64E-3A68950DA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D08E789-DABA-F769-BE67-F5A17AF3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C42762F-01AC-6B99-8166-0C958391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B04947D-EDA9-ED20-4597-69B2105C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428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7F3838-37D8-0885-18D1-822884495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690307B-8F90-6288-2EAF-F618E6F76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D7EC296-EE9B-E021-B7C5-4750F8FAB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FF4A340-6F6E-2F38-8AF6-25A430A9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BCE751-97A6-A1DD-EC80-0FB5D9B7D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8BDA586-CC3A-8EE3-451A-4EAC3F32D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99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A71DE3E-9F6C-8674-22FD-2759C816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EC9EDB-1460-DA4A-DCC7-18E221F6C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021A385-7BD2-CA0A-970C-87DD63987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27070-9D15-409C-91F3-B29460145114}" type="datetimeFigureOut">
              <a:rPr lang="el-GR" smtClean="0"/>
              <a:t>24/5/2025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B125C5-0A82-E97E-CD91-EAFB77A0D1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9528E38-F634-44B7-0A18-C04DB8F93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E0FF-C918-42FD-8093-4EA9F3A041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162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l-GR" sz="180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Δάφνη Καϊτελίδου</a:t>
            </a:r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20C9871-E820-4ABE-93BA-8453FA430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A58B5AE-5E11-77A4-6F28-69B4EE698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Ασκήσεις Στελέχωσης</a:t>
            </a:r>
          </a:p>
          <a:p>
            <a:endParaRPr lang="el-GR" sz="32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603A1DB-EEAE-1B01-E55A-63592045CD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2633869"/>
            <a:ext cx="9144000" cy="87609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4200" b="1" dirty="0"/>
              <a:t>Διοίκηση Νοσηλευτικών Υπηρεσιών</a:t>
            </a:r>
          </a:p>
        </p:txBody>
      </p:sp>
      <p:pic>
        <p:nvPicPr>
          <p:cNvPr id="2" name="Εικόνα 4">
            <a:extLst>
              <a:ext uri="{FF2B5EF4-FFF2-40B4-BE49-F238E27FC236}">
                <a16:creationId xmlns:a16="http://schemas.microsoft.com/office/drawing/2014/main" id="{26FBEA93-1E8B-F95C-A79A-E5CBAC09D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15" y="339725"/>
            <a:ext cx="2719388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 descr="logo&amp;#32">
            <a:extLst>
              <a:ext uri="{FF2B5EF4-FFF2-40B4-BE49-F238E27FC236}">
                <a16:creationId xmlns:a16="http://schemas.microsoft.com/office/drawing/2014/main" id="{4C171511-26E8-DB8E-5DC9-C0BA645E7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870" y="157163"/>
            <a:ext cx="897755" cy="85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>
            <a:extLst>
              <a:ext uri="{FF2B5EF4-FFF2-40B4-BE49-F238E27FC236}">
                <a16:creationId xmlns:a16="http://schemas.microsoft.com/office/drawing/2014/main" id="{473375CD-D5E3-D735-BC99-3D4FA484353E}"/>
              </a:ext>
            </a:extLst>
          </p:cNvPr>
          <p:cNvSpPr txBox="1"/>
          <p:nvPr/>
        </p:nvSpPr>
        <p:spPr>
          <a:xfrm>
            <a:off x="9644921" y="1061772"/>
            <a:ext cx="2285655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l-GR" sz="1200" b="1" dirty="0">
                <a:solidFill>
                  <a:srgbClr val="7F8FA9">
                    <a:lumMod val="50000"/>
                  </a:srgbClr>
                </a:solidFill>
                <a:cs typeface="Calibri" pitchFamily="34" charset="0"/>
              </a:rPr>
              <a:t>Εργαστήριο Οργάνωσης και </a:t>
            </a:r>
          </a:p>
          <a:p>
            <a:pPr algn="ctr">
              <a:defRPr/>
            </a:pPr>
            <a:r>
              <a:rPr lang="el-GR" sz="1200" b="1" dirty="0">
                <a:solidFill>
                  <a:srgbClr val="7F8FA9">
                    <a:lumMod val="50000"/>
                  </a:srgbClr>
                </a:solidFill>
                <a:cs typeface="Calibri" pitchFamily="34" charset="0"/>
              </a:rPr>
              <a:t>Αξιολόγησης Υπηρεσιών Υγείας</a:t>
            </a:r>
          </a:p>
        </p:txBody>
      </p:sp>
      <p:sp>
        <p:nvSpPr>
          <p:cNvPr id="5" name="4 - Θέση υποσέλιδου">
            <a:extLst>
              <a:ext uri="{FF2B5EF4-FFF2-40B4-BE49-F238E27FC236}">
                <a16:creationId xmlns:a16="http://schemas.microsoft.com/office/drawing/2014/main" id="{889584E5-CA89-52F1-2053-D7FDCF50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70400" y="6324600"/>
            <a:ext cx="3860800" cy="457200"/>
          </a:xfrm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23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/>
              <a:t>Τελικός αριθμός Νοσηλευτών με βάση το Παράδειγμα </a:t>
            </a:r>
            <a:r>
              <a:rPr lang="en-US" sz="2800" dirty="0"/>
              <a:t>GRASP</a:t>
            </a:r>
            <a:r>
              <a:rPr lang="el-GR" sz="2800" dirty="0"/>
              <a:t> για τα ελληνικά δεδομένα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10720917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/>
              <a:t>Αργίες, άδειες κτλ.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Α) Αφαίρεση ημερών μη εργασίας ανά έτος για 1 θέση ΙΠΑΠ (</a:t>
            </a:r>
            <a:r>
              <a:rPr lang="el-GR" sz="2000" dirty="0" err="1"/>
              <a:t>πλήν</a:t>
            </a:r>
            <a:r>
              <a:rPr lang="el-GR" sz="2000" dirty="0"/>
              <a:t> των ρεπό που έχουν ήδη υπολογιστεί στο μοντέλο):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 ημέρες (52 εβδομάδες)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-10 αργίες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ασθένεια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εκπαιδευτική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-20 κανονική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= 40 ημέρες αργίας άρα 324 ημέρες εργάσιμες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Β) Διαίρεση ημερών έτους με πραγματικές ημέρες εργασίας για την εύρεση του αριθμού ΙΠΑΠ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364/324=1,12 νοσηλευτές για την κάλυψη μιας θέσης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ΕΠΟΜΕΝΩΣ για τα 19,6 ΙΠΑΠ σε ένα ελληνικό νοσηλευτικό τμήμα θα χρειαζόμουν 21,95 ΙΠΑΠ δηλαδή 22 Νοσηλευτές</a:t>
            </a:r>
          </a:p>
        </p:txBody>
      </p:sp>
    </p:spTree>
    <p:extLst>
      <p:ext uri="{BB962C8B-B14F-4D97-AF65-F5344CB8AC3E}">
        <p14:creationId xmlns:p14="http://schemas.microsoft.com/office/powerpoint/2010/main" val="413494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Άσκηση 1. Στελέχωσης Μονάδας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Δεδομένα: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l-GR" dirty="0"/>
              <a:t>Μέση ημερήσια απογραφή για μία παθολογική κλινική 30 κλινών είναι 24 ασθενείς.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l-GR" dirty="0"/>
              <a:t>Μέσος αριθμός</a:t>
            </a:r>
            <a:r>
              <a:rPr lang="en-US" dirty="0"/>
              <a:t> </a:t>
            </a:r>
            <a:r>
              <a:rPr lang="el-GR" dirty="0"/>
              <a:t>ωρών καθημερινής φροντίδας είναι 5,5 ώρες ανά ασθενή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Να υπολογιστεί ο αριθμός του βασικού προσωπικού ανά βάρδια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Λύση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9175" y="2398715"/>
            <a:ext cx="10725150" cy="2840036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el-GR" sz="3500" dirty="0"/>
              <a:t>24*5,5=132 ώρες φροντίδας ανά ημέρα</a:t>
            </a:r>
          </a:p>
          <a:p>
            <a:pPr eaLnBrk="1" hangingPunct="1">
              <a:buFontTx/>
              <a:buChar char="-"/>
            </a:pPr>
            <a:r>
              <a:rPr lang="el-GR" sz="3500" dirty="0"/>
              <a:t> 132:8 (εργάσιμες ώρες) = 16,5 ΙΠΑΠ ανά ημέρα</a:t>
            </a:r>
          </a:p>
          <a:p>
            <a:pPr eaLnBrk="1" hangingPunct="1">
              <a:buFontTx/>
              <a:buChar char="-"/>
            </a:pPr>
            <a:r>
              <a:rPr lang="el-GR" sz="3500" dirty="0"/>
              <a:t> 17 ΙΠΑΠ * 7 (ημέρες)=119 βάρδιες ανά εβδομάδα</a:t>
            </a:r>
          </a:p>
          <a:p>
            <a:pPr eaLnBrk="1" hangingPunct="1">
              <a:buFontTx/>
              <a:buChar char="-"/>
            </a:pPr>
            <a:r>
              <a:rPr lang="el-GR" sz="3500" dirty="0"/>
              <a:t> 119:5 (8ωρες βάρδιες ανά εβδομάδα) = 26,7 ΙΠΑΠ</a:t>
            </a:r>
          </a:p>
          <a:p>
            <a:pPr eaLnBrk="1" hangingPunct="1">
              <a:buFontTx/>
              <a:buNone/>
            </a:pPr>
            <a:endParaRPr lang="el-GR" sz="3500" dirty="0"/>
          </a:p>
          <a:p>
            <a:pPr eaLnBrk="1" hangingPunct="1">
              <a:buFontTx/>
              <a:buChar char="-"/>
            </a:pPr>
            <a:endParaRPr lang="el-GR" sz="3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/>
              <a:t>Τελικός αριθμός Νοσηλευτών με βάση το Παράδειγμα </a:t>
            </a:r>
            <a:r>
              <a:rPr lang="en-US" sz="2800" dirty="0"/>
              <a:t>GRASP</a:t>
            </a:r>
            <a:r>
              <a:rPr lang="el-GR" sz="2800" dirty="0"/>
              <a:t> για τα ελληνικά δεδομένα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10720917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/>
              <a:t>Αργίες, άδειες κτλ.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Α) Αφαίρεση ημερών μη εργασίας ανά έτος για 1 θέση ΙΠΑΠ (</a:t>
            </a:r>
            <a:r>
              <a:rPr lang="el-GR" sz="2000" dirty="0" err="1"/>
              <a:t>πλήν</a:t>
            </a:r>
            <a:r>
              <a:rPr lang="el-GR" sz="2000" dirty="0"/>
              <a:t> των ρεπό που έχουν ήδη υπολογιστεί στο μοντέλο):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 ημέρες (52 εβδομάδες)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-10 αργίες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ασθένεια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εκπαιδευτική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-20 κανονική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= 40 ημέρες αργίας άρα 324 ημέρες εργάσιμες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Β) Διαίρεση ημερών έτους με πραγματικές ημέρες εργασίας για την εύρεση του αριθμού ΙΠΑΠ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364/324=1,12 νοσηλευτές για την κάλυψη μιας θέσης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ΕΠΟΜΕΝΩΣ για τα 26,7 ΙΠΑΠ σε ένα ελληνικό νοσηλευτικό τμήμα θα χρειαζόμουν 29,85 ΙΠΑΠ δηλαδή 30 Νοσηλευτές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ahoma" pitchFamily="34" charset="0"/>
              </a:rPr>
              <a:t>Δάφνη Καϊτελίδου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4000" dirty="0"/>
              <a:t>Άσκηση 2. Στελέχωσης Μονάδας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Δεδομένα: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l-GR" dirty="0"/>
              <a:t>Ο συνολικός αριθμός </a:t>
            </a:r>
            <a:r>
              <a:rPr lang="en-GB" dirty="0"/>
              <a:t>GRASP </a:t>
            </a:r>
            <a:r>
              <a:rPr lang="el-GR" dirty="0"/>
              <a:t>μιας παθολογικής κλινικής 25 κλινών για 7 ημέρες της εβδομάδας είναι </a:t>
            </a:r>
            <a:r>
              <a:rPr lang="en-GB" dirty="0"/>
              <a:t>1</a:t>
            </a:r>
            <a:r>
              <a:rPr lang="el-GR" dirty="0"/>
              <a:t>0565.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l-G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/>
              <a:t>Να υπολογιστεί ο αριθμός του βασικού προσωπικού ανά βάρδια</a:t>
            </a:r>
          </a:p>
        </p:txBody>
      </p:sp>
    </p:spTree>
    <p:extLst>
      <p:ext uri="{BB962C8B-B14F-4D97-AF65-F5344CB8AC3E}">
        <p14:creationId xmlns:p14="http://schemas.microsoft.com/office/powerpoint/2010/main" val="43639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9068CB-7BCB-F9E3-3EAB-66BED304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D59D83-7A40-4482-AD7A-4FAC2501B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462" y="1985169"/>
            <a:ext cx="11151703" cy="4114800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l-GR" dirty="0"/>
              <a:t>βαθμός </a:t>
            </a:r>
            <a:r>
              <a:rPr lang="en-GB" dirty="0"/>
              <a:t>GRASP = 6 </a:t>
            </a:r>
            <a:r>
              <a:rPr lang="el-GR" dirty="0"/>
              <a:t>λεπτά</a:t>
            </a:r>
          </a:p>
          <a:p>
            <a:r>
              <a:rPr lang="en-GB" dirty="0"/>
              <a:t>1</a:t>
            </a:r>
            <a:r>
              <a:rPr lang="el-GR" dirty="0"/>
              <a:t>05</a:t>
            </a:r>
            <a:r>
              <a:rPr lang="en-US" dirty="0"/>
              <a:t>65 </a:t>
            </a:r>
            <a:r>
              <a:rPr lang="el-GR" dirty="0"/>
              <a:t>βαθμοί </a:t>
            </a:r>
            <a:r>
              <a:rPr lang="en-GB" dirty="0"/>
              <a:t>GRASP = 6</a:t>
            </a:r>
            <a:r>
              <a:rPr lang="el-GR" dirty="0"/>
              <a:t>33</a:t>
            </a:r>
            <a:r>
              <a:rPr lang="en-GB" dirty="0"/>
              <a:t>90 </a:t>
            </a:r>
            <a:r>
              <a:rPr lang="el-GR" dirty="0"/>
              <a:t>λεπτά</a:t>
            </a:r>
          </a:p>
          <a:p>
            <a:r>
              <a:rPr lang="en-GB" dirty="0"/>
              <a:t>6</a:t>
            </a:r>
            <a:r>
              <a:rPr lang="el-GR" dirty="0"/>
              <a:t>3390/60=</a:t>
            </a:r>
            <a:r>
              <a:rPr lang="en-GB" dirty="0"/>
              <a:t>1</a:t>
            </a:r>
            <a:r>
              <a:rPr lang="el-GR" dirty="0"/>
              <a:t>05</a:t>
            </a:r>
            <a:r>
              <a:rPr lang="en-GB" dirty="0"/>
              <a:t>6,5 </a:t>
            </a:r>
            <a:r>
              <a:rPr lang="el-GR" dirty="0"/>
              <a:t>ώρες ανά εβδομάδα</a:t>
            </a:r>
          </a:p>
          <a:p>
            <a:r>
              <a:rPr lang="en-GB" dirty="0"/>
              <a:t>1</a:t>
            </a:r>
            <a:r>
              <a:rPr lang="el-GR" dirty="0"/>
              <a:t>056</a:t>
            </a:r>
            <a:r>
              <a:rPr lang="en-GB" dirty="0"/>
              <a:t>,5</a:t>
            </a:r>
            <a:r>
              <a:rPr lang="el-GR" dirty="0"/>
              <a:t>:7=</a:t>
            </a:r>
            <a:r>
              <a:rPr lang="en-GB" dirty="0"/>
              <a:t>1</a:t>
            </a:r>
            <a:r>
              <a:rPr lang="el-GR" dirty="0"/>
              <a:t>50</a:t>
            </a:r>
            <a:r>
              <a:rPr lang="en-GB" dirty="0"/>
              <a:t>,</a:t>
            </a:r>
            <a:r>
              <a:rPr lang="el-GR" dirty="0"/>
              <a:t>93 ώρες</a:t>
            </a:r>
            <a:r>
              <a:rPr lang="en-GB" dirty="0"/>
              <a:t> </a:t>
            </a:r>
            <a:r>
              <a:rPr lang="el-GR" dirty="0"/>
              <a:t>φροντίδας ανά ημέρα</a:t>
            </a:r>
          </a:p>
          <a:p>
            <a:r>
              <a:rPr lang="el-GR" sz="3200" dirty="0"/>
              <a:t>150,93:8 (εργάσιμες ώρες) = 18,87 ΙΠΑΠ ανά ημέρα</a:t>
            </a:r>
          </a:p>
          <a:p>
            <a:r>
              <a:rPr lang="el-GR" sz="3200" dirty="0"/>
              <a:t>18,87 ΙΠΑΠ * 7 (ημέρες)=132,06 βάρδιες ανά εβδομάδα</a:t>
            </a:r>
          </a:p>
          <a:p>
            <a:r>
              <a:rPr lang="el-GR" dirty="0"/>
              <a:t>132,06</a:t>
            </a:r>
            <a:r>
              <a:rPr lang="el-GR" sz="3200" dirty="0"/>
              <a:t>:5 (8ωρες βάρδιες ανά εβδομάδα) = 26,41 ΙΠΑΠ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3DC6B4C-DC85-0078-19A5-9DFD043D8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Δάφνη Καϊτελίδου</a:t>
            </a:r>
          </a:p>
        </p:txBody>
      </p:sp>
    </p:spTree>
    <p:extLst>
      <p:ext uri="{BB962C8B-B14F-4D97-AF65-F5344CB8AC3E}">
        <p14:creationId xmlns:p14="http://schemas.microsoft.com/office/powerpoint/2010/main" val="186290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/>
              <a:t>Τελικός αριθμός Νοσηλευτών με βάση το Παράδειγμα </a:t>
            </a:r>
            <a:r>
              <a:rPr lang="en-US" sz="2800" dirty="0"/>
              <a:t>GRASP</a:t>
            </a:r>
            <a:r>
              <a:rPr lang="el-GR" sz="2800" dirty="0"/>
              <a:t> για τα ελληνικά δεδομένα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017713"/>
            <a:ext cx="10720917" cy="44307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000" dirty="0"/>
              <a:t>Αργίες, άδειες κτλ.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Α) Αφαίρεση ημερών μη εργασίας ανά έτος για 1 θέση ΙΠΑΠ (</a:t>
            </a:r>
            <a:r>
              <a:rPr lang="el-GR" sz="2000" dirty="0" err="1"/>
              <a:t>πλήν</a:t>
            </a:r>
            <a:r>
              <a:rPr lang="el-GR" sz="2000" dirty="0"/>
              <a:t> των ρεπό που έχουν ήδη υπολογιστεί στο μοντέλο):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 ημέρες (52 εβδομάδες)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-10 αργίες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ασθένεια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-5 εκπαιδευτική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-20 κανονική άδεια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= 40 ημέρες αργίας άρα 324 ημέρες εργάσιμες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Β) Διαίρεση ημερών έτους με πραγματικές ημέρες εργασίας για την εύρεση του αριθμού ΙΠΑΠ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364/324=1,12 νοσηλευτές για την κάλυψη μιας θέσης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/>
              <a:t>ΕΠΟΜΕΝΩΣ για τα 26,41 ΙΠΑΠ σε ένα ελληνικό νοσηλευτικό τμήμα θα χρειαζόμουν 29,58 ΙΠΑΠ δηλαδή 30 Νοσηλευτές</a:t>
            </a:r>
          </a:p>
        </p:txBody>
      </p:sp>
    </p:spTree>
    <p:extLst>
      <p:ext uri="{BB962C8B-B14F-4D97-AF65-F5344CB8AC3E}">
        <p14:creationId xmlns:p14="http://schemas.microsoft.com/office/powerpoint/2010/main" val="386587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C6F9FB-BE03-A58F-D406-BFC042D4F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/>
              <a:t>Άσκηση 3. Στελέχωσης Μονάδας</a:t>
            </a:r>
            <a:endParaRPr 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41BBF27A-F469-3BD3-8A3D-5503B902B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694718"/>
              </p:ext>
            </p:extLst>
          </p:nvPr>
        </p:nvGraphicFramePr>
        <p:xfrm>
          <a:off x="5774266" y="2160588"/>
          <a:ext cx="5753100" cy="42875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1181">
                  <a:extLst>
                    <a:ext uri="{9D8B030D-6E8A-4147-A177-3AD203B41FA5}">
                      <a16:colId xmlns:a16="http://schemas.microsoft.com/office/drawing/2014/main" val="2076463739"/>
                    </a:ext>
                  </a:extLst>
                </a:gridCol>
                <a:gridCol w="1612428">
                  <a:extLst>
                    <a:ext uri="{9D8B030D-6E8A-4147-A177-3AD203B41FA5}">
                      <a16:colId xmlns:a16="http://schemas.microsoft.com/office/drawing/2014/main" val="25451642"/>
                    </a:ext>
                  </a:extLst>
                </a:gridCol>
                <a:gridCol w="1358416">
                  <a:extLst>
                    <a:ext uri="{9D8B030D-6E8A-4147-A177-3AD203B41FA5}">
                      <a16:colId xmlns:a16="http://schemas.microsoft.com/office/drawing/2014/main" val="1424601404"/>
                    </a:ext>
                  </a:extLst>
                </a:gridCol>
                <a:gridCol w="1371075">
                  <a:extLst>
                    <a:ext uri="{9D8B030D-6E8A-4147-A177-3AD203B41FA5}">
                      <a16:colId xmlns:a16="http://schemas.microsoft.com/office/drawing/2014/main" val="3733372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Ασθενείς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Ώρες Φροντίδας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Ασθενείς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/>
                        <a:t>Ώρες Φροντίδας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590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1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11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8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33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2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6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12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692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3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8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13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 ανά ημέρα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ahom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597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4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6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14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6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7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5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3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15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ahoma"/>
                          <a:ea typeface="+mn-ea"/>
                          <a:cs typeface="+mn-cs"/>
                        </a:rPr>
                        <a:t>5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391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6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8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16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4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016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7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6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17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3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341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8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18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4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024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9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19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4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641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600" dirty="0"/>
                        <a:t>10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600" dirty="0"/>
                        <a:t>20 ασθενής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/>
                        <a:t>5 ανά ημέρα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04652"/>
                  </a:ext>
                </a:extLst>
              </a:tr>
            </a:tbl>
          </a:graphicData>
        </a:graphic>
      </p:graphicFrame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BDF8947-8357-CADE-61B1-542482531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3675" y="6324600"/>
            <a:ext cx="3860800" cy="4572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Δάφνη</a:t>
            </a:r>
            <a:r>
              <a:rPr lang="en-US" dirty="0"/>
              <a:t> Κα</a:t>
            </a:r>
            <a:r>
              <a:rPr lang="en-US" dirty="0" err="1"/>
              <a:t>ϊτελίδου</a:t>
            </a:r>
            <a:endParaRPr 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2205F77-4A96-CDF2-7AEE-BA6FFE5EC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34" y="2085340"/>
            <a:ext cx="503343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kern="0" dirty="0"/>
              <a:t>Δεδομένα: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l-GR" sz="2800" kern="0" dirty="0"/>
              <a:t>Σας δίνεται ο πίνακας με τις ώρες φροντίδας ανά ασθενή με βάση το </a:t>
            </a:r>
            <a:r>
              <a:rPr lang="en-GB" sz="2800" kern="0" dirty="0"/>
              <a:t>GRASP </a:t>
            </a:r>
            <a:r>
              <a:rPr lang="el-GR" sz="2800" kern="0" dirty="0"/>
              <a:t>για 20 ασθενείς μιας παθολογικής κλινικής 25 κλινών.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800" kern="0" dirty="0"/>
              <a:t>Να υπολογιστεί ο αριθμός του βασικού προσωπικού ανά βάρδια</a:t>
            </a:r>
          </a:p>
        </p:txBody>
      </p:sp>
    </p:spTree>
    <p:extLst>
      <p:ext uri="{BB962C8B-B14F-4D97-AF65-F5344CB8AC3E}">
        <p14:creationId xmlns:p14="http://schemas.microsoft.com/office/powerpoint/2010/main" val="244698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- Θέση υποσέλιδου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Δάφνη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</a:rPr>
              <a:t> Κα</a:t>
            </a:r>
            <a:r>
              <a:rPr lang="en-US" dirty="0" err="1">
                <a:solidFill>
                  <a:srgbClr val="000000"/>
                </a:solidFill>
                <a:latin typeface="Tahoma" pitchFamily="34" charset="0"/>
              </a:rPr>
              <a:t>ϊτελίδου</a:t>
            </a:r>
            <a:endParaRPr lang="en-US" dirty="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/>
              <a:t>Λύση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27264"/>
            <a:ext cx="10725150" cy="377348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l-GR" dirty="0"/>
              <a:t>Ο μέσος αριθμός</a:t>
            </a:r>
            <a:r>
              <a:rPr lang="en-US" dirty="0"/>
              <a:t> </a:t>
            </a:r>
            <a:r>
              <a:rPr lang="el-GR" dirty="0"/>
              <a:t>ωρών καθημερινής φροντίδας είναι 5,3 ώρες ανά ασθενή</a:t>
            </a:r>
          </a:p>
          <a:p>
            <a:pPr eaLnBrk="1" hangingPunct="1">
              <a:buFontTx/>
              <a:buChar char="-"/>
            </a:pPr>
            <a:r>
              <a:rPr lang="el-GR" dirty="0"/>
              <a:t>20*5,3=106 ώρες φροντίδας ανά ημέρα</a:t>
            </a:r>
          </a:p>
          <a:p>
            <a:pPr eaLnBrk="1" hangingPunct="1">
              <a:buFontTx/>
              <a:buChar char="-"/>
            </a:pPr>
            <a:r>
              <a:rPr lang="el-GR" dirty="0"/>
              <a:t> 106:8 (εργάσιμες ώρες) = 13,25 ΙΠΑΠ ανά ημέρα</a:t>
            </a:r>
          </a:p>
          <a:p>
            <a:pPr eaLnBrk="1" hangingPunct="1">
              <a:buFontTx/>
              <a:buChar char="-"/>
            </a:pPr>
            <a:r>
              <a:rPr lang="el-GR" dirty="0"/>
              <a:t> 14 ΙΠΑΠ * 7 (ημέρες)=98 βάρδιες ανά εβδομάδα</a:t>
            </a:r>
          </a:p>
          <a:p>
            <a:pPr eaLnBrk="1" hangingPunct="1">
              <a:buFontTx/>
              <a:buChar char="-"/>
            </a:pPr>
            <a:r>
              <a:rPr lang="el-GR" dirty="0"/>
              <a:t> 98:5 (8ωρες βάρδιες ανά εβδομάδα) = 19,6 ΙΠΑΠ</a:t>
            </a:r>
          </a:p>
          <a:p>
            <a:pPr eaLnBrk="1" hangingPunct="1">
              <a:buFontTx/>
              <a:buNone/>
            </a:pPr>
            <a:endParaRPr lang="el-GR" dirty="0"/>
          </a:p>
          <a:p>
            <a:pPr eaLnBrk="1" hangingPunct="1">
              <a:buFontTx/>
              <a:buChar char="-"/>
            </a:pPr>
            <a:endParaRPr lang="el-GR" sz="3400" dirty="0"/>
          </a:p>
        </p:txBody>
      </p:sp>
    </p:spTree>
    <p:extLst>
      <p:ext uri="{BB962C8B-B14F-4D97-AF65-F5344CB8AC3E}">
        <p14:creationId xmlns:p14="http://schemas.microsoft.com/office/powerpoint/2010/main" val="40911624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736</Words>
  <Application>Microsoft Office PowerPoint</Application>
  <PresentationFormat>Ευρεία οθόνη</PresentationFormat>
  <Paragraphs>141</Paragraphs>
  <Slides>10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Θέμα του Office</vt:lpstr>
      <vt:lpstr>Blends</vt:lpstr>
      <vt:lpstr>Διοίκηση Νοσηλευτικών Υπηρεσιών</vt:lpstr>
      <vt:lpstr>Άσκηση 1. Στελέχωσης Μονάδας</vt:lpstr>
      <vt:lpstr>Λύση</vt:lpstr>
      <vt:lpstr>Τελικός αριθμός Νοσηλευτών με βάση το Παράδειγμα GRASP για τα ελληνικά δεδομένα</vt:lpstr>
      <vt:lpstr>Άσκηση 2. Στελέχωσης Μονάδας</vt:lpstr>
      <vt:lpstr>Λύση</vt:lpstr>
      <vt:lpstr>Τελικός αριθμός Νοσηλευτών με βάση το Παράδειγμα GRASP για τα ελληνικά δεδομένα</vt:lpstr>
      <vt:lpstr>Άσκηση 3. Στελέχωσης Μονάδας</vt:lpstr>
      <vt:lpstr>Λύση</vt:lpstr>
      <vt:lpstr>Τελικός αριθμός Νοσηλευτών με βάση το Παράδειγμα GRASP για τα ελληνικά δεδομένα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ΣΥΣΤΗΜΑ GRASP</dc:title>
  <dc:creator>Maria Katharaki</dc:creator>
  <cp:lastModifiedBy>Maria Katharaki</cp:lastModifiedBy>
  <cp:revision>27</cp:revision>
  <dcterms:created xsi:type="dcterms:W3CDTF">2025-04-04T07:57:59Z</dcterms:created>
  <dcterms:modified xsi:type="dcterms:W3CDTF">2025-05-24T20:41:18Z</dcterms:modified>
</cp:coreProperties>
</file>