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44"/>
  </p:notesMasterIdLst>
  <p:sldIdLst>
    <p:sldId id="256" r:id="rId2"/>
    <p:sldId id="271" r:id="rId3"/>
    <p:sldId id="272" r:id="rId4"/>
    <p:sldId id="297" r:id="rId5"/>
    <p:sldId id="273" r:id="rId6"/>
    <p:sldId id="286" r:id="rId7"/>
    <p:sldId id="274" r:id="rId8"/>
    <p:sldId id="261" r:id="rId9"/>
    <p:sldId id="275" r:id="rId10"/>
    <p:sldId id="276" r:id="rId11"/>
    <p:sldId id="277" r:id="rId12"/>
    <p:sldId id="265" r:id="rId13"/>
    <p:sldId id="266" r:id="rId14"/>
    <p:sldId id="305" r:id="rId15"/>
    <p:sldId id="306" r:id="rId16"/>
    <p:sldId id="267" r:id="rId17"/>
    <p:sldId id="268" r:id="rId18"/>
    <p:sldId id="269" r:id="rId19"/>
    <p:sldId id="262" r:id="rId20"/>
    <p:sldId id="263" r:id="rId21"/>
    <p:sldId id="278" r:id="rId22"/>
    <p:sldId id="302" r:id="rId23"/>
    <p:sldId id="298" r:id="rId24"/>
    <p:sldId id="299" r:id="rId25"/>
    <p:sldId id="300" r:id="rId26"/>
    <p:sldId id="301" r:id="rId27"/>
    <p:sldId id="303" r:id="rId28"/>
    <p:sldId id="270" r:id="rId29"/>
    <p:sldId id="279" r:id="rId30"/>
    <p:sldId id="309" r:id="rId31"/>
    <p:sldId id="280" r:id="rId32"/>
    <p:sldId id="281" r:id="rId33"/>
    <p:sldId id="307" r:id="rId34"/>
    <p:sldId id="308" r:id="rId35"/>
    <p:sldId id="282" r:id="rId36"/>
    <p:sldId id="283" r:id="rId37"/>
    <p:sldId id="284" r:id="rId38"/>
    <p:sldId id="292" r:id="rId39"/>
    <p:sldId id="293" r:id="rId40"/>
    <p:sldId id="294" r:id="rId41"/>
    <p:sldId id="295" r:id="rId42"/>
    <p:sldId id="285" r:id="rId43"/>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66" autoAdjust="0"/>
  </p:normalViewPr>
  <p:slideViewPr>
    <p:cSldViewPr>
      <p:cViewPr varScale="1">
        <p:scale>
          <a:sx n="76" d="100"/>
          <a:sy n="76" d="100"/>
        </p:scale>
        <p:origin x="1570" y="48"/>
      </p:cViewPr>
      <p:guideLst>
        <p:guide orient="horz" pos="2160"/>
        <p:guide pos="2880"/>
      </p:guideLst>
    </p:cSldViewPr>
  </p:slideViewPr>
  <p:notesTextViewPr>
    <p:cViewPr>
      <p:scale>
        <a:sx n="100" d="100"/>
        <a:sy n="100" d="100"/>
      </p:scale>
      <p:origin x="0" y="0"/>
    </p:cViewPr>
  </p:notesTextViewPr>
  <p:notesViewPr>
    <p:cSldViewPr>
      <p:cViewPr varScale="1">
        <p:scale>
          <a:sx n="85" d="100"/>
          <a:sy n="85" d="100"/>
        </p:scale>
        <p:origin x="-3786"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l-GR"/>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l-GR"/>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l-GR"/>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EF775DF2-7046-4167-96CC-2261FF5A080F}" type="slidenum">
              <a:rPr lang="el-GR"/>
              <a:pPr/>
              <a:t>‹#›</a:t>
            </a:fld>
            <a:endParaRPr lang="el-G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84268B-FB78-43BD-BEBA-867E1070F5B7}" type="slidenum">
              <a:rPr lang="el-GR"/>
              <a:pPr/>
              <a:t>1</a:t>
            </a:fld>
            <a:endParaRPr lang="el-GR"/>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CA290B-9FA9-4691-A212-B20D7465C368}" type="slidenum">
              <a:rPr lang="el-GR"/>
              <a:pPr/>
              <a:t>10</a:t>
            </a:fld>
            <a:endParaRPr lang="el-GR"/>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FE6C85-44DC-4DC2-8FCB-4FAFF4D0D029}" type="slidenum">
              <a:rPr lang="el-GR"/>
              <a:pPr/>
              <a:t>11</a:t>
            </a:fld>
            <a:endParaRPr lang="el-GR"/>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p:txBody>
          <a:bodyPr/>
          <a:lstStyle/>
          <a:p>
            <a:pPr>
              <a:buFontTx/>
              <a:buChar char="•"/>
            </a:pPr>
            <a:r>
              <a:rPr lang="el-GR"/>
              <a:t> Συγκρούσεις για αλληλοκάλυψη ρόλων ΕΝΔΕΙΚΤΙΚΑ ΑΝΑΦΕΡΩ π.χ. θέμα αιμοληψίας</a:t>
            </a:r>
          </a:p>
          <a:p>
            <a:endParaRPr lang="el-GR"/>
          </a:p>
          <a:p>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AE824A-595B-4526-8A31-15E713489853}" type="slidenum">
              <a:rPr lang="el-GR"/>
              <a:pPr/>
              <a:t>12</a:t>
            </a:fld>
            <a:endParaRPr lang="el-GR"/>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9AD635-9825-49A7-99AE-6494A84B142F}" type="slidenum">
              <a:rPr lang="el-GR"/>
              <a:pPr/>
              <a:t>13</a:t>
            </a:fld>
            <a:endParaRPr lang="el-GR"/>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1926DF-F464-49BE-A6CB-461AC58A1083}" type="slidenum">
              <a:rPr lang="el-GR"/>
              <a:pPr/>
              <a:t>16</a:t>
            </a:fld>
            <a:endParaRPr lang="el-GR"/>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F2B713-2A5C-44E2-89B0-E65F373A7A31}" type="slidenum">
              <a:rPr lang="el-GR"/>
              <a:pPr/>
              <a:t>17</a:t>
            </a:fld>
            <a:endParaRPr lang="el-GR"/>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CA7689-1158-445C-AC3F-56A8FE17AD1C}" type="slidenum">
              <a:rPr lang="el-GR"/>
              <a:pPr/>
              <a:t>18</a:t>
            </a:fld>
            <a:endParaRPr lang="el-GR"/>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AEC374-6E40-40D5-BBFE-7145A2648D53}" type="slidenum">
              <a:rPr lang="el-GR"/>
              <a:pPr/>
              <a:t>19</a:t>
            </a:fld>
            <a:endParaRPr lang="el-GR"/>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r>
              <a:rPr lang="el-GR"/>
              <a:t>2. Παραδείγματα τέτοιων στρατηγικών στις σχέσεις προϊσταμένων – υφισταμένων, επιτελικών-γραμμικών στελεχών, συνδικάτων – διοίκησης κτλ. Πλεονεκτήματα: τα κίνητρα για καταβολή μεγαλύτερης προσπάθειας μέσω του ανταγωνισμού και η αύξηση της συνοχής της ομάδας που βρίσκεται σε σύγκρουση</a:t>
            </a:r>
          </a:p>
          <a:p>
            <a:r>
              <a:rPr lang="el-GR"/>
              <a:t>Μειονεκτήματα: κάποια μέρος χάνει, διακόπτεται η επικοινωνία και αναπτύσσεται μυστικότητα μεταξύ των συγκρουόμενων μερών, επιχειρούνται μπλόφες και αποπροσανατολισμοί των αντιπάλων κτλ.</a:t>
            </a:r>
          </a:p>
          <a:p>
            <a:r>
              <a:rPr lang="el-GR"/>
              <a:t>Συμβιβασμός: τα συγκρουόμενα μέρη διατηρούν τις διαφορές αλλά υποχρεώνονται σε μέση λύση</a:t>
            </a:r>
          </a:p>
          <a:p>
            <a:r>
              <a:rPr lang="el-GR"/>
              <a:t>Διαιτησία: Επιλύεται μέσω διαιτησίας ενός τρίτου μέρους που προσπαθεί να λύσει τις διαφορές «παίρνοντας και δίνοντας» και στα δύο μέρη</a:t>
            </a:r>
          </a:p>
          <a:p>
            <a:r>
              <a:rPr lang="el-GR"/>
              <a:t>Κανονισμοί: Τίθενται συγκεκριμένοι κανονισμοί συμπεριφοράς με σκοπό να επιλύονται αυτόματα οι συγκρούσεις</a:t>
            </a:r>
          </a:p>
          <a:p>
            <a:r>
              <a:rPr lang="el-GR"/>
              <a:t>Αποφυγή: Φυσικός διαχωρισμός των δύο μερών ή την εξάλειψη ή μείωση των σχέσεών τους στο χώρο εργασίας</a:t>
            </a:r>
          </a:p>
          <a:p>
            <a:r>
              <a:rPr lang="el-GR"/>
              <a:t>Δωροδοκία: Η σύγκρουση λύεται με αμοιβή ενός από τα συγκρουόμενα μέρη για να αλλάξει συμπεριφορά.</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F2E4B5-75F6-4493-87DD-3A05597A6BF3}" type="slidenum">
              <a:rPr lang="el-GR"/>
              <a:pPr/>
              <a:t>20</a:t>
            </a:fld>
            <a:endParaRPr lang="el-GR"/>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r>
              <a:rPr lang="el-GR" dirty="0"/>
              <a:t>2. Συνδέεται άμεσα με την παιδεία και το κλίμα του ανταγωνισμού που χαρακτηρίζει τον οργανισμό. Παραδείγματα τέτοιων στρατηγικών στις σχέσεις προϊσταμένου – υφισταμένου, επιτελικών-γραμμικών στελεχών, συνδικάτων – διοίκησης κτλ.</a:t>
            </a:r>
          </a:p>
          <a:p>
            <a:r>
              <a:rPr lang="el-GR" dirty="0"/>
              <a:t>Πλεονεκτήματα: τα κίνητρα που δημιουργεί στα άτομα και στις ομάδες ο </a:t>
            </a:r>
            <a:r>
              <a:rPr lang="el-GR" dirty="0" err="1"/>
              <a:t>ανταγνωσιμός</a:t>
            </a:r>
            <a:r>
              <a:rPr lang="el-GR" dirty="0"/>
              <a:t> για μεγαλύτερη προσπάθεια και η αύξηση της συνοχής της ομάδας που βρίσκεται σε σύγκρουση</a:t>
            </a:r>
          </a:p>
          <a:p>
            <a:r>
              <a:rPr lang="el-GR" dirty="0"/>
              <a:t>Μειονεκτήματα: κάποιο μέρος χάνει, συνήθως διακόπτεται η επικοινωνία και αναπτύσσεται μυστικότητα μεταξύ των συγκρουόμενων μερών, επιχειρούνται μπλόφες και αιφνιδιασμοί των αντιπάλων κτλ. με συνέπεια επιπτώσεις στη συνολική αναποτελεσματικότητα του οργανισμού.</a:t>
            </a:r>
          </a:p>
          <a:p>
            <a:endParaRPr lang="el-GR" dirty="0"/>
          </a:p>
          <a:p>
            <a:r>
              <a:rPr lang="el-GR" dirty="0"/>
              <a:t>3. </a:t>
            </a:r>
            <a:r>
              <a:rPr lang="en-US" dirty="0"/>
              <a:t>Win-win </a:t>
            </a:r>
            <a:r>
              <a:rPr lang="el-GR" dirty="0"/>
              <a:t>η πλέον αποτελεσματική τεχνική. Αντιπαράθεση με ουσιαστικά επιχειρήματα και ανοικτοί δίαυλοι επικοινωνίας μέχρι να επιτευχθεί συμφωνία. </a:t>
            </a:r>
          </a:p>
          <a:p>
            <a:r>
              <a:rPr lang="el-GR" dirty="0"/>
              <a:t>Οι δύο πλευρές αναγνωρίζουν σημεία συμφωνίας και διαφωνίας και επιλέγουν κοινούς τόπους. Η στρατηγική αυτή απαιτεί περισσότερο χρόνο αλλά είναι πιο ουσιώδης και ικανοποιεί προσδοκίες και των δύο πλευρών.</a:t>
            </a:r>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D7D2C3-393D-4F35-B9AC-89B045EAE05E}" type="slidenum">
              <a:rPr lang="el-GR"/>
              <a:pPr/>
              <a:t>21</a:t>
            </a:fld>
            <a:endParaRPr lang="el-GR"/>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pPr>
              <a:lnSpc>
                <a:spcPct val="90000"/>
              </a:lnSpc>
            </a:pPr>
            <a:r>
              <a:rPr lang="el-GR" b="1" dirty="0"/>
              <a:t>Συνεργασία:</a:t>
            </a:r>
            <a:r>
              <a:rPr lang="el-GR" dirty="0"/>
              <a:t> ιδανική στρατηγική. Οι δύο πλευρές αναγνωρίζουν σημεία συμφωνίας και διαφωνίας και επιλέγουν κοινούς τόπους. Η στρατηγική αυτή απαιτεί περισσότερο χρόνο αλλά είναι πιο ουσιώδης και ικανοποιεί προσδοκίες και των δύο πλευρών.</a:t>
            </a:r>
          </a:p>
          <a:p>
            <a:pPr>
              <a:lnSpc>
                <a:spcPct val="90000"/>
              </a:lnSpc>
            </a:pPr>
            <a:r>
              <a:rPr lang="el-GR" b="1" dirty="0"/>
              <a:t>Συμβιβασμός:</a:t>
            </a:r>
            <a:r>
              <a:rPr lang="el-GR" dirty="0"/>
              <a:t> μοίρασμα διαφοράς με αμοιβαίες υποχωρήσεις και μερική ικανοποίηση των δύο πλευρών. Και οι δύο κερδίζουν κάτι αλλά ταυτόχρονα υποχωρούν σε κάτι άλλο σαν αντάλλαγμα.</a:t>
            </a:r>
          </a:p>
          <a:p>
            <a:pPr>
              <a:lnSpc>
                <a:spcPct val="90000"/>
              </a:lnSpc>
            </a:pPr>
            <a:r>
              <a:rPr lang="el-GR" b="1" dirty="0"/>
              <a:t>Αποφυγή:</a:t>
            </a:r>
            <a:r>
              <a:rPr lang="el-GR" dirty="0"/>
              <a:t> Είναι κατάσταση άρνησης του προβλήματος και έχει ως συνέπεια τη διαιώνιση της σύγκρουσης. Γίνεται με φυσική απομάκρυνση των δύο συγκρουόμενων πλευρών. Δεν θεωρείται επιλέξιμη στρατηγική αλλά μπορεί να είναι χρήσιμη μόνο για την </a:t>
            </a:r>
            <a:r>
              <a:rPr lang="el-GR" dirty="0" err="1"/>
              <a:t>εξοικονόμιση</a:t>
            </a:r>
            <a:r>
              <a:rPr lang="el-GR" dirty="0"/>
              <a:t> χρόνου για συλλογή περισσότερων πληροφοριών.</a:t>
            </a:r>
          </a:p>
          <a:p>
            <a:pPr>
              <a:lnSpc>
                <a:spcPct val="90000"/>
              </a:lnSpc>
            </a:pPr>
            <a:r>
              <a:rPr lang="el-GR" b="1" dirty="0"/>
              <a:t>Υποχώρηση ή Διευθέτηση:</a:t>
            </a:r>
            <a:r>
              <a:rPr lang="el-GR" dirty="0"/>
              <a:t> ικανοποίηση συμφερόντων της άλλης πλευράς σε βάρος των ατομικών. Εδώ προέχει για το άτομο η διατήρηση των καλών σχέσεων με την άλλη πλευρά. Είναι αποτελεσματική όταν η </a:t>
            </a:r>
            <a:r>
              <a:rPr lang="el-GR" dirty="0" err="1"/>
              <a:t>ισορροπια</a:t>
            </a:r>
            <a:r>
              <a:rPr lang="el-GR" dirty="0"/>
              <a:t> και η σταθερότητα είναι ιδιαίτερα σημαντικές ή όταν η άλλη πλευρά υπερισχύει  και το άτομο θέλει να ελαχιστοποιήσει τις </a:t>
            </a:r>
            <a:r>
              <a:rPr lang="el-GR" dirty="0" err="1"/>
              <a:t>απωλειές</a:t>
            </a:r>
            <a:r>
              <a:rPr lang="el-GR" dirty="0"/>
              <a:t> τους.</a:t>
            </a:r>
          </a:p>
          <a:p>
            <a:pPr>
              <a:lnSpc>
                <a:spcPct val="90000"/>
              </a:lnSpc>
            </a:pPr>
            <a:r>
              <a:rPr lang="el-GR" b="1" dirty="0"/>
              <a:t>Ανταγωνισμός:</a:t>
            </a:r>
            <a:r>
              <a:rPr lang="el-GR" dirty="0"/>
              <a:t> πλήρης ικανοποίηση των συμφερόντων του ατόμου σε βάρος της άλλης πλευράς. Το άτομο εκτοξεύει </a:t>
            </a:r>
            <a:r>
              <a:rPr lang="el-GR" dirty="0" err="1"/>
              <a:t>απιελές</a:t>
            </a:r>
            <a:r>
              <a:rPr lang="el-GR" dirty="0"/>
              <a:t> ή κάνει χρήση εξουσίας ή καταφεύγει σε χρήση βίας και προσπαθεί να αποκτήσει τον απόλυτο έλεγχο. Μειονεκτήματα: διακοπή της επικοινωνίας, μυστικότητα μεταξύ συγκρουόμενων, αποπροσανατολισμοί αντιπάλων κτλ.</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5E88D4-4AE4-4CFA-8367-4C78F670A8D1}" type="slidenum">
              <a:rPr lang="el-GR"/>
              <a:pPr/>
              <a:t>2</a:t>
            </a:fld>
            <a:endParaRPr lang="el-GR"/>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F775DF2-7046-4167-96CC-2261FF5A080F}" type="slidenum">
              <a:rPr lang="el-GR" smtClean="0"/>
              <a:pPr/>
              <a:t>22</a:t>
            </a:fld>
            <a:endParaRPr lang="el-G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F775DF2-7046-4167-96CC-2261FF5A080F}" type="slidenum">
              <a:rPr lang="el-GR" smtClean="0"/>
              <a:pPr/>
              <a:t>23</a:t>
            </a:fld>
            <a:endParaRPr lang="el-G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F775DF2-7046-4167-96CC-2261FF5A080F}" type="slidenum">
              <a:rPr lang="el-GR" smtClean="0"/>
              <a:pPr/>
              <a:t>24</a:t>
            </a:fld>
            <a:endParaRPr lang="el-G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F775DF2-7046-4167-96CC-2261FF5A080F}" type="slidenum">
              <a:rPr lang="el-GR" smtClean="0"/>
              <a:pPr/>
              <a:t>25</a:t>
            </a:fld>
            <a:endParaRPr lang="el-G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F775DF2-7046-4167-96CC-2261FF5A080F}" type="slidenum">
              <a:rPr lang="el-GR" smtClean="0"/>
              <a:pPr/>
              <a:t>26</a:t>
            </a:fld>
            <a:endParaRPr lang="el-G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F775DF2-7046-4167-96CC-2261FF5A080F}" type="slidenum">
              <a:rPr lang="el-GR" smtClean="0"/>
              <a:pPr/>
              <a:t>27</a:t>
            </a:fld>
            <a:endParaRPr lang="el-G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9920B2-32E2-45CA-B300-2175C8025B8E}" type="slidenum">
              <a:rPr lang="el-GR"/>
              <a:pPr/>
              <a:t>28</a:t>
            </a:fld>
            <a:endParaRPr lang="el-GR"/>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BD461F-077E-421D-BA73-11EBB8492E9A}" type="slidenum">
              <a:rPr lang="el-GR"/>
              <a:pPr/>
              <a:t>29</a:t>
            </a:fld>
            <a:endParaRPr lang="el-GR"/>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pPr marL="228600" indent="-228600">
              <a:buFontTx/>
              <a:buAutoNum type="arabicPeriod"/>
            </a:pPr>
            <a:r>
              <a:rPr lang="el-GR"/>
              <a:t>Οι ηγέτες ή όλα τα μέλη των δύο ομάδων συναντιούνται και ο προϊστάμενος τους ή ένας σύμβουλος τους ζητά να κάνουν γνώστο εάν δέχονται σαν κοινό στόχο την αναζήτηση της εξάλειψης ή της μείωσης των εντάσεων και τον εντοπισμό μέτρων για βελτίωση των σχέσεων</a:t>
            </a:r>
          </a:p>
          <a:p>
            <a:pPr marL="228600" indent="-228600">
              <a:buFontTx/>
              <a:buAutoNum type="arabicPeriod"/>
            </a:pPr>
            <a:r>
              <a:rPr lang="el-GR"/>
              <a:t>Η κάθε ομάδα συναντιέται για να διατυπώσει πως τα μέλη της αντιλαμβάνονται ή κρίνουν την αντίπαλη ομάδα και πως πιστεύουν ότι η αντίπαλη ομάδα αντιλαμβάνεται τη δική τους</a:t>
            </a:r>
          </a:p>
          <a:p>
            <a:pPr marL="228600" indent="-228600">
              <a:buFontTx/>
              <a:buAutoNum type="arabicPeriod"/>
            </a:pPr>
            <a:r>
              <a:rPr lang="el-GR"/>
              <a:t> Ο εκπρόσωπος της κάθε ομάδας παρουσιάζει όσα έγιναν στο στάδιο 2. Σε αυτό το στάδιο εκτός των διευκρινιστικών ερωτήσεων δεν επιτρέπεται καμία συζήτηση</a:t>
            </a:r>
          </a:p>
          <a:p>
            <a:pPr marL="228600" indent="-228600">
              <a:buFontTx/>
              <a:buAutoNum type="arabicPeriod"/>
            </a:pPr>
            <a:r>
              <a:rPr lang="el-GR"/>
              <a:t> Οι ομάδες συγκεντρώνονται χωριστά και εντοπίζουν τα σημεία τριβής που πρέπει αν λυθούν σε συνεργασία με την άλλη ομάδα</a:t>
            </a:r>
          </a:p>
          <a:p>
            <a:pPr marL="228600" indent="-228600">
              <a:buFontTx/>
              <a:buAutoNum type="arabicPeriod"/>
            </a:pPr>
            <a:r>
              <a:rPr lang="el-GR"/>
              <a:t>Συνεδριάζουν από κοινού και διαμορφώνουν μία λίστα κοινών σημείων τριβής για επίλυση και καθορίζουν τις διαδικασίες και τις ευθύνες για την υλοποίηση της προόδου των σχέσεων.</a:t>
            </a:r>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EF775DF2-7046-4167-96CC-2261FF5A080F}" type="slidenum">
              <a:rPr lang="el-GR" smtClean="0"/>
              <a:pPr/>
              <a:t>30</a:t>
            </a:fld>
            <a:endParaRPr lang="el-GR"/>
          </a:p>
        </p:txBody>
      </p:sp>
    </p:spTree>
    <p:extLst>
      <p:ext uri="{BB962C8B-B14F-4D97-AF65-F5344CB8AC3E}">
        <p14:creationId xmlns:p14="http://schemas.microsoft.com/office/powerpoint/2010/main" val="4953166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D4BBB7-64E7-4F84-BA70-1F5DC0A352A4}" type="slidenum">
              <a:rPr lang="el-GR"/>
              <a:pPr/>
              <a:t>31</a:t>
            </a:fld>
            <a:endParaRPr lang="el-GR"/>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C84228-5C66-46FF-B6EF-C07EE8A60E4A}" type="slidenum">
              <a:rPr lang="el-GR"/>
              <a:pPr/>
              <a:t>3</a:t>
            </a:fld>
            <a:endParaRPr lang="el-GR"/>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r>
              <a:rPr lang="el-GR"/>
              <a:t>Ιεραρχικές: μεταξύ ιεραρχικών επιπέδων π.χ. Διοικητικού Συμβούλιου και Γενικού Διευθυντή</a:t>
            </a:r>
          </a:p>
          <a:p>
            <a:r>
              <a:rPr lang="el-GR"/>
              <a:t>Λειτουργικές: μεταξύ διαφόρων λειτουργιών ή τμημάτων ενός οργανισμού. Είναι οι πιο συχνές λόγω: α) της πολυμορφίας του ανθρώπινου δυναμικού (ποικίλλες ειδικότητες και επίπεδα εκπαίδευσης), β) γρήγορων αλλαγών στον τομέα υγείας και γ) διαφορετικών στόχων μεταξύ των υπηρεσιών (π.χ. ιατρική και νοσηλευτική υπηρεσία με οικονομικούς στόχους διοίκησης).</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58F4A5-1F96-4346-9E81-086E41FD30B2}" type="slidenum">
              <a:rPr lang="el-GR"/>
              <a:pPr/>
              <a:t>32</a:t>
            </a:fld>
            <a:endParaRPr lang="el-GR"/>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F775DF2-7046-4167-96CC-2261FF5A080F}" type="slidenum">
              <a:rPr lang="el-GR" smtClean="0"/>
              <a:pPr/>
              <a:t>33</a:t>
            </a:fld>
            <a:endParaRPr lang="el-G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58F4A5-1F96-4346-9E81-086E41FD30B2}" type="slidenum">
              <a:rPr lang="el-GR"/>
              <a:pPr/>
              <a:t>34</a:t>
            </a:fld>
            <a:endParaRPr lang="el-GR"/>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2A4400-06D8-4E83-8730-477B22605396}" type="slidenum">
              <a:rPr lang="el-GR"/>
              <a:pPr/>
              <a:t>35</a:t>
            </a:fld>
            <a:endParaRPr lang="el-GR"/>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r>
              <a:rPr lang="el-GR"/>
              <a:t>Εάν μία σύγκρουση παραμένει άλυτη ή υποθάλπτουσα είναι δυνατόν να προκαλέσει τη διάσπαση της ομάδας.</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B47431-D8DE-429A-A8B9-FDAFB32B8DD8}" type="slidenum">
              <a:rPr lang="el-GR"/>
              <a:pPr/>
              <a:t>36</a:t>
            </a:fld>
            <a:endParaRPr lang="el-GR"/>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DD03E5-3576-492D-B642-57CA280A26A2}" type="slidenum">
              <a:rPr lang="el-GR"/>
              <a:pPr/>
              <a:t>37</a:t>
            </a:fld>
            <a:endParaRPr lang="el-GR"/>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F775DF2-7046-4167-96CC-2261FF5A080F}" type="slidenum">
              <a:rPr lang="el-GR" smtClean="0"/>
              <a:pPr/>
              <a:t>38</a:t>
            </a:fld>
            <a:endParaRPr lang="el-G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AC62B8-1A85-413A-B381-0D672E82959B}" type="slidenum">
              <a:rPr lang="el-GR"/>
              <a:pPr/>
              <a:t>39</a:t>
            </a:fld>
            <a:endParaRPr lang="el-GR"/>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F775DF2-7046-4167-96CC-2261FF5A080F}" type="slidenum">
              <a:rPr lang="el-GR" smtClean="0"/>
              <a:pPr/>
              <a:t>40</a:t>
            </a:fld>
            <a:endParaRPr lang="el-G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F775DF2-7046-4167-96CC-2261FF5A080F}" type="slidenum">
              <a:rPr lang="el-GR" smtClean="0"/>
              <a:pPr/>
              <a:t>41</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EF775DF2-7046-4167-96CC-2261FF5A080F}" type="slidenum">
              <a:rPr lang="el-GR" smtClean="0"/>
              <a:pPr/>
              <a:t>4</a:t>
            </a:fld>
            <a:endParaRPr lang="el-G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B54B9B-05C5-4EE9-9F97-77801AE0CB43}" type="slidenum">
              <a:rPr lang="el-GR"/>
              <a:pPr/>
              <a:t>42</a:t>
            </a:fld>
            <a:endParaRPr lang="el-GR"/>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r>
              <a:rPr lang="el-GR" dirty="0"/>
              <a:t>Ενδεχομένως λοιπόν η λύση για την αποτελεσματικότερη επικοινωνία στους χώρους του νοσοκομείου τόσο μεταξύ προσωπικού όσο και μεταξύ ασθενών και επαγγελματιών υγείας να κινείται σε διττό άξονα:</a:t>
            </a:r>
          </a:p>
          <a:p>
            <a:endParaRPr lang="el-GR" dirty="0"/>
          </a:p>
          <a:p>
            <a:pPr>
              <a:buFontTx/>
              <a:buChar char="-"/>
            </a:pPr>
            <a:r>
              <a:rPr lang="el-GR" dirty="0"/>
              <a:t>Αφενός να προϋποθέτει την εκπαίδευση και ενημέρωση για τις σύγχρονες μεθόδους χειρισμού συγκρούσεων (</a:t>
            </a:r>
            <a:r>
              <a:rPr lang="en-US" dirty="0"/>
              <a:t>conflict management) </a:t>
            </a:r>
            <a:r>
              <a:rPr lang="el-GR" dirty="0"/>
              <a:t>αυτό δηλαδή που αναφέρεται ως </a:t>
            </a:r>
            <a:r>
              <a:rPr lang="en-US" dirty="0"/>
              <a:t>CM </a:t>
            </a:r>
            <a:r>
              <a:rPr lang="el-GR" dirty="0"/>
              <a:t>και αποτελεί ουσιαστικό συστατικό των προγραμμάτων εκπαίδευσης των επαγγελματιών υγείας στις περισσότερες ανεπτυγμένες χώρες και </a:t>
            </a:r>
          </a:p>
          <a:p>
            <a:pPr>
              <a:buFontTx/>
              <a:buChar char="-"/>
            </a:pPr>
            <a:endParaRPr lang="el-GR" dirty="0"/>
          </a:p>
          <a:p>
            <a:pPr>
              <a:buFontTx/>
              <a:buChar char="-"/>
            </a:pPr>
            <a:r>
              <a:rPr lang="el-GR" dirty="0"/>
              <a:t>Αφετέρου την χαλιναγώγηση ενός στοιχείου του χαρακτήρα μας -χαρακτηριστικού ενδεχομένως της κουλτούρας μας - που συχνά μας ωθεί στο να προβάλλουμε με ιδιαίτερη οξύτητα και ένταση τις θέσεις μας και συχνά δεν μας επιτρέπει να ακούμε τις θέσεις των άλλων </a:t>
            </a:r>
          </a:p>
          <a:p>
            <a:endParaRPr lang="el-GR" dirty="0"/>
          </a:p>
          <a:p>
            <a:endParaRPr lang="el-GR" dirty="0"/>
          </a:p>
          <a:p>
            <a:r>
              <a:rPr lang="el-GR" dirty="0"/>
              <a:t>αφού όπως σοφά αναφέρει ένας εκ των αρχαίων φιλοσόφων μας:</a:t>
            </a:r>
          </a:p>
          <a:p>
            <a:pPr>
              <a:buFontTx/>
              <a:buChar char="-"/>
            </a:pPr>
            <a:endParaRPr lang="el-GR" dirty="0"/>
          </a:p>
          <a:p>
            <a:r>
              <a:rPr lang="el-GR" dirty="0"/>
              <a:t>οι ικανότεροι ακούν δύο φορές περισσότερο από τα να μιλούν….</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8B8958-4E07-401A-9C46-A28BB1A8080C}" type="slidenum">
              <a:rPr lang="el-GR"/>
              <a:pPr/>
              <a:t>5</a:t>
            </a:fld>
            <a:endParaRPr lang="el-GR"/>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FB6C47-C707-4E55-A5E8-8B048881E8C6}" type="slidenum">
              <a:rPr lang="el-GR"/>
              <a:pPr/>
              <a:t>6</a:t>
            </a:fld>
            <a:endParaRPr lang="el-GR"/>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533085-8BD8-48FD-AD4E-8ABB11D84250}" type="slidenum">
              <a:rPr lang="el-GR"/>
              <a:pPr/>
              <a:t>7</a:t>
            </a:fld>
            <a:endParaRPr lang="el-GR"/>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C1843A-A149-4373-9B08-F32A960007A7}" type="slidenum">
              <a:rPr lang="el-GR"/>
              <a:pPr/>
              <a:t>8</a:t>
            </a:fld>
            <a:endParaRPr lang="el-GR"/>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pPr>
              <a:buFontTx/>
              <a:buChar char="-"/>
            </a:pPr>
            <a:r>
              <a:rPr lang="el-GR"/>
              <a:t>Δύο στόχοι είναι συγκρουόμενοι όταν η επίτευξη του ενός συνεπάγεται τη μη επίτευξη του άλλου. Έτσι όταν δύο άτομα ή ομάδες έχουν αλληλουσυγκρουόμενους στόχους αναπτύσσουν δραστηριότητες ώστε να υλοποιήσουν τον στόχο τους εις βάρος του στόχου του αντίπαλου μέρους. Βεβαίως συχνά τα εμπλεκόμενα μέρη δεν αντιλαμβάνονται τους στόχους ως αλληλοσυγκρουόμενους ή δεν αντιλαμβάνονται ότι είναι μέλη ενός οργανισμού και οι επιμέρους στόχοι θα πρέπει να είναι κοινοί στόχοι της οργάνωσης και επομένως όχι αλληλοσυγκρουόμενοι.  </a:t>
            </a:r>
          </a:p>
          <a:p>
            <a:pPr>
              <a:buFontTx/>
              <a:buChar char="-"/>
            </a:pPr>
            <a:r>
              <a:rPr lang="el-GR"/>
              <a:t> Κάθε τμήμα του οργανισμού επιδιώκει όσο το δυνατόν μεγαλύτερο μερίδιο στην κατανομή των πόρων</a:t>
            </a:r>
          </a:p>
          <a:p>
            <a:pPr>
              <a:buFontTx/>
              <a:buChar char="-"/>
            </a:pPr>
            <a:r>
              <a:rPr lang="el-GR"/>
              <a:t> Διαφορετικές αντιλήψεις όσον αφορά στους στόχους στους τρόπους υλοποίησης τους, τα μέσα, τις διαδικασίες κτλ.</a:t>
            </a:r>
          </a:p>
          <a:p>
            <a:pPr>
              <a:buFontTx/>
              <a:buChar char="-"/>
            </a:pPr>
            <a:r>
              <a:rPr lang="el-GR"/>
              <a:t> Κακή επικοινωνία: έλλειψη πληροφοριών, η κακή μετάδοση – σύλληψη και μετάφραση μηνυμάτων κτλ.</a:t>
            </a:r>
          </a:p>
          <a:p>
            <a:pPr>
              <a:buFontTx/>
              <a:buChar char="-"/>
            </a:pPr>
            <a:r>
              <a:rPr lang="el-GR"/>
              <a:t> Ζωτικός χώρος: έρευνες στο ζωικό βασίλειο έδειξαν ότι κάθε ζώο αντιλαμβάνεται έναν δικό του ζωικό χώρο, η παραβίαση του οποίου από άλλα ζώα προκαλεί σύγκρουση. Σε έναν οργανισμό κάθε μέλος έχει τη δική του σφαίρα επιρροής ή ελέγχου. Όταν αυτή η σφαίρα παραβιάζεται από άλλα μέλη που επιθυμούν την επέκταση της δικής τους σφαίρας επιρροής τότε προκαλείται σύγκρουση.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474B66-A7D4-4783-BE2A-682D4E7645D5}" type="slidenum">
              <a:rPr lang="el-GR"/>
              <a:pPr/>
              <a:t>9</a:t>
            </a:fld>
            <a:endParaRPr lang="el-GR"/>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19458" name="Group 2"/>
          <p:cNvGrpSpPr>
            <a:grpSpLocks/>
          </p:cNvGrpSpPr>
          <p:nvPr/>
        </p:nvGrpSpPr>
        <p:grpSpPr bwMode="auto">
          <a:xfrm>
            <a:off x="-3222625" y="304800"/>
            <a:ext cx="11909425" cy="4724400"/>
            <a:chOff x="-2030" y="192"/>
            <a:chExt cx="7502" cy="2976"/>
          </a:xfrm>
        </p:grpSpPr>
        <p:sp>
          <p:nvSpPr>
            <p:cNvPr id="19459" name="Line 3"/>
            <p:cNvSpPr>
              <a:spLocks noChangeShapeType="1"/>
            </p:cNvSpPr>
            <p:nvPr/>
          </p:nvSpPr>
          <p:spPr bwMode="auto">
            <a:xfrm>
              <a:off x="912" y="1584"/>
              <a:ext cx="4560" cy="0"/>
            </a:xfrm>
            <a:prstGeom prst="line">
              <a:avLst/>
            </a:prstGeom>
            <a:noFill/>
            <a:ln w="12700">
              <a:solidFill>
                <a:schemeClr val="tx1"/>
              </a:solidFill>
              <a:round/>
              <a:headEnd/>
              <a:tailEnd/>
            </a:ln>
            <a:effectLst/>
          </p:spPr>
          <p:txBody>
            <a:bodyPr/>
            <a:lstStyle/>
            <a:p>
              <a:endParaRPr lang="el-GR"/>
            </a:p>
          </p:txBody>
        </p:sp>
        <p:sp>
          <p:nvSpPr>
            <p:cNvPr id="19460"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w="9525">
              <a:noFill/>
              <a:miter lim="800000"/>
              <a:headEnd/>
              <a:tailEnd/>
            </a:ln>
          </p:spPr>
          <p:txBody>
            <a:bodyPr/>
            <a:lstStyle/>
            <a:p>
              <a:endParaRPr lang="en-US" sz="2400">
                <a:latin typeface="Times New Roman" pitchFamily="18" charset="0"/>
              </a:endParaRPr>
            </a:p>
          </p:txBody>
        </p:sp>
        <p:sp>
          <p:nvSpPr>
            <p:cNvPr id="19461"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w="9525">
              <a:noFill/>
              <a:miter lim="800000"/>
              <a:headEnd/>
              <a:tailEnd/>
            </a:ln>
          </p:spPr>
          <p:txBody>
            <a:bodyPr/>
            <a:lstStyle/>
            <a:p>
              <a:endParaRPr lang="en-US">
                <a:latin typeface="Arial" charset="0"/>
              </a:endParaRPr>
            </a:p>
          </p:txBody>
        </p:sp>
      </p:grpSp>
      <p:sp>
        <p:nvSpPr>
          <p:cNvPr id="19462" name="Rectangle 6"/>
          <p:cNvSpPr>
            <a:spLocks noGrp="1" noChangeArrowheads="1"/>
          </p:cNvSpPr>
          <p:nvPr>
            <p:ph type="ctrTitle"/>
          </p:nvPr>
        </p:nvSpPr>
        <p:spPr>
          <a:xfrm>
            <a:off x="1443038" y="985838"/>
            <a:ext cx="7239000" cy="1444625"/>
          </a:xfrm>
        </p:spPr>
        <p:txBody>
          <a:bodyPr/>
          <a:lstStyle>
            <a:lvl1pPr>
              <a:defRPr sz="4000"/>
            </a:lvl1pPr>
          </a:lstStyle>
          <a:p>
            <a:r>
              <a:rPr lang="el-GR"/>
              <a:t>Κάντε κλικ για επεξεργασία του τίτλου</a:t>
            </a:r>
          </a:p>
        </p:txBody>
      </p:sp>
      <p:sp>
        <p:nvSpPr>
          <p:cNvPr id="19463"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el-GR"/>
              <a:t>Κάντε κλικ για να επεξεργαστείτε τον υπότιτλο του υποδείγματος</a:t>
            </a:r>
          </a:p>
        </p:txBody>
      </p:sp>
      <p:sp>
        <p:nvSpPr>
          <p:cNvPr id="19464" name="Rectangle 8"/>
          <p:cNvSpPr>
            <a:spLocks noGrp="1" noChangeArrowheads="1"/>
          </p:cNvSpPr>
          <p:nvPr>
            <p:ph type="dt" sz="half" idx="2"/>
          </p:nvPr>
        </p:nvSpPr>
        <p:spPr/>
        <p:txBody>
          <a:bodyPr/>
          <a:lstStyle>
            <a:lvl1pPr>
              <a:defRPr/>
            </a:lvl1pPr>
          </a:lstStyle>
          <a:p>
            <a:endParaRPr lang="el-GR"/>
          </a:p>
        </p:txBody>
      </p:sp>
      <p:sp>
        <p:nvSpPr>
          <p:cNvPr id="19465" name="Rectangle 9"/>
          <p:cNvSpPr>
            <a:spLocks noGrp="1" noChangeArrowheads="1"/>
          </p:cNvSpPr>
          <p:nvPr>
            <p:ph type="ftr" sz="quarter" idx="3"/>
          </p:nvPr>
        </p:nvSpPr>
        <p:spPr/>
        <p:txBody>
          <a:bodyPr/>
          <a:lstStyle>
            <a:lvl1pPr>
              <a:defRPr/>
            </a:lvl1pPr>
          </a:lstStyle>
          <a:p>
            <a:endParaRPr lang="el-GR"/>
          </a:p>
        </p:txBody>
      </p:sp>
      <p:sp>
        <p:nvSpPr>
          <p:cNvPr id="19466" name="Rectangle 10"/>
          <p:cNvSpPr>
            <a:spLocks noGrp="1" noChangeArrowheads="1"/>
          </p:cNvSpPr>
          <p:nvPr>
            <p:ph type="sldNum" sz="quarter" idx="4"/>
          </p:nvPr>
        </p:nvSpPr>
        <p:spPr/>
        <p:txBody>
          <a:bodyPr/>
          <a:lstStyle>
            <a:lvl1pPr>
              <a:defRPr/>
            </a:lvl1pPr>
          </a:lstStyle>
          <a:p>
            <a:fld id="{05F461A6-415F-4008-BD66-05154CFC5555}" type="slidenum">
              <a:rPr lang="el-G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F2BF47AC-CB5D-4360-A67B-60B2BD08F128}" type="slidenum">
              <a:rPr lang="el-G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6413" y="301625"/>
            <a:ext cx="1827212" cy="5640388"/>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1370013" y="301625"/>
            <a:ext cx="5334000" cy="5640388"/>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F7661294-34A3-4C29-9DD2-418E2C3577A1}" type="slidenum">
              <a:rPr lang="el-G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2D80BE2E-3B16-441D-8073-786CE3A79F82}" type="slidenum">
              <a:rPr lang="el-G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E11F9D45-1F34-499C-9CCB-9B769B8053D8}" type="slidenum">
              <a:rPr lang="el-G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E7CA7F8A-A684-45CB-B609-FEF9357948B9}" type="slidenum">
              <a:rPr lang="el-G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lvl1pPr>
              <a:defRPr/>
            </a:lvl1pPr>
          </a:lstStyle>
          <a:p>
            <a:endParaRPr lang="el-GR"/>
          </a:p>
        </p:txBody>
      </p:sp>
      <p:sp>
        <p:nvSpPr>
          <p:cNvPr id="8" name="7 - Θέση υποσέλιδου"/>
          <p:cNvSpPr>
            <a:spLocks noGrp="1"/>
          </p:cNvSpPr>
          <p:nvPr>
            <p:ph type="ftr" sz="quarter" idx="11"/>
          </p:nvPr>
        </p:nvSpPr>
        <p:spPr/>
        <p:txBody>
          <a:bodyPr/>
          <a:lstStyle>
            <a:lvl1pPr>
              <a:defRPr/>
            </a:lvl1pPr>
          </a:lstStyle>
          <a:p>
            <a:endParaRPr lang="el-GR"/>
          </a:p>
        </p:txBody>
      </p:sp>
      <p:sp>
        <p:nvSpPr>
          <p:cNvPr id="9" name="8 - Θέση αριθμού διαφάνειας"/>
          <p:cNvSpPr>
            <a:spLocks noGrp="1"/>
          </p:cNvSpPr>
          <p:nvPr>
            <p:ph type="sldNum" sz="quarter" idx="12"/>
          </p:nvPr>
        </p:nvSpPr>
        <p:spPr/>
        <p:txBody>
          <a:bodyPr/>
          <a:lstStyle>
            <a:lvl1pPr>
              <a:defRPr/>
            </a:lvl1pPr>
          </a:lstStyle>
          <a:p>
            <a:fld id="{76694B8C-2DCD-4C97-BA4E-2108C6E09336}" type="slidenum">
              <a:rPr lang="el-G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lvl1pPr>
              <a:defRPr/>
            </a:lvl1pPr>
          </a:lstStyle>
          <a:p>
            <a:endParaRPr lang="el-GR"/>
          </a:p>
        </p:txBody>
      </p:sp>
      <p:sp>
        <p:nvSpPr>
          <p:cNvPr id="4" name="3 - Θέση υποσέλιδου"/>
          <p:cNvSpPr>
            <a:spLocks noGrp="1"/>
          </p:cNvSpPr>
          <p:nvPr>
            <p:ph type="ftr" sz="quarter" idx="11"/>
          </p:nvPr>
        </p:nvSpPr>
        <p:spPr/>
        <p:txBody>
          <a:bodyPr/>
          <a:lstStyle>
            <a:lvl1pPr>
              <a:defRPr/>
            </a:lvl1pPr>
          </a:lstStyle>
          <a:p>
            <a:endParaRPr lang="el-GR"/>
          </a:p>
        </p:txBody>
      </p:sp>
      <p:sp>
        <p:nvSpPr>
          <p:cNvPr id="5" name="4 - Θέση αριθμού διαφάνειας"/>
          <p:cNvSpPr>
            <a:spLocks noGrp="1"/>
          </p:cNvSpPr>
          <p:nvPr>
            <p:ph type="sldNum" sz="quarter" idx="12"/>
          </p:nvPr>
        </p:nvSpPr>
        <p:spPr/>
        <p:txBody>
          <a:bodyPr/>
          <a:lstStyle>
            <a:lvl1pPr>
              <a:defRPr/>
            </a:lvl1pPr>
          </a:lstStyle>
          <a:p>
            <a:fld id="{154481F7-2580-4E64-A3DB-E44F385136C7}" type="slidenum">
              <a:rPr lang="el-G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endParaRPr lang="el-GR"/>
          </a:p>
        </p:txBody>
      </p:sp>
      <p:sp>
        <p:nvSpPr>
          <p:cNvPr id="3" name="2 - Θέση υποσέλιδου"/>
          <p:cNvSpPr>
            <a:spLocks noGrp="1"/>
          </p:cNvSpPr>
          <p:nvPr>
            <p:ph type="ftr" sz="quarter" idx="11"/>
          </p:nvPr>
        </p:nvSpPr>
        <p:spPr/>
        <p:txBody>
          <a:bodyPr/>
          <a:lstStyle>
            <a:lvl1pPr>
              <a:defRPr/>
            </a:lvl1pPr>
          </a:lstStyle>
          <a:p>
            <a:endParaRPr lang="el-GR"/>
          </a:p>
        </p:txBody>
      </p:sp>
      <p:sp>
        <p:nvSpPr>
          <p:cNvPr id="4" name="3 - Θέση αριθμού διαφάνειας"/>
          <p:cNvSpPr>
            <a:spLocks noGrp="1"/>
          </p:cNvSpPr>
          <p:nvPr>
            <p:ph type="sldNum" sz="quarter" idx="12"/>
          </p:nvPr>
        </p:nvSpPr>
        <p:spPr/>
        <p:txBody>
          <a:bodyPr/>
          <a:lstStyle>
            <a:lvl1pPr>
              <a:defRPr/>
            </a:lvl1pPr>
          </a:lstStyle>
          <a:p>
            <a:fld id="{D60EBECD-8A91-4406-8547-3D6259A91136}" type="slidenum">
              <a:rPr lang="el-G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CF438EC2-1A3D-4876-A4FC-AE746DFEE674}" type="slidenum">
              <a:rPr lang="el-G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3716ED41-6BB2-4EB4-8F1C-E9BA318598F2}" type="slidenum">
              <a:rPr lang="el-G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8434" name="Group 2"/>
          <p:cNvGrpSpPr>
            <a:grpSpLocks/>
          </p:cNvGrpSpPr>
          <p:nvPr/>
        </p:nvGrpSpPr>
        <p:grpSpPr bwMode="auto">
          <a:xfrm>
            <a:off x="-3238500" y="0"/>
            <a:ext cx="11925300" cy="3810000"/>
            <a:chOff x="-2040" y="0"/>
            <a:chExt cx="7512" cy="2400"/>
          </a:xfrm>
        </p:grpSpPr>
        <p:sp>
          <p:nvSpPr>
            <p:cNvPr id="18435"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w="9525">
              <a:noFill/>
              <a:miter lim="800000"/>
              <a:headEnd/>
              <a:tailEnd/>
            </a:ln>
          </p:spPr>
          <p:txBody>
            <a:bodyPr/>
            <a:lstStyle/>
            <a:p>
              <a:endParaRPr lang="en-US" sz="2400">
                <a:latin typeface="Times New Roman" pitchFamily="18" charset="0"/>
              </a:endParaRPr>
            </a:p>
          </p:txBody>
        </p:sp>
        <p:sp>
          <p:nvSpPr>
            <p:cNvPr id="18436"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w="9525">
              <a:noFill/>
              <a:miter lim="800000"/>
              <a:headEnd/>
              <a:tailEnd/>
            </a:ln>
          </p:spPr>
          <p:txBody>
            <a:bodyPr/>
            <a:lstStyle/>
            <a:p>
              <a:endParaRPr lang="en-US">
                <a:latin typeface="Arial" charset="0"/>
              </a:endParaRPr>
            </a:p>
          </p:txBody>
        </p:sp>
        <p:sp>
          <p:nvSpPr>
            <p:cNvPr id="18437" name="Line 5"/>
            <p:cNvSpPr>
              <a:spLocks noChangeShapeType="1"/>
            </p:cNvSpPr>
            <p:nvPr/>
          </p:nvSpPr>
          <p:spPr bwMode="auto">
            <a:xfrm>
              <a:off x="864" y="960"/>
              <a:ext cx="4608" cy="0"/>
            </a:xfrm>
            <a:prstGeom prst="line">
              <a:avLst/>
            </a:prstGeom>
            <a:noFill/>
            <a:ln w="12700">
              <a:solidFill>
                <a:schemeClr val="tx1"/>
              </a:solidFill>
              <a:round/>
              <a:headEnd/>
              <a:tailEnd/>
            </a:ln>
            <a:effectLst/>
          </p:spPr>
          <p:txBody>
            <a:bodyPr/>
            <a:lstStyle/>
            <a:p>
              <a:endParaRPr lang="el-GR"/>
            </a:p>
          </p:txBody>
        </p:sp>
      </p:grpSp>
      <p:sp>
        <p:nvSpPr>
          <p:cNvPr id="18438" name="Rectangle 6"/>
          <p:cNvSpPr>
            <a:spLocks noGrp="1" noChangeArrowheads="1"/>
          </p:cNvSpPr>
          <p:nvPr>
            <p:ph type="title"/>
          </p:nvPr>
        </p:nvSpPr>
        <p:spPr bwMode="auto">
          <a:xfrm>
            <a:off x="1370013" y="301625"/>
            <a:ext cx="7313612"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l-GR"/>
              <a:t>Κάντε κλικ για επεξεργασία του τίτλου</a:t>
            </a:r>
          </a:p>
        </p:txBody>
      </p:sp>
      <p:sp>
        <p:nvSpPr>
          <p:cNvPr id="18439" name="Rectangle 7"/>
          <p:cNvSpPr>
            <a:spLocks noGrp="1" noChangeArrowheads="1"/>
          </p:cNvSpPr>
          <p:nvPr>
            <p:ph type="body" idx="1"/>
          </p:nvPr>
        </p:nvSpPr>
        <p:spPr bwMode="auto">
          <a:xfrm>
            <a:off x="1370013" y="1827213"/>
            <a:ext cx="7313612"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18440"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l-GR"/>
          </a:p>
        </p:txBody>
      </p:sp>
      <p:sp>
        <p:nvSpPr>
          <p:cNvPr id="18441"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endParaRPr lang="el-GR"/>
          </a:p>
        </p:txBody>
      </p:sp>
      <p:sp>
        <p:nvSpPr>
          <p:cNvPr id="18442"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D5BCF2B-4FFA-4E80-9AEC-0C9E7AF37F5F}" type="slidenum">
              <a:rPr lang="el-GR"/>
              <a:pPr/>
              <a:t>‹#›</a:t>
            </a:fld>
            <a:endParaRPr lang="el-G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lr>
          <a:schemeClr val="tx2"/>
        </a:buClr>
        <a:buSzPct val="70000"/>
        <a:buFont typeface="Wingdings" pitchFamily="2" charset="2"/>
        <a:buChar char="¡"/>
        <a:defRPr sz="29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2" charset="2"/>
        <a:buChar char="l"/>
        <a:defRPr sz="2500">
          <a:solidFill>
            <a:schemeClr val="tx1"/>
          </a:solidFill>
          <a:latin typeface="+mn-lt"/>
        </a:defRPr>
      </a:lvl2pPr>
      <a:lvl3pPr marL="1143000" indent="-228600" algn="l" rtl="0" fontAlgn="base">
        <a:spcBef>
          <a:spcPct val="20000"/>
        </a:spcBef>
        <a:spcAft>
          <a:spcPct val="0"/>
        </a:spcAft>
        <a:buClr>
          <a:schemeClr val="tx2"/>
        </a:buClr>
        <a:buSzPct val="65000"/>
        <a:buFont typeface="Wingdings" pitchFamily="2" charset="2"/>
        <a:buChar char="¡"/>
        <a:defRPr sz="22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l"/>
        <a:defRPr sz="1900">
          <a:solidFill>
            <a:schemeClr val="tx1"/>
          </a:solidFill>
          <a:latin typeface="+mn-lt"/>
        </a:defRPr>
      </a:lvl4pPr>
      <a:lvl5pPr marL="20574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5pPr>
      <a:lvl6pPr marL="25146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6pPr>
      <a:lvl7pPr marL="29718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7pPr>
      <a:lvl8pPr marL="34290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8pPr>
      <a:lvl9pPr marL="38862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l-GR" sz="3600"/>
              <a:t>ΟΙ ΣΥΓΚΡΟΥΣΕΙΣ ΣΤΟ ΧΩΡΟ ΤΟΥ ΝΟΣΟΚΟΜΕΙΟΥ ΚΑΙ ΟΙ ΣΤΡΑΤΗΓΙΚΕΣ ΧΕΙΡΙΣΜΟΥ ΤΟΥΣ</a:t>
            </a:r>
          </a:p>
        </p:txBody>
      </p:sp>
      <p:sp>
        <p:nvSpPr>
          <p:cNvPr id="2051" name="Rectangle 3"/>
          <p:cNvSpPr>
            <a:spLocks noGrp="1" noChangeArrowheads="1"/>
          </p:cNvSpPr>
          <p:nvPr>
            <p:ph type="subTitle" idx="1"/>
          </p:nvPr>
        </p:nvSpPr>
        <p:spPr>
          <a:xfrm>
            <a:off x="1371600" y="4031184"/>
            <a:ext cx="6400800" cy="1054000"/>
          </a:xfrm>
        </p:spPr>
        <p:txBody>
          <a:bodyPr/>
          <a:lstStyle/>
          <a:p>
            <a:r>
              <a:rPr lang="el-GR"/>
              <a:t>ΔΑΦΝΗ ΚΑΪΤΕΛΙΔΟΥ</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l-GR"/>
              <a:t>ΑΙΤΙΕΣ ΣΥΓΚΡΟΥΣΕΩΝ</a:t>
            </a:r>
          </a:p>
        </p:txBody>
      </p:sp>
      <p:sp>
        <p:nvSpPr>
          <p:cNvPr id="36867" name="Rectangle 3"/>
          <p:cNvSpPr>
            <a:spLocks noGrp="1" noChangeArrowheads="1"/>
          </p:cNvSpPr>
          <p:nvPr>
            <p:ph type="body" idx="1"/>
          </p:nvPr>
        </p:nvSpPr>
        <p:spPr/>
        <p:txBody>
          <a:bodyPr/>
          <a:lstStyle/>
          <a:p>
            <a:pPr>
              <a:lnSpc>
                <a:spcPct val="90000"/>
              </a:lnSpc>
            </a:pPr>
            <a:r>
              <a:rPr lang="el-GR"/>
              <a:t>Προκλητική συμπεριφορά απέναντι στην ηγεσία</a:t>
            </a:r>
            <a:r>
              <a:rPr lang="en-US"/>
              <a:t>, </a:t>
            </a:r>
            <a:r>
              <a:rPr lang="el-GR"/>
              <a:t>διακρίσεις (</a:t>
            </a:r>
            <a:r>
              <a:rPr lang="en-US"/>
              <a:t>Singleton, 1999)</a:t>
            </a:r>
            <a:endParaRPr lang="el-GR"/>
          </a:p>
          <a:p>
            <a:pPr>
              <a:lnSpc>
                <a:spcPct val="90000"/>
              </a:lnSpc>
            </a:pPr>
            <a:r>
              <a:rPr lang="el-GR"/>
              <a:t>Συνθήκες εργασίας-αυξημένα επίπεδα άγχους</a:t>
            </a:r>
          </a:p>
          <a:p>
            <a:pPr>
              <a:lnSpc>
                <a:spcPct val="90000"/>
              </a:lnSpc>
            </a:pPr>
            <a:r>
              <a:rPr lang="el-GR"/>
              <a:t>Περιορισμένος – συνωστισμένος χώρος</a:t>
            </a:r>
          </a:p>
          <a:p>
            <a:pPr>
              <a:lnSpc>
                <a:spcPct val="90000"/>
              </a:lnSpc>
            </a:pPr>
            <a:r>
              <a:rPr lang="el-GR"/>
              <a:t>Παραδοσιακή ιατροκεντρική αντίληψη και εκπαίδευση ιατρών να ασκούν εξουσία στους νοσηλευτές. </a:t>
            </a:r>
            <a:endParaRPr lang="en-US"/>
          </a:p>
          <a:p>
            <a:pPr>
              <a:lnSpc>
                <a:spcPct val="90000"/>
              </a:lnSpc>
              <a:buFont typeface="Wingdings" pitchFamily="2" charset="2"/>
              <a:buNone/>
            </a:pPr>
            <a:endParaRPr lang="el-G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body" idx="1"/>
          </p:nvPr>
        </p:nvSpPr>
        <p:spPr>
          <a:xfrm>
            <a:off x="1043608" y="1557338"/>
            <a:ext cx="7921005" cy="4824412"/>
          </a:xfrm>
        </p:spPr>
        <p:txBody>
          <a:bodyPr/>
          <a:lstStyle/>
          <a:p>
            <a:pPr marL="0" indent="0"/>
            <a:r>
              <a:rPr lang="el-GR" sz="2500" dirty="0"/>
              <a:t> Αλλαγή ρόλου νοσηλευτών-δυναμική εξέλιξη της νοσηλευτικής επιστήμης (υψηλότερη κατάρτιση και ανερχόμενο επιστημονικό κύρος) και </a:t>
            </a:r>
            <a:r>
              <a:rPr lang="el-GR" sz="2500" dirty="0" err="1"/>
              <a:t>αλληλοκάλυψη</a:t>
            </a:r>
            <a:r>
              <a:rPr lang="el-GR" sz="2500" dirty="0"/>
              <a:t> ρόλων</a:t>
            </a:r>
          </a:p>
          <a:p>
            <a:pPr marL="0" indent="0">
              <a:buFont typeface="Wingdings" pitchFamily="2" charset="2"/>
              <a:buNone/>
            </a:pPr>
            <a:endParaRPr lang="el-GR" sz="2100" dirty="0"/>
          </a:p>
          <a:p>
            <a:pPr marL="0" indent="0">
              <a:buFont typeface="Wingdings" pitchFamily="2" charset="2"/>
              <a:buNone/>
            </a:pPr>
            <a:r>
              <a:rPr lang="el-GR" sz="2100" dirty="0"/>
              <a:t>Ενδεικτική Μελέτη σε τρία νοσοκομεία της Ν. Καρολίνας- Αμερική</a:t>
            </a:r>
            <a:r>
              <a:rPr lang="en-US" sz="2100" b="1" dirty="0">
                <a:solidFill>
                  <a:srgbClr val="FFFF00"/>
                </a:solidFill>
              </a:rPr>
              <a:t> </a:t>
            </a:r>
            <a:r>
              <a:rPr lang="el-GR" sz="2100" dirty="0"/>
              <a:t> (</a:t>
            </a:r>
            <a:r>
              <a:rPr lang="en-US" sz="2100" dirty="0"/>
              <a:t>Jameson, </a:t>
            </a:r>
            <a:r>
              <a:rPr lang="el-GR" sz="2100" dirty="0"/>
              <a:t>2003):</a:t>
            </a:r>
          </a:p>
          <a:p>
            <a:pPr marL="0" indent="0">
              <a:buFont typeface="Wingdings" pitchFamily="2" charset="2"/>
              <a:buNone/>
            </a:pPr>
            <a:r>
              <a:rPr lang="el-GR" sz="2500" dirty="0"/>
              <a:t>Σύγκρουση αναισθησιολόγων &amp; νοσηλευτών αναισθησιολογίας         προβληματικός  καθορισμός καθηκόντων λόγω αλληλεπικαλυπτομένων ρόλων</a:t>
            </a:r>
            <a:endParaRPr lang="en-US" sz="2500" dirty="0"/>
          </a:p>
        </p:txBody>
      </p:sp>
      <p:sp>
        <p:nvSpPr>
          <p:cNvPr id="38915" name="Rectangle 3"/>
          <p:cNvSpPr>
            <a:spLocks noChangeArrowheads="1"/>
          </p:cNvSpPr>
          <p:nvPr/>
        </p:nvSpPr>
        <p:spPr bwMode="auto">
          <a:xfrm>
            <a:off x="1115616" y="260350"/>
            <a:ext cx="7725172" cy="1371600"/>
          </a:xfrm>
          <a:prstGeom prst="rect">
            <a:avLst/>
          </a:prstGeom>
          <a:noFill/>
          <a:ln w="9525">
            <a:noFill/>
            <a:miter lim="800000"/>
            <a:headEnd/>
            <a:tailEnd/>
          </a:ln>
          <a:effectLst/>
        </p:spPr>
        <p:txBody>
          <a:bodyPr anchor="ctr"/>
          <a:lstStyle/>
          <a:p>
            <a:r>
              <a:rPr lang="el-GR" sz="3600" dirty="0">
                <a:solidFill>
                  <a:schemeClr val="tx2"/>
                </a:solidFill>
                <a:latin typeface="Arial" charset="0"/>
              </a:rPr>
              <a:t>ΑΙΤΙΕΣ ΣΥΓΚΡΟΥΣΕΩΝ</a:t>
            </a:r>
          </a:p>
        </p:txBody>
      </p:sp>
      <p:sp>
        <p:nvSpPr>
          <p:cNvPr id="38916" name="AutoShape 4"/>
          <p:cNvSpPr>
            <a:spLocks noChangeArrowheads="1"/>
          </p:cNvSpPr>
          <p:nvPr/>
        </p:nvSpPr>
        <p:spPr bwMode="auto">
          <a:xfrm>
            <a:off x="4130071" y="4725144"/>
            <a:ext cx="431800" cy="358775"/>
          </a:xfrm>
          <a:prstGeom prst="rightArrow">
            <a:avLst>
              <a:gd name="adj1" fmla="val 50000"/>
              <a:gd name="adj2" fmla="val 30088"/>
            </a:avLst>
          </a:prstGeom>
          <a:solidFill>
            <a:srgbClr val="FFFF00"/>
          </a:solidFill>
          <a:ln w="9525">
            <a:solidFill>
              <a:srgbClr val="003366"/>
            </a:solidFill>
            <a:miter lim="800000"/>
            <a:headEnd/>
            <a:tailEnd/>
          </a:ln>
          <a:effectLst/>
        </p:spPr>
        <p:txBody>
          <a:bodyPr wrap="none" anchor="ctr"/>
          <a:lstStyle/>
          <a:p>
            <a:endParaRPr 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l-GR"/>
              <a:t>ΑΙΤΙΕΣ ΣΥΓΚΡΟΥΣΕΩΝ</a:t>
            </a:r>
          </a:p>
        </p:txBody>
      </p:sp>
      <p:sp>
        <p:nvSpPr>
          <p:cNvPr id="20483" name="Rectangle 3"/>
          <p:cNvSpPr>
            <a:spLocks noGrp="1" noChangeArrowheads="1"/>
          </p:cNvSpPr>
          <p:nvPr>
            <p:ph type="body" idx="1"/>
          </p:nvPr>
        </p:nvSpPr>
        <p:spPr>
          <a:xfrm>
            <a:off x="827088" y="1628775"/>
            <a:ext cx="7856537" cy="4313238"/>
          </a:xfrm>
        </p:spPr>
        <p:txBody>
          <a:bodyPr/>
          <a:lstStyle/>
          <a:p>
            <a:pPr>
              <a:lnSpc>
                <a:spcPct val="90000"/>
              </a:lnSpc>
              <a:buFont typeface="Wingdings" pitchFamily="2" charset="2"/>
              <a:buNone/>
            </a:pPr>
            <a:r>
              <a:rPr lang="en-US"/>
              <a:t>	</a:t>
            </a:r>
            <a:r>
              <a:rPr lang="el-GR"/>
              <a:t>Η σύγκρουση προκύπτει λόγω των γρήγορων και απρόβλεπτων ρυθμών αλλαγής, των νέων τεχνολογικών εξελίξεων, του ανταγωνισμού για τους σπάνιους πόρους, των διαφορών στις κουλτούρες και τα συστήματα πεποιθήσεων, καθώς και λόγω των πολλών και διαφορετικών τύπων ανθρώπινης προσωπικότητας (</a:t>
            </a:r>
            <a:r>
              <a:rPr lang="en-US"/>
              <a:t>Barker, 1998)</a:t>
            </a:r>
            <a:endParaRPr 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l-GR"/>
              <a:t>ΑΙΤΙΕΣ ΣΥΓΚΡΟΥΣΕΩΝ</a:t>
            </a:r>
          </a:p>
        </p:txBody>
      </p:sp>
      <p:sp>
        <p:nvSpPr>
          <p:cNvPr id="21507" name="Rectangle 3"/>
          <p:cNvSpPr>
            <a:spLocks noGrp="1" noChangeArrowheads="1"/>
          </p:cNvSpPr>
          <p:nvPr>
            <p:ph type="body" idx="1"/>
          </p:nvPr>
        </p:nvSpPr>
        <p:spPr/>
        <p:txBody>
          <a:bodyPr/>
          <a:lstStyle/>
          <a:p>
            <a:r>
              <a:rPr lang="el-GR"/>
              <a:t>Ανθρώπινα ελαττώματα</a:t>
            </a:r>
          </a:p>
          <a:p>
            <a:r>
              <a:rPr lang="el-GR"/>
              <a:t>Αποτυχία στις διαπροσωπικές σχέσεις</a:t>
            </a:r>
          </a:p>
          <a:p>
            <a:r>
              <a:rPr lang="el-GR"/>
              <a:t>Φύση του οργανισμού (</a:t>
            </a:r>
            <a:r>
              <a:rPr lang="en-US"/>
              <a:t>Stevens, 1985)</a:t>
            </a:r>
            <a:endParaRPr 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algn="ctr"/>
            <a:r>
              <a:rPr lang="el-GR" sz="2400" b="1" dirty="0">
                <a:solidFill>
                  <a:srgbClr val="3366CC"/>
                </a:solidFill>
              </a:rPr>
              <a:t>ΑΠΟΤΕΛΕΣΜΑΤΑ ΣΥΓΚΡΟΥΣΕΩΝ</a:t>
            </a:r>
          </a:p>
        </p:txBody>
      </p:sp>
      <p:sp>
        <p:nvSpPr>
          <p:cNvPr id="89091" name="Rectangle 3"/>
          <p:cNvSpPr>
            <a:spLocks noGrp="1" noChangeArrowheads="1"/>
          </p:cNvSpPr>
          <p:nvPr>
            <p:ph type="body" idx="1"/>
          </p:nvPr>
        </p:nvSpPr>
        <p:spPr>
          <a:xfrm>
            <a:off x="1370012" y="1628775"/>
            <a:ext cx="7316787" cy="4238625"/>
          </a:xfrm>
        </p:spPr>
        <p:txBody>
          <a:bodyPr/>
          <a:lstStyle/>
          <a:p>
            <a:pPr>
              <a:buFont typeface="Wingdings" pitchFamily="2" charset="2"/>
              <a:buNone/>
            </a:pPr>
            <a:endParaRPr lang="el-GR" sz="1900" dirty="0"/>
          </a:p>
          <a:p>
            <a:r>
              <a:rPr lang="el-GR" sz="2500" dirty="0"/>
              <a:t>έλλειψη </a:t>
            </a:r>
            <a:r>
              <a:rPr lang="el-GR" sz="2500" u="sng" dirty="0">
                <a:solidFill>
                  <a:srgbClr val="3399FF"/>
                </a:solidFill>
              </a:rPr>
              <a:t>συμμετοχής</a:t>
            </a:r>
            <a:r>
              <a:rPr lang="el-GR" sz="2500" dirty="0"/>
              <a:t> στη λήψη αποφάσεων</a:t>
            </a:r>
          </a:p>
          <a:p>
            <a:r>
              <a:rPr lang="el-GR" sz="2500" dirty="0"/>
              <a:t>έλλειψη </a:t>
            </a:r>
            <a:r>
              <a:rPr lang="el-GR" sz="2500" u="sng" dirty="0">
                <a:solidFill>
                  <a:srgbClr val="3399FF"/>
                </a:solidFill>
              </a:rPr>
              <a:t>διοικητικής υποστήριξης</a:t>
            </a:r>
          </a:p>
          <a:p>
            <a:r>
              <a:rPr lang="el-GR" sz="2500" dirty="0"/>
              <a:t>έλλειψη </a:t>
            </a:r>
            <a:r>
              <a:rPr lang="el-GR" sz="2500" u="sng" dirty="0">
                <a:solidFill>
                  <a:srgbClr val="3399FF"/>
                </a:solidFill>
              </a:rPr>
              <a:t>ικανοποίησης από την εργασία</a:t>
            </a:r>
          </a:p>
          <a:p>
            <a:r>
              <a:rPr lang="el-GR" sz="2500" dirty="0"/>
              <a:t>έλλειψη </a:t>
            </a:r>
            <a:r>
              <a:rPr lang="el-GR" sz="2500" u="sng" dirty="0">
                <a:solidFill>
                  <a:srgbClr val="3399FF"/>
                </a:solidFill>
              </a:rPr>
              <a:t>συνεργασίας</a:t>
            </a:r>
          </a:p>
          <a:p>
            <a:r>
              <a:rPr lang="el-GR" sz="2500" dirty="0"/>
              <a:t>έντονο εργασιακό </a:t>
            </a:r>
            <a:r>
              <a:rPr lang="el-GR" sz="2500" dirty="0" err="1">
                <a:solidFill>
                  <a:srgbClr val="3399FF"/>
                </a:solidFill>
              </a:rPr>
              <a:t>stress</a:t>
            </a:r>
            <a:endParaRPr lang="el-GR" sz="2500" dirty="0">
              <a:solidFill>
                <a:srgbClr val="3399FF"/>
              </a:solidFill>
            </a:endParaRPr>
          </a:p>
          <a:p>
            <a:r>
              <a:rPr lang="el-GR" sz="2500" u="sng" dirty="0">
                <a:solidFill>
                  <a:srgbClr val="3399FF"/>
                </a:solidFill>
              </a:rPr>
              <a:t>μη αποτελεσματική χρήση του χρόνου</a:t>
            </a:r>
            <a:r>
              <a:rPr lang="el-GR" sz="2500" dirty="0"/>
              <a:t> από το προσωπικό</a:t>
            </a:r>
          </a:p>
          <a:p>
            <a:endParaRPr lang="el-GR" sz="21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pPr algn="ctr"/>
            <a:r>
              <a:rPr lang="el-GR" sz="2400" b="1">
                <a:solidFill>
                  <a:srgbClr val="3366CC"/>
                </a:solidFill>
              </a:rPr>
              <a:t>ΑΠΟΤΕΛΕΣΜΑΤΑ ΣΥΓΚΡΟΥΣΕΩΝ</a:t>
            </a:r>
          </a:p>
        </p:txBody>
      </p:sp>
      <p:sp>
        <p:nvSpPr>
          <p:cNvPr id="90115" name="Rectangle 3"/>
          <p:cNvSpPr>
            <a:spLocks noGrp="1" noChangeArrowheads="1"/>
          </p:cNvSpPr>
          <p:nvPr>
            <p:ph type="body" idx="1"/>
          </p:nvPr>
        </p:nvSpPr>
        <p:spPr>
          <a:xfrm>
            <a:off x="1112441" y="1700808"/>
            <a:ext cx="7571184" cy="4032919"/>
          </a:xfrm>
        </p:spPr>
        <p:txBody>
          <a:bodyPr/>
          <a:lstStyle/>
          <a:p>
            <a:pPr>
              <a:lnSpc>
                <a:spcPct val="80000"/>
              </a:lnSpc>
              <a:buFont typeface="Wingdings" pitchFamily="2" charset="2"/>
              <a:buNone/>
            </a:pPr>
            <a:endParaRPr lang="el-GR" sz="1000" dirty="0"/>
          </a:p>
          <a:p>
            <a:pPr>
              <a:lnSpc>
                <a:spcPct val="80000"/>
              </a:lnSpc>
            </a:pPr>
            <a:r>
              <a:rPr lang="el-GR" sz="2500" dirty="0">
                <a:solidFill>
                  <a:srgbClr val="3399FF"/>
                </a:solidFill>
              </a:rPr>
              <a:t>απόκρυψη απαραίτητων πληροφοριών για την πορεία του ασθενούς</a:t>
            </a:r>
          </a:p>
          <a:p>
            <a:pPr>
              <a:lnSpc>
                <a:spcPct val="80000"/>
              </a:lnSpc>
            </a:pPr>
            <a:r>
              <a:rPr lang="el-GR" sz="2500" dirty="0">
                <a:solidFill>
                  <a:srgbClr val="3399FF"/>
                </a:solidFill>
              </a:rPr>
              <a:t>μείωση της παραγωγικότητας</a:t>
            </a:r>
            <a:r>
              <a:rPr lang="el-GR" sz="2500" dirty="0"/>
              <a:t> εξαιτίας των λαθών που προκύπτουν από την κακή επικοινωνία</a:t>
            </a:r>
          </a:p>
          <a:p>
            <a:pPr>
              <a:lnSpc>
                <a:spcPct val="80000"/>
              </a:lnSpc>
            </a:pPr>
            <a:r>
              <a:rPr lang="el-GR" sz="2500" dirty="0">
                <a:solidFill>
                  <a:srgbClr val="3399FF"/>
                </a:solidFill>
              </a:rPr>
              <a:t>έλλειψη ικανοποίησης</a:t>
            </a:r>
            <a:r>
              <a:rPr lang="el-GR" sz="2500" dirty="0"/>
              <a:t>  των χρηστών των υπηρεσιών υγείας</a:t>
            </a:r>
          </a:p>
          <a:p>
            <a:pPr>
              <a:lnSpc>
                <a:spcPct val="80000"/>
              </a:lnSpc>
            </a:pPr>
            <a:r>
              <a:rPr lang="el-GR" sz="2500" dirty="0">
                <a:solidFill>
                  <a:srgbClr val="3399FF"/>
                </a:solidFill>
              </a:rPr>
              <a:t>μείωση της ποιότητας</a:t>
            </a:r>
            <a:r>
              <a:rPr lang="el-GR" sz="2500" dirty="0"/>
              <a:t> της παρεχόμενης φροντίδας υγείας</a:t>
            </a:r>
          </a:p>
          <a:p>
            <a:pPr>
              <a:lnSpc>
                <a:spcPct val="80000"/>
              </a:lnSpc>
            </a:pPr>
            <a:r>
              <a:rPr lang="el-GR" sz="2500" dirty="0">
                <a:solidFill>
                  <a:srgbClr val="3399FF"/>
                </a:solidFill>
              </a:rPr>
              <a:t>παρεμπόδιση</a:t>
            </a:r>
            <a:r>
              <a:rPr lang="el-GR" sz="2500" dirty="0"/>
              <a:t> της επίτευξη των </a:t>
            </a:r>
            <a:r>
              <a:rPr lang="el-GR" sz="2500" dirty="0">
                <a:solidFill>
                  <a:srgbClr val="3399FF"/>
                </a:solidFill>
              </a:rPr>
              <a:t>στόχων</a:t>
            </a:r>
            <a:r>
              <a:rPr lang="el-GR" sz="2500" dirty="0"/>
              <a:t> του οργανισμού</a:t>
            </a:r>
          </a:p>
          <a:p>
            <a:pPr algn="ctr">
              <a:lnSpc>
                <a:spcPct val="80000"/>
              </a:lnSpc>
              <a:spcBef>
                <a:spcPct val="0"/>
              </a:spcBef>
              <a:buClrTx/>
              <a:buSzTx/>
              <a:buFontTx/>
              <a:buNone/>
            </a:pPr>
            <a:endParaRPr lang="el-GR" sz="2500" dirty="0"/>
          </a:p>
          <a:p>
            <a:pPr algn="ctr">
              <a:lnSpc>
                <a:spcPct val="80000"/>
              </a:lnSpc>
              <a:spcBef>
                <a:spcPct val="0"/>
              </a:spcBef>
              <a:buClrTx/>
              <a:buSzTx/>
              <a:buFontTx/>
              <a:buNone/>
            </a:pPr>
            <a:endParaRPr lang="el-GR" sz="1200" dirty="0"/>
          </a:p>
          <a:p>
            <a:pPr>
              <a:lnSpc>
                <a:spcPct val="80000"/>
              </a:lnSpc>
            </a:pPr>
            <a:endParaRPr lang="el-GR" sz="1200" dirty="0"/>
          </a:p>
          <a:p>
            <a:pPr>
              <a:lnSpc>
                <a:spcPct val="80000"/>
              </a:lnSpc>
            </a:pPr>
            <a:endParaRPr lang="el-GR" sz="1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l-GR" sz="3200" dirty="0"/>
              <a:t>ΟΙ ΣΥΓΚΡΟΥΣΕΙΣ ΤΩΝ ΝΟΣΗΛΕΥΤΩΝ</a:t>
            </a:r>
          </a:p>
        </p:txBody>
      </p:sp>
      <p:sp>
        <p:nvSpPr>
          <p:cNvPr id="22531" name="Rectangle 3"/>
          <p:cNvSpPr>
            <a:spLocks noGrp="1" noChangeArrowheads="1"/>
          </p:cNvSpPr>
          <p:nvPr>
            <p:ph type="body" idx="1"/>
          </p:nvPr>
        </p:nvSpPr>
        <p:spPr/>
        <p:txBody>
          <a:bodyPr/>
          <a:lstStyle/>
          <a:p>
            <a:pPr>
              <a:buFont typeface="Wingdings" pitchFamily="2" charset="2"/>
              <a:buNone/>
            </a:pPr>
            <a:r>
              <a:rPr lang="el-GR" sz="2500" dirty="0"/>
              <a:t>Προκύπτουν κυρίως μεταξύ:</a:t>
            </a:r>
          </a:p>
          <a:p>
            <a:r>
              <a:rPr lang="el-GR" sz="2500" dirty="0"/>
              <a:t>Νοσηλευτών και γιατρών (επικάλυψη ρόλων, αλλαγής ρόλων λόγω της εκπαίδευσης των νοσηλευτών κτλ.)</a:t>
            </a:r>
          </a:p>
          <a:p>
            <a:r>
              <a:rPr lang="el-GR" sz="2500" dirty="0"/>
              <a:t>Νοσηλευτών και ασθενών</a:t>
            </a:r>
          </a:p>
          <a:p>
            <a:r>
              <a:rPr lang="el-GR" sz="2500" dirty="0"/>
              <a:t>Νοσηλευτών και συγγενών ασθενών</a:t>
            </a:r>
          </a:p>
          <a:p>
            <a:r>
              <a:rPr lang="el-GR" sz="2500" dirty="0"/>
              <a:t>Νοσηλευτών και βοηθητικού προσωπικού</a:t>
            </a:r>
          </a:p>
          <a:p>
            <a:r>
              <a:rPr lang="el-GR" sz="2500" dirty="0"/>
              <a:t>Νοσηλευτών μεταξύ τους</a:t>
            </a:r>
          </a:p>
          <a:p>
            <a:endParaRPr lang="el-GR" sz="25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l-GR" sz="3200"/>
              <a:t>ΑΙΤΙΕΣ ΣΥΓΚΡΟΥΣΕΩΝ ΝΟΣΗΛΕΥΤΩΝ</a:t>
            </a:r>
          </a:p>
        </p:txBody>
      </p:sp>
      <p:sp>
        <p:nvSpPr>
          <p:cNvPr id="23555" name="Rectangle 3"/>
          <p:cNvSpPr>
            <a:spLocks noGrp="1" noChangeArrowheads="1"/>
          </p:cNvSpPr>
          <p:nvPr>
            <p:ph type="body" idx="1"/>
          </p:nvPr>
        </p:nvSpPr>
        <p:spPr>
          <a:xfrm>
            <a:off x="1370013" y="1827212"/>
            <a:ext cx="7313612" cy="4482107"/>
          </a:xfrm>
        </p:spPr>
        <p:txBody>
          <a:bodyPr/>
          <a:lstStyle/>
          <a:p>
            <a:pPr>
              <a:lnSpc>
                <a:spcPct val="90000"/>
              </a:lnSpc>
            </a:pPr>
            <a:r>
              <a:rPr lang="el-GR" sz="2100" dirty="0"/>
              <a:t>Σύγκρουση μεταξύ ΑΔ της ίδιας κατηγορίας (συχνά προκύπτει από εφαρμοζόμενο τρόπο αξιολόγησης)</a:t>
            </a:r>
          </a:p>
          <a:p>
            <a:pPr>
              <a:lnSpc>
                <a:spcPct val="90000"/>
              </a:lnSpc>
            </a:pPr>
            <a:r>
              <a:rPr lang="el-GR" sz="2100" dirty="0"/>
              <a:t>Προκλητική συμπεριφορά</a:t>
            </a:r>
          </a:p>
          <a:p>
            <a:pPr lvl="1">
              <a:lnSpc>
                <a:spcPct val="90000"/>
              </a:lnSpc>
              <a:spcAft>
                <a:spcPts val="600"/>
              </a:spcAft>
            </a:pPr>
            <a:r>
              <a:rPr lang="el-GR" sz="1900" b="1" dirty="0"/>
              <a:t>Ανταγωνιστικός βομβιστής: </a:t>
            </a:r>
            <a:r>
              <a:rPr lang="el-GR" sz="1900" dirty="0"/>
              <a:t>αρνείται να εργαστεί, μουρμουρίζει υβριστικές φράσεις, απομακρύνεται από την ηγεσία, παραπονείται μονίμως για άδικες και δύσκολες συνθήκες εργασίας κτλ.</a:t>
            </a:r>
          </a:p>
          <a:p>
            <a:pPr lvl="1">
              <a:lnSpc>
                <a:spcPct val="90000"/>
              </a:lnSpc>
              <a:spcAft>
                <a:spcPts val="600"/>
              </a:spcAft>
            </a:pPr>
            <a:r>
              <a:rPr lang="el-GR" sz="1900" b="1" dirty="0"/>
              <a:t>Βασανισμένος εργάτης: </a:t>
            </a:r>
            <a:r>
              <a:rPr lang="el-GR" sz="1900" dirty="0"/>
              <a:t>κακόβουλη υπακοή. Παραπονείται συνεχώς και συνεργάζονται αλλά με υποκριτικό τρόπο.</a:t>
            </a:r>
          </a:p>
          <a:p>
            <a:pPr lvl="1">
              <a:lnSpc>
                <a:spcPct val="90000"/>
              </a:lnSpc>
              <a:spcAft>
                <a:spcPts val="600"/>
              </a:spcAft>
            </a:pPr>
            <a:r>
              <a:rPr lang="el-GR" sz="1900" b="1" dirty="0"/>
              <a:t>Προτιμά να αποφεύγει. </a:t>
            </a:r>
            <a:r>
              <a:rPr lang="el-GR" sz="1900" dirty="0"/>
              <a:t>Αποφεύγει </a:t>
            </a:r>
            <a:r>
              <a:rPr lang="el-GR" sz="1900" dirty="0" err="1"/>
              <a:t>δεύσμευση</a:t>
            </a:r>
            <a:r>
              <a:rPr lang="el-GR" sz="1900" dirty="0"/>
              <a:t> και συμμετοχή. Δεν ανταποκρίνεται στις ανάγκες της ομάδας και αποφεύγει τη συμμετοχή στις αλλαγές.</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l-GR" sz="3200"/>
              <a:t>ΑΙΤΙΕΣ ΣΥΓΚΡΟΥΣΕΩΝ ΝΟΣΗΛΕΥΤΩΝ</a:t>
            </a:r>
          </a:p>
        </p:txBody>
      </p:sp>
      <p:sp>
        <p:nvSpPr>
          <p:cNvPr id="24579" name="Rectangle 3"/>
          <p:cNvSpPr>
            <a:spLocks noGrp="1" noChangeArrowheads="1"/>
          </p:cNvSpPr>
          <p:nvPr>
            <p:ph type="body" idx="1"/>
          </p:nvPr>
        </p:nvSpPr>
        <p:spPr>
          <a:xfrm>
            <a:off x="1187623" y="1827213"/>
            <a:ext cx="7705551" cy="4770437"/>
          </a:xfrm>
        </p:spPr>
        <p:txBody>
          <a:bodyPr/>
          <a:lstStyle/>
          <a:p>
            <a:pPr>
              <a:lnSpc>
                <a:spcPct val="80000"/>
              </a:lnSpc>
              <a:spcAft>
                <a:spcPts val="600"/>
              </a:spcAft>
            </a:pPr>
            <a:r>
              <a:rPr lang="el-GR" sz="1800" dirty="0"/>
              <a:t>Στρες. Οδηγεί σε αντιπαράθεση, διαμάχη και θυμό. Το προσωπικό σε στρες δεν μπορεί να χειριστεί αποτελεσματικά τους ασθενείς</a:t>
            </a:r>
          </a:p>
          <a:p>
            <a:pPr>
              <a:lnSpc>
                <a:spcPct val="80000"/>
              </a:lnSpc>
              <a:spcAft>
                <a:spcPts val="600"/>
              </a:spcAft>
            </a:pPr>
            <a:r>
              <a:rPr lang="el-GR" sz="1800" dirty="0"/>
              <a:t>Περιορισμένος – συνωστισμένος χώρος</a:t>
            </a:r>
          </a:p>
          <a:p>
            <a:pPr>
              <a:lnSpc>
                <a:spcPct val="80000"/>
              </a:lnSpc>
              <a:spcAft>
                <a:spcPts val="600"/>
              </a:spcAft>
            </a:pPr>
            <a:r>
              <a:rPr lang="el-GR" sz="1800" dirty="0"/>
              <a:t>Η εξουσία των γιατρών. Από τη βασική τους εκπαίδευση θεωρούν ότι το υπόλοιπο προσωπικό βρίσκεται εκεί για να εκτελεί εντολές.</a:t>
            </a:r>
          </a:p>
          <a:p>
            <a:pPr>
              <a:lnSpc>
                <a:spcPct val="80000"/>
              </a:lnSpc>
              <a:spcAft>
                <a:spcPts val="600"/>
              </a:spcAft>
            </a:pPr>
            <a:r>
              <a:rPr lang="el-GR" sz="1800" dirty="0"/>
              <a:t>Αλλαγή ρόλου νοσηλευτών-δυναμική εξέλιξη της νοσηλευτικής επιστήμης (υψηλότερη κατάρτιση και ανερχόμενο επιστημονικό κύρος) Οι σημερινοί νοσηλευτές είναι πιο ανεξάρτητοι, καλύτερα εκπαιδευμένοι με ουσιαστικές προτάσεις για τη θεραπεία των ασθενών και έτσι απαιτούν αλλαγή στους συμβατικούς τους ρόλους. </a:t>
            </a:r>
          </a:p>
          <a:p>
            <a:pPr>
              <a:lnSpc>
                <a:spcPct val="80000"/>
              </a:lnSpc>
              <a:spcAft>
                <a:spcPts val="600"/>
              </a:spcAft>
            </a:pPr>
            <a:r>
              <a:rPr lang="el-GR" sz="1800" dirty="0"/>
              <a:t>Πεποιθήσεις, αξίες, στόχοι.</a:t>
            </a:r>
          </a:p>
          <a:p>
            <a:pPr>
              <a:lnSpc>
                <a:spcPct val="80000"/>
              </a:lnSpc>
              <a:spcAft>
                <a:spcPts val="600"/>
              </a:spcAft>
            </a:pPr>
            <a:r>
              <a:rPr lang="el-GR" sz="1800" dirty="0"/>
              <a:t>Αλλαγές – όταν τα άτομα δεν είναι προετοιμασμένα για αυτές</a:t>
            </a:r>
          </a:p>
          <a:p>
            <a:pPr>
              <a:lnSpc>
                <a:spcPct val="80000"/>
              </a:lnSpc>
              <a:spcAft>
                <a:spcPts val="600"/>
              </a:spcAft>
            </a:pPr>
            <a:r>
              <a:rPr lang="el-GR" sz="1800" dirty="0"/>
              <a:t>Πιέσεις για περιορισμό κόστους, αποτελεσματικότητα της φροντίδας, νέες γνώσεις κτλ.</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l-GR" sz="3200"/>
              <a:t>ΣΤΡΑΤΗΓΙΚΕΣ ΧΕΙΡΙΣΜΟΥ ΤΩΝ ΣΥΓΚΡΟΥΣΕΩΝ</a:t>
            </a:r>
          </a:p>
        </p:txBody>
      </p:sp>
      <p:sp>
        <p:nvSpPr>
          <p:cNvPr id="11267" name="Rectangle 3"/>
          <p:cNvSpPr>
            <a:spLocks noGrp="1" noChangeArrowheads="1"/>
          </p:cNvSpPr>
          <p:nvPr>
            <p:ph type="body" idx="1"/>
          </p:nvPr>
        </p:nvSpPr>
        <p:spPr>
          <a:xfrm>
            <a:off x="1370013" y="1827213"/>
            <a:ext cx="7313612" cy="4083050"/>
          </a:xfrm>
        </p:spPr>
        <p:txBody>
          <a:bodyPr/>
          <a:lstStyle/>
          <a:p>
            <a:pPr marL="609600" indent="-609600">
              <a:buFontTx/>
              <a:buAutoNum type="arabicPeriod"/>
            </a:pPr>
            <a:r>
              <a:rPr lang="el-GR" dirty="0"/>
              <a:t>Επίλυση σύγκρουσης εις βάρος και των δύο μερών όταν αυτά δεν μετακινούνται από τις θέσεις τους</a:t>
            </a:r>
          </a:p>
          <a:p>
            <a:pPr marL="609600" indent="-609600">
              <a:buFontTx/>
              <a:buNone/>
            </a:pPr>
            <a:r>
              <a:rPr lang="el-GR" dirty="0"/>
              <a:t>Μέθοδοι χειρισμού </a:t>
            </a:r>
          </a:p>
          <a:p>
            <a:pPr marL="609600" indent="-609600">
              <a:buFont typeface="Wingdings" pitchFamily="2" charset="2"/>
              <a:buNone/>
            </a:pPr>
            <a:r>
              <a:rPr lang="el-GR" dirty="0"/>
              <a:t>	Συμβιβασμός, Διαιτησία, Κανονισμοί-πειθαρχία, Αποφυγή, Δωροδοκία</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827584" y="392925"/>
            <a:ext cx="7859216" cy="1011262"/>
          </a:xfrm>
        </p:spPr>
        <p:txBody>
          <a:bodyPr/>
          <a:lstStyle/>
          <a:p>
            <a:pPr algn="ctr"/>
            <a:r>
              <a:rPr lang="el-GR" dirty="0"/>
              <a:t>ΣΥΓΚΡΟΥΣΗ</a:t>
            </a:r>
          </a:p>
        </p:txBody>
      </p:sp>
      <p:sp>
        <p:nvSpPr>
          <p:cNvPr id="26627" name="Rectangle 3"/>
          <p:cNvSpPr>
            <a:spLocks noGrp="1" noChangeArrowheads="1"/>
          </p:cNvSpPr>
          <p:nvPr>
            <p:ph type="body" idx="1"/>
          </p:nvPr>
        </p:nvSpPr>
        <p:spPr>
          <a:xfrm>
            <a:off x="827584" y="1628775"/>
            <a:ext cx="8229600" cy="4114800"/>
          </a:xfrm>
        </p:spPr>
        <p:txBody>
          <a:bodyPr/>
          <a:lstStyle/>
          <a:p>
            <a:pPr algn="ctr">
              <a:lnSpc>
                <a:spcPct val="90000"/>
              </a:lnSpc>
              <a:buFont typeface="Wingdings" pitchFamily="2" charset="2"/>
              <a:buNone/>
            </a:pPr>
            <a:r>
              <a:rPr lang="el-GR" sz="2700" dirty="0"/>
              <a:t>Η κατάσταση κατά την οποία η συμπεριφορά ενός ατόμου ή μιας ομάδας σκόπιμα επιδιώκει να εμποδίσει την επίτευξη των στόχων ενός άλλου ατόμου ή ομάδας.</a:t>
            </a:r>
          </a:p>
          <a:p>
            <a:pPr>
              <a:lnSpc>
                <a:spcPct val="90000"/>
              </a:lnSpc>
              <a:buFont typeface="Wingdings" pitchFamily="2" charset="2"/>
              <a:buNone/>
            </a:pPr>
            <a:r>
              <a:rPr lang="el-GR" sz="2700" dirty="0"/>
              <a:t>	</a:t>
            </a:r>
          </a:p>
          <a:p>
            <a:pPr>
              <a:lnSpc>
                <a:spcPct val="90000"/>
              </a:lnSpc>
              <a:buFont typeface="Wingdings" pitchFamily="2" charset="2"/>
              <a:buNone/>
            </a:pPr>
            <a:r>
              <a:rPr lang="el-GR" sz="2700" dirty="0"/>
              <a:t>Διαπροσωπικές συγκρούσεις     μεταξύ ατόμων</a:t>
            </a:r>
          </a:p>
          <a:p>
            <a:pPr>
              <a:lnSpc>
                <a:spcPct val="90000"/>
              </a:lnSpc>
              <a:buFont typeface="Wingdings" pitchFamily="2" charset="2"/>
              <a:buNone/>
            </a:pPr>
            <a:endParaRPr lang="el-GR" sz="2700" dirty="0"/>
          </a:p>
          <a:p>
            <a:pPr>
              <a:lnSpc>
                <a:spcPct val="90000"/>
              </a:lnSpc>
              <a:buFont typeface="Wingdings" pitchFamily="2" charset="2"/>
              <a:buNone/>
            </a:pPr>
            <a:r>
              <a:rPr lang="el-GR" sz="2700" dirty="0"/>
              <a:t>Ομαδικές συγκρούσεις       μεταξύ ομάδων</a:t>
            </a:r>
          </a:p>
        </p:txBody>
      </p:sp>
      <p:sp>
        <p:nvSpPr>
          <p:cNvPr id="26628" name="AutoShape 4"/>
          <p:cNvSpPr>
            <a:spLocks noChangeArrowheads="1"/>
          </p:cNvSpPr>
          <p:nvPr/>
        </p:nvSpPr>
        <p:spPr bwMode="auto">
          <a:xfrm>
            <a:off x="5868144" y="3700374"/>
            <a:ext cx="358775" cy="358775"/>
          </a:xfrm>
          <a:prstGeom prst="rightArrow">
            <a:avLst>
              <a:gd name="adj1" fmla="val 50000"/>
              <a:gd name="adj2" fmla="val 25000"/>
            </a:avLst>
          </a:prstGeom>
          <a:solidFill>
            <a:srgbClr val="FFFF00"/>
          </a:solidFill>
          <a:ln w="9525">
            <a:solidFill>
              <a:schemeClr val="tx1"/>
            </a:solidFill>
            <a:miter lim="800000"/>
            <a:headEnd/>
            <a:tailEnd/>
          </a:ln>
          <a:effectLst/>
        </p:spPr>
        <p:txBody>
          <a:bodyPr wrap="none" anchor="ctr"/>
          <a:lstStyle/>
          <a:p>
            <a:endParaRPr lang="el-GR"/>
          </a:p>
        </p:txBody>
      </p:sp>
      <p:sp>
        <p:nvSpPr>
          <p:cNvPr id="26629" name="AutoShape 5"/>
          <p:cNvSpPr>
            <a:spLocks noChangeArrowheads="1"/>
          </p:cNvSpPr>
          <p:nvPr/>
        </p:nvSpPr>
        <p:spPr bwMode="auto">
          <a:xfrm>
            <a:off x="5005093" y="4581128"/>
            <a:ext cx="358775" cy="358775"/>
          </a:xfrm>
          <a:prstGeom prst="rightArrow">
            <a:avLst>
              <a:gd name="adj1" fmla="val 50000"/>
              <a:gd name="adj2" fmla="val 25000"/>
            </a:avLst>
          </a:prstGeom>
          <a:solidFill>
            <a:srgbClr val="FFFF00"/>
          </a:solidFill>
          <a:ln w="9525">
            <a:solidFill>
              <a:schemeClr val="tx1"/>
            </a:solidFill>
            <a:miter lim="800000"/>
            <a:headEnd/>
            <a:tailEnd/>
          </a:ln>
          <a:effectLst/>
        </p:spPr>
        <p:txBody>
          <a:bodyPr wrap="none" anchor="ctr"/>
          <a:lstStyle/>
          <a:p>
            <a:endParaRPr lang="el-GR"/>
          </a:p>
        </p:txBody>
      </p:sp>
      <p:sp>
        <p:nvSpPr>
          <p:cNvPr id="26630" name="Text Box 6"/>
          <p:cNvSpPr txBox="1">
            <a:spLocks noChangeArrowheads="1"/>
          </p:cNvSpPr>
          <p:nvPr/>
        </p:nvSpPr>
        <p:spPr bwMode="auto">
          <a:xfrm>
            <a:off x="981596" y="5819310"/>
            <a:ext cx="7921575" cy="641350"/>
          </a:xfrm>
          <a:prstGeom prst="rect">
            <a:avLst/>
          </a:prstGeom>
          <a:noFill/>
          <a:ln w="9525">
            <a:noFill/>
            <a:miter lim="800000"/>
            <a:headEnd/>
            <a:tailEnd/>
          </a:ln>
          <a:effectLst/>
        </p:spPr>
        <p:txBody>
          <a:bodyPr wrap="square">
            <a:spAutoFit/>
          </a:bodyPr>
          <a:lstStyle/>
          <a:p>
            <a:pPr algn="ctr"/>
            <a:r>
              <a:rPr lang="el-GR" dirty="0">
                <a:solidFill>
                  <a:srgbClr val="FF0000"/>
                </a:solidFill>
              </a:rPr>
              <a:t>Οι συγκρούσεις μπορεί να αφορούν σε ολόκληρες επιχειρήσεις, πολιτικά κόμματα ή έθνη</a:t>
            </a:r>
            <a:endParaRPr lang="en-US" dirty="0">
              <a:solidFill>
                <a:srgbClr val="FF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1370013" y="1827213"/>
            <a:ext cx="7313612" cy="4625975"/>
          </a:xfrm>
        </p:spPr>
        <p:txBody>
          <a:bodyPr/>
          <a:lstStyle/>
          <a:p>
            <a:pPr marL="609600" indent="-609600">
              <a:lnSpc>
                <a:spcPct val="80000"/>
              </a:lnSpc>
              <a:buFont typeface="Wingdings" pitchFamily="2" charset="2"/>
              <a:buNone/>
            </a:pPr>
            <a:r>
              <a:rPr lang="el-GR" sz="2100"/>
              <a:t>2. </a:t>
            </a:r>
            <a:r>
              <a:rPr lang="el-GR" sz="2400"/>
              <a:t>Τα μέλη επιλύουν τις διαφορές τους μέσω του ανταγωνισμού μέχρι την επικράτηση του ισχυρότερου.</a:t>
            </a:r>
          </a:p>
          <a:p>
            <a:pPr marL="609600" indent="-609600">
              <a:lnSpc>
                <a:spcPct val="80000"/>
              </a:lnSpc>
              <a:buFont typeface="Wingdings" pitchFamily="2" charset="2"/>
              <a:buNone/>
            </a:pPr>
            <a:endParaRPr lang="el-GR" sz="2400"/>
          </a:p>
          <a:p>
            <a:pPr marL="609600" indent="-609600">
              <a:lnSpc>
                <a:spcPct val="80000"/>
              </a:lnSpc>
              <a:buFont typeface="Wingdings" pitchFamily="2" charset="2"/>
              <a:buNone/>
            </a:pPr>
            <a:r>
              <a:rPr lang="el-GR" sz="2100"/>
              <a:t>3. </a:t>
            </a:r>
            <a:r>
              <a:rPr lang="el-GR" sz="2400"/>
              <a:t>Εξάλειψη αιτών συγκρούσεων και μέγιστη δυνατή ικανοποίηση των στόχων των συγκρουόμενων μερών – η πλέον αποτελεσματική τεχνική.</a:t>
            </a:r>
          </a:p>
          <a:p>
            <a:pPr marL="609600" indent="-609600">
              <a:lnSpc>
                <a:spcPct val="80000"/>
              </a:lnSpc>
              <a:buFont typeface="Wingdings" pitchFamily="2" charset="2"/>
              <a:buNone/>
            </a:pPr>
            <a:r>
              <a:rPr lang="en-US" sz="2100"/>
              <a:t>	</a:t>
            </a:r>
            <a:r>
              <a:rPr lang="el-GR" sz="2100" i="1" u="sng">
                <a:solidFill>
                  <a:srgbClr val="FF0000"/>
                </a:solidFill>
                <a:effectLst>
                  <a:outerShdw blurRad="38100" dist="38100" dir="2700000" algn="tl">
                    <a:srgbClr val="C0C0C0"/>
                  </a:outerShdw>
                </a:effectLst>
              </a:rPr>
              <a:t>Τεχνική:</a:t>
            </a:r>
            <a:r>
              <a:rPr lang="el-GR" sz="2100"/>
              <a:t> ουσιαστική αντιπάραθεση ώστε να αναπτυχθεί επικοινωνία μεταξύ των συγκρουόμενων, να εξαλειφθούν παρεξηγήσεις &amp; να διερευνηθούν τρόποι ταυτόχρονης ικανοποίησης των στόχων όλων των μερών. Στρατηγική συνεργασίας.</a:t>
            </a:r>
          </a:p>
          <a:p>
            <a:pPr marL="609600" indent="-609600">
              <a:lnSpc>
                <a:spcPct val="80000"/>
              </a:lnSpc>
            </a:pPr>
            <a:endParaRPr lang="el-GR" sz="2100"/>
          </a:p>
        </p:txBody>
      </p:sp>
      <p:sp>
        <p:nvSpPr>
          <p:cNvPr id="13316" name="Rectangle 4"/>
          <p:cNvSpPr>
            <a:spLocks noGrp="1" noChangeArrowheads="1"/>
          </p:cNvSpPr>
          <p:nvPr>
            <p:ph type="title"/>
          </p:nvPr>
        </p:nvSpPr>
        <p:spPr>
          <a:noFill/>
          <a:ln/>
        </p:spPr>
        <p:txBody>
          <a:bodyPr/>
          <a:lstStyle/>
          <a:p>
            <a:r>
              <a:rPr lang="el-GR"/>
              <a:t>ΣΤΡΑΤΗΓΙΚΕΣ ΧΕΙΡΙΣΜΟΥ ΤΩΝ ΣΥΓΚΡΟΥΣΕΩΝ</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5219700" y="3573463"/>
            <a:ext cx="2736850" cy="1584325"/>
          </a:xfrm>
          <a:prstGeom prst="rect">
            <a:avLst/>
          </a:prstGeom>
          <a:solidFill>
            <a:srgbClr val="DDDDDD"/>
          </a:solidFill>
          <a:ln w="9525">
            <a:noFill/>
            <a:miter lim="800000"/>
            <a:headEnd/>
            <a:tailEnd/>
          </a:ln>
          <a:effectLst/>
        </p:spPr>
        <p:txBody>
          <a:bodyPr wrap="none" anchor="ctr"/>
          <a:lstStyle/>
          <a:p>
            <a:endParaRPr lang="el-GR"/>
          </a:p>
        </p:txBody>
      </p:sp>
      <p:sp>
        <p:nvSpPr>
          <p:cNvPr id="40963" name="Rectangle 3"/>
          <p:cNvSpPr>
            <a:spLocks noChangeArrowheads="1"/>
          </p:cNvSpPr>
          <p:nvPr/>
        </p:nvSpPr>
        <p:spPr bwMode="auto">
          <a:xfrm>
            <a:off x="2555875" y="3573463"/>
            <a:ext cx="2663825" cy="1584325"/>
          </a:xfrm>
          <a:prstGeom prst="rect">
            <a:avLst/>
          </a:prstGeom>
          <a:solidFill>
            <a:srgbClr val="F8F8F8"/>
          </a:solidFill>
          <a:ln w="9525">
            <a:noFill/>
            <a:miter lim="800000"/>
            <a:headEnd/>
            <a:tailEnd/>
          </a:ln>
          <a:effectLst/>
        </p:spPr>
        <p:txBody>
          <a:bodyPr wrap="none" anchor="ctr"/>
          <a:lstStyle/>
          <a:p>
            <a:endParaRPr lang="el-GR"/>
          </a:p>
        </p:txBody>
      </p:sp>
      <p:sp>
        <p:nvSpPr>
          <p:cNvPr id="40964" name="Rectangle 4"/>
          <p:cNvSpPr>
            <a:spLocks noChangeArrowheads="1"/>
          </p:cNvSpPr>
          <p:nvPr/>
        </p:nvSpPr>
        <p:spPr bwMode="auto">
          <a:xfrm>
            <a:off x="5219700" y="1916113"/>
            <a:ext cx="2736850" cy="1657350"/>
          </a:xfrm>
          <a:prstGeom prst="rect">
            <a:avLst/>
          </a:prstGeom>
          <a:solidFill>
            <a:srgbClr val="99CCFF"/>
          </a:solidFill>
          <a:ln w="9525">
            <a:noFill/>
            <a:miter lim="800000"/>
            <a:headEnd/>
            <a:tailEnd/>
          </a:ln>
          <a:effectLst/>
        </p:spPr>
        <p:txBody>
          <a:bodyPr wrap="none" anchor="ctr"/>
          <a:lstStyle/>
          <a:p>
            <a:endParaRPr lang="el-GR"/>
          </a:p>
        </p:txBody>
      </p:sp>
      <p:sp>
        <p:nvSpPr>
          <p:cNvPr id="40965" name="Rectangle 5"/>
          <p:cNvSpPr>
            <a:spLocks noChangeArrowheads="1"/>
          </p:cNvSpPr>
          <p:nvPr/>
        </p:nvSpPr>
        <p:spPr bwMode="auto">
          <a:xfrm>
            <a:off x="2555875" y="1916113"/>
            <a:ext cx="2663825" cy="1657350"/>
          </a:xfrm>
          <a:prstGeom prst="rect">
            <a:avLst/>
          </a:prstGeom>
          <a:solidFill>
            <a:srgbClr val="DDDDDD"/>
          </a:solidFill>
          <a:ln w="9525">
            <a:noFill/>
            <a:miter lim="800000"/>
            <a:headEnd/>
            <a:tailEnd/>
          </a:ln>
          <a:effectLst/>
        </p:spPr>
        <p:txBody>
          <a:bodyPr wrap="none" anchor="ctr"/>
          <a:lstStyle/>
          <a:p>
            <a:endParaRPr lang="el-GR"/>
          </a:p>
        </p:txBody>
      </p:sp>
      <p:sp>
        <p:nvSpPr>
          <p:cNvPr id="40966" name="Line 6"/>
          <p:cNvSpPr>
            <a:spLocks noChangeShapeType="1"/>
          </p:cNvSpPr>
          <p:nvPr/>
        </p:nvSpPr>
        <p:spPr bwMode="auto">
          <a:xfrm>
            <a:off x="2555875" y="1700213"/>
            <a:ext cx="0" cy="3457575"/>
          </a:xfrm>
          <a:prstGeom prst="line">
            <a:avLst/>
          </a:prstGeom>
          <a:noFill/>
          <a:ln w="9525">
            <a:solidFill>
              <a:schemeClr val="tx1"/>
            </a:solidFill>
            <a:round/>
            <a:headEnd type="triangle" w="med" len="med"/>
            <a:tailEnd/>
          </a:ln>
          <a:effectLst/>
        </p:spPr>
        <p:txBody>
          <a:bodyPr/>
          <a:lstStyle/>
          <a:p>
            <a:endParaRPr lang="el-GR"/>
          </a:p>
        </p:txBody>
      </p:sp>
      <p:sp>
        <p:nvSpPr>
          <p:cNvPr id="40967" name="Line 7"/>
          <p:cNvSpPr>
            <a:spLocks noChangeShapeType="1"/>
          </p:cNvSpPr>
          <p:nvPr/>
        </p:nvSpPr>
        <p:spPr bwMode="auto">
          <a:xfrm>
            <a:off x="2555875" y="5157788"/>
            <a:ext cx="5545138" cy="0"/>
          </a:xfrm>
          <a:prstGeom prst="line">
            <a:avLst/>
          </a:prstGeom>
          <a:noFill/>
          <a:ln w="9525">
            <a:solidFill>
              <a:schemeClr val="tx1"/>
            </a:solidFill>
            <a:round/>
            <a:headEnd/>
            <a:tailEnd type="triangle" w="med" len="med"/>
          </a:ln>
          <a:effectLst/>
        </p:spPr>
        <p:txBody>
          <a:bodyPr/>
          <a:lstStyle/>
          <a:p>
            <a:endParaRPr lang="el-GR"/>
          </a:p>
        </p:txBody>
      </p:sp>
      <p:sp>
        <p:nvSpPr>
          <p:cNvPr id="40968" name="Text Box 8"/>
          <p:cNvSpPr txBox="1">
            <a:spLocks noChangeArrowheads="1"/>
          </p:cNvSpPr>
          <p:nvPr/>
        </p:nvSpPr>
        <p:spPr bwMode="auto">
          <a:xfrm>
            <a:off x="2679700" y="1931988"/>
            <a:ext cx="2232025" cy="641350"/>
          </a:xfrm>
          <a:prstGeom prst="rect">
            <a:avLst/>
          </a:prstGeom>
          <a:noFill/>
          <a:ln w="9525">
            <a:noFill/>
            <a:miter lim="800000"/>
            <a:headEnd/>
            <a:tailEnd/>
          </a:ln>
          <a:effectLst/>
        </p:spPr>
        <p:txBody>
          <a:bodyPr wrap="none">
            <a:spAutoFit/>
          </a:bodyPr>
          <a:lstStyle/>
          <a:p>
            <a:r>
              <a:rPr lang="el-GR" b="1">
                <a:solidFill>
                  <a:srgbClr val="FF0000"/>
                </a:solidFill>
              </a:rPr>
              <a:t>Ανταγωνισμός ή</a:t>
            </a:r>
          </a:p>
          <a:p>
            <a:r>
              <a:rPr lang="el-GR" b="1">
                <a:solidFill>
                  <a:srgbClr val="FF0000"/>
                </a:solidFill>
              </a:rPr>
              <a:t>επιβολή</a:t>
            </a:r>
          </a:p>
        </p:txBody>
      </p:sp>
      <p:sp>
        <p:nvSpPr>
          <p:cNvPr id="40969" name="Text Box 9"/>
          <p:cNvSpPr txBox="1">
            <a:spLocks noChangeArrowheads="1"/>
          </p:cNvSpPr>
          <p:nvPr/>
        </p:nvSpPr>
        <p:spPr bwMode="auto">
          <a:xfrm>
            <a:off x="6280150" y="2003425"/>
            <a:ext cx="1657350" cy="366713"/>
          </a:xfrm>
          <a:prstGeom prst="rect">
            <a:avLst/>
          </a:prstGeom>
          <a:noFill/>
          <a:ln w="9525">
            <a:noFill/>
            <a:miter lim="800000"/>
            <a:headEnd/>
            <a:tailEnd/>
          </a:ln>
          <a:effectLst/>
        </p:spPr>
        <p:txBody>
          <a:bodyPr wrap="none">
            <a:spAutoFit/>
          </a:bodyPr>
          <a:lstStyle/>
          <a:p>
            <a:r>
              <a:rPr lang="el-GR" b="1">
                <a:solidFill>
                  <a:srgbClr val="FF0000"/>
                </a:solidFill>
                <a:effectLst>
                  <a:outerShdw blurRad="38100" dist="38100" dir="2700000" algn="tl">
                    <a:srgbClr val="C0C0C0"/>
                  </a:outerShdw>
                </a:effectLst>
              </a:rPr>
              <a:t>Συνεργασία</a:t>
            </a:r>
          </a:p>
        </p:txBody>
      </p:sp>
      <p:sp>
        <p:nvSpPr>
          <p:cNvPr id="40970" name="Text Box 10"/>
          <p:cNvSpPr txBox="1">
            <a:spLocks noChangeArrowheads="1"/>
          </p:cNvSpPr>
          <p:nvPr/>
        </p:nvSpPr>
        <p:spPr bwMode="auto">
          <a:xfrm>
            <a:off x="2751138" y="4451350"/>
            <a:ext cx="1368425" cy="366713"/>
          </a:xfrm>
          <a:prstGeom prst="rect">
            <a:avLst/>
          </a:prstGeom>
          <a:noFill/>
          <a:ln w="9525">
            <a:noFill/>
            <a:miter lim="800000"/>
            <a:headEnd/>
            <a:tailEnd/>
          </a:ln>
          <a:effectLst/>
        </p:spPr>
        <p:txBody>
          <a:bodyPr wrap="none">
            <a:spAutoFit/>
          </a:bodyPr>
          <a:lstStyle/>
          <a:p>
            <a:r>
              <a:rPr lang="el-GR" b="1">
                <a:solidFill>
                  <a:srgbClr val="FF0000"/>
                </a:solidFill>
              </a:rPr>
              <a:t>Αποφυγή</a:t>
            </a:r>
          </a:p>
        </p:txBody>
      </p:sp>
      <p:sp>
        <p:nvSpPr>
          <p:cNvPr id="40971" name="Text Box 11"/>
          <p:cNvSpPr txBox="1">
            <a:spLocks noChangeArrowheads="1"/>
          </p:cNvSpPr>
          <p:nvPr/>
        </p:nvSpPr>
        <p:spPr bwMode="auto">
          <a:xfrm>
            <a:off x="5940425" y="4365625"/>
            <a:ext cx="1995488" cy="641350"/>
          </a:xfrm>
          <a:prstGeom prst="rect">
            <a:avLst/>
          </a:prstGeom>
          <a:noFill/>
          <a:ln w="9525">
            <a:noFill/>
            <a:miter lim="800000"/>
            <a:headEnd/>
            <a:tailEnd/>
          </a:ln>
          <a:effectLst/>
        </p:spPr>
        <p:txBody>
          <a:bodyPr wrap="none">
            <a:spAutoFit/>
          </a:bodyPr>
          <a:lstStyle/>
          <a:p>
            <a:r>
              <a:rPr lang="el-GR" b="1">
                <a:solidFill>
                  <a:srgbClr val="FF0000"/>
                </a:solidFill>
              </a:rPr>
              <a:t>Υποχώρηση ή </a:t>
            </a:r>
          </a:p>
          <a:p>
            <a:r>
              <a:rPr lang="el-GR" b="1">
                <a:solidFill>
                  <a:srgbClr val="FF0000"/>
                </a:solidFill>
              </a:rPr>
              <a:t>Διευθέτηση</a:t>
            </a:r>
          </a:p>
        </p:txBody>
      </p:sp>
      <p:sp>
        <p:nvSpPr>
          <p:cNvPr id="40972" name="Oval 12"/>
          <p:cNvSpPr>
            <a:spLocks noChangeArrowheads="1"/>
          </p:cNvSpPr>
          <p:nvPr/>
        </p:nvSpPr>
        <p:spPr bwMode="auto">
          <a:xfrm>
            <a:off x="4427538" y="3284538"/>
            <a:ext cx="1800225" cy="647700"/>
          </a:xfrm>
          <a:prstGeom prst="ellipse">
            <a:avLst/>
          </a:prstGeom>
          <a:solidFill>
            <a:schemeClr val="folHlink"/>
          </a:solidFill>
          <a:ln w="9525">
            <a:solidFill>
              <a:schemeClr val="tx1"/>
            </a:solidFill>
            <a:round/>
            <a:headEnd/>
            <a:tailEnd/>
          </a:ln>
          <a:effectLst/>
        </p:spPr>
        <p:txBody>
          <a:bodyPr wrap="none" anchor="ctr"/>
          <a:lstStyle/>
          <a:p>
            <a:endParaRPr lang="el-GR"/>
          </a:p>
        </p:txBody>
      </p:sp>
      <p:sp>
        <p:nvSpPr>
          <p:cNvPr id="40973" name="Text Box 13"/>
          <p:cNvSpPr txBox="1">
            <a:spLocks noChangeArrowheads="1"/>
          </p:cNvSpPr>
          <p:nvPr/>
        </p:nvSpPr>
        <p:spPr bwMode="auto">
          <a:xfrm>
            <a:off x="4427538" y="3429000"/>
            <a:ext cx="1847850" cy="366713"/>
          </a:xfrm>
          <a:prstGeom prst="rect">
            <a:avLst/>
          </a:prstGeom>
          <a:noFill/>
          <a:ln w="9525">
            <a:noFill/>
            <a:miter lim="800000"/>
            <a:headEnd/>
            <a:tailEnd/>
          </a:ln>
          <a:effectLst/>
        </p:spPr>
        <p:txBody>
          <a:bodyPr wrap="none">
            <a:spAutoFit/>
          </a:bodyPr>
          <a:lstStyle/>
          <a:p>
            <a:r>
              <a:rPr lang="el-GR" b="1">
                <a:solidFill>
                  <a:srgbClr val="FF0000"/>
                </a:solidFill>
              </a:rPr>
              <a:t>Συμβιβασμός</a:t>
            </a:r>
          </a:p>
        </p:txBody>
      </p:sp>
      <p:sp>
        <p:nvSpPr>
          <p:cNvPr id="40974" name="Text Box 14"/>
          <p:cNvSpPr txBox="1">
            <a:spLocks noChangeArrowheads="1"/>
          </p:cNvSpPr>
          <p:nvPr/>
        </p:nvSpPr>
        <p:spPr bwMode="auto">
          <a:xfrm rot="16200000">
            <a:off x="-819943" y="3147219"/>
            <a:ext cx="4081462" cy="641350"/>
          </a:xfrm>
          <a:prstGeom prst="rect">
            <a:avLst/>
          </a:prstGeom>
          <a:noFill/>
          <a:ln w="9525">
            <a:noFill/>
            <a:miter lim="800000"/>
            <a:headEnd/>
            <a:tailEnd/>
          </a:ln>
          <a:effectLst/>
        </p:spPr>
        <p:txBody>
          <a:bodyPr wrap="none">
            <a:spAutoFit/>
          </a:bodyPr>
          <a:lstStyle/>
          <a:p>
            <a:pPr algn="ctr"/>
            <a:r>
              <a:rPr lang="el-GR" b="1">
                <a:effectLst>
                  <a:outerShdw blurRad="38100" dist="38100" dir="2700000" algn="tl">
                    <a:srgbClr val="C0C0C0"/>
                  </a:outerShdw>
                </a:effectLst>
              </a:rPr>
              <a:t>Πρόθεση για ικανοποίηση των </a:t>
            </a:r>
          </a:p>
          <a:p>
            <a:pPr algn="ctr"/>
            <a:r>
              <a:rPr lang="el-GR" b="1">
                <a:effectLst>
                  <a:outerShdw blurRad="38100" dist="38100" dir="2700000" algn="tl">
                    <a:srgbClr val="C0C0C0"/>
                  </a:outerShdw>
                </a:effectLst>
              </a:rPr>
              <a:t>ατομικών συμφερόντων</a:t>
            </a:r>
          </a:p>
        </p:txBody>
      </p:sp>
      <p:sp>
        <p:nvSpPr>
          <p:cNvPr id="40975" name="Text Box 15"/>
          <p:cNvSpPr txBox="1">
            <a:spLocks noChangeArrowheads="1"/>
          </p:cNvSpPr>
          <p:nvPr/>
        </p:nvSpPr>
        <p:spPr bwMode="auto">
          <a:xfrm rot="16200000">
            <a:off x="1584326" y="4294187"/>
            <a:ext cx="1160462" cy="366713"/>
          </a:xfrm>
          <a:prstGeom prst="rect">
            <a:avLst/>
          </a:prstGeom>
          <a:noFill/>
          <a:ln w="9525">
            <a:noFill/>
            <a:miter lim="800000"/>
            <a:headEnd/>
            <a:tailEnd/>
          </a:ln>
          <a:effectLst/>
        </p:spPr>
        <p:txBody>
          <a:bodyPr wrap="none">
            <a:spAutoFit/>
          </a:bodyPr>
          <a:lstStyle/>
          <a:p>
            <a:r>
              <a:rPr lang="el-GR" b="1">
                <a:effectLst>
                  <a:outerShdw blurRad="38100" dist="38100" dir="2700000" algn="tl">
                    <a:srgbClr val="C0C0C0"/>
                  </a:outerShdw>
                </a:effectLst>
              </a:rPr>
              <a:t>Χαμηλή</a:t>
            </a:r>
          </a:p>
        </p:txBody>
      </p:sp>
      <p:sp>
        <p:nvSpPr>
          <p:cNvPr id="40976" name="Text Box 16"/>
          <p:cNvSpPr txBox="1">
            <a:spLocks noChangeArrowheads="1"/>
          </p:cNvSpPr>
          <p:nvPr/>
        </p:nvSpPr>
        <p:spPr bwMode="auto">
          <a:xfrm rot="16200000">
            <a:off x="1569244" y="2112169"/>
            <a:ext cx="1044575" cy="366713"/>
          </a:xfrm>
          <a:prstGeom prst="rect">
            <a:avLst/>
          </a:prstGeom>
          <a:noFill/>
          <a:ln w="9525">
            <a:noFill/>
            <a:miter lim="800000"/>
            <a:headEnd/>
            <a:tailEnd/>
          </a:ln>
          <a:effectLst/>
        </p:spPr>
        <p:txBody>
          <a:bodyPr wrap="none">
            <a:spAutoFit/>
          </a:bodyPr>
          <a:lstStyle/>
          <a:p>
            <a:r>
              <a:rPr lang="el-GR" b="1">
                <a:effectLst>
                  <a:outerShdw blurRad="38100" dist="38100" dir="2700000" algn="tl">
                    <a:srgbClr val="C0C0C0"/>
                  </a:outerShdw>
                </a:effectLst>
              </a:rPr>
              <a:t>Υψηλή</a:t>
            </a:r>
          </a:p>
        </p:txBody>
      </p:sp>
      <p:sp>
        <p:nvSpPr>
          <p:cNvPr id="40977" name="Text Box 17"/>
          <p:cNvSpPr txBox="1">
            <a:spLocks noChangeArrowheads="1"/>
          </p:cNvSpPr>
          <p:nvPr/>
        </p:nvSpPr>
        <p:spPr bwMode="auto">
          <a:xfrm>
            <a:off x="7380288" y="5300663"/>
            <a:ext cx="1044575" cy="366712"/>
          </a:xfrm>
          <a:prstGeom prst="rect">
            <a:avLst/>
          </a:prstGeom>
          <a:noFill/>
          <a:ln w="9525">
            <a:noFill/>
            <a:miter lim="800000"/>
            <a:headEnd/>
            <a:tailEnd/>
          </a:ln>
          <a:effectLst/>
        </p:spPr>
        <p:txBody>
          <a:bodyPr wrap="none">
            <a:spAutoFit/>
          </a:bodyPr>
          <a:lstStyle/>
          <a:p>
            <a:r>
              <a:rPr lang="el-GR" b="1">
                <a:effectLst>
                  <a:outerShdw blurRad="38100" dist="38100" dir="2700000" algn="tl">
                    <a:srgbClr val="C0C0C0"/>
                  </a:outerShdw>
                </a:effectLst>
              </a:rPr>
              <a:t>Υψηλή</a:t>
            </a:r>
          </a:p>
        </p:txBody>
      </p:sp>
      <p:sp>
        <p:nvSpPr>
          <p:cNvPr id="40978" name="Text Box 18"/>
          <p:cNvSpPr txBox="1">
            <a:spLocks noChangeArrowheads="1"/>
          </p:cNvSpPr>
          <p:nvPr/>
        </p:nvSpPr>
        <p:spPr bwMode="auto">
          <a:xfrm>
            <a:off x="2627313" y="5300663"/>
            <a:ext cx="1160462" cy="366712"/>
          </a:xfrm>
          <a:prstGeom prst="rect">
            <a:avLst/>
          </a:prstGeom>
          <a:noFill/>
          <a:ln w="9525">
            <a:noFill/>
            <a:miter lim="800000"/>
            <a:headEnd/>
            <a:tailEnd/>
          </a:ln>
          <a:effectLst/>
        </p:spPr>
        <p:txBody>
          <a:bodyPr wrap="none">
            <a:spAutoFit/>
          </a:bodyPr>
          <a:lstStyle/>
          <a:p>
            <a:r>
              <a:rPr lang="el-GR" b="1">
                <a:effectLst>
                  <a:outerShdw blurRad="38100" dist="38100" dir="2700000" algn="tl">
                    <a:srgbClr val="C0C0C0"/>
                  </a:outerShdw>
                </a:effectLst>
              </a:rPr>
              <a:t>Χαμηλή</a:t>
            </a:r>
          </a:p>
        </p:txBody>
      </p:sp>
      <p:sp>
        <p:nvSpPr>
          <p:cNvPr id="40979" name="Text Box 19"/>
          <p:cNvSpPr txBox="1">
            <a:spLocks noChangeArrowheads="1"/>
          </p:cNvSpPr>
          <p:nvPr/>
        </p:nvSpPr>
        <p:spPr bwMode="auto">
          <a:xfrm>
            <a:off x="3127375" y="5734050"/>
            <a:ext cx="4594225" cy="641350"/>
          </a:xfrm>
          <a:prstGeom prst="rect">
            <a:avLst/>
          </a:prstGeom>
          <a:noFill/>
          <a:ln w="9525">
            <a:noFill/>
            <a:miter lim="800000"/>
            <a:headEnd/>
            <a:tailEnd/>
          </a:ln>
          <a:effectLst/>
        </p:spPr>
        <p:txBody>
          <a:bodyPr wrap="none">
            <a:spAutoFit/>
          </a:bodyPr>
          <a:lstStyle/>
          <a:p>
            <a:pPr algn="ctr"/>
            <a:r>
              <a:rPr lang="el-GR" b="1">
                <a:effectLst>
                  <a:outerShdw blurRad="38100" dist="38100" dir="2700000" algn="tl">
                    <a:srgbClr val="C0C0C0"/>
                  </a:outerShdw>
                </a:effectLst>
              </a:rPr>
              <a:t>Πρόθεση για την ικανοποίηση των </a:t>
            </a:r>
          </a:p>
          <a:p>
            <a:pPr algn="ctr"/>
            <a:r>
              <a:rPr lang="el-GR" b="1">
                <a:effectLst>
                  <a:outerShdw blurRad="38100" dist="38100" dir="2700000" algn="tl">
                    <a:srgbClr val="C0C0C0"/>
                  </a:outerShdw>
                </a:effectLst>
              </a:rPr>
              <a:t>συμφερόντων του άλλου ατόμου</a:t>
            </a:r>
          </a:p>
        </p:txBody>
      </p:sp>
      <p:sp>
        <p:nvSpPr>
          <p:cNvPr id="40980" name="Text Box 20"/>
          <p:cNvSpPr txBox="1">
            <a:spLocks noChangeArrowheads="1"/>
          </p:cNvSpPr>
          <p:nvPr/>
        </p:nvSpPr>
        <p:spPr bwMode="auto">
          <a:xfrm>
            <a:off x="0" y="333375"/>
            <a:ext cx="8964613" cy="822325"/>
          </a:xfrm>
          <a:prstGeom prst="rect">
            <a:avLst/>
          </a:prstGeom>
          <a:noFill/>
          <a:ln w="9525">
            <a:noFill/>
            <a:miter lim="800000"/>
            <a:headEnd/>
            <a:tailEnd/>
          </a:ln>
          <a:effectLst/>
        </p:spPr>
        <p:txBody>
          <a:bodyPr>
            <a:spAutoFit/>
          </a:bodyPr>
          <a:lstStyle/>
          <a:p>
            <a:pPr algn="ctr"/>
            <a:r>
              <a:rPr lang="el-GR" sz="2400" b="1"/>
              <a:t>Στρατηγικές Χειρισμού Συγκρούσεων</a:t>
            </a:r>
          </a:p>
          <a:p>
            <a:pPr algn="ctr"/>
            <a:r>
              <a:rPr lang="el-GR" sz="2400" b="1"/>
              <a:t>κατά </a:t>
            </a:r>
            <a:r>
              <a:rPr lang="en-US" sz="2400" b="1"/>
              <a:t>Thomas</a:t>
            </a:r>
            <a:endParaRPr lang="el-GR" sz="2400" b="1"/>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1370013" y="301625"/>
            <a:ext cx="7594600" cy="1143000"/>
          </a:xfrm>
        </p:spPr>
        <p:txBody>
          <a:bodyPr/>
          <a:lstStyle/>
          <a:p>
            <a:r>
              <a:rPr lang="el-GR" sz="2800" b="1">
                <a:solidFill>
                  <a:schemeClr val="tx1"/>
                </a:solidFill>
              </a:rPr>
              <a:t>Στρατηγικές Χειρισμού Συγκρούσεων</a:t>
            </a:r>
            <a:br>
              <a:rPr lang="el-GR" sz="2800" b="1">
                <a:solidFill>
                  <a:schemeClr val="tx1"/>
                </a:solidFill>
              </a:rPr>
            </a:br>
            <a:r>
              <a:rPr lang="el-GR" sz="2800" b="1">
                <a:solidFill>
                  <a:schemeClr val="tx1"/>
                </a:solidFill>
              </a:rPr>
              <a:t>κατά </a:t>
            </a:r>
            <a:r>
              <a:rPr lang="en-US" sz="2800" b="1">
                <a:solidFill>
                  <a:schemeClr val="tx1"/>
                </a:solidFill>
              </a:rPr>
              <a:t>Thomas</a:t>
            </a:r>
            <a:br>
              <a:rPr lang="el-GR" sz="2800" b="1">
                <a:solidFill>
                  <a:schemeClr val="tx1"/>
                </a:solidFill>
              </a:rPr>
            </a:br>
            <a:endParaRPr lang="en-US" sz="2800" b="1">
              <a:solidFill>
                <a:schemeClr val="tx1"/>
              </a:solidFill>
            </a:endParaRPr>
          </a:p>
        </p:txBody>
      </p:sp>
      <p:sp>
        <p:nvSpPr>
          <p:cNvPr id="86019" name="Rectangle 3"/>
          <p:cNvSpPr>
            <a:spLocks noGrp="1" noChangeArrowheads="1"/>
          </p:cNvSpPr>
          <p:nvPr>
            <p:ph type="body" idx="1"/>
          </p:nvPr>
        </p:nvSpPr>
        <p:spPr>
          <a:xfrm>
            <a:off x="755650" y="1827213"/>
            <a:ext cx="8137525" cy="4841875"/>
          </a:xfrm>
        </p:spPr>
        <p:txBody>
          <a:bodyPr/>
          <a:lstStyle/>
          <a:p>
            <a:pPr>
              <a:lnSpc>
                <a:spcPct val="80000"/>
              </a:lnSpc>
              <a:spcAft>
                <a:spcPts val="600"/>
              </a:spcAft>
            </a:pPr>
            <a:r>
              <a:rPr lang="el-GR" sz="1500" b="1" dirty="0"/>
              <a:t>Συνεργασία:</a:t>
            </a:r>
            <a:r>
              <a:rPr lang="el-GR" sz="1500" dirty="0"/>
              <a:t> ιδανική στρατηγική. Οι δύο πλευρές αναγνωρίζουν σημεία συμφωνίας και διαφωνίας και επιλέγουν κοινούς τόπους. Η στρατηγική αυτή απαιτεί περισσότερο χρόνο αλλά είναι πιο ουσιώδης και ικανοποιεί προσδοκίες και των δύο πλευρών.</a:t>
            </a:r>
          </a:p>
          <a:p>
            <a:pPr>
              <a:lnSpc>
                <a:spcPct val="80000"/>
              </a:lnSpc>
              <a:spcAft>
                <a:spcPts val="600"/>
              </a:spcAft>
            </a:pPr>
            <a:r>
              <a:rPr lang="el-GR" sz="1500" b="1" dirty="0"/>
              <a:t>Συμβιβασμός:</a:t>
            </a:r>
            <a:r>
              <a:rPr lang="el-GR" sz="1500" dirty="0"/>
              <a:t> μοίρασμα διαφοράς με αμοιβαίες υποχωρήσεις και μερική ικανοποίηση των δύο πλευρών. Και οι δύο κερδίζουν κάτι αλλά ταυτόχρονα υποχωρούν σε κάτι άλλο σαν αντάλλαγμα.</a:t>
            </a:r>
          </a:p>
          <a:p>
            <a:pPr>
              <a:lnSpc>
                <a:spcPct val="80000"/>
              </a:lnSpc>
              <a:spcAft>
                <a:spcPts val="600"/>
              </a:spcAft>
            </a:pPr>
            <a:r>
              <a:rPr lang="el-GR" sz="1500" b="1" dirty="0"/>
              <a:t>Αποφυγή:</a:t>
            </a:r>
            <a:r>
              <a:rPr lang="el-GR" sz="1500" dirty="0"/>
              <a:t> Είναι κατάσταση άρνησης του προβλήματος και έχει ως συνέπεια τη διαιώνιση της σύγκρουσης. Γίνεται με φυσική απομάκρυνση των δύο συγκρουόμενων πλευρών. Δεν θεωρείται επιλέξιμη στρατηγική αλλά μπορεί να είναι χρήσιμη μόνο για την εξοικονόμηση χρόνου για συλλογή περισσότερων πληροφοριών.</a:t>
            </a:r>
          </a:p>
          <a:p>
            <a:pPr>
              <a:lnSpc>
                <a:spcPct val="80000"/>
              </a:lnSpc>
              <a:spcAft>
                <a:spcPts val="600"/>
              </a:spcAft>
            </a:pPr>
            <a:r>
              <a:rPr lang="el-GR" sz="1500" b="1" dirty="0"/>
              <a:t>Υποχώρηση ή Διευθέτηση:</a:t>
            </a:r>
            <a:r>
              <a:rPr lang="el-GR" sz="1500" dirty="0"/>
              <a:t> ικανοποίηση συμφερόντων της άλλης πλευράς σε βάρος των ατομικών. Εδώ προέχει για το άτομο η διατήρηση των καλών σχέσεων με την άλλη πλευρά. Είναι αποτελεσματική όταν η ισορροπία και η σταθερότητα είναι ιδιαίτερα σημαντικές ή όταν η άλλη πλευρά υπερισχύει  και το άτομο θέλει να ελαχιστοποιήσει τις απώλειες τους.</a:t>
            </a:r>
          </a:p>
          <a:p>
            <a:pPr>
              <a:lnSpc>
                <a:spcPct val="80000"/>
              </a:lnSpc>
            </a:pPr>
            <a:r>
              <a:rPr lang="el-GR" sz="1500" b="1" dirty="0"/>
              <a:t>Ανταγωνισμός:</a:t>
            </a:r>
            <a:r>
              <a:rPr lang="el-GR" sz="1500" dirty="0"/>
              <a:t> πλήρης ικανοποίηση των συμφερόντων του ατόμου σε βάρος της άλλης πλευράς. Το άτομο εκτοξεύει απειλές ή κάνει χρήση εξουσίας ή καταφεύγει σε χρήση βίας και προσπαθεί να αποκτήσει τον απόλυτο έλεγχο. Μειονεκτήματα: διακοπή της επικοινωνίας, μυστικότητα μεταξύ συγκρουόμενων, αποπροσανατολισμοί αντιπάλων κτλ.</a:t>
            </a:r>
          </a:p>
          <a:p>
            <a:pPr>
              <a:lnSpc>
                <a:spcPct val="80000"/>
              </a:lnSpc>
            </a:pPr>
            <a:endParaRPr lang="en-US" sz="15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l-GR"/>
              <a:t>ΑΠΟΦΥΓΗ</a:t>
            </a:r>
            <a:endParaRPr lang="en-US"/>
          </a:p>
        </p:txBody>
      </p:sp>
      <p:sp>
        <p:nvSpPr>
          <p:cNvPr id="81923" name="Rectangle 3"/>
          <p:cNvSpPr>
            <a:spLocks noGrp="1" noChangeArrowheads="1"/>
          </p:cNvSpPr>
          <p:nvPr>
            <p:ph type="body" idx="1"/>
          </p:nvPr>
        </p:nvSpPr>
        <p:spPr/>
        <p:txBody>
          <a:bodyPr/>
          <a:lstStyle/>
          <a:p>
            <a:pPr>
              <a:lnSpc>
                <a:spcPct val="80000"/>
              </a:lnSpc>
              <a:spcAft>
                <a:spcPts val="600"/>
              </a:spcAft>
            </a:pPr>
            <a:r>
              <a:rPr lang="el-GR" sz="1700" dirty="0"/>
              <a:t>Αποφυγή: εφαρμόζεται μόνο όταν α) η διοίκηση είναι πρόθυμη να αγνοήσει τις αιτίες της σύγκρουσης και β) η επίλυσή της δεν θα πρέπει να είναι ζωτικό θέμα για τον οργανισμό. Σπανίως υπάρχουν αυτές οι δύο συνθήκες.</a:t>
            </a:r>
          </a:p>
          <a:p>
            <a:pPr>
              <a:lnSpc>
                <a:spcPct val="80000"/>
              </a:lnSpc>
              <a:spcAft>
                <a:spcPts val="600"/>
              </a:spcAft>
              <a:buFont typeface="Wingdings" pitchFamily="2" charset="2"/>
              <a:buNone/>
            </a:pPr>
            <a:r>
              <a:rPr lang="el-GR" sz="1700" dirty="0"/>
              <a:t>Τρόποι αποφυγής: </a:t>
            </a:r>
          </a:p>
          <a:p>
            <a:pPr>
              <a:lnSpc>
                <a:spcPct val="80000"/>
              </a:lnSpc>
              <a:spcAft>
                <a:spcPts val="600"/>
              </a:spcAft>
              <a:buFont typeface="Wingdings" pitchFamily="2" charset="2"/>
              <a:buNone/>
            </a:pPr>
            <a:r>
              <a:rPr lang="el-GR" sz="1700" dirty="0"/>
              <a:t>	Ηθελημένη άγνοια: το πρόβλημα αγνοείται σαν μην υπάρχει </a:t>
            </a:r>
          </a:p>
          <a:p>
            <a:pPr>
              <a:lnSpc>
                <a:spcPct val="80000"/>
              </a:lnSpc>
              <a:spcAft>
                <a:spcPts val="600"/>
              </a:spcAft>
              <a:buFont typeface="Wingdings" pitchFamily="2" charset="2"/>
              <a:buNone/>
            </a:pPr>
            <a:r>
              <a:rPr lang="el-GR" sz="1700" dirty="0"/>
              <a:t>	Μερική απομάκρυνση: περιορισμός της επαφής των δύο πλευρών. Η επικοινωνία γίνεται με συγκεκριμένη ατζέντα και δεν επιτρέπονται παρεκκλίσεις από αυτήν. Η συνεχής ένταση μεταξύ των δύο πλευρών επηρεάζει με αρνητικό τρόπο τις καθημερινές λειτουργίες του οργανισμού</a:t>
            </a:r>
          </a:p>
          <a:p>
            <a:pPr>
              <a:lnSpc>
                <a:spcPct val="80000"/>
              </a:lnSpc>
              <a:spcAft>
                <a:spcPts val="600"/>
              </a:spcAft>
              <a:buFont typeface="Wingdings" pitchFamily="2" charset="2"/>
              <a:buNone/>
            </a:pPr>
            <a:r>
              <a:rPr lang="el-GR" sz="1700" dirty="0"/>
              <a:t>	Πλήρης απομάκρυνση: καθολική φυσική απομάκρυνση των δύο πλευρών. Είναι εφικτή όταν δεν απαιτείται καθόλου επικοινωνία</a:t>
            </a:r>
          </a:p>
          <a:p>
            <a:pPr>
              <a:lnSpc>
                <a:spcPct val="80000"/>
              </a:lnSpc>
              <a:buFont typeface="Wingdings" pitchFamily="2" charset="2"/>
              <a:buNone/>
            </a:pPr>
            <a:r>
              <a:rPr lang="el-GR" sz="1700"/>
              <a:t>ΣΥΓΚΑΛΥΨΗ</a:t>
            </a:r>
            <a:r>
              <a:rPr lang="el-GR" sz="1700" dirty="0"/>
              <a:t>: Τεχνική παρόμοια με την αποφυγή μόνο που σε αυτήν την περίπτωση γίνεται αποδεκτό ότι υπάρχει σύγκρουση αλλά δίδεται έμφαση στις αρμονικές και ειρηνικές σχέσεις και η σύγκρουση «συγκαλύπτεται».</a:t>
            </a:r>
            <a:endParaRPr lang="en-US" sz="17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l-GR"/>
              <a:t>ΕΠΙΒΟΛΗ</a:t>
            </a:r>
            <a:endParaRPr lang="en-US"/>
          </a:p>
        </p:txBody>
      </p:sp>
      <p:sp>
        <p:nvSpPr>
          <p:cNvPr id="82947" name="Rectangle 3"/>
          <p:cNvSpPr>
            <a:spLocks noGrp="1" noChangeArrowheads="1"/>
          </p:cNvSpPr>
          <p:nvPr>
            <p:ph type="body" idx="1"/>
          </p:nvPr>
        </p:nvSpPr>
        <p:spPr/>
        <p:txBody>
          <a:bodyPr/>
          <a:lstStyle/>
          <a:p>
            <a:pPr>
              <a:lnSpc>
                <a:spcPct val="90000"/>
              </a:lnSpc>
            </a:pPr>
            <a:r>
              <a:rPr lang="el-GR" sz="2100"/>
              <a:t>Παρέμβαση εξουσίας: το ανώτερο στέλεχος επιβάλλει τη δική του άποψη στις δύο αντίθετες πλευρές</a:t>
            </a:r>
          </a:p>
          <a:p>
            <a:pPr>
              <a:lnSpc>
                <a:spcPct val="90000"/>
              </a:lnSpc>
              <a:buFont typeface="Wingdings" pitchFamily="2" charset="2"/>
              <a:buNone/>
            </a:pPr>
            <a:r>
              <a:rPr lang="el-GR" sz="2100"/>
              <a:t>Πλεονεκτήματα: είναι η ταχύτερη μέθοδος επίλυσης μιας σύγκρουσης, συμφωνεί με την υπάρχουσα δομή  εξουσίας του οργανισμού</a:t>
            </a:r>
          </a:p>
          <a:p>
            <a:pPr>
              <a:lnSpc>
                <a:spcPct val="90000"/>
              </a:lnSpc>
              <a:buFont typeface="Wingdings" pitchFamily="2" charset="2"/>
              <a:buNone/>
            </a:pPr>
            <a:r>
              <a:rPr lang="el-GR" sz="2100"/>
              <a:t>Μειονεκτήματα: δεν αντιμετωπίζονται οι αιτίες του προβλήματος (η σύγκρουση μπορεί να εκδηλωθεί και πάλι σε σοβαρότερη μορφή), η μία ή και οι δύο πλευρές μπορεί να κρίνουν άσχημα την παρέμβαση (αίσθημα αδικίας ή ταπείνωσης)</a:t>
            </a:r>
            <a:endParaRPr lang="en-US" sz="21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l-GR"/>
              <a:t>ΣΥΜΒΙΒΑΣΜΟΣ</a:t>
            </a:r>
            <a:endParaRPr lang="en-US"/>
          </a:p>
        </p:txBody>
      </p:sp>
      <p:sp>
        <p:nvSpPr>
          <p:cNvPr id="83971" name="Rectangle 3"/>
          <p:cNvSpPr>
            <a:spLocks noGrp="1" noChangeArrowheads="1"/>
          </p:cNvSpPr>
          <p:nvPr>
            <p:ph type="body" idx="1"/>
          </p:nvPr>
        </p:nvSpPr>
        <p:spPr/>
        <p:txBody>
          <a:bodyPr/>
          <a:lstStyle/>
          <a:p>
            <a:pPr>
              <a:lnSpc>
                <a:spcPct val="90000"/>
              </a:lnSpc>
            </a:pPr>
            <a:r>
              <a:rPr lang="el-GR" sz="2100"/>
              <a:t>Ικανοποιείται ένα μέρος τουλάχιστον των θέσεων κάθε πλευράς. Προσφέρει μερική ικανοποίηση και κανένας δε θεωρείται νικητής ή χαμένος.</a:t>
            </a:r>
          </a:p>
          <a:p>
            <a:pPr>
              <a:lnSpc>
                <a:spcPct val="90000"/>
              </a:lnSpc>
              <a:buFont typeface="Wingdings" pitchFamily="2" charset="2"/>
              <a:buNone/>
            </a:pPr>
            <a:r>
              <a:rPr lang="el-GR" sz="2100"/>
              <a:t>Μειονεκτήματα: δεν αντιμετωπίζονται υποβόσκουσες αιτίες σύγκρουσης διότι δίδεται έμφαση μόνο στη λύση, δεν ικανοποιούνται και οι δύο πλευρές, μπορεί να μην επιλυθεί πραγματικά το πρόβλημα αφού το κριτήριο για λήψη απόφασης είναι ο συμβιβασμός (δηλαδή εάν η αποτελεσματικότερη λύση είναι να επωφεληθεί η μία ομάδα έναντι της άλλης αυτή δεν πρόκειται να επιλεγεί με τη μέθοδο του συμβιβασμού)</a:t>
            </a:r>
            <a:endParaRPr lang="en-US" sz="21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l-GR" sz="3200"/>
              <a:t>ΑΜΕΣΗ ΑΝΤΙΜΕΤΩΠΙΣΗ ΚΑΙ ΣΥΝΕΡΓΑΣΙΑ</a:t>
            </a:r>
            <a:endParaRPr lang="en-US" sz="3200"/>
          </a:p>
        </p:txBody>
      </p:sp>
      <p:sp>
        <p:nvSpPr>
          <p:cNvPr id="84995" name="Rectangle 3"/>
          <p:cNvSpPr>
            <a:spLocks noGrp="1" noChangeArrowheads="1"/>
          </p:cNvSpPr>
          <p:nvPr>
            <p:ph type="body" idx="1"/>
          </p:nvPr>
        </p:nvSpPr>
        <p:spPr/>
        <p:txBody>
          <a:bodyPr/>
          <a:lstStyle/>
          <a:p>
            <a:pPr>
              <a:lnSpc>
                <a:spcPct val="90000"/>
              </a:lnSpc>
            </a:pPr>
            <a:r>
              <a:rPr lang="el-GR" sz="2100"/>
              <a:t>Δίδεται βαρύτητα στην κατανόηση και την επίτευξη των στόχων του οργανισμού (και όχι στους προσωπικούς στόχους των αντίθετων πλευρών)</a:t>
            </a:r>
          </a:p>
          <a:p>
            <a:pPr>
              <a:lnSpc>
                <a:spcPct val="90000"/>
              </a:lnSpc>
              <a:buFont typeface="Wingdings" pitchFamily="2" charset="2"/>
              <a:buNone/>
            </a:pPr>
            <a:r>
              <a:rPr lang="el-GR" sz="2100"/>
              <a:t>Τρόποι επίτευξης: αμοιβαία ανταλλαγή προσωπικού, έμφαση στους στόχους ανώτερου επιπέδου (προκειμένου να επιτευχθεί το δεύτερο απαιτείται: οι υπάλληλοι να κατανοούν τους στόχους του οργανισμού και η διοίκηση να πείσει τις δύο πλευρές ότι καμία από τις δύο ομάδες δεν μπορεί να επιτύχει μόνη της το στόχο).</a:t>
            </a:r>
            <a:endParaRPr lang="en-US" sz="21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l-GR"/>
              <a:t>ΠΑΡΑΔΕΙΓΜΑ ΣΥΝΕΡΓΑΣΙΑΣ</a:t>
            </a:r>
            <a:endParaRPr lang="en-US"/>
          </a:p>
        </p:txBody>
      </p:sp>
      <p:sp>
        <p:nvSpPr>
          <p:cNvPr id="87043" name="Rectangle 3"/>
          <p:cNvSpPr>
            <a:spLocks noGrp="1" noChangeArrowheads="1"/>
          </p:cNvSpPr>
          <p:nvPr>
            <p:ph type="body" idx="1"/>
          </p:nvPr>
        </p:nvSpPr>
        <p:spPr/>
        <p:txBody>
          <a:bodyPr/>
          <a:lstStyle/>
          <a:p>
            <a:pPr>
              <a:lnSpc>
                <a:spcPct val="80000"/>
              </a:lnSpc>
            </a:pPr>
            <a:r>
              <a:rPr lang="el-GR" sz="2500"/>
              <a:t>Αυτοκινητοβιομηχανία </a:t>
            </a:r>
            <a:r>
              <a:rPr lang="en-US" sz="2500"/>
              <a:t>Ford (</a:t>
            </a:r>
            <a:r>
              <a:rPr lang="el-GR" sz="2500"/>
              <a:t>Μοντέλο </a:t>
            </a:r>
            <a:r>
              <a:rPr lang="en-US" sz="2500"/>
              <a:t>Taurus</a:t>
            </a:r>
            <a:r>
              <a:rPr lang="el-GR" sz="2500"/>
              <a:t>): Τμήμα σχεδίασης εισηγείται την εγκατάσταση μπαταρίας 50 ευρώ (μικρή σε μέγεθος και αφήνει χώρο για τη μηχανή). Τμήμα συντήρησης εισηγείται χρήση μπαταρίας 90 ευρώ, η οποία δεν χρειάζεται συντήρηση και έχει μεγαλύτερη διάρκεια ζωής. Είναι όμως κατά 1/3 μεγαλύτερη και απαιτεί επανασχεδιασμό της μηχανής. Με τη δημιουργία ομάδων αλληλεπίδρασης βρέθηκε βιώσιμη λύση και από τις δύο πλευρές.</a:t>
            </a:r>
            <a:endParaRPr lang="en-US" sz="25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l-GR" dirty="0"/>
              <a:t>Μοντέλο σύγκρουσης </a:t>
            </a:r>
            <a:r>
              <a:rPr lang="en-US" dirty="0"/>
              <a:t>Greenhalgh</a:t>
            </a:r>
            <a:endParaRPr lang="el-GR" dirty="0"/>
          </a:p>
        </p:txBody>
      </p:sp>
      <p:sp>
        <p:nvSpPr>
          <p:cNvPr id="25603" name="Rectangle 3"/>
          <p:cNvSpPr>
            <a:spLocks noGrp="1" noChangeArrowheads="1"/>
          </p:cNvSpPr>
          <p:nvPr>
            <p:ph type="body" idx="1"/>
          </p:nvPr>
        </p:nvSpPr>
        <p:spPr/>
        <p:txBody>
          <a:bodyPr/>
          <a:lstStyle/>
          <a:p>
            <a:pPr>
              <a:buFont typeface="Wingdings" pitchFamily="2" charset="2"/>
              <a:buNone/>
            </a:pPr>
            <a:r>
              <a:rPr lang="el-GR"/>
              <a:t>Επτά διαστάσεις που διαθέτουν κλίμακα που ξεκινά από «δύσκολο να επιλυθεί» έως «εύκολο να επιλυθεί». </a:t>
            </a:r>
          </a:p>
          <a:p>
            <a:pPr>
              <a:buFont typeface="Wingdings" pitchFamily="2" charset="2"/>
              <a:buNone/>
            </a:pPr>
            <a:r>
              <a:rPr lang="el-GR"/>
              <a:t>- Υπό συζήτηση θέμα – Μέγεθος συμφερόντων – αλληλεξάρτηση μερών κτλ.</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042988" y="188913"/>
            <a:ext cx="7850187" cy="1008062"/>
          </a:xfrm>
        </p:spPr>
        <p:txBody>
          <a:bodyPr/>
          <a:lstStyle/>
          <a:p>
            <a:pPr algn="ctr"/>
            <a:r>
              <a:rPr lang="el-GR" sz="3200"/>
              <a:t>Αποτελεσματική ομαδική αντιπαράθεση</a:t>
            </a:r>
            <a:br>
              <a:rPr lang="el-GR" sz="3200"/>
            </a:br>
            <a:r>
              <a:rPr lang="el-GR" sz="3200"/>
              <a:t>(Μοντέλο </a:t>
            </a:r>
            <a:r>
              <a:rPr lang="en-US" sz="3200"/>
              <a:t>Beckhard)</a:t>
            </a:r>
            <a:endParaRPr lang="el-GR" sz="3200"/>
          </a:p>
        </p:txBody>
      </p:sp>
      <p:sp>
        <p:nvSpPr>
          <p:cNvPr id="43011" name="Rectangle 3"/>
          <p:cNvSpPr>
            <a:spLocks noChangeArrowheads="1"/>
          </p:cNvSpPr>
          <p:nvPr/>
        </p:nvSpPr>
        <p:spPr bwMode="auto">
          <a:xfrm>
            <a:off x="179388" y="2636838"/>
            <a:ext cx="2916237" cy="1008062"/>
          </a:xfrm>
          <a:prstGeom prst="rect">
            <a:avLst/>
          </a:prstGeom>
          <a:gradFill rotWithShape="1">
            <a:gsLst>
              <a:gs pos="0">
                <a:srgbClr val="336699"/>
              </a:gs>
              <a:gs pos="100000">
                <a:srgbClr val="172F47"/>
              </a:gs>
            </a:gsLst>
            <a:lin ang="5400000" scaled="1"/>
          </a:gradFill>
          <a:ln w="9525">
            <a:solidFill>
              <a:schemeClr val="tx1"/>
            </a:solidFill>
            <a:miter lim="800000"/>
            <a:headEnd/>
            <a:tailEnd/>
          </a:ln>
          <a:effectLst/>
        </p:spPr>
        <p:txBody>
          <a:bodyPr wrap="none" anchor="ctr"/>
          <a:lstStyle/>
          <a:p>
            <a:pPr algn="ctr"/>
            <a:r>
              <a:rPr lang="el-GR">
                <a:solidFill>
                  <a:schemeClr val="bg1"/>
                </a:solidFill>
                <a:latin typeface="Arial" charset="0"/>
              </a:rPr>
              <a:t>Συνάντηση των ηγετών ή </a:t>
            </a:r>
          </a:p>
          <a:p>
            <a:pPr algn="ctr"/>
            <a:r>
              <a:rPr lang="el-GR">
                <a:solidFill>
                  <a:schemeClr val="bg1"/>
                </a:solidFill>
                <a:latin typeface="Arial" charset="0"/>
              </a:rPr>
              <a:t>όλων των μελών </a:t>
            </a:r>
          </a:p>
          <a:p>
            <a:pPr algn="ctr"/>
            <a:r>
              <a:rPr lang="el-GR">
                <a:solidFill>
                  <a:schemeClr val="bg1"/>
                </a:solidFill>
                <a:latin typeface="Arial" charset="0"/>
              </a:rPr>
              <a:t>των δύο ομάδων</a:t>
            </a:r>
            <a:r>
              <a:rPr lang="en-US">
                <a:solidFill>
                  <a:schemeClr val="bg1"/>
                </a:solidFill>
                <a:latin typeface="Arial" charset="0"/>
              </a:rPr>
              <a:t> </a:t>
            </a:r>
            <a:endParaRPr lang="el-GR">
              <a:solidFill>
                <a:schemeClr val="bg1"/>
              </a:solidFill>
              <a:latin typeface="Arial" charset="0"/>
            </a:endParaRPr>
          </a:p>
        </p:txBody>
      </p:sp>
      <p:sp>
        <p:nvSpPr>
          <p:cNvPr id="43012" name="Rectangle 4"/>
          <p:cNvSpPr>
            <a:spLocks noChangeArrowheads="1"/>
          </p:cNvSpPr>
          <p:nvPr/>
        </p:nvSpPr>
        <p:spPr bwMode="auto">
          <a:xfrm>
            <a:off x="3276600" y="1773238"/>
            <a:ext cx="2519363" cy="647700"/>
          </a:xfrm>
          <a:prstGeom prst="rect">
            <a:avLst/>
          </a:prstGeom>
          <a:solidFill>
            <a:schemeClr val="accent1"/>
          </a:solidFill>
          <a:ln w="9525">
            <a:solidFill>
              <a:schemeClr val="tx1"/>
            </a:solidFill>
            <a:miter lim="800000"/>
            <a:headEnd/>
            <a:tailEnd/>
          </a:ln>
          <a:effectLst/>
        </p:spPr>
        <p:txBody>
          <a:bodyPr wrap="none" anchor="ctr"/>
          <a:lstStyle/>
          <a:p>
            <a:pPr algn="ctr"/>
            <a:r>
              <a:rPr lang="el-GR">
                <a:latin typeface="Arial" charset="0"/>
              </a:rPr>
              <a:t>Συζήτηση μεταξύ </a:t>
            </a:r>
          </a:p>
          <a:p>
            <a:pPr algn="ctr"/>
            <a:r>
              <a:rPr lang="el-GR">
                <a:latin typeface="Arial" charset="0"/>
              </a:rPr>
              <a:t>της ομάδας</a:t>
            </a:r>
          </a:p>
        </p:txBody>
      </p:sp>
      <p:sp>
        <p:nvSpPr>
          <p:cNvPr id="43013" name="Rectangle 5"/>
          <p:cNvSpPr>
            <a:spLocks noChangeArrowheads="1"/>
          </p:cNvSpPr>
          <p:nvPr/>
        </p:nvSpPr>
        <p:spPr bwMode="auto">
          <a:xfrm>
            <a:off x="6084888" y="2708275"/>
            <a:ext cx="2447925" cy="1081088"/>
          </a:xfrm>
          <a:prstGeom prst="rect">
            <a:avLst/>
          </a:prstGeom>
          <a:solidFill>
            <a:schemeClr val="accent1"/>
          </a:solidFill>
          <a:ln w="9525">
            <a:solidFill>
              <a:schemeClr val="tx1"/>
            </a:solidFill>
            <a:miter lim="800000"/>
            <a:headEnd/>
            <a:tailEnd/>
          </a:ln>
          <a:effectLst/>
        </p:spPr>
        <p:txBody>
          <a:bodyPr wrap="none" anchor="ctr"/>
          <a:lstStyle/>
          <a:p>
            <a:pPr algn="ctr"/>
            <a:r>
              <a:rPr lang="el-GR">
                <a:latin typeface="Arial" charset="0"/>
              </a:rPr>
              <a:t>Συγκέντρωση των </a:t>
            </a:r>
          </a:p>
          <a:p>
            <a:pPr algn="ctr"/>
            <a:r>
              <a:rPr lang="el-GR">
                <a:latin typeface="Arial" charset="0"/>
              </a:rPr>
              <a:t>δύο ομάδων και </a:t>
            </a:r>
            <a:br>
              <a:rPr lang="el-GR">
                <a:latin typeface="Arial" charset="0"/>
              </a:rPr>
            </a:br>
            <a:r>
              <a:rPr lang="el-GR">
                <a:latin typeface="Arial" charset="0"/>
              </a:rPr>
              <a:t>παρουσίαση των</a:t>
            </a:r>
          </a:p>
          <a:p>
            <a:pPr algn="ctr"/>
            <a:r>
              <a:rPr lang="el-GR">
                <a:latin typeface="Arial" charset="0"/>
              </a:rPr>
              <a:t> θέσεων της καθεμιάς</a:t>
            </a:r>
          </a:p>
        </p:txBody>
      </p:sp>
      <p:sp>
        <p:nvSpPr>
          <p:cNvPr id="43014" name="Rectangle 6"/>
          <p:cNvSpPr>
            <a:spLocks noChangeArrowheads="1"/>
          </p:cNvSpPr>
          <p:nvPr/>
        </p:nvSpPr>
        <p:spPr bwMode="auto">
          <a:xfrm>
            <a:off x="5580063" y="4581525"/>
            <a:ext cx="3563937" cy="1152525"/>
          </a:xfrm>
          <a:prstGeom prst="rect">
            <a:avLst/>
          </a:prstGeom>
          <a:solidFill>
            <a:schemeClr val="accent1"/>
          </a:solidFill>
          <a:ln w="9525">
            <a:solidFill>
              <a:schemeClr val="tx1"/>
            </a:solidFill>
            <a:miter lim="800000"/>
            <a:headEnd/>
            <a:tailEnd/>
          </a:ln>
          <a:effectLst/>
        </p:spPr>
        <p:txBody>
          <a:bodyPr wrap="none" anchor="ctr"/>
          <a:lstStyle/>
          <a:p>
            <a:pPr algn="ctr"/>
            <a:r>
              <a:rPr lang="el-GR">
                <a:latin typeface="Arial" charset="0"/>
              </a:rPr>
              <a:t>Συγκέντρωση της κάθε </a:t>
            </a:r>
          </a:p>
          <a:p>
            <a:pPr algn="ctr"/>
            <a:r>
              <a:rPr lang="el-GR">
                <a:latin typeface="Arial" charset="0"/>
              </a:rPr>
              <a:t>ομάδας ξεχωριστά</a:t>
            </a:r>
          </a:p>
          <a:p>
            <a:pPr algn="ctr"/>
            <a:r>
              <a:rPr lang="el-GR">
                <a:latin typeface="Arial" charset="0"/>
              </a:rPr>
              <a:t>και αξιολόγηση του </a:t>
            </a:r>
          </a:p>
          <a:p>
            <a:pPr algn="ctr"/>
            <a:r>
              <a:rPr lang="el-GR">
                <a:latin typeface="Arial" charset="0"/>
              </a:rPr>
              <a:t>προηγούμενου σταδίου</a:t>
            </a:r>
          </a:p>
        </p:txBody>
      </p:sp>
      <p:sp>
        <p:nvSpPr>
          <p:cNvPr id="43015" name="Rectangle 7"/>
          <p:cNvSpPr>
            <a:spLocks noChangeArrowheads="1"/>
          </p:cNvSpPr>
          <p:nvPr/>
        </p:nvSpPr>
        <p:spPr bwMode="auto">
          <a:xfrm>
            <a:off x="250825" y="4797425"/>
            <a:ext cx="3960813" cy="1079500"/>
          </a:xfrm>
          <a:prstGeom prst="rect">
            <a:avLst/>
          </a:prstGeom>
          <a:solidFill>
            <a:schemeClr val="accent1"/>
          </a:solidFill>
          <a:ln w="9525">
            <a:solidFill>
              <a:schemeClr val="tx1"/>
            </a:solidFill>
            <a:miter lim="800000"/>
            <a:headEnd/>
            <a:tailEnd/>
          </a:ln>
          <a:effectLst/>
        </p:spPr>
        <p:txBody>
          <a:bodyPr wrap="none" anchor="ctr"/>
          <a:lstStyle/>
          <a:p>
            <a:pPr algn="ctr"/>
            <a:r>
              <a:rPr lang="el-GR">
                <a:latin typeface="Arial" charset="0"/>
              </a:rPr>
              <a:t>Από κοινού συνεδρίαση – </a:t>
            </a:r>
          </a:p>
          <a:p>
            <a:pPr algn="ctr"/>
            <a:r>
              <a:rPr lang="el-GR">
                <a:latin typeface="Arial" charset="0"/>
              </a:rPr>
              <a:t>διαμόρφωση λίστας </a:t>
            </a:r>
          </a:p>
          <a:p>
            <a:pPr algn="ctr"/>
            <a:r>
              <a:rPr lang="el-GR">
                <a:latin typeface="Arial" charset="0"/>
              </a:rPr>
              <a:t>κοινών σημείων τριβής - </a:t>
            </a:r>
          </a:p>
          <a:p>
            <a:pPr algn="ctr"/>
            <a:r>
              <a:rPr lang="el-GR">
                <a:latin typeface="Arial" charset="0"/>
              </a:rPr>
              <a:t>καθορισμός διαδικασιών</a:t>
            </a:r>
          </a:p>
        </p:txBody>
      </p:sp>
      <p:sp>
        <p:nvSpPr>
          <p:cNvPr id="43016" name="AutoShape 8"/>
          <p:cNvSpPr>
            <a:spLocks noChangeArrowheads="1"/>
          </p:cNvSpPr>
          <p:nvPr/>
        </p:nvSpPr>
        <p:spPr bwMode="auto">
          <a:xfrm rot="3357243" flipV="1">
            <a:off x="2520157" y="2096293"/>
            <a:ext cx="431800" cy="360363"/>
          </a:xfrm>
          <a:prstGeom prst="downArrow">
            <a:avLst>
              <a:gd name="adj1" fmla="val 50000"/>
              <a:gd name="adj2" fmla="val 25000"/>
            </a:avLst>
          </a:prstGeom>
          <a:solidFill>
            <a:schemeClr val="accent1"/>
          </a:solidFill>
          <a:ln w="9525">
            <a:solidFill>
              <a:schemeClr val="tx1"/>
            </a:solidFill>
            <a:miter lim="800000"/>
            <a:headEnd/>
            <a:tailEnd/>
          </a:ln>
          <a:effectLst/>
        </p:spPr>
        <p:txBody>
          <a:bodyPr wrap="none" anchor="ctr"/>
          <a:lstStyle/>
          <a:p>
            <a:endParaRPr lang="el-GR"/>
          </a:p>
        </p:txBody>
      </p:sp>
      <p:sp>
        <p:nvSpPr>
          <p:cNvPr id="43017" name="AutoShape 9"/>
          <p:cNvSpPr>
            <a:spLocks noChangeArrowheads="1"/>
          </p:cNvSpPr>
          <p:nvPr/>
        </p:nvSpPr>
        <p:spPr bwMode="auto">
          <a:xfrm rot="-2488713">
            <a:off x="6419850" y="2068513"/>
            <a:ext cx="431800" cy="360362"/>
          </a:xfrm>
          <a:prstGeom prst="downArrow">
            <a:avLst>
              <a:gd name="adj1" fmla="val 50000"/>
              <a:gd name="adj2" fmla="val 25000"/>
            </a:avLst>
          </a:prstGeom>
          <a:solidFill>
            <a:schemeClr val="accent1"/>
          </a:solidFill>
          <a:ln w="9525">
            <a:solidFill>
              <a:schemeClr val="tx1"/>
            </a:solidFill>
            <a:miter lim="800000"/>
            <a:headEnd/>
            <a:tailEnd/>
          </a:ln>
          <a:effectLst/>
        </p:spPr>
        <p:txBody>
          <a:bodyPr wrap="none" anchor="ctr"/>
          <a:lstStyle/>
          <a:p>
            <a:endParaRPr lang="el-GR"/>
          </a:p>
        </p:txBody>
      </p:sp>
      <p:sp>
        <p:nvSpPr>
          <p:cNvPr id="43018" name="AutoShape 10"/>
          <p:cNvSpPr>
            <a:spLocks noChangeArrowheads="1"/>
          </p:cNvSpPr>
          <p:nvPr/>
        </p:nvSpPr>
        <p:spPr bwMode="auto">
          <a:xfrm>
            <a:off x="7092950" y="3933825"/>
            <a:ext cx="431800" cy="287338"/>
          </a:xfrm>
          <a:prstGeom prst="downArrow">
            <a:avLst>
              <a:gd name="adj1" fmla="val 50000"/>
              <a:gd name="adj2" fmla="val 25000"/>
            </a:avLst>
          </a:prstGeom>
          <a:solidFill>
            <a:schemeClr val="accent1"/>
          </a:solidFill>
          <a:ln w="9525">
            <a:solidFill>
              <a:schemeClr val="tx1"/>
            </a:solidFill>
            <a:miter lim="800000"/>
            <a:headEnd/>
            <a:tailEnd/>
          </a:ln>
          <a:effectLst/>
        </p:spPr>
        <p:txBody>
          <a:bodyPr wrap="none" anchor="ctr"/>
          <a:lstStyle/>
          <a:p>
            <a:endParaRPr lang="el-GR"/>
          </a:p>
        </p:txBody>
      </p:sp>
      <p:sp>
        <p:nvSpPr>
          <p:cNvPr id="43019" name="AutoShape 11"/>
          <p:cNvSpPr>
            <a:spLocks noChangeArrowheads="1"/>
          </p:cNvSpPr>
          <p:nvPr/>
        </p:nvSpPr>
        <p:spPr bwMode="auto">
          <a:xfrm rot="5249657">
            <a:off x="4852988" y="5380038"/>
            <a:ext cx="361950" cy="349250"/>
          </a:xfrm>
          <a:prstGeom prst="downArrow">
            <a:avLst>
              <a:gd name="adj1" fmla="val 50000"/>
              <a:gd name="adj2" fmla="val 25000"/>
            </a:avLst>
          </a:prstGeom>
          <a:solidFill>
            <a:schemeClr val="accent1"/>
          </a:solidFill>
          <a:ln w="9525">
            <a:solidFill>
              <a:schemeClr val="tx1"/>
            </a:solidFill>
            <a:miter lim="800000"/>
            <a:headEnd/>
            <a:tailEnd/>
          </a:ln>
          <a:effectLst/>
        </p:spPr>
        <p:txBody>
          <a:bodyPr wrap="none" anchor="ctr"/>
          <a:lstStyle/>
          <a:p>
            <a:endParaRPr lang="el-GR"/>
          </a:p>
        </p:txBody>
      </p:sp>
      <p:sp>
        <p:nvSpPr>
          <p:cNvPr id="43020" name="AutoShape 12"/>
          <p:cNvSpPr>
            <a:spLocks noChangeArrowheads="1"/>
          </p:cNvSpPr>
          <p:nvPr/>
        </p:nvSpPr>
        <p:spPr bwMode="auto">
          <a:xfrm rot="10800000">
            <a:off x="1403350" y="3789363"/>
            <a:ext cx="361950" cy="792162"/>
          </a:xfrm>
          <a:prstGeom prst="downArrow">
            <a:avLst>
              <a:gd name="adj1" fmla="val 50000"/>
              <a:gd name="adj2" fmla="val 54715"/>
            </a:avLst>
          </a:prstGeom>
          <a:solidFill>
            <a:schemeClr val="accent1"/>
          </a:solidFill>
          <a:ln w="9525">
            <a:solidFill>
              <a:schemeClr val="tx1"/>
            </a:solidFill>
            <a:miter lim="800000"/>
            <a:headEnd/>
            <a:tailEnd/>
          </a:ln>
          <a:effectLst/>
        </p:spPr>
        <p:txBody>
          <a:bodyPr wrap="none" anchor="ctr"/>
          <a:lstStyle/>
          <a:p>
            <a:endParaRPr lang="el-GR"/>
          </a:p>
        </p:txBody>
      </p:sp>
      <p:sp>
        <p:nvSpPr>
          <p:cNvPr id="43021" name="Text Box 13"/>
          <p:cNvSpPr txBox="1">
            <a:spLocks noChangeArrowheads="1"/>
          </p:cNvSpPr>
          <p:nvPr/>
        </p:nvSpPr>
        <p:spPr bwMode="auto">
          <a:xfrm>
            <a:off x="2051050" y="4005263"/>
            <a:ext cx="2198688" cy="366712"/>
          </a:xfrm>
          <a:prstGeom prst="rect">
            <a:avLst/>
          </a:prstGeom>
          <a:noFill/>
          <a:ln w="9525">
            <a:noFill/>
            <a:miter lim="800000"/>
            <a:headEnd/>
            <a:tailEnd/>
          </a:ln>
          <a:effectLst/>
        </p:spPr>
        <p:txBody>
          <a:bodyPr wrap="none">
            <a:spAutoFit/>
          </a:bodyPr>
          <a:lstStyle/>
          <a:p>
            <a:r>
              <a:rPr lang="el-GR" b="1" i="1">
                <a:latin typeface="Tahoma" charset="0"/>
              </a:rPr>
              <a:t>Ανατροφοδότηση</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body" idx="1"/>
          </p:nvPr>
        </p:nvSpPr>
        <p:spPr/>
        <p:txBody>
          <a:bodyPr/>
          <a:lstStyle/>
          <a:p>
            <a:pPr>
              <a:lnSpc>
                <a:spcPct val="90000"/>
              </a:lnSpc>
            </a:pPr>
            <a:r>
              <a:rPr lang="el-GR" dirty="0"/>
              <a:t> Ιεραρχικές συγκρούσεις (π.χ. αυταρχικό μάνατζμεντ)</a:t>
            </a:r>
          </a:p>
          <a:p>
            <a:pPr>
              <a:lnSpc>
                <a:spcPct val="90000"/>
              </a:lnSpc>
            </a:pPr>
            <a:r>
              <a:rPr lang="el-GR" dirty="0"/>
              <a:t> Λειτουργικές συγκρούσεις – περισσότερο συχνές στο χώρο του νοσοκομείου</a:t>
            </a:r>
          </a:p>
          <a:p>
            <a:pPr>
              <a:lnSpc>
                <a:spcPct val="90000"/>
              </a:lnSpc>
            </a:pPr>
            <a:r>
              <a:rPr lang="el-GR" dirty="0"/>
              <a:t> Συγκρούσεις επιτελικών – γραμμικών στελεχών</a:t>
            </a:r>
          </a:p>
          <a:p>
            <a:pPr>
              <a:lnSpc>
                <a:spcPct val="90000"/>
              </a:lnSpc>
            </a:pPr>
            <a:r>
              <a:rPr lang="el-GR" dirty="0"/>
              <a:t> Συγκρούσεις μεταξύ τυπικής και άτυπης οργάνωσης</a:t>
            </a:r>
          </a:p>
        </p:txBody>
      </p:sp>
      <p:sp>
        <p:nvSpPr>
          <p:cNvPr id="28675" name="Rectangle 3"/>
          <p:cNvSpPr>
            <a:spLocks noGrp="1" noChangeArrowheads="1"/>
          </p:cNvSpPr>
          <p:nvPr>
            <p:ph type="title"/>
          </p:nvPr>
        </p:nvSpPr>
        <p:spPr>
          <a:noFill/>
          <a:ln/>
        </p:spPr>
        <p:txBody>
          <a:bodyPr anchor="ctr"/>
          <a:lstStyle/>
          <a:p>
            <a:r>
              <a:rPr lang="el-GR"/>
              <a:t>ΕΙΔΗ ΣΥΓΚΡΟΥΣΕΩΝ</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EE7994-9824-27A9-79F3-FEFF49224D61}"/>
              </a:ext>
            </a:extLst>
          </p:cNvPr>
          <p:cNvSpPr>
            <a:spLocks noGrp="1"/>
          </p:cNvSpPr>
          <p:nvPr>
            <p:ph type="title"/>
          </p:nvPr>
        </p:nvSpPr>
        <p:spPr/>
        <p:txBody>
          <a:bodyPr/>
          <a:lstStyle/>
          <a:p>
            <a:r>
              <a:rPr lang="el-GR" dirty="0"/>
              <a:t>Μοντέλο διπλού ενδιαφέροντος</a:t>
            </a:r>
          </a:p>
        </p:txBody>
      </p:sp>
      <p:pic>
        <p:nvPicPr>
          <p:cNvPr id="5" name="Εικόνα 4">
            <a:extLst>
              <a:ext uri="{FF2B5EF4-FFF2-40B4-BE49-F238E27FC236}">
                <a16:creationId xmlns:a16="http://schemas.microsoft.com/office/drawing/2014/main" id="{082FA414-D63E-8726-955B-4CD8185F83CF}"/>
              </a:ext>
            </a:extLst>
          </p:cNvPr>
          <p:cNvPicPr>
            <a:picLocks noChangeAspect="1"/>
          </p:cNvPicPr>
          <p:nvPr/>
        </p:nvPicPr>
        <p:blipFill>
          <a:blip r:embed="rId3"/>
          <a:stretch>
            <a:fillRect/>
          </a:stretch>
        </p:blipFill>
        <p:spPr>
          <a:xfrm>
            <a:off x="1187623" y="1700808"/>
            <a:ext cx="7173627" cy="4320480"/>
          </a:xfrm>
          <a:prstGeom prst="rect">
            <a:avLst/>
          </a:prstGeom>
        </p:spPr>
      </p:pic>
      <p:sp>
        <p:nvSpPr>
          <p:cNvPr id="7" name="TextBox 6">
            <a:extLst>
              <a:ext uri="{FF2B5EF4-FFF2-40B4-BE49-F238E27FC236}">
                <a16:creationId xmlns:a16="http://schemas.microsoft.com/office/drawing/2014/main" id="{CE56E449-D301-458C-0865-6A309695D1C4}"/>
              </a:ext>
            </a:extLst>
          </p:cNvPr>
          <p:cNvSpPr txBox="1"/>
          <p:nvPr/>
        </p:nvSpPr>
        <p:spPr>
          <a:xfrm>
            <a:off x="4427984" y="6133455"/>
            <a:ext cx="4577024" cy="369332"/>
          </a:xfrm>
          <a:prstGeom prst="rect">
            <a:avLst/>
          </a:prstGeom>
          <a:noFill/>
        </p:spPr>
        <p:txBody>
          <a:bodyPr wrap="square">
            <a:spAutoFit/>
          </a:bodyPr>
          <a:lstStyle/>
          <a:p>
            <a:r>
              <a:rPr lang="en-GB" dirty="0"/>
              <a:t>Dean Pruitt and Jeffrey Rubin, 1986 </a:t>
            </a:r>
            <a:endParaRPr lang="el-GR" dirty="0"/>
          </a:p>
        </p:txBody>
      </p:sp>
    </p:spTree>
    <p:extLst>
      <p:ext uri="{BB962C8B-B14F-4D97-AF65-F5344CB8AC3E}">
        <p14:creationId xmlns:p14="http://schemas.microsoft.com/office/powerpoint/2010/main" val="10082785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body" idx="1"/>
          </p:nvPr>
        </p:nvSpPr>
        <p:spPr>
          <a:xfrm>
            <a:off x="971600" y="2060575"/>
            <a:ext cx="7704088" cy="4114800"/>
          </a:xfrm>
        </p:spPr>
        <p:txBody>
          <a:bodyPr/>
          <a:lstStyle/>
          <a:p>
            <a:pPr>
              <a:lnSpc>
                <a:spcPct val="90000"/>
              </a:lnSpc>
              <a:buFont typeface="Wingdings" pitchFamily="2" charset="2"/>
              <a:buNone/>
            </a:pPr>
            <a:endParaRPr lang="el-GR" sz="2100" b="1" dirty="0">
              <a:solidFill>
                <a:schemeClr val="tx2"/>
              </a:solidFill>
            </a:endParaRPr>
          </a:p>
          <a:p>
            <a:pPr>
              <a:lnSpc>
                <a:spcPct val="90000"/>
              </a:lnSpc>
              <a:buFont typeface="Wingdings" pitchFamily="2" charset="2"/>
              <a:buNone/>
            </a:pPr>
            <a:r>
              <a:rPr lang="el-GR" sz="2100" dirty="0"/>
              <a:t>Συνηθέστερες μέθοδοι χειρισμού:</a:t>
            </a:r>
          </a:p>
          <a:p>
            <a:pPr>
              <a:lnSpc>
                <a:spcPct val="90000"/>
              </a:lnSpc>
              <a:buFont typeface="Wingdings" pitchFamily="2" charset="2"/>
              <a:buNone/>
            </a:pPr>
            <a:endParaRPr lang="el-GR" sz="2100" dirty="0"/>
          </a:p>
          <a:p>
            <a:pPr>
              <a:lnSpc>
                <a:spcPct val="90000"/>
              </a:lnSpc>
              <a:buClr>
                <a:srgbClr val="FFFF00"/>
              </a:buClr>
              <a:buSzTx/>
              <a:buFont typeface="Wingdings" pitchFamily="2" charset="2"/>
              <a:buChar char="Ø"/>
            </a:pPr>
            <a:r>
              <a:rPr lang="el-GR" sz="2100" b="1" dirty="0">
                <a:solidFill>
                  <a:srgbClr val="FF0000"/>
                </a:solidFill>
              </a:rPr>
              <a:t>Αποφυγή</a:t>
            </a:r>
          </a:p>
          <a:p>
            <a:pPr>
              <a:lnSpc>
                <a:spcPct val="90000"/>
              </a:lnSpc>
              <a:buClr>
                <a:srgbClr val="FFFF00"/>
              </a:buClr>
              <a:buSzTx/>
              <a:buFont typeface="Wingdings" pitchFamily="2" charset="2"/>
              <a:buChar char="Ø"/>
            </a:pPr>
            <a:r>
              <a:rPr lang="el-GR" sz="2100" dirty="0"/>
              <a:t>Εξαναγκασμός – πειθαρχία</a:t>
            </a:r>
          </a:p>
          <a:p>
            <a:pPr>
              <a:lnSpc>
                <a:spcPct val="90000"/>
              </a:lnSpc>
              <a:buClr>
                <a:srgbClr val="FFFF00"/>
              </a:buClr>
              <a:buSzTx/>
              <a:buFont typeface="Wingdings" pitchFamily="2" charset="2"/>
              <a:buChar char="Ø"/>
            </a:pPr>
            <a:r>
              <a:rPr lang="el-GR" sz="2100" dirty="0"/>
              <a:t>Συμβιβασμός</a:t>
            </a:r>
          </a:p>
          <a:p>
            <a:pPr>
              <a:lnSpc>
                <a:spcPct val="90000"/>
              </a:lnSpc>
              <a:buFont typeface="Wingdings" pitchFamily="2" charset="2"/>
              <a:buNone/>
            </a:pPr>
            <a:r>
              <a:rPr lang="el-GR" sz="2100" u="sng" dirty="0"/>
              <a:t>Λόγω</a:t>
            </a:r>
            <a:r>
              <a:rPr lang="el-GR" sz="2100" dirty="0"/>
              <a:t> </a:t>
            </a:r>
          </a:p>
          <a:p>
            <a:pPr>
              <a:lnSpc>
                <a:spcPct val="90000"/>
              </a:lnSpc>
              <a:buFont typeface="Wingdings" pitchFamily="2" charset="2"/>
              <a:buNone/>
            </a:pPr>
            <a:r>
              <a:rPr lang="el-GR" sz="2100" dirty="0"/>
              <a:t>	- έλλειψης πείρας στον χειρισμό συγκρούσεων, </a:t>
            </a:r>
          </a:p>
          <a:p>
            <a:pPr>
              <a:lnSpc>
                <a:spcPct val="90000"/>
              </a:lnSpc>
              <a:buFont typeface="Wingdings" pitchFamily="2" charset="2"/>
              <a:buNone/>
            </a:pPr>
            <a:r>
              <a:rPr lang="el-GR" sz="2100" dirty="0"/>
              <a:t>	- ασάφειας ρόλων, ευθυνών και ορίων δράσης </a:t>
            </a:r>
          </a:p>
          <a:p>
            <a:pPr algn="r">
              <a:lnSpc>
                <a:spcPct val="90000"/>
              </a:lnSpc>
              <a:buFont typeface="Wingdings" pitchFamily="2" charset="2"/>
              <a:buNone/>
            </a:pPr>
            <a:r>
              <a:rPr lang="el-GR" sz="2100" dirty="0"/>
              <a:t>(</a:t>
            </a:r>
            <a:r>
              <a:rPr lang="en-US" sz="2100" dirty="0" err="1"/>
              <a:t>Skj</a:t>
            </a:r>
            <a:r>
              <a:rPr lang="en-US" sz="2100" dirty="0" err="1">
                <a:cs typeface="Tahoma" charset="0"/>
              </a:rPr>
              <a:t>ø</a:t>
            </a:r>
            <a:r>
              <a:rPr lang="en-US" sz="2100" dirty="0" err="1"/>
              <a:t>rshammer</a:t>
            </a:r>
            <a:r>
              <a:rPr lang="en-US" sz="2100" dirty="0"/>
              <a:t> 2001)</a:t>
            </a:r>
            <a:endParaRPr lang="el-GR" sz="2100" dirty="0"/>
          </a:p>
        </p:txBody>
      </p:sp>
      <p:sp>
        <p:nvSpPr>
          <p:cNvPr id="45059" name="Rectangle 3"/>
          <p:cNvSpPr>
            <a:spLocks noGrp="1" noChangeArrowheads="1"/>
          </p:cNvSpPr>
          <p:nvPr>
            <p:ph type="title"/>
          </p:nvPr>
        </p:nvSpPr>
        <p:spPr>
          <a:xfrm>
            <a:off x="827584" y="620713"/>
            <a:ext cx="7797304" cy="1371600"/>
          </a:xfrm>
          <a:noFill/>
          <a:ln/>
        </p:spPr>
        <p:txBody>
          <a:bodyPr anchor="ctr"/>
          <a:lstStyle/>
          <a:p>
            <a:r>
              <a:rPr lang="el-GR" sz="2800" dirty="0"/>
              <a:t>Έρευνα για εφαρμοζόμενες μεθόδους χειρισμού συγκρούσεων σε νοσοκομείο της Νορβηγίας</a:t>
            </a:r>
            <a:br>
              <a:rPr lang="el-GR" sz="2800" dirty="0"/>
            </a:br>
            <a:endParaRPr lang="el-GR" sz="2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l-GR" sz="3200" dirty="0"/>
              <a:t>Έρευνα σε νοσηλευτές ΜΕΘ στην Αγγλία</a:t>
            </a:r>
          </a:p>
        </p:txBody>
      </p:sp>
      <p:sp>
        <p:nvSpPr>
          <p:cNvPr id="47107" name="Rectangle 3"/>
          <p:cNvSpPr>
            <a:spLocks noGrp="1" noChangeArrowheads="1"/>
          </p:cNvSpPr>
          <p:nvPr>
            <p:ph type="body" idx="1"/>
          </p:nvPr>
        </p:nvSpPr>
        <p:spPr/>
        <p:txBody>
          <a:bodyPr/>
          <a:lstStyle/>
          <a:p>
            <a:pPr>
              <a:lnSpc>
                <a:spcPct val="90000"/>
              </a:lnSpc>
            </a:pPr>
            <a:r>
              <a:rPr lang="el-GR" sz="2500"/>
              <a:t>Συνηθέστερη μέθοδος επίλυσης η </a:t>
            </a:r>
            <a:r>
              <a:rPr lang="el-GR" sz="2500" b="1">
                <a:solidFill>
                  <a:srgbClr val="FF0000"/>
                </a:solidFill>
              </a:rPr>
              <a:t>Αποφυγή</a:t>
            </a:r>
            <a:r>
              <a:rPr lang="el-GR" sz="2500"/>
              <a:t> (</a:t>
            </a:r>
            <a:r>
              <a:rPr lang="en-US" sz="2500"/>
              <a:t>Kelly, 2006) </a:t>
            </a:r>
            <a:r>
              <a:rPr lang="el-GR" sz="2500"/>
              <a:t>λόγω</a:t>
            </a:r>
          </a:p>
          <a:p>
            <a:pPr>
              <a:lnSpc>
                <a:spcPct val="90000"/>
              </a:lnSpc>
              <a:buFont typeface="Wingdings" pitchFamily="2" charset="2"/>
              <a:buNone/>
            </a:pPr>
            <a:endParaRPr lang="el-GR" sz="2500"/>
          </a:p>
          <a:p>
            <a:pPr>
              <a:lnSpc>
                <a:spcPct val="90000"/>
              </a:lnSpc>
              <a:buFontTx/>
              <a:buChar char="-"/>
            </a:pPr>
            <a:r>
              <a:rPr lang="el-GR" sz="2500"/>
              <a:t>Στερεοτύπων ως προς τη συμπεριφορά των νοσηλευτών (.. «</a:t>
            </a:r>
            <a:r>
              <a:rPr lang="en-US" sz="2500" i="1"/>
              <a:t>nice nurses avoid conflict</a:t>
            </a:r>
            <a:r>
              <a:rPr lang="el-GR" sz="2500" i="1"/>
              <a:t>»</a:t>
            </a:r>
            <a:r>
              <a:rPr lang="el-GR" sz="2500"/>
              <a:t>)</a:t>
            </a:r>
          </a:p>
          <a:p>
            <a:pPr>
              <a:lnSpc>
                <a:spcPct val="90000"/>
              </a:lnSpc>
              <a:buFontTx/>
              <a:buChar char="-"/>
            </a:pPr>
            <a:r>
              <a:rPr lang="el-GR" sz="2500"/>
              <a:t>Χαμηλής ανεξαρτησίας που διακρίνει το νοσηλευτικό προσωπικό</a:t>
            </a:r>
          </a:p>
          <a:p>
            <a:pPr>
              <a:lnSpc>
                <a:spcPct val="90000"/>
              </a:lnSpc>
              <a:buFontTx/>
              <a:buChar char="-"/>
            </a:pPr>
            <a:r>
              <a:rPr lang="el-GR" sz="2500"/>
              <a:t>Χαμηλής αυτοεκτίμησης και ανάγκης προώθησης της καριέρας τους.</a:t>
            </a:r>
          </a:p>
          <a:p>
            <a:pPr>
              <a:lnSpc>
                <a:spcPct val="90000"/>
              </a:lnSpc>
              <a:buFontTx/>
              <a:buChar char="-"/>
            </a:pPr>
            <a:endParaRPr lang="el-GR" sz="2500"/>
          </a:p>
          <a:p>
            <a:pPr>
              <a:lnSpc>
                <a:spcPct val="90000"/>
              </a:lnSpc>
              <a:buFont typeface="Wingdings" pitchFamily="2" charset="2"/>
              <a:buNone/>
            </a:pPr>
            <a:endParaRPr lang="el-GR" sz="25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85786" y="0"/>
            <a:ext cx="8072494" cy="1143000"/>
          </a:xfrm>
        </p:spPr>
        <p:txBody>
          <a:bodyPr/>
          <a:lstStyle/>
          <a:p>
            <a:r>
              <a:rPr lang="el-GR" sz="3200" dirty="0"/>
              <a:t>Μελέτες </a:t>
            </a:r>
            <a:r>
              <a:rPr lang="el-GR" sz="3200" dirty="0" err="1"/>
              <a:t>συκρούσεων</a:t>
            </a:r>
            <a:r>
              <a:rPr lang="el-GR" sz="3200" dirty="0"/>
              <a:t> μεταξύ επαγγελματιών υγείας στην Ελλάδα </a:t>
            </a:r>
          </a:p>
        </p:txBody>
      </p:sp>
      <p:sp>
        <p:nvSpPr>
          <p:cNvPr id="3" name="2 - Θέση περιεχομένου"/>
          <p:cNvSpPr>
            <a:spLocks noGrp="1"/>
          </p:cNvSpPr>
          <p:nvPr>
            <p:ph idx="1"/>
          </p:nvPr>
        </p:nvSpPr>
        <p:spPr/>
        <p:txBody>
          <a:bodyPr/>
          <a:lstStyle/>
          <a:p>
            <a:endParaRPr lang="el-GR" dirty="0"/>
          </a:p>
        </p:txBody>
      </p:sp>
      <p:pic>
        <p:nvPicPr>
          <p:cNvPr id="91139" name="Picture 3"/>
          <p:cNvPicPr>
            <a:picLocks noChangeAspect="1" noChangeArrowheads="1"/>
          </p:cNvPicPr>
          <p:nvPr/>
        </p:nvPicPr>
        <p:blipFill>
          <a:blip r:embed="rId3"/>
          <a:srcRect/>
          <a:stretch>
            <a:fillRect/>
          </a:stretch>
        </p:blipFill>
        <p:spPr bwMode="auto">
          <a:xfrm>
            <a:off x="5143504" y="1500173"/>
            <a:ext cx="4000496" cy="5357827"/>
          </a:xfrm>
          <a:prstGeom prst="rect">
            <a:avLst/>
          </a:prstGeom>
          <a:noFill/>
          <a:ln w="9525">
            <a:noFill/>
            <a:miter lim="800000"/>
            <a:headEnd/>
            <a:tailEnd/>
          </a:ln>
          <a:effectLst/>
        </p:spPr>
      </p:pic>
      <p:pic>
        <p:nvPicPr>
          <p:cNvPr id="91140" name="Picture 4"/>
          <p:cNvPicPr>
            <a:picLocks noChangeAspect="1" noChangeArrowheads="1"/>
          </p:cNvPicPr>
          <p:nvPr/>
        </p:nvPicPr>
        <p:blipFill>
          <a:blip r:embed="rId4"/>
          <a:srcRect/>
          <a:stretch>
            <a:fillRect/>
          </a:stretch>
        </p:blipFill>
        <p:spPr bwMode="auto">
          <a:xfrm>
            <a:off x="214282" y="1357298"/>
            <a:ext cx="5072098" cy="5500702"/>
          </a:xfrm>
          <a:prstGeom prst="rect">
            <a:avLst/>
          </a:prstGeom>
          <a:noFill/>
          <a:ln w="9525">
            <a:noFill/>
            <a:miter lim="800000"/>
            <a:headEnd/>
            <a:tailEnd/>
          </a:ln>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l-GR" sz="3200" dirty="0"/>
              <a:t>Βασικά ευρήματα</a:t>
            </a:r>
          </a:p>
        </p:txBody>
      </p:sp>
      <p:sp>
        <p:nvSpPr>
          <p:cNvPr id="47107" name="Rectangle 3"/>
          <p:cNvSpPr>
            <a:spLocks noGrp="1" noChangeArrowheads="1"/>
          </p:cNvSpPr>
          <p:nvPr>
            <p:ph type="body" idx="1"/>
          </p:nvPr>
        </p:nvSpPr>
        <p:spPr/>
        <p:txBody>
          <a:bodyPr/>
          <a:lstStyle/>
          <a:p>
            <a:pPr>
              <a:lnSpc>
                <a:spcPct val="90000"/>
              </a:lnSpc>
            </a:pPr>
            <a:r>
              <a:rPr lang="el-GR" sz="2500" dirty="0"/>
              <a:t>Συνηθέστερη μέθοδος επίλυσης η </a:t>
            </a:r>
            <a:r>
              <a:rPr lang="el-GR" sz="2500" b="1" dirty="0">
                <a:solidFill>
                  <a:srgbClr val="FF0000"/>
                </a:solidFill>
              </a:rPr>
              <a:t>Αποφυγή</a:t>
            </a:r>
            <a:r>
              <a:rPr lang="el-GR" sz="2500" dirty="0"/>
              <a:t> (</a:t>
            </a:r>
            <a:r>
              <a:rPr lang="en-US" sz="2500" dirty="0"/>
              <a:t>Kaitelidou, 2012; </a:t>
            </a:r>
            <a:r>
              <a:rPr lang="en-US" sz="2500" dirty="0" err="1"/>
              <a:t>Moisoglou</a:t>
            </a:r>
            <a:r>
              <a:rPr lang="en-US" sz="2500" dirty="0"/>
              <a:t> et al. 2014, </a:t>
            </a:r>
            <a:r>
              <a:rPr lang="en-US" sz="2500" dirty="0" err="1"/>
              <a:t>Lahana</a:t>
            </a:r>
            <a:r>
              <a:rPr lang="en-US" sz="2500" dirty="0"/>
              <a:t> et al. 2017) </a:t>
            </a:r>
            <a:r>
              <a:rPr lang="el-GR" sz="2500" dirty="0"/>
              <a:t>λόγω</a:t>
            </a:r>
          </a:p>
          <a:p>
            <a:pPr>
              <a:lnSpc>
                <a:spcPct val="90000"/>
              </a:lnSpc>
              <a:buFont typeface="Wingdings" pitchFamily="2" charset="2"/>
              <a:buNone/>
            </a:pPr>
            <a:endParaRPr lang="el-GR" sz="2500" dirty="0"/>
          </a:p>
          <a:p>
            <a:pPr>
              <a:lnSpc>
                <a:spcPct val="90000"/>
              </a:lnSpc>
              <a:buFontTx/>
              <a:buChar char="-"/>
            </a:pPr>
            <a:r>
              <a:rPr lang="el-GR" sz="2500" dirty="0"/>
              <a:t>Οργανωτικών και διοικητικών προβλημάτων (52% των νοσηλευτών και 45% των γιατρών λάμβαναν εντολές από περισσότερους του ενός προϊστάμενους)</a:t>
            </a:r>
          </a:p>
          <a:p>
            <a:pPr>
              <a:lnSpc>
                <a:spcPct val="90000"/>
              </a:lnSpc>
              <a:buFontTx/>
              <a:buChar char="-"/>
            </a:pPr>
            <a:r>
              <a:rPr lang="el-GR" sz="2500" dirty="0"/>
              <a:t>Φόρτος εργασίας, κακή επικοινωνία και ασάφεια ρόλων και καθηκόντων</a:t>
            </a:r>
          </a:p>
          <a:p>
            <a:pPr>
              <a:lnSpc>
                <a:spcPct val="90000"/>
              </a:lnSpc>
              <a:buFontTx/>
              <a:buChar char="-"/>
            </a:pPr>
            <a:r>
              <a:rPr lang="el-GR" sz="2500" dirty="0"/>
              <a:t>Η σημαντική πλειοψηφία δεν είχε λάβει συναφή εκπαίδευση</a:t>
            </a:r>
          </a:p>
          <a:p>
            <a:pPr>
              <a:lnSpc>
                <a:spcPct val="90000"/>
              </a:lnSpc>
              <a:buNone/>
            </a:pPr>
            <a:endParaRPr lang="el-GR" sz="2500" dirty="0"/>
          </a:p>
          <a:p>
            <a:pPr>
              <a:lnSpc>
                <a:spcPct val="90000"/>
              </a:lnSpc>
              <a:buFontTx/>
              <a:buChar char="-"/>
            </a:pPr>
            <a:endParaRPr lang="el-GR" sz="2500" dirty="0"/>
          </a:p>
          <a:p>
            <a:pPr>
              <a:lnSpc>
                <a:spcPct val="90000"/>
              </a:lnSpc>
              <a:buFont typeface="Wingdings" pitchFamily="2" charset="2"/>
              <a:buNone/>
            </a:pPr>
            <a:endParaRPr lang="el-GR" sz="25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body" idx="1"/>
          </p:nvPr>
        </p:nvSpPr>
        <p:spPr>
          <a:xfrm>
            <a:off x="395288" y="1844675"/>
            <a:ext cx="8229600" cy="4114800"/>
          </a:xfrm>
        </p:spPr>
        <p:txBody>
          <a:bodyPr/>
          <a:lstStyle/>
          <a:p>
            <a:pPr algn="ctr">
              <a:buFont typeface="Wingdings" pitchFamily="2" charset="2"/>
              <a:buNone/>
            </a:pPr>
            <a:r>
              <a:rPr lang="el-GR" sz="2500" dirty="0"/>
              <a:t>Εάν μία σύγκρουση παραμένει άλυτη, είναι δυνατόν να προκαλέσει τη διάσπαση της ομάδας (</a:t>
            </a:r>
            <a:r>
              <a:rPr lang="en-US" sz="2500" dirty="0"/>
              <a:t>Smith-</a:t>
            </a:r>
            <a:r>
              <a:rPr lang="en-US" sz="2500" dirty="0" err="1"/>
              <a:t>Trudeu</a:t>
            </a:r>
            <a:r>
              <a:rPr lang="en-US" sz="2500" dirty="0"/>
              <a:t>, 2005)</a:t>
            </a:r>
            <a:endParaRPr lang="el-GR" sz="2500" dirty="0"/>
          </a:p>
          <a:p>
            <a:pPr algn="ctr">
              <a:buFont typeface="Wingdings" pitchFamily="2" charset="2"/>
              <a:buNone/>
            </a:pPr>
            <a:endParaRPr lang="el-GR" sz="2500" dirty="0"/>
          </a:p>
          <a:p>
            <a:pPr algn="ctr">
              <a:buFont typeface="Wingdings" pitchFamily="2" charset="2"/>
              <a:buNone/>
            </a:pPr>
            <a:r>
              <a:rPr lang="el-GR" sz="2500" b="1" dirty="0">
                <a:solidFill>
                  <a:srgbClr val="FF0000"/>
                </a:solidFill>
              </a:rPr>
              <a:t>27%</a:t>
            </a:r>
            <a:r>
              <a:rPr lang="el-GR" sz="2500" dirty="0"/>
              <a:t> των επαγγελματιών υγείας νοσοκομείων της Νορβηγίας δήλωσαν ότι υπάρχουν «άλυτες» συγκρούσεις στα τμήματα που εργάζονται με αποτέλεσμα την κακή συνεργασία και διάρρηξη της δυναμικής της ομάδας</a:t>
            </a:r>
          </a:p>
        </p:txBody>
      </p:sp>
      <p:sp>
        <p:nvSpPr>
          <p:cNvPr id="49155" name="Text Box 3"/>
          <p:cNvSpPr txBox="1">
            <a:spLocks noChangeArrowheads="1"/>
          </p:cNvSpPr>
          <p:nvPr/>
        </p:nvSpPr>
        <p:spPr bwMode="auto">
          <a:xfrm>
            <a:off x="539750" y="692150"/>
            <a:ext cx="7704138" cy="701675"/>
          </a:xfrm>
          <a:prstGeom prst="rect">
            <a:avLst/>
          </a:prstGeom>
          <a:noFill/>
          <a:ln w="9525">
            <a:noFill/>
            <a:miter lim="800000"/>
            <a:headEnd/>
            <a:tailEnd/>
          </a:ln>
          <a:effectLst/>
        </p:spPr>
        <p:txBody>
          <a:bodyPr>
            <a:spAutoFit/>
          </a:bodyPr>
          <a:lstStyle/>
          <a:p>
            <a:pPr algn="ctr"/>
            <a:r>
              <a:rPr lang="el-GR" sz="4000" b="1" i="1">
                <a:latin typeface="Tahoma" charset="0"/>
              </a:rPr>
              <a:t>ΩΣΤΟΣΟ……</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l-GR" b="1"/>
              <a:t>ΠΡΟΤΑΣΕΙΣ</a:t>
            </a:r>
          </a:p>
        </p:txBody>
      </p:sp>
      <p:sp>
        <p:nvSpPr>
          <p:cNvPr id="51203" name="Rectangle 3"/>
          <p:cNvSpPr>
            <a:spLocks noGrp="1" noChangeArrowheads="1"/>
          </p:cNvSpPr>
          <p:nvPr>
            <p:ph type="body" idx="1"/>
          </p:nvPr>
        </p:nvSpPr>
        <p:spPr/>
        <p:txBody>
          <a:bodyPr/>
          <a:lstStyle/>
          <a:p>
            <a:pPr>
              <a:lnSpc>
                <a:spcPct val="90000"/>
              </a:lnSpc>
            </a:pPr>
            <a:r>
              <a:rPr lang="el-GR" sz="2100" dirty="0"/>
              <a:t>Στενότερη συνεργασία σε θέματα εκπαίδευσης και επιστημονικής έρευνας (οι ομάδες θα έρθουν πιο κοντά και θα εκτιμήσει η μία το έργο της άλλης)</a:t>
            </a:r>
          </a:p>
          <a:p>
            <a:pPr>
              <a:lnSpc>
                <a:spcPct val="90000"/>
              </a:lnSpc>
            </a:pPr>
            <a:r>
              <a:rPr lang="el-GR" sz="2100" dirty="0"/>
              <a:t>Καθορισμός αρμοδιοτήτων και καθηκόντων</a:t>
            </a:r>
          </a:p>
          <a:p>
            <a:pPr>
              <a:lnSpc>
                <a:spcPct val="90000"/>
              </a:lnSpc>
            </a:pPr>
            <a:r>
              <a:rPr lang="el-GR" sz="2100" dirty="0"/>
              <a:t>Πληρέστερη πληροφόρηση κυρίως στην εισαγωγή αλλαγών</a:t>
            </a:r>
          </a:p>
          <a:p>
            <a:pPr>
              <a:lnSpc>
                <a:spcPct val="90000"/>
              </a:lnSpc>
            </a:pPr>
            <a:r>
              <a:rPr lang="el-GR" sz="2100" dirty="0"/>
              <a:t>Καθορισμός συγκεκριμένων και κοινών στόχων</a:t>
            </a:r>
          </a:p>
          <a:p>
            <a:pPr>
              <a:lnSpc>
                <a:spcPct val="90000"/>
              </a:lnSpc>
            </a:pPr>
            <a:r>
              <a:rPr lang="el-GR" sz="2100" dirty="0"/>
              <a:t>Εκπαίδευση </a:t>
            </a:r>
            <a:r>
              <a:rPr lang="en-US" sz="2100" dirty="0"/>
              <a:t>manager </a:t>
            </a:r>
            <a:r>
              <a:rPr lang="el-GR" sz="2100" dirty="0"/>
              <a:t>και χαμηλόβαθμων ιεραρχικά στελεχών σε θέματα επίλυσης συγκρούσεων – γίνεται σε πολλές ανεπτυγμένες χώρες (</a:t>
            </a:r>
            <a:r>
              <a:rPr lang="en-US" sz="2100" dirty="0" err="1"/>
              <a:t>Skjorshammer</a:t>
            </a:r>
            <a:r>
              <a:rPr lang="en-US" sz="2100" dirty="0"/>
              <a:t>, 2001, </a:t>
            </a:r>
            <a:r>
              <a:rPr lang="en-US" sz="2100" dirty="0" err="1"/>
              <a:t>Vivar</a:t>
            </a:r>
            <a:r>
              <a:rPr lang="en-US" sz="2100" dirty="0"/>
              <a:t> 2006, Kelly 2006, Jameson 2003)</a:t>
            </a:r>
            <a:endParaRPr lang="el-GR" sz="21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body" idx="1"/>
          </p:nvPr>
        </p:nvSpPr>
        <p:spPr>
          <a:xfrm>
            <a:off x="1043608" y="765175"/>
            <a:ext cx="7725742" cy="5256113"/>
          </a:xfrm>
        </p:spPr>
        <p:txBody>
          <a:bodyPr/>
          <a:lstStyle/>
          <a:p>
            <a:pPr>
              <a:lnSpc>
                <a:spcPct val="80000"/>
              </a:lnSpc>
            </a:pPr>
            <a:r>
              <a:rPr lang="el-GR" sz="2500"/>
              <a:t>Για την αποκλιμάκωση της σύγκρουσης αναισθησιολόγων –νοσηλευτών προτάθηκε:</a:t>
            </a:r>
          </a:p>
          <a:p>
            <a:pPr>
              <a:lnSpc>
                <a:spcPct val="80000"/>
              </a:lnSpc>
              <a:buFont typeface="Wingdings" pitchFamily="2" charset="2"/>
              <a:buNone/>
            </a:pPr>
            <a:endParaRPr lang="el-GR" sz="2500"/>
          </a:p>
          <a:p>
            <a:pPr>
              <a:lnSpc>
                <a:spcPct val="80000"/>
              </a:lnSpc>
              <a:buFont typeface="Wingdings" pitchFamily="2" charset="2"/>
              <a:buNone/>
            </a:pPr>
            <a:r>
              <a:rPr lang="el-GR" sz="2500"/>
              <a:t>- 	</a:t>
            </a:r>
            <a:r>
              <a:rPr lang="el-GR" sz="2500">
                <a:solidFill>
                  <a:srgbClr val="FF0000"/>
                </a:solidFill>
              </a:rPr>
              <a:t>Συζήτηση </a:t>
            </a:r>
            <a:r>
              <a:rPr lang="el-GR" sz="2500"/>
              <a:t>προκειμένου να καλλιεργηθούν θετικές σχέσεις</a:t>
            </a:r>
          </a:p>
          <a:p>
            <a:pPr>
              <a:lnSpc>
                <a:spcPct val="80000"/>
              </a:lnSpc>
              <a:buFontTx/>
              <a:buChar char="-"/>
            </a:pPr>
            <a:r>
              <a:rPr lang="el-GR" sz="2500"/>
              <a:t>Συνεύρεση των δύο ομάδων </a:t>
            </a:r>
            <a:r>
              <a:rPr lang="el-GR" sz="2500">
                <a:solidFill>
                  <a:srgbClr val="FF0000"/>
                </a:solidFill>
              </a:rPr>
              <a:t>ιδιωτικά </a:t>
            </a:r>
            <a:r>
              <a:rPr lang="el-GR" sz="2500"/>
              <a:t>χωρίς την παρουσία άλλων ατόμων (προσωπικού ή ασθενών)</a:t>
            </a:r>
          </a:p>
          <a:p>
            <a:pPr>
              <a:lnSpc>
                <a:spcPct val="80000"/>
              </a:lnSpc>
              <a:buFontTx/>
              <a:buChar char="-"/>
            </a:pPr>
            <a:r>
              <a:rPr lang="el-GR" sz="2500"/>
              <a:t>Μείωση των φυσικών και κοινωνικών φραγμών των δύο ομάδων (π.χ. συνύπαρξη στους ίδιους χώρους στα διαλλείματα)</a:t>
            </a:r>
          </a:p>
          <a:p>
            <a:pPr>
              <a:lnSpc>
                <a:spcPct val="80000"/>
              </a:lnSpc>
              <a:buFontTx/>
              <a:buChar char="-"/>
            </a:pPr>
            <a:r>
              <a:rPr lang="el-GR" sz="2500"/>
              <a:t>Κοινές</a:t>
            </a:r>
            <a:r>
              <a:rPr lang="el-GR" sz="2500">
                <a:solidFill>
                  <a:srgbClr val="FF0000"/>
                </a:solidFill>
              </a:rPr>
              <a:t> ερευνητικές</a:t>
            </a:r>
            <a:r>
              <a:rPr lang="el-GR" sz="2500"/>
              <a:t> και εκπαιδευτικές δραστηριότητες</a:t>
            </a:r>
          </a:p>
          <a:p>
            <a:pPr>
              <a:lnSpc>
                <a:spcPct val="80000"/>
              </a:lnSpc>
              <a:buFontTx/>
              <a:buChar char="-"/>
            </a:pPr>
            <a:r>
              <a:rPr lang="el-GR" sz="2500"/>
              <a:t>Εκπαίδευση σε </a:t>
            </a:r>
            <a:r>
              <a:rPr lang="el-GR" sz="2500">
                <a:solidFill>
                  <a:srgbClr val="FF0000"/>
                </a:solidFill>
              </a:rPr>
              <a:t>επικοινωνιακές δεξιότητες</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l-GR"/>
              <a:t>Επίλυση συλλογικών διαφορών</a:t>
            </a:r>
            <a:endParaRPr lang="en-US"/>
          </a:p>
        </p:txBody>
      </p:sp>
      <p:sp>
        <p:nvSpPr>
          <p:cNvPr id="74755" name="Rectangle 3"/>
          <p:cNvSpPr>
            <a:spLocks noGrp="1" noChangeArrowheads="1"/>
          </p:cNvSpPr>
          <p:nvPr>
            <p:ph type="body" idx="1"/>
          </p:nvPr>
        </p:nvSpPr>
        <p:spPr/>
        <p:txBody>
          <a:bodyPr/>
          <a:lstStyle/>
          <a:p>
            <a:pPr>
              <a:lnSpc>
                <a:spcPct val="80000"/>
              </a:lnSpc>
              <a:spcAft>
                <a:spcPts val="600"/>
              </a:spcAft>
            </a:pPr>
            <a:r>
              <a:rPr lang="el-GR" sz="1700" dirty="0"/>
              <a:t>Διαιτησία: ένα τρίτο ουδέτερο πρόσωπο που μελετά όλη την διαπραγματευτική διαδικασία μελετά τα σημεία στα οποία επήλθε συμφωνία, ακούει τις απόψεις και των δύο μερών, συλλέγει πληροφορίες εκδίδει απόφαση που είναι δεσμευτική και για τα δύο μέρη</a:t>
            </a:r>
          </a:p>
          <a:p>
            <a:pPr>
              <a:lnSpc>
                <a:spcPct val="80000"/>
              </a:lnSpc>
              <a:spcAft>
                <a:spcPts val="600"/>
              </a:spcAft>
            </a:pPr>
            <a:r>
              <a:rPr lang="el-GR" sz="1700" dirty="0"/>
              <a:t>Εθελοντική διαιτησία: εάν η πολιτεία έχει οργανώσει θεσμούς και διαδικασίες στις οποίες οι συγκρουόμενοι μπορούν να προσφύγουν</a:t>
            </a:r>
          </a:p>
          <a:p>
            <a:pPr>
              <a:lnSpc>
                <a:spcPct val="80000"/>
              </a:lnSpc>
              <a:spcAft>
                <a:spcPts val="600"/>
              </a:spcAft>
            </a:pPr>
            <a:r>
              <a:rPr lang="el-GR" sz="1700" dirty="0"/>
              <a:t>Υποχρεωτική: όταν το κράτος επιβάλλει την προσφυγή στη διαιτησία μόλις ναυαγήσουν οι διαπραγματεύσεις.</a:t>
            </a:r>
          </a:p>
          <a:p>
            <a:pPr>
              <a:lnSpc>
                <a:spcPct val="80000"/>
              </a:lnSpc>
              <a:spcAft>
                <a:spcPts val="600"/>
              </a:spcAft>
              <a:buFont typeface="Wingdings" pitchFamily="2" charset="2"/>
              <a:buNone/>
            </a:pPr>
            <a:r>
              <a:rPr lang="el-GR" sz="1700" dirty="0"/>
              <a:t>Στις περισσότερες χώρες (και στην Ελλάδα) ισχύει ο θεσμός της εθελοντικής διαιτησίας και μόνο σε εξαιρετικές περιπτώσεις ο θεσμός της αναγκαστικής διαιτησίας.</a:t>
            </a:r>
          </a:p>
          <a:p>
            <a:pPr>
              <a:lnSpc>
                <a:spcPct val="80000"/>
              </a:lnSpc>
              <a:buFont typeface="Wingdings" pitchFamily="2" charset="2"/>
              <a:buNone/>
            </a:pPr>
            <a:r>
              <a:rPr lang="el-GR" sz="1700" dirty="0"/>
              <a:t>(Οργανισμοί διαιτησίας: </a:t>
            </a:r>
            <a:r>
              <a:rPr lang="en-US" sz="1700" dirty="0"/>
              <a:t>Advisory </a:t>
            </a:r>
            <a:r>
              <a:rPr lang="en-US" sz="1700" dirty="0" err="1"/>
              <a:t>Consiliation</a:t>
            </a:r>
            <a:r>
              <a:rPr lang="en-US" sz="1700" dirty="0"/>
              <a:t> and Arbitration Service – UK, American Arbitration Association – USA etc.)</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l-GR" sz="3200" dirty="0"/>
              <a:t>ΕΛΛΑΔΑ: Επίλυση συλλογικών διαφορών εργασίας</a:t>
            </a:r>
            <a:endParaRPr lang="en-US" sz="3200" dirty="0"/>
          </a:p>
        </p:txBody>
      </p:sp>
      <p:sp>
        <p:nvSpPr>
          <p:cNvPr id="75779" name="Rectangle 3"/>
          <p:cNvSpPr>
            <a:spLocks noGrp="1" noChangeArrowheads="1"/>
          </p:cNvSpPr>
          <p:nvPr>
            <p:ph type="body" idx="1"/>
          </p:nvPr>
        </p:nvSpPr>
        <p:spPr/>
        <p:txBody>
          <a:bodyPr/>
          <a:lstStyle/>
          <a:p>
            <a:pPr>
              <a:lnSpc>
                <a:spcPct val="80000"/>
              </a:lnSpc>
            </a:pPr>
            <a:r>
              <a:rPr lang="el-GR" sz="2500"/>
              <a:t>Όταν οι εργοδότες και οι εργαζόμενοι δεν επιτύχουν συμφωνία τότε προσφεύγουν στις υπηρεσίες τρίτων (διαμεσολάβηση, διαιτησία)</a:t>
            </a:r>
          </a:p>
          <a:p>
            <a:pPr>
              <a:lnSpc>
                <a:spcPct val="80000"/>
              </a:lnSpc>
            </a:pPr>
            <a:r>
              <a:rPr lang="el-GR" sz="2500"/>
              <a:t>Διαμεσολάβηση: ένα τρίτο, ουδέτερο μέρος βοηθά τους εκπροσώπους των δύο πλευρών να επιτύχουν συμφωνία. Το πρόσωπο δεν μπορεί να επιβάλλει μία λύση αλλά προσπαθεί να διευκολύνει τα δύο μέρη κάνοντας προτάσεις, συστάσεις που συμβιβάζουν τις απαιτήσεις των δύο πλευρών</a:t>
            </a:r>
            <a:endParaRPr lang="en-US" sz="25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Rectangle 3"/>
          <p:cNvSpPr>
            <a:spLocks noGrp="1" noChangeArrowheads="1"/>
          </p:cNvSpPr>
          <p:nvPr>
            <p:ph type="body" idx="1"/>
          </p:nvPr>
        </p:nvSpPr>
        <p:spPr/>
        <p:txBody>
          <a:bodyPr/>
          <a:lstStyle/>
          <a:p>
            <a:r>
              <a:rPr lang="el-GR" sz="2500" dirty="0"/>
              <a:t>Μονόπλευρες συγκρούσεις: σχετίζονται με δύο αντίθετες </a:t>
            </a:r>
            <a:r>
              <a:rPr lang="en-US" sz="2500" dirty="0"/>
              <a:t>“</a:t>
            </a:r>
            <a:r>
              <a:rPr lang="el-GR" sz="2500" dirty="0"/>
              <a:t>πλευρές’’ που μπορεί να αντιμετωπίζει ένα άτομο (π.χ. ένας στέλεχος να έχει αυστηρές αρχές για «τίμιο παιχνίδι» αλλά αυτό να μη συνάδει με την πολιτική της εταιρείας)</a:t>
            </a:r>
          </a:p>
          <a:p>
            <a:r>
              <a:rPr lang="el-GR" sz="2500" dirty="0"/>
              <a:t>Οι εσωτερικές συγκρούσεις μπορεί να σχετίζονται με ασθένειες όπως: έλκη, αϋπνίες, υπέρταση, έλλειψη προσοχής κτλ.</a:t>
            </a:r>
            <a:endParaRPr lang="en-US" sz="2500" dirty="0"/>
          </a:p>
        </p:txBody>
      </p:sp>
      <p:sp>
        <p:nvSpPr>
          <p:cNvPr id="80900" name="Rectangle 4"/>
          <p:cNvSpPr>
            <a:spLocks noGrp="1" noChangeArrowheads="1"/>
          </p:cNvSpPr>
          <p:nvPr>
            <p:ph type="title"/>
          </p:nvPr>
        </p:nvSpPr>
        <p:spPr>
          <a:noFill/>
          <a:ln/>
        </p:spPr>
        <p:txBody>
          <a:bodyPr/>
          <a:lstStyle/>
          <a:p>
            <a:r>
              <a:rPr lang="el-GR"/>
              <a:t>ΕΙΔΗ ΣΥΓΚΡΟΥΣΕΩΝ</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3"/>
          <p:cNvSpPr>
            <a:spLocks noGrp="1" noChangeArrowheads="1"/>
          </p:cNvSpPr>
          <p:nvPr>
            <p:ph type="body" idx="1"/>
          </p:nvPr>
        </p:nvSpPr>
        <p:spPr/>
        <p:txBody>
          <a:bodyPr/>
          <a:lstStyle/>
          <a:p>
            <a:pPr>
              <a:lnSpc>
                <a:spcPct val="90000"/>
              </a:lnSpc>
              <a:spcAft>
                <a:spcPts val="600"/>
              </a:spcAft>
            </a:pPr>
            <a:r>
              <a:rPr lang="el-GR" sz="2100" dirty="0"/>
              <a:t>Ελλάδα: μέχρι πρόσφατα ίσχυε ο θεσμός της υποχρεωτικής διαιτησίας (ν. 3239/1955) και μάλιστα σε ακραία μορφή: η κίνηση της όλης διαδικασίας γίνονταν μονομερώς από οποιοδήποτε των ενδιαφερομένων μερών ή υποχρεωτική προσφυγή στο διαιτητικό δικαστήριο μετά από παρέμβαση του υπουργού εργασίας, απαγορεύοντας ταυτόχρονα την κήρυξη απεργίας.</a:t>
            </a:r>
          </a:p>
          <a:p>
            <a:pPr>
              <a:lnSpc>
                <a:spcPct val="90000"/>
              </a:lnSpc>
            </a:pPr>
            <a:r>
              <a:rPr lang="el-GR" sz="2100" dirty="0"/>
              <a:t>8/3/1990: νόμος 1876 για ελεύθερες συλλογικές διαπραγματεύσεις. Καταργείται η υποχρεωτική διαιτησία και προβλέπονται θεσμοί συμφιλίωσης, μεσολάβησης και διαιτησίας ενώ ιδρύεται ο οργανισμός Μεσολάβησης και Διαιτησίας.</a:t>
            </a:r>
            <a:endParaRPr lang="en-US" sz="21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l-GR" sz="3200"/>
              <a:t>Επίλυση ατομικών διαφορών εργασίας</a:t>
            </a:r>
            <a:endParaRPr lang="en-US" sz="3200"/>
          </a:p>
        </p:txBody>
      </p:sp>
      <p:sp>
        <p:nvSpPr>
          <p:cNvPr id="78851" name="Rectangle 3"/>
          <p:cNvSpPr>
            <a:spLocks noGrp="1" noChangeArrowheads="1"/>
          </p:cNvSpPr>
          <p:nvPr>
            <p:ph type="body" idx="1"/>
          </p:nvPr>
        </p:nvSpPr>
        <p:spPr/>
        <p:txBody>
          <a:bodyPr/>
          <a:lstStyle/>
          <a:p>
            <a:r>
              <a:rPr lang="el-GR" sz="2500" dirty="0"/>
              <a:t>Διαφωνίες μπορεί να έχουν τρεις μορφές:</a:t>
            </a:r>
          </a:p>
          <a:p>
            <a:pPr>
              <a:buFontTx/>
              <a:buChar char="-"/>
            </a:pPr>
            <a:r>
              <a:rPr lang="el-GR" sz="2500" dirty="0"/>
              <a:t>Απλή δυσαρέσκεια (αρνητικά συναισθήματα)</a:t>
            </a:r>
          </a:p>
          <a:p>
            <a:pPr>
              <a:buFontTx/>
              <a:buChar char="-"/>
            </a:pPr>
            <a:r>
              <a:rPr lang="el-GR" sz="2500" dirty="0"/>
              <a:t>Παράπονο (προφορική ή γραπτή έκφραση της δυσαρέσκειας)</a:t>
            </a:r>
          </a:p>
          <a:p>
            <a:pPr>
              <a:buFontTx/>
              <a:buChar char="-"/>
            </a:pPr>
            <a:r>
              <a:rPr lang="el-GR" sz="2500" dirty="0"/>
              <a:t>Διαμαρτυρία (ένα παράπονο που υποβάλλεται γραπτά μέσω της τυπικής διαδικασίας προς τη Διοίκηση)</a:t>
            </a:r>
            <a:endParaRPr lang="en-US" sz="25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WordArt 2"/>
          <p:cNvSpPr>
            <a:spLocks noChangeArrowheads="1" noChangeShapeType="1" noTextEdit="1"/>
          </p:cNvSpPr>
          <p:nvPr/>
        </p:nvSpPr>
        <p:spPr bwMode="auto">
          <a:xfrm>
            <a:off x="755650" y="2781300"/>
            <a:ext cx="7848600" cy="647700"/>
          </a:xfrm>
          <a:prstGeom prst="rect">
            <a:avLst/>
          </a:prstGeom>
        </p:spPr>
        <p:txBody>
          <a:bodyPr wrap="none" fromWordArt="1">
            <a:prstTxWarp prst="textPlain">
              <a:avLst>
                <a:gd name="adj" fmla="val 50000"/>
              </a:avLst>
            </a:prstTxWarp>
          </a:bodyPr>
          <a:lstStyle/>
          <a:p>
            <a:pPr algn="ctr"/>
            <a:r>
              <a:rPr lang="el-GR" sz="3600" i="1" kern="10">
                <a:ln w="9525">
                  <a:solidFill>
                    <a:srgbClr val="000000"/>
                  </a:solidFill>
                  <a:round/>
                  <a:headEnd/>
                  <a:tailEnd/>
                </a:ln>
                <a:solidFill>
                  <a:srgbClr val="FF0000"/>
                </a:solidFill>
                <a:effectLst>
                  <a:outerShdw dist="35921" dir="2700000" algn="ctr" rotWithShape="0">
                    <a:srgbClr val="808080">
                      <a:alpha val="80000"/>
                    </a:srgbClr>
                  </a:outerShdw>
                </a:effectLst>
                <a:latin typeface="Arial Black"/>
              </a:rPr>
              <a:t>Οι ικανότεροι ακούν δύο φορές περισσότερο από το να μιλούν......</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115616" y="260648"/>
            <a:ext cx="7571185" cy="1110952"/>
          </a:xfrm>
        </p:spPr>
        <p:txBody>
          <a:bodyPr/>
          <a:lstStyle/>
          <a:p>
            <a:r>
              <a:rPr lang="el-GR" sz="3200" dirty="0"/>
              <a:t>Οι συγκρούσεις σε έναν οργανισμό: παράδειγμα προς αποφυγήν;</a:t>
            </a:r>
          </a:p>
        </p:txBody>
      </p:sp>
      <p:sp>
        <p:nvSpPr>
          <p:cNvPr id="30723" name="Rectangle 3"/>
          <p:cNvSpPr>
            <a:spLocks noGrp="1" noChangeArrowheads="1"/>
          </p:cNvSpPr>
          <p:nvPr>
            <p:ph type="body" idx="1"/>
          </p:nvPr>
        </p:nvSpPr>
        <p:spPr>
          <a:xfrm>
            <a:off x="1115616" y="1981200"/>
            <a:ext cx="7571184" cy="4471988"/>
          </a:xfrm>
        </p:spPr>
        <p:txBody>
          <a:bodyPr/>
          <a:lstStyle/>
          <a:p>
            <a:pPr>
              <a:lnSpc>
                <a:spcPct val="90000"/>
              </a:lnSpc>
              <a:buSzTx/>
              <a:buFont typeface="Wingdings" pitchFamily="2" charset="2"/>
              <a:buNone/>
            </a:pPr>
            <a:r>
              <a:rPr lang="el-GR" sz="2500" b="1" dirty="0">
                <a:solidFill>
                  <a:srgbClr val="FF0000"/>
                </a:solidFill>
              </a:rPr>
              <a:t>ΠΑΡΑΔΟΣΙΑΚΟ ΜΑΝΑΤΖΜΕΝΤ</a:t>
            </a:r>
          </a:p>
          <a:p>
            <a:pPr>
              <a:lnSpc>
                <a:spcPct val="90000"/>
              </a:lnSpc>
              <a:buSzTx/>
              <a:buFont typeface="Wingdings" pitchFamily="2" charset="2"/>
              <a:buNone/>
            </a:pPr>
            <a:endParaRPr lang="el-GR" sz="2500" b="1" dirty="0">
              <a:solidFill>
                <a:srgbClr val="FF0000"/>
              </a:solidFill>
            </a:endParaRPr>
          </a:p>
          <a:p>
            <a:pPr marL="542925" indent="-452438">
              <a:lnSpc>
                <a:spcPct val="90000"/>
              </a:lnSpc>
              <a:buSzTx/>
              <a:buFont typeface="Wingdings" pitchFamily="2" charset="2"/>
              <a:buChar char="è"/>
            </a:pPr>
            <a:r>
              <a:rPr lang="el-GR" sz="2500" dirty="0"/>
              <a:t>Οι συγκρούσεις είναι </a:t>
            </a:r>
            <a:r>
              <a:rPr lang="el-GR" sz="2500" b="1" dirty="0">
                <a:solidFill>
                  <a:srgbClr val="FF0000"/>
                </a:solidFill>
              </a:rPr>
              <a:t>δυσάρεστες</a:t>
            </a:r>
            <a:r>
              <a:rPr lang="el-GR" sz="2500" dirty="0"/>
              <a:t> καταστάσεις που δημιουργούν δυσλειτουργίες σε έναν οργανισμό και πηγάζουν από ανεπαρκή ηγεσία και προβλήματα προσωπικότητας των ατόμων</a:t>
            </a:r>
          </a:p>
          <a:p>
            <a:pPr marL="542925" indent="-452438">
              <a:lnSpc>
                <a:spcPct val="90000"/>
              </a:lnSpc>
              <a:buSzTx/>
              <a:buFont typeface="Wingdings" pitchFamily="2" charset="2"/>
              <a:buNone/>
            </a:pPr>
            <a:endParaRPr lang="el-GR" sz="2500" dirty="0"/>
          </a:p>
          <a:p>
            <a:pPr marL="542925" indent="-452438">
              <a:lnSpc>
                <a:spcPct val="90000"/>
              </a:lnSpc>
              <a:buSzTx/>
              <a:buFont typeface="Wingdings" pitchFamily="2" charset="2"/>
              <a:buChar char="è"/>
            </a:pPr>
            <a:r>
              <a:rPr lang="el-GR" sz="2500" dirty="0"/>
              <a:t> Επιλύονται με φυσική </a:t>
            </a:r>
            <a:r>
              <a:rPr lang="el-GR" sz="2500" b="1" dirty="0">
                <a:solidFill>
                  <a:srgbClr val="FF0000"/>
                </a:solidFill>
              </a:rPr>
              <a:t>απομάκρυνση</a:t>
            </a:r>
            <a:r>
              <a:rPr lang="el-GR" sz="2500" dirty="0">
                <a:solidFill>
                  <a:srgbClr val="FF0000"/>
                </a:solidFill>
              </a:rPr>
              <a:t> </a:t>
            </a:r>
            <a:r>
              <a:rPr lang="el-GR" sz="2500" dirty="0"/>
              <a:t>συγκρουόμενων μερών ή </a:t>
            </a:r>
            <a:r>
              <a:rPr lang="el-GR" sz="2500" b="1" dirty="0">
                <a:solidFill>
                  <a:srgbClr val="FF0000"/>
                </a:solidFill>
              </a:rPr>
              <a:t>παρέμβαση ανωτέρων</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l-GR" b="1">
                <a:solidFill>
                  <a:srgbClr val="FF0000"/>
                </a:solidFill>
              </a:rPr>
              <a:t>ΠΑΡΑΔΟΣΙΑΚΟ ΜΑΝΑΤΖΜΕΝΤ</a:t>
            </a:r>
            <a:endParaRPr lang="en-US" b="1">
              <a:solidFill>
                <a:srgbClr val="FF0000"/>
              </a:solidFill>
            </a:endParaRPr>
          </a:p>
        </p:txBody>
      </p:sp>
      <p:sp>
        <p:nvSpPr>
          <p:cNvPr id="66563" name="Rectangle 3"/>
          <p:cNvSpPr>
            <a:spLocks noGrp="1" noChangeArrowheads="1"/>
          </p:cNvSpPr>
          <p:nvPr>
            <p:ph type="body" idx="1"/>
          </p:nvPr>
        </p:nvSpPr>
        <p:spPr/>
        <p:txBody>
          <a:bodyPr/>
          <a:lstStyle/>
          <a:p>
            <a:pPr>
              <a:lnSpc>
                <a:spcPct val="90000"/>
              </a:lnSpc>
            </a:pPr>
            <a:r>
              <a:rPr lang="el-GR"/>
              <a:t>Οι συγκρούσεις μπορούν να αποφευχθούν</a:t>
            </a:r>
          </a:p>
          <a:p>
            <a:pPr>
              <a:lnSpc>
                <a:spcPct val="90000"/>
              </a:lnSpc>
            </a:pPr>
            <a:r>
              <a:rPr lang="el-GR"/>
              <a:t>Πηγάζουν από προβλήματα προσωπικότητας των ατόμων + αποτυχημένο </a:t>
            </a:r>
            <a:r>
              <a:rPr lang="en-US"/>
              <a:t>management </a:t>
            </a:r>
          </a:p>
          <a:p>
            <a:pPr>
              <a:lnSpc>
                <a:spcPct val="90000"/>
              </a:lnSpc>
            </a:pPr>
            <a:r>
              <a:rPr lang="el-GR"/>
              <a:t>Λύνονται με φυσική απομάκρυνση των συγκρουόμενων μερών ή μόνο με την παρέμβαση των ανώτερων κτλ.</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259632" y="0"/>
            <a:ext cx="7509718" cy="1371600"/>
          </a:xfrm>
        </p:spPr>
        <p:txBody>
          <a:bodyPr/>
          <a:lstStyle/>
          <a:p>
            <a:r>
              <a:rPr lang="el-GR" dirty="0"/>
              <a:t>ΧΕΙΡΙΣΜΟΣ ΣΥΓΚΡΟΥΣΕΩΝ</a:t>
            </a:r>
          </a:p>
        </p:txBody>
      </p:sp>
      <p:sp>
        <p:nvSpPr>
          <p:cNvPr id="32771" name="Rectangle 3"/>
          <p:cNvSpPr>
            <a:spLocks noGrp="1" noChangeArrowheads="1"/>
          </p:cNvSpPr>
          <p:nvPr>
            <p:ph type="body" idx="1"/>
          </p:nvPr>
        </p:nvSpPr>
        <p:spPr>
          <a:xfrm>
            <a:off x="827584" y="1700213"/>
            <a:ext cx="8064004" cy="4897139"/>
          </a:xfrm>
        </p:spPr>
        <p:txBody>
          <a:bodyPr/>
          <a:lstStyle/>
          <a:p>
            <a:pPr algn="ctr">
              <a:lnSpc>
                <a:spcPct val="80000"/>
              </a:lnSpc>
              <a:buFont typeface="Wingdings" pitchFamily="2" charset="2"/>
              <a:buNone/>
            </a:pPr>
            <a:r>
              <a:rPr lang="el-GR" sz="2500" b="1" dirty="0">
                <a:solidFill>
                  <a:srgbClr val="FF0000"/>
                </a:solidFill>
              </a:rPr>
              <a:t>ΣΥΓΧΡΟΝΟ ΜΑΝΑΤΖΜΕΝΤ</a:t>
            </a:r>
          </a:p>
          <a:p>
            <a:pPr>
              <a:lnSpc>
                <a:spcPct val="80000"/>
              </a:lnSpc>
              <a:buFont typeface="Wingdings" pitchFamily="2" charset="2"/>
              <a:buNone/>
            </a:pPr>
            <a:endParaRPr lang="el-GR" sz="2500" b="1" dirty="0">
              <a:solidFill>
                <a:srgbClr val="FF0000"/>
              </a:solidFill>
            </a:endParaRPr>
          </a:p>
          <a:p>
            <a:pPr>
              <a:lnSpc>
                <a:spcPct val="80000"/>
              </a:lnSpc>
              <a:buClr>
                <a:srgbClr val="FFFF00"/>
              </a:buClr>
              <a:buSzTx/>
              <a:buFont typeface="Wingdings" pitchFamily="2" charset="2"/>
              <a:buChar char="F"/>
            </a:pPr>
            <a:r>
              <a:rPr lang="el-GR" sz="1900" dirty="0"/>
              <a:t>Το </a:t>
            </a:r>
            <a:r>
              <a:rPr lang="el-GR" sz="2500" b="1" dirty="0">
                <a:solidFill>
                  <a:srgbClr val="FF0000"/>
                </a:solidFill>
              </a:rPr>
              <a:t>20%</a:t>
            </a:r>
            <a:r>
              <a:rPr lang="el-GR" sz="1900" dirty="0"/>
              <a:t> του χρόνου ενός </a:t>
            </a:r>
            <a:r>
              <a:rPr lang="en-US" sz="1900" dirty="0"/>
              <a:t>manager </a:t>
            </a:r>
            <a:r>
              <a:rPr lang="el-GR" sz="1900" dirty="0"/>
              <a:t>αφιερώνεται στην διαχείριση συγκρούσεων</a:t>
            </a:r>
          </a:p>
          <a:p>
            <a:pPr>
              <a:lnSpc>
                <a:spcPct val="80000"/>
              </a:lnSpc>
              <a:buClr>
                <a:srgbClr val="FFFF00"/>
              </a:buClr>
              <a:buSzTx/>
              <a:buFont typeface="Wingdings" pitchFamily="2" charset="2"/>
              <a:buNone/>
            </a:pPr>
            <a:endParaRPr lang="el-GR" sz="2500" b="1" dirty="0">
              <a:solidFill>
                <a:srgbClr val="FFFF00"/>
              </a:solidFill>
            </a:endParaRPr>
          </a:p>
          <a:p>
            <a:pPr>
              <a:lnSpc>
                <a:spcPct val="80000"/>
              </a:lnSpc>
              <a:buClr>
                <a:srgbClr val="FFFF00"/>
              </a:buClr>
              <a:buSzTx/>
              <a:buFont typeface="Wingdings" pitchFamily="2" charset="2"/>
              <a:buChar char="F"/>
            </a:pPr>
            <a:r>
              <a:rPr lang="el-GR" sz="1900" dirty="0"/>
              <a:t>Οι συγκρούσεις σε έναν οργανισμό είναι </a:t>
            </a:r>
            <a:r>
              <a:rPr lang="el-GR" sz="1900" dirty="0">
                <a:solidFill>
                  <a:srgbClr val="FF0000"/>
                </a:solidFill>
              </a:rPr>
              <a:t>αναπόφευκτες</a:t>
            </a:r>
            <a:r>
              <a:rPr lang="el-GR" sz="1900" dirty="0"/>
              <a:t> και μπορεί να συνοδεύονται και από θετικές συνέπειες (π.χ. εισαγωγή αλλαγών, εφαλτήριο ανάπτυξης και ενεργοποίηση για δράση)</a:t>
            </a:r>
          </a:p>
          <a:p>
            <a:pPr>
              <a:lnSpc>
                <a:spcPct val="80000"/>
              </a:lnSpc>
              <a:buClr>
                <a:srgbClr val="FFFF00"/>
              </a:buClr>
              <a:buSzTx/>
              <a:buFont typeface="Wingdings" pitchFamily="2" charset="2"/>
              <a:buNone/>
            </a:pPr>
            <a:endParaRPr lang="en-US" sz="1900" dirty="0"/>
          </a:p>
          <a:p>
            <a:pPr>
              <a:lnSpc>
                <a:spcPct val="80000"/>
              </a:lnSpc>
              <a:buClr>
                <a:schemeClr val="folHlink"/>
              </a:buClr>
              <a:buSzTx/>
              <a:buFont typeface="Wingdings" pitchFamily="2" charset="2"/>
              <a:buChar char="F"/>
            </a:pPr>
            <a:r>
              <a:rPr lang="el-GR" sz="1900" dirty="0"/>
              <a:t> </a:t>
            </a:r>
            <a:r>
              <a:rPr lang="en-US" sz="1900" dirty="0"/>
              <a:t>“</a:t>
            </a:r>
            <a:r>
              <a:rPr lang="el-GR" sz="1900" dirty="0"/>
              <a:t>Οι ηγέτες δεν αποφεύγουν, δεν καταστέλλουν, ούτε αρνούνται τη σύγκρουση αλλά τη βλέπουν ως μια ευκαιρία… Δεν αισθάνονται ότι απειλούνται, αλλά ότι δέχονται κάποια πρόκληση</a:t>
            </a:r>
            <a:r>
              <a:rPr lang="en-US" sz="1900" dirty="0"/>
              <a:t>”</a:t>
            </a:r>
            <a:r>
              <a:rPr lang="el-GR" sz="1900" dirty="0"/>
              <a:t> </a:t>
            </a:r>
            <a:r>
              <a:rPr lang="en-US" sz="1900" dirty="0"/>
              <a:t>(</a:t>
            </a:r>
            <a:r>
              <a:rPr lang="en-US" sz="1900" dirty="0" err="1"/>
              <a:t>Bennis</a:t>
            </a:r>
            <a:r>
              <a:rPr lang="en-US" sz="1900" dirty="0"/>
              <a:t>, 1990)</a:t>
            </a:r>
            <a:endParaRPr lang="el-GR" sz="1900" dirty="0"/>
          </a:p>
          <a:p>
            <a:pPr>
              <a:lnSpc>
                <a:spcPct val="80000"/>
              </a:lnSpc>
              <a:buClr>
                <a:schemeClr val="folHlink"/>
              </a:buClr>
              <a:buSzTx/>
              <a:buFont typeface="Wingdings" pitchFamily="2" charset="2"/>
              <a:buNone/>
            </a:pPr>
            <a:endParaRPr lang="el-GR" sz="1900" dirty="0"/>
          </a:p>
          <a:p>
            <a:pPr>
              <a:lnSpc>
                <a:spcPct val="80000"/>
              </a:lnSpc>
              <a:buClr>
                <a:schemeClr val="folHlink"/>
              </a:buClr>
              <a:buSzTx/>
              <a:buFont typeface="Wingdings" pitchFamily="2" charset="2"/>
              <a:buChar char="F"/>
            </a:pPr>
            <a:r>
              <a:rPr lang="el-GR" sz="1900" dirty="0"/>
              <a:t>Μπορούν να αντιμετωπιστούν με διερεύνηση και εξάλειψη των αιτών που τις προκαλούν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971600" y="260648"/>
            <a:ext cx="8229600" cy="1143000"/>
          </a:xfrm>
        </p:spPr>
        <p:txBody>
          <a:bodyPr/>
          <a:lstStyle/>
          <a:p>
            <a:r>
              <a:rPr lang="el-GR" dirty="0"/>
              <a:t>ΑΙΤΙΕΣ ΣΥΓΚΡΟΥΣΕΩΝ</a:t>
            </a:r>
          </a:p>
        </p:txBody>
      </p:sp>
      <p:sp>
        <p:nvSpPr>
          <p:cNvPr id="9219" name="Rectangle 3"/>
          <p:cNvSpPr>
            <a:spLocks noGrp="1" noChangeArrowheads="1"/>
          </p:cNvSpPr>
          <p:nvPr>
            <p:ph type="body" idx="1"/>
          </p:nvPr>
        </p:nvSpPr>
        <p:spPr>
          <a:xfrm>
            <a:off x="971600" y="1700808"/>
            <a:ext cx="7992888" cy="4525963"/>
          </a:xfrm>
        </p:spPr>
        <p:txBody>
          <a:bodyPr/>
          <a:lstStyle/>
          <a:p>
            <a:pPr>
              <a:lnSpc>
                <a:spcPct val="90000"/>
              </a:lnSpc>
            </a:pPr>
            <a:r>
              <a:rPr lang="el-GR" dirty="0"/>
              <a:t>Συγκρουόμενοι στόχοι</a:t>
            </a:r>
          </a:p>
          <a:p>
            <a:pPr>
              <a:lnSpc>
                <a:spcPct val="90000"/>
              </a:lnSpc>
            </a:pPr>
            <a:r>
              <a:rPr lang="el-GR" dirty="0"/>
              <a:t>Περιορισμένοι πόροι</a:t>
            </a:r>
          </a:p>
          <a:p>
            <a:pPr>
              <a:lnSpc>
                <a:spcPct val="90000"/>
              </a:lnSpc>
            </a:pPr>
            <a:r>
              <a:rPr lang="el-GR" dirty="0"/>
              <a:t>Διαφορετικές αντιλήψεις </a:t>
            </a:r>
          </a:p>
          <a:p>
            <a:pPr>
              <a:lnSpc>
                <a:spcPct val="90000"/>
              </a:lnSpc>
            </a:pPr>
            <a:r>
              <a:rPr lang="el-GR" dirty="0"/>
              <a:t>Οργάνωση- οργανωτικές αδυναμίες</a:t>
            </a:r>
          </a:p>
          <a:p>
            <a:pPr>
              <a:lnSpc>
                <a:spcPct val="90000"/>
              </a:lnSpc>
              <a:buFont typeface="Wingdings" pitchFamily="2" charset="2"/>
              <a:buNone/>
            </a:pPr>
            <a:r>
              <a:rPr lang="el-GR" dirty="0"/>
              <a:t>		- </a:t>
            </a:r>
            <a:r>
              <a:rPr lang="el-GR" sz="2100" dirty="0"/>
              <a:t>ο μη σαφής καθορισμός των καθηκόντων και των 		ρόλων</a:t>
            </a:r>
            <a:endParaRPr lang="el-GR" dirty="0"/>
          </a:p>
          <a:p>
            <a:pPr>
              <a:lnSpc>
                <a:spcPct val="90000"/>
              </a:lnSpc>
              <a:buFont typeface="Wingdings" pitchFamily="2" charset="2"/>
              <a:buNone/>
            </a:pPr>
            <a:r>
              <a:rPr lang="el-GR" dirty="0"/>
              <a:t> 		- </a:t>
            </a:r>
            <a:r>
              <a:rPr lang="el-GR" sz="2100" dirty="0"/>
              <a:t>η έλλειψη διαδικασιών συντονισμού και   </a:t>
            </a:r>
          </a:p>
          <a:p>
            <a:pPr>
              <a:lnSpc>
                <a:spcPct val="90000"/>
              </a:lnSpc>
              <a:buFont typeface="Wingdings" pitchFamily="2" charset="2"/>
              <a:buNone/>
            </a:pPr>
            <a:r>
              <a:rPr lang="el-GR" sz="2100" dirty="0"/>
              <a:t>                    πληροφόρησης κτλ.</a:t>
            </a:r>
          </a:p>
          <a:p>
            <a:pPr>
              <a:lnSpc>
                <a:spcPct val="90000"/>
              </a:lnSpc>
            </a:pPr>
            <a:r>
              <a:rPr lang="el-GR" dirty="0"/>
              <a:t>Κακή επικοινωνία</a:t>
            </a:r>
          </a:p>
          <a:p>
            <a:pPr>
              <a:lnSpc>
                <a:spcPct val="90000"/>
              </a:lnSpc>
            </a:pPr>
            <a:r>
              <a:rPr lang="el-GR" dirty="0"/>
              <a:t> Ζωτικός χώρος</a:t>
            </a:r>
          </a:p>
          <a:p>
            <a:pPr>
              <a:lnSpc>
                <a:spcPct val="90000"/>
              </a:lnSpc>
              <a:buFont typeface="Wingdings" pitchFamily="2" charset="2"/>
              <a:buNone/>
            </a:pPr>
            <a:endParaRPr lang="el-GR" sz="2100" dirty="0"/>
          </a:p>
          <a:p>
            <a:pPr>
              <a:lnSpc>
                <a:spcPct val="90000"/>
              </a:lnSpc>
              <a:buFont typeface="Wingdings" pitchFamily="2" charset="2"/>
              <a:buNone/>
            </a:pP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xfrm>
            <a:off x="971600" y="1124745"/>
            <a:ext cx="7715200" cy="5544344"/>
          </a:xfrm>
        </p:spPr>
        <p:txBody>
          <a:bodyPr/>
          <a:lstStyle/>
          <a:p>
            <a:pPr>
              <a:lnSpc>
                <a:spcPct val="80000"/>
              </a:lnSpc>
            </a:pPr>
            <a:r>
              <a:rPr lang="el-GR" sz="2500" dirty="0"/>
              <a:t>Κακή επικοινωνία</a:t>
            </a:r>
          </a:p>
          <a:p>
            <a:pPr>
              <a:lnSpc>
                <a:spcPct val="80000"/>
              </a:lnSpc>
              <a:buFont typeface="Wingdings" pitchFamily="2" charset="2"/>
              <a:buNone/>
            </a:pPr>
            <a:endParaRPr lang="el-GR" sz="2500" dirty="0"/>
          </a:p>
          <a:p>
            <a:pPr>
              <a:lnSpc>
                <a:spcPct val="80000"/>
              </a:lnSpc>
              <a:spcAft>
                <a:spcPts val="600"/>
              </a:spcAft>
              <a:buClr>
                <a:srgbClr val="FFFF00"/>
              </a:buClr>
              <a:buSzTx/>
              <a:buFont typeface="Wingdings" pitchFamily="2" charset="2"/>
              <a:buChar char="F"/>
            </a:pPr>
            <a:r>
              <a:rPr lang="el-GR" sz="2100" dirty="0"/>
              <a:t>Το ιατρονοσηλευτικό προσωπικό διακόπτει τον ασθενή στα πρώτα </a:t>
            </a:r>
            <a:r>
              <a:rPr lang="el-GR" sz="2100" b="1" dirty="0">
                <a:solidFill>
                  <a:srgbClr val="FF0000"/>
                </a:solidFill>
              </a:rPr>
              <a:t>18 δευτερόλεπτα</a:t>
            </a:r>
            <a:r>
              <a:rPr lang="el-GR" sz="2100" dirty="0"/>
              <a:t> της επαφής τους (</a:t>
            </a:r>
            <a:r>
              <a:rPr lang="en-US" sz="2100" dirty="0"/>
              <a:t>Beckman 1984)</a:t>
            </a:r>
          </a:p>
          <a:p>
            <a:pPr>
              <a:lnSpc>
                <a:spcPct val="80000"/>
              </a:lnSpc>
              <a:spcAft>
                <a:spcPts val="600"/>
              </a:spcAft>
              <a:buClr>
                <a:srgbClr val="FFFF00"/>
              </a:buClr>
              <a:buSzTx/>
              <a:buFont typeface="Wingdings" pitchFamily="2" charset="2"/>
              <a:buChar char="F"/>
            </a:pPr>
            <a:r>
              <a:rPr lang="en-US" sz="2100" dirty="0"/>
              <a:t>To </a:t>
            </a:r>
            <a:r>
              <a:rPr lang="en-US" sz="2100" b="1" dirty="0">
                <a:solidFill>
                  <a:srgbClr val="FF0000"/>
                </a:solidFill>
              </a:rPr>
              <a:t>54%</a:t>
            </a:r>
            <a:r>
              <a:rPr lang="en-US" sz="2100" dirty="0"/>
              <a:t> </a:t>
            </a:r>
            <a:r>
              <a:rPr lang="el-GR" sz="2100" dirty="0"/>
              <a:t>των παραπόνων και το </a:t>
            </a:r>
            <a:r>
              <a:rPr lang="el-GR" sz="2100" b="1" dirty="0">
                <a:solidFill>
                  <a:srgbClr val="FF0000"/>
                </a:solidFill>
              </a:rPr>
              <a:t>45%</a:t>
            </a:r>
            <a:r>
              <a:rPr lang="el-GR" sz="2100" dirty="0"/>
              <a:t> των ανησυχιών των ασθενών δεν εντοπίστηκαν και δεν αξιολογήθηκαν σωστά κατά την πρώτη επίσκεψη</a:t>
            </a:r>
          </a:p>
          <a:p>
            <a:pPr>
              <a:lnSpc>
                <a:spcPct val="80000"/>
              </a:lnSpc>
              <a:spcAft>
                <a:spcPts val="600"/>
              </a:spcAft>
              <a:buClr>
                <a:srgbClr val="FFFF00"/>
              </a:buClr>
              <a:buSzTx/>
              <a:buFont typeface="Wingdings" pitchFamily="2" charset="2"/>
              <a:buChar char="F"/>
            </a:pPr>
            <a:r>
              <a:rPr lang="el-GR" sz="2100" dirty="0"/>
              <a:t>Σύμφωνα με νομικούς που ασχολούνται με θέματα υγείας το </a:t>
            </a:r>
            <a:r>
              <a:rPr lang="el-GR" sz="2100" b="1" dirty="0">
                <a:solidFill>
                  <a:srgbClr val="FF0000"/>
                </a:solidFill>
              </a:rPr>
              <a:t>70%</a:t>
            </a:r>
            <a:r>
              <a:rPr lang="el-GR" sz="2100" dirty="0"/>
              <a:t> των </a:t>
            </a:r>
            <a:r>
              <a:rPr lang="en-US" sz="2100" dirty="0"/>
              <a:t>“</a:t>
            </a:r>
            <a:r>
              <a:rPr lang="el-GR" sz="2100" dirty="0"/>
              <a:t>ιατρικών</a:t>
            </a:r>
            <a:r>
              <a:rPr lang="en-US" sz="2100" dirty="0"/>
              <a:t>” </a:t>
            </a:r>
            <a:r>
              <a:rPr lang="el-GR" sz="2100" dirty="0"/>
              <a:t>υποθέσεων εκδικάστηκαν για ιατρικές παραλείψεις και έλλειψη επικοινωνίας μεταξύ ασθενή και ιατρού</a:t>
            </a:r>
          </a:p>
          <a:p>
            <a:pPr>
              <a:lnSpc>
                <a:spcPct val="80000"/>
              </a:lnSpc>
              <a:spcAft>
                <a:spcPts val="600"/>
              </a:spcAft>
              <a:buClr>
                <a:srgbClr val="FFFF00"/>
              </a:buClr>
              <a:buSzTx/>
              <a:buFont typeface="Wingdings" pitchFamily="2" charset="2"/>
              <a:buChar char="F"/>
            </a:pPr>
            <a:r>
              <a:rPr lang="el-GR" sz="2100" dirty="0"/>
              <a:t>Η χρήση κατάλληλων επικοινωνιακών δεξιοτήτων δεν αυξάνει μόνο την ικανοποίηση του ασθενή από τους επαγγελματίες υγείας &amp; το αντίστροφο αλλά αυξάνει και τη </a:t>
            </a:r>
            <a:r>
              <a:rPr lang="el-GR" sz="2100" b="1" dirty="0">
                <a:solidFill>
                  <a:srgbClr val="FF0000"/>
                </a:solidFill>
              </a:rPr>
              <a:t>συμμόρφωση των ασθενών</a:t>
            </a:r>
            <a:r>
              <a:rPr lang="el-GR" sz="2100" dirty="0"/>
              <a:t> (</a:t>
            </a:r>
            <a:r>
              <a:rPr lang="en-US" sz="2100" dirty="0"/>
              <a:t>Levinson 1993, </a:t>
            </a:r>
            <a:r>
              <a:rPr lang="en-US" sz="2100" dirty="0" err="1"/>
              <a:t>Eisenthal</a:t>
            </a:r>
            <a:r>
              <a:rPr lang="en-US" sz="2100" dirty="0"/>
              <a:t> 1990)</a:t>
            </a:r>
            <a:endParaRPr lang="el-GR" sz="2100" dirty="0"/>
          </a:p>
          <a:p>
            <a:pPr>
              <a:lnSpc>
                <a:spcPct val="80000"/>
              </a:lnSpc>
            </a:pPr>
            <a:endParaRPr lang="el-GR" sz="1900" dirty="0"/>
          </a:p>
        </p:txBody>
      </p:sp>
      <p:sp>
        <p:nvSpPr>
          <p:cNvPr id="34819" name="Rectangle 3"/>
          <p:cNvSpPr>
            <a:spLocks noGrp="1" noChangeArrowheads="1"/>
          </p:cNvSpPr>
          <p:nvPr>
            <p:ph type="title"/>
          </p:nvPr>
        </p:nvSpPr>
        <p:spPr>
          <a:xfrm>
            <a:off x="971600" y="0"/>
            <a:ext cx="8013576" cy="1371600"/>
          </a:xfrm>
          <a:noFill/>
          <a:ln/>
        </p:spPr>
        <p:txBody>
          <a:bodyPr anchor="ctr"/>
          <a:lstStyle/>
          <a:p>
            <a:r>
              <a:rPr lang="el-GR" dirty="0"/>
              <a:t>ΑΙΤΙΕΣ ΣΥΓΚΡΟΥΣΕΩΝ</a:t>
            </a:r>
          </a:p>
        </p:txBody>
      </p:sp>
    </p:spTree>
  </p:cSld>
  <p:clrMapOvr>
    <a:masterClrMapping/>
  </p:clrMapOvr>
</p:sld>
</file>

<file path=ppt/theme/theme1.xml><?xml version="1.0" encoding="utf-8"?>
<a:theme xmlns:a="http://schemas.openxmlformats.org/drawingml/2006/main" name="Έκλειψη">
  <a:themeElements>
    <a:clrScheme name="Έκλειψη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Έκλειψη">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Έκλειψη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Έκλειψη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Έκλειψη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Έκλειψη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Έκλειψη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Έκλειψη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Έκλειψη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Έκλειψη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Έκλειψη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Έκλειψη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Eclipse</Template>
  <TotalTime>790</TotalTime>
  <Words>3629</Words>
  <Application>Microsoft Office PowerPoint</Application>
  <PresentationFormat>Προβολή στην οθόνη (4:3)</PresentationFormat>
  <Paragraphs>323</Paragraphs>
  <Slides>42</Slides>
  <Notes>40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42</vt:i4>
      </vt:variant>
    </vt:vector>
  </HeadingPairs>
  <TitlesOfParts>
    <vt:vector size="49" baseType="lpstr">
      <vt:lpstr>Arial</vt:lpstr>
      <vt:lpstr>Arial Black</vt:lpstr>
      <vt:lpstr>Tahoma</vt:lpstr>
      <vt:lpstr>Times New Roman</vt:lpstr>
      <vt:lpstr>Verdana</vt:lpstr>
      <vt:lpstr>Wingdings</vt:lpstr>
      <vt:lpstr>Έκλειψη</vt:lpstr>
      <vt:lpstr>ΟΙ ΣΥΓΚΡΟΥΣΕΙΣ ΣΤΟ ΧΩΡΟ ΤΟΥ ΝΟΣΟΚΟΜΕΙΟΥ ΚΑΙ ΟΙ ΣΤΡΑΤΗΓΙΚΕΣ ΧΕΙΡΙΣΜΟΥ ΤΟΥΣ</vt:lpstr>
      <vt:lpstr>ΣΥΓΚΡΟΥΣΗ</vt:lpstr>
      <vt:lpstr>ΕΙΔΗ ΣΥΓΚΡΟΥΣΕΩΝ</vt:lpstr>
      <vt:lpstr>ΕΙΔΗ ΣΥΓΚΡΟΥΣΕΩΝ</vt:lpstr>
      <vt:lpstr>Οι συγκρούσεις σε έναν οργανισμό: παράδειγμα προς αποφυγήν;</vt:lpstr>
      <vt:lpstr>ΠΑΡΑΔΟΣΙΑΚΟ ΜΑΝΑΤΖΜΕΝΤ</vt:lpstr>
      <vt:lpstr>ΧΕΙΡΙΣΜΟΣ ΣΥΓΚΡΟΥΣΕΩΝ</vt:lpstr>
      <vt:lpstr>ΑΙΤΙΕΣ ΣΥΓΚΡΟΥΣΕΩΝ</vt:lpstr>
      <vt:lpstr>ΑΙΤΙΕΣ ΣΥΓΚΡΟΥΣΕΩΝ</vt:lpstr>
      <vt:lpstr>ΑΙΤΙΕΣ ΣΥΓΚΡΟΥΣΕΩΝ</vt:lpstr>
      <vt:lpstr>Παρουσίαση του PowerPoint</vt:lpstr>
      <vt:lpstr>ΑΙΤΙΕΣ ΣΥΓΚΡΟΥΣΕΩΝ</vt:lpstr>
      <vt:lpstr>ΑΙΤΙΕΣ ΣΥΓΚΡΟΥΣΕΩΝ</vt:lpstr>
      <vt:lpstr>ΑΠΟΤΕΛΕΣΜΑΤΑ ΣΥΓΚΡΟΥΣΕΩΝ</vt:lpstr>
      <vt:lpstr>ΑΠΟΤΕΛΕΣΜΑΤΑ ΣΥΓΚΡΟΥΣΕΩΝ</vt:lpstr>
      <vt:lpstr>ΟΙ ΣΥΓΚΡΟΥΣΕΙΣ ΤΩΝ ΝΟΣΗΛΕΥΤΩΝ</vt:lpstr>
      <vt:lpstr>ΑΙΤΙΕΣ ΣΥΓΚΡΟΥΣΕΩΝ ΝΟΣΗΛΕΥΤΩΝ</vt:lpstr>
      <vt:lpstr>ΑΙΤΙΕΣ ΣΥΓΚΡΟΥΣΕΩΝ ΝΟΣΗΛΕΥΤΩΝ</vt:lpstr>
      <vt:lpstr>ΣΤΡΑΤΗΓΙΚΕΣ ΧΕΙΡΙΣΜΟΥ ΤΩΝ ΣΥΓΚΡΟΥΣΕΩΝ</vt:lpstr>
      <vt:lpstr>ΣΤΡΑΤΗΓΙΚΕΣ ΧΕΙΡΙΣΜΟΥ ΤΩΝ ΣΥΓΚΡΟΥΣΕΩΝ</vt:lpstr>
      <vt:lpstr>Παρουσίαση του PowerPoint</vt:lpstr>
      <vt:lpstr>Στρατηγικές Χειρισμού Συγκρούσεων κατά Thomas </vt:lpstr>
      <vt:lpstr>ΑΠΟΦΥΓΗ</vt:lpstr>
      <vt:lpstr>ΕΠΙΒΟΛΗ</vt:lpstr>
      <vt:lpstr>ΣΥΜΒΙΒΑΣΜΟΣ</vt:lpstr>
      <vt:lpstr>ΑΜΕΣΗ ΑΝΤΙΜΕΤΩΠΙΣΗ ΚΑΙ ΣΥΝΕΡΓΑΣΙΑ</vt:lpstr>
      <vt:lpstr>ΠΑΡΑΔΕΙΓΜΑ ΣΥΝΕΡΓΑΣΙΑΣ</vt:lpstr>
      <vt:lpstr>Μοντέλο σύγκρουσης Greenhalgh</vt:lpstr>
      <vt:lpstr>Αποτελεσματική ομαδική αντιπαράθεση (Μοντέλο Beckhard)</vt:lpstr>
      <vt:lpstr>Μοντέλο διπλού ενδιαφέροντος</vt:lpstr>
      <vt:lpstr>Έρευνα για εφαρμοζόμενες μεθόδους χειρισμού συγκρούσεων σε νοσοκομείο της Νορβηγίας </vt:lpstr>
      <vt:lpstr>Έρευνα σε νοσηλευτές ΜΕΘ στην Αγγλία</vt:lpstr>
      <vt:lpstr>Μελέτες συκρούσεων μεταξύ επαγγελματιών υγείας στην Ελλάδα </vt:lpstr>
      <vt:lpstr>Βασικά ευρήματα</vt:lpstr>
      <vt:lpstr>Παρουσίαση του PowerPoint</vt:lpstr>
      <vt:lpstr>ΠΡΟΤΑΣΕΙΣ</vt:lpstr>
      <vt:lpstr>Παρουσίαση του PowerPoint</vt:lpstr>
      <vt:lpstr>Επίλυση συλλογικών διαφορών</vt:lpstr>
      <vt:lpstr>ΕΛΛΑΔΑ: Επίλυση συλλογικών διαφορών εργασίας</vt:lpstr>
      <vt:lpstr>Παρουσίαση του PowerPoint</vt:lpstr>
      <vt:lpstr>Επίλυση ατομικών διαφορών εργασίας</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admin</dc:creator>
  <cp:lastModifiedBy>Maria Katharaki</cp:lastModifiedBy>
  <cp:revision>39</cp:revision>
  <dcterms:created xsi:type="dcterms:W3CDTF">2006-05-03T13:42:58Z</dcterms:created>
  <dcterms:modified xsi:type="dcterms:W3CDTF">2025-05-05T08:38:50Z</dcterms:modified>
</cp:coreProperties>
</file>