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83" r:id="rId1"/>
  </p:sldMasterIdLst>
  <p:notesMasterIdLst>
    <p:notesMasterId r:id="rId55"/>
  </p:notesMasterIdLst>
  <p:sldIdLst>
    <p:sldId id="336" r:id="rId2"/>
    <p:sldId id="257" r:id="rId3"/>
    <p:sldId id="292" r:id="rId4"/>
    <p:sldId id="258" r:id="rId5"/>
    <p:sldId id="338" r:id="rId6"/>
    <p:sldId id="259" r:id="rId7"/>
    <p:sldId id="260" r:id="rId8"/>
    <p:sldId id="284" r:id="rId9"/>
    <p:sldId id="285" r:id="rId10"/>
    <p:sldId id="262" r:id="rId11"/>
    <p:sldId id="263" r:id="rId12"/>
    <p:sldId id="293" r:id="rId13"/>
    <p:sldId id="264" r:id="rId14"/>
    <p:sldId id="294" r:id="rId15"/>
    <p:sldId id="295" r:id="rId16"/>
    <p:sldId id="296" r:id="rId17"/>
    <p:sldId id="312" r:id="rId18"/>
    <p:sldId id="265" r:id="rId19"/>
    <p:sldId id="297" r:id="rId20"/>
    <p:sldId id="298" r:id="rId21"/>
    <p:sldId id="267" r:id="rId22"/>
    <p:sldId id="268" r:id="rId23"/>
    <p:sldId id="269" r:id="rId24"/>
    <p:sldId id="286" r:id="rId25"/>
    <p:sldId id="270" r:id="rId26"/>
    <p:sldId id="271" r:id="rId27"/>
    <p:sldId id="272" r:id="rId28"/>
    <p:sldId id="289" r:id="rId29"/>
    <p:sldId id="290" r:id="rId30"/>
    <p:sldId id="273" r:id="rId31"/>
    <p:sldId id="274" r:id="rId32"/>
    <p:sldId id="300" r:id="rId33"/>
    <p:sldId id="301" r:id="rId34"/>
    <p:sldId id="302" r:id="rId35"/>
    <p:sldId id="317" r:id="rId36"/>
    <p:sldId id="318" r:id="rId37"/>
    <p:sldId id="324" r:id="rId38"/>
    <p:sldId id="316" r:id="rId39"/>
    <p:sldId id="314" r:id="rId40"/>
    <p:sldId id="320" r:id="rId41"/>
    <p:sldId id="321" r:id="rId42"/>
    <p:sldId id="322" r:id="rId43"/>
    <p:sldId id="335" r:id="rId44"/>
    <p:sldId id="325" r:id="rId45"/>
    <p:sldId id="326" r:id="rId46"/>
    <p:sldId id="327" r:id="rId47"/>
    <p:sldId id="328" r:id="rId48"/>
    <p:sldId id="329" r:id="rId49"/>
    <p:sldId id="330" r:id="rId50"/>
    <p:sldId id="331" r:id="rId51"/>
    <p:sldId id="332" r:id="rId52"/>
    <p:sldId id="333" r:id="rId53"/>
    <p:sldId id="334" r:id="rId54"/>
  </p:sldIdLst>
  <p:sldSz cx="9144000" cy="6858000" type="screen4x3"/>
  <p:notesSz cx="6819900" cy="9918700"/>
  <p:custDataLst>
    <p:tags r:id="rId56"/>
  </p:custDataLst>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guide id="3" orient="horz" pos="3124">
          <p15:clr>
            <a:srgbClr val="A4A3A4"/>
          </p15:clr>
        </p15:guide>
        <p15:guide id="4" pos="21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FF99"/>
    <a:srgbClr val="FFFF66"/>
    <a:srgbClr val="C7D5D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Φωτεινό στυλ 3 - Έμφαση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56" autoAdjust="0"/>
    <p:restoredTop sz="83990" autoAdjust="0"/>
  </p:normalViewPr>
  <p:slideViewPr>
    <p:cSldViewPr>
      <p:cViewPr varScale="1">
        <p:scale>
          <a:sx n="82" d="100"/>
          <a:sy n="82" d="100"/>
        </p:scale>
        <p:origin x="-2350"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66" d="100"/>
          <a:sy n="66" d="100"/>
        </p:scale>
        <p:origin x="-2550" y="642"/>
      </p:cViewPr>
      <p:guideLst>
        <p:guide orient="horz" pos="2880"/>
        <p:guide orient="horz" pos="3124"/>
        <p:guide pos="2160"/>
        <p:guide pos="2148"/>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55290" cy="49593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36867" name="Rectangle 3"/>
          <p:cNvSpPr>
            <a:spLocks noGrp="1" noChangeArrowheads="1"/>
          </p:cNvSpPr>
          <p:nvPr>
            <p:ph type="dt" idx="1"/>
          </p:nvPr>
        </p:nvSpPr>
        <p:spPr bwMode="auto">
          <a:xfrm>
            <a:off x="3863032" y="0"/>
            <a:ext cx="2955290" cy="49593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36868" name="Rectangle 4"/>
          <p:cNvSpPr>
            <a:spLocks noGrp="1" noRot="1" noChangeAspect="1" noChangeArrowheads="1" noTextEdit="1"/>
          </p:cNvSpPr>
          <p:nvPr>
            <p:ph type="sldImg" idx="2"/>
          </p:nvPr>
        </p:nvSpPr>
        <p:spPr bwMode="auto">
          <a:xfrm>
            <a:off x="930275" y="744538"/>
            <a:ext cx="4959350" cy="3719512"/>
          </a:xfrm>
          <a:prstGeom prst="rect">
            <a:avLst/>
          </a:prstGeom>
          <a:noFill/>
          <a:ln w="9525">
            <a:solidFill>
              <a:srgbClr val="000000"/>
            </a:solidFill>
            <a:miter lim="800000"/>
            <a:headEnd/>
            <a:tailEnd/>
          </a:ln>
          <a:effectLst/>
        </p:spPr>
      </p:sp>
      <p:sp>
        <p:nvSpPr>
          <p:cNvPr id="36869" name="Rectangle 5"/>
          <p:cNvSpPr>
            <a:spLocks noGrp="1" noChangeArrowheads="1"/>
          </p:cNvSpPr>
          <p:nvPr>
            <p:ph type="body" sz="quarter" idx="3"/>
          </p:nvPr>
        </p:nvSpPr>
        <p:spPr bwMode="auto">
          <a:xfrm>
            <a:off x="681990" y="4711383"/>
            <a:ext cx="5455920" cy="446341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6870" name="Rectangle 6"/>
          <p:cNvSpPr>
            <a:spLocks noGrp="1" noChangeArrowheads="1"/>
          </p:cNvSpPr>
          <p:nvPr>
            <p:ph type="ftr" sz="quarter" idx="4"/>
          </p:nvPr>
        </p:nvSpPr>
        <p:spPr bwMode="auto">
          <a:xfrm>
            <a:off x="0" y="9421044"/>
            <a:ext cx="2955290" cy="49593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36871" name="Rectangle 7"/>
          <p:cNvSpPr>
            <a:spLocks noGrp="1" noChangeArrowheads="1"/>
          </p:cNvSpPr>
          <p:nvPr>
            <p:ph type="sldNum" sz="quarter" idx="5"/>
          </p:nvPr>
        </p:nvSpPr>
        <p:spPr bwMode="auto">
          <a:xfrm>
            <a:off x="3863032" y="9421044"/>
            <a:ext cx="2955290" cy="49593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528FD1C7-DC36-4760-A613-564AAD747CE6}"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7A9ABB9A-DBA7-4409-ACAE-A79E32257780}" type="slidenum">
              <a:rPr lang="el-GR"/>
              <a:pPr/>
              <a:t>1</a:t>
            </a:fld>
            <a:endParaRPr lang="el-GR"/>
          </a:p>
        </p:txBody>
      </p:sp>
      <p:sp>
        <p:nvSpPr>
          <p:cNvPr id="39938" name="Rectangle 2"/>
          <p:cNvSpPr>
            <a:spLocks noGrp="1" noRot="1" noChangeAspect="1" noChangeArrowheads="1" noTextEdit="1"/>
          </p:cNvSpPr>
          <p:nvPr>
            <p:ph type="sldImg"/>
          </p:nvPr>
        </p:nvSpPr>
        <p:spPr>
          <a:xfrm>
            <a:off x="930275" y="744538"/>
            <a:ext cx="4959350" cy="3719512"/>
          </a:xfr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441CEE-BE1F-4711-8FE4-E24F856725B7}" type="slidenum">
              <a:rPr lang="en-US"/>
              <a:pPr/>
              <a:t>11</a:t>
            </a:fld>
            <a:endParaRPr lang="en-US"/>
          </a:p>
        </p:txBody>
      </p:sp>
      <p:sp>
        <p:nvSpPr>
          <p:cNvPr id="47106" name="Rectangle 2"/>
          <p:cNvSpPr>
            <a:spLocks noGrp="1" noRot="1" noChangeAspect="1" noChangeArrowheads="1" noTextEdit="1"/>
          </p:cNvSpPr>
          <p:nvPr>
            <p:ph type="sldImg"/>
          </p:nvPr>
        </p:nvSpPr>
        <p:spPr>
          <a:xfrm>
            <a:off x="930275" y="744538"/>
            <a:ext cx="4959350" cy="3719512"/>
          </a:xfrm>
          <a:ln/>
        </p:spPr>
      </p:sp>
      <p:sp>
        <p:nvSpPr>
          <p:cNvPr id="47107"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3AF89E11-FF0A-4059-89C8-00543C9CD983}" type="slidenum">
              <a:rPr lang="en-US"/>
              <a:pPr/>
              <a:t>12</a:t>
            </a:fld>
            <a:endParaRPr lang="en-US"/>
          </a:p>
        </p:txBody>
      </p:sp>
      <p:sp>
        <p:nvSpPr>
          <p:cNvPr id="70658" name="Rectangle 7"/>
          <p:cNvSpPr txBox="1">
            <a:spLocks noGrp="1" noChangeArrowheads="1"/>
          </p:cNvSpPr>
          <p:nvPr/>
        </p:nvSpPr>
        <p:spPr bwMode="auto">
          <a:xfrm>
            <a:off x="3864610" y="9422765"/>
            <a:ext cx="2955290" cy="495935"/>
          </a:xfrm>
          <a:prstGeom prst="rect">
            <a:avLst/>
          </a:prstGeom>
          <a:noFill/>
          <a:ln w="9525">
            <a:noFill/>
            <a:miter lim="800000"/>
            <a:headEnd/>
            <a:tailEnd/>
          </a:ln>
        </p:spPr>
        <p:txBody>
          <a:bodyPr anchor="b"/>
          <a:lstStyle/>
          <a:p>
            <a:pPr algn="r" eaLnBrk="1" hangingPunct="1"/>
            <a:fld id="{0E92960B-ED4B-461D-BC06-D9BCD649F2D0}" type="slidenum">
              <a:rPr lang="en-GB" sz="1200">
                <a:latin typeface="Times New Roman" pitchFamily="18" charset="0"/>
              </a:rPr>
              <a:pPr algn="r" eaLnBrk="1" hangingPunct="1"/>
              <a:t>12</a:t>
            </a:fld>
            <a:endParaRPr lang="en-GB" sz="1200">
              <a:latin typeface="Times New Roman" pitchFamily="18" charset="0"/>
            </a:endParaRPr>
          </a:p>
        </p:txBody>
      </p:sp>
      <p:sp>
        <p:nvSpPr>
          <p:cNvPr id="70659" name="Rectangle 2"/>
          <p:cNvSpPr>
            <a:spLocks noGrp="1" noRot="1" noChangeAspect="1" noChangeArrowheads="1" noTextEdit="1"/>
          </p:cNvSpPr>
          <p:nvPr>
            <p:ph type="sldImg"/>
          </p:nvPr>
        </p:nvSpPr>
        <p:spPr>
          <a:xfrm>
            <a:off x="930275" y="744538"/>
            <a:ext cx="4959350" cy="3719512"/>
          </a:xfrm>
          <a:ln/>
        </p:spPr>
      </p:sp>
      <p:sp>
        <p:nvSpPr>
          <p:cNvPr id="70660" name="Rectangle 3"/>
          <p:cNvSpPr>
            <a:spLocks noGrp="1" noChangeArrowheads="1"/>
          </p:cNvSpPr>
          <p:nvPr>
            <p:ph type="body" idx="1"/>
          </p:nvPr>
        </p:nvSpPr>
        <p:spPr>
          <a:xfrm>
            <a:off x="909320" y="4711383"/>
            <a:ext cx="5001260" cy="4463415"/>
          </a:xfrm>
        </p:spPr>
        <p:txBody>
          <a:bodyPr/>
          <a:lstStyle/>
          <a:p>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AEC941-C231-4685-B5B8-213CDF542F4A}" type="slidenum">
              <a:rPr lang="en-US"/>
              <a:pPr/>
              <a:t>13</a:t>
            </a:fld>
            <a:endParaRPr lang="en-US"/>
          </a:p>
        </p:txBody>
      </p:sp>
      <p:sp>
        <p:nvSpPr>
          <p:cNvPr id="48130" name="Rectangle 2"/>
          <p:cNvSpPr>
            <a:spLocks noGrp="1" noRot="1" noChangeAspect="1" noChangeArrowheads="1" noTextEdit="1"/>
          </p:cNvSpPr>
          <p:nvPr>
            <p:ph type="sldImg"/>
          </p:nvPr>
        </p:nvSpPr>
        <p:spPr>
          <a:xfrm>
            <a:off x="930275" y="744538"/>
            <a:ext cx="4959350" cy="3719512"/>
          </a:xfrm>
          <a:ln/>
        </p:spPr>
      </p:sp>
      <p:sp>
        <p:nvSpPr>
          <p:cNvPr id="48131"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E3632DBE-C5CD-4A48-9C02-362E3DEBAC8C}" type="slidenum">
              <a:rPr lang="en-US"/>
              <a:pPr/>
              <a:t>14</a:t>
            </a:fld>
            <a:endParaRPr lang="en-US"/>
          </a:p>
        </p:txBody>
      </p:sp>
      <p:sp>
        <p:nvSpPr>
          <p:cNvPr id="72706" name="Rectangle 7"/>
          <p:cNvSpPr txBox="1">
            <a:spLocks noGrp="1" noChangeArrowheads="1"/>
          </p:cNvSpPr>
          <p:nvPr/>
        </p:nvSpPr>
        <p:spPr bwMode="auto">
          <a:xfrm>
            <a:off x="3864610" y="9422765"/>
            <a:ext cx="2955290" cy="495935"/>
          </a:xfrm>
          <a:prstGeom prst="rect">
            <a:avLst/>
          </a:prstGeom>
          <a:noFill/>
          <a:ln w="9525">
            <a:noFill/>
            <a:miter lim="800000"/>
            <a:headEnd/>
            <a:tailEnd/>
          </a:ln>
        </p:spPr>
        <p:txBody>
          <a:bodyPr anchor="b"/>
          <a:lstStyle/>
          <a:p>
            <a:pPr algn="r" eaLnBrk="1" hangingPunct="1"/>
            <a:fld id="{3FCA2CD6-8BF8-4A26-9448-F48245C1C4EC}" type="slidenum">
              <a:rPr lang="en-GB" sz="1200">
                <a:latin typeface="Times New Roman" pitchFamily="18" charset="0"/>
              </a:rPr>
              <a:pPr algn="r" eaLnBrk="1" hangingPunct="1"/>
              <a:t>14</a:t>
            </a:fld>
            <a:endParaRPr lang="en-GB" sz="1200">
              <a:latin typeface="Times New Roman" pitchFamily="18" charset="0"/>
            </a:endParaRPr>
          </a:p>
        </p:txBody>
      </p:sp>
      <p:sp>
        <p:nvSpPr>
          <p:cNvPr id="72707" name="Rectangle 2"/>
          <p:cNvSpPr>
            <a:spLocks noGrp="1" noRot="1" noChangeAspect="1" noChangeArrowheads="1" noTextEdit="1"/>
          </p:cNvSpPr>
          <p:nvPr>
            <p:ph type="sldImg"/>
          </p:nvPr>
        </p:nvSpPr>
        <p:spPr>
          <a:xfrm>
            <a:off x="930275" y="744538"/>
            <a:ext cx="4959350" cy="3719512"/>
          </a:xfrm>
          <a:ln/>
        </p:spPr>
      </p:sp>
      <p:sp>
        <p:nvSpPr>
          <p:cNvPr id="72708" name="Rectangle 3"/>
          <p:cNvSpPr>
            <a:spLocks noGrp="1" noChangeArrowheads="1"/>
          </p:cNvSpPr>
          <p:nvPr>
            <p:ph type="body" idx="1"/>
          </p:nvPr>
        </p:nvSpPr>
        <p:spPr>
          <a:xfrm>
            <a:off x="909320" y="4711383"/>
            <a:ext cx="5001260" cy="4463415"/>
          </a:xfrm>
        </p:spPr>
        <p:txBody>
          <a:bodyPr/>
          <a:lstStyle/>
          <a:p>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AD202999-986A-4BE8-B8A8-27FFAAAFB500}" type="slidenum">
              <a:rPr lang="en-US"/>
              <a:pPr/>
              <a:t>15</a:t>
            </a:fld>
            <a:endParaRPr lang="en-US"/>
          </a:p>
        </p:txBody>
      </p:sp>
      <p:sp>
        <p:nvSpPr>
          <p:cNvPr id="74754" name="Rectangle 7"/>
          <p:cNvSpPr txBox="1">
            <a:spLocks noGrp="1" noChangeArrowheads="1"/>
          </p:cNvSpPr>
          <p:nvPr/>
        </p:nvSpPr>
        <p:spPr bwMode="auto">
          <a:xfrm>
            <a:off x="3864610" y="9422765"/>
            <a:ext cx="2955290" cy="495935"/>
          </a:xfrm>
          <a:prstGeom prst="rect">
            <a:avLst/>
          </a:prstGeom>
          <a:noFill/>
          <a:ln w="9525">
            <a:noFill/>
            <a:miter lim="800000"/>
            <a:headEnd/>
            <a:tailEnd/>
          </a:ln>
        </p:spPr>
        <p:txBody>
          <a:bodyPr anchor="b"/>
          <a:lstStyle/>
          <a:p>
            <a:pPr algn="r" eaLnBrk="1" hangingPunct="1"/>
            <a:fld id="{07086B55-CCE9-40F7-BF8F-F435105FF30A}" type="slidenum">
              <a:rPr lang="en-GB" sz="1200">
                <a:latin typeface="Times New Roman" pitchFamily="18" charset="0"/>
              </a:rPr>
              <a:pPr algn="r" eaLnBrk="1" hangingPunct="1"/>
              <a:t>15</a:t>
            </a:fld>
            <a:endParaRPr lang="en-GB" sz="1200">
              <a:latin typeface="Times New Roman" pitchFamily="18" charset="0"/>
            </a:endParaRPr>
          </a:p>
        </p:txBody>
      </p:sp>
      <p:sp>
        <p:nvSpPr>
          <p:cNvPr id="74755" name="Rectangle 2"/>
          <p:cNvSpPr>
            <a:spLocks noGrp="1" noRot="1" noChangeAspect="1" noChangeArrowheads="1" noTextEdit="1"/>
          </p:cNvSpPr>
          <p:nvPr>
            <p:ph type="sldImg"/>
          </p:nvPr>
        </p:nvSpPr>
        <p:spPr>
          <a:xfrm>
            <a:off x="930275" y="744538"/>
            <a:ext cx="4959350" cy="3719512"/>
          </a:xfrm>
          <a:ln/>
        </p:spPr>
      </p:sp>
      <p:sp>
        <p:nvSpPr>
          <p:cNvPr id="74756" name="Rectangle 3"/>
          <p:cNvSpPr>
            <a:spLocks noGrp="1" noChangeArrowheads="1"/>
          </p:cNvSpPr>
          <p:nvPr>
            <p:ph type="body" idx="1"/>
          </p:nvPr>
        </p:nvSpPr>
        <p:spPr>
          <a:xfrm>
            <a:off x="909320" y="4711383"/>
            <a:ext cx="5001260" cy="4463415"/>
          </a:xfrm>
        </p:spPr>
        <p:txBody>
          <a:bodyPr/>
          <a:lstStyle/>
          <a:p>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C1E50C52-9CD7-4E62-805A-EFB8BE63305F}" type="slidenum">
              <a:rPr lang="en-US"/>
              <a:pPr/>
              <a:t>16</a:t>
            </a:fld>
            <a:endParaRPr lang="en-US"/>
          </a:p>
        </p:txBody>
      </p:sp>
      <p:sp>
        <p:nvSpPr>
          <p:cNvPr id="76802" name="Rectangle 7"/>
          <p:cNvSpPr txBox="1">
            <a:spLocks noGrp="1" noChangeArrowheads="1"/>
          </p:cNvSpPr>
          <p:nvPr/>
        </p:nvSpPr>
        <p:spPr bwMode="auto">
          <a:xfrm>
            <a:off x="3864610" y="9422765"/>
            <a:ext cx="2955290" cy="495935"/>
          </a:xfrm>
          <a:prstGeom prst="rect">
            <a:avLst/>
          </a:prstGeom>
          <a:noFill/>
          <a:ln w="9525">
            <a:noFill/>
            <a:miter lim="800000"/>
            <a:headEnd/>
            <a:tailEnd/>
          </a:ln>
        </p:spPr>
        <p:txBody>
          <a:bodyPr anchor="b"/>
          <a:lstStyle/>
          <a:p>
            <a:pPr algn="r" eaLnBrk="1" hangingPunct="1"/>
            <a:fld id="{ADA9D19A-B529-40B5-B3A4-D6EA5DB4BCE9}" type="slidenum">
              <a:rPr lang="en-GB" sz="1200">
                <a:latin typeface="Times New Roman" pitchFamily="18" charset="0"/>
              </a:rPr>
              <a:pPr algn="r" eaLnBrk="1" hangingPunct="1"/>
              <a:t>16</a:t>
            </a:fld>
            <a:endParaRPr lang="en-GB" sz="1200">
              <a:latin typeface="Times New Roman" pitchFamily="18" charset="0"/>
            </a:endParaRPr>
          </a:p>
        </p:txBody>
      </p:sp>
      <p:sp>
        <p:nvSpPr>
          <p:cNvPr id="76803" name="Rectangle 2"/>
          <p:cNvSpPr>
            <a:spLocks noGrp="1" noRot="1" noChangeAspect="1" noChangeArrowheads="1" noTextEdit="1"/>
          </p:cNvSpPr>
          <p:nvPr>
            <p:ph type="sldImg"/>
          </p:nvPr>
        </p:nvSpPr>
        <p:spPr>
          <a:xfrm>
            <a:off x="930275" y="744538"/>
            <a:ext cx="4959350" cy="3719512"/>
          </a:xfrm>
          <a:ln/>
        </p:spPr>
      </p:sp>
      <p:sp>
        <p:nvSpPr>
          <p:cNvPr id="76804" name="Rectangle 3"/>
          <p:cNvSpPr>
            <a:spLocks noGrp="1" noChangeArrowheads="1"/>
          </p:cNvSpPr>
          <p:nvPr>
            <p:ph type="body" idx="1"/>
          </p:nvPr>
        </p:nvSpPr>
        <p:spPr>
          <a:xfrm>
            <a:off x="909320" y="4711383"/>
            <a:ext cx="5001260" cy="4463415"/>
          </a:xfrm>
        </p:spPr>
        <p:txBody>
          <a:bodyPr/>
          <a:lstStyle/>
          <a:p>
            <a:endParaRPr 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930275" y="744538"/>
            <a:ext cx="4959350" cy="3719512"/>
          </a:xfrm>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28FD1C7-DC36-4760-A613-564AAD747CE6}"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0E7DC2-AEAC-4A2D-94CC-4258A687CB96}" type="slidenum">
              <a:rPr lang="en-US"/>
              <a:pPr/>
              <a:t>18</a:t>
            </a:fld>
            <a:endParaRPr lang="en-US"/>
          </a:p>
        </p:txBody>
      </p:sp>
      <p:sp>
        <p:nvSpPr>
          <p:cNvPr id="49154" name="Rectangle 2"/>
          <p:cNvSpPr>
            <a:spLocks noGrp="1" noRot="1" noChangeAspect="1" noChangeArrowheads="1" noTextEdit="1"/>
          </p:cNvSpPr>
          <p:nvPr>
            <p:ph type="sldImg"/>
          </p:nvPr>
        </p:nvSpPr>
        <p:spPr>
          <a:xfrm>
            <a:off x="930275" y="744538"/>
            <a:ext cx="4959350" cy="3719512"/>
          </a:xfrm>
          <a:ln/>
        </p:spPr>
      </p:sp>
      <p:sp>
        <p:nvSpPr>
          <p:cNvPr id="4915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B1CF7467-F374-4600-B4B1-628A55086F8D}" type="slidenum">
              <a:rPr lang="en-US"/>
              <a:pPr/>
              <a:t>19</a:t>
            </a:fld>
            <a:endParaRPr lang="en-US"/>
          </a:p>
        </p:txBody>
      </p:sp>
      <p:sp>
        <p:nvSpPr>
          <p:cNvPr id="78850" name="Rectangle 7"/>
          <p:cNvSpPr txBox="1">
            <a:spLocks noGrp="1" noChangeArrowheads="1"/>
          </p:cNvSpPr>
          <p:nvPr/>
        </p:nvSpPr>
        <p:spPr bwMode="auto">
          <a:xfrm>
            <a:off x="3864610" y="9422765"/>
            <a:ext cx="2955290" cy="495935"/>
          </a:xfrm>
          <a:prstGeom prst="rect">
            <a:avLst/>
          </a:prstGeom>
          <a:noFill/>
          <a:ln w="9525">
            <a:noFill/>
            <a:miter lim="800000"/>
            <a:headEnd/>
            <a:tailEnd/>
          </a:ln>
        </p:spPr>
        <p:txBody>
          <a:bodyPr anchor="b"/>
          <a:lstStyle/>
          <a:p>
            <a:pPr algn="r" eaLnBrk="1" hangingPunct="1"/>
            <a:fld id="{4EB4AA73-AF25-4D98-9E5D-357452515195}" type="slidenum">
              <a:rPr lang="en-GB" sz="1200">
                <a:latin typeface="Times New Roman" pitchFamily="18" charset="0"/>
              </a:rPr>
              <a:pPr algn="r" eaLnBrk="1" hangingPunct="1"/>
              <a:t>19</a:t>
            </a:fld>
            <a:endParaRPr lang="en-GB" sz="1200">
              <a:latin typeface="Times New Roman" pitchFamily="18" charset="0"/>
            </a:endParaRPr>
          </a:p>
        </p:txBody>
      </p:sp>
      <p:sp>
        <p:nvSpPr>
          <p:cNvPr id="78851" name="Rectangle 2"/>
          <p:cNvSpPr>
            <a:spLocks noGrp="1" noRot="1" noChangeAspect="1" noChangeArrowheads="1" noTextEdit="1"/>
          </p:cNvSpPr>
          <p:nvPr>
            <p:ph type="sldImg"/>
          </p:nvPr>
        </p:nvSpPr>
        <p:spPr>
          <a:xfrm>
            <a:off x="930275" y="744538"/>
            <a:ext cx="4959350" cy="3719512"/>
          </a:xfrm>
          <a:ln/>
        </p:spPr>
      </p:sp>
      <p:sp>
        <p:nvSpPr>
          <p:cNvPr id="9" name="8 - Θέση σημειώσεων"/>
          <p:cNvSpPr>
            <a:spLocks noGrp="1"/>
          </p:cNvSpPr>
          <p:nvPr>
            <p:ph type="body" sz="quarter" idx="10"/>
          </p:nvPr>
        </p:nvSpPr>
        <p:spPr/>
        <p:txBody>
          <a:bodyPr>
            <a:normAutofit/>
          </a:bodyPr>
          <a:lstStyle/>
          <a:p>
            <a:endParaRPr lang="el-G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07900225-8FE3-4585-A273-20FDB592CB02}" type="slidenum">
              <a:rPr lang="en-US"/>
              <a:pPr/>
              <a:t>20</a:t>
            </a:fld>
            <a:endParaRPr lang="en-US"/>
          </a:p>
        </p:txBody>
      </p:sp>
      <p:sp>
        <p:nvSpPr>
          <p:cNvPr id="80898" name="Rectangle 7"/>
          <p:cNvSpPr txBox="1">
            <a:spLocks noGrp="1" noChangeArrowheads="1"/>
          </p:cNvSpPr>
          <p:nvPr/>
        </p:nvSpPr>
        <p:spPr bwMode="auto">
          <a:xfrm>
            <a:off x="3864610" y="9422765"/>
            <a:ext cx="2955290" cy="495935"/>
          </a:xfrm>
          <a:prstGeom prst="rect">
            <a:avLst/>
          </a:prstGeom>
          <a:noFill/>
          <a:ln w="9525">
            <a:noFill/>
            <a:miter lim="800000"/>
            <a:headEnd/>
            <a:tailEnd/>
          </a:ln>
        </p:spPr>
        <p:txBody>
          <a:bodyPr anchor="b"/>
          <a:lstStyle/>
          <a:p>
            <a:pPr algn="r" eaLnBrk="1" hangingPunct="1"/>
            <a:fld id="{675C1711-379A-4E6D-86C2-31B5077756D3}" type="slidenum">
              <a:rPr lang="en-GB" sz="1200">
                <a:latin typeface="Times New Roman" pitchFamily="18" charset="0"/>
              </a:rPr>
              <a:pPr algn="r" eaLnBrk="1" hangingPunct="1"/>
              <a:t>20</a:t>
            </a:fld>
            <a:endParaRPr lang="en-GB" sz="1200">
              <a:latin typeface="Times New Roman" pitchFamily="18" charset="0"/>
            </a:endParaRPr>
          </a:p>
        </p:txBody>
      </p:sp>
      <p:sp>
        <p:nvSpPr>
          <p:cNvPr id="80899" name="Rectangle 2"/>
          <p:cNvSpPr>
            <a:spLocks noGrp="1" noRot="1" noChangeAspect="1" noChangeArrowheads="1" noTextEdit="1"/>
          </p:cNvSpPr>
          <p:nvPr>
            <p:ph type="sldImg"/>
          </p:nvPr>
        </p:nvSpPr>
        <p:spPr>
          <a:xfrm>
            <a:off x="930275" y="744538"/>
            <a:ext cx="4959350" cy="3719512"/>
          </a:xfrm>
          <a:ln/>
        </p:spPr>
      </p:sp>
      <p:sp>
        <p:nvSpPr>
          <p:cNvPr id="80900" name="Rectangle 3"/>
          <p:cNvSpPr>
            <a:spLocks noGrp="1" noChangeArrowheads="1"/>
          </p:cNvSpPr>
          <p:nvPr>
            <p:ph type="body" idx="1"/>
          </p:nvPr>
        </p:nvSpPr>
        <p:spPr>
          <a:xfrm>
            <a:off x="909320" y="4711383"/>
            <a:ext cx="5001260" cy="4463415"/>
          </a:xfrm>
        </p:spPr>
        <p:txBody>
          <a:bodyPr/>
          <a:lstStyle/>
          <a:p>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B9615D-B240-4C16-939F-6A8CEF7C99DB}" type="slidenum">
              <a:rPr lang="en-US"/>
              <a:pPr/>
              <a:t>2</a:t>
            </a:fld>
            <a:endParaRPr lang="en-US"/>
          </a:p>
        </p:txBody>
      </p:sp>
      <p:sp>
        <p:nvSpPr>
          <p:cNvPr id="41986" name="Rectangle 2"/>
          <p:cNvSpPr>
            <a:spLocks noGrp="1" noRot="1" noChangeAspect="1" noChangeArrowheads="1" noTextEdit="1"/>
          </p:cNvSpPr>
          <p:nvPr>
            <p:ph type="sldImg"/>
          </p:nvPr>
        </p:nvSpPr>
        <p:spPr>
          <a:xfrm>
            <a:off x="930275" y="744538"/>
            <a:ext cx="4959350" cy="3719512"/>
          </a:xfrm>
          <a:ln/>
        </p:spPr>
      </p:sp>
      <p:sp>
        <p:nvSpPr>
          <p:cNvPr id="41987"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A9D644-9B24-4FC7-B9DB-7B1AD78AA141}" type="slidenum">
              <a:rPr lang="en-US"/>
              <a:pPr/>
              <a:t>21</a:t>
            </a:fld>
            <a:endParaRPr lang="en-US"/>
          </a:p>
        </p:txBody>
      </p:sp>
      <p:sp>
        <p:nvSpPr>
          <p:cNvPr id="51202" name="Rectangle 2"/>
          <p:cNvSpPr>
            <a:spLocks noGrp="1" noRot="1" noChangeAspect="1" noChangeArrowheads="1" noTextEdit="1"/>
          </p:cNvSpPr>
          <p:nvPr>
            <p:ph type="sldImg"/>
          </p:nvPr>
        </p:nvSpPr>
        <p:spPr>
          <a:xfrm>
            <a:off x="930275" y="744538"/>
            <a:ext cx="4959350" cy="3719512"/>
          </a:xfrm>
          <a:ln/>
        </p:spPr>
      </p:sp>
      <p:sp>
        <p:nvSpPr>
          <p:cNvPr id="51203"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156A02-A9D3-42B6-BE0B-10F905720895}" type="slidenum">
              <a:rPr lang="en-US"/>
              <a:pPr/>
              <a:t>22</a:t>
            </a:fld>
            <a:endParaRPr lang="en-US"/>
          </a:p>
        </p:txBody>
      </p:sp>
      <p:sp>
        <p:nvSpPr>
          <p:cNvPr id="52226" name="Rectangle 2"/>
          <p:cNvSpPr>
            <a:spLocks noGrp="1" noRot="1" noChangeAspect="1" noChangeArrowheads="1" noTextEdit="1"/>
          </p:cNvSpPr>
          <p:nvPr>
            <p:ph type="sldImg"/>
          </p:nvPr>
        </p:nvSpPr>
        <p:spPr>
          <a:xfrm>
            <a:off x="930275" y="744538"/>
            <a:ext cx="4959350" cy="3719512"/>
          </a:xfrm>
          <a:ln/>
        </p:spPr>
      </p:sp>
      <p:sp>
        <p:nvSpPr>
          <p:cNvPr id="52227" name="Rectangle 3"/>
          <p:cNvSpPr>
            <a:spLocks noGrp="1" noChangeArrowheads="1"/>
          </p:cNvSpPr>
          <p:nvPr>
            <p:ph type="body" idx="1"/>
          </p:nvPr>
        </p:nvSpPr>
        <p:spPr/>
        <p:txBody>
          <a:bodyPr/>
          <a:lstStyle/>
          <a:p>
            <a:endParaRPr lang="el-G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918E52-7936-42DC-A630-106168C02D9C}" type="slidenum">
              <a:rPr lang="en-US"/>
              <a:pPr/>
              <a:t>23</a:t>
            </a:fld>
            <a:endParaRPr lang="en-US"/>
          </a:p>
        </p:txBody>
      </p:sp>
      <p:sp>
        <p:nvSpPr>
          <p:cNvPr id="53250" name="Rectangle 2"/>
          <p:cNvSpPr>
            <a:spLocks noGrp="1" noRot="1" noChangeAspect="1" noChangeArrowheads="1" noTextEdit="1"/>
          </p:cNvSpPr>
          <p:nvPr>
            <p:ph type="sldImg"/>
          </p:nvPr>
        </p:nvSpPr>
        <p:spPr>
          <a:xfrm>
            <a:off x="930275" y="744538"/>
            <a:ext cx="4959350" cy="3719512"/>
          </a:xfrm>
          <a:ln/>
        </p:spPr>
      </p:sp>
      <p:sp>
        <p:nvSpPr>
          <p:cNvPr id="53251"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3FA9B919-284C-48A1-9471-EB9F8062A473}" type="slidenum">
              <a:rPr lang="en-US"/>
              <a:pPr/>
              <a:t>24</a:t>
            </a:fld>
            <a:endParaRPr lang="en-US"/>
          </a:p>
        </p:txBody>
      </p:sp>
      <p:sp>
        <p:nvSpPr>
          <p:cNvPr id="57346" name="Rectangle 7"/>
          <p:cNvSpPr txBox="1">
            <a:spLocks noGrp="1" noChangeArrowheads="1"/>
          </p:cNvSpPr>
          <p:nvPr/>
        </p:nvSpPr>
        <p:spPr bwMode="auto">
          <a:xfrm>
            <a:off x="3864610" y="9422765"/>
            <a:ext cx="2955290" cy="495935"/>
          </a:xfrm>
          <a:prstGeom prst="rect">
            <a:avLst/>
          </a:prstGeom>
          <a:noFill/>
          <a:ln w="9525">
            <a:noFill/>
            <a:miter lim="800000"/>
            <a:headEnd/>
            <a:tailEnd/>
          </a:ln>
        </p:spPr>
        <p:txBody>
          <a:bodyPr anchor="b"/>
          <a:lstStyle/>
          <a:p>
            <a:pPr algn="r" eaLnBrk="1" hangingPunct="1"/>
            <a:fld id="{6512710C-9390-4627-A136-1BD281597284}" type="slidenum">
              <a:rPr lang="en-GB" sz="1200">
                <a:latin typeface="Times New Roman" pitchFamily="18" charset="0"/>
              </a:rPr>
              <a:pPr algn="r" eaLnBrk="1" hangingPunct="1"/>
              <a:t>24</a:t>
            </a:fld>
            <a:endParaRPr lang="en-GB" sz="1200">
              <a:latin typeface="Times New Roman" pitchFamily="18" charset="0"/>
            </a:endParaRPr>
          </a:p>
        </p:txBody>
      </p:sp>
      <p:sp>
        <p:nvSpPr>
          <p:cNvPr id="57347" name="Rectangle 2"/>
          <p:cNvSpPr>
            <a:spLocks noGrp="1" noRot="1" noChangeAspect="1" noChangeArrowheads="1" noTextEdit="1"/>
          </p:cNvSpPr>
          <p:nvPr>
            <p:ph type="sldImg"/>
          </p:nvPr>
        </p:nvSpPr>
        <p:spPr>
          <a:xfrm>
            <a:off x="930275" y="744538"/>
            <a:ext cx="4959350" cy="3719512"/>
          </a:xfrm>
          <a:ln/>
        </p:spPr>
      </p:sp>
      <p:sp>
        <p:nvSpPr>
          <p:cNvPr id="9" name="8 - Θέση σημειώσεων"/>
          <p:cNvSpPr>
            <a:spLocks noGrp="1"/>
          </p:cNvSpPr>
          <p:nvPr>
            <p:ph type="body" sz="quarter" idx="10"/>
          </p:nvPr>
        </p:nvSpPr>
        <p:spPr/>
        <p:txBody>
          <a:bodyPr>
            <a:normAutofit/>
          </a:bodyPr>
          <a:lstStyle/>
          <a:p>
            <a:endParaRPr lang="el-G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6E21FB-6C88-4E7E-8F58-E00756C40CC2}" type="slidenum">
              <a:rPr lang="en-US"/>
              <a:pPr/>
              <a:t>25</a:t>
            </a:fld>
            <a:endParaRPr lang="en-US"/>
          </a:p>
        </p:txBody>
      </p:sp>
      <p:sp>
        <p:nvSpPr>
          <p:cNvPr id="54274" name="Rectangle 2"/>
          <p:cNvSpPr>
            <a:spLocks noGrp="1" noRot="1" noChangeAspect="1" noChangeArrowheads="1" noTextEdit="1"/>
          </p:cNvSpPr>
          <p:nvPr>
            <p:ph type="sldImg"/>
          </p:nvPr>
        </p:nvSpPr>
        <p:spPr>
          <a:xfrm>
            <a:off x="930275" y="744538"/>
            <a:ext cx="4959350" cy="3719512"/>
          </a:xfrm>
          <a:ln/>
        </p:spPr>
      </p:sp>
      <p:sp>
        <p:nvSpPr>
          <p:cNvPr id="5427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40687E-7042-4B85-9918-F6733275504F}" type="slidenum">
              <a:rPr lang="en-US"/>
              <a:pPr/>
              <a:t>26</a:t>
            </a:fld>
            <a:endParaRPr lang="en-US"/>
          </a:p>
        </p:txBody>
      </p:sp>
      <p:sp>
        <p:nvSpPr>
          <p:cNvPr id="55298" name="Rectangle 2"/>
          <p:cNvSpPr>
            <a:spLocks noGrp="1" noRot="1" noChangeAspect="1" noChangeArrowheads="1" noTextEdit="1"/>
          </p:cNvSpPr>
          <p:nvPr>
            <p:ph type="sldImg"/>
          </p:nvPr>
        </p:nvSpPr>
        <p:spPr>
          <a:xfrm>
            <a:off x="930275" y="744538"/>
            <a:ext cx="4959350" cy="3719512"/>
          </a:xfrm>
          <a:ln/>
        </p:spPr>
      </p:sp>
      <p:sp>
        <p:nvSpPr>
          <p:cNvPr id="55299"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930275" y="744538"/>
            <a:ext cx="4959350" cy="3719512"/>
          </a:xfrm>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28FD1C7-DC36-4760-A613-564AAD747CE6}"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9A53B052-E7FF-47F0-878E-34DE6887ED38}" type="slidenum">
              <a:rPr lang="en-US"/>
              <a:pPr/>
              <a:t>28</a:t>
            </a:fld>
            <a:endParaRPr lang="en-US"/>
          </a:p>
        </p:txBody>
      </p:sp>
      <p:sp>
        <p:nvSpPr>
          <p:cNvPr id="63490" name="Rectangle 7"/>
          <p:cNvSpPr txBox="1">
            <a:spLocks noGrp="1" noChangeArrowheads="1"/>
          </p:cNvSpPr>
          <p:nvPr/>
        </p:nvSpPr>
        <p:spPr bwMode="auto">
          <a:xfrm>
            <a:off x="3864610" y="9422765"/>
            <a:ext cx="2955290" cy="495935"/>
          </a:xfrm>
          <a:prstGeom prst="rect">
            <a:avLst/>
          </a:prstGeom>
          <a:noFill/>
          <a:ln w="9525">
            <a:noFill/>
            <a:miter lim="800000"/>
            <a:headEnd/>
            <a:tailEnd/>
          </a:ln>
        </p:spPr>
        <p:txBody>
          <a:bodyPr anchor="b"/>
          <a:lstStyle/>
          <a:p>
            <a:pPr algn="r" eaLnBrk="1" hangingPunct="1"/>
            <a:fld id="{C784DB52-00BF-4EE0-A860-BE81E615EB81}" type="slidenum">
              <a:rPr lang="en-GB" sz="1200">
                <a:latin typeface="Times New Roman" pitchFamily="18" charset="0"/>
              </a:rPr>
              <a:pPr algn="r" eaLnBrk="1" hangingPunct="1"/>
              <a:t>28</a:t>
            </a:fld>
            <a:endParaRPr lang="en-GB" sz="1200">
              <a:latin typeface="Times New Roman" pitchFamily="18" charset="0"/>
            </a:endParaRPr>
          </a:p>
        </p:txBody>
      </p:sp>
      <p:sp>
        <p:nvSpPr>
          <p:cNvPr id="63491" name="Rectangle 2"/>
          <p:cNvSpPr>
            <a:spLocks noGrp="1" noRot="1" noChangeAspect="1" noChangeArrowheads="1" noTextEdit="1"/>
          </p:cNvSpPr>
          <p:nvPr>
            <p:ph type="sldImg"/>
          </p:nvPr>
        </p:nvSpPr>
        <p:spPr>
          <a:xfrm>
            <a:off x="930275" y="744538"/>
            <a:ext cx="4959350" cy="3719512"/>
          </a:xfrm>
          <a:ln/>
        </p:spPr>
      </p:sp>
      <p:sp>
        <p:nvSpPr>
          <p:cNvPr id="9" name="8 - Θέση σημειώσεων"/>
          <p:cNvSpPr>
            <a:spLocks noGrp="1"/>
          </p:cNvSpPr>
          <p:nvPr>
            <p:ph type="body" sz="quarter" idx="10"/>
          </p:nvPr>
        </p:nvSpPr>
        <p:spPr/>
        <p:txBody>
          <a:bodyPr>
            <a:normAutofit/>
          </a:bodyPr>
          <a:lstStyle/>
          <a:p>
            <a:endParaRPr lang="el-G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E053DBF7-D307-430A-AAA6-405873DC441F}" type="slidenum">
              <a:rPr lang="en-US"/>
              <a:pPr/>
              <a:t>29</a:t>
            </a:fld>
            <a:endParaRPr lang="en-US"/>
          </a:p>
        </p:txBody>
      </p:sp>
      <p:sp>
        <p:nvSpPr>
          <p:cNvPr id="65538" name="Rectangle 7"/>
          <p:cNvSpPr txBox="1">
            <a:spLocks noGrp="1" noChangeArrowheads="1"/>
          </p:cNvSpPr>
          <p:nvPr/>
        </p:nvSpPr>
        <p:spPr bwMode="auto">
          <a:xfrm>
            <a:off x="3864610" y="9422765"/>
            <a:ext cx="2955290" cy="495935"/>
          </a:xfrm>
          <a:prstGeom prst="rect">
            <a:avLst/>
          </a:prstGeom>
          <a:noFill/>
          <a:ln w="9525">
            <a:noFill/>
            <a:miter lim="800000"/>
            <a:headEnd/>
            <a:tailEnd/>
          </a:ln>
        </p:spPr>
        <p:txBody>
          <a:bodyPr anchor="b"/>
          <a:lstStyle/>
          <a:p>
            <a:pPr algn="r" eaLnBrk="1" hangingPunct="1"/>
            <a:fld id="{2321483C-6EF9-4BA8-BDEE-81BD50BC30F5}" type="slidenum">
              <a:rPr lang="en-GB" sz="1200">
                <a:latin typeface="Times New Roman" pitchFamily="18" charset="0"/>
              </a:rPr>
              <a:pPr algn="r" eaLnBrk="1" hangingPunct="1"/>
              <a:t>29</a:t>
            </a:fld>
            <a:endParaRPr lang="en-GB" sz="1200">
              <a:latin typeface="Times New Roman" pitchFamily="18" charset="0"/>
            </a:endParaRPr>
          </a:p>
        </p:txBody>
      </p:sp>
      <p:sp>
        <p:nvSpPr>
          <p:cNvPr id="65539" name="Rectangle 2"/>
          <p:cNvSpPr>
            <a:spLocks noGrp="1" noRot="1" noChangeAspect="1" noChangeArrowheads="1" noTextEdit="1"/>
          </p:cNvSpPr>
          <p:nvPr>
            <p:ph type="sldImg"/>
          </p:nvPr>
        </p:nvSpPr>
        <p:spPr>
          <a:xfrm>
            <a:off x="930275" y="744538"/>
            <a:ext cx="4959350" cy="3719512"/>
          </a:xfrm>
          <a:ln/>
        </p:spPr>
      </p:sp>
      <p:sp>
        <p:nvSpPr>
          <p:cNvPr id="65540" name="Rectangle 3"/>
          <p:cNvSpPr>
            <a:spLocks noGrp="1" noChangeArrowheads="1"/>
          </p:cNvSpPr>
          <p:nvPr>
            <p:ph type="body" idx="1"/>
          </p:nvPr>
        </p:nvSpPr>
        <p:spPr>
          <a:xfrm>
            <a:off x="909320" y="4711383"/>
            <a:ext cx="5001260" cy="4463415"/>
          </a:xfrm>
        </p:spPr>
        <p:txBody>
          <a:bodyPr/>
          <a:lstStyle/>
          <a:p>
            <a:endParaRPr lang="el-G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930275" y="744538"/>
            <a:ext cx="4959350" cy="3719512"/>
          </a:xfrm>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28FD1C7-DC36-4760-A613-564AAD747CE6}"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8637C1-071C-48F7-ABC6-6A1ED1C247B0}" type="slidenum">
              <a:rPr lang="en-US"/>
              <a:pPr/>
              <a:t>3</a:t>
            </a:fld>
            <a:endParaRPr lang="en-US"/>
          </a:p>
        </p:txBody>
      </p:sp>
      <p:sp>
        <p:nvSpPr>
          <p:cNvPr id="123906" name="Rectangle 2"/>
          <p:cNvSpPr>
            <a:spLocks noGrp="1" noRot="1" noChangeAspect="1" noChangeArrowheads="1" noTextEdit="1"/>
          </p:cNvSpPr>
          <p:nvPr>
            <p:ph type="sldImg"/>
          </p:nvPr>
        </p:nvSpPr>
        <p:spPr>
          <a:xfrm>
            <a:off x="930275" y="744538"/>
            <a:ext cx="4959350" cy="3719512"/>
          </a:xfrm>
          <a:ln/>
        </p:spPr>
      </p:sp>
      <p:sp>
        <p:nvSpPr>
          <p:cNvPr id="123907" name="Rectangle 3"/>
          <p:cNvSpPr>
            <a:spLocks noGrp="1" noChangeArrowheads="1"/>
          </p:cNvSpPr>
          <p:nvPr>
            <p:ph type="body" idx="1"/>
          </p:nvPr>
        </p:nvSpPr>
        <p:spPr/>
        <p:txBody>
          <a:bodyPr/>
          <a:lstStyle/>
          <a:p>
            <a:endParaRPr lang="el-G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930275" y="744538"/>
            <a:ext cx="4959350" cy="3719512"/>
          </a:xfrm>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28FD1C7-DC36-4760-A613-564AAD747CE6}" type="slidenum">
              <a:rPr lang="en-US" smtClean="0"/>
              <a:pPr/>
              <a:t>31</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930275" y="744538"/>
            <a:ext cx="4959350" cy="3719512"/>
          </a:xfrm>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28FD1C7-DC36-4760-A613-564AAD747CE6}" type="slidenum">
              <a:rPr lang="en-US" smtClean="0"/>
              <a:pPr/>
              <a:t>32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69322954-797C-4D31-8D03-E717B59D0354}" type="slidenum">
              <a:rPr lang="en-US"/>
              <a:pPr/>
              <a:t>33</a:t>
            </a:fld>
            <a:endParaRPr lang="en-US"/>
          </a:p>
        </p:txBody>
      </p:sp>
      <p:sp>
        <p:nvSpPr>
          <p:cNvPr id="86018" name="Rectangle 7"/>
          <p:cNvSpPr txBox="1">
            <a:spLocks noGrp="1" noChangeArrowheads="1"/>
          </p:cNvSpPr>
          <p:nvPr/>
        </p:nvSpPr>
        <p:spPr bwMode="auto">
          <a:xfrm>
            <a:off x="3864610" y="9422765"/>
            <a:ext cx="2955290" cy="495935"/>
          </a:xfrm>
          <a:prstGeom prst="rect">
            <a:avLst/>
          </a:prstGeom>
          <a:noFill/>
          <a:ln w="9525">
            <a:noFill/>
            <a:miter lim="800000"/>
            <a:headEnd/>
            <a:tailEnd/>
          </a:ln>
        </p:spPr>
        <p:txBody>
          <a:bodyPr anchor="b"/>
          <a:lstStyle/>
          <a:p>
            <a:pPr algn="r" eaLnBrk="1" hangingPunct="1"/>
            <a:fld id="{CAF63141-2690-4093-9070-993D2A6E54DC}" type="slidenum">
              <a:rPr lang="en-GB" sz="1200">
                <a:latin typeface="Times New Roman" pitchFamily="18" charset="0"/>
              </a:rPr>
              <a:pPr algn="r" eaLnBrk="1" hangingPunct="1"/>
              <a:t>33</a:t>
            </a:fld>
            <a:endParaRPr lang="en-GB" sz="1200">
              <a:latin typeface="Times New Roman" pitchFamily="18" charset="0"/>
            </a:endParaRPr>
          </a:p>
        </p:txBody>
      </p:sp>
      <p:sp>
        <p:nvSpPr>
          <p:cNvPr id="86019" name="Rectangle 2"/>
          <p:cNvSpPr>
            <a:spLocks noGrp="1" noRot="1" noChangeAspect="1" noChangeArrowheads="1" noTextEdit="1"/>
          </p:cNvSpPr>
          <p:nvPr>
            <p:ph type="sldImg"/>
          </p:nvPr>
        </p:nvSpPr>
        <p:spPr>
          <a:xfrm>
            <a:off x="930275" y="744538"/>
            <a:ext cx="4959350" cy="3719512"/>
          </a:xfrm>
          <a:ln/>
        </p:spPr>
      </p:sp>
      <p:sp>
        <p:nvSpPr>
          <p:cNvPr id="86020" name="Rectangle 3"/>
          <p:cNvSpPr>
            <a:spLocks noGrp="1" noChangeArrowheads="1"/>
          </p:cNvSpPr>
          <p:nvPr>
            <p:ph type="body" idx="1"/>
          </p:nvPr>
        </p:nvSpPr>
        <p:spPr>
          <a:xfrm>
            <a:off x="909320" y="4711383"/>
            <a:ext cx="5001260" cy="4463415"/>
          </a:xfrm>
        </p:spPr>
        <p:txBody>
          <a:bodyPr/>
          <a:lstStyle/>
          <a:p>
            <a:r>
              <a:rPr lang="el-GR" dirty="0"/>
              <a:t>Η θεωρία των στόχων προσπαθεί να εξηγήσει την αποτελεσματικότητα της ηγεσίας στη βάση της υπόθεσης ότι: η παρακίνηση των εργαζομένων αποτελεί συνάρτηση της έντασης της επιθυμίας τους να αποκτήσουν ορισμένες ανταμοιβές (υλικές και μη) και των αντιλήψεων τους για την πιθανότητα ότι οι προσπάθειές τους θα οδηγήσουν σε τέτοια αποτελέσματα, από τα οποία θα προκύψουν οι επιθυμητές ανταμοιβές. Υποστηρίζει, λοιπόν, ότι ο αποτελεσματικός ηγέτης είναι αυτός ο οποίος μπορεί να συνδέσει τους επιθυμητούς στόχους ή ανταμοιβές των υφισταμένων με τους στόχους της οργάνωσης και να δημιουργήσει όλες εκείνες τις συνθήκες που κάνουν πιο δυνατή την υλοποίηση των εν λόγω στόχων και κατά συνέπεια την ικανοποίηση των υφισταμένων.   </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932002FE-2C35-4D45-9A4F-5F6281A5D684}" type="slidenum">
              <a:rPr lang="en-US"/>
              <a:pPr/>
              <a:t>34</a:t>
            </a:fld>
            <a:endParaRPr lang="en-US"/>
          </a:p>
        </p:txBody>
      </p:sp>
      <p:sp>
        <p:nvSpPr>
          <p:cNvPr id="88066" name="Rectangle 7"/>
          <p:cNvSpPr txBox="1">
            <a:spLocks noGrp="1" noChangeArrowheads="1"/>
          </p:cNvSpPr>
          <p:nvPr/>
        </p:nvSpPr>
        <p:spPr bwMode="auto">
          <a:xfrm>
            <a:off x="3864610" y="9422765"/>
            <a:ext cx="2955290" cy="495935"/>
          </a:xfrm>
          <a:prstGeom prst="rect">
            <a:avLst/>
          </a:prstGeom>
          <a:noFill/>
          <a:ln w="9525">
            <a:noFill/>
            <a:miter lim="800000"/>
            <a:headEnd/>
            <a:tailEnd/>
          </a:ln>
        </p:spPr>
        <p:txBody>
          <a:bodyPr anchor="b"/>
          <a:lstStyle/>
          <a:p>
            <a:pPr algn="r" eaLnBrk="1" hangingPunct="1"/>
            <a:fld id="{5B23E030-7FCD-4691-89C6-D2DD1723A745}" type="slidenum">
              <a:rPr lang="en-GB" sz="1200">
                <a:latin typeface="Times New Roman" pitchFamily="18" charset="0"/>
              </a:rPr>
              <a:pPr algn="r" eaLnBrk="1" hangingPunct="1"/>
              <a:t>34</a:t>
            </a:fld>
            <a:endParaRPr lang="en-GB" sz="1200">
              <a:latin typeface="Times New Roman" pitchFamily="18" charset="0"/>
            </a:endParaRPr>
          </a:p>
        </p:txBody>
      </p:sp>
      <p:sp>
        <p:nvSpPr>
          <p:cNvPr id="88067" name="Rectangle 2"/>
          <p:cNvSpPr>
            <a:spLocks noGrp="1" noRot="1" noChangeAspect="1" noChangeArrowheads="1" noTextEdit="1"/>
          </p:cNvSpPr>
          <p:nvPr>
            <p:ph type="sldImg"/>
          </p:nvPr>
        </p:nvSpPr>
        <p:spPr>
          <a:xfrm>
            <a:off x="930275" y="744538"/>
            <a:ext cx="4959350" cy="3719512"/>
          </a:xfrm>
          <a:ln/>
        </p:spPr>
      </p:sp>
      <p:sp>
        <p:nvSpPr>
          <p:cNvPr id="88068" name="Rectangle 3"/>
          <p:cNvSpPr>
            <a:spLocks noGrp="1" noChangeArrowheads="1"/>
          </p:cNvSpPr>
          <p:nvPr>
            <p:ph type="body" idx="1"/>
          </p:nvPr>
        </p:nvSpPr>
        <p:spPr>
          <a:xfrm>
            <a:off x="909320" y="4711383"/>
            <a:ext cx="5001260" cy="4463415"/>
          </a:xfrm>
        </p:spPr>
        <p:txBody>
          <a:bodyPr/>
          <a:lstStyle/>
          <a:p>
            <a:endParaRPr lang="el-G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DCA56416-1755-4BC3-8B23-23E35BC3F594}" type="slidenum">
              <a:rPr lang="en-US"/>
              <a:pPr/>
              <a:t>44</a:t>
            </a:fld>
            <a:endParaRPr lang="en-US"/>
          </a:p>
        </p:txBody>
      </p:sp>
      <p:sp>
        <p:nvSpPr>
          <p:cNvPr id="92162" name="Rectangle 7"/>
          <p:cNvSpPr txBox="1">
            <a:spLocks noGrp="1" noChangeArrowheads="1"/>
          </p:cNvSpPr>
          <p:nvPr/>
        </p:nvSpPr>
        <p:spPr bwMode="auto">
          <a:xfrm>
            <a:off x="3864610" y="9422765"/>
            <a:ext cx="2955290" cy="495935"/>
          </a:xfrm>
          <a:prstGeom prst="rect">
            <a:avLst/>
          </a:prstGeom>
          <a:noFill/>
          <a:ln w="9525">
            <a:noFill/>
            <a:miter lim="800000"/>
            <a:headEnd/>
            <a:tailEnd/>
          </a:ln>
        </p:spPr>
        <p:txBody>
          <a:bodyPr anchor="b"/>
          <a:lstStyle/>
          <a:p>
            <a:pPr algn="r" eaLnBrk="1" hangingPunct="1"/>
            <a:fld id="{027E3AB1-8EB2-4737-9E0D-B56A8B3F2B5A}" type="slidenum">
              <a:rPr lang="en-GB" sz="1200">
                <a:latin typeface="Times New Roman" pitchFamily="18" charset="0"/>
              </a:rPr>
              <a:pPr algn="r" eaLnBrk="1" hangingPunct="1"/>
              <a:t>44</a:t>
            </a:fld>
            <a:endParaRPr lang="en-GB" sz="1200">
              <a:latin typeface="Times New Roman" pitchFamily="18" charset="0"/>
            </a:endParaRPr>
          </a:p>
        </p:txBody>
      </p:sp>
      <p:sp>
        <p:nvSpPr>
          <p:cNvPr id="92163" name="Rectangle 2"/>
          <p:cNvSpPr>
            <a:spLocks noGrp="1" noRot="1" noChangeAspect="1" noChangeArrowheads="1" noTextEdit="1"/>
          </p:cNvSpPr>
          <p:nvPr>
            <p:ph type="sldImg"/>
          </p:nvPr>
        </p:nvSpPr>
        <p:spPr>
          <a:xfrm>
            <a:off x="930275" y="744538"/>
            <a:ext cx="4959350" cy="3719512"/>
          </a:xfrm>
          <a:ln/>
        </p:spPr>
      </p:sp>
      <p:sp>
        <p:nvSpPr>
          <p:cNvPr id="92164" name="Rectangle 3"/>
          <p:cNvSpPr>
            <a:spLocks noGrp="1" noChangeArrowheads="1"/>
          </p:cNvSpPr>
          <p:nvPr>
            <p:ph type="body" idx="1"/>
          </p:nvPr>
        </p:nvSpPr>
        <p:spPr>
          <a:xfrm>
            <a:off x="909320" y="4711383"/>
            <a:ext cx="5001260" cy="4463415"/>
          </a:xfrm>
        </p:spPr>
        <p:txBody>
          <a:bodyPr/>
          <a:lstStyle/>
          <a:p>
            <a:endParaRPr lang="el-GR"/>
          </a:p>
        </p:txBody>
      </p:sp>
    </p:spTree>
    <p:extLst>
      <p:ext uri="{BB962C8B-B14F-4D97-AF65-F5344CB8AC3E}">
        <p14:creationId xmlns:p14="http://schemas.microsoft.com/office/powerpoint/2010/main" xmlns="" val="301651976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B91FBCF0-FCF0-4515-AEA1-7B6DAAD8DA69}" type="slidenum">
              <a:rPr lang="en-US"/>
              <a:pPr/>
              <a:t>45</a:t>
            </a:fld>
            <a:endParaRPr lang="en-US"/>
          </a:p>
        </p:txBody>
      </p:sp>
      <p:sp>
        <p:nvSpPr>
          <p:cNvPr id="94210" name="Rectangle 7"/>
          <p:cNvSpPr txBox="1">
            <a:spLocks noGrp="1" noChangeArrowheads="1"/>
          </p:cNvSpPr>
          <p:nvPr/>
        </p:nvSpPr>
        <p:spPr bwMode="auto">
          <a:xfrm>
            <a:off x="3864610" y="9422765"/>
            <a:ext cx="2955290" cy="495935"/>
          </a:xfrm>
          <a:prstGeom prst="rect">
            <a:avLst/>
          </a:prstGeom>
          <a:noFill/>
          <a:ln w="9525">
            <a:noFill/>
            <a:miter lim="800000"/>
            <a:headEnd/>
            <a:tailEnd/>
          </a:ln>
        </p:spPr>
        <p:txBody>
          <a:bodyPr anchor="b"/>
          <a:lstStyle/>
          <a:p>
            <a:pPr algn="r" eaLnBrk="1" hangingPunct="1"/>
            <a:fld id="{B81A91A1-0C11-483B-8819-6ACE1B1E04F0}" type="slidenum">
              <a:rPr lang="en-GB" sz="1200">
                <a:latin typeface="Times New Roman" pitchFamily="18" charset="0"/>
              </a:rPr>
              <a:pPr algn="r" eaLnBrk="1" hangingPunct="1"/>
              <a:t>45</a:t>
            </a:fld>
            <a:endParaRPr lang="en-GB" sz="1200">
              <a:latin typeface="Times New Roman" pitchFamily="18" charset="0"/>
            </a:endParaRPr>
          </a:p>
        </p:txBody>
      </p:sp>
      <p:sp>
        <p:nvSpPr>
          <p:cNvPr id="94211" name="Rectangle 2"/>
          <p:cNvSpPr>
            <a:spLocks noGrp="1" noRot="1" noChangeAspect="1" noChangeArrowheads="1" noTextEdit="1"/>
          </p:cNvSpPr>
          <p:nvPr>
            <p:ph type="sldImg"/>
          </p:nvPr>
        </p:nvSpPr>
        <p:spPr>
          <a:xfrm>
            <a:off x="930275" y="744538"/>
            <a:ext cx="4959350" cy="3719512"/>
          </a:xfrm>
          <a:ln/>
        </p:spPr>
      </p:sp>
      <p:sp>
        <p:nvSpPr>
          <p:cNvPr id="94212" name="Rectangle 3"/>
          <p:cNvSpPr>
            <a:spLocks noGrp="1" noChangeArrowheads="1"/>
          </p:cNvSpPr>
          <p:nvPr>
            <p:ph type="body" idx="1"/>
          </p:nvPr>
        </p:nvSpPr>
        <p:spPr>
          <a:xfrm>
            <a:off x="909320" y="4711383"/>
            <a:ext cx="5001260" cy="4463415"/>
          </a:xfrm>
        </p:spPr>
        <p:txBody>
          <a:bodyPr/>
          <a:lstStyle/>
          <a:p>
            <a:endParaRPr lang="el-GR"/>
          </a:p>
        </p:txBody>
      </p:sp>
    </p:spTree>
    <p:extLst>
      <p:ext uri="{BB962C8B-B14F-4D97-AF65-F5344CB8AC3E}">
        <p14:creationId xmlns:p14="http://schemas.microsoft.com/office/powerpoint/2010/main" xmlns="" val="387925278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DD6D95BD-4C66-42DF-9791-FD562BCA2EB1}" type="slidenum">
              <a:rPr lang="en-US"/>
              <a:pPr/>
              <a:t>46</a:t>
            </a:fld>
            <a:endParaRPr lang="en-US"/>
          </a:p>
        </p:txBody>
      </p:sp>
      <p:sp>
        <p:nvSpPr>
          <p:cNvPr id="96258" name="Rectangle 7"/>
          <p:cNvSpPr txBox="1">
            <a:spLocks noGrp="1" noChangeArrowheads="1"/>
          </p:cNvSpPr>
          <p:nvPr/>
        </p:nvSpPr>
        <p:spPr bwMode="auto">
          <a:xfrm>
            <a:off x="3864610" y="9422765"/>
            <a:ext cx="2955290" cy="495935"/>
          </a:xfrm>
          <a:prstGeom prst="rect">
            <a:avLst/>
          </a:prstGeom>
          <a:noFill/>
          <a:ln w="9525">
            <a:noFill/>
            <a:miter lim="800000"/>
            <a:headEnd/>
            <a:tailEnd/>
          </a:ln>
        </p:spPr>
        <p:txBody>
          <a:bodyPr anchor="b"/>
          <a:lstStyle/>
          <a:p>
            <a:pPr algn="r" eaLnBrk="1" hangingPunct="1"/>
            <a:fld id="{CE36C3E8-A625-4AB1-BF8B-CAE28A372421}" type="slidenum">
              <a:rPr lang="en-GB" sz="1200">
                <a:latin typeface="Times New Roman" pitchFamily="18" charset="0"/>
              </a:rPr>
              <a:pPr algn="r" eaLnBrk="1" hangingPunct="1"/>
              <a:t>46</a:t>
            </a:fld>
            <a:endParaRPr lang="en-GB" sz="1200">
              <a:latin typeface="Times New Roman" pitchFamily="18" charset="0"/>
            </a:endParaRPr>
          </a:p>
        </p:txBody>
      </p:sp>
      <p:sp>
        <p:nvSpPr>
          <p:cNvPr id="96259" name="Rectangle 2"/>
          <p:cNvSpPr>
            <a:spLocks noGrp="1" noRot="1" noChangeAspect="1" noChangeArrowheads="1" noTextEdit="1"/>
          </p:cNvSpPr>
          <p:nvPr>
            <p:ph type="sldImg"/>
          </p:nvPr>
        </p:nvSpPr>
        <p:spPr>
          <a:xfrm>
            <a:off x="930275" y="744538"/>
            <a:ext cx="4959350" cy="3719512"/>
          </a:xfrm>
          <a:ln/>
        </p:spPr>
      </p:sp>
      <p:sp>
        <p:nvSpPr>
          <p:cNvPr id="96260" name="Rectangle 3"/>
          <p:cNvSpPr>
            <a:spLocks noGrp="1" noChangeArrowheads="1"/>
          </p:cNvSpPr>
          <p:nvPr>
            <p:ph type="body" idx="1"/>
          </p:nvPr>
        </p:nvSpPr>
        <p:spPr>
          <a:xfrm>
            <a:off x="909320" y="4711383"/>
            <a:ext cx="5001260" cy="4463415"/>
          </a:xfrm>
        </p:spPr>
        <p:txBody>
          <a:bodyPr/>
          <a:lstStyle/>
          <a:p>
            <a:endParaRPr lang="el-GR"/>
          </a:p>
        </p:txBody>
      </p:sp>
    </p:spTree>
    <p:extLst>
      <p:ext uri="{BB962C8B-B14F-4D97-AF65-F5344CB8AC3E}">
        <p14:creationId xmlns:p14="http://schemas.microsoft.com/office/powerpoint/2010/main" xmlns="" val="122612296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0DFD1A23-E5A0-4DB2-829D-43CFF9FE90D7}" type="slidenum">
              <a:rPr lang="en-US"/>
              <a:pPr/>
              <a:t>47</a:t>
            </a:fld>
            <a:endParaRPr lang="en-US"/>
          </a:p>
        </p:txBody>
      </p:sp>
      <p:sp>
        <p:nvSpPr>
          <p:cNvPr id="98306" name="Rectangle 7"/>
          <p:cNvSpPr txBox="1">
            <a:spLocks noGrp="1" noChangeArrowheads="1"/>
          </p:cNvSpPr>
          <p:nvPr/>
        </p:nvSpPr>
        <p:spPr bwMode="auto">
          <a:xfrm>
            <a:off x="3864610" y="9422765"/>
            <a:ext cx="2955290" cy="495935"/>
          </a:xfrm>
          <a:prstGeom prst="rect">
            <a:avLst/>
          </a:prstGeom>
          <a:noFill/>
          <a:ln w="9525">
            <a:noFill/>
            <a:miter lim="800000"/>
            <a:headEnd/>
            <a:tailEnd/>
          </a:ln>
        </p:spPr>
        <p:txBody>
          <a:bodyPr anchor="b"/>
          <a:lstStyle/>
          <a:p>
            <a:pPr algn="r" eaLnBrk="1" hangingPunct="1"/>
            <a:fld id="{1F66AF08-291C-486D-92A3-422D35D341C7}" type="slidenum">
              <a:rPr lang="en-GB" sz="1200">
                <a:latin typeface="Times New Roman" pitchFamily="18" charset="0"/>
              </a:rPr>
              <a:pPr algn="r" eaLnBrk="1" hangingPunct="1"/>
              <a:t>47</a:t>
            </a:fld>
            <a:endParaRPr lang="en-GB" sz="1200">
              <a:latin typeface="Times New Roman" pitchFamily="18" charset="0"/>
            </a:endParaRPr>
          </a:p>
        </p:txBody>
      </p:sp>
      <p:sp>
        <p:nvSpPr>
          <p:cNvPr id="98307" name="Rectangle 2"/>
          <p:cNvSpPr>
            <a:spLocks noGrp="1" noRot="1" noChangeAspect="1" noChangeArrowheads="1" noTextEdit="1"/>
          </p:cNvSpPr>
          <p:nvPr>
            <p:ph type="sldImg"/>
          </p:nvPr>
        </p:nvSpPr>
        <p:spPr>
          <a:xfrm>
            <a:off x="930275" y="744538"/>
            <a:ext cx="4959350" cy="3719512"/>
          </a:xfrm>
          <a:ln/>
        </p:spPr>
      </p:sp>
      <p:sp>
        <p:nvSpPr>
          <p:cNvPr id="98308" name="Rectangle 3"/>
          <p:cNvSpPr>
            <a:spLocks noGrp="1" noChangeArrowheads="1"/>
          </p:cNvSpPr>
          <p:nvPr>
            <p:ph type="body" idx="1"/>
          </p:nvPr>
        </p:nvSpPr>
        <p:spPr>
          <a:xfrm>
            <a:off x="909320" y="4711383"/>
            <a:ext cx="5001260" cy="4463415"/>
          </a:xfrm>
        </p:spPr>
        <p:txBody>
          <a:bodyPr/>
          <a:lstStyle/>
          <a:p>
            <a:r>
              <a:rPr lang="el-GR" u="sng" dirty="0"/>
              <a:t>Παραδείγματα της Σκοτεινής Πλευράς των ηγετικών ικανοτήτων: </a:t>
            </a:r>
            <a:r>
              <a:rPr lang="el-GR" dirty="0"/>
              <a:t>Οι συνεχείς επιτυχίες μπορούν να οδηγήσουν σε αλαζονεία, η αποφασιστικότητα μπορεί να οδηγήσει σε αυταρχική συμπεριφορά, η μεγάλη αυτοπεποίθηση σε τυχοδιωκτισμό, σε αγνόηση της γνώμης των άλλων, σε αποφυγή ανάλυσης σε βάθος όλων των παραμέτρων, σε </a:t>
            </a:r>
            <a:r>
              <a:rPr lang="el-GR" dirty="0" err="1"/>
              <a:t>υπο</a:t>
            </a:r>
            <a:r>
              <a:rPr lang="el-GR" dirty="0"/>
              <a:t>-εκτίμηση των κινδύνων κλπ. Η υψηλή εξυπνάδα μπορεί να οδηγήσει σε υποτίμηση των άλλων και η ισχυρή αφοσίωση μπορεί να οδηγήσει σε δογματισμό και φανατισμό.</a:t>
            </a:r>
          </a:p>
          <a:p>
            <a:r>
              <a:rPr lang="el-GR" dirty="0"/>
              <a:t> </a:t>
            </a:r>
            <a:endParaRPr lang="el-GR" u="sng" dirty="0"/>
          </a:p>
        </p:txBody>
      </p:sp>
    </p:spTree>
    <p:extLst>
      <p:ext uri="{BB962C8B-B14F-4D97-AF65-F5344CB8AC3E}">
        <p14:creationId xmlns:p14="http://schemas.microsoft.com/office/powerpoint/2010/main" xmlns="" val="7440207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C5B4FFD5-6729-457B-B922-F3467E8BE395}" type="slidenum">
              <a:rPr lang="en-US"/>
              <a:pPr/>
              <a:t>48</a:t>
            </a:fld>
            <a:endParaRPr lang="en-US"/>
          </a:p>
        </p:txBody>
      </p:sp>
      <p:sp>
        <p:nvSpPr>
          <p:cNvPr id="100354" name="Rectangle 7"/>
          <p:cNvSpPr txBox="1">
            <a:spLocks noGrp="1" noChangeArrowheads="1"/>
          </p:cNvSpPr>
          <p:nvPr/>
        </p:nvSpPr>
        <p:spPr bwMode="auto">
          <a:xfrm>
            <a:off x="3864610" y="9422765"/>
            <a:ext cx="2955290" cy="495935"/>
          </a:xfrm>
          <a:prstGeom prst="rect">
            <a:avLst/>
          </a:prstGeom>
          <a:noFill/>
          <a:ln w="9525">
            <a:noFill/>
            <a:miter lim="800000"/>
            <a:headEnd/>
            <a:tailEnd/>
          </a:ln>
        </p:spPr>
        <p:txBody>
          <a:bodyPr anchor="b"/>
          <a:lstStyle/>
          <a:p>
            <a:pPr algn="r" eaLnBrk="1" hangingPunct="1"/>
            <a:fld id="{B2FF6746-F0BE-49C8-A12E-08CDB9081277}" type="slidenum">
              <a:rPr lang="en-GB" sz="1200">
                <a:latin typeface="Times New Roman" pitchFamily="18" charset="0"/>
              </a:rPr>
              <a:pPr algn="r" eaLnBrk="1" hangingPunct="1"/>
              <a:t>48</a:t>
            </a:fld>
            <a:endParaRPr lang="en-GB" sz="1200">
              <a:latin typeface="Times New Roman" pitchFamily="18" charset="0"/>
            </a:endParaRPr>
          </a:p>
        </p:txBody>
      </p:sp>
      <p:sp>
        <p:nvSpPr>
          <p:cNvPr id="100355" name="Rectangle 2"/>
          <p:cNvSpPr>
            <a:spLocks noGrp="1" noRot="1" noChangeAspect="1" noChangeArrowheads="1" noTextEdit="1"/>
          </p:cNvSpPr>
          <p:nvPr>
            <p:ph type="sldImg"/>
          </p:nvPr>
        </p:nvSpPr>
        <p:spPr>
          <a:xfrm>
            <a:off x="930275" y="744538"/>
            <a:ext cx="4959350" cy="3719512"/>
          </a:xfrm>
          <a:ln/>
        </p:spPr>
      </p:sp>
      <p:sp>
        <p:nvSpPr>
          <p:cNvPr id="100356" name="Rectangle 3"/>
          <p:cNvSpPr>
            <a:spLocks noGrp="1" noChangeArrowheads="1"/>
          </p:cNvSpPr>
          <p:nvPr>
            <p:ph type="body" idx="1"/>
          </p:nvPr>
        </p:nvSpPr>
        <p:spPr>
          <a:xfrm>
            <a:off x="909320" y="4711383"/>
            <a:ext cx="5001260" cy="4463415"/>
          </a:xfrm>
        </p:spPr>
        <p:txBody>
          <a:bodyPr/>
          <a:lstStyle/>
          <a:p>
            <a:pPr>
              <a:lnSpc>
                <a:spcPct val="80000"/>
              </a:lnSpc>
              <a:spcBef>
                <a:spcPct val="50000"/>
              </a:spcBef>
              <a:buClr>
                <a:schemeClr val="hlink"/>
              </a:buClr>
              <a:buSzPct val="80000"/>
              <a:buFont typeface="Wingdings" pitchFamily="2" charset="2"/>
              <a:buNone/>
            </a:pPr>
            <a:endParaRPr lang="el-GR"/>
          </a:p>
          <a:p>
            <a:pPr>
              <a:lnSpc>
                <a:spcPct val="80000"/>
              </a:lnSpc>
              <a:spcBef>
                <a:spcPct val="50000"/>
              </a:spcBef>
              <a:buClr>
                <a:schemeClr val="hlink"/>
              </a:buClr>
              <a:buSzPct val="80000"/>
              <a:buFont typeface="Wingdings" pitchFamily="2" charset="2"/>
              <a:buNone/>
            </a:pPr>
            <a:endParaRPr lang="el-GR"/>
          </a:p>
          <a:p>
            <a:pPr>
              <a:lnSpc>
                <a:spcPct val="80000"/>
              </a:lnSpc>
              <a:spcBef>
                <a:spcPct val="50000"/>
              </a:spcBef>
              <a:buClr>
                <a:schemeClr val="hlink"/>
              </a:buClr>
              <a:buSzPct val="80000"/>
              <a:buFont typeface="Wingdings" pitchFamily="2" charset="2"/>
              <a:buNone/>
            </a:pPr>
            <a:r>
              <a:rPr lang="el-GR"/>
              <a:t>Για πολλά χρόνια η έννοια της ηγεσίας –ηγέτη ήταν συνεφασμενη με μια παντοδύναμη και συχνά αυταρχική μορφή που ήταν σε θέση να ελέγχει ανά πάσα στιγμή τα πάντα, να αποφασίζει αυτοδύναμα, να δίνει λύσεις στα προβλήματα, να συντονίζει όλες τις ενέργειες που γίνονταν στο τμήμα. Σε τελική ανάλυση επρόκειτο για μία ηρωική φυσιογνωμία που είχε όλη την ευθύνη της αποτελεσματικότητας.</a:t>
            </a:r>
          </a:p>
        </p:txBody>
      </p:sp>
    </p:spTree>
    <p:extLst>
      <p:ext uri="{BB962C8B-B14F-4D97-AF65-F5344CB8AC3E}">
        <p14:creationId xmlns:p14="http://schemas.microsoft.com/office/powerpoint/2010/main" xmlns="" val="317582905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2272ACF8-7CFC-4838-B166-1E9CD96C69C1}" type="slidenum">
              <a:rPr lang="en-US"/>
              <a:pPr/>
              <a:t>49</a:t>
            </a:fld>
            <a:endParaRPr lang="en-US"/>
          </a:p>
        </p:txBody>
      </p:sp>
      <p:sp>
        <p:nvSpPr>
          <p:cNvPr id="102402" name="Rectangle 7"/>
          <p:cNvSpPr txBox="1">
            <a:spLocks noGrp="1" noChangeArrowheads="1"/>
          </p:cNvSpPr>
          <p:nvPr/>
        </p:nvSpPr>
        <p:spPr bwMode="auto">
          <a:xfrm>
            <a:off x="3864610" y="9422765"/>
            <a:ext cx="2955290" cy="495935"/>
          </a:xfrm>
          <a:prstGeom prst="rect">
            <a:avLst/>
          </a:prstGeom>
          <a:noFill/>
          <a:ln w="9525">
            <a:noFill/>
            <a:miter lim="800000"/>
            <a:headEnd/>
            <a:tailEnd/>
          </a:ln>
        </p:spPr>
        <p:txBody>
          <a:bodyPr anchor="b"/>
          <a:lstStyle/>
          <a:p>
            <a:pPr algn="r" eaLnBrk="1" hangingPunct="1"/>
            <a:fld id="{9B40391D-B48D-491F-AA39-9234A0DE30D6}" type="slidenum">
              <a:rPr lang="en-GB" sz="1200">
                <a:latin typeface="Times New Roman" pitchFamily="18" charset="0"/>
              </a:rPr>
              <a:pPr algn="r" eaLnBrk="1" hangingPunct="1"/>
              <a:t>49</a:t>
            </a:fld>
            <a:endParaRPr lang="en-GB" sz="1200">
              <a:latin typeface="Times New Roman" pitchFamily="18" charset="0"/>
            </a:endParaRPr>
          </a:p>
        </p:txBody>
      </p:sp>
      <p:sp>
        <p:nvSpPr>
          <p:cNvPr id="102403" name="Rectangle 2"/>
          <p:cNvSpPr>
            <a:spLocks noGrp="1" noRot="1" noChangeAspect="1" noChangeArrowheads="1" noTextEdit="1"/>
          </p:cNvSpPr>
          <p:nvPr>
            <p:ph type="sldImg"/>
          </p:nvPr>
        </p:nvSpPr>
        <p:spPr>
          <a:xfrm>
            <a:off x="930275" y="744538"/>
            <a:ext cx="4959350" cy="3719512"/>
          </a:xfrm>
          <a:ln/>
        </p:spPr>
      </p:sp>
      <p:sp>
        <p:nvSpPr>
          <p:cNvPr id="102404" name="Rectangle 3"/>
          <p:cNvSpPr>
            <a:spLocks noGrp="1" noChangeArrowheads="1"/>
          </p:cNvSpPr>
          <p:nvPr>
            <p:ph type="body" idx="1"/>
          </p:nvPr>
        </p:nvSpPr>
        <p:spPr>
          <a:xfrm>
            <a:off x="909320" y="4711383"/>
            <a:ext cx="5001260" cy="4463415"/>
          </a:xfrm>
        </p:spPr>
        <p:txBody>
          <a:bodyPr/>
          <a:lstStyle/>
          <a:p>
            <a:pPr marL="228600" indent="-228600"/>
            <a:r>
              <a:rPr lang="el-GR"/>
              <a:t>Το στυλ αυτό ηγεσίας μπορεί σε κάποιες λίγες περιπτώσεις να λειτουργούσε ικανοποιητικά, ωστόσο συνοδεύονταν από πολλά προβλήματα τα οποία συνοψίζονται στην αδυναμία απελευθέρωσης των δημιουργικών δυνάμεων των μελών της ομάδας και στη διάχυτη αίσθηση μεταξύ των εργαζομένων περί ενσάρκωσης ρόλου απλού εκτελεστικού οργάνου με χαμηλό αίσθημα ευθύνης για το τελικό αποτέλεσμα και την επίτευξη των στόχων του τμήματος .</a:t>
            </a:r>
          </a:p>
          <a:p>
            <a:pPr marL="228600" indent="-228600">
              <a:buFontTx/>
              <a:buAutoNum type="arabicParenR"/>
            </a:pPr>
            <a:endParaRPr lang="el-GR"/>
          </a:p>
        </p:txBody>
      </p:sp>
    </p:spTree>
    <p:extLst>
      <p:ext uri="{BB962C8B-B14F-4D97-AF65-F5344CB8AC3E}">
        <p14:creationId xmlns:p14="http://schemas.microsoft.com/office/powerpoint/2010/main" xmlns="" val="3988088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2B6E2C-F982-440A-8D74-8A456733BE60}" type="slidenum">
              <a:rPr lang="en-US"/>
              <a:pPr/>
              <a:t>4</a:t>
            </a:fld>
            <a:endParaRPr lang="en-US"/>
          </a:p>
        </p:txBody>
      </p:sp>
      <p:sp>
        <p:nvSpPr>
          <p:cNvPr id="43010" name="Rectangle 2"/>
          <p:cNvSpPr>
            <a:spLocks noGrp="1" noRot="1" noChangeAspect="1" noChangeArrowheads="1" noTextEdit="1"/>
          </p:cNvSpPr>
          <p:nvPr>
            <p:ph type="sldImg"/>
          </p:nvPr>
        </p:nvSpPr>
        <p:spPr>
          <a:xfrm>
            <a:off x="930275" y="744538"/>
            <a:ext cx="4959350" cy="3719512"/>
          </a:xfrm>
          <a:ln/>
        </p:spPr>
      </p:sp>
      <p:sp>
        <p:nvSpPr>
          <p:cNvPr id="8" name="7 - Θέση σημειώσεων"/>
          <p:cNvSpPr>
            <a:spLocks noGrp="1"/>
          </p:cNvSpPr>
          <p:nvPr>
            <p:ph type="body" sz="quarter" idx="10"/>
          </p:nvPr>
        </p:nvSpPr>
        <p:spPr/>
        <p:txBody>
          <a:bodyPr>
            <a:normAutofit/>
          </a:bodyPr>
          <a:lstStyle/>
          <a:p>
            <a:endParaRPr lang="el-G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F628FD63-89A9-44C8-8348-4AA93A8400D5}" type="slidenum">
              <a:rPr lang="en-US"/>
              <a:pPr/>
              <a:t>50</a:t>
            </a:fld>
            <a:endParaRPr lang="en-US"/>
          </a:p>
        </p:txBody>
      </p:sp>
      <p:sp>
        <p:nvSpPr>
          <p:cNvPr id="104450" name="Rectangle 7"/>
          <p:cNvSpPr txBox="1">
            <a:spLocks noGrp="1" noChangeArrowheads="1"/>
          </p:cNvSpPr>
          <p:nvPr/>
        </p:nvSpPr>
        <p:spPr bwMode="auto">
          <a:xfrm>
            <a:off x="3864610" y="9422765"/>
            <a:ext cx="2955290" cy="495935"/>
          </a:xfrm>
          <a:prstGeom prst="rect">
            <a:avLst/>
          </a:prstGeom>
          <a:noFill/>
          <a:ln w="9525">
            <a:noFill/>
            <a:miter lim="800000"/>
            <a:headEnd/>
            <a:tailEnd/>
          </a:ln>
        </p:spPr>
        <p:txBody>
          <a:bodyPr anchor="b"/>
          <a:lstStyle/>
          <a:p>
            <a:pPr algn="r" eaLnBrk="1" hangingPunct="1"/>
            <a:fld id="{01BF89D6-8CC1-4FFA-8889-9206DC103AE0}" type="slidenum">
              <a:rPr lang="en-GB" sz="1200">
                <a:latin typeface="Times New Roman" pitchFamily="18" charset="0"/>
              </a:rPr>
              <a:pPr algn="r" eaLnBrk="1" hangingPunct="1"/>
              <a:t>50</a:t>
            </a:fld>
            <a:endParaRPr lang="en-GB" sz="1200">
              <a:latin typeface="Times New Roman" pitchFamily="18" charset="0"/>
            </a:endParaRPr>
          </a:p>
        </p:txBody>
      </p:sp>
      <p:sp>
        <p:nvSpPr>
          <p:cNvPr id="104451" name="Rectangle 2"/>
          <p:cNvSpPr>
            <a:spLocks noGrp="1" noRot="1" noChangeAspect="1" noChangeArrowheads="1" noTextEdit="1"/>
          </p:cNvSpPr>
          <p:nvPr>
            <p:ph type="sldImg"/>
          </p:nvPr>
        </p:nvSpPr>
        <p:spPr>
          <a:xfrm>
            <a:off x="930275" y="744538"/>
            <a:ext cx="4959350" cy="3719512"/>
          </a:xfrm>
          <a:ln/>
        </p:spPr>
      </p:sp>
      <p:sp>
        <p:nvSpPr>
          <p:cNvPr id="104452" name="Rectangle 3"/>
          <p:cNvSpPr>
            <a:spLocks noGrp="1" noChangeArrowheads="1"/>
          </p:cNvSpPr>
          <p:nvPr>
            <p:ph type="body" idx="1"/>
          </p:nvPr>
        </p:nvSpPr>
        <p:spPr>
          <a:xfrm>
            <a:off x="909320" y="4711383"/>
            <a:ext cx="5001260" cy="4463415"/>
          </a:xfrm>
        </p:spPr>
        <p:txBody>
          <a:bodyPr/>
          <a:lstStyle/>
          <a:p>
            <a:r>
              <a:rPr lang="el-GR" dirty="0"/>
              <a:t>Η σημερινή πραγματικότητα στον εργασιακό χώρο και δη στο νοσηλευτικό έχει αλλάξει ριζικά. Οι νοσηλευτές διαθέτουν υψηλό επίπεδο γνώσεων και δεξιοτήτων, τα καθήκοντά τους είναι πολυσύνθετα και στενά αλληλοεξαρτώμενα, οι απαιτήσεις για άριστη διαχείριση της σύγχρονης τεχνολογίας και ταυτόχρονη άμεση εξατομικευμένη προσέγγιση των ασθενών είναι επιτακτικές. Αυτά τα χαρακτηριστικά της πραγματικότητας σε συνδυασμό με τις τρέχουσες ανάγκες και αξίες των νοσηλευτών κάνουν φανερό ότι η ¨ηρωική’’ μορφή του ηγέτη (που χειρίζεται τα πάντα μόνος του) δεν μπορεί να ξεπεράσει κάποια στενά πλαίσια αποτελεσματικότητας.</a:t>
            </a:r>
          </a:p>
          <a:p>
            <a:endParaRPr lang="el-GR" dirty="0"/>
          </a:p>
          <a:p>
            <a:r>
              <a:rPr lang="el-GR" dirty="0"/>
              <a:t>  </a:t>
            </a:r>
            <a:endParaRPr lang="en-GB" dirty="0"/>
          </a:p>
        </p:txBody>
      </p:sp>
    </p:spTree>
    <p:extLst>
      <p:ext uri="{BB962C8B-B14F-4D97-AF65-F5344CB8AC3E}">
        <p14:creationId xmlns:p14="http://schemas.microsoft.com/office/powerpoint/2010/main" xmlns="" val="18994809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E611D3E6-DCE9-41D2-91B1-8A3DAA519E45}" type="slidenum">
              <a:rPr lang="en-US"/>
              <a:pPr/>
              <a:t>51</a:t>
            </a:fld>
            <a:endParaRPr lang="en-US"/>
          </a:p>
        </p:txBody>
      </p:sp>
      <p:sp>
        <p:nvSpPr>
          <p:cNvPr id="106498" name="Rectangle 7"/>
          <p:cNvSpPr txBox="1">
            <a:spLocks noGrp="1" noChangeArrowheads="1"/>
          </p:cNvSpPr>
          <p:nvPr/>
        </p:nvSpPr>
        <p:spPr bwMode="auto">
          <a:xfrm>
            <a:off x="3864610" y="9422765"/>
            <a:ext cx="2955290" cy="495935"/>
          </a:xfrm>
          <a:prstGeom prst="rect">
            <a:avLst/>
          </a:prstGeom>
          <a:noFill/>
          <a:ln w="9525">
            <a:noFill/>
            <a:miter lim="800000"/>
            <a:headEnd/>
            <a:tailEnd/>
          </a:ln>
        </p:spPr>
        <p:txBody>
          <a:bodyPr anchor="b"/>
          <a:lstStyle/>
          <a:p>
            <a:pPr algn="r" eaLnBrk="1" hangingPunct="1"/>
            <a:fld id="{4E9BD988-72F9-4B45-9E95-840DD9274C26}" type="slidenum">
              <a:rPr lang="en-GB" sz="1200">
                <a:latin typeface="Times New Roman" pitchFamily="18" charset="0"/>
              </a:rPr>
              <a:pPr algn="r" eaLnBrk="1" hangingPunct="1"/>
              <a:t>51</a:t>
            </a:fld>
            <a:endParaRPr lang="en-GB" sz="1200">
              <a:latin typeface="Times New Roman" pitchFamily="18" charset="0"/>
            </a:endParaRPr>
          </a:p>
        </p:txBody>
      </p:sp>
      <p:sp>
        <p:nvSpPr>
          <p:cNvPr id="106499" name="Rectangle 2"/>
          <p:cNvSpPr>
            <a:spLocks noGrp="1" noRot="1" noChangeAspect="1" noChangeArrowheads="1" noTextEdit="1"/>
          </p:cNvSpPr>
          <p:nvPr>
            <p:ph type="sldImg"/>
          </p:nvPr>
        </p:nvSpPr>
        <p:spPr>
          <a:xfrm>
            <a:off x="930275" y="744538"/>
            <a:ext cx="4959350" cy="3719512"/>
          </a:xfrm>
          <a:ln/>
        </p:spPr>
      </p:sp>
      <p:sp>
        <p:nvSpPr>
          <p:cNvPr id="9" name="8 - Θέση σημειώσεων"/>
          <p:cNvSpPr>
            <a:spLocks noGrp="1"/>
          </p:cNvSpPr>
          <p:nvPr>
            <p:ph type="body" sz="quarter" idx="10"/>
          </p:nvPr>
        </p:nvSpPr>
        <p:spPr/>
        <p:txBody>
          <a:bodyPr>
            <a:normAutofit/>
          </a:bodyPr>
          <a:lstStyle/>
          <a:p>
            <a:endParaRPr lang="el-GR"/>
          </a:p>
        </p:txBody>
      </p:sp>
    </p:spTree>
    <p:extLst>
      <p:ext uri="{BB962C8B-B14F-4D97-AF65-F5344CB8AC3E}">
        <p14:creationId xmlns:p14="http://schemas.microsoft.com/office/powerpoint/2010/main" xmlns="" val="237387940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2CE6BB65-62C7-47C8-B0C5-C0865668E860}" type="slidenum">
              <a:rPr lang="en-US"/>
              <a:pPr/>
              <a:t>52</a:t>
            </a:fld>
            <a:endParaRPr lang="en-US"/>
          </a:p>
        </p:txBody>
      </p:sp>
      <p:sp>
        <p:nvSpPr>
          <p:cNvPr id="108546" name="Rectangle 7"/>
          <p:cNvSpPr txBox="1">
            <a:spLocks noGrp="1" noChangeArrowheads="1"/>
          </p:cNvSpPr>
          <p:nvPr/>
        </p:nvSpPr>
        <p:spPr bwMode="auto">
          <a:xfrm>
            <a:off x="3864610" y="9422765"/>
            <a:ext cx="2955290" cy="495935"/>
          </a:xfrm>
          <a:prstGeom prst="rect">
            <a:avLst/>
          </a:prstGeom>
          <a:noFill/>
          <a:ln w="9525">
            <a:noFill/>
            <a:miter lim="800000"/>
            <a:headEnd/>
            <a:tailEnd/>
          </a:ln>
        </p:spPr>
        <p:txBody>
          <a:bodyPr anchor="b"/>
          <a:lstStyle/>
          <a:p>
            <a:pPr algn="r" eaLnBrk="1" hangingPunct="1"/>
            <a:fld id="{A3147916-1CCF-4F07-8232-77417188EB54}" type="slidenum">
              <a:rPr lang="en-GB" sz="1200">
                <a:latin typeface="Times New Roman" pitchFamily="18" charset="0"/>
              </a:rPr>
              <a:pPr algn="r" eaLnBrk="1" hangingPunct="1"/>
              <a:t>52</a:t>
            </a:fld>
            <a:endParaRPr lang="en-GB" sz="1200">
              <a:latin typeface="Times New Roman" pitchFamily="18" charset="0"/>
            </a:endParaRPr>
          </a:p>
        </p:txBody>
      </p:sp>
      <p:sp>
        <p:nvSpPr>
          <p:cNvPr id="108547" name="Rectangle 2"/>
          <p:cNvSpPr>
            <a:spLocks noGrp="1" noRot="1" noChangeAspect="1" noChangeArrowheads="1" noTextEdit="1"/>
          </p:cNvSpPr>
          <p:nvPr>
            <p:ph type="sldImg"/>
          </p:nvPr>
        </p:nvSpPr>
        <p:spPr>
          <a:xfrm>
            <a:off x="930275" y="744538"/>
            <a:ext cx="4959350" cy="3719512"/>
          </a:xfrm>
          <a:ln/>
        </p:spPr>
      </p:sp>
      <p:sp>
        <p:nvSpPr>
          <p:cNvPr id="9" name="8 - Θέση σημειώσεων"/>
          <p:cNvSpPr>
            <a:spLocks noGrp="1"/>
          </p:cNvSpPr>
          <p:nvPr>
            <p:ph type="body" sz="quarter" idx="10"/>
          </p:nvPr>
        </p:nvSpPr>
        <p:spPr/>
        <p:txBody>
          <a:bodyPr>
            <a:normAutofit/>
          </a:bodyPr>
          <a:lstStyle/>
          <a:p>
            <a:endParaRPr lang="el-GR"/>
          </a:p>
        </p:txBody>
      </p:sp>
    </p:spTree>
    <p:extLst>
      <p:ext uri="{BB962C8B-B14F-4D97-AF65-F5344CB8AC3E}">
        <p14:creationId xmlns:p14="http://schemas.microsoft.com/office/powerpoint/2010/main" xmlns="" val="28986990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930275" y="744538"/>
            <a:ext cx="4959350" cy="3719512"/>
          </a:xfrm>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28FD1C7-DC36-4760-A613-564AAD747CE6}" type="slidenum">
              <a:rPr lang="en-US" smtClean="0"/>
              <a:pPr/>
              <a:t>53</a:t>
            </a:fld>
            <a:endParaRPr lang="en-US"/>
          </a:p>
        </p:txBody>
      </p:sp>
    </p:spTree>
    <p:extLst>
      <p:ext uri="{BB962C8B-B14F-4D97-AF65-F5344CB8AC3E}">
        <p14:creationId xmlns:p14="http://schemas.microsoft.com/office/powerpoint/2010/main" xmlns="" val="2278514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E55BC2-C8FC-4132-9FDF-C9DD1CEE0363}" type="slidenum">
              <a:rPr lang="en-US"/>
              <a:pPr/>
              <a:t>6</a:t>
            </a:fld>
            <a:endParaRPr lang="en-US"/>
          </a:p>
        </p:txBody>
      </p:sp>
      <p:sp>
        <p:nvSpPr>
          <p:cNvPr id="44034" name="Rectangle 2"/>
          <p:cNvSpPr>
            <a:spLocks noGrp="1" noRot="1" noChangeAspect="1" noChangeArrowheads="1" noTextEdit="1"/>
          </p:cNvSpPr>
          <p:nvPr>
            <p:ph type="sldImg"/>
          </p:nvPr>
        </p:nvSpPr>
        <p:spPr>
          <a:xfrm>
            <a:off x="930275" y="744538"/>
            <a:ext cx="4959350" cy="3719512"/>
          </a:xfrm>
          <a:ln/>
        </p:spPr>
      </p:sp>
      <p:sp>
        <p:nvSpPr>
          <p:cNvPr id="8" name="7 - Θέση σημειώσεων"/>
          <p:cNvSpPr>
            <a:spLocks noGrp="1"/>
          </p:cNvSpPr>
          <p:nvPr>
            <p:ph type="body" sz="quarter" idx="10"/>
          </p:nvPr>
        </p:nvSpPr>
        <p:spPr/>
        <p:txBody>
          <a:bodyPr>
            <a:normAutofit/>
          </a:bodyPr>
          <a:lstStyle/>
          <a:p>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7C7E0B-80CC-4834-A67B-8FDBABAE5116}" type="slidenum">
              <a:rPr lang="en-US"/>
              <a:pPr/>
              <a:t>7</a:t>
            </a:fld>
            <a:endParaRPr lang="en-US"/>
          </a:p>
        </p:txBody>
      </p:sp>
      <p:sp>
        <p:nvSpPr>
          <p:cNvPr id="45058" name="Rectangle 2"/>
          <p:cNvSpPr>
            <a:spLocks noGrp="1" noRot="1" noChangeAspect="1" noChangeArrowheads="1" noTextEdit="1"/>
          </p:cNvSpPr>
          <p:nvPr>
            <p:ph type="sldImg"/>
          </p:nvPr>
        </p:nvSpPr>
        <p:spPr>
          <a:xfrm>
            <a:off x="930275" y="744538"/>
            <a:ext cx="4959350" cy="3719512"/>
          </a:xfrm>
          <a:ln/>
        </p:spPr>
      </p:sp>
      <p:sp>
        <p:nvSpPr>
          <p:cNvPr id="45059" name="Rectangle 3"/>
          <p:cNvSpPr>
            <a:spLocks noGrp="1" noChangeArrowheads="1"/>
          </p:cNvSpPr>
          <p:nvPr>
            <p:ph type="body" idx="1"/>
          </p:nvPr>
        </p:nvSpPr>
        <p:spPr/>
        <p:txBody>
          <a:bodyPr/>
          <a:lstStyle/>
          <a:p>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0F7F0CA2-2E55-4323-9F98-1DBBD9A7B350}" type="slidenum">
              <a:rPr lang="en-US"/>
              <a:pPr/>
              <a:t>8</a:t>
            </a:fld>
            <a:endParaRPr lang="en-US"/>
          </a:p>
        </p:txBody>
      </p:sp>
      <p:sp>
        <p:nvSpPr>
          <p:cNvPr id="37890" name="Rectangle 7"/>
          <p:cNvSpPr txBox="1">
            <a:spLocks noGrp="1" noChangeArrowheads="1"/>
          </p:cNvSpPr>
          <p:nvPr/>
        </p:nvSpPr>
        <p:spPr bwMode="auto">
          <a:xfrm>
            <a:off x="3864610" y="9422765"/>
            <a:ext cx="2955290" cy="495935"/>
          </a:xfrm>
          <a:prstGeom prst="rect">
            <a:avLst/>
          </a:prstGeom>
          <a:noFill/>
          <a:ln w="9525">
            <a:noFill/>
            <a:miter lim="800000"/>
            <a:headEnd/>
            <a:tailEnd/>
          </a:ln>
        </p:spPr>
        <p:txBody>
          <a:bodyPr anchor="b"/>
          <a:lstStyle/>
          <a:p>
            <a:pPr algn="r" eaLnBrk="1" hangingPunct="1"/>
            <a:fld id="{910B7380-09B4-43CB-9446-7EDACE2D087C}" type="slidenum">
              <a:rPr lang="en-GB" sz="1200">
                <a:latin typeface="Times New Roman" pitchFamily="18" charset="0"/>
              </a:rPr>
              <a:pPr algn="r" eaLnBrk="1" hangingPunct="1"/>
              <a:t>8</a:t>
            </a:fld>
            <a:endParaRPr lang="en-GB" sz="1200">
              <a:latin typeface="Times New Roman" pitchFamily="18" charset="0"/>
            </a:endParaRPr>
          </a:p>
        </p:txBody>
      </p:sp>
      <p:sp>
        <p:nvSpPr>
          <p:cNvPr id="37891" name="Rectangle 2"/>
          <p:cNvSpPr>
            <a:spLocks noGrp="1" noRot="1" noChangeAspect="1" noChangeArrowheads="1" noTextEdit="1"/>
          </p:cNvSpPr>
          <p:nvPr>
            <p:ph type="sldImg"/>
          </p:nvPr>
        </p:nvSpPr>
        <p:spPr>
          <a:xfrm>
            <a:off x="930275" y="744538"/>
            <a:ext cx="4959350" cy="3719512"/>
          </a:xfrm>
          <a:ln/>
        </p:spPr>
      </p:sp>
      <p:sp>
        <p:nvSpPr>
          <p:cNvPr id="37892" name="Rectangle 3"/>
          <p:cNvSpPr>
            <a:spLocks noGrp="1" noChangeArrowheads="1"/>
          </p:cNvSpPr>
          <p:nvPr>
            <p:ph type="body" idx="1"/>
          </p:nvPr>
        </p:nvSpPr>
        <p:spPr>
          <a:xfrm>
            <a:off x="909320" y="4711383"/>
            <a:ext cx="5001260" cy="4463415"/>
          </a:xfrm>
        </p:spPr>
        <p:txBody>
          <a:bodyPr/>
          <a:lstStyle/>
          <a:p>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C89343AA-0695-4899-98A7-81C55B2E9A54}" type="slidenum">
              <a:rPr lang="en-US"/>
              <a:pPr/>
              <a:t>9</a:t>
            </a:fld>
            <a:endParaRPr lang="en-US"/>
          </a:p>
        </p:txBody>
      </p:sp>
      <p:sp>
        <p:nvSpPr>
          <p:cNvPr id="39938" name="Rectangle 7"/>
          <p:cNvSpPr txBox="1">
            <a:spLocks noGrp="1" noChangeArrowheads="1"/>
          </p:cNvSpPr>
          <p:nvPr/>
        </p:nvSpPr>
        <p:spPr bwMode="auto">
          <a:xfrm>
            <a:off x="3864610" y="9422765"/>
            <a:ext cx="2955290" cy="495935"/>
          </a:xfrm>
          <a:prstGeom prst="rect">
            <a:avLst/>
          </a:prstGeom>
          <a:noFill/>
          <a:ln w="9525">
            <a:noFill/>
            <a:miter lim="800000"/>
            <a:headEnd/>
            <a:tailEnd/>
          </a:ln>
        </p:spPr>
        <p:txBody>
          <a:bodyPr anchor="b"/>
          <a:lstStyle/>
          <a:p>
            <a:pPr algn="r" eaLnBrk="1" hangingPunct="1"/>
            <a:fld id="{7794A6C9-DF42-425C-9342-2513801A05A4}" type="slidenum">
              <a:rPr lang="en-GB" sz="1200">
                <a:latin typeface="Times New Roman" pitchFamily="18" charset="0"/>
              </a:rPr>
              <a:pPr algn="r" eaLnBrk="1" hangingPunct="1"/>
              <a:t>9</a:t>
            </a:fld>
            <a:endParaRPr lang="en-GB" sz="1200">
              <a:latin typeface="Times New Roman" pitchFamily="18" charset="0"/>
            </a:endParaRPr>
          </a:p>
        </p:txBody>
      </p:sp>
      <p:sp>
        <p:nvSpPr>
          <p:cNvPr id="39939" name="Rectangle 2"/>
          <p:cNvSpPr>
            <a:spLocks noGrp="1" noRot="1" noChangeAspect="1" noChangeArrowheads="1" noTextEdit="1"/>
          </p:cNvSpPr>
          <p:nvPr>
            <p:ph type="sldImg"/>
          </p:nvPr>
        </p:nvSpPr>
        <p:spPr>
          <a:xfrm>
            <a:off x="930275" y="744538"/>
            <a:ext cx="4959350" cy="3719512"/>
          </a:xfrm>
          <a:ln/>
        </p:spPr>
      </p:sp>
      <p:sp>
        <p:nvSpPr>
          <p:cNvPr id="39940" name="Rectangle 3"/>
          <p:cNvSpPr>
            <a:spLocks noGrp="1" noChangeArrowheads="1"/>
          </p:cNvSpPr>
          <p:nvPr>
            <p:ph type="body" idx="1"/>
          </p:nvPr>
        </p:nvSpPr>
        <p:spPr>
          <a:xfrm>
            <a:off x="909320" y="4711383"/>
            <a:ext cx="5001260" cy="4463415"/>
          </a:xfrm>
        </p:spPr>
        <p:txBody>
          <a:bodyPr/>
          <a:lstStyle/>
          <a:p>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480BBE-EFA9-4B07-BB55-C7648AB7C8A5}" type="slidenum">
              <a:rPr lang="en-US"/>
              <a:pPr/>
              <a:t>10</a:t>
            </a:fld>
            <a:endParaRPr lang="en-US"/>
          </a:p>
        </p:txBody>
      </p:sp>
      <p:sp>
        <p:nvSpPr>
          <p:cNvPr id="46082" name="Rectangle 2"/>
          <p:cNvSpPr>
            <a:spLocks noGrp="1" noRot="1" noChangeAspect="1" noChangeArrowheads="1" noTextEdit="1"/>
          </p:cNvSpPr>
          <p:nvPr>
            <p:ph type="sldImg"/>
          </p:nvPr>
        </p:nvSpPr>
        <p:spPr>
          <a:xfrm>
            <a:off x="930275" y="744538"/>
            <a:ext cx="4959350" cy="3719512"/>
          </a:xfrm>
          <a:ln/>
        </p:spPr>
      </p:sp>
      <p:sp>
        <p:nvSpPr>
          <p:cNvPr id="46083" name="Rectangle 3"/>
          <p:cNvSpPr>
            <a:spLocks noGrp="1" noChangeArrowheads="1"/>
          </p:cNvSpPr>
          <p:nvPr>
            <p:ph type="body" idx="1"/>
          </p:nvPr>
        </p:nvSpPr>
        <p:spPr/>
        <p:txBody>
          <a:bodyPr/>
          <a:lstStyle/>
          <a:p>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l-GR"/>
              <a:t>Kλικ για επεξεργασία του τίτλου</a:t>
            </a:r>
            <a:endParaRPr kumimoji="0" lang="en-US"/>
          </a:p>
        </p:txBody>
      </p:sp>
      <p:sp>
        <p:nvSpPr>
          <p:cNvPr id="9" name="8 - Υπότιτλος"/>
          <p:cNvSpPr>
            <a:spLocks noGrp="1"/>
          </p:cNvSpPr>
          <p:nvPr>
            <p:ph type="subTitle" idx="1"/>
          </p:nvPr>
        </p:nvSpPr>
        <p:spPr>
          <a:xfrm>
            <a:off x="1219200" y="5124451"/>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400800" y="6355080"/>
            <a:ext cx="2286000" cy="365760"/>
          </a:xfrm>
        </p:spPr>
        <p:txBody>
          <a:bodyPr/>
          <a:lstStyle>
            <a:lvl1pPr>
              <a:defRPr sz="1400"/>
            </a:lvl1pPr>
          </a:lstStyle>
          <a:p>
            <a:endParaRPr lang="en-US"/>
          </a:p>
        </p:txBody>
      </p:sp>
      <p:sp>
        <p:nvSpPr>
          <p:cNvPr id="17" name="16 - Θέση υποσέλιδου"/>
          <p:cNvSpPr>
            <a:spLocks noGrp="1"/>
          </p:cNvSpPr>
          <p:nvPr>
            <p:ph type="ftr" sz="quarter" idx="11"/>
          </p:nvPr>
        </p:nvSpPr>
        <p:spPr>
          <a:xfrm>
            <a:off x="2898648" y="6355080"/>
            <a:ext cx="3474720" cy="365760"/>
          </a:xfrm>
        </p:spPr>
        <p:txBody>
          <a:bodyPr/>
          <a:lstStyle/>
          <a:p>
            <a:endParaRPr lang="en-US"/>
          </a:p>
        </p:txBody>
      </p:sp>
      <p:sp>
        <p:nvSpPr>
          <p:cNvPr id="29" name="28 - Θέση αριθμού διαφάνειας"/>
          <p:cNvSpPr>
            <a:spLocks noGrp="1"/>
          </p:cNvSpPr>
          <p:nvPr>
            <p:ph type="sldNum" sz="quarter" idx="12"/>
          </p:nvPr>
        </p:nvSpPr>
        <p:spPr>
          <a:xfrm>
            <a:off x="1216152" y="6355080"/>
            <a:ext cx="1219200" cy="365760"/>
          </a:xfrm>
        </p:spPr>
        <p:txBody>
          <a:bodyPr/>
          <a:lstStyle/>
          <a:p>
            <a:fld id="{4317E0BC-08A6-4C9E-BD1E-CD45A81B5A91}" type="slidenum">
              <a:rPr lang="en-US" smtClean="0"/>
              <a:pPr/>
              <a:t>‹#›</a:t>
            </a:fld>
            <a:endParaRPr lang="en-US"/>
          </a:p>
        </p:txBody>
      </p:sp>
      <p:sp>
        <p:nvSpPr>
          <p:cNvPr id="21" name="20 - Ορθογώνιο"/>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 Ορθογώνιο"/>
          <p:cNvSpPr/>
          <p:nvPr/>
        </p:nvSpPr>
        <p:spPr>
          <a:xfrm>
            <a:off x="914400" y="5048251"/>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 Ορθογώνιο"/>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a:off x="914400" y="5048251"/>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fade">
                                      <p:cBhvr>
                                        <p:cTn id="11" dur="2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bui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31DAFB81-95D0-4DBC-B420-CDA1E9922BC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2057400" cy="5851525"/>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9"/>
            <a:ext cx="60198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88F986A8-6DE0-401D-AAAD-44CA1E040364}" type="slidenum">
              <a:rPr lang="en-US" smtClean="0"/>
              <a:pPr/>
              <a:t>‹#›</a:t>
            </a:fld>
            <a:endParaRPr lang="en-US"/>
          </a:p>
        </p:txBody>
      </p:sp>
      <p:sp>
        <p:nvSpPr>
          <p:cNvPr id="7" name="6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 Ισοσκελές τρίγωνο"/>
          <p:cNvSpPr>
            <a:spLocks noChangeAspect="1"/>
          </p:cNvSpPr>
          <p:nvPr/>
        </p:nvSpPr>
        <p:spPr>
          <a:xfrm rot="5400000">
            <a:off x="419102"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Ευθεία γραμμή σύνδεσης"/>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1370013" y="301625"/>
            <a:ext cx="7313612" cy="1143000"/>
          </a:xfrm>
        </p:spPr>
        <p:txBody>
          <a:bodyPr/>
          <a:lstStyle/>
          <a:p>
            <a:r>
              <a:rPr lang="el-GR"/>
              <a:t>Kλικ για επεξεργασία του τίτλου</a:t>
            </a:r>
          </a:p>
        </p:txBody>
      </p:sp>
      <p:sp>
        <p:nvSpPr>
          <p:cNvPr id="3" name="2 - Θέση πίνακα"/>
          <p:cNvSpPr>
            <a:spLocks noGrp="1"/>
          </p:cNvSpPr>
          <p:nvPr>
            <p:ph type="tbl" idx="1"/>
          </p:nvPr>
        </p:nvSpPr>
        <p:spPr>
          <a:xfrm>
            <a:off x="1370013" y="1827213"/>
            <a:ext cx="7313612" cy="4114800"/>
          </a:xfrm>
        </p:spPr>
        <p:txBody>
          <a:bodyPr/>
          <a:lstStyle/>
          <a:p>
            <a:endParaRPr lang="el-GR"/>
          </a:p>
        </p:txBody>
      </p:sp>
      <p:sp>
        <p:nvSpPr>
          <p:cNvPr id="4" name="3 - Θέση ημερομηνίας"/>
          <p:cNvSpPr>
            <a:spLocks noGrp="1"/>
          </p:cNvSpPr>
          <p:nvPr>
            <p:ph type="dt" sz="half" idx="10"/>
          </p:nvPr>
        </p:nvSpPr>
        <p:spPr>
          <a:xfrm>
            <a:off x="457200" y="6248400"/>
            <a:ext cx="2133600" cy="457200"/>
          </a:xfrm>
        </p:spPr>
        <p:txBody>
          <a:bodyPr/>
          <a:lstStyle>
            <a:lvl1pPr>
              <a:defRPr/>
            </a:lvl1pPr>
          </a:lstStyle>
          <a:p>
            <a:endParaRPr lang="en-US"/>
          </a:p>
        </p:txBody>
      </p:sp>
      <p:sp>
        <p:nvSpPr>
          <p:cNvPr id="5" name="4 - Θέση υποσέλιδου"/>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5 - Θέση αριθμού διαφάνειας"/>
          <p:cNvSpPr>
            <a:spLocks noGrp="1"/>
          </p:cNvSpPr>
          <p:nvPr>
            <p:ph type="sldNum" sz="quarter" idx="12"/>
          </p:nvPr>
        </p:nvSpPr>
        <p:spPr>
          <a:xfrm>
            <a:off x="6553200" y="6248400"/>
            <a:ext cx="2133600" cy="457200"/>
          </a:xfrm>
        </p:spPr>
        <p:txBody>
          <a:bodyPr/>
          <a:lstStyle>
            <a:lvl1pPr>
              <a:defRPr/>
            </a:lvl1pPr>
          </a:lstStyle>
          <a:p>
            <a:fld id="{50CCF023-22EC-4945-A650-CD6931BEAFA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97F8B085-9B84-4038-89F7-5BDFE92E99F3}" type="slidenum">
              <a:rPr lang="en-US" smtClean="0"/>
              <a:pPr/>
              <a:t>‹#›</a:t>
            </a:fld>
            <a:endParaRPr lang="en-US"/>
          </a:p>
        </p:txBody>
      </p:sp>
      <p:sp>
        <p:nvSpPr>
          <p:cNvPr id="8" name="7 - Θέση περιεχομένου"/>
          <p:cNvSpPr>
            <a:spLocks noGrp="1"/>
          </p:cNvSpPr>
          <p:nvPr>
            <p:ph sz="quarter" idx="1"/>
          </p:nvPr>
        </p:nvSpPr>
        <p:spPr>
          <a:xfrm>
            <a:off x="457200" y="1219200"/>
            <a:ext cx="8229600" cy="493776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a:xfrm>
            <a:off x="6400800" y="6355080"/>
            <a:ext cx="2286000" cy="365760"/>
          </a:xfrm>
        </p:spPr>
        <p:txBody>
          <a:bodyPr/>
          <a:lstStyle/>
          <a:p>
            <a:endParaRPr lang="en-US"/>
          </a:p>
        </p:txBody>
      </p:sp>
      <p:sp>
        <p:nvSpPr>
          <p:cNvPr id="5" name="4 - Θέση υποσέλιδου"/>
          <p:cNvSpPr>
            <a:spLocks noGrp="1"/>
          </p:cNvSpPr>
          <p:nvPr>
            <p:ph type="ftr" sz="quarter" idx="11"/>
          </p:nvPr>
        </p:nvSpPr>
        <p:spPr>
          <a:xfrm>
            <a:off x="2898648" y="6355080"/>
            <a:ext cx="3474720" cy="365760"/>
          </a:xfrm>
        </p:spPr>
        <p:txBody>
          <a:bodyPr/>
          <a:lstStyle/>
          <a:p>
            <a:endParaRPr lang="en-US"/>
          </a:p>
        </p:txBody>
      </p:sp>
      <p:sp>
        <p:nvSpPr>
          <p:cNvPr id="6" name="5 - Θέση αριθμού διαφάνειας"/>
          <p:cNvSpPr>
            <a:spLocks noGrp="1"/>
          </p:cNvSpPr>
          <p:nvPr>
            <p:ph type="sldNum" sz="quarter" idx="12"/>
          </p:nvPr>
        </p:nvSpPr>
        <p:spPr>
          <a:xfrm>
            <a:off x="1069848" y="6355080"/>
            <a:ext cx="1520952" cy="365760"/>
          </a:xfrm>
        </p:spPr>
        <p:txBody>
          <a:bodyPr/>
          <a:lstStyle/>
          <a:p>
            <a:fld id="{ED1E317B-87C5-422A-A273-3F44BC1D3A24}" type="slidenum">
              <a:rPr lang="en-US" smtClean="0"/>
              <a:pPr/>
              <a:t>‹#›</a:t>
            </a:fld>
            <a:endParaRPr lang="en-US"/>
          </a:p>
        </p:txBody>
      </p:sp>
      <p:sp>
        <p:nvSpPr>
          <p:cNvPr id="7" name="6 - Ορθογώνιο"/>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lstStyle/>
          <a:p>
            <a:r>
              <a:rPr kumimoji="0" lang="el-GR"/>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4E10C79E-CB33-417B-A289-787148EECD37}" type="slidenum">
              <a:rPr lang="en-US" smtClean="0"/>
              <a:pPr/>
              <a:t>‹#›</a:t>
            </a:fld>
            <a:endParaRPr lang="en-US"/>
          </a:p>
        </p:txBody>
      </p:sp>
      <p:sp>
        <p:nvSpPr>
          <p:cNvPr id="9" name="8 - Θέση περιεχομένου"/>
          <p:cNvSpPr>
            <a:spLocks noGrp="1"/>
          </p:cNvSpPr>
          <p:nvPr>
            <p:ph sz="quarter" idx="1"/>
          </p:nvPr>
        </p:nvSpPr>
        <p:spPr>
          <a:xfrm>
            <a:off x="457200" y="1219200"/>
            <a:ext cx="4041648" cy="493776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1" name="10 - Θέση περιεχομένου"/>
          <p:cNvSpPr>
            <a:spLocks noGrp="1"/>
          </p:cNvSpPr>
          <p:nvPr>
            <p:ph sz="quarter" idx="2"/>
          </p:nvPr>
        </p:nvSpPr>
        <p:spPr>
          <a:xfrm>
            <a:off x="4632198" y="1216152"/>
            <a:ext cx="4041648" cy="493776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nchor="ctr"/>
          <a:lstStyle>
            <a:lvl1pPr>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48202"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endParaRPr lang="en-US"/>
          </a:p>
        </p:txBody>
      </p:sp>
      <p:sp>
        <p:nvSpPr>
          <p:cNvPr id="8" name="7 - Θέση υποσέλιδου"/>
          <p:cNvSpPr>
            <a:spLocks noGrp="1"/>
          </p:cNvSpPr>
          <p:nvPr>
            <p:ph type="ftr" sz="quarter" idx="11"/>
          </p:nvPr>
        </p:nvSpPr>
        <p:spPr/>
        <p:txBody>
          <a:bodyPr/>
          <a:lstStyle/>
          <a:p>
            <a:endParaRPr lang="en-US"/>
          </a:p>
        </p:txBody>
      </p:sp>
      <p:sp>
        <p:nvSpPr>
          <p:cNvPr id="9" name="8 - Θέση αριθμού διαφάνειας"/>
          <p:cNvSpPr>
            <a:spLocks noGrp="1"/>
          </p:cNvSpPr>
          <p:nvPr>
            <p:ph type="sldNum" sz="quarter" idx="12"/>
          </p:nvPr>
        </p:nvSpPr>
        <p:spPr/>
        <p:txBody>
          <a:bodyPr/>
          <a:lstStyle/>
          <a:p>
            <a:fld id="{552391BC-2188-4AE7-82E2-EF930A09772D}" type="slidenum">
              <a:rPr lang="en-US" smtClean="0"/>
              <a:pPr/>
              <a:t>‹#›</a:t>
            </a:fld>
            <a:endParaRPr lang="en-US"/>
          </a:p>
        </p:txBody>
      </p:sp>
      <p:sp>
        <p:nvSpPr>
          <p:cNvPr id="11" name="10 - Θέση περιεχομένου"/>
          <p:cNvSpPr>
            <a:spLocks noGrp="1"/>
          </p:cNvSpPr>
          <p:nvPr>
            <p:ph sz="quarter" idx="2"/>
          </p:nvPr>
        </p:nvSpPr>
        <p:spPr>
          <a:xfrm>
            <a:off x="457200" y="2133600"/>
            <a:ext cx="4038600" cy="40386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3" name="12 - Θέση περιεχομένου"/>
          <p:cNvSpPr>
            <a:spLocks noGrp="1"/>
          </p:cNvSpPr>
          <p:nvPr>
            <p:ph sz="quarter" idx="4"/>
          </p:nvPr>
        </p:nvSpPr>
        <p:spPr>
          <a:xfrm>
            <a:off x="4648200" y="2133600"/>
            <a:ext cx="4038600" cy="40386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endParaRPr lang="en-US"/>
          </a:p>
        </p:txBody>
      </p:sp>
      <p:sp>
        <p:nvSpPr>
          <p:cNvPr id="4" name="3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p:txBody>
          <a:bodyPr/>
          <a:lstStyle/>
          <a:p>
            <a:fld id="{21C56F8C-849C-451A-AE94-BC4F2938105F}" type="slidenum">
              <a:rPr lang="en-US" smtClean="0"/>
              <a:pPr/>
              <a:t>‹#›</a:t>
            </a:fld>
            <a:endParaRPr lang="en-US"/>
          </a:p>
        </p:txBody>
      </p:sp>
      <p:sp>
        <p:nvSpPr>
          <p:cNvPr id="6" name="5 - Ισοσκελές τρίγωνο"/>
          <p:cNvSpPr>
            <a:spLocks noChangeAspect="1"/>
          </p:cNvSpPr>
          <p:nvPr/>
        </p:nvSpPr>
        <p:spPr>
          <a:xfrm rot="5400000">
            <a:off x="419102"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endParaRPr lang="en-US"/>
          </a:p>
        </p:txBody>
      </p:sp>
      <p:sp>
        <p:nvSpPr>
          <p:cNvPr id="3" name="2 - Θέση υποσέλιδου"/>
          <p:cNvSpPr>
            <a:spLocks noGrp="1"/>
          </p:cNvSpPr>
          <p:nvPr>
            <p:ph type="ftr" sz="quarter" idx="11"/>
          </p:nvPr>
        </p:nvSpPr>
        <p:spPr/>
        <p:txBody>
          <a:bodyPr/>
          <a:lstStyle/>
          <a:p>
            <a:endParaRPr lang="en-US"/>
          </a:p>
        </p:txBody>
      </p:sp>
      <p:sp>
        <p:nvSpPr>
          <p:cNvPr id="4" name="3 - Θέση αριθμού διαφάνειας"/>
          <p:cNvSpPr>
            <a:spLocks noGrp="1"/>
          </p:cNvSpPr>
          <p:nvPr>
            <p:ph type="sldNum" sz="quarter" idx="12"/>
          </p:nvPr>
        </p:nvSpPr>
        <p:spPr/>
        <p:txBody>
          <a:bodyPr/>
          <a:lstStyle/>
          <a:p>
            <a:fld id="{A8EA3404-A333-403F-A675-71E027211B34}" type="slidenum">
              <a:rPr lang="en-US" smtClean="0"/>
              <a:pPr/>
              <a:t>‹#›</a:t>
            </a:fld>
            <a:endParaRPr lang="en-US"/>
          </a:p>
        </p:txBody>
      </p:sp>
      <p:sp>
        <p:nvSpPr>
          <p:cNvPr id="5" name="4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 Ισοσκελές τρίγωνο"/>
          <p:cNvSpPr>
            <a:spLocks noChangeAspect="1"/>
          </p:cNvSpPr>
          <p:nvPr/>
        </p:nvSpPr>
        <p:spPr>
          <a:xfrm rot="5400000">
            <a:off x="419102"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6324600" y="1219202"/>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FCCB68DB-CB2D-4E5A-B89E-F119A02A20E6}" type="slidenum">
              <a:rPr lang="en-US" smtClean="0"/>
              <a:pPr/>
              <a:t>‹#›</a:t>
            </a:fld>
            <a:endParaRPr lang="en-US"/>
          </a:p>
        </p:txBody>
      </p:sp>
      <p:sp>
        <p:nvSpPr>
          <p:cNvPr id="8" name="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 Ευθεία γραμμή σύνδεσης"/>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Ισοσκελές τρίγωνο"/>
          <p:cNvSpPr>
            <a:spLocks noChangeAspect="1"/>
          </p:cNvSpPr>
          <p:nvPr/>
        </p:nvSpPr>
        <p:spPr>
          <a:xfrm rot="5400000">
            <a:off x="419102"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Θέση περιεχομένου"/>
          <p:cNvSpPr>
            <a:spLocks noGrp="1"/>
          </p:cNvSpPr>
          <p:nvPr>
            <p:ph sz="quarter" idx="1"/>
          </p:nvPr>
        </p:nvSpPr>
        <p:spPr>
          <a:xfrm>
            <a:off x="304800" y="304800"/>
            <a:ext cx="5715000" cy="5715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l-GR"/>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000EED6E-CDC2-48EF-9DB8-187B0981F12A}" type="slidenum">
              <a:rPr lang="en-US" smtClean="0"/>
              <a:pPr/>
              <a:t>‹#›</a:t>
            </a:fld>
            <a:endParaRPr lang="en-US"/>
          </a:p>
        </p:txBody>
      </p:sp>
      <p:sp>
        <p:nvSpPr>
          <p:cNvPr id="8" name="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 Ισοσκελές τρίγωνο"/>
          <p:cNvSpPr>
            <a:spLocks noChangeAspect="1"/>
          </p:cNvSpPr>
          <p:nvPr/>
        </p:nvSpPr>
        <p:spPr>
          <a:xfrm rot="5400000">
            <a:off x="419102"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152400"/>
            <a:ext cx="8229600" cy="990600"/>
          </a:xfrm>
          <a:prstGeom prst="rect">
            <a:avLst/>
          </a:prstGeom>
        </p:spPr>
        <p:txBody>
          <a:bodyPr vert="horz" anchor="b" anchorCtr="0">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6400800" y="6356351"/>
            <a:ext cx="2289048" cy="365760"/>
          </a:xfrm>
          <a:prstGeom prst="rect">
            <a:avLst/>
          </a:prstGeom>
        </p:spPr>
        <p:txBody>
          <a:bodyPr vert="horz"/>
          <a:lstStyle>
            <a:lvl1pPr algn="l" eaLnBrk="1" latinLnBrk="0" hangingPunct="1">
              <a:defRPr kumimoji="0" sz="1400">
                <a:solidFill>
                  <a:schemeClr val="tx2"/>
                </a:solidFill>
              </a:defRPr>
            </a:lvl1pPr>
          </a:lstStyle>
          <a:p>
            <a:endParaRPr lang="en-US"/>
          </a:p>
        </p:txBody>
      </p:sp>
      <p:sp>
        <p:nvSpPr>
          <p:cNvPr id="3" name="2 - Θέση υποσέλιδου"/>
          <p:cNvSpPr>
            <a:spLocks noGrp="1"/>
          </p:cNvSpPr>
          <p:nvPr>
            <p:ph type="ftr" sz="quarter" idx="3"/>
          </p:nvPr>
        </p:nvSpPr>
        <p:spPr>
          <a:xfrm>
            <a:off x="2898648" y="6356351"/>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22 - Θέση αριθμού διαφάνειας"/>
          <p:cNvSpPr>
            <a:spLocks noGrp="1"/>
          </p:cNvSpPr>
          <p:nvPr>
            <p:ph type="sldNum" sz="quarter" idx="4"/>
          </p:nvPr>
        </p:nvSpPr>
        <p:spPr>
          <a:xfrm>
            <a:off x="612648" y="6356351"/>
            <a:ext cx="1981200" cy="365760"/>
          </a:xfrm>
          <a:prstGeom prst="rect">
            <a:avLst/>
          </a:prstGeom>
        </p:spPr>
        <p:txBody>
          <a:bodyPr vert="horz"/>
          <a:lstStyle>
            <a:lvl1pPr algn="l" eaLnBrk="1" latinLnBrk="0" hangingPunct="1">
              <a:defRPr kumimoji="0" sz="1400">
                <a:solidFill>
                  <a:schemeClr val="tx2"/>
                </a:solidFill>
              </a:defRPr>
            </a:lvl1pPr>
          </a:lstStyle>
          <a:p>
            <a:fld id="{0FECF973-FF4A-4D28-AAAE-0840FF4F823C}" type="slidenum">
              <a:rPr lang="en-US" smtClean="0"/>
              <a:pPr/>
              <a:t>‹#›</a:t>
            </a:fld>
            <a:endParaRPr lang="en-US"/>
          </a:p>
        </p:txBody>
      </p:sp>
      <p:sp>
        <p:nvSpPr>
          <p:cNvPr id="28" name="2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 Ευθεία γραμμή σύνδεσης"/>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 Ισοσκελές τρίγωνο"/>
          <p:cNvSpPr>
            <a:spLocks noChangeAspect="1"/>
          </p:cNvSpPr>
          <p:nvPr/>
        </p:nvSpPr>
        <p:spPr>
          <a:xfrm rot="5400000">
            <a:off x="419102"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8.gi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hyperlink" Target="https://el.wikipedia.org/wiki/%CE%A3%CF%85%CE%BD%CE%B1%CE%B9%CF%83%CE%B8%CE%AE%CE%BC%CE%B1%CF%84%CE%B1"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r>
              <a:rPr lang="el-GR" b="1" dirty="0"/>
              <a:t>ΗΓΕΣΙΑ</a:t>
            </a:r>
          </a:p>
        </p:txBody>
      </p:sp>
      <p:sp>
        <p:nvSpPr>
          <p:cNvPr id="5123" name="Rectangle 3"/>
          <p:cNvSpPr>
            <a:spLocks noGrp="1" noChangeArrowheads="1"/>
          </p:cNvSpPr>
          <p:nvPr>
            <p:ph type="subTitle" idx="1"/>
          </p:nvPr>
        </p:nvSpPr>
        <p:spPr/>
        <p:txBody>
          <a:bodyPr/>
          <a:lstStyle/>
          <a:p>
            <a:r>
              <a:rPr lang="el-GR"/>
              <a:t>ΔΑΦΝΗ ΚΑΪΤΕΛΙΔΟΥ</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l-GR" sz="3200" dirty="0"/>
              <a:t> </a:t>
            </a:r>
            <a:r>
              <a:rPr lang="el-GR" sz="3200" dirty="0">
                <a:solidFill>
                  <a:schemeClr val="tx1"/>
                </a:solidFill>
                <a:latin typeface="+mn-lt"/>
              </a:rPr>
              <a:t>Θεωρία των χαρακτηριστικών γνωρισμάτων</a:t>
            </a:r>
            <a:endParaRPr lang="en-US" sz="3200" dirty="0">
              <a:solidFill>
                <a:schemeClr val="tx1"/>
              </a:solidFill>
              <a:latin typeface="+mn-lt"/>
            </a:endParaRPr>
          </a:p>
        </p:txBody>
      </p:sp>
      <p:sp>
        <p:nvSpPr>
          <p:cNvPr id="10243" name="Rectangle 3"/>
          <p:cNvSpPr>
            <a:spLocks noGrp="1" noChangeArrowheads="1"/>
          </p:cNvSpPr>
          <p:nvPr>
            <p:ph sz="quarter" idx="1"/>
          </p:nvPr>
        </p:nvSpPr>
        <p:spPr>
          <a:xfrm>
            <a:off x="457200" y="1291208"/>
            <a:ext cx="8229600" cy="4226024"/>
          </a:xfrm>
        </p:spPr>
        <p:txBody>
          <a:bodyPr/>
          <a:lstStyle/>
          <a:p>
            <a:r>
              <a:rPr lang="el-GR" sz="2500" dirty="0"/>
              <a:t>Ομοιότητα με γενετική θεωρία καθώς βασική θέση της θεωρίας αυτής είναι ότι ο ηγέτης «γεννιέται» με τα συγκεκριμένα χαρακτηριστικά (το «χάρισμα» του ηγέτη) το οποίο όμως δεν είναι αναγκαίο να είναι κληρονομικό. </a:t>
            </a:r>
          </a:p>
          <a:p>
            <a:endParaRPr lang="el-GR" sz="2500" dirty="0"/>
          </a:p>
          <a:p>
            <a:r>
              <a:rPr lang="el-GR" sz="2500" dirty="0"/>
              <a:t>Δημοφιλής προσέγγιση που όμως σιγά σιγά εγκαταλείφθηκε διότι υπήρξαν αντιφάσεις και προβλήματα (π.χ. το «ύψος» του ηγέτη)</a:t>
            </a:r>
            <a:endParaRPr lang="en-US" sz="25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p:nvPr>
        </p:nvSpPr>
        <p:spPr>
          <a:noFill/>
          <a:ln/>
        </p:spPr>
        <p:txBody>
          <a:bodyPr anchor="ctr">
            <a:normAutofit/>
          </a:bodyPr>
          <a:lstStyle/>
          <a:p>
            <a:r>
              <a:rPr lang="el-GR" sz="3200" dirty="0">
                <a:solidFill>
                  <a:schemeClr val="tx1"/>
                </a:solidFill>
                <a:latin typeface="+mn-lt"/>
              </a:rPr>
              <a:t>ΘΕΩΡΗΤΙΚΕΣ ΠΡΟΣΕΓΓΙΣΕΙΣ ΓΙΑ ΤΗΝ ΗΓΕΣΙΑ</a:t>
            </a:r>
            <a:endParaRPr lang="en-US" sz="3200" dirty="0">
              <a:solidFill>
                <a:schemeClr val="tx1"/>
              </a:solidFill>
              <a:latin typeface="+mn-lt"/>
            </a:endParaRPr>
          </a:p>
        </p:txBody>
      </p:sp>
      <p:sp>
        <p:nvSpPr>
          <p:cNvPr id="11267" name="Rectangle 3"/>
          <p:cNvSpPr>
            <a:spLocks noGrp="1" noChangeArrowheads="1"/>
          </p:cNvSpPr>
          <p:nvPr>
            <p:ph sz="quarter" idx="1"/>
          </p:nvPr>
        </p:nvSpPr>
        <p:spPr>
          <a:xfrm>
            <a:off x="457200" y="1340768"/>
            <a:ext cx="8229600" cy="5029200"/>
          </a:xfrm>
        </p:spPr>
        <p:txBody>
          <a:bodyPr/>
          <a:lstStyle/>
          <a:p>
            <a:pPr>
              <a:buFont typeface="Wingdings" pitchFamily="2" charset="2"/>
              <a:buNone/>
            </a:pPr>
            <a:r>
              <a:rPr lang="el-GR" sz="2500" dirty="0"/>
              <a:t>3) </a:t>
            </a:r>
            <a:r>
              <a:rPr lang="el-GR" sz="2500" b="1" dirty="0">
                <a:solidFill>
                  <a:srgbClr val="7030A0"/>
                </a:solidFill>
                <a:effectLst>
                  <a:outerShdw blurRad="38100" dist="38100" dir="2700000" algn="tl">
                    <a:srgbClr val="C0C0C0"/>
                  </a:outerShdw>
                </a:effectLst>
              </a:rPr>
              <a:t>ΘΕΩΡΙΕΣ ΤΗΣ ΣΥΜΠΕΡΙΦΟΡΑΣ</a:t>
            </a:r>
            <a:r>
              <a:rPr lang="el-GR" sz="2500" dirty="0">
                <a:solidFill>
                  <a:srgbClr val="7030A0"/>
                </a:solidFill>
              </a:rPr>
              <a:t> </a:t>
            </a:r>
            <a:r>
              <a:rPr lang="el-GR" sz="2500" dirty="0"/>
              <a:t>1940 – 1960: έρευνες σε δύο πανεπιστήμια των ΗΠΑ (</a:t>
            </a:r>
            <a:r>
              <a:rPr lang="en-US" sz="2500" dirty="0"/>
              <a:t>Ohio State University &amp; University of Michigan)</a:t>
            </a:r>
          </a:p>
          <a:p>
            <a:pPr>
              <a:buFont typeface="Wingdings" pitchFamily="2" charset="2"/>
              <a:buNone/>
            </a:pPr>
            <a:endParaRPr lang="en-US" sz="2500" dirty="0"/>
          </a:p>
          <a:p>
            <a:pPr>
              <a:buFont typeface="Wingdings" pitchFamily="2" charset="2"/>
              <a:buNone/>
            </a:pPr>
            <a:r>
              <a:rPr lang="el-GR" sz="2500" dirty="0"/>
              <a:t>  </a:t>
            </a:r>
            <a:r>
              <a:rPr lang="en-US" sz="2500" dirty="0"/>
              <a:t>Ohio University: </a:t>
            </a:r>
            <a:r>
              <a:rPr lang="el-GR" sz="2500" dirty="0"/>
              <a:t>2 συμπεριφορές που χαρακτηρίζουν τους ηγέτες (πλαίσιο κατευθύνσεων-</a:t>
            </a:r>
            <a:r>
              <a:rPr lang="en-US" sz="2500" dirty="0"/>
              <a:t>initiating structure &amp; </a:t>
            </a:r>
            <a:r>
              <a:rPr lang="el-GR" sz="2500" dirty="0"/>
              <a:t>ευαισθητοποίηση ή ενδιαφέρον – </a:t>
            </a:r>
            <a:r>
              <a:rPr lang="en-US" sz="2500" dirty="0"/>
              <a:t>consideration)</a:t>
            </a:r>
          </a:p>
          <a:p>
            <a:pPr>
              <a:buFont typeface="Wingdings" pitchFamily="2" charset="2"/>
              <a:buNone/>
            </a:pPr>
            <a:r>
              <a:rPr lang="en-US" sz="2500" dirty="0"/>
              <a:t>	- </a:t>
            </a:r>
            <a:r>
              <a:rPr lang="el-GR" sz="2500" dirty="0"/>
              <a:t>Έρευνες συσχέτισαν τις δύο παραπάνω συμπεριφορές με μεγαλύτερη απόδοση και ικανοποίηση των εργαζομένων</a:t>
            </a:r>
          </a:p>
          <a:p>
            <a:pPr>
              <a:buFont typeface="Wingdings" pitchFamily="2" charset="2"/>
              <a:buNone/>
            </a:pPr>
            <a:r>
              <a:rPr lang="el-GR" sz="2500" dirty="0"/>
              <a:t>   Ωστόσο: υπήρχαν εξαιρέσεις στον παραπάνω κανόνα</a:t>
            </a:r>
            <a:endParaRPr lang="en-US" sz="25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3 - Θέση αριθμού διαφάνειας"/>
          <p:cNvSpPr txBox="1">
            <a:spLocks noGrp="1"/>
          </p:cNvSpPr>
          <p:nvPr/>
        </p:nvSpPr>
        <p:spPr bwMode="auto">
          <a:xfrm>
            <a:off x="8229600" y="6413500"/>
            <a:ext cx="914400" cy="457200"/>
          </a:xfrm>
          <a:prstGeom prst="rect">
            <a:avLst/>
          </a:prstGeom>
          <a:noFill/>
          <a:ln w="9525">
            <a:noFill/>
            <a:miter lim="800000"/>
            <a:headEnd/>
            <a:tailEnd/>
          </a:ln>
        </p:spPr>
        <p:txBody>
          <a:bodyPr anchor="b"/>
          <a:lstStyle/>
          <a:p>
            <a:pPr algn="r" eaLnBrk="1" hangingPunct="1"/>
            <a:fld id="{7C9B6DC6-D084-494B-B27C-4739095A1359}" type="slidenum">
              <a:rPr lang="en-GB" sz="2400">
                <a:solidFill>
                  <a:schemeClr val="tx2"/>
                </a:solidFill>
                <a:latin typeface="Times New Roman" pitchFamily="18" charset="0"/>
              </a:rPr>
              <a:pPr algn="r" eaLnBrk="1" hangingPunct="1"/>
              <a:t>12</a:t>
            </a:fld>
            <a:endParaRPr lang="en-GB" sz="1400">
              <a:solidFill>
                <a:schemeClr val="tx2"/>
              </a:solidFill>
              <a:latin typeface="Times New Roman" pitchFamily="18" charset="0"/>
            </a:endParaRPr>
          </a:p>
        </p:txBody>
      </p:sp>
      <p:sp>
        <p:nvSpPr>
          <p:cNvPr id="52229" name="Text Box 5"/>
          <p:cNvSpPr txBox="1">
            <a:spLocks noChangeArrowheads="1"/>
          </p:cNvSpPr>
          <p:nvPr/>
        </p:nvSpPr>
        <p:spPr bwMode="auto">
          <a:xfrm>
            <a:off x="447677" y="712789"/>
            <a:ext cx="8696325" cy="6001643"/>
          </a:xfrm>
          <a:prstGeom prst="rect">
            <a:avLst/>
          </a:prstGeom>
          <a:noFill/>
          <a:ln w="9525">
            <a:noFill/>
            <a:miter lim="800000"/>
            <a:headEnd/>
            <a:tailEnd/>
          </a:ln>
          <a:effectLst/>
        </p:spPr>
        <p:txBody>
          <a:bodyPr>
            <a:spAutoFit/>
          </a:bodyPr>
          <a:lstStyle/>
          <a:p>
            <a:pPr eaLnBrk="1" hangingPunct="1"/>
            <a:r>
              <a:rPr lang="el-GR" sz="2400" b="1" dirty="0">
                <a:effectLst>
                  <a:outerShdw blurRad="38100" dist="38100" dir="2700000" algn="tl">
                    <a:srgbClr val="C0C0C0"/>
                  </a:outerShdw>
                </a:effectLst>
                <a:latin typeface="+mn-lt"/>
              </a:rPr>
              <a:t>ΘΕΩΡΙΕΣ ΤΗΣ ΣΥΜΠΕΡΙΦΟΡΑΣ</a:t>
            </a:r>
          </a:p>
          <a:p>
            <a:pPr eaLnBrk="1" hangingPunct="1"/>
            <a:endParaRPr lang="el-GR" sz="2400" b="1" dirty="0">
              <a:solidFill>
                <a:srgbClr val="868AC0"/>
              </a:solidFill>
              <a:effectLst>
                <a:outerShdw blurRad="38100" dist="38100" dir="2700000" algn="tl">
                  <a:srgbClr val="C0C0C0"/>
                </a:outerShdw>
              </a:effectLst>
              <a:latin typeface="Times New Roman" pitchFamily="18" charset="0"/>
            </a:endParaRPr>
          </a:p>
          <a:p>
            <a:pPr lvl="1" eaLnBrk="1" hangingPunct="1">
              <a:buFontTx/>
              <a:buBlip>
                <a:blip r:embed="rId3"/>
              </a:buBlip>
            </a:pPr>
            <a:r>
              <a:rPr lang="el-GR" sz="2400" dirty="0">
                <a:solidFill>
                  <a:srgbClr val="868AC0"/>
                </a:solidFill>
                <a:effectLst>
                  <a:outerShdw blurRad="38100" dist="38100" dir="2700000" algn="tl">
                    <a:srgbClr val="C0C0C0"/>
                  </a:outerShdw>
                </a:effectLst>
                <a:latin typeface="Times New Roman" pitchFamily="18" charset="0"/>
              </a:rPr>
              <a:t> </a:t>
            </a:r>
            <a:r>
              <a:rPr lang="el-GR" sz="2400" dirty="0">
                <a:effectLst>
                  <a:outerShdw blurRad="38100" dist="38100" dir="2700000" algn="tl">
                    <a:srgbClr val="C0C0C0"/>
                  </a:outerShdw>
                </a:effectLst>
                <a:latin typeface="+mn-lt"/>
              </a:rPr>
              <a:t>Μετατόπιση του ενδιαφέροντος από τα χαρακτηριστικά του ηγέτη στις </a:t>
            </a:r>
            <a:r>
              <a:rPr lang="el-GR" sz="2400" b="1" i="1" dirty="0">
                <a:effectLst>
                  <a:outerShdw blurRad="38100" dist="38100" dir="2700000" algn="tl">
                    <a:srgbClr val="C0C0C0"/>
                  </a:outerShdw>
                </a:effectLst>
                <a:latin typeface="+mn-lt"/>
              </a:rPr>
              <a:t>ενέργειές του</a:t>
            </a:r>
            <a:r>
              <a:rPr lang="el-GR" sz="2400" dirty="0">
                <a:effectLst>
                  <a:outerShdw blurRad="38100" dist="38100" dir="2700000" algn="tl">
                    <a:srgbClr val="C0C0C0"/>
                  </a:outerShdw>
                </a:effectLst>
                <a:latin typeface="+mn-lt"/>
              </a:rPr>
              <a:t>. Όχι πλέον ποιος είναι αλλά </a:t>
            </a:r>
            <a:r>
              <a:rPr lang="el-GR" sz="2400" b="1" i="1" dirty="0">
                <a:effectLst>
                  <a:outerShdw blurRad="38100" dist="38100" dir="2700000" algn="tl">
                    <a:srgbClr val="C0C0C0"/>
                  </a:outerShdw>
                </a:effectLst>
                <a:latin typeface="+mn-lt"/>
              </a:rPr>
              <a:t>τί κάνει</a:t>
            </a:r>
          </a:p>
          <a:p>
            <a:pPr lvl="1" eaLnBrk="1" hangingPunct="1"/>
            <a:r>
              <a:rPr lang="el-GR" sz="2400" b="1" i="1" dirty="0">
                <a:effectLst>
                  <a:outerShdw blurRad="38100" dist="38100" dir="2700000" algn="tl">
                    <a:srgbClr val="C0C0C0"/>
                  </a:outerShdw>
                </a:effectLst>
                <a:latin typeface="+mn-lt"/>
              </a:rPr>
              <a:t> </a:t>
            </a:r>
          </a:p>
          <a:p>
            <a:pPr lvl="1" eaLnBrk="1" hangingPunct="1">
              <a:buFontTx/>
              <a:buBlip>
                <a:blip r:embed="rId3"/>
              </a:buBlip>
            </a:pPr>
            <a:r>
              <a:rPr lang="el-GR" sz="2400" b="1" i="1" dirty="0">
                <a:effectLst>
                  <a:outerShdw blurRad="38100" dist="38100" dir="2700000" algn="tl">
                    <a:srgbClr val="C0C0C0"/>
                  </a:outerShdw>
                </a:effectLst>
                <a:latin typeface="+mn-lt"/>
              </a:rPr>
              <a:t> </a:t>
            </a:r>
            <a:r>
              <a:rPr lang="el-GR" sz="2400" dirty="0">
                <a:effectLst>
                  <a:outerShdw blurRad="38100" dist="38100" dir="2700000" algn="tl">
                    <a:srgbClr val="C0C0C0"/>
                  </a:outerShdw>
                </a:effectLst>
                <a:latin typeface="+mn-lt"/>
              </a:rPr>
              <a:t>Ανάπτυξη στο πλαίσιο του κινήματος των </a:t>
            </a:r>
            <a:r>
              <a:rPr lang="el-GR" sz="2400" b="1" i="1" dirty="0">
                <a:effectLst>
                  <a:outerShdw blurRad="38100" dist="38100" dir="2700000" algn="tl">
                    <a:srgbClr val="C0C0C0"/>
                  </a:outerShdw>
                </a:effectLst>
                <a:latin typeface="+mn-lt"/>
              </a:rPr>
              <a:t>ανθρωπίνων σχέσεων. </a:t>
            </a:r>
            <a:r>
              <a:rPr lang="el-GR" sz="2400" dirty="0">
                <a:effectLst>
                  <a:outerShdw blurRad="38100" dist="38100" dir="2700000" algn="tl">
                    <a:srgbClr val="C0C0C0"/>
                  </a:outerShdw>
                </a:effectLst>
                <a:latin typeface="+mn-lt"/>
              </a:rPr>
              <a:t>Μεγαλύτερη προσοχή στο άτομο, παρά στην εργασία. Αύξηση της παραγωγικότητας με καλύτερη κατανόηση του κάθε εργαζόμενου. </a:t>
            </a:r>
          </a:p>
          <a:p>
            <a:pPr lvl="1" eaLnBrk="1" hangingPunct="1"/>
            <a:endParaRPr lang="el-GR" sz="2400" dirty="0">
              <a:effectLst>
                <a:outerShdw blurRad="38100" dist="38100" dir="2700000" algn="tl">
                  <a:srgbClr val="C0C0C0"/>
                </a:outerShdw>
              </a:effectLst>
              <a:latin typeface="+mn-lt"/>
            </a:endParaRPr>
          </a:p>
          <a:p>
            <a:pPr lvl="1" eaLnBrk="1" hangingPunct="1">
              <a:buFontTx/>
              <a:buBlip>
                <a:blip r:embed="rId3"/>
              </a:buBlip>
            </a:pPr>
            <a:r>
              <a:rPr lang="el-GR" sz="2400" b="1" i="1" dirty="0">
                <a:effectLst>
                  <a:outerShdw blurRad="38100" dist="38100" dir="2700000" algn="tl">
                    <a:srgbClr val="C0C0C0"/>
                  </a:outerShdw>
                </a:effectLst>
                <a:latin typeface="+mn-lt"/>
              </a:rPr>
              <a:t> </a:t>
            </a:r>
            <a:r>
              <a:rPr lang="el-GR" sz="2400" dirty="0">
                <a:effectLst>
                  <a:outerShdw blurRad="38100" dist="38100" dir="2700000" algn="tl">
                    <a:srgbClr val="C0C0C0"/>
                  </a:outerShdw>
                </a:effectLst>
                <a:latin typeface="+mn-lt"/>
              </a:rPr>
              <a:t>Αναζήτηση του </a:t>
            </a:r>
            <a:r>
              <a:rPr lang="el-GR" sz="2400" b="1" i="1" dirty="0">
                <a:effectLst>
                  <a:outerShdw blurRad="38100" dist="38100" dir="2700000" algn="tl">
                    <a:srgbClr val="C0C0C0"/>
                  </a:outerShdw>
                </a:effectLst>
                <a:latin typeface="+mn-lt"/>
              </a:rPr>
              <a:t>«μοναδικού καλύτερου τύπου ηγεσίας»</a:t>
            </a:r>
            <a:r>
              <a:rPr lang="el-GR" sz="2400" dirty="0">
                <a:effectLst>
                  <a:outerShdw blurRad="38100" dist="38100" dir="2700000" algn="tl">
                    <a:srgbClr val="C0C0C0"/>
                  </a:outerShdw>
                </a:effectLst>
                <a:latin typeface="+mn-lt"/>
              </a:rPr>
              <a:t> που </a:t>
            </a:r>
          </a:p>
          <a:p>
            <a:pPr lvl="1" eaLnBrk="1" hangingPunct="1"/>
            <a:r>
              <a:rPr lang="el-GR" sz="2400" dirty="0">
                <a:effectLst>
                  <a:outerShdw blurRad="38100" dist="38100" dir="2700000" algn="tl">
                    <a:srgbClr val="C0C0C0"/>
                  </a:outerShdw>
                </a:effectLst>
                <a:latin typeface="+mn-lt"/>
              </a:rPr>
              <a:t>θα μπορούσε να εφαρμοστεί αποτελεσματικά σε κάθε περίπτωση</a:t>
            </a:r>
            <a:endParaRPr lang="el-GR" sz="2400" b="1" i="1" dirty="0">
              <a:effectLst>
                <a:outerShdw blurRad="38100" dist="38100" dir="2700000" algn="tl">
                  <a:srgbClr val="C0C0C0"/>
                </a:outerShdw>
              </a:effectLst>
              <a:latin typeface="+mn-lt"/>
            </a:endParaRPr>
          </a:p>
          <a:p>
            <a:pPr lvl="1" eaLnBrk="1" hangingPunct="1"/>
            <a:endParaRPr lang="el-GR" sz="2400" b="1" i="1" dirty="0">
              <a:solidFill>
                <a:srgbClr val="006600"/>
              </a:solidFill>
              <a:effectLst>
                <a:outerShdw blurRad="38100" dist="38100" dir="2700000" algn="tl">
                  <a:srgbClr val="C0C0C0"/>
                </a:outerShdw>
              </a:effectLst>
              <a:latin typeface="Times New Roman" pitchFamily="18" charset="0"/>
            </a:endParaRPr>
          </a:p>
          <a:p>
            <a:pPr lvl="1" eaLnBrk="1" hangingPunct="1"/>
            <a:r>
              <a:rPr lang="el-GR" sz="2400" b="1" i="1" dirty="0">
                <a:solidFill>
                  <a:srgbClr val="666633"/>
                </a:solidFill>
                <a:effectLst>
                  <a:outerShdw blurRad="38100" dist="38100" dir="2700000" algn="tl">
                    <a:srgbClr val="C0C0C0"/>
                  </a:outerShdw>
                </a:effectLst>
                <a:latin typeface="Times New Roman" pitchFamily="18" charset="0"/>
              </a:rPr>
              <a:t> </a:t>
            </a:r>
          </a:p>
          <a:p>
            <a:pPr lvl="1" eaLnBrk="1" hangingPunct="1"/>
            <a:endParaRPr lang="el-GR" sz="2400" dirty="0">
              <a:solidFill>
                <a:srgbClr val="666633"/>
              </a:solidFill>
              <a:effectLst>
                <a:outerShdw blurRad="38100" dist="38100" dir="2700000" algn="tl">
                  <a:srgbClr val="C0C0C0"/>
                </a:outerShdw>
              </a:effectLst>
              <a:latin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6" name="Rectangle 8"/>
          <p:cNvSpPr>
            <a:spLocks noChangeArrowheads="1"/>
          </p:cNvSpPr>
          <p:nvPr/>
        </p:nvSpPr>
        <p:spPr bwMode="auto">
          <a:xfrm>
            <a:off x="0" y="5257800"/>
            <a:ext cx="9144000" cy="990600"/>
          </a:xfrm>
          <a:prstGeom prst="rect">
            <a:avLst/>
          </a:prstGeom>
          <a:solidFill>
            <a:srgbClr val="C7D5D7"/>
          </a:solidFill>
          <a:ln w="9525">
            <a:solidFill>
              <a:schemeClr val="tx1"/>
            </a:solidFill>
            <a:miter lim="800000"/>
            <a:headEnd/>
            <a:tailEnd/>
          </a:ln>
          <a:effectLst/>
        </p:spPr>
        <p:txBody>
          <a:bodyPr wrap="none" anchor="ctr"/>
          <a:lstStyle/>
          <a:p>
            <a:endParaRPr lang="el-GR"/>
          </a:p>
        </p:txBody>
      </p:sp>
      <p:sp>
        <p:nvSpPr>
          <p:cNvPr id="12290" name="Rectangle 2"/>
          <p:cNvSpPr>
            <a:spLocks noGrp="1" noChangeArrowheads="1"/>
          </p:cNvSpPr>
          <p:nvPr>
            <p:ph type="title"/>
          </p:nvPr>
        </p:nvSpPr>
        <p:spPr/>
        <p:txBody>
          <a:bodyPr/>
          <a:lstStyle/>
          <a:p>
            <a:r>
              <a:rPr lang="el-GR" dirty="0">
                <a:solidFill>
                  <a:schemeClr val="tx1"/>
                </a:solidFill>
                <a:latin typeface="+mn-lt"/>
              </a:rPr>
              <a:t>Προσεγγίσεις της συμπεριφοράς</a:t>
            </a:r>
            <a:endParaRPr lang="en-US" dirty="0">
              <a:solidFill>
                <a:schemeClr val="tx1"/>
              </a:solidFill>
              <a:latin typeface="+mn-lt"/>
            </a:endParaRPr>
          </a:p>
        </p:txBody>
      </p:sp>
      <p:sp>
        <p:nvSpPr>
          <p:cNvPr id="12291" name="Rectangle 3"/>
          <p:cNvSpPr>
            <a:spLocks noGrp="1" noChangeArrowheads="1"/>
          </p:cNvSpPr>
          <p:nvPr>
            <p:ph sz="quarter" idx="1"/>
          </p:nvPr>
        </p:nvSpPr>
        <p:spPr>
          <a:xfrm>
            <a:off x="500034" y="1340768"/>
            <a:ext cx="8229600" cy="3533787"/>
          </a:xfrm>
        </p:spPr>
        <p:txBody>
          <a:bodyPr>
            <a:normAutofit lnSpcReduction="10000"/>
          </a:bodyPr>
          <a:lstStyle/>
          <a:p>
            <a:pPr>
              <a:lnSpc>
                <a:spcPct val="80000"/>
              </a:lnSpc>
            </a:pPr>
            <a:r>
              <a:rPr lang="en-US" sz="2400" dirty="0">
                <a:latin typeface="Calibri" pitchFamily="34" charset="0"/>
                <a:ea typeface="Calibri" pitchFamily="34" charset="0"/>
                <a:cs typeface="Calibri" pitchFamily="34" charset="0"/>
              </a:rPr>
              <a:t>Michigan University: </a:t>
            </a:r>
            <a:r>
              <a:rPr lang="el-GR" sz="2400" dirty="0">
                <a:latin typeface="Calibri" pitchFamily="34" charset="0"/>
                <a:ea typeface="Calibri" pitchFamily="34" charset="0"/>
                <a:cs typeface="Calibri" pitchFamily="34" charset="0"/>
              </a:rPr>
              <a:t>στόχος να απομονωθούν τα χαρακτηριστικά των αποτελεσματικών ηγετών. Δύο συμπεριφορές: </a:t>
            </a:r>
          </a:p>
          <a:p>
            <a:pPr>
              <a:lnSpc>
                <a:spcPct val="80000"/>
              </a:lnSpc>
            </a:pPr>
            <a:r>
              <a:rPr lang="el-GR" sz="2400" dirty="0">
                <a:latin typeface="Calibri" pitchFamily="34" charset="0"/>
                <a:ea typeface="Calibri" pitchFamily="34" charset="0"/>
                <a:cs typeface="Calibri" pitchFamily="34" charset="0"/>
              </a:rPr>
              <a:t>α) η ανθρωποκεντρική (ενδιαφέρον για τους εργαζόμενους) και </a:t>
            </a:r>
          </a:p>
          <a:p>
            <a:pPr>
              <a:lnSpc>
                <a:spcPct val="80000"/>
              </a:lnSpc>
            </a:pPr>
            <a:r>
              <a:rPr lang="el-GR" sz="2400" dirty="0">
                <a:latin typeface="Calibri" pitchFamily="34" charset="0"/>
                <a:ea typeface="Calibri" pitchFamily="34" charset="0"/>
                <a:cs typeface="Calibri" pitchFamily="34" charset="0"/>
              </a:rPr>
              <a:t>β) η στάση προσανατολισμού στην παραγωγή (οι εργαζόμενοι είναι τα μέσα επίτευξης των στόχων)</a:t>
            </a:r>
            <a:endParaRPr lang="en-GB" sz="2400" dirty="0">
              <a:latin typeface="Calibri" pitchFamily="34" charset="0"/>
              <a:ea typeface="Calibri" pitchFamily="34" charset="0"/>
              <a:cs typeface="Calibri" pitchFamily="34" charset="0"/>
            </a:endParaRPr>
          </a:p>
          <a:p>
            <a:pPr marL="0" indent="0">
              <a:lnSpc>
                <a:spcPct val="80000"/>
              </a:lnSpc>
              <a:buNone/>
            </a:pPr>
            <a:endParaRPr lang="en-US" sz="2400" dirty="0">
              <a:latin typeface="Calibri" pitchFamily="34" charset="0"/>
              <a:ea typeface="Calibri" pitchFamily="34" charset="0"/>
              <a:cs typeface="Calibri" pitchFamily="34" charset="0"/>
            </a:endParaRPr>
          </a:p>
          <a:p>
            <a:pPr>
              <a:lnSpc>
                <a:spcPct val="80000"/>
              </a:lnSpc>
            </a:pPr>
            <a:r>
              <a:rPr lang="el-GR" sz="2400" dirty="0">
                <a:latin typeface="Calibri" pitchFamily="34" charset="0"/>
                <a:ea typeface="Calibri" pitchFamily="34" charset="0"/>
                <a:cs typeface="Calibri" pitchFamily="34" charset="0"/>
              </a:rPr>
              <a:t>Ερευνητικά αποτελέσματα: σαφής υπεροχή των ανθρωποκεντρικών ηγετών αλλά και πάλι εντοπίστηκαν αρκετές εξαιρέσεις  </a:t>
            </a:r>
            <a:endParaRPr lang="en-US" sz="2400" dirty="0">
              <a:latin typeface="Calibri" pitchFamily="34" charset="0"/>
              <a:ea typeface="Calibri" pitchFamily="34" charset="0"/>
              <a:cs typeface="Calibri" pitchFamily="34" charset="0"/>
            </a:endParaRPr>
          </a:p>
        </p:txBody>
      </p:sp>
      <p:sp>
        <p:nvSpPr>
          <p:cNvPr id="12292" name="AutoShape 4"/>
          <p:cNvSpPr>
            <a:spLocks noChangeArrowheads="1"/>
          </p:cNvSpPr>
          <p:nvPr/>
        </p:nvSpPr>
        <p:spPr bwMode="auto">
          <a:xfrm>
            <a:off x="685800" y="5715000"/>
            <a:ext cx="8077200" cy="381000"/>
          </a:xfrm>
          <a:prstGeom prst="leftRightArrow">
            <a:avLst>
              <a:gd name="adj1" fmla="val 50000"/>
              <a:gd name="adj2" fmla="val 424000"/>
            </a:avLst>
          </a:prstGeom>
          <a:gradFill rotWithShape="1">
            <a:gsLst>
              <a:gs pos="0">
                <a:schemeClr val="accent1"/>
              </a:gs>
              <a:gs pos="100000">
                <a:schemeClr val="accent1">
                  <a:gamma/>
                  <a:shade val="46275"/>
                  <a:invGamma/>
                </a:schemeClr>
              </a:gs>
            </a:gsLst>
            <a:lin ang="5400000" scaled="1"/>
          </a:gradFill>
          <a:ln w="9525">
            <a:solidFill>
              <a:schemeClr val="tx1"/>
            </a:solidFill>
            <a:miter lim="800000"/>
            <a:headEnd/>
            <a:tailEnd/>
          </a:ln>
          <a:effectLst/>
        </p:spPr>
        <p:txBody>
          <a:bodyPr wrap="none" anchor="ctr"/>
          <a:lstStyle/>
          <a:p>
            <a:endParaRPr lang="el-GR"/>
          </a:p>
        </p:txBody>
      </p:sp>
      <p:sp>
        <p:nvSpPr>
          <p:cNvPr id="12293" name="Text Box 5"/>
          <p:cNvSpPr txBox="1">
            <a:spLocks noChangeArrowheads="1"/>
          </p:cNvSpPr>
          <p:nvPr/>
        </p:nvSpPr>
        <p:spPr bwMode="auto">
          <a:xfrm>
            <a:off x="304800" y="5334000"/>
            <a:ext cx="3523400" cy="369332"/>
          </a:xfrm>
          <a:prstGeom prst="rect">
            <a:avLst/>
          </a:prstGeom>
          <a:noFill/>
          <a:ln w="9525">
            <a:noFill/>
            <a:miter lim="800000"/>
            <a:headEnd/>
            <a:tailEnd/>
          </a:ln>
          <a:effectLst/>
        </p:spPr>
        <p:txBody>
          <a:bodyPr wrap="none">
            <a:spAutoFit/>
          </a:bodyPr>
          <a:lstStyle/>
          <a:p>
            <a:r>
              <a:rPr lang="el-GR" b="1" dirty="0">
                <a:effectLst>
                  <a:outerShdw blurRad="38100" dist="38100" dir="2700000" algn="tl">
                    <a:srgbClr val="C0C0C0"/>
                  </a:outerShdw>
                </a:effectLst>
                <a:latin typeface="+mn-lt"/>
              </a:rPr>
              <a:t>Προσανατολισμός στην παραγωγή</a:t>
            </a:r>
            <a:endParaRPr lang="en-US" b="1" dirty="0">
              <a:effectLst>
                <a:outerShdw blurRad="38100" dist="38100" dir="2700000" algn="tl">
                  <a:srgbClr val="C0C0C0"/>
                </a:outerShdw>
              </a:effectLst>
              <a:latin typeface="+mn-lt"/>
            </a:endParaRPr>
          </a:p>
        </p:txBody>
      </p:sp>
      <p:sp>
        <p:nvSpPr>
          <p:cNvPr id="12294" name="Text Box 6"/>
          <p:cNvSpPr txBox="1">
            <a:spLocks noChangeArrowheads="1"/>
          </p:cNvSpPr>
          <p:nvPr/>
        </p:nvSpPr>
        <p:spPr bwMode="auto">
          <a:xfrm>
            <a:off x="4776790" y="5334000"/>
            <a:ext cx="3834127" cy="369332"/>
          </a:xfrm>
          <a:prstGeom prst="rect">
            <a:avLst/>
          </a:prstGeom>
          <a:noFill/>
          <a:ln w="9525">
            <a:noFill/>
            <a:miter lim="800000"/>
            <a:headEnd/>
            <a:tailEnd/>
          </a:ln>
          <a:effectLst/>
        </p:spPr>
        <p:txBody>
          <a:bodyPr wrap="none">
            <a:spAutoFit/>
          </a:bodyPr>
          <a:lstStyle/>
          <a:p>
            <a:r>
              <a:rPr lang="el-GR" b="1" dirty="0">
                <a:effectLst>
                  <a:outerShdw blurRad="38100" dist="38100" dir="2700000" algn="tl">
                    <a:srgbClr val="C0C0C0"/>
                  </a:outerShdw>
                </a:effectLst>
                <a:latin typeface="+mn-lt"/>
              </a:rPr>
              <a:t>Ανθρωποκεντρικός Προσανατολισμός</a:t>
            </a:r>
            <a:endParaRPr lang="en-US" b="1" dirty="0">
              <a:effectLst>
                <a:outerShdw blurRad="38100" dist="38100" dir="2700000" algn="tl">
                  <a:srgbClr val="C0C0C0"/>
                </a:outerShdw>
              </a:effectLst>
              <a:latin typeface="+mn-lt"/>
            </a:endParaRPr>
          </a:p>
        </p:txBody>
      </p:sp>
      <p:sp>
        <p:nvSpPr>
          <p:cNvPr id="12295" name="Text Box 7"/>
          <p:cNvSpPr txBox="1">
            <a:spLocks noChangeArrowheads="1"/>
          </p:cNvSpPr>
          <p:nvPr/>
        </p:nvSpPr>
        <p:spPr bwMode="auto">
          <a:xfrm>
            <a:off x="0" y="6324600"/>
            <a:ext cx="9144000" cy="369332"/>
          </a:xfrm>
          <a:prstGeom prst="rect">
            <a:avLst/>
          </a:prstGeom>
          <a:noFill/>
          <a:ln w="9525">
            <a:noFill/>
            <a:miter lim="800000"/>
            <a:headEnd/>
            <a:tailEnd/>
          </a:ln>
          <a:effectLst/>
        </p:spPr>
        <p:txBody>
          <a:bodyPr>
            <a:spAutoFit/>
          </a:bodyPr>
          <a:lstStyle/>
          <a:p>
            <a:pPr algn="ctr"/>
            <a:r>
              <a:rPr lang="el-GR" dirty="0">
                <a:latin typeface="+mn-lt"/>
              </a:rPr>
              <a:t>Ο προσανατολισμός του ηγέτη (</a:t>
            </a:r>
            <a:r>
              <a:rPr lang="en-US" dirty="0">
                <a:latin typeface="+mn-lt"/>
              </a:rPr>
              <a:t>Michigan University)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3 - Θέση αριθμού διαφάνειας"/>
          <p:cNvSpPr txBox="1">
            <a:spLocks noGrp="1"/>
          </p:cNvSpPr>
          <p:nvPr/>
        </p:nvSpPr>
        <p:spPr bwMode="auto">
          <a:xfrm>
            <a:off x="8229600" y="6413500"/>
            <a:ext cx="914400" cy="457200"/>
          </a:xfrm>
          <a:prstGeom prst="rect">
            <a:avLst/>
          </a:prstGeom>
          <a:noFill/>
          <a:ln w="9525">
            <a:noFill/>
            <a:miter lim="800000"/>
            <a:headEnd/>
            <a:tailEnd/>
          </a:ln>
        </p:spPr>
        <p:txBody>
          <a:bodyPr anchor="b"/>
          <a:lstStyle/>
          <a:p>
            <a:pPr algn="r" eaLnBrk="1" hangingPunct="1"/>
            <a:fld id="{E92DAB66-04EF-4993-B7C0-CC7E2A80BB5F}" type="slidenum">
              <a:rPr lang="en-GB" sz="2400">
                <a:solidFill>
                  <a:schemeClr val="tx2"/>
                </a:solidFill>
                <a:latin typeface="Times New Roman" pitchFamily="18" charset="0"/>
              </a:rPr>
              <a:pPr algn="r" eaLnBrk="1" hangingPunct="1"/>
              <a:t>14</a:t>
            </a:fld>
            <a:endParaRPr lang="en-GB" sz="1400">
              <a:solidFill>
                <a:schemeClr val="tx2"/>
              </a:solidFill>
              <a:latin typeface="Times New Roman" pitchFamily="18" charset="0"/>
            </a:endParaRPr>
          </a:p>
        </p:txBody>
      </p:sp>
      <p:sp>
        <p:nvSpPr>
          <p:cNvPr id="54276" name="Text Box 4"/>
          <p:cNvSpPr txBox="1">
            <a:spLocks noChangeArrowheads="1"/>
          </p:cNvSpPr>
          <p:nvPr/>
        </p:nvSpPr>
        <p:spPr bwMode="auto">
          <a:xfrm>
            <a:off x="485777" y="357165"/>
            <a:ext cx="8833829" cy="6355586"/>
          </a:xfrm>
          <a:prstGeom prst="rect">
            <a:avLst/>
          </a:prstGeom>
          <a:noFill/>
          <a:ln w="9525">
            <a:noFill/>
            <a:miter lim="800000"/>
            <a:headEnd/>
            <a:tailEnd/>
          </a:ln>
          <a:effectLst/>
        </p:spPr>
        <p:txBody>
          <a:bodyPr wrap="none">
            <a:spAutoFit/>
          </a:bodyPr>
          <a:lstStyle/>
          <a:p>
            <a:pPr marL="609600" indent="-609600" eaLnBrk="1" hangingPunct="1"/>
            <a:r>
              <a:rPr lang="el-GR" sz="2400" b="1" dirty="0">
                <a:effectLst>
                  <a:outerShdw blurRad="38100" dist="38100" dir="2700000" algn="tl">
                    <a:srgbClr val="C0C0C0"/>
                  </a:outerShdw>
                </a:effectLst>
                <a:latin typeface="+mn-lt"/>
              </a:rPr>
              <a:t>3.1) Τα στυλ ηγεσίας του </a:t>
            </a:r>
            <a:r>
              <a:rPr lang="en-US" sz="2400" b="1" dirty="0">
                <a:effectLst>
                  <a:outerShdw blurRad="38100" dist="38100" dir="2700000" algn="tl">
                    <a:srgbClr val="C0C0C0"/>
                  </a:outerShdw>
                </a:effectLst>
                <a:latin typeface="+mn-lt"/>
              </a:rPr>
              <a:t>LIKERT (</a:t>
            </a:r>
            <a:r>
              <a:rPr lang="el-GR" sz="2400" b="1" dirty="0">
                <a:effectLst>
                  <a:outerShdw blurRad="38100" dist="38100" dir="2700000" algn="tl">
                    <a:srgbClr val="C0C0C0"/>
                  </a:outerShdw>
                </a:effectLst>
                <a:latin typeface="+mn-lt"/>
              </a:rPr>
              <a:t>Διευθυντής του Ινστιτούτου </a:t>
            </a:r>
          </a:p>
          <a:p>
            <a:pPr marL="609600" indent="-609600" eaLnBrk="1" hangingPunct="1"/>
            <a:r>
              <a:rPr lang="el-GR" sz="2400" b="1" dirty="0">
                <a:effectLst>
                  <a:outerShdw blurRad="38100" dist="38100" dir="2700000" algn="tl">
                    <a:srgbClr val="C0C0C0"/>
                  </a:outerShdw>
                </a:effectLst>
                <a:latin typeface="+mn-lt"/>
              </a:rPr>
              <a:t>Κοινωνικών Ερευνών-</a:t>
            </a:r>
            <a:r>
              <a:rPr lang="en-US" sz="2400" b="1" dirty="0">
                <a:effectLst>
                  <a:outerShdw blurRad="38100" dist="38100" dir="2700000" algn="tl">
                    <a:srgbClr val="C0C0C0"/>
                  </a:outerShdw>
                </a:effectLst>
                <a:latin typeface="+mn-lt"/>
              </a:rPr>
              <a:t>Michigan University)</a:t>
            </a:r>
          </a:p>
          <a:p>
            <a:pPr marL="609600" indent="-609600" eaLnBrk="1" hangingPunct="1">
              <a:lnSpc>
                <a:spcPct val="40000"/>
              </a:lnSpc>
            </a:pPr>
            <a:endParaRPr lang="en-US" sz="2400" b="1" dirty="0">
              <a:solidFill>
                <a:srgbClr val="868AC0"/>
              </a:solidFill>
              <a:effectLst>
                <a:outerShdw blurRad="38100" dist="38100" dir="2700000" algn="tl">
                  <a:srgbClr val="C0C0C0"/>
                </a:outerShdw>
              </a:effectLst>
              <a:latin typeface="Times New Roman" pitchFamily="18" charset="0"/>
            </a:endParaRPr>
          </a:p>
          <a:p>
            <a:pPr marL="609600" indent="-609600" eaLnBrk="1" hangingPunct="1">
              <a:buFontTx/>
              <a:buAutoNum type="romanUcParenR"/>
            </a:pPr>
            <a:r>
              <a:rPr lang="el-GR" sz="2400" b="1" i="1" u="sng" dirty="0">
                <a:effectLst>
                  <a:outerShdw blurRad="38100" dist="38100" dir="2700000" algn="tl">
                    <a:srgbClr val="C0C0C0"/>
                  </a:outerShdw>
                </a:effectLst>
                <a:latin typeface="Calibri" pitchFamily="34" charset="0"/>
                <a:ea typeface="Calibri" pitchFamily="34" charset="0"/>
                <a:cs typeface="Calibri" pitchFamily="34" charset="0"/>
              </a:rPr>
              <a:t>Αυταρχικό εκμεταλλευτικό σύστημα</a:t>
            </a:r>
            <a:r>
              <a:rPr lang="el-GR" sz="2400" b="1" dirty="0">
                <a:effectLst>
                  <a:outerShdw blurRad="38100" dist="38100" dir="2700000" algn="tl">
                    <a:srgbClr val="C0C0C0"/>
                  </a:outerShdw>
                </a:effectLst>
                <a:latin typeface="Calibri" pitchFamily="34" charset="0"/>
                <a:ea typeface="Calibri" pitchFamily="34" charset="0"/>
                <a:cs typeface="Calibri" pitchFamily="34" charset="0"/>
              </a:rPr>
              <a:t> </a:t>
            </a:r>
          </a:p>
          <a:p>
            <a:pPr marL="1066800" lvl="1" indent="-609600" eaLnBrk="1" hangingPunct="1">
              <a:buClr>
                <a:srgbClr val="BB1605"/>
              </a:buClr>
              <a:buSzPct val="90000"/>
              <a:buFont typeface="Wingdings" pitchFamily="2" charset="2"/>
              <a:buChar char="ü"/>
            </a:pPr>
            <a:r>
              <a:rPr lang="el-GR" sz="2200" dirty="0">
                <a:effectLst>
                  <a:outerShdw blurRad="38100" dist="38100" dir="2700000" algn="tl">
                    <a:srgbClr val="C0C0C0"/>
                  </a:outerShdw>
                </a:effectLst>
                <a:latin typeface="Calibri" pitchFamily="34" charset="0"/>
                <a:ea typeface="Calibri" pitchFamily="34" charset="0"/>
                <a:cs typeface="Calibri" pitchFamily="34" charset="0"/>
              </a:rPr>
              <a:t>Οι στόχοι καθορίζονται από την ανώτατη ηγεσία και </a:t>
            </a:r>
          </a:p>
          <a:p>
            <a:pPr marL="609600" indent="-609600" eaLnBrk="1" hangingPunct="1">
              <a:buClr>
                <a:srgbClr val="BB1605"/>
              </a:buClr>
              <a:buSzPct val="90000"/>
              <a:buFont typeface="Wingdings" pitchFamily="2" charset="2"/>
              <a:buNone/>
            </a:pPr>
            <a:r>
              <a:rPr lang="el-GR" sz="2200" dirty="0">
                <a:effectLst>
                  <a:outerShdw blurRad="38100" dist="38100" dir="2700000" algn="tl">
                    <a:srgbClr val="C0C0C0"/>
                  </a:outerShdw>
                </a:effectLst>
                <a:latin typeface="Calibri" pitchFamily="34" charset="0"/>
                <a:ea typeface="Calibri" pitchFamily="34" charset="0"/>
                <a:cs typeface="Calibri" pitchFamily="34" charset="0"/>
              </a:rPr>
              <a:t>        μεταβιβάζονται με διαταγές</a:t>
            </a:r>
          </a:p>
          <a:p>
            <a:pPr marL="1066800" lvl="1" indent="-609600" eaLnBrk="1" hangingPunct="1">
              <a:buClr>
                <a:srgbClr val="BB1605"/>
              </a:buClr>
              <a:buSzPct val="90000"/>
              <a:buFont typeface="Wingdings" pitchFamily="2" charset="2"/>
              <a:buChar char="ü"/>
            </a:pPr>
            <a:r>
              <a:rPr lang="el-GR" sz="2200" dirty="0">
                <a:effectLst>
                  <a:outerShdw blurRad="38100" dist="38100" dir="2700000" algn="tl">
                    <a:srgbClr val="C0C0C0"/>
                  </a:outerShdw>
                </a:effectLst>
                <a:latin typeface="Calibri" pitchFamily="34" charset="0"/>
                <a:ea typeface="Calibri" pitchFamily="34" charset="0"/>
                <a:cs typeface="Calibri" pitchFamily="34" charset="0"/>
              </a:rPr>
              <a:t>Περιορισμένη εμπιστοσύνη προς τους υφισταμένους, έντονα</a:t>
            </a:r>
          </a:p>
          <a:p>
            <a:pPr marL="1066800" lvl="1" indent="-609600" eaLnBrk="1" hangingPunct="1">
              <a:buClr>
                <a:srgbClr val="BB1605"/>
              </a:buClr>
              <a:buSzPct val="90000"/>
              <a:buFont typeface="Wingdings" pitchFamily="2" charset="2"/>
              <a:buNone/>
            </a:pPr>
            <a:r>
              <a:rPr lang="el-GR" sz="2200" dirty="0">
                <a:effectLst>
                  <a:outerShdw blurRad="38100" dist="38100" dir="2700000" algn="tl">
                    <a:srgbClr val="C0C0C0"/>
                  </a:outerShdw>
                </a:effectLst>
                <a:latin typeface="Calibri" pitchFamily="34" charset="0"/>
                <a:ea typeface="Calibri" pitchFamily="34" charset="0"/>
                <a:cs typeface="Calibri" pitchFamily="34" charset="0"/>
              </a:rPr>
              <a:t>συγκεντρωτικός έλεγχος</a:t>
            </a:r>
          </a:p>
          <a:p>
            <a:pPr marL="1066800" lvl="1" indent="-609600" eaLnBrk="1" hangingPunct="1">
              <a:buClr>
                <a:srgbClr val="BB1605"/>
              </a:buClr>
              <a:buSzPct val="90000"/>
              <a:buFont typeface="Wingdings" pitchFamily="2" charset="2"/>
              <a:buChar char="ü"/>
            </a:pPr>
            <a:r>
              <a:rPr lang="el-GR" sz="2200" dirty="0">
                <a:effectLst>
                  <a:outerShdw blurRad="38100" dist="38100" dir="2700000" algn="tl">
                    <a:srgbClr val="C0C0C0"/>
                  </a:outerShdw>
                </a:effectLst>
                <a:latin typeface="Calibri" pitchFamily="34" charset="0"/>
                <a:ea typeface="Calibri" pitchFamily="34" charset="0"/>
                <a:cs typeface="Calibri" pitchFamily="34" charset="0"/>
              </a:rPr>
              <a:t>Παρακίνηση κύρια με το φόβο της τιμωρίας και περιστασιακά με</a:t>
            </a:r>
          </a:p>
          <a:p>
            <a:pPr marL="1066800" lvl="1" indent="-609600" eaLnBrk="1" hangingPunct="1">
              <a:buClr>
                <a:srgbClr val="BB1605"/>
              </a:buClr>
              <a:buSzPct val="90000"/>
              <a:buFont typeface="Wingdings" pitchFamily="2" charset="2"/>
              <a:buNone/>
            </a:pPr>
            <a:r>
              <a:rPr lang="el-GR" sz="2200" dirty="0">
                <a:effectLst>
                  <a:outerShdw blurRad="38100" dist="38100" dir="2700000" algn="tl">
                    <a:srgbClr val="C0C0C0"/>
                  </a:outerShdw>
                </a:effectLst>
                <a:latin typeface="Calibri" pitchFamily="34" charset="0"/>
                <a:ea typeface="Calibri" pitchFamily="34" charset="0"/>
                <a:cs typeface="Calibri" pitchFamily="34" charset="0"/>
              </a:rPr>
              <a:t>ανταμοιβή.</a:t>
            </a:r>
          </a:p>
          <a:p>
            <a:pPr marL="1066800" lvl="1" indent="-609600" eaLnBrk="1" hangingPunct="1"/>
            <a:r>
              <a:rPr lang="el-GR" sz="2200" b="1" dirty="0">
                <a:effectLst>
                  <a:outerShdw blurRad="38100" dist="38100" dir="2700000" algn="tl">
                    <a:srgbClr val="C0C0C0"/>
                  </a:outerShdw>
                </a:effectLst>
                <a:latin typeface="Calibri" pitchFamily="34" charset="0"/>
                <a:ea typeface="Calibri" pitchFamily="34" charset="0"/>
                <a:cs typeface="Calibri" pitchFamily="34" charset="0"/>
              </a:rPr>
              <a:t>Αποτελέσματα:</a:t>
            </a:r>
            <a:r>
              <a:rPr lang="el-GR" sz="2200" dirty="0">
                <a:effectLst>
                  <a:outerShdw blurRad="38100" dist="38100" dir="2700000" algn="tl">
                    <a:srgbClr val="C0C0C0"/>
                  </a:outerShdw>
                </a:effectLst>
                <a:latin typeface="Calibri" pitchFamily="34" charset="0"/>
                <a:ea typeface="Calibri" pitchFamily="34" charset="0"/>
                <a:cs typeface="Calibri" pitchFamily="34" charset="0"/>
              </a:rPr>
              <a:t> αρνητικές στάσεις, υψηλό ποσοστό αποχωρήσεων, </a:t>
            </a:r>
          </a:p>
          <a:p>
            <a:pPr marL="1066800" lvl="1" indent="-609600" eaLnBrk="1" hangingPunct="1"/>
            <a:r>
              <a:rPr lang="el-GR" sz="2200" dirty="0">
                <a:effectLst>
                  <a:outerShdw blurRad="38100" dist="38100" dir="2700000" algn="tl">
                    <a:srgbClr val="C0C0C0"/>
                  </a:outerShdw>
                </a:effectLst>
                <a:latin typeface="Calibri" pitchFamily="34" charset="0"/>
                <a:ea typeface="Calibri" pitchFamily="34" charset="0"/>
                <a:cs typeface="Calibri" pitchFamily="34" charset="0"/>
              </a:rPr>
              <a:t>χαμηλή παραγωγικότητα</a:t>
            </a:r>
          </a:p>
          <a:p>
            <a:pPr marL="1066800" lvl="1" indent="-609600" eaLnBrk="1" hangingPunct="1">
              <a:lnSpc>
                <a:spcPct val="70000"/>
              </a:lnSpc>
            </a:pPr>
            <a:endParaRPr lang="el-GR" sz="2200" dirty="0">
              <a:effectLst>
                <a:outerShdw blurRad="38100" dist="38100" dir="2700000" algn="tl">
                  <a:srgbClr val="C0C0C0"/>
                </a:outerShdw>
              </a:effectLst>
              <a:latin typeface="Calibri" pitchFamily="34" charset="0"/>
              <a:ea typeface="Calibri" pitchFamily="34" charset="0"/>
              <a:cs typeface="Calibri" pitchFamily="34" charset="0"/>
            </a:endParaRPr>
          </a:p>
          <a:p>
            <a:pPr marL="609600" indent="-609600" eaLnBrk="1" hangingPunct="1"/>
            <a:r>
              <a:rPr lang="el-GR" sz="2200" b="1" i="1" dirty="0">
                <a:effectLst>
                  <a:outerShdw blurRad="38100" dist="38100" dir="2700000" algn="tl">
                    <a:srgbClr val="C0C0C0"/>
                  </a:outerShdw>
                </a:effectLst>
                <a:latin typeface="Calibri" pitchFamily="34" charset="0"/>
                <a:ea typeface="Calibri" pitchFamily="34" charset="0"/>
                <a:cs typeface="Calibri" pitchFamily="34" charset="0"/>
              </a:rPr>
              <a:t>ΙΙ)</a:t>
            </a:r>
            <a:r>
              <a:rPr lang="el-GR" sz="2200" dirty="0">
                <a:effectLst>
                  <a:outerShdw blurRad="38100" dist="38100" dir="2700000" algn="tl">
                    <a:srgbClr val="C0C0C0"/>
                  </a:outerShdw>
                </a:effectLst>
                <a:latin typeface="Calibri" pitchFamily="34" charset="0"/>
                <a:ea typeface="Calibri" pitchFamily="34" charset="0"/>
                <a:cs typeface="Calibri" pitchFamily="34" charset="0"/>
              </a:rPr>
              <a:t>   </a:t>
            </a:r>
            <a:r>
              <a:rPr lang="el-GR" sz="2400" b="1" i="1" u="sng" dirty="0">
                <a:effectLst>
                  <a:outerShdw blurRad="38100" dist="38100" dir="2700000" algn="tl">
                    <a:srgbClr val="C0C0C0"/>
                  </a:outerShdw>
                </a:effectLst>
                <a:latin typeface="Calibri" pitchFamily="34" charset="0"/>
                <a:ea typeface="Calibri" pitchFamily="34" charset="0"/>
                <a:cs typeface="Calibri" pitchFamily="34" charset="0"/>
              </a:rPr>
              <a:t>Καλοπροαίρετο αυταρχικό σύστημα</a:t>
            </a:r>
          </a:p>
          <a:p>
            <a:pPr marL="1066800" lvl="1" indent="-609600" eaLnBrk="1" hangingPunct="1">
              <a:buClr>
                <a:srgbClr val="BB1605"/>
              </a:buClr>
              <a:buSzPct val="90000"/>
              <a:buFont typeface="Wingdings" pitchFamily="2" charset="2"/>
              <a:buChar char="ü"/>
            </a:pPr>
            <a:r>
              <a:rPr lang="el-GR" sz="2200" dirty="0">
                <a:effectLst>
                  <a:outerShdw blurRad="38100" dist="38100" dir="2700000" algn="tl">
                    <a:srgbClr val="C0C0C0"/>
                  </a:outerShdw>
                </a:effectLst>
                <a:latin typeface="Calibri" pitchFamily="34" charset="0"/>
                <a:ea typeface="Calibri" pitchFamily="34" charset="0"/>
                <a:cs typeface="Calibri" pitchFamily="34" charset="0"/>
              </a:rPr>
              <a:t>Πατερναλιστικό χαρακτήρα</a:t>
            </a:r>
          </a:p>
          <a:p>
            <a:pPr marL="1066800" lvl="1" indent="-609600" eaLnBrk="1" hangingPunct="1">
              <a:buClr>
                <a:srgbClr val="BB1605"/>
              </a:buClr>
              <a:buSzPct val="90000"/>
              <a:buFont typeface="Wingdings" pitchFamily="2" charset="2"/>
              <a:buChar char="ü"/>
            </a:pPr>
            <a:r>
              <a:rPr lang="el-GR" sz="2200" dirty="0">
                <a:effectLst>
                  <a:outerShdw blurRad="38100" dist="38100" dir="2700000" algn="tl">
                    <a:srgbClr val="C0C0C0"/>
                  </a:outerShdw>
                </a:effectLst>
                <a:latin typeface="Calibri" pitchFamily="34" charset="0"/>
                <a:ea typeface="Calibri" pitchFamily="34" charset="0"/>
                <a:cs typeface="Calibri" pitchFamily="34" charset="0"/>
              </a:rPr>
              <a:t>Επιτρέπεται κάποια μορφή επικοινωνίας από κάτω προς τα πάνω</a:t>
            </a:r>
          </a:p>
          <a:p>
            <a:pPr marL="1066800" lvl="1" indent="-609600" eaLnBrk="1" hangingPunct="1">
              <a:buClr>
                <a:srgbClr val="BB1605"/>
              </a:buClr>
              <a:buSzPct val="90000"/>
              <a:buFont typeface="Wingdings" pitchFamily="2" charset="2"/>
              <a:buChar char="ü"/>
            </a:pPr>
            <a:r>
              <a:rPr lang="el-GR" sz="2200" dirty="0">
                <a:effectLst>
                  <a:outerShdw blurRad="38100" dist="38100" dir="2700000" algn="tl">
                    <a:srgbClr val="C0C0C0"/>
                  </a:outerShdw>
                </a:effectLst>
                <a:latin typeface="Calibri" pitchFamily="34" charset="0"/>
                <a:ea typeface="Calibri" pitchFamily="34" charset="0"/>
                <a:cs typeface="Calibri" pitchFamily="34" charset="0"/>
              </a:rPr>
              <a:t>Χρησιμοποιείται λιγότερο ο φόβος της τιμωρίας και περισσότερο </a:t>
            </a:r>
          </a:p>
          <a:p>
            <a:pPr marL="1066800" lvl="1" indent="-609600" eaLnBrk="1" hangingPunct="1">
              <a:buClr>
                <a:srgbClr val="BB1605"/>
              </a:buClr>
              <a:buSzPct val="90000"/>
              <a:buFont typeface="Wingdings" pitchFamily="2" charset="2"/>
              <a:buNone/>
            </a:pPr>
            <a:r>
              <a:rPr lang="el-GR" sz="2200" dirty="0">
                <a:effectLst>
                  <a:outerShdw blurRad="38100" dist="38100" dir="2700000" algn="tl">
                    <a:srgbClr val="C0C0C0"/>
                  </a:outerShdw>
                </a:effectLst>
                <a:latin typeface="Calibri" pitchFamily="34" charset="0"/>
                <a:ea typeface="Calibri" pitchFamily="34" charset="0"/>
                <a:cs typeface="Calibri" pitchFamily="34" charset="0"/>
              </a:rPr>
              <a:t>οι οικονομικές ανταμοιβές ώστε να επιτευχθεί αύξηση της παραγωγής</a:t>
            </a:r>
          </a:p>
          <a:p>
            <a:pPr marL="1066800" lvl="1" indent="-609600" eaLnBrk="1" hangingPunct="1"/>
            <a:endParaRPr lang="el-GR" sz="2200" dirty="0">
              <a:solidFill>
                <a:srgbClr val="006600"/>
              </a:solidFill>
              <a:effectLst>
                <a:outerShdw blurRad="38100" dist="38100" dir="2700000" algn="tl">
                  <a:srgbClr val="C0C0C0"/>
                </a:outerShdw>
              </a:effectLst>
              <a:latin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3 - Θέση αριθμού διαφάνειας"/>
          <p:cNvSpPr txBox="1">
            <a:spLocks noGrp="1"/>
          </p:cNvSpPr>
          <p:nvPr/>
        </p:nvSpPr>
        <p:spPr bwMode="auto">
          <a:xfrm>
            <a:off x="8229600" y="6413500"/>
            <a:ext cx="914400" cy="457200"/>
          </a:xfrm>
          <a:prstGeom prst="rect">
            <a:avLst/>
          </a:prstGeom>
          <a:noFill/>
          <a:ln w="9525">
            <a:noFill/>
            <a:miter lim="800000"/>
            <a:headEnd/>
            <a:tailEnd/>
          </a:ln>
        </p:spPr>
        <p:txBody>
          <a:bodyPr anchor="b"/>
          <a:lstStyle/>
          <a:p>
            <a:pPr algn="r" eaLnBrk="1" hangingPunct="1"/>
            <a:fld id="{54EB9958-B521-4F3A-98AB-E8FB023BDF59}" type="slidenum">
              <a:rPr lang="en-GB" sz="2400">
                <a:solidFill>
                  <a:schemeClr val="tx2"/>
                </a:solidFill>
                <a:latin typeface="Times New Roman" pitchFamily="18" charset="0"/>
              </a:rPr>
              <a:pPr algn="r" eaLnBrk="1" hangingPunct="1"/>
              <a:t>15</a:t>
            </a:fld>
            <a:endParaRPr lang="en-GB" sz="1400">
              <a:solidFill>
                <a:schemeClr val="tx2"/>
              </a:solidFill>
              <a:latin typeface="Times New Roman" pitchFamily="18" charset="0"/>
            </a:endParaRPr>
          </a:p>
        </p:txBody>
      </p:sp>
      <p:sp>
        <p:nvSpPr>
          <p:cNvPr id="55300" name="Rectangle 4"/>
          <p:cNvSpPr>
            <a:spLocks noChangeArrowheads="1"/>
          </p:cNvSpPr>
          <p:nvPr/>
        </p:nvSpPr>
        <p:spPr bwMode="auto">
          <a:xfrm>
            <a:off x="357158" y="285729"/>
            <a:ext cx="8496300" cy="461665"/>
          </a:xfrm>
          <a:prstGeom prst="rect">
            <a:avLst/>
          </a:prstGeom>
          <a:noFill/>
          <a:ln w="9525">
            <a:noFill/>
            <a:miter lim="800000"/>
            <a:headEnd/>
            <a:tailEnd/>
          </a:ln>
          <a:effectLst/>
        </p:spPr>
        <p:txBody>
          <a:bodyPr>
            <a:spAutoFit/>
          </a:bodyPr>
          <a:lstStyle/>
          <a:p>
            <a:pPr eaLnBrk="1" hangingPunct="1"/>
            <a:r>
              <a:rPr lang="el-GR" sz="2400" b="1" dirty="0">
                <a:effectLst>
                  <a:outerShdw blurRad="38100" dist="38100" dir="2700000" algn="tl">
                    <a:srgbClr val="C0C0C0"/>
                  </a:outerShdw>
                </a:effectLst>
                <a:latin typeface="+mn-lt"/>
              </a:rPr>
              <a:t>3.1) Τα στυλ ηγεσίας του </a:t>
            </a:r>
            <a:r>
              <a:rPr lang="en-US" sz="2400" b="1" dirty="0">
                <a:effectLst>
                  <a:outerShdw blurRad="38100" dist="38100" dir="2700000" algn="tl">
                    <a:srgbClr val="C0C0C0"/>
                  </a:outerShdw>
                </a:effectLst>
                <a:latin typeface="+mn-lt"/>
              </a:rPr>
              <a:t>LIKERT (</a:t>
            </a:r>
            <a:r>
              <a:rPr lang="el-GR" sz="2400" b="1" dirty="0">
                <a:effectLst>
                  <a:outerShdw blurRad="38100" dist="38100" dir="2700000" algn="tl">
                    <a:srgbClr val="C0C0C0"/>
                  </a:outerShdw>
                </a:effectLst>
                <a:latin typeface="+mn-lt"/>
              </a:rPr>
              <a:t>συνέχεια</a:t>
            </a:r>
            <a:r>
              <a:rPr lang="en-US" sz="2400" b="1" dirty="0">
                <a:effectLst>
                  <a:outerShdw blurRad="38100" dist="38100" dir="2700000" algn="tl">
                    <a:srgbClr val="C0C0C0"/>
                  </a:outerShdw>
                </a:effectLst>
                <a:latin typeface="+mn-lt"/>
              </a:rPr>
              <a:t>)</a:t>
            </a:r>
          </a:p>
        </p:txBody>
      </p:sp>
      <p:sp>
        <p:nvSpPr>
          <p:cNvPr id="55301" name="Rectangle 5"/>
          <p:cNvSpPr>
            <a:spLocks noChangeArrowheads="1"/>
          </p:cNvSpPr>
          <p:nvPr/>
        </p:nvSpPr>
        <p:spPr bwMode="auto">
          <a:xfrm>
            <a:off x="179388" y="857233"/>
            <a:ext cx="8964612" cy="5613845"/>
          </a:xfrm>
          <a:prstGeom prst="rect">
            <a:avLst/>
          </a:prstGeom>
          <a:noFill/>
          <a:ln w="9525">
            <a:noFill/>
            <a:miter lim="800000"/>
            <a:headEnd/>
            <a:tailEnd/>
          </a:ln>
          <a:effectLst/>
        </p:spPr>
        <p:txBody>
          <a:bodyPr>
            <a:spAutoFit/>
          </a:bodyPr>
          <a:lstStyle/>
          <a:p>
            <a:pPr eaLnBrk="1" hangingPunct="1">
              <a:defRPr/>
            </a:pPr>
            <a:r>
              <a:rPr lang="el-GR" sz="2400" b="1" i="1" dirty="0">
                <a:effectLst>
                  <a:outerShdw blurRad="38100" dist="38100" dir="2700000" algn="tl">
                    <a:srgbClr val="C0C0C0"/>
                  </a:outerShdw>
                </a:effectLst>
                <a:latin typeface="+mn-lt"/>
              </a:rPr>
              <a:t>ΙΙΙ)</a:t>
            </a:r>
            <a:r>
              <a:rPr lang="el-GR" sz="2400" dirty="0">
                <a:effectLst>
                  <a:outerShdw blurRad="38100" dist="38100" dir="2700000" algn="tl">
                    <a:srgbClr val="C0C0C0"/>
                  </a:outerShdw>
                </a:effectLst>
                <a:latin typeface="+mn-lt"/>
              </a:rPr>
              <a:t>   </a:t>
            </a:r>
            <a:r>
              <a:rPr lang="el-GR" sz="2400" b="1" i="1" u="sng" dirty="0">
                <a:effectLst>
                  <a:outerShdw blurRad="38100" dist="38100" dir="2700000" algn="tl">
                    <a:srgbClr val="C0C0C0"/>
                  </a:outerShdw>
                </a:effectLst>
                <a:latin typeface="+mn-lt"/>
              </a:rPr>
              <a:t>Συμβουλευτικό σύστημα</a:t>
            </a:r>
          </a:p>
          <a:p>
            <a:pPr eaLnBrk="1" hangingPunct="1">
              <a:lnSpc>
                <a:spcPct val="70000"/>
              </a:lnSpc>
              <a:defRPr/>
            </a:pPr>
            <a:endParaRPr lang="el-GR" sz="2400" b="1" i="1" u="sng" dirty="0">
              <a:effectLst>
                <a:outerShdw blurRad="38100" dist="38100" dir="2700000" algn="tl">
                  <a:srgbClr val="C0C0C0"/>
                </a:outerShdw>
              </a:effectLst>
              <a:latin typeface="+mn-lt"/>
            </a:endParaRPr>
          </a:p>
          <a:p>
            <a:pPr eaLnBrk="1" hangingPunct="1">
              <a:buClr>
                <a:srgbClr val="BB1605"/>
              </a:buClr>
              <a:buSzPct val="90000"/>
              <a:buFont typeface="Wingdings" pitchFamily="2" charset="2"/>
              <a:buChar char="ü"/>
              <a:defRPr/>
            </a:pPr>
            <a:r>
              <a:rPr lang="el-GR" sz="2400" dirty="0">
                <a:effectLst>
                  <a:outerShdw blurRad="38100" dist="38100" dir="2700000" algn="tl">
                    <a:srgbClr val="C0C0C0"/>
                  </a:outerShdw>
                </a:effectLst>
                <a:latin typeface="+mn-lt"/>
              </a:rPr>
              <a:t>      Προϋποθέτει μεγαλύτερη εμπιστοσύνη προς τους εργαζόμενους</a:t>
            </a:r>
          </a:p>
          <a:p>
            <a:pPr eaLnBrk="1" hangingPunct="1">
              <a:lnSpc>
                <a:spcPct val="120000"/>
              </a:lnSpc>
              <a:buClr>
                <a:srgbClr val="BB1605"/>
              </a:buClr>
              <a:buSzPct val="90000"/>
              <a:buFont typeface="Wingdings" pitchFamily="2" charset="2"/>
              <a:buChar char="ü"/>
              <a:defRPr/>
            </a:pPr>
            <a:r>
              <a:rPr lang="el-GR" sz="2400" dirty="0">
                <a:effectLst>
                  <a:outerShdw blurRad="38100" dist="38100" dir="2700000" algn="tl">
                    <a:srgbClr val="C0C0C0"/>
                  </a:outerShdw>
                </a:effectLst>
                <a:latin typeface="+mn-lt"/>
              </a:rPr>
              <a:t>      Χρησιμοποίηση των γνωμών και ιδεών των υφισταμένων μέσα </a:t>
            </a:r>
          </a:p>
          <a:p>
            <a:pPr eaLnBrk="1" hangingPunct="1">
              <a:buClr>
                <a:srgbClr val="BB1605"/>
              </a:buClr>
              <a:buSzPct val="90000"/>
              <a:buFont typeface="Wingdings" pitchFamily="2" charset="2"/>
              <a:buNone/>
              <a:defRPr/>
            </a:pPr>
            <a:r>
              <a:rPr lang="el-GR" sz="2400" dirty="0">
                <a:effectLst>
                  <a:outerShdw blurRad="38100" dist="38100" dir="2700000" algn="tl">
                    <a:srgbClr val="C0C0C0"/>
                  </a:outerShdw>
                </a:effectLst>
                <a:latin typeface="+mn-lt"/>
              </a:rPr>
              <a:t>      από την αμφίδρομη επικοινωνία</a:t>
            </a:r>
          </a:p>
          <a:p>
            <a:pPr eaLnBrk="1" hangingPunct="1">
              <a:lnSpc>
                <a:spcPct val="120000"/>
              </a:lnSpc>
              <a:buClr>
                <a:srgbClr val="BB1605"/>
              </a:buClr>
              <a:buSzPct val="90000"/>
              <a:buFont typeface="Wingdings" pitchFamily="2" charset="2"/>
              <a:buChar char="ü"/>
              <a:defRPr/>
            </a:pPr>
            <a:r>
              <a:rPr lang="el-GR" sz="2400" dirty="0">
                <a:effectLst>
                  <a:outerShdw blurRad="38100" dist="38100" dir="2700000" algn="tl">
                    <a:srgbClr val="C0C0C0"/>
                  </a:outerShdw>
                </a:effectLst>
                <a:latin typeface="+mn-lt"/>
              </a:rPr>
              <a:t>    Λήψη σοβαρών αποφάσεων από τον ηγέτη και δευτερευόντων από τα χαμηλότερα κλιμάκια. Περιστασιακή χρήση της τιμωρίας</a:t>
            </a:r>
          </a:p>
          <a:p>
            <a:pPr eaLnBrk="1" hangingPunct="1">
              <a:lnSpc>
                <a:spcPct val="60000"/>
              </a:lnSpc>
              <a:buClr>
                <a:srgbClr val="BB1605"/>
              </a:buClr>
              <a:buSzPct val="90000"/>
              <a:buFont typeface="Wingdings" pitchFamily="2" charset="2"/>
              <a:buNone/>
              <a:defRPr/>
            </a:pPr>
            <a:r>
              <a:rPr lang="el-GR" sz="2400" dirty="0">
                <a:effectLst>
                  <a:outerShdw blurRad="38100" dist="38100" dir="2700000" algn="tl">
                    <a:srgbClr val="C0C0C0"/>
                  </a:outerShdw>
                </a:effectLst>
                <a:latin typeface="+mn-lt"/>
              </a:rPr>
              <a:t>   </a:t>
            </a:r>
          </a:p>
          <a:p>
            <a:pPr eaLnBrk="1" hangingPunct="1">
              <a:buClr>
                <a:srgbClr val="BB1605"/>
              </a:buClr>
              <a:buSzPct val="90000"/>
              <a:buFont typeface="Wingdings" pitchFamily="2" charset="2"/>
              <a:buNone/>
              <a:defRPr/>
            </a:pPr>
            <a:r>
              <a:rPr lang="el-GR" sz="2400" b="1" i="1" dirty="0">
                <a:effectLst>
                  <a:outerShdw blurRad="38100" dist="38100" dir="2700000" algn="tl">
                    <a:srgbClr val="C0C0C0"/>
                  </a:outerShdw>
                </a:effectLst>
                <a:latin typeface="+mn-lt"/>
              </a:rPr>
              <a:t>Ι</a:t>
            </a:r>
            <a:r>
              <a:rPr lang="en-US" sz="2400" b="1" i="1" dirty="0">
                <a:effectLst>
                  <a:outerShdw blurRad="38100" dist="38100" dir="2700000" algn="tl">
                    <a:srgbClr val="C0C0C0"/>
                  </a:outerShdw>
                </a:effectLst>
                <a:latin typeface="+mn-lt"/>
              </a:rPr>
              <a:t>V)</a:t>
            </a:r>
            <a:r>
              <a:rPr lang="en-US" sz="2400" b="1" i="1" u="sng" dirty="0">
                <a:effectLst>
                  <a:outerShdw blurRad="38100" dist="38100" dir="2700000" algn="tl">
                    <a:srgbClr val="C0C0C0"/>
                  </a:outerShdw>
                </a:effectLst>
                <a:latin typeface="+mn-lt"/>
              </a:rPr>
              <a:t> </a:t>
            </a:r>
            <a:r>
              <a:rPr lang="el-GR" sz="2400" b="1" i="1" u="sng" dirty="0">
                <a:effectLst>
                  <a:outerShdw blurRad="38100" dist="38100" dir="2700000" algn="tl">
                    <a:srgbClr val="C0C0C0"/>
                  </a:outerShdw>
                </a:effectLst>
                <a:latin typeface="+mn-lt"/>
              </a:rPr>
              <a:t>Συμμετοχικό σύστημα </a:t>
            </a:r>
          </a:p>
          <a:p>
            <a:pPr eaLnBrk="1" hangingPunct="1">
              <a:lnSpc>
                <a:spcPct val="180000"/>
              </a:lnSpc>
              <a:buClr>
                <a:srgbClr val="BB1605"/>
              </a:buClr>
              <a:buSzPct val="90000"/>
              <a:buFont typeface="Wingdings" pitchFamily="2" charset="2"/>
              <a:buChar char="ü"/>
              <a:defRPr/>
            </a:pPr>
            <a:r>
              <a:rPr lang="el-GR" sz="2200" b="1" i="1" dirty="0">
                <a:effectLst>
                  <a:outerShdw blurRad="38100" dist="38100" dir="2700000" algn="tl">
                    <a:srgbClr val="C0C0C0"/>
                  </a:outerShdw>
                </a:effectLst>
                <a:latin typeface="+mn-lt"/>
              </a:rPr>
              <a:t>   </a:t>
            </a:r>
            <a:r>
              <a:rPr lang="el-GR" sz="2200" dirty="0">
                <a:effectLst>
                  <a:outerShdw blurRad="38100" dist="38100" dir="2700000" algn="tl">
                    <a:srgbClr val="C0C0C0"/>
                  </a:outerShdw>
                </a:effectLst>
                <a:latin typeface="+mn-lt"/>
              </a:rPr>
              <a:t>Πλήρης εμπιστοσύνη του ηγέτη προς τα μέλη της ομάδας</a:t>
            </a:r>
          </a:p>
          <a:p>
            <a:pPr eaLnBrk="1" hangingPunct="1">
              <a:lnSpc>
                <a:spcPct val="120000"/>
              </a:lnSpc>
              <a:buClr>
                <a:srgbClr val="BB1605"/>
              </a:buClr>
              <a:buSzPct val="90000"/>
              <a:buFont typeface="Wingdings" pitchFamily="2" charset="2"/>
              <a:buChar char="ü"/>
              <a:defRPr/>
            </a:pPr>
            <a:r>
              <a:rPr lang="el-GR" sz="2200" dirty="0">
                <a:effectLst>
                  <a:outerShdw blurRad="38100" dist="38100" dir="2700000" algn="tl">
                    <a:srgbClr val="C0C0C0"/>
                  </a:outerShdw>
                </a:effectLst>
                <a:latin typeface="+mn-lt"/>
              </a:rPr>
              <a:t>   Λήψη αποφάσεων δημοκρατικά από τα μέλη της ομάδας την οποία αφορούν. Αρχή της πλειοψηφίας</a:t>
            </a:r>
          </a:p>
          <a:p>
            <a:pPr eaLnBrk="1" hangingPunct="1">
              <a:lnSpc>
                <a:spcPct val="120000"/>
              </a:lnSpc>
              <a:buClr>
                <a:srgbClr val="BB1605"/>
              </a:buClr>
              <a:buSzPct val="90000"/>
              <a:buFont typeface="Wingdings" pitchFamily="2" charset="2"/>
              <a:buChar char="ü"/>
              <a:defRPr/>
            </a:pPr>
            <a:r>
              <a:rPr lang="el-GR" sz="2200" dirty="0">
                <a:effectLst>
                  <a:outerShdw blurRad="38100" dist="38100" dir="2700000" algn="tl">
                    <a:srgbClr val="C0C0C0"/>
                  </a:outerShdw>
                </a:effectLst>
                <a:latin typeface="+mn-lt"/>
              </a:rPr>
              <a:t>    Έμφαση στη συλλογική εργασία, τα συλλογικά αποτελέσματα, τις συλλογικές ανταμοιβές.</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3 - Θέση αριθμού διαφάνειας"/>
          <p:cNvSpPr txBox="1">
            <a:spLocks noGrp="1"/>
          </p:cNvSpPr>
          <p:nvPr/>
        </p:nvSpPr>
        <p:spPr bwMode="auto">
          <a:xfrm>
            <a:off x="8229600" y="6413500"/>
            <a:ext cx="914400" cy="457200"/>
          </a:xfrm>
          <a:prstGeom prst="rect">
            <a:avLst/>
          </a:prstGeom>
          <a:noFill/>
          <a:ln w="9525">
            <a:noFill/>
            <a:miter lim="800000"/>
            <a:headEnd/>
            <a:tailEnd/>
          </a:ln>
        </p:spPr>
        <p:txBody>
          <a:bodyPr anchor="b"/>
          <a:lstStyle/>
          <a:p>
            <a:pPr algn="r" eaLnBrk="1" hangingPunct="1"/>
            <a:fld id="{EFDF51C3-282D-4FC6-9773-FFD46DC0A8A6}" type="slidenum">
              <a:rPr lang="en-GB" sz="2400">
                <a:solidFill>
                  <a:schemeClr val="tx2"/>
                </a:solidFill>
                <a:latin typeface="Times New Roman" pitchFamily="18" charset="0"/>
              </a:rPr>
              <a:pPr algn="r" eaLnBrk="1" hangingPunct="1"/>
              <a:t>16</a:t>
            </a:fld>
            <a:endParaRPr lang="en-GB" sz="1400">
              <a:solidFill>
                <a:schemeClr val="tx2"/>
              </a:solidFill>
              <a:latin typeface="Times New Roman" pitchFamily="18" charset="0"/>
            </a:endParaRPr>
          </a:p>
        </p:txBody>
      </p:sp>
      <p:sp>
        <p:nvSpPr>
          <p:cNvPr id="57348" name="Text Box 4"/>
          <p:cNvSpPr txBox="1">
            <a:spLocks noChangeArrowheads="1"/>
          </p:cNvSpPr>
          <p:nvPr/>
        </p:nvSpPr>
        <p:spPr bwMode="auto">
          <a:xfrm>
            <a:off x="179388" y="428604"/>
            <a:ext cx="8964612" cy="2456057"/>
          </a:xfrm>
          <a:prstGeom prst="rect">
            <a:avLst/>
          </a:prstGeom>
          <a:noFill/>
          <a:ln w="9525">
            <a:noFill/>
            <a:miter lim="800000"/>
            <a:headEnd/>
            <a:tailEnd/>
          </a:ln>
          <a:effectLst/>
        </p:spPr>
        <p:txBody>
          <a:bodyPr>
            <a:spAutoFit/>
          </a:bodyPr>
          <a:lstStyle/>
          <a:p>
            <a:pPr algn="ctr" eaLnBrk="1" hangingPunct="1">
              <a:buFontTx/>
              <a:buBlip>
                <a:blip r:embed="rId3"/>
              </a:buBlip>
              <a:defRPr/>
            </a:pPr>
            <a:r>
              <a:rPr lang="el-GR" sz="2400" b="1" dirty="0">
                <a:solidFill>
                  <a:srgbClr val="868AC0"/>
                </a:solidFill>
                <a:effectLst>
                  <a:outerShdw blurRad="38100" dist="38100" dir="2700000" algn="tl">
                    <a:srgbClr val="C0C0C0"/>
                  </a:outerShdw>
                </a:effectLst>
                <a:latin typeface="Times New Roman" pitchFamily="18" charset="0"/>
              </a:rPr>
              <a:t> </a:t>
            </a:r>
            <a:r>
              <a:rPr lang="el-GR" sz="2400" dirty="0">
                <a:effectLst>
                  <a:outerShdw blurRad="38100" dist="38100" dir="2700000" algn="tl">
                    <a:srgbClr val="C0C0C0"/>
                  </a:outerShdw>
                </a:effectLst>
                <a:latin typeface="+mn-lt"/>
              </a:rPr>
              <a:t>Κατά </a:t>
            </a:r>
            <a:r>
              <a:rPr lang="en-US" sz="2400" dirty="0">
                <a:effectLst>
                  <a:outerShdw blurRad="38100" dist="38100" dir="2700000" algn="tl">
                    <a:srgbClr val="C0C0C0"/>
                  </a:outerShdw>
                </a:effectLst>
                <a:latin typeface="+mn-lt"/>
              </a:rPr>
              <a:t>LIKERT </a:t>
            </a:r>
            <a:r>
              <a:rPr lang="el-GR" sz="2400" dirty="0">
                <a:effectLst>
                  <a:outerShdw blurRad="38100" dist="38100" dir="2700000" algn="tl">
                    <a:srgbClr val="C0C0C0"/>
                  </a:outerShdw>
                </a:effectLst>
                <a:latin typeface="+mn-lt"/>
              </a:rPr>
              <a:t>το </a:t>
            </a:r>
            <a:r>
              <a:rPr lang="el-GR" sz="2400" b="1" i="1" dirty="0">
                <a:effectLst>
                  <a:outerShdw blurRad="38100" dist="38100" dir="2700000" algn="tl">
                    <a:srgbClr val="C0C0C0"/>
                  </a:outerShdw>
                </a:effectLst>
                <a:latin typeface="+mn-lt"/>
              </a:rPr>
              <a:t>Συμμετοχικό Σύστημα</a:t>
            </a:r>
            <a:r>
              <a:rPr lang="el-GR" sz="2400" dirty="0">
                <a:effectLst>
                  <a:outerShdw blurRad="38100" dist="38100" dir="2700000" algn="tl">
                    <a:srgbClr val="C0C0C0"/>
                  </a:outerShdw>
                </a:effectLst>
                <a:latin typeface="+mn-lt"/>
              </a:rPr>
              <a:t> είναι το πιο </a:t>
            </a:r>
          </a:p>
          <a:p>
            <a:pPr algn="ctr" eaLnBrk="1" hangingPunct="1">
              <a:defRPr/>
            </a:pPr>
            <a:r>
              <a:rPr lang="el-GR" sz="2400" dirty="0">
                <a:effectLst>
                  <a:outerShdw blurRad="38100" dist="38100" dir="2700000" algn="tl">
                    <a:srgbClr val="C0C0C0"/>
                  </a:outerShdw>
                </a:effectLst>
                <a:latin typeface="+mn-lt"/>
              </a:rPr>
              <a:t>Αποτελεσματικό και Παραγωγικό</a:t>
            </a:r>
          </a:p>
          <a:p>
            <a:pPr algn="ctr" eaLnBrk="1" hangingPunct="1">
              <a:lnSpc>
                <a:spcPct val="110000"/>
              </a:lnSpc>
              <a:buFontTx/>
              <a:buBlip>
                <a:blip r:embed="rId3"/>
              </a:buBlip>
              <a:defRPr/>
            </a:pPr>
            <a:r>
              <a:rPr lang="el-GR" sz="2400" b="1" dirty="0">
                <a:effectLst>
                  <a:outerShdw blurRad="38100" dist="38100" dir="2700000" algn="tl">
                    <a:srgbClr val="C0C0C0"/>
                  </a:outerShdw>
                </a:effectLst>
                <a:latin typeface="+mn-lt"/>
              </a:rPr>
              <a:t> </a:t>
            </a:r>
            <a:r>
              <a:rPr lang="el-GR" sz="2400" b="1" i="1" dirty="0">
                <a:effectLst>
                  <a:outerShdw blurRad="38100" dist="38100" dir="2700000" algn="tl">
                    <a:srgbClr val="C0C0C0"/>
                  </a:outerShdw>
                </a:effectLst>
                <a:latin typeface="+mn-lt"/>
              </a:rPr>
              <a:t>Δεν υπάρχει άμεση αιτιατή σχέση μεταξύ στυλ ηγεσίας</a:t>
            </a:r>
            <a:r>
              <a:rPr lang="el-GR" sz="2400" b="1" dirty="0">
                <a:effectLst>
                  <a:outerShdw blurRad="38100" dist="38100" dir="2700000" algn="tl">
                    <a:srgbClr val="C0C0C0"/>
                  </a:outerShdw>
                </a:effectLst>
                <a:latin typeface="+mn-lt"/>
              </a:rPr>
              <a:t> </a:t>
            </a:r>
            <a:r>
              <a:rPr lang="el-GR" sz="2400" b="1" i="1" dirty="0">
                <a:effectLst>
                  <a:outerShdw blurRad="38100" dist="38100" dir="2700000" algn="tl">
                    <a:srgbClr val="C0C0C0"/>
                  </a:outerShdw>
                </a:effectLst>
                <a:latin typeface="+mn-lt"/>
              </a:rPr>
              <a:t>και βαθμού απόδοσης της ομάδας</a:t>
            </a:r>
            <a:r>
              <a:rPr lang="el-GR" sz="2400" b="1" dirty="0">
                <a:effectLst>
                  <a:outerShdw blurRad="38100" dist="38100" dir="2700000" algn="tl">
                    <a:srgbClr val="C0C0C0"/>
                  </a:outerShdw>
                </a:effectLst>
                <a:latin typeface="+mn-lt"/>
              </a:rPr>
              <a:t> </a:t>
            </a:r>
            <a:r>
              <a:rPr lang="el-GR" sz="2400" dirty="0">
                <a:effectLst>
                  <a:outerShdw blurRad="38100" dist="38100" dir="2700000" algn="tl">
                    <a:srgbClr val="C0C0C0"/>
                  </a:outerShdw>
                </a:effectLst>
                <a:latin typeface="+mn-lt"/>
              </a:rPr>
              <a:t>αλλά δημιουργείται έμμεσα με τη μεσολάβηση των </a:t>
            </a:r>
            <a:r>
              <a:rPr lang="el-GR" sz="2400" b="1" dirty="0" err="1">
                <a:effectLst>
                  <a:outerShdw blurRad="38100" dist="38100" dir="2700000" algn="tl">
                    <a:srgbClr val="C0C0C0"/>
                  </a:outerShdw>
                </a:effectLst>
                <a:latin typeface="+mn-lt"/>
              </a:rPr>
              <a:t>παρεμβαίνουσων</a:t>
            </a:r>
            <a:r>
              <a:rPr lang="el-GR" sz="2400" dirty="0">
                <a:effectLst>
                  <a:outerShdw blurRad="38100" dist="38100" dir="2700000" algn="tl">
                    <a:srgbClr val="C0C0C0"/>
                  </a:outerShdw>
                </a:effectLst>
                <a:latin typeface="+mn-lt"/>
              </a:rPr>
              <a:t> μεταβλητών (</a:t>
            </a:r>
            <a:r>
              <a:rPr lang="en-US" sz="2400" b="1" dirty="0">
                <a:effectLst>
                  <a:outerShdw blurRad="38100" dist="38100" dir="2700000" algn="tl">
                    <a:srgbClr val="C0C0C0"/>
                  </a:outerShdw>
                </a:effectLst>
                <a:latin typeface="+mn-lt"/>
              </a:rPr>
              <a:t>intervening</a:t>
            </a:r>
            <a:r>
              <a:rPr lang="en-US" sz="2400" dirty="0">
                <a:effectLst>
                  <a:outerShdw blurRad="38100" dist="38100" dir="2700000" algn="tl">
                    <a:srgbClr val="C0C0C0"/>
                  </a:outerShdw>
                </a:effectLst>
                <a:latin typeface="+mn-lt"/>
              </a:rPr>
              <a:t> variables)</a:t>
            </a:r>
            <a:endParaRPr lang="el-GR" sz="2400" b="1" dirty="0">
              <a:effectLst>
                <a:outerShdw blurRad="38100" dist="38100" dir="2700000" algn="tl">
                  <a:srgbClr val="C0C0C0"/>
                </a:outerShdw>
              </a:effectLst>
              <a:latin typeface="+mn-lt"/>
            </a:endParaRPr>
          </a:p>
        </p:txBody>
      </p:sp>
      <p:graphicFrame>
        <p:nvGraphicFramePr>
          <p:cNvPr id="75800" name="Group 24"/>
          <p:cNvGraphicFramePr>
            <a:graphicFrameLocks noGrp="1"/>
          </p:cNvGraphicFramePr>
          <p:nvPr/>
        </p:nvGraphicFramePr>
        <p:xfrm>
          <a:off x="468315" y="3357564"/>
          <a:ext cx="8351837" cy="3184525"/>
        </p:xfrm>
        <a:graphic>
          <a:graphicData uri="http://schemas.openxmlformats.org/drawingml/2006/table">
            <a:tbl>
              <a:tblPr/>
              <a:tblGrid>
                <a:gridCol w="2700337">
                  <a:extLst>
                    <a:ext uri="{9D8B030D-6E8A-4147-A177-3AD203B41FA5}">
                      <a16:colId xmlns:a16="http://schemas.microsoft.com/office/drawing/2014/main" xmlns="" val="20000"/>
                    </a:ext>
                  </a:extLst>
                </a:gridCol>
                <a:gridCol w="2951163">
                  <a:extLst>
                    <a:ext uri="{9D8B030D-6E8A-4147-A177-3AD203B41FA5}">
                      <a16:colId xmlns:a16="http://schemas.microsoft.com/office/drawing/2014/main" xmlns="" val="20001"/>
                    </a:ext>
                  </a:extLst>
                </a:gridCol>
                <a:gridCol w="2700337">
                  <a:extLst>
                    <a:ext uri="{9D8B030D-6E8A-4147-A177-3AD203B41FA5}">
                      <a16:colId xmlns:a16="http://schemas.microsoft.com/office/drawing/2014/main" xmlns="" val="20002"/>
                    </a:ext>
                  </a:extLst>
                </a:gridCol>
              </a:tblGrid>
              <a:tr h="1152525">
                <a:tc>
                  <a:txBody>
                    <a:bodyPr/>
                    <a:lstStyle/>
                    <a:p>
                      <a:pPr marL="0" marR="0" lvl="0" indent="0" algn="ctr" defTabSz="914400" rtl="0" eaLnBrk="1" fontAlgn="base" latinLnBrk="0" hangingPunct="1">
                        <a:lnSpc>
                          <a:spcPct val="70000"/>
                        </a:lnSpc>
                        <a:spcBef>
                          <a:spcPct val="20000"/>
                        </a:spcBef>
                        <a:spcAft>
                          <a:spcPct val="0"/>
                        </a:spcAft>
                        <a:buClr>
                          <a:schemeClr val="tx2"/>
                        </a:buClr>
                        <a:buSzPct val="70000"/>
                        <a:buFont typeface="Wingdings" pitchFamily="2" charset="2"/>
                        <a:buNone/>
                        <a:tabLst/>
                      </a:pPr>
                      <a:r>
                        <a:rPr kumimoji="0" lang="el-GR" sz="2500" b="1" i="0" u="none" strike="noStrike" cap="none" normalizeH="0" baseline="0" dirty="0">
                          <a:ln>
                            <a:noFill/>
                          </a:ln>
                          <a:solidFill>
                            <a:srgbClr val="3E4276"/>
                          </a:solidFill>
                          <a:effectLst>
                            <a:outerShdw blurRad="38100" dist="38100" dir="2700000" algn="tl">
                              <a:srgbClr val="000000"/>
                            </a:outerShdw>
                          </a:effectLst>
                          <a:latin typeface="+mn-lt"/>
                        </a:rPr>
                        <a:t>Ανεξάρτητες μεταβλητές</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gradFill rotWithShape="1">
                      <a:gsLst>
                        <a:gs pos="0">
                          <a:schemeClr val="accent1"/>
                        </a:gs>
                        <a:gs pos="100000">
                          <a:srgbClr val="8592A0"/>
                        </a:gs>
                      </a:gsLst>
                      <a:lin ang="5400000" scaled="1"/>
                    </a:gradFill>
                  </a:tcPr>
                </a:tc>
                <a:tc>
                  <a:txBody>
                    <a:bodyPr/>
                    <a:lstStyle/>
                    <a:p>
                      <a:pPr marL="0" marR="0" lvl="0" indent="0" algn="ctr" defTabSz="914400" rtl="0" eaLnBrk="1" fontAlgn="base" latinLnBrk="0" hangingPunct="1">
                        <a:lnSpc>
                          <a:spcPct val="70000"/>
                        </a:lnSpc>
                        <a:spcBef>
                          <a:spcPct val="20000"/>
                        </a:spcBef>
                        <a:spcAft>
                          <a:spcPct val="0"/>
                        </a:spcAft>
                        <a:buClr>
                          <a:schemeClr val="tx2"/>
                        </a:buClr>
                        <a:buSzPct val="70000"/>
                        <a:buFont typeface="Wingdings" pitchFamily="2" charset="2"/>
                        <a:buNone/>
                        <a:tabLst/>
                      </a:pPr>
                      <a:r>
                        <a:rPr kumimoji="0" lang="el-GR" sz="2500" b="1" i="0" u="none" strike="noStrike" cap="none" normalizeH="0" baseline="0" dirty="0">
                          <a:ln>
                            <a:noFill/>
                          </a:ln>
                          <a:solidFill>
                            <a:srgbClr val="3E4276"/>
                          </a:solidFill>
                          <a:effectLst>
                            <a:outerShdw blurRad="38100" dist="38100" dir="2700000" algn="tl">
                              <a:srgbClr val="000000"/>
                            </a:outerShdw>
                          </a:effectLst>
                          <a:latin typeface="+mn-lt"/>
                        </a:rPr>
                        <a:t>Παρεμβαίνουσες μεταβλητές</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gradFill rotWithShape="1">
                      <a:gsLst>
                        <a:gs pos="0">
                          <a:schemeClr val="accent1"/>
                        </a:gs>
                        <a:gs pos="100000">
                          <a:srgbClr val="8592A0"/>
                        </a:gs>
                      </a:gsLst>
                      <a:lin ang="5400000" scaled="1"/>
                    </a:gradFill>
                  </a:tcPr>
                </a:tc>
                <a:tc>
                  <a:txBody>
                    <a:bodyPr/>
                    <a:lstStyle/>
                    <a:p>
                      <a:pPr marL="0" marR="0" lvl="0" indent="0" algn="ctr" defTabSz="914400" rtl="0" eaLnBrk="1" fontAlgn="base" latinLnBrk="0" hangingPunct="1">
                        <a:lnSpc>
                          <a:spcPct val="70000"/>
                        </a:lnSpc>
                        <a:spcBef>
                          <a:spcPct val="20000"/>
                        </a:spcBef>
                        <a:spcAft>
                          <a:spcPct val="0"/>
                        </a:spcAft>
                        <a:buClr>
                          <a:schemeClr val="tx2"/>
                        </a:buClr>
                        <a:buSzPct val="70000"/>
                        <a:buFont typeface="Wingdings" pitchFamily="2" charset="2"/>
                        <a:buNone/>
                        <a:tabLst/>
                      </a:pPr>
                      <a:r>
                        <a:rPr kumimoji="0" lang="el-GR" sz="2500" b="1" i="0" u="none" strike="noStrike" cap="none" normalizeH="0" baseline="0" dirty="0">
                          <a:ln>
                            <a:noFill/>
                          </a:ln>
                          <a:solidFill>
                            <a:srgbClr val="3E4276"/>
                          </a:solidFill>
                          <a:effectLst>
                            <a:outerShdw blurRad="38100" dist="38100" dir="2700000" algn="tl">
                              <a:srgbClr val="000000"/>
                            </a:outerShdw>
                          </a:effectLst>
                          <a:latin typeface="Calibri" pitchFamily="34" charset="0"/>
                          <a:ea typeface="Calibri" pitchFamily="34" charset="0"/>
                          <a:cs typeface="Calibri" pitchFamily="34" charset="0"/>
                        </a:rPr>
                        <a:t>Αποτελέσματα</a:t>
                      </a:r>
                    </a:p>
                    <a:p>
                      <a:pPr marL="0" marR="0" lvl="0" indent="0" algn="ctr" defTabSz="914400" rtl="0" eaLnBrk="1" fontAlgn="base" latinLnBrk="0" hangingPunct="1">
                        <a:lnSpc>
                          <a:spcPct val="70000"/>
                        </a:lnSpc>
                        <a:spcBef>
                          <a:spcPct val="20000"/>
                        </a:spcBef>
                        <a:spcAft>
                          <a:spcPct val="0"/>
                        </a:spcAft>
                        <a:buClr>
                          <a:schemeClr val="tx2"/>
                        </a:buClr>
                        <a:buSzPct val="70000"/>
                        <a:buFont typeface="Wingdings" pitchFamily="2" charset="2"/>
                        <a:buNone/>
                        <a:tabLst/>
                      </a:pPr>
                      <a:r>
                        <a:rPr kumimoji="0" lang="el-GR" sz="2500" b="1" i="0" u="none" strike="noStrike" cap="none" normalizeH="0" baseline="0" dirty="0">
                          <a:ln>
                            <a:noFill/>
                          </a:ln>
                          <a:solidFill>
                            <a:srgbClr val="3E4276"/>
                          </a:solidFill>
                          <a:effectLst>
                            <a:outerShdw blurRad="38100" dist="38100" dir="2700000" algn="tl">
                              <a:srgbClr val="000000"/>
                            </a:outerShdw>
                          </a:effectLst>
                          <a:latin typeface="Calibri" pitchFamily="34" charset="0"/>
                          <a:ea typeface="Calibri" pitchFamily="34" charset="0"/>
                          <a:cs typeface="Calibri" pitchFamily="34" charset="0"/>
                        </a:rPr>
                        <a:t>(</a:t>
                      </a:r>
                      <a:r>
                        <a:rPr kumimoji="0" lang="en-US" sz="2500" b="1" i="0" u="none" strike="noStrike" cap="none" normalizeH="0" baseline="0" dirty="0">
                          <a:ln>
                            <a:noFill/>
                          </a:ln>
                          <a:solidFill>
                            <a:srgbClr val="3E4276"/>
                          </a:solidFill>
                          <a:effectLst>
                            <a:outerShdw blurRad="38100" dist="38100" dir="2700000" algn="tl">
                              <a:srgbClr val="000000"/>
                            </a:outerShdw>
                          </a:effectLst>
                          <a:latin typeface="Calibri" pitchFamily="34" charset="0"/>
                          <a:ea typeface="Calibri" pitchFamily="34" charset="0"/>
                          <a:cs typeface="Calibri" pitchFamily="34" charset="0"/>
                        </a:rPr>
                        <a:t>end-results variables)</a:t>
                      </a:r>
                      <a:endParaRPr kumimoji="0" lang="el-GR" sz="2500" b="1" i="0" u="none" strike="noStrike" cap="none" normalizeH="0" baseline="0" dirty="0">
                        <a:ln>
                          <a:noFill/>
                        </a:ln>
                        <a:solidFill>
                          <a:srgbClr val="3E4276"/>
                        </a:solidFill>
                        <a:effectLst>
                          <a:outerShdw blurRad="38100" dist="38100" dir="2700000" algn="tl">
                            <a:srgbClr val="000000"/>
                          </a:outerShdw>
                        </a:effectLst>
                        <a:latin typeface="Calibri" pitchFamily="34" charset="0"/>
                        <a:ea typeface="Calibri" pitchFamily="34" charset="0"/>
                        <a:cs typeface="Calibri" pitchFamily="34"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gradFill rotWithShape="1">
                      <a:gsLst>
                        <a:gs pos="0">
                          <a:schemeClr val="accent1"/>
                        </a:gs>
                        <a:gs pos="100000">
                          <a:srgbClr val="8592A0"/>
                        </a:gs>
                      </a:gsLst>
                      <a:lin ang="5400000" scaled="1"/>
                    </a:gradFill>
                  </a:tcPr>
                </a:tc>
                <a:extLst>
                  <a:ext uri="{0D108BD9-81ED-4DB2-BD59-A6C34878D82A}">
                    <a16:rowId xmlns:a16="http://schemas.microsoft.com/office/drawing/2014/main" xmlns="" val="10000"/>
                  </a:ext>
                </a:extLst>
              </a:tr>
              <a:tr h="203200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Tx/>
                        <a:buChar char="-"/>
                        <a:tabLst/>
                      </a:pPr>
                      <a:r>
                        <a:rPr kumimoji="0" lang="el-GR" sz="1900" b="1" i="0" u="none" strike="noStrike" cap="none" normalizeH="0" baseline="0" dirty="0">
                          <a:ln>
                            <a:noFill/>
                          </a:ln>
                          <a:solidFill>
                            <a:schemeClr val="tx1"/>
                          </a:solidFill>
                          <a:effectLst>
                            <a:outerShdw blurRad="38100" dist="38100" dir="2700000" algn="tl">
                              <a:srgbClr val="FFFFFF"/>
                            </a:outerShdw>
                          </a:effectLst>
                          <a:latin typeface="+mn-lt"/>
                        </a:rPr>
                        <a:t>Στυλ ηγεσίας</a:t>
                      </a:r>
                    </a:p>
                    <a:p>
                      <a:pPr marL="0" marR="0" lvl="0" indent="0" algn="l" defTabSz="914400" rtl="0" eaLnBrk="1" fontAlgn="base" latinLnBrk="0" hangingPunct="1">
                        <a:lnSpc>
                          <a:spcPct val="100000"/>
                        </a:lnSpc>
                        <a:spcBef>
                          <a:spcPct val="20000"/>
                        </a:spcBef>
                        <a:spcAft>
                          <a:spcPct val="0"/>
                        </a:spcAft>
                        <a:buClr>
                          <a:schemeClr val="tx2"/>
                        </a:buClr>
                        <a:buSzPct val="70000"/>
                        <a:buFontTx/>
                        <a:buChar char="-"/>
                        <a:tabLst/>
                      </a:pPr>
                      <a:r>
                        <a:rPr kumimoji="0" lang="el-GR" sz="1900" b="1" i="0" u="none" strike="noStrike" cap="none" normalizeH="0" baseline="0" dirty="0">
                          <a:ln>
                            <a:noFill/>
                          </a:ln>
                          <a:solidFill>
                            <a:schemeClr val="tx1"/>
                          </a:solidFill>
                          <a:effectLst>
                            <a:outerShdw blurRad="38100" dist="38100" dir="2700000" algn="tl">
                              <a:srgbClr val="FFFFFF"/>
                            </a:outerShdw>
                          </a:effectLst>
                          <a:latin typeface="+mn-lt"/>
                        </a:rPr>
                        <a:t> </a:t>
                      </a:r>
                      <a:r>
                        <a:rPr kumimoji="0" lang="el-GR" sz="1900" b="0" i="0" u="none" strike="noStrike" cap="none" normalizeH="0" baseline="0" dirty="0">
                          <a:ln>
                            <a:noFill/>
                          </a:ln>
                          <a:solidFill>
                            <a:schemeClr val="tx1"/>
                          </a:solidFill>
                          <a:effectLst>
                            <a:outerShdw blurRad="38100" dist="38100" dir="2700000" algn="tl">
                              <a:srgbClr val="FFFFFF"/>
                            </a:outerShdw>
                          </a:effectLst>
                          <a:latin typeface="+mn-lt"/>
                        </a:rPr>
                        <a:t>Φιλοσοφία</a:t>
                      </a:r>
                    </a:p>
                    <a:p>
                      <a:pPr marL="0" marR="0" lvl="0" indent="0" algn="l" defTabSz="914400" rtl="0" eaLnBrk="1" fontAlgn="base" latinLnBrk="0" hangingPunct="1">
                        <a:lnSpc>
                          <a:spcPct val="100000"/>
                        </a:lnSpc>
                        <a:spcBef>
                          <a:spcPct val="20000"/>
                        </a:spcBef>
                        <a:spcAft>
                          <a:spcPct val="0"/>
                        </a:spcAft>
                        <a:buClr>
                          <a:schemeClr val="tx2"/>
                        </a:buClr>
                        <a:buSzPct val="70000"/>
                        <a:buFontTx/>
                        <a:buChar char="-"/>
                        <a:tabLst/>
                      </a:pPr>
                      <a:r>
                        <a:rPr kumimoji="0" lang="el-GR" sz="1900" b="0" i="0" u="none" strike="noStrike" cap="none" normalizeH="0" baseline="0" dirty="0">
                          <a:ln>
                            <a:noFill/>
                          </a:ln>
                          <a:solidFill>
                            <a:schemeClr val="tx1"/>
                          </a:solidFill>
                          <a:effectLst>
                            <a:outerShdw blurRad="38100" dist="38100" dir="2700000" algn="tl">
                              <a:srgbClr val="FFFFFF"/>
                            </a:outerShdw>
                          </a:effectLst>
                          <a:latin typeface="+mn-lt"/>
                        </a:rPr>
                        <a:t> Πολιτικές </a:t>
                      </a:r>
                    </a:p>
                    <a:p>
                      <a:pPr marL="0" marR="0" lvl="0" indent="0" algn="l" defTabSz="914400" rtl="0" eaLnBrk="1" fontAlgn="base" latinLnBrk="0" hangingPunct="1">
                        <a:lnSpc>
                          <a:spcPct val="100000"/>
                        </a:lnSpc>
                        <a:spcBef>
                          <a:spcPct val="20000"/>
                        </a:spcBef>
                        <a:spcAft>
                          <a:spcPct val="0"/>
                        </a:spcAft>
                        <a:buClr>
                          <a:schemeClr val="tx2"/>
                        </a:buClr>
                        <a:buSzPct val="70000"/>
                        <a:buFontTx/>
                        <a:buNone/>
                        <a:tabLst/>
                      </a:pPr>
                      <a:r>
                        <a:rPr kumimoji="0" lang="el-GR" sz="1900" b="0" i="0" u="none" strike="noStrike" cap="none" normalizeH="0" baseline="0" dirty="0">
                          <a:ln>
                            <a:noFill/>
                          </a:ln>
                          <a:solidFill>
                            <a:schemeClr val="tx1"/>
                          </a:solidFill>
                          <a:effectLst>
                            <a:outerShdw blurRad="38100" dist="38100" dir="2700000" algn="tl">
                              <a:srgbClr val="FFFFFF"/>
                            </a:outerShdw>
                          </a:effectLst>
                          <a:latin typeface="+mn-lt"/>
                        </a:rPr>
                        <a:t>Πρακτικές</a:t>
                      </a:r>
                    </a:p>
                    <a:p>
                      <a:pPr marL="0" marR="0" lvl="0" indent="0" algn="l" defTabSz="914400" rtl="0" eaLnBrk="1" fontAlgn="base" latinLnBrk="0" hangingPunct="1">
                        <a:lnSpc>
                          <a:spcPct val="100000"/>
                        </a:lnSpc>
                        <a:spcBef>
                          <a:spcPct val="20000"/>
                        </a:spcBef>
                        <a:spcAft>
                          <a:spcPct val="0"/>
                        </a:spcAft>
                        <a:buClr>
                          <a:schemeClr val="tx2"/>
                        </a:buClr>
                        <a:buSzPct val="70000"/>
                        <a:buFontTx/>
                        <a:buChar char="-"/>
                        <a:tabLst/>
                      </a:pPr>
                      <a:r>
                        <a:rPr kumimoji="0" lang="el-GR" sz="1900" b="0" i="0" u="none" strike="noStrike" cap="none" normalizeH="0" baseline="0" dirty="0">
                          <a:ln>
                            <a:noFill/>
                          </a:ln>
                          <a:solidFill>
                            <a:schemeClr val="tx1"/>
                          </a:solidFill>
                          <a:effectLst>
                            <a:outerShdw blurRad="38100" dist="38100" dir="2700000" algn="tl">
                              <a:srgbClr val="FFFFFF"/>
                            </a:outerShdw>
                          </a:effectLst>
                          <a:latin typeface="+mn-lt"/>
                        </a:rPr>
                        <a:t> Δομές</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gradFill rotWithShape="1">
                      <a:gsLst>
                        <a:gs pos="0">
                          <a:schemeClr val="bg2"/>
                        </a:gs>
                        <a:gs pos="50000">
                          <a:schemeClr val="bg1"/>
                        </a:gs>
                        <a:gs pos="100000">
                          <a:schemeClr val="bg2"/>
                        </a:gs>
                      </a:gsLst>
                      <a:lin ang="5400000" scaled="1"/>
                    </a:gradFill>
                  </a:tcPr>
                </a:tc>
                <a:tc>
                  <a:txBody>
                    <a:bodyPr/>
                    <a:lstStyle/>
                    <a:p>
                      <a:pPr marL="0" marR="0" lvl="0" indent="0" algn="l" defTabSz="914400" rtl="0" eaLnBrk="1" fontAlgn="base" latinLnBrk="0" hangingPunct="1">
                        <a:lnSpc>
                          <a:spcPct val="70000"/>
                        </a:lnSpc>
                        <a:spcBef>
                          <a:spcPct val="20000"/>
                        </a:spcBef>
                        <a:spcAft>
                          <a:spcPct val="0"/>
                        </a:spcAft>
                        <a:buClr>
                          <a:schemeClr val="tx2"/>
                        </a:buClr>
                        <a:buSzPct val="70000"/>
                        <a:buFontTx/>
                        <a:buChar char="-"/>
                        <a:tabLst/>
                      </a:pPr>
                      <a:r>
                        <a:rPr kumimoji="0" lang="el-GR" sz="1900" b="0" i="0" u="none" strike="noStrike" cap="none" normalizeH="0" baseline="0" dirty="0">
                          <a:ln>
                            <a:noFill/>
                          </a:ln>
                          <a:solidFill>
                            <a:schemeClr val="tx1"/>
                          </a:solidFill>
                          <a:effectLst>
                            <a:outerShdw blurRad="38100" dist="38100" dir="2700000" algn="tl">
                              <a:srgbClr val="FFFFFF"/>
                            </a:outerShdw>
                          </a:effectLst>
                          <a:latin typeface="Calibri" pitchFamily="34" charset="0"/>
                          <a:ea typeface="Calibri" pitchFamily="34" charset="0"/>
                          <a:cs typeface="Calibri" pitchFamily="34" charset="0"/>
                        </a:rPr>
                        <a:t>Στάσεις</a:t>
                      </a:r>
                    </a:p>
                    <a:p>
                      <a:pPr marL="0" marR="0" lvl="0" indent="0" algn="l" defTabSz="914400" rtl="0" eaLnBrk="1" fontAlgn="base" latinLnBrk="0" hangingPunct="1">
                        <a:lnSpc>
                          <a:spcPct val="100000"/>
                        </a:lnSpc>
                        <a:spcBef>
                          <a:spcPct val="20000"/>
                        </a:spcBef>
                        <a:spcAft>
                          <a:spcPct val="0"/>
                        </a:spcAft>
                        <a:buClr>
                          <a:schemeClr val="tx2"/>
                        </a:buClr>
                        <a:buSzPct val="70000"/>
                        <a:buFontTx/>
                        <a:buChar char="-"/>
                        <a:tabLst/>
                      </a:pPr>
                      <a:r>
                        <a:rPr kumimoji="0" lang="el-GR" sz="2500" b="0" i="0" u="none" strike="noStrike" cap="none" normalizeH="0" baseline="0" dirty="0">
                          <a:ln>
                            <a:noFill/>
                          </a:ln>
                          <a:solidFill>
                            <a:schemeClr val="tx1"/>
                          </a:solidFill>
                          <a:effectLst/>
                          <a:latin typeface="Calibri" pitchFamily="34" charset="0"/>
                          <a:ea typeface="Calibri" pitchFamily="34" charset="0"/>
                          <a:cs typeface="Calibri" pitchFamily="34" charset="0"/>
                        </a:rPr>
                        <a:t> </a:t>
                      </a:r>
                      <a:r>
                        <a:rPr kumimoji="0" lang="el-GR" sz="1900" b="1" i="0" u="none" strike="noStrike" cap="none" normalizeH="0" baseline="0" dirty="0">
                          <a:ln>
                            <a:noFill/>
                          </a:ln>
                          <a:solidFill>
                            <a:schemeClr val="tx1"/>
                          </a:solidFill>
                          <a:effectLst>
                            <a:outerShdw blurRad="38100" dist="38100" dir="2700000" algn="tl">
                              <a:srgbClr val="FFFFFF"/>
                            </a:outerShdw>
                          </a:effectLst>
                          <a:latin typeface="Calibri" pitchFamily="34" charset="0"/>
                          <a:ea typeface="Calibri" pitchFamily="34" charset="0"/>
                          <a:cs typeface="Calibri" pitchFamily="34" charset="0"/>
                        </a:rPr>
                        <a:t>Παρακίνηση</a:t>
                      </a:r>
                    </a:p>
                    <a:p>
                      <a:pPr marL="0" marR="0" lvl="0" indent="0" algn="l" defTabSz="914400" rtl="0" eaLnBrk="1" fontAlgn="base" latinLnBrk="0" hangingPunct="1">
                        <a:lnSpc>
                          <a:spcPct val="100000"/>
                        </a:lnSpc>
                        <a:spcBef>
                          <a:spcPct val="20000"/>
                        </a:spcBef>
                        <a:spcAft>
                          <a:spcPct val="0"/>
                        </a:spcAft>
                        <a:buClr>
                          <a:schemeClr val="tx2"/>
                        </a:buClr>
                        <a:buSzPct val="70000"/>
                        <a:buFontTx/>
                        <a:buChar char="-"/>
                        <a:tabLst/>
                      </a:pPr>
                      <a:r>
                        <a:rPr kumimoji="0" lang="el-GR" sz="1900" b="0" i="0" u="none" strike="noStrike" cap="none" normalizeH="0" baseline="0" dirty="0">
                          <a:ln>
                            <a:noFill/>
                          </a:ln>
                          <a:solidFill>
                            <a:schemeClr val="tx1"/>
                          </a:solidFill>
                          <a:effectLst>
                            <a:outerShdw blurRad="38100" dist="38100" dir="2700000" algn="tl">
                              <a:srgbClr val="FFFFFF"/>
                            </a:outerShdw>
                          </a:effectLst>
                          <a:latin typeface="Calibri" pitchFamily="34" charset="0"/>
                          <a:ea typeface="Calibri" pitchFamily="34" charset="0"/>
                          <a:cs typeface="Calibri" pitchFamily="34" charset="0"/>
                        </a:rPr>
                        <a:t>Αντιλήψεις, συμπεριφορά κλπ</a:t>
                      </a:r>
                      <a:endParaRPr kumimoji="0" lang="el-GR" sz="2500" b="0" i="0" u="none" strike="noStrike" cap="none" normalizeH="0" baseline="0" dirty="0">
                        <a:ln>
                          <a:noFill/>
                        </a:ln>
                        <a:solidFill>
                          <a:schemeClr val="tx1"/>
                        </a:solidFill>
                        <a:effectLst>
                          <a:outerShdw blurRad="38100" dist="38100" dir="2700000" algn="tl">
                            <a:srgbClr val="FFFFFF"/>
                          </a:outerShdw>
                        </a:effectLst>
                        <a:latin typeface="Calibri" pitchFamily="34" charset="0"/>
                        <a:ea typeface="Calibri" pitchFamily="34" charset="0"/>
                        <a:cs typeface="Calibri"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gradFill rotWithShape="1">
                      <a:gsLst>
                        <a:gs pos="0">
                          <a:schemeClr val="bg2"/>
                        </a:gs>
                        <a:gs pos="50000">
                          <a:schemeClr val="bg1"/>
                        </a:gs>
                        <a:gs pos="100000">
                          <a:schemeClr val="bg2"/>
                        </a:gs>
                      </a:gsLst>
                      <a:lin ang="5400000" scaled="1"/>
                    </a:gra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Tx/>
                        <a:buChar char="-"/>
                        <a:tabLst/>
                      </a:pPr>
                      <a:r>
                        <a:rPr kumimoji="0" lang="el-GR" sz="1900" b="0" i="0" u="none" strike="noStrike" cap="none" normalizeH="0" baseline="0" dirty="0">
                          <a:ln>
                            <a:noFill/>
                          </a:ln>
                          <a:solidFill>
                            <a:schemeClr val="tx1"/>
                          </a:solidFill>
                          <a:effectLst>
                            <a:outerShdw blurRad="38100" dist="38100" dir="2700000" algn="tl">
                              <a:srgbClr val="FFFFFF"/>
                            </a:outerShdw>
                          </a:effectLst>
                          <a:latin typeface="Calibri" pitchFamily="34" charset="0"/>
                          <a:ea typeface="Calibri" pitchFamily="34" charset="0"/>
                          <a:cs typeface="Calibri" pitchFamily="34" charset="0"/>
                        </a:rPr>
                        <a:t>Παραγωγικότητα</a:t>
                      </a:r>
                    </a:p>
                    <a:p>
                      <a:pPr marL="0" marR="0" lvl="0" indent="0" algn="l" defTabSz="914400" rtl="0" eaLnBrk="1" fontAlgn="base" latinLnBrk="0" hangingPunct="1">
                        <a:lnSpc>
                          <a:spcPct val="100000"/>
                        </a:lnSpc>
                        <a:spcBef>
                          <a:spcPct val="20000"/>
                        </a:spcBef>
                        <a:spcAft>
                          <a:spcPct val="0"/>
                        </a:spcAft>
                        <a:buClr>
                          <a:schemeClr val="tx2"/>
                        </a:buClr>
                        <a:buSzPct val="70000"/>
                        <a:buFontTx/>
                        <a:buChar char="-"/>
                        <a:tabLst/>
                      </a:pPr>
                      <a:r>
                        <a:rPr kumimoji="0" lang="el-GR" sz="2500" b="0" i="0" u="none" strike="noStrike" cap="none" normalizeH="0" baseline="0" dirty="0">
                          <a:ln>
                            <a:noFill/>
                          </a:ln>
                          <a:solidFill>
                            <a:schemeClr val="tx1"/>
                          </a:solidFill>
                          <a:effectLst>
                            <a:outerShdw blurRad="38100" dist="38100" dir="2700000" algn="tl">
                              <a:srgbClr val="FFFFFF"/>
                            </a:outerShdw>
                          </a:effectLst>
                          <a:latin typeface="Calibri" pitchFamily="34" charset="0"/>
                          <a:ea typeface="Calibri" pitchFamily="34" charset="0"/>
                          <a:cs typeface="Calibri" pitchFamily="34" charset="0"/>
                        </a:rPr>
                        <a:t> </a:t>
                      </a:r>
                      <a:r>
                        <a:rPr kumimoji="0" lang="el-GR" sz="1900" b="0" i="0" u="none" strike="noStrike" cap="none" normalizeH="0" baseline="0" dirty="0">
                          <a:ln>
                            <a:noFill/>
                          </a:ln>
                          <a:solidFill>
                            <a:schemeClr val="tx1"/>
                          </a:solidFill>
                          <a:effectLst>
                            <a:outerShdw blurRad="38100" dist="38100" dir="2700000" algn="tl">
                              <a:srgbClr val="FFFFFF"/>
                            </a:outerShdw>
                          </a:effectLst>
                          <a:latin typeface="Calibri" pitchFamily="34" charset="0"/>
                          <a:ea typeface="Calibri" pitchFamily="34" charset="0"/>
                          <a:cs typeface="Calibri" pitchFamily="34" charset="0"/>
                        </a:rPr>
                        <a:t>Κόστος</a:t>
                      </a:r>
                    </a:p>
                    <a:p>
                      <a:pPr marL="0" marR="0" lvl="0" indent="0" algn="l" defTabSz="914400" rtl="0" eaLnBrk="1" fontAlgn="base" latinLnBrk="0" hangingPunct="1">
                        <a:lnSpc>
                          <a:spcPct val="100000"/>
                        </a:lnSpc>
                        <a:spcBef>
                          <a:spcPct val="20000"/>
                        </a:spcBef>
                        <a:spcAft>
                          <a:spcPct val="0"/>
                        </a:spcAft>
                        <a:buClr>
                          <a:schemeClr val="tx2"/>
                        </a:buClr>
                        <a:buSzPct val="70000"/>
                        <a:buFontTx/>
                        <a:buChar char="-"/>
                        <a:tabLst/>
                      </a:pPr>
                      <a:r>
                        <a:rPr kumimoji="0" lang="en-US" sz="1900" b="0" i="0" u="none" strike="noStrike" cap="none" normalizeH="0" baseline="0" dirty="0">
                          <a:ln>
                            <a:noFill/>
                          </a:ln>
                          <a:solidFill>
                            <a:schemeClr val="tx1"/>
                          </a:solidFill>
                          <a:effectLst>
                            <a:outerShdw blurRad="38100" dist="38100" dir="2700000" algn="tl">
                              <a:srgbClr val="FFFFFF"/>
                            </a:outerShdw>
                          </a:effectLst>
                          <a:latin typeface="Calibri" pitchFamily="34" charset="0"/>
                          <a:ea typeface="Calibri" pitchFamily="34" charset="0"/>
                          <a:cs typeface="Calibri" pitchFamily="34" charset="0"/>
                        </a:rPr>
                        <a:t> </a:t>
                      </a:r>
                      <a:r>
                        <a:rPr kumimoji="0" lang="el-GR" sz="1900" b="0" i="0" u="none" strike="noStrike" cap="none" normalizeH="0" baseline="0" dirty="0">
                          <a:ln>
                            <a:noFill/>
                          </a:ln>
                          <a:solidFill>
                            <a:schemeClr val="tx1"/>
                          </a:solidFill>
                          <a:effectLst>
                            <a:outerShdw blurRad="38100" dist="38100" dir="2700000" algn="tl">
                              <a:srgbClr val="FFFFFF"/>
                            </a:outerShdw>
                          </a:effectLst>
                          <a:latin typeface="Calibri" pitchFamily="34" charset="0"/>
                          <a:ea typeface="Calibri" pitchFamily="34" charset="0"/>
                          <a:cs typeface="Calibri" pitchFamily="34" charset="0"/>
                        </a:rPr>
                        <a:t>Ποιότητα</a:t>
                      </a:r>
                    </a:p>
                    <a:p>
                      <a:pPr marL="0" marR="0" lvl="0" indent="0" algn="l" defTabSz="914400" rtl="0" eaLnBrk="1" fontAlgn="base" latinLnBrk="0" hangingPunct="1">
                        <a:lnSpc>
                          <a:spcPct val="100000"/>
                        </a:lnSpc>
                        <a:spcBef>
                          <a:spcPct val="20000"/>
                        </a:spcBef>
                        <a:spcAft>
                          <a:spcPct val="0"/>
                        </a:spcAft>
                        <a:buClr>
                          <a:schemeClr val="tx2"/>
                        </a:buClr>
                        <a:buSzPct val="70000"/>
                        <a:buFontTx/>
                        <a:buChar char="-"/>
                        <a:tabLst/>
                      </a:pPr>
                      <a:r>
                        <a:rPr kumimoji="0" lang="el-GR" sz="1900" b="0" i="0" u="none" strike="noStrike" cap="none" normalizeH="0" baseline="0" dirty="0">
                          <a:ln>
                            <a:noFill/>
                          </a:ln>
                          <a:solidFill>
                            <a:schemeClr val="tx1"/>
                          </a:solidFill>
                          <a:effectLst>
                            <a:outerShdw blurRad="38100" dist="38100" dir="2700000" algn="tl">
                              <a:srgbClr val="FFFFFF"/>
                            </a:outerShdw>
                          </a:effectLst>
                          <a:latin typeface="Calibri" pitchFamily="34" charset="0"/>
                          <a:ea typeface="Calibri" pitchFamily="34" charset="0"/>
                          <a:cs typeface="Calibri" pitchFamily="34" charset="0"/>
                        </a:rPr>
                        <a:t> </a:t>
                      </a:r>
                      <a:r>
                        <a:rPr kumimoji="0" lang="en-US" sz="1900" b="0" i="0" u="none" strike="noStrike" cap="none" normalizeH="0" baseline="0" dirty="0">
                          <a:ln>
                            <a:noFill/>
                          </a:ln>
                          <a:solidFill>
                            <a:schemeClr val="tx1"/>
                          </a:solidFill>
                          <a:effectLst>
                            <a:outerShdw blurRad="38100" dist="38100" dir="2700000" algn="tl">
                              <a:srgbClr val="FFFFFF"/>
                            </a:outerShdw>
                          </a:effectLst>
                          <a:latin typeface="Calibri" pitchFamily="34" charset="0"/>
                          <a:ea typeface="Calibri" pitchFamily="34" charset="0"/>
                          <a:cs typeface="Calibri" pitchFamily="34" charset="0"/>
                        </a:rPr>
                        <a:t> </a:t>
                      </a:r>
                      <a:r>
                        <a:rPr kumimoji="0" lang="el-GR" sz="1900" b="0" i="0" u="none" strike="noStrike" cap="none" normalizeH="0" baseline="0" dirty="0">
                          <a:ln>
                            <a:noFill/>
                          </a:ln>
                          <a:solidFill>
                            <a:schemeClr val="tx1"/>
                          </a:solidFill>
                          <a:effectLst>
                            <a:outerShdw blurRad="38100" dist="38100" dir="2700000" algn="tl">
                              <a:srgbClr val="FFFFFF"/>
                            </a:outerShdw>
                          </a:effectLst>
                          <a:latin typeface="Calibri" pitchFamily="34" charset="0"/>
                          <a:ea typeface="Calibri" pitchFamily="34" charset="0"/>
                          <a:cs typeface="Calibri" pitchFamily="34" charset="0"/>
                        </a:rPr>
                        <a:t>Κέρδη</a:t>
                      </a:r>
                    </a:p>
                    <a:p>
                      <a:pPr marL="0" marR="0" lvl="0" indent="0" algn="l" defTabSz="914400" rtl="0" eaLnBrk="1" fontAlgn="base" latinLnBrk="0" hangingPunct="1">
                        <a:lnSpc>
                          <a:spcPct val="100000"/>
                        </a:lnSpc>
                        <a:spcBef>
                          <a:spcPct val="20000"/>
                        </a:spcBef>
                        <a:spcAft>
                          <a:spcPct val="0"/>
                        </a:spcAft>
                        <a:buClr>
                          <a:schemeClr val="tx2"/>
                        </a:buClr>
                        <a:buSzPct val="70000"/>
                        <a:buFontTx/>
                        <a:buChar char="-"/>
                        <a:tabLst/>
                      </a:pPr>
                      <a:r>
                        <a:rPr kumimoji="0" lang="el-GR" sz="1900" b="0" i="0" u="none" strike="noStrike" cap="none" normalizeH="0" baseline="0" dirty="0">
                          <a:ln>
                            <a:noFill/>
                          </a:ln>
                          <a:solidFill>
                            <a:schemeClr val="tx1"/>
                          </a:solidFill>
                          <a:effectLst>
                            <a:outerShdw blurRad="38100" dist="38100" dir="2700000" algn="tl">
                              <a:srgbClr val="FFFFFF"/>
                            </a:outerShdw>
                          </a:effectLst>
                          <a:latin typeface="Calibri" pitchFamily="34" charset="0"/>
                          <a:ea typeface="Calibri" pitchFamily="34" charset="0"/>
                          <a:cs typeface="Calibri" pitchFamily="34" charset="0"/>
                        </a:rPr>
                        <a:t> Εισόδημα, Απουσίες</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gradFill rotWithShape="1">
                      <a:gsLst>
                        <a:gs pos="0">
                          <a:schemeClr val="bg2"/>
                        </a:gs>
                        <a:gs pos="50000">
                          <a:schemeClr val="bg1"/>
                        </a:gs>
                        <a:gs pos="100000">
                          <a:schemeClr val="bg2"/>
                        </a:gs>
                      </a:gsLst>
                      <a:lin ang="5400000" scaled="1"/>
                    </a:gradFill>
                  </a:tcPr>
                </a:tc>
                <a:extLst>
                  <a:ext uri="{0D108BD9-81ED-4DB2-BD59-A6C34878D82A}">
                    <a16:rowId xmlns:a16="http://schemas.microsoft.com/office/drawing/2014/main" xmlns="" val="10001"/>
                  </a:ext>
                </a:extLst>
              </a:tr>
            </a:tbl>
          </a:graphicData>
        </a:graphic>
      </p:graphicFrame>
      <p:sp>
        <p:nvSpPr>
          <p:cNvPr id="75794" name="Line 27"/>
          <p:cNvSpPr>
            <a:spLocks noChangeShapeType="1"/>
          </p:cNvSpPr>
          <p:nvPr/>
        </p:nvSpPr>
        <p:spPr bwMode="auto">
          <a:xfrm>
            <a:off x="1979613" y="5300663"/>
            <a:ext cx="1008062" cy="0"/>
          </a:xfrm>
          <a:prstGeom prst="line">
            <a:avLst/>
          </a:prstGeom>
          <a:noFill/>
          <a:ln w="28575">
            <a:solidFill>
              <a:schemeClr val="tx1"/>
            </a:solidFill>
            <a:miter lim="800000"/>
            <a:headEnd/>
            <a:tailEnd type="triangle" w="med" len="med"/>
          </a:ln>
        </p:spPr>
        <p:txBody>
          <a:bodyPr wrap="none"/>
          <a:lstStyle/>
          <a:p>
            <a:endParaRPr lang="el-GR"/>
          </a:p>
        </p:txBody>
      </p:sp>
      <p:sp>
        <p:nvSpPr>
          <p:cNvPr id="75795" name="Line 28"/>
          <p:cNvSpPr>
            <a:spLocks noChangeShapeType="1"/>
          </p:cNvSpPr>
          <p:nvPr/>
        </p:nvSpPr>
        <p:spPr bwMode="auto">
          <a:xfrm>
            <a:off x="5003802" y="5229225"/>
            <a:ext cx="1008063" cy="0"/>
          </a:xfrm>
          <a:prstGeom prst="line">
            <a:avLst/>
          </a:prstGeom>
          <a:noFill/>
          <a:ln w="28575">
            <a:solidFill>
              <a:schemeClr val="tx1"/>
            </a:solidFill>
            <a:miter lim="800000"/>
            <a:headEnd/>
            <a:tailEnd type="triangle" w="med" len="med"/>
          </a:ln>
        </p:spPr>
        <p:txBody>
          <a:bodyPr wrap="none"/>
          <a:lstStyle/>
          <a:p>
            <a:endParaRPr lang="el-GR"/>
          </a:p>
        </p:txBody>
      </p:sp>
      <p:sp>
        <p:nvSpPr>
          <p:cNvPr id="75796" name="Text Box 34"/>
          <p:cNvSpPr txBox="1">
            <a:spLocks noChangeArrowheads="1"/>
          </p:cNvSpPr>
          <p:nvPr/>
        </p:nvSpPr>
        <p:spPr bwMode="auto">
          <a:xfrm>
            <a:off x="539751" y="2781301"/>
            <a:ext cx="184731" cy="461665"/>
          </a:xfrm>
          <a:prstGeom prst="rect">
            <a:avLst/>
          </a:prstGeom>
          <a:noFill/>
          <a:ln w="9525">
            <a:noFill/>
            <a:miter lim="800000"/>
            <a:headEnd/>
            <a:tailEnd/>
          </a:ln>
        </p:spPr>
        <p:txBody>
          <a:bodyPr wrap="none">
            <a:spAutoFit/>
          </a:bodyPr>
          <a:lstStyle/>
          <a:p>
            <a:pPr eaLnBrk="1" hangingPunct="1"/>
            <a:endParaRPr lang="el-GR" sz="2400">
              <a:latin typeface="Times New Roman" pitchFamily="18" charset="0"/>
            </a:endParaRPr>
          </a:p>
        </p:txBody>
      </p:sp>
      <p:sp>
        <p:nvSpPr>
          <p:cNvPr id="57379" name="Text Box 35"/>
          <p:cNvSpPr txBox="1">
            <a:spLocks noChangeArrowheads="1"/>
          </p:cNvSpPr>
          <p:nvPr/>
        </p:nvSpPr>
        <p:spPr bwMode="auto">
          <a:xfrm>
            <a:off x="395290" y="2852740"/>
            <a:ext cx="3309817" cy="461665"/>
          </a:xfrm>
          <a:prstGeom prst="rect">
            <a:avLst/>
          </a:prstGeom>
          <a:noFill/>
          <a:ln w="9525">
            <a:noFill/>
            <a:miter lim="800000"/>
            <a:headEnd/>
            <a:tailEnd/>
          </a:ln>
          <a:effectLst/>
        </p:spPr>
        <p:txBody>
          <a:bodyPr wrap="none">
            <a:spAutoFit/>
          </a:bodyPr>
          <a:lstStyle/>
          <a:p>
            <a:pPr eaLnBrk="1" hangingPunct="1">
              <a:defRPr/>
            </a:pPr>
            <a:r>
              <a:rPr lang="el-GR" sz="2400" b="1" dirty="0">
                <a:effectLst>
                  <a:outerShdw blurRad="38100" dist="38100" dir="2700000" algn="tl">
                    <a:srgbClr val="C0C0C0"/>
                  </a:outerShdw>
                </a:effectLst>
                <a:latin typeface="+mn-lt"/>
              </a:rPr>
              <a:t>Το μοντέλο του </a:t>
            </a:r>
            <a:r>
              <a:rPr lang="en-US" sz="2400" b="1" dirty="0">
                <a:effectLst>
                  <a:outerShdw blurRad="38100" dist="38100" dir="2700000" algn="tl">
                    <a:srgbClr val="C0C0C0"/>
                  </a:outerShdw>
                </a:effectLst>
                <a:latin typeface="+mn-lt"/>
              </a:rPr>
              <a:t>LIKERT</a:t>
            </a:r>
            <a:endParaRPr lang="el-GR" sz="2400" b="1" dirty="0">
              <a:effectLst>
                <a:outerShdw blurRad="38100" dist="38100" dir="2700000" algn="tl">
                  <a:srgbClr val="C0C0C0"/>
                </a:outerShdw>
              </a:effectLst>
              <a:latin typeface="+mn-l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1214415" y="4572009"/>
            <a:ext cx="7072362" cy="1000124"/>
          </a:xfrm>
        </p:spPr>
        <p:txBody>
          <a:bodyPr>
            <a:normAutofit fontScale="90000"/>
          </a:bodyPr>
          <a:lstStyle/>
          <a:p>
            <a:pPr algn="ctr"/>
            <a:r>
              <a:rPr lang="en-US" sz="4000" b="1" dirty="0">
                <a:solidFill>
                  <a:schemeClr val="tx1"/>
                </a:solidFill>
                <a:effectLst>
                  <a:outerShdw blurRad="38100" dist="38100" dir="2700000" algn="tl">
                    <a:srgbClr val="C0C0C0"/>
                  </a:outerShdw>
                </a:effectLst>
                <a:latin typeface="Calibri" pitchFamily="34" charset="0"/>
                <a:ea typeface="Calibri" pitchFamily="34" charset="0"/>
                <a:cs typeface="Calibri" pitchFamily="34" charset="0"/>
              </a:rPr>
              <a:t>Authority is a poor substitute for leadership</a:t>
            </a:r>
            <a:r>
              <a:rPr lang="en-US" sz="4000" b="1" dirty="0">
                <a:effectLst>
                  <a:outerShdw blurRad="38100" dist="38100" dir="2700000" algn="tl">
                    <a:srgbClr val="C0C0C0"/>
                  </a:outerShdw>
                </a:effectLst>
              </a:rPr>
              <a:t/>
            </a:r>
            <a:br>
              <a:rPr lang="en-US" sz="4000" b="1" dirty="0">
                <a:effectLst>
                  <a:outerShdw blurRad="38100" dist="38100" dir="2700000" algn="tl">
                    <a:srgbClr val="C0C0C0"/>
                  </a:outerShdw>
                </a:effectLst>
              </a:rPr>
            </a:br>
            <a:r>
              <a:rPr lang="el-GR" sz="4000" b="1" dirty="0">
                <a:effectLst>
                  <a:outerShdw blurRad="38100" dist="38100" dir="2700000" algn="tl">
                    <a:srgbClr val="C0C0C0"/>
                  </a:outerShdw>
                </a:effectLst>
              </a:rPr>
              <a:t/>
            </a:r>
            <a:br>
              <a:rPr lang="el-GR" sz="4000" b="1" dirty="0">
                <a:effectLst>
                  <a:outerShdw blurRad="38100" dist="38100" dir="2700000" algn="tl">
                    <a:srgbClr val="C0C0C0"/>
                  </a:outerShdw>
                </a:effectLst>
              </a:rPr>
            </a:br>
            <a:r>
              <a:rPr lang="el-GR" sz="4000" b="1" dirty="0">
                <a:effectLst>
                  <a:outerShdw blurRad="38100" dist="38100" dir="2700000" algn="tl">
                    <a:srgbClr val="C0C0C0"/>
                  </a:outerShdw>
                </a:effectLst>
              </a:rPr>
              <a:t/>
            </a:r>
            <a:br>
              <a:rPr lang="el-GR" sz="4000" b="1" dirty="0">
                <a:effectLst>
                  <a:outerShdw blurRad="38100" dist="38100" dir="2700000" algn="tl">
                    <a:srgbClr val="C0C0C0"/>
                  </a:outerShdw>
                </a:effectLst>
              </a:rPr>
            </a:br>
            <a:r>
              <a:rPr lang="en-US" sz="3200" dirty="0">
                <a:solidFill>
                  <a:schemeClr val="tx1"/>
                </a:solidFill>
                <a:latin typeface="Calibri" pitchFamily="34" charset="0"/>
                <a:ea typeface="Calibri" pitchFamily="34" charset="0"/>
                <a:cs typeface="Calibri" pitchFamily="34" charset="0"/>
              </a:rPr>
              <a:t>Leaders don’t force people to follow …they invite them on a journey </a:t>
            </a:r>
            <a:br>
              <a:rPr lang="en-US" sz="3200" dirty="0">
                <a:solidFill>
                  <a:schemeClr val="tx1"/>
                </a:solidFill>
                <a:latin typeface="Calibri" pitchFamily="34" charset="0"/>
                <a:ea typeface="Calibri" pitchFamily="34" charset="0"/>
                <a:cs typeface="Calibri" pitchFamily="34" charset="0"/>
              </a:rPr>
            </a:br>
            <a:endParaRPr lang="en-US" sz="3200" dirty="0">
              <a:solidFill>
                <a:schemeClr val="tx1"/>
              </a:solidFill>
              <a:latin typeface="Calibri" pitchFamily="34" charset="0"/>
              <a:ea typeface="Calibri" pitchFamily="34" charset="0"/>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22882"/>
                                        </p:tgtEl>
                                        <p:attrNameLst>
                                          <p:attrName>style.visibility</p:attrName>
                                        </p:attrNameLst>
                                      </p:cBhvr>
                                      <p:to>
                                        <p:strVal val="visible"/>
                                      </p:to>
                                    </p:set>
                                    <p:animEffect transition="in" filter="diamond(in)">
                                      <p:cBhvr>
                                        <p:cTn id="7" dur="2000"/>
                                        <p:tgtEl>
                                          <p:spTgt spid="1228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4"/>
          <p:cNvSpPr>
            <a:spLocks noGrp="1" noChangeArrowheads="1"/>
          </p:cNvSpPr>
          <p:nvPr>
            <p:ph type="title"/>
          </p:nvPr>
        </p:nvSpPr>
        <p:spPr>
          <a:noFill/>
          <a:ln/>
        </p:spPr>
        <p:txBody>
          <a:bodyPr anchor="ctr"/>
          <a:lstStyle/>
          <a:p>
            <a:r>
              <a:rPr lang="el-GR" sz="3200" dirty="0">
                <a:solidFill>
                  <a:schemeClr val="tx1"/>
                </a:solidFill>
                <a:latin typeface="+mn-lt"/>
              </a:rPr>
              <a:t>3.2) Προσεγγίσεις της συμπεριφοράς</a:t>
            </a:r>
            <a:endParaRPr lang="en-US" sz="3200" dirty="0">
              <a:solidFill>
                <a:schemeClr val="tx1"/>
              </a:solidFill>
              <a:latin typeface="+mn-lt"/>
            </a:endParaRPr>
          </a:p>
        </p:txBody>
      </p:sp>
      <p:sp>
        <p:nvSpPr>
          <p:cNvPr id="13315" name="Rectangle 3"/>
          <p:cNvSpPr>
            <a:spLocks noGrp="1" noChangeArrowheads="1"/>
          </p:cNvSpPr>
          <p:nvPr>
            <p:ph sz="quarter" idx="1"/>
          </p:nvPr>
        </p:nvSpPr>
        <p:spPr/>
        <p:txBody>
          <a:bodyPr/>
          <a:lstStyle/>
          <a:p>
            <a:r>
              <a:rPr lang="en-US" dirty="0">
                <a:latin typeface="Calibri" pitchFamily="34" charset="0"/>
                <a:ea typeface="Calibri" pitchFamily="34" charset="0"/>
                <a:cs typeface="Calibri" pitchFamily="34" charset="0"/>
              </a:rPr>
              <a:t>Blake &amp; Mouton (1981): </a:t>
            </a:r>
            <a:r>
              <a:rPr lang="el-GR" dirty="0">
                <a:latin typeface="Calibri" pitchFamily="34" charset="0"/>
                <a:ea typeface="Calibri" pitchFamily="34" charset="0"/>
                <a:cs typeface="Calibri" pitchFamily="34" charset="0"/>
              </a:rPr>
              <a:t>Διευθυντικό πλέγμα</a:t>
            </a:r>
          </a:p>
          <a:p>
            <a:pPr>
              <a:buFont typeface="Wingdings" pitchFamily="2" charset="2"/>
              <a:buNone/>
            </a:pPr>
            <a:r>
              <a:rPr lang="el-GR" dirty="0">
                <a:latin typeface="Calibri" pitchFamily="34" charset="0"/>
                <a:ea typeface="Calibri" pitchFamily="34" charset="0"/>
                <a:cs typeface="Calibri" pitchFamily="34" charset="0"/>
              </a:rPr>
              <a:t>Φροντίδα για τους εργαζόμενους &amp;</a:t>
            </a:r>
          </a:p>
          <a:p>
            <a:pPr>
              <a:buFont typeface="Wingdings" pitchFamily="2" charset="2"/>
              <a:buNone/>
            </a:pPr>
            <a:r>
              <a:rPr lang="el-GR" dirty="0">
                <a:latin typeface="Calibri" pitchFamily="34" charset="0"/>
                <a:ea typeface="Calibri" pitchFamily="34" charset="0"/>
                <a:cs typeface="Calibri" pitchFamily="34" charset="0"/>
              </a:rPr>
              <a:t>Φροντίδα για την παραγωγή</a:t>
            </a:r>
          </a:p>
          <a:p>
            <a:pPr>
              <a:buFont typeface="Wingdings" pitchFamily="2" charset="2"/>
              <a:buNone/>
            </a:pPr>
            <a:endParaRPr lang="el-GR" dirty="0">
              <a:latin typeface="Calibri" pitchFamily="34" charset="0"/>
              <a:ea typeface="Calibri" pitchFamily="34" charset="0"/>
              <a:cs typeface="Calibri" pitchFamily="34" charset="0"/>
            </a:endParaRPr>
          </a:p>
          <a:p>
            <a:pPr>
              <a:buFont typeface="Wingdings" pitchFamily="2" charset="2"/>
              <a:buNone/>
            </a:pPr>
            <a:r>
              <a:rPr lang="el-GR" dirty="0">
                <a:latin typeface="Calibri" pitchFamily="34" charset="0"/>
                <a:ea typeface="Calibri" pitchFamily="34" charset="0"/>
                <a:cs typeface="Calibri" pitchFamily="34" charset="0"/>
              </a:rPr>
              <a:t>Δημιουργήθηκε πλέγμα με 81 πιθανές θέσεις</a:t>
            </a:r>
            <a:endParaRPr lang="en-US" dirty="0">
              <a:latin typeface="Calibri" pitchFamily="34" charset="0"/>
              <a:ea typeface="Calibri" pitchFamily="34" charset="0"/>
              <a:cs typeface="Calibri"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3 - Θέση αριθμού διαφάνειας"/>
          <p:cNvSpPr txBox="1">
            <a:spLocks noGrp="1"/>
          </p:cNvSpPr>
          <p:nvPr/>
        </p:nvSpPr>
        <p:spPr bwMode="auto">
          <a:xfrm>
            <a:off x="8229600" y="6413500"/>
            <a:ext cx="914400" cy="457200"/>
          </a:xfrm>
          <a:prstGeom prst="rect">
            <a:avLst/>
          </a:prstGeom>
          <a:noFill/>
          <a:ln w="9525">
            <a:noFill/>
            <a:miter lim="800000"/>
            <a:headEnd/>
            <a:tailEnd/>
          </a:ln>
        </p:spPr>
        <p:txBody>
          <a:bodyPr anchor="b"/>
          <a:lstStyle/>
          <a:p>
            <a:pPr algn="r" eaLnBrk="1" hangingPunct="1"/>
            <a:fld id="{13C23645-0DD5-4925-86B2-BC49A855AD90}" type="slidenum">
              <a:rPr lang="en-GB" sz="2400">
                <a:solidFill>
                  <a:schemeClr val="tx2"/>
                </a:solidFill>
                <a:latin typeface="Times New Roman" pitchFamily="18" charset="0"/>
              </a:rPr>
              <a:pPr algn="r" eaLnBrk="1" hangingPunct="1"/>
              <a:t>19</a:t>
            </a:fld>
            <a:endParaRPr lang="en-GB" sz="1400">
              <a:solidFill>
                <a:schemeClr val="tx2"/>
              </a:solidFill>
              <a:latin typeface="Times New Roman" pitchFamily="18" charset="0"/>
            </a:endParaRPr>
          </a:p>
        </p:txBody>
      </p:sp>
      <p:sp>
        <p:nvSpPr>
          <p:cNvPr id="58372" name="Text Box 4"/>
          <p:cNvSpPr txBox="1">
            <a:spLocks noChangeArrowheads="1"/>
          </p:cNvSpPr>
          <p:nvPr/>
        </p:nvSpPr>
        <p:spPr bwMode="auto">
          <a:xfrm>
            <a:off x="304802" y="304801"/>
            <a:ext cx="8374063" cy="954107"/>
          </a:xfrm>
          <a:prstGeom prst="rect">
            <a:avLst/>
          </a:prstGeom>
          <a:noFill/>
          <a:ln w="9525">
            <a:noFill/>
            <a:miter lim="800000"/>
            <a:headEnd/>
            <a:tailEnd/>
          </a:ln>
          <a:effectLst/>
        </p:spPr>
        <p:txBody>
          <a:bodyPr>
            <a:spAutoFit/>
          </a:bodyPr>
          <a:lstStyle/>
          <a:p>
            <a:pPr eaLnBrk="1" hangingPunct="1"/>
            <a:r>
              <a:rPr lang="en-US" sz="2800" b="1" dirty="0">
                <a:effectLst>
                  <a:outerShdw blurRad="38100" dist="38100" dir="2700000" algn="tl">
                    <a:srgbClr val="C0C0C0"/>
                  </a:outerShdw>
                </a:effectLst>
                <a:latin typeface="Calibri" pitchFamily="34" charset="0"/>
                <a:ea typeface="Calibri" pitchFamily="34" charset="0"/>
                <a:cs typeface="Calibri" pitchFamily="34" charset="0"/>
              </a:rPr>
              <a:t>3</a:t>
            </a:r>
            <a:r>
              <a:rPr lang="el-GR" sz="2800" b="1" dirty="0">
                <a:effectLst>
                  <a:outerShdw blurRad="38100" dist="38100" dir="2700000" algn="tl">
                    <a:srgbClr val="C0C0C0"/>
                  </a:outerShdw>
                </a:effectLst>
                <a:latin typeface="Calibri" pitchFamily="34" charset="0"/>
                <a:ea typeface="Calibri" pitchFamily="34" charset="0"/>
                <a:cs typeface="Calibri" pitchFamily="34" charset="0"/>
              </a:rPr>
              <a:t>.2) Το Διευθυντικό Πλέγμα (ή Διοικητική Σχάρα) των </a:t>
            </a:r>
            <a:r>
              <a:rPr lang="en-US" sz="2800" b="1" dirty="0">
                <a:effectLst>
                  <a:outerShdw blurRad="38100" dist="38100" dir="2700000" algn="tl">
                    <a:srgbClr val="C0C0C0"/>
                  </a:outerShdw>
                </a:effectLst>
                <a:latin typeface="Calibri" pitchFamily="34" charset="0"/>
                <a:ea typeface="Calibri" pitchFamily="34" charset="0"/>
                <a:cs typeface="Calibri" pitchFamily="34" charset="0"/>
              </a:rPr>
              <a:t>Blake &amp; Mouton (</a:t>
            </a:r>
            <a:r>
              <a:rPr lang="el-GR" sz="2800" b="1" dirty="0">
                <a:effectLst>
                  <a:outerShdw blurRad="38100" dist="38100" dir="2700000" algn="tl">
                    <a:srgbClr val="C0C0C0"/>
                  </a:outerShdw>
                </a:effectLst>
                <a:latin typeface="Calibri" pitchFamily="34" charset="0"/>
                <a:ea typeface="Calibri" pitchFamily="34" charset="0"/>
                <a:cs typeface="Calibri" pitchFamily="34" charset="0"/>
              </a:rPr>
              <a:t>’60)</a:t>
            </a:r>
          </a:p>
        </p:txBody>
      </p:sp>
      <p:graphicFrame>
        <p:nvGraphicFramePr>
          <p:cNvPr id="77950" name="Group 126"/>
          <p:cNvGraphicFramePr>
            <a:graphicFrameLocks noGrp="1"/>
          </p:cNvGraphicFramePr>
          <p:nvPr/>
        </p:nvGraphicFramePr>
        <p:xfrm>
          <a:off x="928664" y="1500175"/>
          <a:ext cx="7723187" cy="4775200"/>
        </p:xfrm>
        <a:graphic>
          <a:graphicData uri="http://schemas.openxmlformats.org/drawingml/2006/table">
            <a:tbl>
              <a:tblPr/>
              <a:tblGrid>
                <a:gridCol w="9017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58825">
                  <a:extLst>
                    <a:ext uri="{9D8B030D-6E8A-4147-A177-3AD203B41FA5}">
                      <a16:colId xmlns:a16="http://schemas.microsoft.com/office/drawing/2014/main" xmlns="" val="20002"/>
                    </a:ext>
                  </a:extLst>
                </a:gridCol>
                <a:gridCol w="755650">
                  <a:extLst>
                    <a:ext uri="{9D8B030D-6E8A-4147-A177-3AD203B41FA5}">
                      <a16:colId xmlns:a16="http://schemas.microsoft.com/office/drawing/2014/main" xmlns="" val="20003"/>
                    </a:ext>
                  </a:extLst>
                </a:gridCol>
                <a:gridCol w="757237">
                  <a:extLst>
                    <a:ext uri="{9D8B030D-6E8A-4147-A177-3AD203B41FA5}">
                      <a16:colId xmlns:a16="http://schemas.microsoft.com/office/drawing/2014/main" xmlns="" val="20004"/>
                    </a:ext>
                  </a:extLst>
                </a:gridCol>
                <a:gridCol w="760413">
                  <a:extLst>
                    <a:ext uri="{9D8B030D-6E8A-4147-A177-3AD203B41FA5}">
                      <a16:colId xmlns:a16="http://schemas.microsoft.com/office/drawing/2014/main" xmlns="" val="20005"/>
                    </a:ext>
                  </a:extLst>
                </a:gridCol>
                <a:gridCol w="755650">
                  <a:extLst>
                    <a:ext uri="{9D8B030D-6E8A-4147-A177-3AD203B41FA5}">
                      <a16:colId xmlns:a16="http://schemas.microsoft.com/office/drawing/2014/main" xmlns="" val="20006"/>
                    </a:ext>
                  </a:extLst>
                </a:gridCol>
                <a:gridCol w="757237">
                  <a:extLst>
                    <a:ext uri="{9D8B030D-6E8A-4147-A177-3AD203B41FA5}">
                      <a16:colId xmlns:a16="http://schemas.microsoft.com/office/drawing/2014/main" xmlns="" val="20007"/>
                    </a:ext>
                  </a:extLst>
                </a:gridCol>
                <a:gridCol w="757238">
                  <a:extLst>
                    <a:ext uri="{9D8B030D-6E8A-4147-A177-3AD203B41FA5}">
                      <a16:colId xmlns:a16="http://schemas.microsoft.com/office/drawing/2014/main" xmlns="" val="20008"/>
                    </a:ext>
                  </a:extLst>
                </a:gridCol>
                <a:gridCol w="757237">
                  <a:extLst>
                    <a:ext uri="{9D8B030D-6E8A-4147-A177-3AD203B41FA5}">
                      <a16:colId xmlns:a16="http://schemas.microsoft.com/office/drawing/2014/main" xmlns="" val="20009"/>
                    </a:ext>
                  </a:extLst>
                </a:gridCol>
              </a:tblGrid>
              <a:tr h="477520">
                <a:tc rowSpan="9">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0" i="0" u="none" strike="noStrike" cap="none" normalizeH="0" baseline="0" dirty="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1" u="none" strike="noStrike" cap="none" normalizeH="0" baseline="0" dirty="0">
                        <a:ln>
                          <a:noFill/>
                        </a:ln>
                        <a:solidFill>
                          <a:srgbClr val="DFAB17"/>
                        </a:solidFill>
                        <a:effectLst>
                          <a:outerShdw blurRad="38100" dist="38100" dir="2700000" algn="tl">
                            <a:srgbClr val="000000"/>
                          </a:outerShdw>
                        </a:effectLst>
                        <a:latin typeface="Verdana" pitchFamily="34"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gradFill rotWithShape="1">
                      <a:gsLst>
                        <a:gs pos="0">
                          <a:srgbClr val="1C8C71"/>
                        </a:gs>
                        <a:gs pos="50000">
                          <a:srgbClr val="FFFFFF"/>
                        </a:gs>
                        <a:gs pos="100000">
                          <a:srgbClr val="1C8C71"/>
                        </a:gs>
                      </a:gsLst>
                      <a:lin ang="5400000" scaled="1"/>
                    </a:gra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1" i="0" u="none" strike="noStrike" cap="none" normalizeH="0" baseline="0" dirty="0">
                          <a:ln>
                            <a:noFill/>
                          </a:ln>
                          <a:solidFill>
                            <a:srgbClr val="1C8C71"/>
                          </a:solidFill>
                          <a:effectLst>
                            <a:outerShdw blurRad="38100" dist="38100" dir="2700000" algn="tl">
                              <a:srgbClr val="C0C0C0"/>
                            </a:outerShdw>
                          </a:effectLst>
                          <a:latin typeface="+mn-lt"/>
                          <a:ea typeface="Calibri" pitchFamily="34" charset="0"/>
                          <a:cs typeface="Calibri" pitchFamily="34" charset="0"/>
                        </a:rPr>
                        <a:t>1,9</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1" i="0" u="none" strike="noStrike" cap="none" normalizeH="0" baseline="0" dirty="0">
                          <a:ln>
                            <a:noFill/>
                          </a:ln>
                          <a:solidFill>
                            <a:srgbClr val="1C8C71"/>
                          </a:solidFill>
                          <a:effectLst>
                            <a:outerShdw blurRad="38100" dist="38100" dir="2700000" algn="tl">
                              <a:srgbClr val="000000"/>
                            </a:outerShdw>
                          </a:effectLst>
                          <a:latin typeface="+mn-lt"/>
                        </a:rPr>
                        <a:t>9,9</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DFAB17"/>
                    </a:solidFill>
                  </a:tcPr>
                </a:tc>
                <a:extLst>
                  <a:ext uri="{0D108BD9-81ED-4DB2-BD59-A6C34878D82A}">
                    <a16:rowId xmlns:a16="http://schemas.microsoft.com/office/drawing/2014/main" xmlns="" val="10000"/>
                  </a:ext>
                </a:extLst>
              </a:tr>
              <a:tr h="477520">
                <a:tc vMerge="1">
                  <a:txBody>
                    <a:bodyPr/>
                    <a:lstStyle/>
                    <a:p>
                      <a:endParaRPr lang="el-GR"/>
                    </a:p>
                  </a:txBody>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477520">
                <a:tc vMerge="1">
                  <a:txBody>
                    <a:bodyPr/>
                    <a:lstStyle/>
                    <a:p>
                      <a:endParaRPr lang="el-GR"/>
                    </a:p>
                  </a:txBody>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77520">
                <a:tc vMerge="1">
                  <a:txBody>
                    <a:bodyPr/>
                    <a:lstStyle/>
                    <a:p>
                      <a:endParaRPr lang="el-GR"/>
                    </a:p>
                  </a:txBody>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477520">
                <a:tc vMerge="1">
                  <a:txBody>
                    <a:bodyPr/>
                    <a:lstStyle/>
                    <a:p>
                      <a:endParaRPr lang="el-GR"/>
                    </a:p>
                  </a:txBody>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rPr>
                        <a:t>5,5</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477520">
                <a:tc vMerge="1">
                  <a:txBody>
                    <a:bodyPr/>
                    <a:lstStyle/>
                    <a:p>
                      <a:endParaRPr lang="el-GR"/>
                    </a:p>
                  </a:txBody>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477520">
                <a:tc vMerge="1">
                  <a:txBody>
                    <a:bodyPr/>
                    <a:lstStyle/>
                    <a:p>
                      <a:endParaRPr lang="el-GR"/>
                    </a:p>
                  </a:txBody>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477520">
                <a:tc vMerge="1">
                  <a:txBody>
                    <a:bodyPr/>
                    <a:lstStyle/>
                    <a:p>
                      <a:endParaRPr lang="el-GR"/>
                    </a:p>
                  </a:txBody>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r h="477520">
                <a:tc vMerge="1">
                  <a:txBody>
                    <a:bodyPr/>
                    <a:lstStyle/>
                    <a:p>
                      <a:endParaRPr lang="el-GR"/>
                    </a:p>
                  </a:txBody>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1" i="0" u="none" strike="noStrike" cap="none" normalizeH="0" baseline="0" dirty="0">
                          <a:ln>
                            <a:noFill/>
                          </a:ln>
                          <a:solidFill>
                            <a:srgbClr val="1C8C71"/>
                          </a:solidFill>
                          <a:effectLst>
                            <a:outerShdw blurRad="38100" dist="38100" dir="2700000" algn="tl">
                              <a:srgbClr val="C0C0C0"/>
                            </a:outerShdw>
                          </a:effectLst>
                          <a:latin typeface="+mn-lt"/>
                          <a:ea typeface="Calibri" pitchFamily="34" charset="0"/>
                          <a:cs typeface="Calibri" pitchFamily="34" charset="0"/>
                        </a:rPr>
                        <a:t>1,1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1" i="0" u="none" strike="noStrike" cap="none" normalizeH="0" baseline="0">
                        <a:ln>
                          <a:noFill/>
                        </a:ln>
                        <a:solidFill>
                          <a:srgbClr val="1C8C71"/>
                        </a:solidFill>
                        <a:effectLst>
                          <a:outerShdw blurRad="38100" dist="38100" dir="2700000" algn="tl">
                            <a:srgbClr val="C0C0C0"/>
                          </a:outerShdw>
                        </a:effectLst>
                        <a:latin typeface="Verdan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1" i="0" u="none" strike="noStrike" cap="none" normalizeH="0" baseline="0" dirty="0">
                          <a:ln>
                            <a:noFill/>
                          </a:ln>
                          <a:solidFill>
                            <a:srgbClr val="1C8C71"/>
                          </a:solidFill>
                          <a:effectLst>
                            <a:outerShdw blurRad="38100" dist="38100" dir="2700000" algn="tl">
                              <a:srgbClr val="C0C0C0"/>
                            </a:outerShdw>
                          </a:effectLst>
                          <a:latin typeface="+mn-lt"/>
                        </a:rPr>
                        <a:t>9,1</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r h="477520">
                <a:tc gridSpan="10">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1" i="1" u="none" strike="noStrike" cap="none" normalizeH="0" baseline="0" dirty="0">
                          <a:ln>
                            <a:noFill/>
                          </a:ln>
                          <a:solidFill>
                            <a:srgbClr val="DFAB17"/>
                          </a:solidFill>
                          <a:effectLst>
                            <a:outerShdw blurRad="38100" dist="38100" dir="2700000" algn="tl">
                              <a:srgbClr val="000000"/>
                            </a:outerShdw>
                          </a:effectLst>
                          <a:latin typeface="+mn-lt"/>
                        </a:rPr>
                        <a:t>Ενδιαφέρον για την παραγωγή</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gradFill rotWithShape="1">
                      <a:gsLst>
                        <a:gs pos="0">
                          <a:srgbClr val="1C8C71"/>
                        </a:gs>
                        <a:gs pos="50000">
                          <a:srgbClr val="FFFFFF"/>
                        </a:gs>
                        <a:gs pos="100000">
                          <a:srgbClr val="1C8C71"/>
                        </a:gs>
                      </a:gsLst>
                      <a:lin ang="5400000" scaled="1"/>
                    </a:gra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10009"/>
                  </a:ext>
                </a:extLst>
              </a:tr>
            </a:tbl>
          </a:graphicData>
        </a:graphic>
      </p:graphicFrame>
      <p:sp>
        <p:nvSpPr>
          <p:cNvPr id="77938" name="Rectangle 114"/>
          <p:cNvSpPr>
            <a:spLocks noChangeArrowheads="1"/>
          </p:cNvSpPr>
          <p:nvPr/>
        </p:nvSpPr>
        <p:spPr bwMode="auto">
          <a:xfrm rot="16200000">
            <a:off x="-990600" y="3116288"/>
            <a:ext cx="4876800" cy="461665"/>
          </a:xfrm>
          <a:prstGeom prst="rect">
            <a:avLst/>
          </a:prstGeom>
          <a:noFill/>
          <a:ln w="9525">
            <a:noFill/>
            <a:miter lim="800000"/>
            <a:headEnd/>
            <a:tailEnd/>
          </a:ln>
          <a:effectLst/>
        </p:spPr>
        <p:txBody>
          <a:bodyPr>
            <a:spAutoFit/>
          </a:bodyPr>
          <a:lstStyle/>
          <a:p>
            <a:r>
              <a:rPr lang="el-GR" sz="2400" b="1" i="1" dirty="0">
                <a:solidFill>
                  <a:srgbClr val="DFAB17"/>
                </a:solidFill>
                <a:effectLst>
                  <a:outerShdw blurRad="38100" dist="38100" dir="2700000" algn="tl">
                    <a:srgbClr val="C0C0C0"/>
                  </a:outerShdw>
                </a:effectLst>
                <a:latin typeface="+mn-lt"/>
              </a:rPr>
              <a:t>Ενδιαφέρον</a:t>
            </a:r>
            <a:r>
              <a:rPr lang="el-GR" sz="2400" b="1" i="1" dirty="0">
                <a:solidFill>
                  <a:srgbClr val="DFAB17"/>
                </a:solidFill>
                <a:effectLst>
                  <a:outerShdw blurRad="38100" dist="38100" dir="2700000" algn="tl">
                    <a:srgbClr val="C0C0C0"/>
                  </a:outerShdw>
                </a:effectLst>
                <a:latin typeface="Arial" charset="0"/>
              </a:rPr>
              <a:t> για  τον  </a:t>
            </a:r>
            <a:r>
              <a:rPr lang="el-GR" sz="2400" b="1" i="1" dirty="0">
                <a:solidFill>
                  <a:srgbClr val="DFAB17"/>
                </a:solidFill>
                <a:effectLst>
                  <a:outerShdw blurRad="38100" dist="38100" dir="2700000" algn="tl">
                    <a:srgbClr val="C0C0C0"/>
                  </a:outerShdw>
                </a:effectLst>
                <a:latin typeface="+mn-lt"/>
              </a:rPr>
              <a:t>Άνθρωπο</a:t>
            </a:r>
            <a:endParaRPr lang="en-US" sz="2400" b="1" i="1" dirty="0">
              <a:solidFill>
                <a:srgbClr val="DFAB17"/>
              </a:solidFill>
              <a:effectLst>
                <a:outerShdw blurRad="38100" dist="38100" dir="2700000" algn="tl">
                  <a:srgbClr val="C0C0C0"/>
                </a:outerShdw>
              </a:effectLst>
              <a:latin typeface="+mn-lt"/>
            </a:endParaRPr>
          </a:p>
        </p:txBody>
      </p:sp>
      <p:sp>
        <p:nvSpPr>
          <p:cNvPr id="77939" name="Text Box 115"/>
          <p:cNvSpPr txBox="1">
            <a:spLocks noChangeArrowheads="1"/>
          </p:cNvSpPr>
          <p:nvPr/>
        </p:nvSpPr>
        <p:spPr bwMode="auto">
          <a:xfrm>
            <a:off x="1943454" y="1999626"/>
            <a:ext cx="1525354" cy="646331"/>
          </a:xfrm>
          <a:prstGeom prst="rect">
            <a:avLst/>
          </a:prstGeom>
          <a:solidFill>
            <a:srgbClr val="FFFF99"/>
          </a:solidFill>
          <a:ln w="9525">
            <a:noFill/>
            <a:miter lim="800000"/>
            <a:headEnd/>
            <a:tailEnd/>
          </a:ln>
          <a:effectLst/>
        </p:spPr>
        <p:txBody>
          <a:bodyPr wrap="none">
            <a:spAutoFit/>
          </a:bodyPr>
          <a:lstStyle/>
          <a:p>
            <a:r>
              <a:rPr lang="el-GR" i="1" dirty="0">
                <a:effectLst>
                  <a:outerShdw blurRad="38100" dist="38100" dir="2700000" algn="tl">
                    <a:srgbClr val="FFFFFF"/>
                  </a:outerShdw>
                </a:effectLst>
                <a:latin typeface="+mn-lt"/>
              </a:rPr>
              <a:t>Συναδελφική  </a:t>
            </a:r>
          </a:p>
          <a:p>
            <a:r>
              <a:rPr lang="el-GR" i="1" dirty="0">
                <a:effectLst>
                  <a:outerShdw blurRad="38100" dist="38100" dir="2700000" algn="tl">
                    <a:srgbClr val="FFFFFF"/>
                  </a:outerShdw>
                </a:effectLst>
                <a:latin typeface="+mn-lt"/>
              </a:rPr>
              <a:t>διοίκηση</a:t>
            </a:r>
            <a:endParaRPr lang="en-US" i="1" dirty="0">
              <a:effectLst>
                <a:outerShdw blurRad="38100" dist="38100" dir="2700000" algn="tl">
                  <a:srgbClr val="FFFFFF"/>
                </a:outerShdw>
              </a:effectLst>
              <a:latin typeface="+mn-lt"/>
            </a:endParaRPr>
          </a:p>
        </p:txBody>
      </p:sp>
      <p:sp>
        <p:nvSpPr>
          <p:cNvPr id="77941" name="Text Box 117"/>
          <p:cNvSpPr txBox="1">
            <a:spLocks noChangeArrowheads="1"/>
          </p:cNvSpPr>
          <p:nvPr/>
        </p:nvSpPr>
        <p:spPr bwMode="auto">
          <a:xfrm>
            <a:off x="7226785" y="1999626"/>
            <a:ext cx="1460015" cy="646331"/>
          </a:xfrm>
          <a:prstGeom prst="rect">
            <a:avLst/>
          </a:prstGeom>
          <a:solidFill>
            <a:srgbClr val="FFFF99"/>
          </a:solidFill>
          <a:ln w="9525">
            <a:noFill/>
            <a:miter lim="800000"/>
            <a:headEnd/>
            <a:tailEnd/>
          </a:ln>
          <a:effectLst/>
        </p:spPr>
        <p:txBody>
          <a:bodyPr wrap="none">
            <a:spAutoFit/>
          </a:bodyPr>
          <a:lstStyle/>
          <a:p>
            <a:r>
              <a:rPr lang="el-GR" i="1" dirty="0">
                <a:latin typeface="+mn-lt"/>
              </a:rPr>
              <a:t>Δημοκρατική </a:t>
            </a:r>
          </a:p>
          <a:p>
            <a:r>
              <a:rPr lang="el-GR" i="1" dirty="0">
                <a:latin typeface="+mn-lt"/>
              </a:rPr>
              <a:t>διοίκηση</a:t>
            </a:r>
            <a:endParaRPr lang="en-US" i="1" dirty="0">
              <a:latin typeface="+mn-lt"/>
            </a:endParaRPr>
          </a:p>
        </p:txBody>
      </p:sp>
      <p:sp>
        <p:nvSpPr>
          <p:cNvPr id="77942" name="Text Box 118"/>
          <p:cNvSpPr txBox="1">
            <a:spLocks noChangeArrowheads="1"/>
          </p:cNvSpPr>
          <p:nvPr/>
        </p:nvSpPr>
        <p:spPr bwMode="auto">
          <a:xfrm>
            <a:off x="4572000" y="3786191"/>
            <a:ext cx="1779654" cy="369332"/>
          </a:xfrm>
          <a:prstGeom prst="rect">
            <a:avLst/>
          </a:prstGeom>
          <a:solidFill>
            <a:srgbClr val="FFFF99"/>
          </a:solidFill>
          <a:ln w="9525">
            <a:noFill/>
            <a:miter lim="800000"/>
            <a:headEnd/>
            <a:tailEnd/>
          </a:ln>
          <a:effectLst/>
        </p:spPr>
        <p:txBody>
          <a:bodyPr wrap="none">
            <a:spAutoFit/>
          </a:bodyPr>
          <a:lstStyle/>
          <a:p>
            <a:r>
              <a:rPr lang="el-GR" i="1" dirty="0">
                <a:latin typeface="+mn-lt"/>
              </a:rPr>
              <a:t>Μέτρια διοίκηση</a:t>
            </a:r>
            <a:endParaRPr lang="en-US" i="1" dirty="0">
              <a:latin typeface="+mn-lt"/>
            </a:endParaRPr>
          </a:p>
        </p:txBody>
      </p:sp>
      <p:sp>
        <p:nvSpPr>
          <p:cNvPr id="77943" name="Text Box 119"/>
          <p:cNvSpPr txBox="1">
            <a:spLocks noChangeArrowheads="1"/>
          </p:cNvSpPr>
          <p:nvPr/>
        </p:nvSpPr>
        <p:spPr bwMode="auto">
          <a:xfrm>
            <a:off x="1835696" y="4644970"/>
            <a:ext cx="1140056" cy="646331"/>
          </a:xfrm>
          <a:prstGeom prst="rect">
            <a:avLst/>
          </a:prstGeom>
          <a:solidFill>
            <a:srgbClr val="FFFF99"/>
          </a:solidFill>
          <a:ln w="9525">
            <a:noFill/>
            <a:miter lim="800000"/>
            <a:headEnd/>
            <a:tailEnd/>
          </a:ln>
          <a:effectLst/>
        </p:spPr>
        <p:txBody>
          <a:bodyPr wrap="none">
            <a:spAutoFit/>
          </a:bodyPr>
          <a:lstStyle/>
          <a:p>
            <a:r>
              <a:rPr lang="el-GR" i="1" dirty="0">
                <a:latin typeface="+mn-lt"/>
              </a:rPr>
              <a:t>Αδιάφορη</a:t>
            </a:r>
          </a:p>
          <a:p>
            <a:r>
              <a:rPr lang="el-GR" i="1" dirty="0">
                <a:latin typeface="+mn-lt"/>
              </a:rPr>
              <a:t>διοίκηση</a:t>
            </a:r>
            <a:endParaRPr lang="en-US" i="1" dirty="0">
              <a:latin typeface="+mn-lt"/>
            </a:endParaRPr>
          </a:p>
        </p:txBody>
      </p:sp>
      <p:sp>
        <p:nvSpPr>
          <p:cNvPr id="77944" name="Text Box 120"/>
          <p:cNvSpPr txBox="1">
            <a:spLocks noChangeArrowheads="1"/>
          </p:cNvSpPr>
          <p:nvPr/>
        </p:nvSpPr>
        <p:spPr bwMode="auto">
          <a:xfrm>
            <a:off x="7138744" y="4631305"/>
            <a:ext cx="1513107" cy="646331"/>
          </a:xfrm>
          <a:prstGeom prst="rect">
            <a:avLst/>
          </a:prstGeom>
          <a:solidFill>
            <a:srgbClr val="FFFF99"/>
          </a:solidFill>
          <a:ln w="9525">
            <a:noFill/>
            <a:miter lim="800000"/>
            <a:headEnd/>
            <a:tailEnd/>
          </a:ln>
          <a:effectLst/>
        </p:spPr>
        <p:txBody>
          <a:bodyPr wrap="none">
            <a:spAutoFit/>
          </a:bodyPr>
          <a:lstStyle/>
          <a:p>
            <a:r>
              <a:rPr lang="el-GR" i="1" dirty="0">
                <a:latin typeface="+mn-lt"/>
              </a:rPr>
              <a:t>Απολυταρχική</a:t>
            </a:r>
          </a:p>
          <a:p>
            <a:r>
              <a:rPr lang="el-GR" i="1" dirty="0">
                <a:latin typeface="+mn-lt"/>
              </a:rPr>
              <a:t>διοίκηση</a:t>
            </a:r>
            <a:endParaRPr lang="en-US" i="1"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7939"/>
                                        </p:tgtEl>
                                        <p:attrNameLst>
                                          <p:attrName>style.visibility</p:attrName>
                                        </p:attrNameLst>
                                      </p:cBhvr>
                                      <p:to>
                                        <p:strVal val="visible"/>
                                      </p:to>
                                    </p:set>
                                    <p:anim calcmode="lin" valueType="num">
                                      <p:cBhvr additive="base">
                                        <p:cTn id="7" dur="500" fill="hold"/>
                                        <p:tgtEl>
                                          <p:spTgt spid="77939"/>
                                        </p:tgtEl>
                                        <p:attrNameLst>
                                          <p:attrName>ppt_x</p:attrName>
                                        </p:attrNameLst>
                                      </p:cBhvr>
                                      <p:tavLst>
                                        <p:tav tm="0">
                                          <p:val>
                                            <p:strVal val="#ppt_x"/>
                                          </p:val>
                                        </p:tav>
                                        <p:tav tm="100000">
                                          <p:val>
                                            <p:strVal val="#ppt_x"/>
                                          </p:val>
                                        </p:tav>
                                      </p:tavLst>
                                    </p:anim>
                                    <p:anim calcmode="lin" valueType="num">
                                      <p:cBhvr additive="base">
                                        <p:cTn id="8" dur="500" fill="hold"/>
                                        <p:tgtEl>
                                          <p:spTgt spid="7793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7943"/>
                                        </p:tgtEl>
                                        <p:attrNameLst>
                                          <p:attrName>style.visibility</p:attrName>
                                        </p:attrNameLst>
                                      </p:cBhvr>
                                      <p:to>
                                        <p:strVal val="visible"/>
                                      </p:to>
                                    </p:set>
                                    <p:anim calcmode="lin" valueType="num">
                                      <p:cBhvr additive="base">
                                        <p:cTn id="13" dur="500" fill="hold"/>
                                        <p:tgtEl>
                                          <p:spTgt spid="77943"/>
                                        </p:tgtEl>
                                        <p:attrNameLst>
                                          <p:attrName>ppt_x</p:attrName>
                                        </p:attrNameLst>
                                      </p:cBhvr>
                                      <p:tavLst>
                                        <p:tav tm="0">
                                          <p:val>
                                            <p:strVal val="#ppt_x"/>
                                          </p:val>
                                        </p:tav>
                                        <p:tav tm="100000">
                                          <p:val>
                                            <p:strVal val="#ppt_x"/>
                                          </p:val>
                                        </p:tav>
                                      </p:tavLst>
                                    </p:anim>
                                    <p:anim calcmode="lin" valueType="num">
                                      <p:cBhvr additive="base">
                                        <p:cTn id="14" dur="500" fill="hold"/>
                                        <p:tgtEl>
                                          <p:spTgt spid="7794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7944"/>
                                        </p:tgtEl>
                                        <p:attrNameLst>
                                          <p:attrName>style.visibility</p:attrName>
                                        </p:attrNameLst>
                                      </p:cBhvr>
                                      <p:to>
                                        <p:strVal val="visible"/>
                                      </p:to>
                                    </p:set>
                                    <p:anim calcmode="lin" valueType="num">
                                      <p:cBhvr additive="base">
                                        <p:cTn id="19" dur="500" fill="hold"/>
                                        <p:tgtEl>
                                          <p:spTgt spid="77944"/>
                                        </p:tgtEl>
                                        <p:attrNameLst>
                                          <p:attrName>ppt_x</p:attrName>
                                        </p:attrNameLst>
                                      </p:cBhvr>
                                      <p:tavLst>
                                        <p:tav tm="0">
                                          <p:val>
                                            <p:strVal val="#ppt_x"/>
                                          </p:val>
                                        </p:tav>
                                        <p:tav tm="100000">
                                          <p:val>
                                            <p:strVal val="#ppt_x"/>
                                          </p:val>
                                        </p:tav>
                                      </p:tavLst>
                                    </p:anim>
                                    <p:anim calcmode="lin" valueType="num">
                                      <p:cBhvr additive="base">
                                        <p:cTn id="20" dur="500" fill="hold"/>
                                        <p:tgtEl>
                                          <p:spTgt spid="7794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7942"/>
                                        </p:tgtEl>
                                        <p:attrNameLst>
                                          <p:attrName>style.visibility</p:attrName>
                                        </p:attrNameLst>
                                      </p:cBhvr>
                                      <p:to>
                                        <p:strVal val="visible"/>
                                      </p:to>
                                    </p:set>
                                    <p:anim calcmode="lin" valueType="num">
                                      <p:cBhvr additive="base">
                                        <p:cTn id="25" dur="500" fill="hold"/>
                                        <p:tgtEl>
                                          <p:spTgt spid="77942"/>
                                        </p:tgtEl>
                                        <p:attrNameLst>
                                          <p:attrName>ppt_x</p:attrName>
                                        </p:attrNameLst>
                                      </p:cBhvr>
                                      <p:tavLst>
                                        <p:tav tm="0">
                                          <p:val>
                                            <p:strVal val="#ppt_x"/>
                                          </p:val>
                                        </p:tav>
                                        <p:tav tm="100000">
                                          <p:val>
                                            <p:strVal val="#ppt_x"/>
                                          </p:val>
                                        </p:tav>
                                      </p:tavLst>
                                    </p:anim>
                                    <p:anim calcmode="lin" valueType="num">
                                      <p:cBhvr additive="base">
                                        <p:cTn id="26" dur="500" fill="hold"/>
                                        <p:tgtEl>
                                          <p:spTgt spid="7794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7941"/>
                                        </p:tgtEl>
                                        <p:attrNameLst>
                                          <p:attrName>style.visibility</p:attrName>
                                        </p:attrNameLst>
                                      </p:cBhvr>
                                      <p:to>
                                        <p:strVal val="visible"/>
                                      </p:to>
                                    </p:set>
                                    <p:anim calcmode="lin" valueType="num">
                                      <p:cBhvr additive="base">
                                        <p:cTn id="31" dur="500" fill="hold"/>
                                        <p:tgtEl>
                                          <p:spTgt spid="77941"/>
                                        </p:tgtEl>
                                        <p:attrNameLst>
                                          <p:attrName>ppt_x</p:attrName>
                                        </p:attrNameLst>
                                      </p:cBhvr>
                                      <p:tavLst>
                                        <p:tav tm="0">
                                          <p:val>
                                            <p:strVal val="#ppt_x"/>
                                          </p:val>
                                        </p:tav>
                                        <p:tav tm="100000">
                                          <p:val>
                                            <p:strVal val="#ppt_x"/>
                                          </p:val>
                                        </p:tav>
                                      </p:tavLst>
                                    </p:anim>
                                    <p:anim calcmode="lin" valueType="num">
                                      <p:cBhvr additive="base">
                                        <p:cTn id="32" dur="500" fill="hold"/>
                                        <p:tgtEl>
                                          <p:spTgt spid="7794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939" grpId="0" animBg="1"/>
      <p:bldP spid="77941" grpId="0" animBg="1"/>
      <p:bldP spid="77942" grpId="0" animBg="1"/>
      <p:bldP spid="77943" grpId="0" animBg="1"/>
      <p:bldP spid="77944"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28596" y="1"/>
            <a:ext cx="7758138" cy="928711"/>
          </a:xfrm>
        </p:spPr>
        <p:txBody>
          <a:bodyPr/>
          <a:lstStyle/>
          <a:p>
            <a:r>
              <a:rPr lang="el-GR" dirty="0">
                <a:solidFill>
                  <a:schemeClr val="tx1"/>
                </a:solidFill>
                <a:latin typeface="+mn-lt"/>
              </a:rPr>
              <a:t>Τι κοινό υπάρχει μεταξύ τους?</a:t>
            </a:r>
            <a:endParaRPr lang="en-US" dirty="0">
              <a:solidFill>
                <a:schemeClr val="tx1"/>
              </a:solidFill>
              <a:latin typeface="+mn-lt"/>
            </a:endParaRPr>
          </a:p>
        </p:txBody>
      </p:sp>
      <p:sp>
        <p:nvSpPr>
          <p:cNvPr id="5123" name="Rectangle 3"/>
          <p:cNvSpPr>
            <a:spLocks noGrp="1" noChangeArrowheads="1"/>
          </p:cNvSpPr>
          <p:nvPr>
            <p:ph sz="quarter" idx="1"/>
          </p:nvPr>
        </p:nvSpPr>
        <p:spPr>
          <a:xfrm>
            <a:off x="2438400" y="1371600"/>
            <a:ext cx="6172200" cy="685800"/>
          </a:xfrm>
        </p:spPr>
        <p:txBody>
          <a:bodyPr/>
          <a:lstStyle/>
          <a:p>
            <a:pPr>
              <a:lnSpc>
                <a:spcPct val="90000"/>
              </a:lnSpc>
              <a:buClr>
                <a:schemeClr val="tx1"/>
              </a:buClr>
              <a:buSzPct val="120000"/>
              <a:buFont typeface="Wingdings" pitchFamily="2" charset="2"/>
              <a:buChar char="F"/>
            </a:pPr>
            <a:r>
              <a:rPr lang="el-GR" sz="2500" dirty="0"/>
              <a:t> </a:t>
            </a:r>
            <a:r>
              <a:rPr lang="en-US" sz="2500" dirty="0"/>
              <a:t> </a:t>
            </a:r>
            <a:r>
              <a:rPr lang="el-GR" sz="3700" dirty="0"/>
              <a:t>Μ. Αλέξανδρος</a:t>
            </a:r>
          </a:p>
          <a:p>
            <a:pPr>
              <a:lnSpc>
                <a:spcPct val="90000"/>
              </a:lnSpc>
              <a:buClr>
                <a:schemeClr val="tx1"/>
              </a:buClr>
              <a:buSzPct val="120000"/>
              <a:buFont typeface="Wingdings" pitchFamily="2" charset="2"/>
              <a:buChar char="F"/>
            </a:pPr>
            <a:endParaRPr lang="en-US" sz="3700" dirty="0"/>
          </a:p>
        </p:txBody>
      </p:sp>
      <p:sp>
        <p:nvSpPr>
          <p:cNvPr id="5124" name="Text Box 4"/>
          <p:cNvSpPr txBox="1">
            <a:spLocks noChangeArrowheads="1"/>
          </p:cNvSpPr>
          <p:nvPr/>
        </p:nvSpPr>
        <p:spPr bwMode="auto">
          <a:xfrm>
            <a:off x="6629400" y="3124201"/>
            <a:ext cx="2286000" cy="1323439"/>
          </a:xfrm>
          <a:prstGeom prst="rect">
            <a:avLst/>
          </a:prstGeom>
          <a:gradFill rotWithShape="1">
            <a:gsLst>
              <a:gs pos="0">
                <a:schemeClr val="accent1"/>
              </a:gs>
              <a:gs pos="100000">
                <a:schemeClr val="accent1">
                  <a:gamma/>
                  <a:shade val="46275"/>
                  <a:invGamma/>
                </a:schemeClr>
              </a:gs>
            </a:gsLst>
            <a:lin ang="5400000" scaled="1"/>
          </a:gradFill>
          <a:ln w="9525">
            <a:noFill/>
            <a:miter lim="800000"/>
            <a:headEnd/>
            <a:tailEnd/>
          </a:ln>
          <a:effectLst/>
        </p:spPr>
        <p:txBody>
          <a:bodyPr wrap="square">
            <a:spAutoFit/>
          </a:bodyPr>
          <a:lstStyle/>
          <a:p>
            <a:pPr algn="ctr"/>
            <a:r>
              <a:rPr lang="el-GR" sz="4000" dirty="0">
                <a:latin typeface="Calibri" pitchFamily="34" charset="0"/>
                <a:ea typeface="Calibri" pitchFamily="34" charset="0"/>
                <a:cs typeface="Calibri" pitchFamily="34" charset="0"/>
              </a:rPr>
              <a:t>Μεγάλοι ηγέτες</a:t>
            </a:r>
            <a:endParaRPr lang="en-US" sz="4000" dirty="0">
              <a:latin typeface="Calibri" pitchFamily="34" charset="0"/>
              <a:ea typeface="Calibri" pitchFamily="34" charset="0"/>
              <a:cs typeface="Calibri" pitchFamily="34" charset="0"/>
            </a:endParaRPr>
          </a:p>
        </p:txBody>
      </p:sp>
      <p:pic>
        <p:nvPicPr>
          <p:cNvPr id="5125" name="Picture 5"/>
          <p:cNvPicPr>
            <a:picLocks noChangeAspect="1" noChangeArrowheads="1"/>
          </p:cNvPicPr>
          <p:nvPr/>
        </p:nvPicPr>
        <p:blipFill>
          <a:blip r:embed="rId3" cstate="print"/>
          <a:srcRect/>
          <a:stretch>
            <a:fillRect/>
          </a:stretch>
        </p:blipFill>
        <p:spPr bwMode="auto">
          <a:xfrm>
            <a:off x="500036" y="3500439"/>
            <a:ext cx="1247775" cy="838200"/>
          </a:xfrm>
          <a:prstGeom prst="rect">
            <a:avLst/>
          </a:prstGeom>
          <a:noFill/>
          <a:ln w="9525">
            <a:noFill/>
            <a:miter lim="800000"/>
            <a:headEnd/>
            <a:tailEnd/>
          </a:ln>
          <a:effectLst/>
        </p:spPr>
      </p:pic>
      <p:pic>
        <p:nvPicPr>
          <p:cNvPr id="5126" name="Picture 6"/>
          <p:cNvPicPr>
            <a:picLocks noChangeAspect="1" noChangeArrowheads="1"/>
          </p:cNvPicPr>
          <p:nvPr/>
        </p:nvPicPr>
        <p:blipFill>
          <a:blip r:embed="rId4" cstate="print"/>
          <a:srcRect/>
          <a:stretch>
            <a:fillRect/>
          </a:stretch>
        </p:blipFill>
        <p:spPr bwMode="auto">
          <a:xfrm>
            <a:off x="142846" y="1142984"/>
            <a:ext cx="1152525" cy="1143000"/>
          </a:xfrm>
          <a:prstGeom prst="rect">
            <a:avLst/>
          </a:prstGeom>
          <a:noFill/>
          <a:ln w="9525">
            <a:noFill/>
            <a:miter lim="800000"/>
            <a:headEnd/>
            <a:tailEnd/>
          </a:ln>
          <a:effectLst/>
        </p:spPr>
      </p:pic>
      <p:pic>
        <p:nvPicPr>
          <p:cNvPr id="5127" name="Picture 7"/>
          <p:cNvPicPr>
            <a:picLocks noChangeAspect="1" noChangeArrowheads="1"/>
          </p:cNvPicPr>
          <p:nvPr/>
        </p:nvPicPr>
        <p:blipFill>
          <a:blip r:embed="rId5" cstate="print"/>
          <a:srcRect/>
          <a:stretch>
            <a:fillRect/>
          </a:stretch>
        </p:blipFill>
        <p:spPr bwMode="auto">
          <a:xfrm>
            <a:off x="1752600" y="1143000"/>
            <a:ext cx="812800" cy="1143000"/>
          </a:xfrm>
          <a:prstGeom prst="rect">
            <a:avLst/>
          </a:prstGeom>
          <a:noFill/>
          <a:ln w="9525">
            <a:noFill/>
            <a:miter lim="800000"/>
            <a:headEnd/>
            <a:tailEnd/>
          </a:ln>
          <a:effectLst/>
        </p:spPr>
      </p:pic>
      <p:pic>
        <p:nvPicPr>
          <p:cNvPr id="5128" name="Picture 8"/>
          <p:cNvPicPr>
            <a:picLocks noChangeAspect="1" noChangeArrowheads="1"/>
          </p:cNvPicPr>
          <p:nvPr/>
        </p:nvPicPr>
        <p:blipFill>
          <a:blip r:embed="rId6" cstate="print"/>
          <a:srcRect/>
          <a:stretch>
            <a:fillRect/>
          </a:stretch>
        </p:blipFill>
        <p:spPr bwMode="auto">
          <a:xfrm>
            <a:off x="1142978" y="2357429"/>
            <a:ext cx="810191" cy="1147771"/>
          </a:xfrm>
          <a:prstGeom prst="rect">
            <a:avLst/>
          </a:prstGeom>
          <a:noFill/>
          <a:ln w="9525">
            <a:noFill/>
            <a:miter lim="800000"/>
            <a:headEnd/>
            <a:tailEnd/>
          </a:ln>
          <a:effectLst/>
        </p:spPr>
      </p:pic>
      <p:pic>
        <p:nvPicPr>
          <p:cNvPr id="5129" name="Picture 9"/>
          <p:cNvPicPr>
            <a:picLocks noChangeAspect="1" noChangeArrowheads="1"/>
          </p:cNvPicPr>
          <p:nvPr/>
        </p:nvPicPr>
        <p:blipFill>
          <a:blip r:embed="rId7" cstate="print"/>
          <a:srcRect/>
          <a:stretch>
            <a:fillRect/>
          </a:stretch>
        </p:blipFill>
        <p:spPr bwMode="auto">
          <a:xfrm>
            <a:off x="1428728" y="4286256"/>
            <a:ext cx="984250" cy="1066800"/>
          </a:xfrm>
          <a:prstGeom prst="rect">
            <a:avLst/>
          </a:prstGeom>
          <a:noFill/>
          <a:ln w="9525">
            <a:noFill/>
            <a:miter lim="800000"/>
            <a:headEnd/>
            <a:tailEnd/>
          </a:ln>
          <a:effectLst/>
        </p:spPr>
      </p:pic>
      <p:pic>
        <p:nvPicPr>
          <p:cNvPr id="5130" name="Picture 10"/>
          <p:cNvPicPr>
            <a:picLocks noChangeAspect="1" noChangeArrowheads="1"/>
          </p:cNvPicPr>
          <p:nvPr/>
        </p:nvPicPr>
        <p:blipFill>
          <a:blip r:embed="rId8" cstate="print"/>
          <a:srcRect/>
          <a:stretch>
            <a:fillRect/>
          </a:stretch>
        </p:blipFill>
        <p:spPr bwMode="auto">
          <a:xfrm>
            <a:off x="1500166" y="5500702"/>
            <a:ext cx="838200" cy="895351"/>
          </a:xfrm>
          <a:prstGeom prst="rect">
            <a:avLst/>
          </a:prstGeom>
          <a:noFill/>
          <a:ln w="9525">
            <a:noFill/>
            <a:miter lim="800000"/>
            <a:headEnd/>
            <a:tailEnd/>
          </a:ln>
          <a:effectLst/>
        </p:spPr>
      </p:pic>
      <p:sp>
        <p:nvSpPr>
          <p:cNvPr id="11" name="10 - TextBox"/>
          <p:cNvSpPr txBox="1"/>
          <p:nvPr/>
        </p:nvSpPr>
        <p:spPr>
          <a:xfrm>
            <a:off x="2286000" y="2209802"/>
            <a:ext cx="5715000" cy="1075679"/>
          </a:xfrm>
          <a:prstGeom prst="rect">
            <a:avLst/>
          </a:prstGeom>
          <a:noFill/>
        </p:spPr>
        <p:txBody>
          <a:bodyPr wrap="square" rtlCol="0">
            <a:spAutoFit/>
          </a:bodyPr>
          <a:lstStyle/>
          <a:p>
            <a:pPr>
              <a:lnSpc>
                <a:spcPct val="90000"/>
              </a:lnSpc>
              <a:buClr>
                <a:schemeClr val="tx1"/>
              </a:buClr>
              <a:buSzPct val="120000"/>
              <a:buFont typeface="Wingdings" pitchFamily="2" charset="2"/>
              <a:buChar char="F"/>
            </a:pPr>
            <a:r>
              <a:rPr lang="el-GR" sz="3700" dirty="0"/>
              <a:t> </a:t>
            </a:r>
            <a:r>
              <a:rPr lang="el-GR" sz="3700" dirty="0">
                <a:latin typeface="+mn-lt"/>
                <a:ea typeface="Calibri" pitchFamily="34" charset="0"/>
                <a:cs typeface="Calibri" pitchFamily="34" charset="0"/>
              </a:rPr>
              <a:t>Ιούλιος</a:t>
            </a:r>
            <a:r>
              <a:rPr lang="el-GR" sz="3700" dirty="0">
                <a:latin typeface="Calibri" pitchFamily="34" charset="0"/>
                <a:ea typeface="Calibri" pitchFamily="34" charset="0"/>
                <a:cs typeface="Calibri" pitchFamily="34" charset="0"/>
              </a:rPr>
              <a:t> Καίσαρας</a:t>
            </a:r>
          </a:p>
          <a:p>
            <a:pPr>
              <a:lnSpc>
                <a:spcPct val="90000"/>
              </a:lnSpc>
              <a:buClr>
                <a:schemeClr val="tx1"/>
              </a:buClr>
              <a:buSzPct val="120000"/>
              <a:buFont typeface="Wingdings" pitchFamily="2" charset="2"/>
              <a:buChar char="F"/>
            </a:pPr>
            <a:endParaRPr lang="el-GR" sz="1400" dirty="0"/>
          </a:p>
          <a:p>
            <a:endParaRPr lang="el-GR" dirty="0"/>
          </a:p>
        </p:txBody>
      </p:sp>
      <p:sp>
        <p:nvSpPr>
          <p:cNvPr id="12" name="11 - TextBox"/>
          <p:cNvSpPr txBox="1"/>
          <p:nvPr/>
        </p:nvSpPr>
        <p:spPr>
          <a:xfrm>
            <a:off x="2438400" y="3429001"/>
            <a:ext cx="3429000" cy="604781"/>
          </a:xfrm>
          <a:prstGeom prst="rect">
            <a:avLst/>
          </a:prstGeom>
          <a:noFill/>
        </p:spPr>
        <p:txBody>
          <a:bodyPr wrap="square" rtlCol="0">
            <a:spAutoFit/>
          </a:bodyPr>
          <a:lstStyle/>
          <a:p>
            <a:pPr>
              <a:lnSpc>
                <a:spcPct val="90000"/>
              </a:lnSpc>
              <a:buClr>
                <a:schemeClr val="tx1"/>
              </a:buClr>
              <a:buSzPct val="120000"/>
              <a:buFont typeface="Wingdings" pitchFamily="2" charset="2"/>
              <a:buChar char="F"/>
            </a:pPr>
            <a:r>
              <a:rPr lang="en-US" sz="3700" dirty="0"/>
              <a:t> </a:t>
            </a:r>
            <a:r>
              <a:rPr lang="el-GR" sz="3700" dirty="0">
                <a:latin typeface="+mn-lt"/>
              </a:rPr>
              <a:t>Ναπολέων</a:t>
            </a:r>
          </a:p>
        </p:txBody>
      </p:sp>
      <p:sp>
        <p:nvSpPr>
          <p:cNvPr id="13" name="12 - TextBox"/>
          <p:cNvSpPr txBox="1"/>
          <p:nvPr/>
        </p:nvSpPr>
        <p:spPr>
          <a:xfrm>
            <a:off x="2590800" y="4724401"/>
            <a:ext cx="4953000" cy="604781"/>
          </a:xfrm>
          <a:prstGeom prst="rect">
            <a:avLst/>
          </a:prstGeom>
          <a:noFill/>
        </p:spPr>
        <p:txBody>
          <a:bodyPr wrap="square" rtlCol="0">
            <a:spAutoFit/>
          </a:bodyPr>
          <a:lstStyle/>
          <a:p>
            <a:pPr>
              <a:lnSpc>
                <a:spcPct val="90000"/>
              </a:lnSpc>
              <a:buClr>
                <a:schemeClr val="tx1"/>
              </a:buClr>
              <a:buSzPct val="120000"/>
              <a:buFont typeface="Wingdings" pitchFamily="2" charset="2"/>
              <a:buChar char="F"/>
            </a:pPr>
            <a:r>
              <a:rPr lang="en-US" sz="3700" dirty="0"/>
              <a:t> </a:t>
            </a:r>
            <a:r>
              <a:rPr lang="el-GR" sz="3700" dirty="0">
                <a:latin typeface="+mn-lt"/>
              </a:rPr>
              <a:t>Μαχάτμα Γκάντι</a:t>
            </a:r>
          </a:p>
        </p:txBody>
      </p:sp>
      <p:sp>
        <p:nvSpPr>
          <p:cNvPr id="14" name="13 - TextBox"/>
          <p:cNvSpPr txBox="1"/>
          <p:nvPr/>
        </p:nvSpPr>
        <p:spPr>
          <a:xfrm>
            <a:off x="2590800" y="5715001"/>
            <a:ext cx="2209800" cy="604781"/>
          </a:xfrm>
          <a:prstGeom prst="rect">
            <a:avLst/>
          </a:prstGeom>
          <a:noFill/>
        </p:spPr>
        <p:txBody>
          <a:bodyPr wrap="square" rtlCol="0">
            <a:spAutoFit/>
          </a:bodyPr>
          <a:lstStyle/>
          <a:p>
            <a:pPr>
              <a:lnSpc>
                <a:spcPct val="90000"/>
              </a:lnSpc>
              <a:buClr>
                <a:schemeClr val="tx1"/>
              </a:buClr>
              <a:buSzPct val="120000"/>
              <a:buFont typeface="Wingdings" pitchFamily="2" charset="2"/>
              <a:buChar char="F"/>
            </a:pPr>
            <a:r>
              <a:rPr lang="en-US" sz="3700" dirty="0"/>
              <a:t> </a:t>
            </a:r>
            <a:r>
              <a:rPr lang="el-GR" sz="3700" dirty="0">
                <a:latin typeface="+mn-lt"/>
              </a:rPr>
              <a:t>Μάο</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randombar(horizontal)">
                                      <p:cBhvr>
                                        <p:cTn id="7" dur="600">
                                          <p:stCondLst>
                                            <p:cond delay="0"/>
                                          </p:stCondLst>
                                        </p:cTn>
                                        <p:tgtEl>
                                          <p:spTgt spid="51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3">
                                            <p:txEl>
                                              <p:pRg st="0" end="0"/>
                                            </p:txEl>
                                          </p:spTgt>
                                        </p:tgtEl>
                                        <p:attrNameLst>
                                          <p:attrName>style.visibility</p:attrName>
                                        </p:attrNameLst>
                                      </p:cBhvr>
                                      <p:to>
                                        <p:strVal val="visible"/>
                                      </p:to>
                                    </p:set>
                                    <p:animEffect transition="in" filter="fade">
                                      <p:cBhvr>
                                        <p:cTn id="12" dur="2000"/>
                                        <p:tgtEl>
                                          <p:spTgt spid="512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animEffect transition="in" filter="wipe(down)">
                                      <p:cBhvr>
                                        <p:cTn id="17" dur="500"/>
                                        <p:tgtEl>
                                          <p:spTgt spid="11">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2">
                                            <p:txEl>
                                              <p:pRg st="0" end="0"/>
                                            </p:txEl>
                                          </p:spTgt>
                                        </p:tgtEl>
                                        <p:attrNameLst>
                                          <p:attrName>style.visibility</p:attrName>
                                        </p:attrNameLst>
                                      </p:cBhvr>
                                      <p:to>
                                        <p:strVal val="visible"/>
                                      </p:to>
                                    </p:set>
                                    <p:animEffect transition="in" filter="wipe(down)">
                                      <p:cBhvr>
                                        <p:cTn id="22" dur="500"/>
                                        <p:tgtEl>
                                          <p:spTgt spid="12">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xEl>
                                              <p:pRg st="0" end="0"/>
                                            </p:txEl>
                                          </p:spTgt>
                                        </p:tgtEl>
                                        <p:attrNameLst>
                                          <p:attrName>style.visibility</p:attrName>
                                        </p:attrNameLst>
                                      </p:cBhvr>
                                      <p:to>
                                        <p:strVal val="visible"/>
                                      </p:to>
                                    </p:set>
                                    <p:animEffect transition="in" filter="fade">
                                      <p:cBhvr>
                                        <p:cTn id="27" dur="2000"/>
                                        <p:tgtEl>
                                          <p:spTgt spid="1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
                                            <p:txEl>
                                              <p:pRg st="0" end="0"/>
                                            </p:txEl>
                                          </p:spTgt>
                                        </p:tgtEl>
                                        <p:attrNameLst>
                                          <p:attrName>style.visibility</p:attrName>
                                        </p:attrNameLst>
                                      </p:cBhvr>
                                      <p:to>
                                        <p:strVal val="visible"/>
                                      </p:to>
                                    </p:set>
                                    <p:animEffect transition="in" filter="fade">
                                      <p:cBhvr>
                                        <p:cTn id="32" dur="2000"/>
                                        <p:tgtEl>
                                          <p:spTgt spid="14">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124"/>
                                        </p:tgtEl>
                                        <p:attrNameLst>
                                          <p:attrName>style.visibility</p:attrName>
                                        </p:attrNameLst>
                                      </p:cBhvr>
                                      <p:to>
                                        <p:strVal val="visible"/>
                                      </p:to>
                                    </p:set>
                                    <p:anim calcmode="lin" valueType="num">
                                      <p:cBhvr additive="base">
                                        <p:cTn id="37" dur="500" fill="hold"/>
                                        <p:tgtEl>
                                          <p:spTgt spid="5124"/>
                                        </p:tgtEl>
                                        <p:attrNameLst>
                                          <p:attrName>ppt_x</p:attrName>
                                        </p:attrNameLst>
                                      </p:cBhvr>
                                      <p:tavLst>
                                        <p:tav tm="0">
                                          <p:val>
                                            <p:strVal val="#ppt_x"/>
                                          </p:val>
                                        </p:tav>
                                        <p:tav tm="100000">
                                          <p:val>
                                            <p:strVal val="#ppt_x"/>
                                          </p:val>
                                        </p:tav>
                                      </p:tavLst>
                                    </p:anim>
                                    <p:anim calcmode="lin" valueType="num">
                                      <p:cBhvr additive="base">
                                        <p:cTn id="38" dur="500" fill="hold"/>
                                        <p:tgtEl>
                                          <p:spTgt spid="51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P spid="5124" grpId="0" animBg="1"/>
      <p:bldP spid="11" grpId="0" build="allAtOnce"/>
      <p:bldP spid="12" grpId="0" build="allAtOnce"/>
      <p:bldP spid="13" grpId="0" build="allAtOnce"/>
      <p:bldP spid="14" grpId="0" build="allAtOnce"/>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3 - Θέση αριθμού διαφάνειας"/>
          <p:cNvSpPr txBox="1">
            <a:spLocks noGrp="1"/>
          </p:cNvSpPr>
          <p:nvPr/>
        </p:nvSpPr>
        <p:spPr bwMode="auto">
          <a:xfrm>
            <a:off x="8229600" y="6413500"/>
            <a:ext cx="914400" cy="457200"/>
          </a:xfrm>
          <a:prstGeom prst="rect">
            <a:avLst/>
          </a:prstGeom>
          <a:noFill/>
          <a:ln w="9525">
            <a:noFill/>
            <a:miter lim="800000"/>
            <a:headEnd/>
            <a:tailEnd/>
          </a:ln>
        </p:spPr>
        <p:txBody>
          <a:bodyPr anchor="b"/>
          <a:lstStyle/>
          <a:p>
            <a:pPr algn="r" eaLnBrk="1" hangingPunct="1"/>
            <a:fld id="{183E5F8B-D1F3-48DC-BB40-B4184FF86B59}" type="slidenum">
              <a:rPr lang="en-GB" sz="2400">
                <a:solidFill>
                  <a:schemeClr val="tx2"/>
                </a:solidFill>
                <a:latin typeface="Times New Roman" pitchFamily="18" charset="0"/>
              </a:rPr>
              <a:pPr algn="r" eaLnBrk="1" hangingPunct="1"/>
              <a:t>20</a:t>
            </a:fld>
            <a:endParaRPr lang="en-GB" sz="1400">
              <a:solidFill>
                <a:schemeClr val="tx2"/>
              </a:solidFill>
              <a:latin typeface="Times New Roman" pitchFamily="18" charset="0"/>
            </a:endParaRPr>
          </a:p>
        </p:txBody>
      </p:sp>
      <p:sp>
        <p:nvSpPr>
          <p:cNvPr id="60420" name="Rectangle 4"/>
          <p:cNvSpPr>
            <a:spLocks noChangeArrowheads="1"/>
          </p:cNvSpPr>
          <p:nvPr/>
        </p:nvSpPr>
        <p:spPr bwMode="auto">
          <a:xfrm>
            <a:off x="468315" y="357167"/>
            <a:ext cx="8675687" cy="6297108"/>
          </a:xfrm>
          <a:prstGeom prst="rect">
            <a:avLst/>
          </a:prstGeom>
          <a:noFill/>
          <a:ln w="9525">
            <a:noFill/>
            <a:miter lim="800000"/>
            <a:headEnd/>
            <a:tailEnd/>
          </a:ln>
          <a:effectLst/>
        </p:spPr>
        <p:txBody>
          <a:bodyPr>
            <a:spAutoFit/>
          </a:bodyPr>
          <a:lstStyle/>
          <a:p>
            <a:pPr eaLnBrk="1" hangingPunct="1"/>
            <a:r>
              <a:rPr lang="en-US" sz="2400" b="1" dirty="0">
                <a:effectLst>
                  <a:outerShdw blurRad="38100" dist="38100" dir="2700000" algn="tl">
                    <a:srgbClr val="C0C0C0"/>
                  </a:outerShdw>
                </a:effectLst>
                <a:latin typeface="Calibri" pitchFamily="34" charset="0"/>
                <a:ea typeface="Calibri" pitchFamily="34" charset="0"/>
                <a:cs typeface="Calibri" pitchFamily="34" charset="0"/>
              </a:rPr>
              <a:t>3</a:t>
            </a:r>
            <a:r>
              <a:rPr lang="el-GR" sz="2400" b="1" dirty="0">
                <a:effectLst>
                  <a:outerShdw blurRad="38100" dist="38100" dir="2700000" algn="tl">
                    <a:srgbClr val="C0C0C0"/>
                  </a:outerShdw>
                </a:effectLst>
                <a:latin typeface="Calibri" pitchFamily="34" charset="0"/>
                <a:ea typeface="Calibri" pitchFamily="34" charset="0"/>
                <a:cs typeface="Calibri" pitchFamily="34" charset="0"/>
              </a:rPr>
              <a:t>.2) Η Διοικητική Σχάρα των </a:t>
            </a:r>
            <a:r>
              <a:rPr lang="en-US" sz="2400" b="1" dirty="0">
                <a:effectLst>
                  <a:outerShdw blurRad="38100" dist="38100" dir="2700000" algn="tl">
                    <a:srgbClr val="C0C0C0"/>
                  </a:outerShdw>
                </a:effectLst>
                <a:latin typeface="Calibri" pitchFamily="34" charset="0"/>
                <a:ea typeface="Calibri" pitchFamily="34" charset="0"/>
                <a:cs typeface="Calibri" pitchFamily="34" charset="0"/>
              </a:rPr>
              <a:t>Blake &amp; Mouton (</a:t>
            </a:r>
            <a:r>
              <a:rPr lang="el-GR" sz="2400" b="1" dirty="0">
                <a:effectLst>
                  <a:outerShdw blurRad="38100" dist="38100" dir="2700000" algn="tl">
                    <a:srgbClr val="C0C0C0"/>
                  </a:outerShdw>
                </a:effectLst>
                <a:latin typeface="Calibri" pitchFamily="34" charset="0"/>
                <a:ea typeface="Calibri" pitchFamily="34" charset="0"/>
                <a:cs typeface="Calibri" pitchFamily="34" charset="0"/>
              </a:rPr>
              <a:t>συνέχεια)</a:t>
            </a:r>
          </a:p>
          <a:p>
            <a:pPr eaLnBrk="1" hangingPunct="1">
              <a:lnSpc>
                <a:spcPct val="20000"/>
              </a:lnSpc>
            </a:pPr>
            <a:endParaRPr lang="el-GR" sz="2400" b="1" dirty="0">
              <a:effectLst>
                <a:outerShdw blurRad="38100" dist="38100" dir="2700000" algn="tl">
                  <a:srgbClr val="C0C0C0"/>
                </a:outerShdw>
              </a:effectLst>
              <a:latin typeface="Calibri" pitchFamily="34" charset="0"/>
              <a:ea typeface="Calibri" pitchFamily="34" charset="0"/>
              <a:cs typeface="Calibri" pitchFamily="34" charset="0"/>
            </a:endParaRPr>
          </a:p>
          <a:p>
            <a:pPr eaLnBrk="1" hangingPunct="1">
              <a:buFontTx/>
              <a:buBlip>
                <a:blip r:embed="rId3"/>
              </a:buBlip>
            </a:pPr>
            <a:r>
              <a:rPr lang="el-GR" sz="2400" b="1" dirty="0">
                <a:effectLst>
                  <a:outerShdw blurRad="38100" dist="38100" dir="2700000" algn="tl">
                    <a:srgbClr val="C0C0C0"/>
                  </a:outerShdw>
                </a:effectLst>
                <a:latin typeface="Calibri" pitchFamily="34" charset="0"/>
                <a:ea typeface="Calibri" pitchFamily="34" charset="0"/>
                <a:cs typeface="Calibri" pitchFamily="34" charset="0"/>
              </a:rPr>
              <a:t> </a:t>
            </a:r>
            <a:r>
              <a:rPr lang="el-GR" sz="2400" b="1" i="1" u="sng" dirty="0">
                <a:effectLst>
                  <a:outerShdw blurRad="38100" dist="38100" dir="2700000" algn="tl">
                    <a:srgbClr val="C0C0C0"/>
                  </a:outerShdw>
                </a:effectLst>
                <a:latin typeface="Calibri" pitchFamily="34" charset="0"/>
                <a:ea typeface="Calibri" pitchFamily="34" charset="0"/>
                <a:cs typeface="Calibri" pitchFamily="34" charset="0"/>
              </a:rPr>
              <a:t>Θέση 1,1 χρεοκοπημένη διοίκηση: </a:t>
            </a:r>
            <a:r>
              <a:rPr lang="el-GR" sz="2400" dirty="0">
                <a:effectLst>
                  <a:outerShdw blurRad="38100" dist="38100" dir="2700000" algn="tl">
                    <a:srgbClr val="C0C0C0"/>
                  </a:outerShdw>
                </a:effectLst>
                <a:latin typeface="Calibri" pitchFamily="34" charset="0"/>
                <a:ea typeface="Calibri" pitchFamily="34" charset="0"/>
                <a:cs typeface="Calibri" pitchFamily="34" charset="0"/>
              </a:rPr>
              <a:t>αδιαφορία τόσο για τους ανθρώπους όσο και για την παραγωγή</a:t>
            </a:r>
          </a:p>
          <a:p>
            <a:pPr eaLnBrk="1" hangingPunct="1">
              <a:buFontTx/>
              <a:buBlip>
                <a:blip r:embed="rId3"/>
              </a:buBlip>
            </a:pPr>
            <a:r>
              <a:rPr lang="el-GR" sz="2400" b="1" dirty="0">
                <a:effectLst>
                  <a:outerShdw blurRad="38100" dist="38100" dir="2700000" algn="tl">
                    <a:srgbClr val="C0C0C0"/>
                  </a:outerShdw>
                </a:effectLst>
                <a:latin typeface="Calibri" pitchFamily="34" charset="0"/>
                <a:ea typeface="Calibri" pitchFamily="34" charset="0"/>
                <a:cs typeface="Calibri" pitchFamily="34" charset="0"/>
              </a:rPr>
              <a:t> </a:t>
            </a:r>
            <a:r>
              <a:rPr lang="el-GR" sz="2400" b="1" i="1" u="sng" dirty="0">
                <a:effectLst>
                  <a:outerShdw blurRad="38100" dist="38100" dir="2700000" algn="tl">
                    <a:srgbClr val="C0C0C0"/>
                  </a:outerShdw>
                </a:effectLst>
                <a:latin typeface="Calibri" pitchFamily="34" charset="0"/>
                <a:ea typeface="Calibri" pitchFamily="34" charset="0"/>
                <a:cs typeface="Calibri" pitchFamily="34" charset="0"/>
              </a:rPr>
              <a:t>Θέση 1,9 διοίκηση λέσχης:</a:t>
            </a:r>
            <a:r>
              <a:rPr lang="el-GR" sz="2400" b="1" dirty="0">
                <a:effectLst>
                  <a:outerShdw blurRad="38100" dist="38100" dir="2700000" algn="tl">
                    <a:srgbClr val="C0C0C0"/>
                  </a:outerShdw>
                </a:effectLst>
                <a:latin typeface="Calibri" pitchFamily="34" charset="0"/>
                <a:ea typeface="Calibri" pitchFamily="34" charset="0"/>
                <a:cs typeface="Calibri" pitchFamily="34" charset="0"/>
              </a:rPr>
              <a:t> </a:t>
            </a:r>
            <a:r>
              <a:rPr lang="el-GR" sz="2400" dirty="0">
                <a:effectLst>
                  <a:outerShdw blurRad="38100" dist="38100" dir="2700000" algn="tl">
                    <a:srgbClr val="C0C0C0"/>
                  </a:outerShdw>
                </a:effectLst>
                <a:latin typeface="Calibri" pitchFamily="34" charset="0"/>
                <a:ea typeface="Calibri" pitchFamily="34" charset="0"/>
                <a:cs typeface="Calibri" pitchFamily="34" charset="0"/>
              </a:rPr>
              <a:t>μεγάλο ενδιαφέρον για τους ανθρώπους, μικρό για την παραγωγή συνεπώς η εργασία «μένει» πίσω. Ο ηγέτης είναι δημοφιλής. </a:t>
            </a:r>
          </a:p>
          <a:p>
            <a:pPr eaLnBrk="1" hangingPunct="1">
              <a:buFontTx/>
              <a:buBlip>
                <a:blip r:embed="rId3"/>
              </a:buBlip>
            </a:pPr>
            <a:r>
              <a:rPr lang="el-GR" sz="2400" b="1" i="1" u="sng" dirty="0">
                <a:effectLst>
                  <a:outerShdw blurRad="38100" dist="38100" dir="2700000" algn="tl">
                    <a:srgbClr val="C0C0C0"/>
                  </a:outerShdw>
                </a:effectLst>
                <a:latin typeface="Calibri" pitchFamily="34" charset="0"/>
                <a:ea typeface="Calibri" pitchFamily="34" charset="0"/>
                <a:cs typeface="Calibri" pitchFamily="34" charset="0"/>
              </a:rPr>
              <a:t> Θέση 9,1 διοίκηση καθηκόντων</a:t>
            </a:r>
            <a:r>
              <a:rPr lang="el-GR" sz="2400" b="1" dirty="0">
                <a:effectLst>
                  <a:outerShdw blurRad="38100" dist="38100" dir="2700000" algn="tl">
                    <a:srgbClr val="C0C0C0"/>
                  </a:outerShdw>
                </a:effectLst>
                <a:latin typeface="Calibri" pitchFamily="34" charset="0"/>
                <a:ea typeface="Calibri" pitchFamily="34" charset="0"/>
                <a:cs typeface="Calibri" pitchFamily="34" charset="0"/>
              </a:rPr>
              <a:t>:</a:t>
            </a:r>
            <a:r>
              <a:rPr lang="el-GR" sz="2400" dirty="0">
                <a:effectLst>
                  <a:outerShdw blurRad="38100" dist="38100" dir="2700000" algn="tl">
                    <a:srgbClr val="C0C0C0"/>
                  </a:outerShdw>
                </a:effectLst>
                <a:latin typeface="Calibri" pitchFamily="34" charset="0"/>
                <a:ea typeface="Calibri" pitchFamily="34" charset="0"/>
                <a:cs typeface="Calibri" pitchFamily="34" charset="0"/>
              </a:rPr>
              <a:t> μεγάλο ενδιαφέρον για την επίτευξη της επιθυμητής παραγωγής αλλά ελάχιστο για τις ανάγκες των ανθρώπων</a:t>
            </a:r>
          </a:p>
          <a:p>
            <a:pPr eaLnBrk="1" hangingPunct="1">
              <a:buFontTx/>
              <a:buBlip>
                <a:blip r:embed="rId3"/>
              </a:buBlip>
            </a:pPr>
            <a:r>
              <a:rPr lang="el-GR" sz="2400" b="1" i="1" u="sng" dirty="0">
                <a:effectLst>
                  <a:outerShdw blurRad="38100" dist="38100" dir="2700000" algn="tl">
                    <a:srgbClr val="C0C0C0"/>
                  </a:outerShdw>
                </a:effectLst>
                <a:latin typeface="Calibri" pitchFamily="34" charset="0"/>
                <a:ea typeface="Calibri" pitchFamily="34" charset="0"/>
                <a:cs typeface="Calibri" pitchFamily="34" charset="0"/>
              </a:rPr>
              <a:t> Θέση 9,9 διοίκηση ομάδας: </a:t>
            </a:r>
            <a:r>
              <a:rPr lang="el-GR" sz="2400" dirty="0">
                <a:effectLst>
                  <a:outerShdw blurRad="38100" dist="38100" dir="2700000" algn="tl">
                    <a:srgbClr val="C0C0C0"/>
                  </a:outerShdw>
                </a:effectLst>
                <a:latin typeface="Calibri" pitchFamily="34" charset="0"/>
                <a:ea typeface="Calibri" pitchFamily="34" charset="0"/>
                <a:cs typeface="Calibri" pitchFamily="34" charset="0"/>
              </a:rPr>
              <a:t>εξίσου μεγάλο ενδιαφέρον για τους ανθρώπους και την παραγωγή, σπάνια όμως εφαρμόζεται από τους μάνατζερ</a:t>
            </a:r>
          </a:p>
          <a:p>
            <a:pPr eaLnBrk="1" hangingPunct="1">
              <a:buFontTx/>
              <a:buBlip>
                <a:blip r:embed="rId3"/>
              </a:buBlip>
            </a:pPr>
            <a:r>
              <a:rPr lang="el-GR" sz="2400" dirty="0">
                <a:effectLst>
                  <a:outerShdw blurRad="38100" dist="38100" dir="2700000" algn="tl">
                    <a:srgbClr val="C0C0C0"/>
                  </a:outerShdw>
                </a:effectLst>
                <a:latin typeface="Calibri" pitchFamily="34" charset="0"/>
                <a:ea typeface="Calibri" pitchFamily="34" charset="0"/>
                <a:cs typeface="Calibri" pitchFamily="34" charset="0"/>
              </a:rPr>
              <a:t> </a:t>
            </a:r>
            <a:r>
              <a:rPr lang="el-GR" sz="2400" b="1" i="1" u="sng" dirty="0">
                <a:effectLst>
                  <a:outerShdw blurRad="38100" dist="38100" dir="2700000" algn="tl">
                    <a:srgbClr val="C0C0C0"/>
                  </a:outerShdw>
                </a:effectLst>
                <a:latin typeface="Calibri" pitchFamily="34" charset="0"/>
                <a:ea typeface="Calibri" pitchFamily="34" charset="0"/>
                <a:cs typeface="Calibri" pitchFamily="34" charset="0"/>
              </a:rPr>
              <a:t>Θέση 5,5 ενδιάμεση διοίκηση: </a:t>
            </a:r>
            <a:r>
              <a:rPr lang="el-GR" sz="2400" dirty="0">
                <a:effectLst>
                  <a:outerShdw blurRad="38100" dist="38100" dir="2700000" algn="tl">
                    <a:srgbClr val="C0C0C0"/>
                  </a:outerShdw>
                </a:effectLst>
                <a:latin typeface="Calibri" pitchFamily="34" charset="0"/>
                <a:ea typeface="Calibri" pitchFamily="34" charset="0"/>
                <a:cs typeface="Calibri" pitchFamily="34" charset="0"/>
              </a:rPr>
              <a:t>ο πιο συνηθισμένος τύπος</a:t>
            </a:r>
            <a:r>
              <a:rPr lang="el-GR" sz="2400" b="1" i="1" u="sng" dirty="0">
                <a:effectLst>
                  <a:outerShdw blurRad="38100" dist="38100" dir="2700000" algn="tl">
                    <a:srgbClr val="C0C0C0"/>
                  </a:outerShdw>
                </a:effectLst>
                <a:latin typeface="Calibri" pitchFamily="34" charset="0"/>
                <a:ea typeface="Calibri" pitchFamily="34" charset="0"/>
                <a:cs typeface="Calibri" pitchFamily="34" charset="0"/>
              </a:rPr>
              <a:t> </a:t>
            </a:r>
            <a:r>
              <a:rPr lang="el-GR" sz="2400" dirty="0">
                <a:effectLst>
                  <a:outerShdw blurRad="38100" dist="38100" dir="2700000" algn="tl">
                    <a:srgbClr val="C0C0C0"/>
                  </a:outerShdw>
                </a:effectLst>
                <a:latin typeface="Calibri" pitchFamily="34" charset="0"/>
                <a:ea typeface="Calibri" pitchFamily="34" charset="0"/>
                <a:cs typeface="Calibri" pitchFamily="34" charset="0"/>
              </a:rPr>
              <a:t>μάνατζερ</a:t>
            </a:r>
          </a:p>
          <a:p>
            <a:pPr eaLnBrk="1" hangingPunct="1">
              <a:lnSpc>
                <a:spcPct val="60000"/>
              </a:lnSpc>
            </a:pPr>
            <a:endParaRPr lang="el-GR" sz="2400" dirty="0">
              <a:effectLst>
                <a:outerShdw blurRad="38100" dist="38100" dir="2700000" algn="tl">
                  <a:srgbClr val="C0C0C0"/>
                </a:outerShdw>
              </a:effectLst>
              <a:latin typeface="Calibri" pitchFamily="34" charset="0"/>
              <a:ea typeface="Calibri" pitchFamily="34" charset="0"/>
              <a:cs typeface="Calibri" pitchFamily="34" charset="0"/>
            </a:endParaRPr>
          </a:p>
          <a:p>
            <a:pPr eaLnBrk="1" hangingPunct="1">
              <a:buFontTx/>
              <a:buBlip>
                <a:blip r:embed="rId4"/>
              </a:buBlip>
            </a:pPr>
            <a:r>
              <a:rPr lang="el-GR" sz="2400" dirty="0">
                <a:effectLst>
                  <a:outerShdw blurRad="38100" dist="38100" dir="2700000" algn="tl">
                    <a:srgbClr val="C0C0C0"/>
                  </a:outerShdw>
                </a:effectLst>
                <a:latin typeface="Calibri" pitchFamily="34" charset="0"/>
                <a:ea typeface="Calibri" pitchFamily="34" charset="0"/>
                <a:cs typeface="Calibri" pitchFamily="34" charset="0"/>
              </a:rPr>
              <a:t> </a:t>
            </a:r>
            <a:r>
              <a:rPr lang="el-GR" sz="2400" b="1" dirty="0">
                <a:effectLst>
                  <a:outerShdw blurRad="38100" dist="38100" dir="2700000" algn="tl">
                    <a:srgbClr val="C0C0C0"/>
                  </a:outerShdw>
                </a:effectLst>
                <a:latin typeface="Calibri" pitchFamily="34" charset="0"/>
                <a:ea typeface="Calibri" pitchFamily="34" charset="0"/>
                <a:cs typeface="Calibri" pitchFamily="34" charset="0"/>
              </a:rPr>
              <a:t>Μειονέκτημα του μοντέλου της Διοικητικής Σχάρας το ότι δέχεται μόνο δύο διαστάσεις της ηγεσίας (άνθρωποι /παραγωγή)</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28596" y="285728"/>
            <a:ext cx="8229600" cy="990600"/>
          </a:xfrm>
        </p:spPr>
        <p:txBody>
          <a:bodyPr>
            <a:normAutofit fontScale="90000"/>
          </a:bodyPr>
          <a:lstStyle/>
          <a:p>
            <a:r>
              <a:rPr lang="el-GR" sz="3200" dirty="0">
                <a:solidFill>
                  <a:schemeClr val="tx1"/>
                </a:solidFill>
                <a:latin typeface="+mn-lt"/>
              </a:rPr>
              <a:t>Ορισμένα βασικά χαρακτηριστικά του ηγέτη όπως προκύπτουν από τις παραπάνω προσεγγίσεις</a:t>
            </a:r>
            <a:endParaRPr lang="en-US" sz="3200" dirty="0">
              <a:solidFill>
                <a:schemeClr val="tx1"/>
              </a:solidFill>
              <a:latin typeface="+mn-lt"/>
            </a:endParaRPr>
          </a:p>
        </p:txBody>
      </p:sp>
      <p:sp>
        <p:nvSpPr>
          <p:cNvPr id="16387" name="Rectangle 3"/>
          <p:cNvSpPr>
            <a:spLocks noGrp="1" noChangeArrowheads="1"/>
          </p:cNvSpPr>
          <p:nvPr>
            <p:ph sz="quarter" idx="1"/>
          </p:nvPr>
        </p:nvSpPr>
        <p:spPr>
          <a:xfrm>
            <a:off x="357158" y="2143116"/>
            <a:ext cx="8229600" cy="4525963"/>
          </a:xfrm>
        </p:spPr>
        <p:txBody>
          <a:bodyPr/>
          <a:lstStyle/>
          <a:p>
            <a:pPr>
              <a:buClr>
                <a:schemeClr val="tx1"/>
              </a:buClr>
              <a:buFont typeface="Wingdings" pitchFamily="2" charset="2"/>
              <a:buChar char="ü"/>
            </a:pPr>
            <a:r>
              <a:rPr lang="el-GR" sz="3700" dirty="0"/>
              <a:t>Ευελιξία</a:t>
            </a:r>
          </a:p>
          <a:p>
            <a:pPr>
              <a:buClr>
                <a:schemeClr val="tx1"/>
              </a:buClr>
              <a:buFont typeface="Wingdings" pitchFamily="2" charset="2"/>
              <a:buChar char="ü"/>
            </a:pPr>
            <a:r>
              <a:rPr lang="el-GR" sz="3700" dirty="0"/>
              <a:t>Ικανότητα δημιουργίας πλαισίων κατεύθυνσης για τους εργαζόμενους</a:t>
            </a:r>
          </a:p>
          <a:p>
            <a:pPr>
              <a:buClr>
                <a:schemeClr val="tx1"/>
              </a:buClr>
              <a:buFont typeface="Wingdings" pitchFamily="2" charset="2"/>
              <a:buChar char="ü"/>
            </a:pPr>
            <a:r>
              <a:rPr lang="el-GR" sz="3700" dirty="0"/>
              <a:t>Ενδιαφέρον για τους εργαζόμενους </a:t>
            </a:r>
          </a:p>
          <a:p>
            <a:pPr>
              <a:buClr>
                <a:schemeClr val="tx1"/>
              </a:buClr>
              <a:buFont typeface="Wingdings" pitchFamily="2" charset="2"/>
              <a:buChar char="ü"/>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l-GR" dirty="0">
                <a:solidFill>
                  <a:schemeClr val="tx1"/>
                </a:solidFill>
                <a:latin typeface="+mn-lt"/>
              </a:rPr>
              <a:t>4) Οι προσεγγίσεις της εξάρτησης</a:t>
            </a:r>
            <a:endParaRPr lang="en-US" dirty="0">
              <a:solidFill>
                <a:schemeClr val="tx1"/>
              </a:solidFill>
              <a:latin typeface="+mn-lt"/>
            </a:endParaRPr>
          </a:p>
        </p:txBody>
      </p:sp>
      <p:sp>
        <p:nvSpPr>
          <p:cNvPr id="17411" name="Rectangle 3"/>
          <p:cNvSpPr>
            <a:spLocks noGrp="1" noChangeArrowheads="1"/>
          </p:cNvSpPr>
          <p:nvPr>
            <p:ph sz="quarter" idx="1"/>
          </p:nvPr>
        </p:nvSpPr>
        <p:spPr/>
        <p:txBody>
          <a:bodyPr/>
          <a:lstStyle/>
          <a:p>
            <a:r>
              <a:rPr lang="el-GR" dirty="0"/>
              <a:t>Προσεγγίσεις της συμπεριφοράς: επικεντρώθηκαν στα χαρακτηριστικά και στη συμπεριφορά του ηγέτη</a:t>
            </a:r>
          </a:p>
          <a:p>
            <a:r>
              <a:rPr lang="el-GR" dirty="0"/>
              <a:t>Βασικό εύρημα: δεν υπάρχει καλός ή κακός ηγέτης. Υπάρχει κατάλληλος ηγέτης και μη κατάλληλος ηγέτης.</a:t>
            </a:r>
          </a:p>
          <a:p>
            <a:pPr>
              <a:buFont typeface="Wingdings" pitchFamily="2" charset="2"/>
              <a:buNone/>
            </a:pPr>
            <a:r>
              <a:rPr lang="el-GR" dirty="0"/>
              <a:t>	</a:t>
            </a:r>
            <a:endParaRPr lang="el-GR" sz="2500" i="1" dirty="0"/>
          </a:p>
          <a:p>
            <a:endParaRPr lang="el-GR" sz="2500" dirty="0"/>
          </a:p>
          <a:p>
            <a:endParaRPr lang="en-US" dirty="0"/>
          </a:p>
        </p:txBody>
      </p:sp>
      <p:sp>
        <p:nvSpPr>
          <p:cNvPr id="17412" name="Text Box 4"/>
          <p:cNvSpPr txBox="1">
            <a:spLocks noChangeArrowheads="1"/>
          </p:cNvSpPr>
          <p:nvPr/>
        </p:nvSpPr>
        <p:spPr bwMode="auto">
          <a:xfrm>
            <a:off x="365127" y="4857760"/>
            <a:ext cx="8778875" cy="1077218"/>
          </a:xfrm>
          <a:prstGeom prst="rect">
            <a:avLst/>
          </a:prstGeom>
          <a:noFill/>
          <a:ln w="9525">
            <a:noFill/>
            <a:miter lim="800000"/>
            <a:headEnd/>
            <a:tailEnd/>
          </a:ln>
          <a:effectLst/>
        </p:spPr>
        <p:txBody>
          <a:bodyPr>
            <a:spAutoFit/>
          </a:bodyPr>
          <a:lstStyle/>
          <a:p>
            <a:r>
              <a:rPr lang="el-GR" sz="3200" i="1" dirty="0">
                <a:solidFill>
                  <a:srgbClr val="CC0000"/>
                </a:solidFill>
                <a:effectLst>
                  <a:outerShdw blurRad="38100" dist="38100" dir="2700000" algn="tl">
                    <a:srgbClr val="C0C0C0"/>
                  </a:outerShdw>
                </a:effectLst>
                <a:latin typeface="+mn-lt"/>
              </a:rPr>
              <a:t>Σε ποιες περιπτώσεις όμως ο αυταρχικός ηγέτης γίνεται περισσότερο αποτελεσματικός?</a:t>
            </a:r>
            <a:endParaRPr lang="en-US" sz="3200" i="1" dirty="0">
              <a:solidFill>
                <a:srgbClr val="CC0000"/>
              </a:solidFill>
              <a:effectLst>
                <a:outerShdw blurRad="38100" dist="38100" dir="2700000" algn="tl">
                  <a:srgbClr val="C0C0C0"/>
                </a:outerShdw>
              </a:effectLst>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7412"/>
                                        </p:tgtEl>
                                        <p:attrNameLst>
                                          <p:attrName>style.visibility</p:attrName>
                                        </p:attrNameLst>
                                      </p:cBhvr>
                                      <p:to>
                                        <p:strVal val="visible"/>
                                      </p:to>
                                    </p:set>
                                    <p:animEffect transition="in" filter="slide(fromBottom)">
                                      <p:cBhvr>
                                        <p:cTn id="7" dur="500"/>
                                        <p:tgtEl>
                                          <p:spTgt spid="174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78800" y="0"/>
            <a:ext cx="8035826" cy="1143000"/>
          </a:xfrm>
        </p:spPr>
        <p:txBody>
          <a:bodyPr>
            <a:normAutofit fontScale="90000"/>
          </a:bodyPr>
          <a:lstStyle/>
          <a:p>
            <a:r>
              <a:rPr lang="el-GR" sz="2800" dirty="0">
                <a:solidFill>
                  <a:schemeClr val="tx1"/>
                </a:solidFill>
                <a:latin typeface="+mn-lt"/>
              </a:rPr>
              <a:t>4.α) ΜΟΝΤΕΛΟ </a:t>
            </a:r>
            <a:r>
              <a:rPr lang="en-US" sz="2800" dirty="0">
                <a:solidFill>
                  <a:schemeClr val="tx1"/>
                </a:solidFill>
                <a:latin typeface="+mn-lt"/>
              </a:rPr>
              <a:t>TANNENBAUM-SCHMIDT: </a:t>
            </a:r>
            <a:r>
              <a:rPr lang="el-GR" sz="2800" dirty="0">
                <a:solidFill>
                  <a:schemeClr val="tx1"/>
                </a:solidFill>
                <a:latin typeface="+mn-lt"/>
              </a:rPr>
              <a:t>η κλιμάκωση από την αυταρχική στη δημοκρατική διοίκηση</a:t>
            </a:r>
            <a:endParaRPr lang="en-US" sz="2800" dirty="0">
              <a:solidFill>
                <a:schemeClr val="tx1"/>
              </a:solidFill>
              <a:latin typeface="+mn-lt"/>
            </a:endParaRPr>
          </a:p>
        </p:txBody>
      </p:sp>
      <p:sp>
        <p:nvSpPr>
          <p:cNvPr id="18435" name="Rectangle 3"/>
          <p:cNvSpPr>
            <a:spLocks noGrp="1" noChangeArrowheads="1"/>
          </p:cNvSpPr>
          <p:nvPr>
            <p:ph sz="quarter" idx="1"/>
          </p:nvPr>
        </p:nvSpPr>
        <p:spPr>
          <a:xfrm>
            <a:off x="457200" y="2057401"/>
            <a:ext cx="8229600" cy="2739751"/>
          </a:xfrm>
        </p:spPr>
        <p:txBody>
          <a:bodyPr/>
          <a:lstStyle/>
          <a:p>
            <a:r>
              <a:rPr lang="el-GR" dirty="0"/>
              <a:t>Ανάμεσα στη δημοκρατική και στην αυταρχική ηγεσία υπάρχουν άλλοι τρόποι άσκησης της ηγεσίας.</a:t>
            </a:r>
          </a:p>
          <a:p>
            <a:r>
              <a:rPr lang="el-GR" dirty="0"/>
              <a:t>Όσο μετακινείται ο ηγέτης από την αυταρχική προς τη δημοκρατική εξουσία, τόσο μειώνεται η εξουσία που ασκεί και αυξάνεται η αυτονομία των εργαζομένων</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3 - Θέση αριθμού διαφάνειας"/>
          <p:cNvSpPr txBox="1">
            <a:spLocks noGrp="1"/>
          </p:cNvSpPr>
          <p:nvPr/>
        </p:nvSpPr>
        <p:spPr bwMode="auto">
          <a:xfrm>
            <a:off x="8229600" y="6413500"/>
            <a:ext cx="914400" cy="457200"/>
          </a:xfrm>
          <a:prstGeom prst="rect">
            <a:avLst/>
          </a:prstGeom>
          <a:noFill/>
          <a:ln w="9525">
            <a:noFill/>
            <a:miter lim="800000"/>
            <a:headEnd/>
            <a:tailEnd/>
          </a:ln>
        </p:spPr>
        <p:txBody>
          <a:bodyPr anchor="b"/>
          <a:lstStyle/>
          <a:p>
            <a:pPr algn="r" eaLnBrk="1" hangingPunct="1"/>
            <a:fld id="{B6F11BCC-1533-4C6E-A6F2-9C9D3ED88643}" type="slidenum">
              <a:rPr lang="en-GB" sz="2400">
                <a:solidFill>
                  <a:schemeClr val="tx2"/>
                </a:solidFill>
                <a:latin typeface="Times New Roman" pitchFamily="18" charset="0"/>
              </a:rPr>
              <a:pPr algn="r" eaLnBrk="1" hangingPunct="1"/>
              <a:t>24</a:t>
            </a:fld>
            <a:endParaRPr lang="en-GB" sz="1400">
              <a:solidFill>
                <a:schemeClr val="tx2"/>
              </a:solidFill>
              <a:latin typeface="Times New Roman" pitchFamily="18" charset="0"/>
            </a:endParaRPr>
          </a:p>
        </p:txBody>
      </p:sp>
      <p:sp>
        <p:nvSpPr>
          <p:cNvPr id="59396" name="Rectangle 4"/>
          <p:cNvSpPr>
            <a:spLocks noChangeArrowheads="1"/>
          </p:cNvSpPr>
          <p:nvPr/>
        </p:nvSpPr>
        <p:spPr bwMode="auto">
          <a:xfrm>
            <a:off x="0" y="228601"/>
            <a:ext cx="9144000" cy="1384995"/>
          </a:xfrm>
          <a:prstGeom prst="rect">
            <a:avLst/>
          </a:prstGeom>
          <a:noFill/>
          <a:ln w="9525">
            <a:noFill/>
            <a:miter lim="800000"/>
            <a:headEnd/>
            <a:tailEnd/>
          </a:ln>
          <a:effectLst/>
        </p:spPr>
        <p:txBody>
          <a:bodyPr>
            <a:spAutoFit/>
          </a:bodyPr>
          <a:lstStyle/>
          <a:p>
            <a:pPr algn="ctr" eaLnBrk="1" hangingPunct="1"/>
            <a:r>
              <a:rPr lang="el-GR" sz="2800" b="1" dirty="0">
                <a:effectLst>
                  <a:outerShdw blurRad="38100" dist="38100" dir="2700000" algn="tl">
                    <a:srgbClr val="C0C0C0"/>
                  </a:outerShdw>
                </a:effectLst>
                <a:latin typeface="+mn-lt"/>
              </a:rPr>
              <a:t>Το μοντέλο των </a:t>
            </a:r>
            <a:r>
              <a:rPr lang="en-US" sz="2800" b="1" dirty="0" err="1">
                <a:effectLst>
                  <a:outerShdw blurRad="38100" dist="38100" dir="2700000" algn="tl">
                    <a:srgbClr val="C0C0C0"/>
                  </a:outerShdw>
                </a:effectLst>
                <a:latin typeface="+mn-lt"/>
              </a:rPr>
              <a:t>Tannenbaum</a:t>
            </a:r>
            <a:r>
              <a:rPr lang="en-US" sz="2800" b="1" dirty="0">
                <a:effectLst>
                  <a:outerShdw blurRad="38100" dist="38100" dir="2700000" algn="tl">
                    <a:srgbClr val="C0C0C0"/>
                  </a:outerShdw>
                </a:effectLst>
                <a:latin typeface="+mn-lt"/>
              </a:rPr>
              <a:t> &amp; Schmidt</a:t>
            </a:r>
            <a:r>
              <a:rPr lang="el-GR" sz="2800" b="1" dirty="0">
                <a:effectLst>
                  <a:outerShdw blurRad="38100" dist="38100" dir="2700000" algn="tl">
                    <a:srgbClr val="C0C0C0"/>
                  </a:outerShdw>
                </a:effectLst>
                <a:latin typeface="+mn-lt"/>
              </a:rPr>
              <a:t>. </a:t>
            </a:r>
          </a:p>
          <a:p>
            <a:pPr algn="ctr" eaLnBrk="1" hangingPunct="1"/>
            <a:r>
              <a:rPr lang="el-GR" sz="2800" b="1" dirty="0">
                <a:effectLst>
                  <a:outerShdw blurRad="38100" dist="38100" dir="2700000" algn="tl">
                    <a:srgbClr val="C0C0C0"/>
                  </a:outerShdw>
                </a:effectLst>
                <a:latin typeface="+mn-lt"/>
              </a:rPr>
              <a:t>Κλιμακούμενη μετάβαση από την αυταρχική στη </a:t>
            </a:r>
          </a:p>
          <a:p>
            <a:pPr algn="ctr" eaLnBrk="1" hangingPunct="1"/>
            <a:r>
              <a:rPr lang="el-GR" sz="2800" b="1" dirty="0">
                <a:effectLst>
                  <a:outerShdw blurRad="38100" dist="38100" dir="2700000" algn="tl">
                    <a:srgbClr val="C0C0C0"/>
                  </a:outerShdw>
                </a:effectLst>
                <a:latin typeface="+mn-lt"/>
              </a:rPr>
              <a:t>δημοκρατική ηγεσία</a:t>
            </a:r>
            <a:endParaRPr lang="en-US" sz="2800" b="1" dirty="0">
              <a:effectLst>
                <a:outerShdw blurRad="38100" dist="38100" dir="2700000" algn="tl">
                  <a:srgbClr val="C0C0C0"/>
                </a:outerShdw>
              </a:effectLst>
              <a:latin typeface="+mn-lt"/>
            </a:endParaRPr>
          </a:p>
        </p:txBody>
      </p:sp>
      <p:graphicFrame>
        <p:nvGraphicFramePr>
          <p:cNvPr id="56352" name="Group 32"/>
          <p:cNvGraphicFramePr>
            <a:graphicFrameLocks noGrp="1"/>
          </p:cNvGraphicFramePr>
          <p:nvPr/>
        </p:nvGraphicFramePr>
        <p:xfrm>
          <a:off x="1476375" y="2205038"/>
          <a:ext cx="6096000" cy="3816353"/>
        </p:xfrm>
        <a:graphic>
          <a:graphicData uri="http://schemas.openxmlformats.org/drawingml/2006/table">
            <a:tbl>
              <a:tblPr/>
              <a:tblGrid>
                <a:gridCol w="871538">
                  <a:extLst>
                    <a:ext uri="{9D8B030D-6E8A-4147-A177-3AD203B41FA5}">
                      <a16:colId xmlns:a16="http://schemas.microsoft.com/office/drawing/2014/main" xmlns="" val="20000"/>
                    </a:ext>
                  </a:extLst>
                </a:gridCol>
                <a:gridCol w="869950">
                  <a:extLst>
                    <a:ext uri="{9D8B030D-6E8A-4147-A177-3AD203B41FA5}">
                      <a16:colId xmlns:a16="http://schemas.microsoft.com/office/drawing/2014/main" xmlns="" val="20001"/>
                    </a:ext>
                  </a:extLst>
                </a:gridCol>
                <a:gridCol w="871537">
                  <a:extLst>
                    <a:ext uri="{9D8B030D-6E8A-4147-A177-3AD203B41FA5}">
                      <a16:colId xmlns:a16="http://schemas.microsoft.com/office/drawing/2014/main" xmlns="" val="20002"/>
                    </a:ext>
                  </a:extLst>
                </a:gridCol>
                <a:gridCol w="869950">
                  <a:extLst>
                    <a:ext uri="{9D8B030D-6E8A-4147-A177-3AD203B41FA5}">
                      <a16:colId xmlns:a16="http://schemas.microsoft.com/office/drawing/2014/main" xmlns="" val="20003"/>
                    </a:ext>
                  </a:extLst>
                </a:gridCol>
                <a:gridCol w="871538">
                  <a:extLst>
                    <a:ext uri="{9D8B030D-6E8A-4147-A177-3AD203B41FA5}">
                      <a16:colId xmlns:a16="http://schemas.microsoft.com/office/drawing/2014/main" xmlns="" val="20004"/>
                    </a:ext>
                  </a:extLst>
                </a:gridCol>
                <a:gridCol w="869950">
                  <a:extLst>
                    <a:ext uri="{9D8B030D-6E8A-4147-A177-3AD203B41FA5}">
                      <a16:colId xmlns:a16="http://schemas.microsoft.com/office/drawing/2014/main" xmlns="" val="20005"/>
                    </a:ext>
                  </a:extLst>
                </a:gridCol>
                <a:gridCol w="871537">
                  <a:extLst>
                    <a:ext uri="{9D8B030D-6E8A-4147-A177-3AD203B41FA5}">
                      <a16:colId xmlns:a16="http://schemas.microsoft.com/office/drawing/2014/main" xmlns="" val="20006"/>
                    </a:ext>
                  </a:extLst>
                </a:gridCol>
              </a:tblGrid>
              <a:tr h="476251">
                <a:tc gridSpan="7">
                  <a:txBody>
                    <a:bodyPr/>
                    <a:lstStyle/>
                    <a:p>
                      <a:pPr marL="0" marR="0" lvl="0" indent="0" algn="l" defTabSz="914400" rtl="0" eaLnBrk="1" fontAlgn="base" latinLnBrk="0" hangingPunct="1">
                        <a:lnSpc>
                          <a:spcPct val="90000"/>
                        </a:lnSpc>
                        <a:spcBef>
                          <a:spcPct val="20000"/>
                        </a:spcBef>
                        <a:spcAft>
                          <a:spcPct val="0"/>
                        </a:spcAft>
                        <a:buClr>
                          <a:schemeClr val="tx2"/>
                        </a:buClr>
                        <a:buSzPct val="70000"/>
                        <a:buFont typeface="Wingdings" pitchFamily="2" charset="2"/>
                        <a:buNone/>
                        <a:tabLst/>
                      </a:pPr>
                      <a:r>
                        <a:rPr kumimoji="0" lang="el-GR" sz="1900" b="1" i="0" u="none" strike="noStrike" cap="none" normalizeH="0" baseline="0" dirty="0">
                          <a:ln>
                            <a:noFill/>
                          </a:ln>
                          <a:solidFill>
                            <a:schemeClr val="accent2"/>
                          </a:solidFill>
                          <a:effectLst>
                            <a:outerShdw blurRad="38100" dist="38100" dir="2700000" algn="tl">
                              <a:srgbClr val="000000"/>
                            </a:outerShdw>
                          </a:effectLst>
                          <a:latin typeface="+mn-lt"/>
                        </a:rPr>
                        <a:t>ΑΥΤΑΡΧΙΚΟΣ                               ΔΗΜΟΚΡΑΤΙΚΟΣ</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gradFill rotWithShape="1">
                      <a:gsLst>
                        <a:gs pos="0">
                          <a:srgbClr val="1C8C71"/>
                        </a:gs>
                        <a:gs pos="50000">
                          <a:schemeClr val="bg1"/>
                        </a:gs>
                        <a:gs pos="100000">
                          <a:srgbClr val="1C8C71"/>
                        </a:gs>
                      </a:gsLst>
                      <a:lin ang="5400000" scaled="1"/>
                    </a:gra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10000"/>
                  </a:ext>
                </a:extLst>
              </a:tr>
              <a:tr h="2686051">
                <a:tc gridSpan="7">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0" i="0" u="none" strike="noStrike" cap="none" normalizeH="0" baseline="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0" i="0" u="none" strike="noStrike" cap="none" normalizeH="0" baseline="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0" i="0" u="none" strike="noStrike" cap="none" normalizeH="0" baseline="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500" b="0" i="0" u="none" strike="noStrike" cap="none" normalizeH="0" baseline="0">
                        <a:ln>
                          <a:noFill/>
                        </a:ln>
                        <a:solidFill>
                          <a:schemeClr val="tx1"/>
                        </a:solidFill>
                        <a:effectLst/>
                        <a:latin typeface="Verdana" pitchFamily="34" charset="0"/>
                      </a:endParaRP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a:noFill/>
                    </a:lnB>
                    <a:lnTlToBr>
                      <a:noFill/>
                    </a:lnTlToBr>
                    <a:lnBlToTr>
                      <a:noFill/>
                    </a:lnBlToTr>
                    <a:blipFill dpi="0" rotWithShape="1">
                      <a:blip r:embed="rId3"/>
                      <a:srcRect/>
                      <a:tile tx="0" ty="0" sx="100000" sy="100000" flip="none" algn="tl"/>
                    </a:blip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xmlns="" val="10001"/>
                  </a:ext>
                </a:extLst>
              </a:tr>
              <a:tr h="654051">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1" i="0" u="none" strike="noStrike" cap="none" normalizeH="0" baseline="0" dirty="0">
                          <a:ln>
                            <a:noFill/>
                          </a:ln>
                          <a:solidFill>
                            <a:schemeClr val="accent2"/>
                          </a:solidFill>
                          <a:effectLst>
                            <a:outerShdw blurRad="38100" dist="38100" dir="2700000" algn="tl">
                              <a:srgbClr val="000000"/>
                            </a:outerShdw>
                          </a:effectLst>
                          <a:latin typeface="+mn-lt"/>
                        </a:rPr>
                        <a:t>1</a:t>
                      </a:r>
                    </a:p>
                  </a:txBody>
                  <a:tcPr horzOverflow="overflow">
                    <a:lnL w="12700" cap="flat" cmpd="sng" algn="ctr">
                      <a:solidFill>
                        <a:schemeClr val="tx1"/>
                      </a:solidFill>
                      <a:prstDash val="solid"/>
                      <a:miter lim="800000"/>
                      <a:headEnd type="none" w="med" len="med"/>
                      <a:tailEnd type="none" w="med" len="med"/>
                    </a:lnL>
                    <a:lnR>
                      <a:noFill/>
                    </a:lnR>
                    <a:lnT>
                      <a:noFill/>
                    </a:lnT>
                    <a:lnB w="12700" cap="flat" cmpd="sng" algn="ctr">
                      <a:solidFill>
                        <a:schemeClr val="tx1"/>
                      </a:solidFill>
                      <a:prstDash val="solid"/>
                      <a:miter lim="800000"/>
                      <a:headEnd type="none" w="med" len="med"/>
                      <a:tailEnd type="none" w="med" len="med"/>
                    </a:lnB>
                    <a:lnTlToBr>
                      <a:noFill/>
                    </a:lnTlToBr>
                    <a:lnBlToTr>
                      <a:noFill/>
                    </a:lnBlToTr>
                    <a:gradFill rotWithShape="1">
                      <a:gsLst>
                        <a:gs pos="0">
                          <a:srgbClr val="1C8C71"/>
                        </a:gs>
                        <a:gs pos="50000">
                          <a:schemeClr val="bg1"/>
                        </a:gs>
                        <a:gs pos="100000">
                          <a:srgbClr val="1C8C71"/>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1" i="0" u="none" strike="noStrike" cap="none" normalizeH="0" baseline="0" dirty="0">
                          <a:ln>
                            <a:noFill/>
                          </a:ln>
                          <a:solidFill>
                            <a:schemeClr val="accent2"/>
                          </a:solidFill>
                          <a:effectLst>
                            <a:outerShdw blurRad="38100" dist="38100" dir="2700000" algn="tl">
                              <a:srgbClr val="000000"/>
                            </a:outerShdw>
                          </a:effectLst>
                          <a:latin typeface="+mn-lt"/>
                        </a:rPr>
                        <a:t>2</a:t>
                      </a:r>
                    </a:p>
                  </a:txBody>
                  <a:tcPr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gradFill rotWithShape="1">
                      <a:gsLst>
                        <a:gs pos="0">
                          <a:srgbClr val="1C8C71"/>
                        </a:gs>
                        <a:gs pos="50000">
                          <a:schemeClr val="bg1"/>
                        </a:gs>
                        <a:gs pos="100000">
                          <a:srgbClr val="1C8C71"/>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1" i="0" u="none" strike="noStrike" cap="none" normalizeH="0" baseline="0" dirty="0">
                          <a:ln>
                            <a:noFill/>
                          </a:ln>
                          <a:solidFill>
                            <a:schemeClr val="accent2"/>
                          </a:solidFill>
                          <a:effectLst>
                            <a:outerShdw blurRad="38100" dist="38100" dir="2700000" algn="tl">
                              <a:srgbClr val="000000"/>
                            </a:outerShdw>
                          </a:effectLst>
                          <a:latin typeface="+mn-lt"/>
                        </a:rPr>
                        <a:t>3</a:t>
                      </a:r>
                    </a:p>
                  </a:txBody>
                  <a:tcPr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gradFill rotWithShape="1">
                      <a:gsLst>
                        <a:gs pos="0">
                          <a:srgbClr val="1C8C71"/>
                        </a:gs>
                        <a:gs pos="50000">
                          <a:schemeClr val="bg1"/>
                        </a:gs>
                        <a:gs pos="100000">
                          <a:srgbClr val="1C8C71"/>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1" i="0" u="none" strike="noStrike" cap="none" normalizeH="0" baseline="0" dirty="0">
                          <a:ln>
                            <a:noFill/>
                          </a:ln>
                          <a:solidFill>
                            <a:schemeClr val="accent2"/>
                          </a:solidFill>
                          <a:effectLst>
                            <a:outerShdw blurRad="38100" dist="38100" dir="2700000" algn="tl">
                              <a:srgbClr val="000000"/>
                            </a:outerShdw>
                          </a:effectLst>
                          <a:latin typeface="+mn-lt"/>
                        </a:rPr>
                        <a:t>4</a:t>
                      </a:r>
                    </a:p>
                  </a:txBody>
                  <a:tcPr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gradFill rotWithShape="1">
                      <a:gsLst>
                        <a:gs pos="0">
                          <a:srgbClr val="1C8C71"/>
                        </a:gs>
                        <a:gs pos="50000">
                          <a:schemeClr val="bg1"/>
                        </a:gs>
                        <a:gs pos="100000">
                          <a:srgbClr val="1C8C71"/>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1" i="0" u="none" strike="noStrike" cap="none" normalizeH="0" baseline="0" dirty="0">
                          <a:ln>
                            <a:noFill/>
                          </a:ln>
                          <a:solidFill>
                            <a:schemeClr val="accent2"/>
                          </a:solidFill>
                          <a:effectLst>
                            <a:outerShdw blurRad="38100" dist="38100" dir="2700000" algn="tl">
                              <a:srgbClr val="000000"/>
                            </a:outerShdw>
                          </a:effectLst>
                          <a:latin typeface="+mn-lt"/>
                        </a:rPr>
                        <a:t>5</a:t>
                      </a:r>
                    </a:p>
                  </a:txBody>
                  <a:tcPr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gradFill rotWithShape="1">
                      <a:gsLst>
                        <a:gs pos="0">
                          <a:srgbClr val="1C8C71"/>
                        </a:gs>
                        <a:gs pos="50000">
                          <a:schemeClr val="bg1"/>
                        </a:gs>
                        <a:gs pos="100000">
                          <a:srgbClr val="1C8C71"/>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1" i="0" u="none" strike="noStrike" cap="none" normalizeH="0" baseline="0" dirty="0">
                          <a:ln>
                            <a:noFill/>
                          </a:ln>
                          <a:solidFill>
                            <a:schemeClr val="accent2"/>
                          </a:solidFill>
                          <a:effectLst>
                            <a:outerShdw blurRad="38100" dist="38100" dir="2700000" algn="tl">
                              <a:srgbClr val="000000"/>
                            </a:outerShdw>
                          </a:effectLst>
                          <a:latin typeface="+mn-lt"/>
                        </a:rPr>
                        <a:t>6</a:t>
                      </a:r>
                    </a:p>
                  </a:txBody>
                  <a:tcPr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gradFill rotWithShape="1">
                      <a:gsLst>
                        <a:gs pos="0">
                          <a:srgbClr val="1C8C71"/>
                        </a:gs>
                        <a:gs pos="50000">
                          <a:schemeClr val="bg1"/>
                        </a:gs>
                        <a:gs pos="100000">
                          <a:srgbClr val="1C8C71"/>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1" i="0" u="none" strike="noStrike" cap="none" normalizeH="0" baseline="0" dirty="0">
                          <a:ln>
                            <a:noFill/>
                          </a:ln>
                          <a:solidFill>
                            <a:schemeClr val="accent2"/>
                          </a:solidFill>
                          <a:effectLst>
                            <a:outerShdw blurRad="38100" dist="38100" dir="2700000" algn="tl">
                              <a:srgbClr val="000000"/>
                            </a:outerShdw>
                          </a:effectLst>
                          <a:latin typeface="+mn-lt"/>
                        </a:rPr>
                        <a:t>7</a:t>
                      </a:r>
                    </a:p>
                  </a:txBody>
                  <a:tcPr horzOverflow="overflow">
                    <a:lnL>
                      <a:noFill/>
                    </a:lnL>
                    <a:lnR w="12700" cap="flat" cmpd="sng" algn="ctr">
                      <a:solidFill>
                        <a:schemeClr val="tx1"/>
                      </a:solidFill>
                      <a:prstDash val="solid"/>
                      <a:miter lim="800000"/>
                      <a:headEnd type="none" w="med" len="med"/>
                      <a:tailEnd type="none" w="med" len="med"/>
                    </a:lnR>
                    <a:lnT>
                      <a:noFill/>
                    </a:lnT>
                    <a:lnB w="12700" cap="flat" cmpd="sng" algn="ctr">
                      <a:solidFill>
                        <a:schemeClr val="tx1"/>
                      </a:solidFill>
                      <a:prstDash val="solid"/>
                      <a:miter lim="800000"/>
                      <a:headEnd type="none" w="med" len="med"/>
                      <a:tailEnd type="none" w="med" len="med"/>
                    </a:lnB>
                    <a:lnTlToBr>
                      <a:noFill/>
                    </a:lnTlToBr>
                    <a:lnBlToTr>
                      <a:noFill/>
                    </a:lnBlToTr>
                    <a:gradFill rotWithShape="1">
                      <a:gsLst>
                        <a:gs pos="0">
                          <a:srgbClr val="1C8C71"/>
                        </a:gs>
                        <a:gs pos="50000">
                          <a:schemeClr val="bg1"/>
                        </a:gs>
                        <a:gs pos="100000">
                          <a:srgbClr val="1C8C71"/>
                        </a:gs>
                      </a:gsLst>
                      <a:lin ang="5400000" scaled="1"/>
                    </a:gradFill>
                  </a:tcPr>
                </a:tc>
                <a:extLst>
                  <a:ext uri="{0D108BD9-81ED-4DB2-BD59-A6C34878D82A}">
                    <a16:rowId xmlns:a16="http://schemas.microsoft.com/office/drawing/2014/main" xmlns="" val="10002"/>
                  </a:ext>
                </a:extLst>
              </a:tr>
            </a:tbl>
          </a:graphicData>
        </a:graphic>
      </p:graphicFrame>
      <p:sp>
        <p:nvSpPr>
          <p:cNvPr id="56341" name="Line 126"/>
          <p:cNvSpPr>
            <a:spLocks noChangeShapeType="1"/>
          </p:cNvSpPr>
          <p:nvPr/>
        </p:nvSpPr>
        <p:spPr bwMode="auto">
          <a:xfrm flipV="1">
            <a:off x="1476377" y="2636839"/>
            <a:ext cx="6048375" cy="2879725"/>
          </a:xfrm>
          <a:prstGeom prst="line">
            <a:avLst/>
          </a:prstGeom>
          <a:noFill/>
          <a:ln w="28575">
            <a:solidFill>
              <a:srgbClr val="1C8C71"/>
            </a:solidFill>
            <a:miter lim="800000"/>
            <a:headEnd/>
            <a:tailEnd/>
          </a:ln>
        </p:spPr>
        <p:txBody>
          <a:bodyPr wrap="none"/>
          <a:lstStyle/>
          <a:p>
            <a:endParaRPr lang="el-GR"/>
          </a:p>
        </p:txBody>
      </p:sp>
      <p:sp>
        <p:nvSpPr>
          <p:cNvPr id="59574" name="Text Box 182"/>
          <p:cNvSpPr txBox="1">
            <a:spLocks noChangeArrowheads="1"/>
          </p:cNvSpPr>
          <p:nvPr/>
        </p:nvSpPr>
        <p:spPr bwMode="auto">
          <a:xfrm>
            <a:off x="1547815" y="2852739"/>
            <a:ext cx="4125039" cy="830997"/>
          </a:xfrm>
          <a:prstGeom prst="rect">
            <a:avLst/>
          </a:prstGeom>
          <a:noFill/>
          <a:ln w="9525">
            <a:noFill/>
            <a:miter lim="800000"/>
            <a:headEnd/>
            <a:tailEnd/>
          </a:ln>
          <a:effectLst/>
        </p:spPr>
        <p:txBody>
          <a:bodyPr wrap="none">
            <a:spAutoFit/>
          </a:bodyPr>
          <a:lstStyle/>
          <a:p>
            <a:pPr algn="ctr" eaLnBrk="1" hangingPunct="1">
              <a:defRPr/>
            </a:pPr>
            <a:r>
              <a:rPr lang="el-GR" sz="2400" b="1" dirty="0">
                <a:solidFill>
                  <a:srgbClr val="1C8C71"/>
                </a:solidFill>
                <a:effectLst>
                  <a:outerShdw blurRad="38100" dist="38100" dir="2700000" algn="tl">
                    <a:srgbClr val="C0C0C0"/>
                  </a:outerShdw>
                </a:effectLst>
                <a:latin typeface="+mn-lt"/>
                <a:ea typeface="Calibri" pitchFamily="34" charset="0"/>
                <a:cs typeface="Calibri" pitchFamily="34" charset="0"/>
              </a:rPr>
              <a:t>Περιοχή χρήσης εξουσίας από </a:t>
            </a:r>
          </a:p>
          <a:p>
            <a:pPr algn="ctr" eaLnBrk="1" hangingPunct="1">
              <a:defRPr/>
            </a:pPr>
            <a:r>
              <a:rPr lang="el-GR" sz="2400" b="1" dirty="0">
                <a:solidFill>
                  <a:srgbClr val="1C8C71"/>
                </a:solidFill>
                <a:effectLst>
                  <a:outerShdw blurRad="38100" dist="38100" dir="2700000" algn="tl">
                    <a:srgbClr val="C0C0C0"/>
                  </a:outerShdw>
                </a:effectLst>
                <a:latin typeface="+mn-lt"/>
                <a:ea typeface="Calibri" pitchFamily="34" charset="0"/>
                <a:cs typeface="Calibri" pitchFamily="34" charset="0"/>
              </a:rPr>
              <a:t>τον ηγέτη</a:t>
            </a:r>
          </a:p>
        </p:txBody>
      </p:sp>
      <p:sp>
        <p:nvSpPr>
          <p:cNvPr id="59577" name="Text Box 185"/>
          <p:cNvSpPr txBox="1">
            <a:spLocks noChangeArrowheads="1"/>
          </p:cNvSpPr>
          <p:nvPr/>
        </p:nvSpPr>
        <p:spPr bwMode="auto">
          <a:xfrm>
            <a:off x="4932365" y="3644901"/>
            <a:ext cx="2636837" cy="1200329"/>
          </a:xfrm>
          <a:prstGeom prst="rect">
            <a:avLst/>
          </a:prstGeom>
          <a:noFill/>
          <a:ln w="9525">
            <a:noFill/>
            <a:miter lim="800000"/>
            <a:headEnd/>
            <a:tailEnd/>
          </a:ln>
          <a:effectLst/>
        </p:spPr>
        <p:txBody>
          <a:bodyPr>
            <a:spAutoFit/>
          </a:bodyPr>
          <a:lstStyle/>
          <a:p>
            <a:pPr algn="ctr" eaLnBrk="1" hangingPunct="1">
              <a:defRPr/>
            </a:pPr>
            <a:r>
              <a:rPr lang="el-GR" sz="2400" b="1" dirty="0">
                <a:solidFill>
                  <a:srgbClr val="1C8C71"/>
                </a:solidFill>
                <a:effectLst>
                  <a:outerShdw blurRad="38100" dist="38100" dir="2700000" algn="tl">
                    <a:srgbClr val="C0C0C0"/>
                  </a:outerShdw>
                </a:effectLst>
                <a:latin typeface="+mn-lt"/>
              </a:rPr>
              <a:t>Περιοχή ελευθερίας των υφισταμένων</a:t>
            </a:r>
          </a:p>
        </p:txBody>
      </p:sp>
      <p:sp>
        <p:nvSpPr>
          <p:cNvPr id="59581" name="Text Box 189"/>
          <p:cNvSpPr txBox="1">
            <a:spLocks noChangeArrowheads="1"/>
          </p:cNvSpPr>
          <p:nvPr/>
        </p:nvSpPr>
        <p:spPr bwMode="auto">
          <a:xfrm>
            <a:off x="7378671" y="3643316"/>
            <a:ext cx="1765331" cy="461665"/>
          </a:xfrm>
          <a:prstGeom prst="rect">
            <a:avLst/>
          </a:prstGeom>
          <a:gradFill rotWithShape="1">
            <a:gsLst>
              <a:gs pos="0">
                <a:srgbClr val="1C8C71"/>
              </a:gs>
              <a:gs pos="50000">
                <a:schemeClr val="bg1"/>
              </a:gs>
              <a:gs pos="100000">
                <a:srgbClr val="1C8C71"/>
              </a:gs>
            </a:gsLst>
            <a:lin ang="5400000" scaled="1"/>
          </a:gradFill>
          <a:ln w="9525">
            <a:noFill/>
            <a:miter lim="800000"/>
            <a:headEnd/>
            <a:tailEnd/>
          </a:ln>
          <a:effectLst/>
        </p:spPr>
        <p:txBody>
          <a:bodyPr wrap="square">
            <a:spAutoFit/>
          </a:bodyPr>
          <a:lstStyle/>
          <a:p>
            <a:pPr algn="ctr" eaLnBrk="1" hangingPunct="1">
              <a:defRPr/>
            </a:pPr>
            <a:r>
              <a:rPr lang="el-GR" sz="2400" b="1" dirty="0">
                <a:solidFill>
                  <a:schemeClr val="accent2"/>
                </a:solidFill>
                <a:effectLst>
                  <a:outerShdw blurRad="38100" dist="38100" dir="2700000" algn="tl">
                    <a:srgbClr val="000000"/>
                  </a:outerShdw>
                </a:effectLst>
                <a:latin typeface="Times New Roman" pitchFamily="18" charset="0"/>
              </a:rPr>
              <a:t>Περιβάλλον</a:t>
            </a:r>
          </a:p>
        </p:txBody>
      </p:sp>
      <p:sp>
        <p:nvSpPr>
          <p:cNvPr id="59582" name="Rectangle 190"/>
          <p:cNvSpPr>
            <a:spLocks noChangeArrowheads="1"/>
          </p:cNvSpPr>
          <p:nvPr/>
        </p:nvSpPr>
        <p:spPr bwMode="auto">
          <a:xfrm>
            <a:off x="142844" y="3643316"/>
            <a:ext cx="1730474" cy="461665"/>
          </a:xfrm>
          <a:prstGeom prst="rect">
            <a:avLst/>
          </a:prstGeom>
          <a:gradFill rotWithShape="1">
            <a:gsLst>
              <a:gs pos="0">
                <a:srgbClr val="1C8C71"/>
              </a:gs>
              <a:gs pos="50000">
                <a:schemeClr val="bg1"/>
              </a:gs>
              <a:gs pos="100000">
                <a:srgbClr val="1C8C71"/>
              </a:gs>
            </a:gsLst>
            <a:lin ang="5400000" scaled="1"/>
          </a:gradFill>
          <a:ln w="9525">
            <a:noFill/>
            <a:miter lim="800000"/>
            <a:headEnd/>
            <a:tailEnd/>
          </a:ln>
          <a:effectLst/>
        </p:spPr>
        <p:txBody>
          <a:bodyPr wrap="none">
            <a:spAutoFit/>
          </a:bodyPr>
          <a:lstStyle/>
          <a:p>
            <a:pPr eaLnBrk="1" hangingPunct="1">
              <a:defRPr/>
            </a:pPr>
            <a:r>
              <a:rPr lang="el-GR" sz="2400" b="1" dirty="0">
                <a:solidFill>
                  <a:schemeClr val="accent2"/>
                </a:solidFill>
                <a:effectLst>
                  <a:outerShdw blurRad="38100" dist="38100" dir="2700000" algn="tl">
                    <a:srgbClr val="000000"/>
                  </a:outerShdw>
                </a:effectLst>
                <a:latin typeface="+mn-lt"/>
              </a:rPr>
              <a:t>Περιβάλλον</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l-GR" sz="3200" dirty="0">
                <a:solidFill>
                  <a:schemeClr val="tx1"/>
                </a:solidFill>
                <a:latin typeface="+mn-lt"/>
              </a:rPr>
              <a:t>Μοντέλο </a:t>
            </a:r>
            <a:r>
              <a:rPr lang="en-US" sz="3200" dirty="0" err="1">
                <a:solidFill>
                  <a:schemeClr val="tx1"/>
                </a:solidFill>
                <a:latin typeface="+mn-lt"/>
              </a:rPr>
              <a:t>Tannenbaum</a:t>
            </a:r>
            <a:r>
              <a:rPr lang="en-US" sz="3200" dirty="0">
                <a:solidFill>
                  <a:schemeClr val="tx1"/>
                </a:solidFill>
                <a:latin typeface="+mn-lt"/>
              </a:rPr>
              <a:t> – Schmidt</a:t>
            </a:r>
            <a:r>
              <a:rPr lang="el-GR" sz="3200" dirty="0">
                <a:solidFill>
                  <a:schemeClr val="tx1"/>
                </a:solidFill>
                <a:latin typeface="+mn-lt"/>
              </a:rPr>
              <a:t> (1958)</a:t>
            </a:r>
            <a:endParaRPr lang="en-US" sz="3200" dirty="0">
              <a:solidFill>
                <a:schemeClr val="tx1"/>
              </a:solidFill>
              <a:latin typeface="+mn-lt"/>
            </a:endParaRPr>
          </a:p>
        </p:txBody>
      </p:sp>
      <p:sp>
        <p:nvSpPr>
          <p:cNvPr id="19460" name="Rectangle 4"/>
          <p:cNvSpPr>
            <a:spLocks noChangeArrowheads="1"/>
          </p:cNvSpPr>
          <p:nvPr/>
        </p:nvSpPr>
        <p:spPr bwMode="auto">
          <a:xfrm>
            <a:off x="214282" y="1428736"/>
            <a:ext cx="8382000" cy="1828800"/>
          </a:xfrm>
          <a:prstGeom prst="rect">
            <a:avLst/>
          </a:prstGeom>
          <a:solidFill>
            <a:schemeClr val="accent1"/>
          </a:solidFill>
          <a:ln w="9525">
            <a:solidFill>
              <a:schemeClr val="tx1"/>
            </a:solidFill>
            <a:miter lim="800000"/>
            <a:headEnd/>
            <a:tailEnd/>
          </a:ln>
          <a:effectLst/>
        </p:spPr>
        <p:txBody>
          <a:bodyPr wrap="none" anchor="ctr"/>
          <a:lstStyle/>
          <a:p>
            <a:pPr algn="ctr"/>
            <a:endParaRPr lang="el-GR">
              <a:latin typeface="Arial" charset="0"/>
            </a:endParaRPr>
          </a:p>
        </p:txBody>
      </p:sp>
      <p:sp>
        <p:nvSpPr>
          <p:cNvPr id="19461" name="AutoShape 5"/>
          <p:cNvSpPr>
            <a:spLocks noChangeArrowheads="1"/>
          </p:cNvSpPr>
          <p:nvPr/>
        </p:nvSpPr>
        <p:spPr bwMode="auto">
          <a:xfrm rot="16200000">
            <a:off x="3467100" y="-1790700"/>
            <a:ext cx="1828800" cy="8305800"/>
          </a:xfrm>
          <a:prstGeom prst="rtTriangle">
            <a:avLst/>
          </a:prstGeom>
          <a:solidFill>
            <a:schemeClr val="bg1"/>
          </a:solidFill>
          <a:ln w="9525">
            <a:solidFill>
              <a:schemeClr val="tx1"/>
            </a:solidFill>
            <a:miter lim="800000"/>
            <a:headEnd/>
            <a:tailEnd/>
          </a:ln>
          <a:effectLst/>
        </p:spPr>
        <p:txBody>
          <a:bodyPr wrap="none" anchor="ctr"/>
          <a:lstStyle/>
          <a:p>
            <a:endParaRPr lang="el-GR"/>
          </a:p>
        </p:txBody>
      </p:sp>
      <p:sp>
        <p:nvSpPr>
          <p:cNvPr id="19463" name="Text Box 7"/>
          <p:cNvSpPr txBox="1">
            <a:spLocks noChangeArrowheads="1"/>
          </p:cNvSpPr>
          <p:nvPr/>
        </p:nvSpPr>
        <p:spPr bwMode="auto">
          <a:xfrm>
            <a:off x="381002" y="1752601"/>
            <a:ext cx="3673475" cy="646331"/>
          </a:xfrm>
          <a:prstGeom prst="rect">
            <a:avLst/>
          </a:prstGeom>
          <a:noFill/>
          <a:ln w="9525">
            <a:noFill/>
            <a:miter lim="800000"/>
            <a:headEnd/>
            <a:tailEnd/>
          </a:ln>
          <a:effectLst/>
        </p:spPr>
        <p:txBody>
          <a:bodyPr>
            <a:spAutoFit/>
          </a:bodyPr>
          <a:lstStyle/>
          <a:p>
            <a:pPr algn="ctr"/>
            <a:r>
              <a:rPr lang="el-GR" dirty="0">
                <a:latin typeface="+mn-lt"/>
              </a:rPr>
              <a:t>Χρήση της δικαιοδοσίας (εξουσίας) από τον ηγέτη</a:t>
            </a:r>
            <a:endParaRPr lang="en-US" dirty="0">
              <a:latin typeface="+mn-lt"/>
            </a:endParaRPr>
          </a:p>
        </p:txBody>
      </p:sp>
      <p:sp>
        <p:nvSpPr>
          <p:cNvPr id="19467" name="Text Box 11"/>
          <p:cNvSpPr txBox="1">
            <a:spLocks noChangeArrowheads="1"/>
          </p:cNvSpPr>
          <p:nvPr/>
        </p:nvSpPr>
        <p:spPr bwMode="auto">
          <a:xfrm>
            <a:off x="4724402" y="2438400"/>
            <a:ext cx="3673475" cy="369332"/>
          </a:xfrm>
          <a:prstGeom prst="rect">
            <a:avLst/>
          </a:prstGeom>
          <a:noFill/>
          <a:ln w="9525">
            <a:noFill/>
            <a:miter lim="800000"/>
            <a:headEnd/>
            <a:tailEnd/>
          </a:ln>
          <a:effectLst/>
        </p:spPr>
        <p:txBody>
          <a:bodyPr>
            <a:spAutoFit/>
          </a:bodyPr>
          <a:lstStyle/>
          <a:p>
            <a:pPr algn="ctr"/>
            <a:r>
              <a:rPr lang="el-GR" dirty="0">
                <a:latin typeface="+mn-lt"/>
              </a:rPr>
              <a:t>Αυτονομία των εργαζομένων</a:t>
            </a:r>
            <a:endParaRPr lang="en-US" dirty="0">
              <a:latin typeface="+mn-lt"/>
            </a:endParaRPr>
          </a:p>
        </p:txBody>
      </p:sp>
      <p:sp>
        <p:nvSpPr>
          <p:cNvPr id="19468" name="Text Box 12"/>
          <p:cNvSpPr txBox="1">
            <a:spLocks noChangeArrowheads="1"/>
          </p:cNvSpPr>
          <p:nvPr/>
        </p:nvSpPr>
        <p:spPr bwMode="auto">
          <a:xfrm>
            <a:off x="-36512" y="3429001"/>
            <a:ext cx="1371600" cy="1477328"/>
          </a:xfrm>
          <a:prstGeom prst="rect">
            <a:avLst/>
          </a:prstGeom>
          <a:noFill/>
          <a:ln w="9525">
            <a:noFill/>
            <a:miter lim="800000"/>
            <a:headEnd/>
            <a:tailEnd/>
          </a:ln>
          <a:effectLst/>
        </p:spPr>
        <p:txBody>
          <a:bodyPr wrap="square">
            <a:spAutoFit/>
          </a:bodyPr>
          <a:lstStyle/>
          <a:p>
            <a:r>
              <a:rPr lang="el-GR" dirty="0">
                <a:latin typeface="+mn-lt"/>
              </a:rPr>
              <a:t>Ο </a:t>
            </a:r>
            <a:r>
              <a:rPr lang="en-US" dirty="0">
                <a:latin typeface="+mn-lt"/>
              </a:rPr>
              <a:t>manager </a:t>
            </a:r>
            <a:r>
              <a:rPr lang="el-GR" dirty="0">
                <a:latin typeface="+mn-lt"/>
              </a:rPr>
              <a:t>παίρνει την απόφαση &amp; την ανακοινώνει</a:t>
            </a:r>
            <a:endParaRPr lang="en-US" dirty="0">
              <a:latin typeface="+mn-lt"/>
            </a:endParaRPr>
          </a:p>
        </p:txBody>
      </p:sp>
      <p:sp>
        <p:nvSpPr>
          <p:cNvPr id="19478" name="Text Box 22"/>
          <p:cNvSpPr txBox="1">
            <a:spLocks noChangeArrowheads="1"/>
          </p:cNvSpPr>
          <p:nvPr/>
        </p:nvSpPr>
        <p:spPr bwMode="auto">
          <a:xfrm>
            <a:off x="2339752" y="3429000"/>
            <a:ext cx="1371600" cy="1477328"/>
          </a:xfrm>
          <a:prstGeom prst="rect">
            <a:avLst/>
          </a:prstGeom>
          <a:noFill/>
          <a:ln w="9525">
            <a:noFill/>
            <a:miter lim="800000"/>
            <a:headEnd/>
            <a:tailEnd/>
          </a:ln>
          <a:effectLst/>
        </p:spPr>
        <p:txBody>
          <a:bodyPr wrap="square">
            <a:spAutoFit/>
          </a:bodyPr>
          <a:lstStyle/>
          <a:p>
            <a:r>
              <a:rPr lang="el-GR" dirty="0">
                <a:latin typeface="+mn-lt"/>
              </a:rPr>
              <a:t>Ο </a:t>
            </a:r>
            <a:r>
              <a:rPr lang="en-US" dirty="0">
                <a:latin typeface="+mn-lt"/>
              </a:rPr>
              <a:t>manager</a:t>
            </a:r>
            <a:r>
              <a:rPr lang="el-GR" dirty="0">
                <a:latin typeface="+mn-lt"/>
              </a:rPr>
              <a:t> παρουσιάζει ιδέες &amp; δέχεται ερωτήσεις</a:t>
            </a:r>
            <a:endParaRPr lang="en-US" dirty="0">
              <a:latin typeface="+mn-lt"/>
            </a:endParaRPr>
          </a:p>
        </p:txBody>
      </p:sp>
      <p:sp>
        <p:nvSpPr>
          <p:cNvPr id="19480" name="Text Box 24"/>
          <p:cNvSpPr txBox="1">
            <a:spLocks noChangeArrowheads="1"/>
          </p:cNvSpPr>
          <p:nvPr/>
        </p:nvSpPr>
        <p:spPr bwMode="auto">
          <a:xfrm>
            <a:off x="3632448" y="3435966"/>
            <a:ext cx="1371600" cy="2308324"/>
          </a:xfrm>
          <a:prstGeom prst="rect">
            <a:avLst/>
          </a:prstGeom>
          <a:noFill/>
          <a:ln w="9525">
            <a:noFill/>
            <a:miter lim="800000"/>
            <a:headEnd/>
            <a:tailEnd/>
          </a:ln>
          <a:effectLst/>
        </p:spPr>
        <p:txBody>
          <a:bodyPr wrap="square">
            <a:spAutoFit/>
          </a:bodyPr>
          <a:lstStyle/>
          <a:p>
            <a:r>
              <a:rPr lang="el-GR" dirty="0">
                <a:latin typeface="+mn-lt"/>
              </a:rPr>
              <a:t>Ο </a:t>
            </a:r>
            <a:r>
              <a:rPr lang="en-US" dirty="0">
                <a:latin typeface="+mn-lt"/>
              </a:rPr>
              <a:t>manager </a:t>
            </a:r>
            <a:r>
              <a:rPr lang="el-GR" dirty="0">
                <a:latin typeface="+mn-lt"/>
              </a:rPr>
              <a:t>παρουσιάζει μία εναλλακτική απόφαση, η οποία μπορεί να αλλάξει</a:t>
            </a:r>
            <a:endParaRPr lang="en-US" dirty="0">
              <a:latin typeface="+mn-lt"/>
            </a:endParaRPr>
          </a:p>
        </p:txBody>
      </p:sp>
      <p:sp>
        <p:nvSpPr>
          <p:cNvPr id="19481" name="Text Box 25"/>
          <p:cNvSpPr txBox="1">
            <a:spLocks noChangeArrowheads="1"/>
          </p:cNvSpPr>
          <p:nvPr/>
        </p:nvSpPr>
        <p:spPr bwMode="auto">
          <a:xfrm>
            <a:off x="5010136" y="3435965"/>
            <a:ext cx="1314464" cy="2585323"/>
          </a:xfrm>
          <a:prstGeom prst="rect">
            <a:avLst/>
          </a:prstGeom>
          <a:noFill/>
          <a:ln w="9525">
            <a:noFill/>
            <a:miter lim="800000"/>
            <a:headEnd/>
            <a:tailEnd/>
          </a:ln>
          <a:effectLst/>
        </p:spPr>
        <p:txBody>
          <a:bodyPr wrap="square">
            <a:spAutoFit/>
          </a:bodyPr>
          <a:lstStyle/>
          <a:p>
            <a:r>
              <a:rPr lang="el-GR" dirty="0">
                <a:latin typeface="+mn-lt"/>
              </a:rPr>
              <a:t>Ο </a:t>
            </a:r>
            <a:r>
              <a:rPr lang="en-US" dirty="0">
                <a:latin typeface="+mn-lt"/>
              </a:rPr>
              <a:t>manager </a:t>
            </a:r>
            <a:r>
              <a:rPr lang="el-GR" dirty="0" err="1">
                <a:latin typeface="+mn-lt"/>
              </a:rPr>
              <a:t>παρουσίαζει</a:t>
            </a:r>
            <a:r>
              <a:rPr lang="el-GR" dirty="0">
                <a:latin typeface="+mn-lt"/>
              </a:rPr>
              <a:t> ένα πρόβλημα, δέχεται εισηγήσεις &amp; λαμβάνει την απόφαση</a:t>
            </a:r>
            <a:endParaRPr lang="en-US" dirty="0">
              <a:latin typeface="+mn-lt"/>
            </a:endParaRPr>
          </a:p>
        </p:txBody>
      </p:sp>
      <p:sp>
        <p:nvSpPr>
          <p:cNvPr id="19482" name="Text Box 26"/>
          <p:cNvSpPr txBox="1">
            <a:spLocks noChangeArrowheads="1"/>
          </p:cNvSpPr>
          <p:nvPr/>
        </p:nvSpPr>
        <p:spPr bwMode="auto">
          <a:xfrm>
            <a:off x="6477000" y="3440727"/>
            <a:ext cx="1314464" cy="2308324"/>
          </a:xfrm>
          <a:prstGeom prst="rect">
            <a:avLst/>
          </a:prstGeom>
          <a:noFill/>
          <a:ln w="9525">
            <a:noFill/>
            <a:miter lim="800000"/>
            <a:headEnd/>
            <a:tailEnd/>
          </a:ln>
          <a:effectLst/>
        </p:spPr>
        <p:txBody>
          <a:bodyPr wrap="square">
            <a:spAutoFit/>
          </a:bodyPr>
          <a:lstStyle/>
          <a:p>
            <a:r>
              <a:rPr lang="el-GR" dirty="0">
                <a:latin typeface="+mn-lt"/>
              </a:rPr>
              <a:t>Ο </a:t>
            </a:r>
            <a:r>
              <a:rPr lang="en-US" dirty="0">
                <a:latin typeface="+mn-lt"/>
              </a:rPr>
              <a:t>manager </a:t>
            </a:r>
            <a:r>
              <a:rPr lang="el-GR" dirty="0">
                <a:latin typeface="+mn-lt"/>
              </a:rPr>
              <a:t>θέτει τα όρια και ζητά από τα μέλη της ομάδας να πάρουν την απόφαση </a:t>
            </a:r>
            <a:endParaRPr lang="en-US" dirty="0">
              <a:latin typeface="+mn-lt"/>
            </a:endParaRPr>
          </a:p>
        </p:txBody>
      </p:sp>
      <p:sp>
        <p:nvSpPr>
          <p:cNvPr id="19483" name="Text Box 27"/>
          <p:cNvSpPr txBox="1">
            <a:spLocks noChangeArrowheads="1"/>
          </p:cNvSpPr>
          <p:nvPr/>
        </p:nvSpPr>
        <p:spPr bwMode="auto">
          <a:xfrm>
            <a:off x="7668344" y="3440729"/>
            <a:ext cx="1475656" cy="1754326"/>
          </a:xfrm>
          <a:prstGeom prst="rect">
            <a:avLst/>
          </a:prstGeom>
          <a:noFill/>
          <a:ln w="9525">
            <a:noFill/>
            <a:miter lim="800000"/>
            <a:headEnd/>
            <a:tailEnd/>
          </a:ln>
          <a:effectLst/>
        </p:spPr>
        <p:txBody>
          <a:bodyPr wrap="square">
            <a:spAutoFit/>
          </a:bodyPr>
          <a:lstStyle/>
          <a:p>
            <a:r>
              <a:rPr lang="el-GR" dirty="0">
                <a:latin typeface="+mn-lt"/>
              </a:rPr>
              <a:t>Ο </a:t>
            </a:r>
            <a:r>
              <a:rPr lang="en-US" dirty="0">
                <a:latin typeface="+mn-lt"/>
              </a:rPr>
              <a:t>manager </a:t>
            </a:r>
            <a:r>
              <a:rPr lang="el-GR" dirty="0">
                <a:latin typeface="+mn-lt"/>
              </a:rPr>
              <a:t>θέτει το πρόβλημα &amp; η ομάδα των εργαζομένων αποφασίζει</a:t>
            </a:r>
            <a:endParaRPr lang="en-US" dirty="0">
              <a:latin typeface="+mn-lt"/>
            </a:endParaRPr>
          </a:p>
        </p:txBody>
      </p:sp>
      <p:sp>
        <p:nvSpPr>
          <p:cNvPr id="19484" name="Text Box 28"/>
          <p:cNvSpPr txBox="1">
            <a:spLocks noChangeArrowheads="1"/>
          </p:cNvSpPr>
          <p:nvPr/>
        </p:nvSpPr>
        <p:spPr bwMode="auto">
          <a:xfrm>
            <a:off x="1264568" y="3429000"/>
            <a:ext cx="1219200" cy="1477328"/>
          </a:xfrm>
          <a:prstGeom prst="rect">
            <a:avLst/>
          </a:prstGeom>
          <a:noFill/>
          <a:ln w="9525">
            <a:noFill/>
            <a:miter lim="800000"/>
            <a:headEnd/>
            <a:tailEnd/>
          </a:ln>
          <a:effectLst/>
        </p:spPr>
        <p:txBody>
          <a:bodyPr>
            <a:spAutoFit/>
          </a:bodyPr>
          <a:lstStyle/>
          <a:p>
            <a:r>
              <a:rPr lang="el-GR" dirty="0">
                <a:latin typeface="+mn-lt"/>
              </a:rPr>
              <a:t>Ο </a:t>
            </a:r>
            <a:r>
              <a:rPr lang="en-US" dirty="0">
                <a:latin typeface="+mn-lt"/>
              </a:rPr>
              <a:t>manager </a:t>
            </a:r>
            <a:r>
              <a:rPr lang="el-GR" dirty="0">
                <a:latin typeface="+mn-lt"/>
              </a:rPr>
              <a:t>προωθεί την απόφαση του</a:t>
            </a:r>
            <a:endParaRPr lang="en-US" dirty="0">
              <a:latin typeface="+mn-l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p:cNvSpPr>
            <a:spLocks noGrp="1" noChangeArrowheads="1"/>
          </p:cNvSpPr>
          <p:nvPr>
            <p:ph type="title"/>
          </p:nvPr>
        </p:nvSpPr>
        <p:spPr>
          <a:xfrm>
            <a:off x="428596" y="142852"/>
            <a:ext cx="8229600" cy="990600"/>
          </a:xfrm>
          <a:noFill/>
          <a:ln/>
        </p:spPr>
        <p:txBody>
          <a:bodyPr anchor="ctr"/>
          <a:lstStyle/>
          <a:p>
            <a:r>
              <a:rPr lang="el-GR" sz="3200" dirty="0">
                <a:solidFill>
                  <a:schemeClr val="tx1"/>
                </a:solidFill>
                <a:latin typeface="+mn-lt"/>
              </a:rPr>
              <a:t>Μοντέλο </a:t>
            </a:r>
            <a:r>
              <a:rPr lang="en-US" sz="3200" dirty="0" err="1">
                <a:solidFill>
                  <a:schemeClr val="tx1"/>
                </a:solidFill>
                <a:latin typeface="+mn-lt"/>
              </a:rPr>
              <a:t>Tannenbaum</a:t>
            </a:r>
            <a:r>
              <a:rPr lang="en-US" sz="3200" dirty="0">
                <a:solidFill>
                  <a:schemeClr val="tx1"/>
                </a:solidFill>
                <a:latin typeface="+mn-lt"/>
              </a:rPr>
              <a:t> – Schmidt</a:t>
            </a:r>
            <a:r>
              <a:rPr lang="el-GR" sz="3200" dirty="0">
                <a:solidFill>
                  <a:schemeClr val="tx1"/>
                </a:solidFill>
                <a:latin typeface="+mn-lt"/>
              </a:rPr>
              <a:t> (1958)</a:t>
            </a:r>
            <a:endParaRPr lang="en-US" sz="3200" dirty="0">
              <a:solidFill>
                <a:schemeClr val="tx1"/>
              </a:solidFill>
              <a:latin typeface="+mn-lt"/>
            </a:endParaRPr>
          </a:p>
        </p:txBody>
      </p:sp>
      <p:sp>
        <p:nvSpPr>
          <p:cNvPr id="20483" name="Rectangle 3"/>
          <p:cNvSpPr>
            <a:spLocks noGrp="1" noChangeArrowheads="1"/>
          </p:cNvSpPr>
          <p:nvPr>
            <p:ph sz="quarter" idx="1"/>
          </p:nvPr>
        </p:nvSpPr>
        <p:spPr>
          <a:xfrm>
            <a:off x="529208" y="1579240"/>
            <a:ext cx="8003232" cy="3577952"/>
          </a:xfrm>
        </p:spPr>
        <p:txBody>
          <a:bodyPr>
            <a:noAutofit/>
          </a:bodyPr>
          <a:lstStyle/>
          <a:p>
            <a:pPr>
              <a:lnSpc>
                <a:spcPct val="90000"/>
              </a:lnSpc>
            </a:pPr>
            <a:r>
              <a:rPr lang="el-GR" sz="2200" dirty="0"/>
              <a:t>Το μοντέλο στη συνέχεια συμπληρώθηκε από τους δημιουργούς του, υποστηρίζοντας ότι οι ηγέτες θα πρέπει να λαμβάνουν τις αποφάσεις με τρόπο που να είναι σύμφωνος με:</a:t>
            </a:r>
          </a:p>
          <a:p>
            <a:pPr>
              <a:lnSpc>
                <a:spcPct val="90000"/>
              </a:lnSpc>
              <a:buFontTx/>
              <a:buChar char="-"/>
            </a:pPr>
            <a:r>
              <a:rPr lang="el-GR" sz="2200" dirty="0"/>
              <a:t>Την προσωπικότητα των υφισταμένων</a:t>
            </a:r>
          </a:p>
          <a:p>
            <a:pPr>
              <a:lnSpc>
                <a:spcPct val="90000"/>
              </a:lnSpc>
              <a:buFontTx/>
              <a:buChar char="-"/>
            </a:pPr>
            <a:r>
              <a:rPr lang="el-GR" sz="2200" dirty="0"/>
              <a:t>Τις προσδοκίες των υφισταμένων &amp; τη συμπεριφορά των ηγετών</a:t>
            </a:r>
          </a:p>
          <a:p>
            <a:pPr>
              <a:lnSpc>
                <a:spcPct val="90000"/>
              </a:lnSpc>
              <a:buFontTx/>
              <a:buChar char="-"/>
            </a:pPr>
            <a:r>
              <a:rPr lang="el-GR" sz="2200" dirty="0"/>
              <a:t> την ικανότητα των διαφόρων ομάδων υφισταμένων να αντιμετωπίζουν και να λύνουν τα προβλήματα</a:t>
            </a:r>
          </a:p>
          <a:p>
            <a:pPr>
              <a:lnSpc>
                <a:spcPct val="90000"/>
              </a:lnSpc>
              <a:buFontTx/>
              <a:buChar char="-"/>
            </a:pPr>
            <a:r>
              <a:rPr lang="el-GR" sz="2200" dirty="0"/>
              <a:t>τη διάθεση των υφισταμένων να αποδέχονται κάποια υπευθυνότητα</a:t>
            </a:r>
            <a:endParaRPr lang="en-US" sz="22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l-GR" dirty="0">
                <a:solidFill>
                  <a:schemeClr val="tx1"/>
                </a:solidFill>
                <a:latin typeface="+mn-lt"/>
              </a:rPr>
              <a:t>4.β) Το μοντέλο </a:t>
            </a:r>
            <a:r>
              <a:rPr lang="en-US" dirty="0">
                <a:solidFill>
                  <a:schemeClr val="tx1"/>
                </a:solidFill>
                <a:latin typeface="+mn-lt"/>
              </a:rPr>
              <a:t>Fiedler</a:t>
            </a:r>
          </a:p>
        </p:txBody>
      </p:sp>
      <p:sp>
        <p:nvSpPr>
          <p:cNvPr id="21507" name="Rectangle 3"/>
          <p:cNvSpPr>
            <a:spLocks noGrp="1" noChangeArrowheads="1"/>
          </p:cNvSpPr>
          <p:nvPr>
            <p:ph sz="quarter" idx="1"/>
          </p:nvPr>
        </p:nvSpPr>
        <p:spPr>
          <a:xfrm>
            <a:off x="457200" y="1579240"/>
            <a:ext cx="8229600" cy="3433936"/>
          </a:xfrm>
        </p:spPr>
        <p:txBody>
          <a:bodyPr/>
          <a:lstStyle/>
          <a:p>
            <a:r>
              <a:rPr lang="el-GR" dirty="0"/>
              <a:t>Η απόδοση και η παραγωγικότητα των εργαζομένων σε ορισμένες συνθήκες εξαρτάται από την αλληλεπίδραση αυτών των συνθηκών με τον τρόπο καθοδήγησής τους (</a:t>
            </a:r>
            <a:r>
              <a:rPr lang="en-US" dirty="0"/>
              <a:t>Fiedler, 1967)</a:t>
            </a:r>
          </a:p>
          <a:p>
            <a:r>
              <a:rPr lang="el-GR" dirty="0"/>
              <a:t>Ερωτηματολόγιο για τον λιγότερο προτιμώμενο συνεργάτη (</a:t>
            </a:r>
            <a:r>
              <a:rPr lang="en-US" dirty="0"/>
              <a:t>least-preferred coworker questionnaire)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3 - Θέση αριθμού διαφάνειας"/>
          <p:cNvSpPr txBox="1">
            <a:spLocks noGrp="1"/>
          </p:cNvSpPr>
          <p:nvPr/>
        </p:nvSpPr>
        <p:spPr bwMode="auto">
          <a:xfrm>
            <a:off x="8229600" y="6413500"/>
            <a:ext cx="914400" cy="457200"/>
          </a:xfrm>
          <a:prstGeom prst="rect">
            <a:avLst/>
          </a:prstGeom>
          <a:noFill/>
          <a:ln w="9525">
            <a:noFill/>
            <a:miter lim="800000"/>
            <a:headEnd/>
            <a:tailEnd/>
          </a:ln>
        </p:spPr>
        <p:txBody>
          <a:bodyPr anchor="b"/>
          <a:lstStyle/>
          <a:p>
            <a:pPr algn="r" eaLnBrk="1" hangingPunct="1"/>
            <a:fld id="{9D4C86B4-B1FA-4683-A6F9-79C7EB5BDBF0}" type="slidenum">
              <a:rPr lang="en-GB" sz="2400">
                <a:solidFill>
                  <a:schemeClr val="tx2"/>
                </a:solidFill>
                <a:latin typeface="Times New Roman" pitchFamily="18" charset="0"/>
              </a:rPr>
              <a:pPr algn="r" eaLnBrk="1" hangingPunct="1"/>
              <a:t>28</a:t>
            </a:fld>
            <a:endParaRPr lang="en-GB" sz="1400">
              <a:solidFill>
                <a:schemeClr val="tx2"/>
              </a:solidFill>
              <a:latin typeface="Times New Roman" pitchFamily="18" charset="0"/>
            </a:endParaRPr>
          </a:p>
        </p:txBody>
      </p:sp>
      <p:sp>
        <p:nvSpPr>
          <p:cNvPr id="64516" name="Rectangle 4"/>
          <p:cNvSpPr>
            <a:spLocks noChangeArrowheads="1"/>
          </p:cNvSpPr>
          <p:nvPr/>
        </p:nvSpPr>
        <p:spPr bwMode="auto">
          <a:xfrm>
            <a:off x="468315" y="500043"/>
            <a:ext cx="8675687" cy="6001643"/>
          </a:xfrm>
          <a:prstGeom prst="rect">
            <a:avLst/>
          </a:prstGeom>
          <a:noFill/>
          <a:ln w="9525">
            <a:noFill/>
            <a:miter lim="800000"/>
            <a:headEnd/>
            <a:tailEnd/>
          </a:ln>
          <a:effectLst/>
        </p:spPr>
        <p:txBody>
          <a:bodyPr>
            <a:spAutoFit/>
          </a:bodyPr>
          <a:lstStyle/>
          <a:p>
            <a:pPr eaLnBrk="1" hangingPunct="1">
              <a:defRPr/>
            </a:pPr>
            <a:r>
              <a:rPr lang="el-GR" sz="2400" b="1" dirty="0">
                <a:effectLst>
                  <a:outerShdw blurRad="38100" dist="38100" dir="2700000" algn="tl">
                    <a:srgbClr val="C0C0C0"/>
                  </a:outerShdw>
                </a:effectLst>
                <a:latin typeface="+mn-lt"/>
              </a:rPr>
              <a:t>4β) Το </a:t>
            </a:r>
            <a:r>
              <a:rPr lang="el-GR" sz="2400" b="1" dirty="0" err="1">
                <a:effectLst>
                  <a:outerShdw blurRad="38100" dist="38100" dir="2700000" algn="tl">
                    <a:srgbClr val="C0C0C0"/>
                  </a:outerShdw>
                </a:effectLst>
                <a:latin typeface="+mn-lt"/>
              </a:rPr>
              <a:t>ενδεχομενικό</a:t>
            </a:r>
            <a:r>
              <a:rPr lang="el-GR" sz="2400" b="1" dirty="0">
                <a:effectLst>
                  <a:outerShdw blurRad="38100" dist="38100" dir="2700000" algn="tl">
                    <a:srgbClr val="C0C0C0"/>
                  </a:outerShdw>
                </a:effectLst>
                <a:latin typeface="+mn-lt"/>
              </a:rPr>
              <a:t> υπόδειγμα του </a:t>
            </a:r>
            <a:r>
              <a:rPr lang="en-US" sz="2400" b="1" dirty="0">
                <a:effectLst>
                  <a:outerShdw blurRad="38100" dist="38100" dir="2700000" algn="tl">
                    <a:srgbClr val="C0C0C0"/>
                  </a:outerShdw>
                </a:effectLst>
                <a:latin typeface="+mn-lt"/>
              </a:rPr>
              <a:t>FIEDLER</a:t>
            </a:r>
          </a:p>
          <a:p>
            <a:pPr eaLnBrk="1" hangingPunct="1">
              <a:defRPr/>
            </a:pPr>
            <a:endParaRPr lang="el-GR" sz="2400" dirty="0">
              <a:effectLst>
                <a:outerShdw blurRad="38100" dist="38100" dir="2700000" algn="tl">
                  <a:srgbClr val="C0C0C0"/>
                </a:outerShdw>
              </a:effectLst>
              <a:latin typeface="+mn-lt"/>
            </a:endParaRPr>
          </a:p>
          <a:p>
            <a:pPr eaLnBrk="1" hangingPunct="1">
              <a:lnSpc>
                <a:spcPct val="50000"/>
              </a:lnSpc>
              <a:defRPr/>
            </a:pPr>
            <a:endParaRPr lang="el-GR" sz="2400" dirty="0">
              <a:effectLst>
                <a:outerShdw blurRad="38100" dist="38100" dir="2700000" algn="tl">
                  <a:srgbClr val="C0C0C0"/>
                </a:outerShdw>
              </a:effectLst>
              <a:latin typeface="+mn-lt"/>
            </a:endParaRPr>
          </a:p>
          <a:p>
            <a:pPr eaLnBrk="1" hangingPunct="1">
              <a:buFontTx/>
              <a:buBlip>
                <a:blip r:embed="rId3"/>
              </a:buBlip>
              <a:defRPr/>
            </a:pPr>
            <a:r>
              <a:rPr lang="el-GR" sz="2400" dirty="0">
                <a:effectLst>
                  <a:outerShdw blurRad="38100" dist="38100" dir="2700000" algn="tl">
                    <a:srgbClr val="C0C0C0"/>
                  </a:outerShdw>
                </a:effectLst>
                <a:latin typeface="+mn-lt"/>
              </a:rPr>
              <a:t> Ποιος </a:t>
            </a:r>
            <a:r>
              <a:rPr lang="el-GR" sz="2400" b="1" i="1" dirty="0">
                <a:effectLst>
                  <a:outerShdw blurRad="38100" dist="38100" dir="2700000" algn="tl">
                    <a:srgbClr val="C0C0C0"/>
                  </a:outerShdw>
                </a:effectLst>
                <a:latin typeface="+mn-lt"/>
              </a:rPr>
              <a:t>τύπος ηγεσίας</a:t>
            </a:r>
            <a:r>
              <a:rPr lang="el-GR" sz="2400" dirty="0">
                <a:effectLst>
                  <a:outerShdw blurRad="38100" dist="38100" dir="2700000" algn="tl">
                    <a:srgbClr val="C0C0C0"/>
                  </a:outerShdw>
                </a:effectLst>
                <a:latin typeface="+mn-lt"/>
              </a:rPr>
              <a:t>, για ποιον </a:t>
            </a:r>
            <a:r>
              <a:rPr lang="el-GR" sz="2400" b="1" i="1" dirty="0">
                <a:effectLst>
                  <a:outerShdw blurRad="38100" dist="38100" dir="2700000" algn="tl">
                    <a:srgbClr val="C0C0C0"/>
                  </a:outerShdw>
                </a:effectLst>
                <a:latin typeface="+mn-lt"/>
              </a:rPr>
              <a:t>τύπο κατάστασης</a:t>
            </a:r>
            <a:r>
              <a:rPr lang="el-GR" sz="2400" dirty="0">
                <a:effectLst>
                  <a:outerShdw blurRad="38100" dist="38100" dir="2700000" algn="tl">
                    <a:srgbClr val="C0C0C0"/>
                  </a:outerShdw>
                </a:effectLst>
                <a:latin typeface="+mn-lt"/>
              </a:rPr>
              <a:t>?</a:t>
            </a:r>
          </a:p>
          <a:p>
            <a:pPr eaLnBrk="1" hangingPunct="1">
              <a:lnSpc>
                <a:spcPct val="50000"/>
              </a:lnSpc>
              <a:defRPr/>
            </a:pPr>
            <a:endParaRPr lang="el-GR" sz="2400" dirty="0">
              <a:effectLst>
                <a:outerShdw blurRad="38100" dist="38100" dir="2700000" algn="tl">
                  <a:srgbClr val="C0C0C0"/>
                </a:outerShdw>
              </a:effectLst>
              <a:latin typeface="+mn-lt"/>
            </a:endParaRPr>
          </a:p>
          <a:p>
            <a:pPr eaLnBrk="1" hangingPunct="1">
              <a:defRPr/>
            </a:pPr>
            <a:r>
              <a:rPr lang="el-GR" sz="2400" b="1" u="sng" dirty="0">
                <a:effectLst>
                  <a:outerShdw blurRad="38100" dist="38100" dir="2700000" algn="tl">
                    <a:srgbClr val="C0C0C0"/>
                  </a:outerShdw>
                </a:effectLst>
                <a:latin typeface="+mn-lt"/>
              </a:rPr>
              <a:t>Α) Η κατάσταση</a:t>
            </a:r>
          </a:p>
          <a:p>
            <a:pPr eaLnBrk="1" hangingPunct="1">
              <a:lnSpc>
                <a:spcPct val="40000"/>
              </a:lnSpc>
              <a:defRPr/>
            </a:pPr>
            <a:endParaRPr lang="el-GR" sz="2400" b="1" u="sng" dirty="0">
              <a:effectLst>
                <a:outerShdw blurRad="38100" dist="38100" dir="2700000" algn="tl">
                  <a:srgbClr val="C0C0C0"/>
                </a:outerShdw>
              </a:effectLst>
              <a:latin typeface="+mn-lt"/>
            </a:endParaRPr>
          </a:p>
          <a:p>
            <a:pPr eaLnBrk="1" hangingPunct="1">
              <a:defRPr/>
            </a:pPr>
            <a:r>
              <a:rPr lang="el-GR" sz="2400" i="1" dirty="0">
                <a:effectLst>
                  <a:outerShdw blurRad="38100" dist="38100" dir="2700000" algn="tl">
                    <a:srgbClr val="C0C0C0"/>
                  </a:outerShdw>
                </a:effectLst>
                <a:latin typeface="+mn-lt"/>
              </a:rPr>
              <a:t>ι)</a:t>
            </a:r>
            <a:r>
              <a:rPr lang="el-GR" sz="2400" dirty="0">
                <a:effectLst>
                  <a:outerShdw blurRad="38100" dist="38100" dir="2700000" algn="tl">
                    <a:srgbClr val="C0C0C0"/>
                  </a:outerShdw>
                </a:effectLst>
                <a:latin typeface="+mn-lt"/>
              </a:rPr>
              <a:t> </a:t>
            </a:r>
            <a:r>
              <a:rPr lang="el-GR" sz="2400" i="1" dirty="0">
                <a:effectLst>
                  <a:outerShdw blurRad="38100" dist="38100" dir="2700000" algn="tl">
                    <a:srgbClr val="C0C0C0"/>
                  </a:outerShdw>
                </a:effectLst>
                <a:latin typeface="+mn-lt"/>
              </a:rPr>
              <a:t>Σχέσεις ηγετών-μελών (από «φτωχές» μέχρι «καλές»)</a:t>
            </a:r>
          </a:p>
          <a:p>
            <a:pPr eaLnBrk="1" hangingPunct="1">
              <a:defRPr/>
            </a:pPr>
            <a:endParaRPr lang="el-GR" sz="2400" i="1" dirty="0">
              <a:effectLst>
                <a:outerShdw blurRad="38100" dist="38100" dir="2700000" algn="tl">
                  <a:srgbClr val="C0C0C0"/>
                </a:outerShdw>
              </a:effectLst>
              <a:latin typeface="+mn-lt"/>
            </a:endParaRPr>
          </a:p>
          <a:p>
            <a:pPr eaLnBrk="1" hangingPunct="1">
              <a:defRPr/>
            </a:pPr>
            <a:r>
              <a:rPr lang="el-GR" sz="2400" i="1" dirty="0" err="1">
                <a:effectLst>
                  <a:outerShdw blurRad="38100" dist="38100" dir="2700000" algn="tl">
                    <a:srgbClr val="C0C0C0"/>
                  </a:outerShdw>
                </a:effectLst>
                <a:latin typeface="+mn-lt"/>
              </a:rPr>
              <a:t>ιι</a:t>
            </a:r>
            <a:r>
              <a:rPr lang="el-GR" sz="2400" i="1" dirty="0">
                <a:effectLst>
                  <a:outerShdw blurRad="38100" dist="38100" dir="2700000" algn="tl">
                    <a:srgbClr val="C0C0C0"/>
                  </a:outerShdw>
                </a:effectLst>
                <a:latin typeface="+mn-lt"/>
              </a:rPr>
              <a:t>) Δομή καθηκόντων (από «ασθενή» μέχρι «ισχυρή»)</a:t>
            </a:r>
          </a:p>
          <a:p>
            <a:pPr lvl="1" eaLnBrk="1" hangingPunct="1">
              <a:buClr>
                <a:srgbClr val="BB1605"/>
              </a:buClr>
              <a:buSzPct val="90000"/>
              <a:buFont typeface="Wingdings" pitchFamily="2" charset="2"/>
              <a:buChar char="ü"/>
              <a:defRPr/>
            </a:pPr>
            <a:r>
              <a:rPr lang="el-GR" sz="2000" i="1" dirty="0">
                <a:effectLst>
                  <a:outerShdw blurRad="38100" dist="38100" dir="2700000" algn="tl">
                    <a:srgbClr val="C0C0C0"/>
                  </a:outerShdw>
                </a:effectLst>
                <a:latin typeface="+mn-lt"/>
              </a:rPr>
              <a:t> Ευνοϊκή κατάσταση: </a:t>
            </a:r>
            <a:r>
              <a:rPr lang="el-GR" sz="2000" dirty="0">
                <a:effectLst>
                  <a:outerShdw blurRad="38100" dist="38100" dir="2700000" algn="tl">
                    <a:srgbClr val="C0C0C0"/>
                  </a:outerShdw>
                </a:effectLst>
                <a:latin typeface="+mn-lt"/>
              </a:rPr>
              <a:t>καθήκοντα συγκεκριμένα, σαφώς καθορισμένα,   προγραμματισμένα</a:t>
            </a:r>
          </a:p>
          <a:p>
            <a:pPr lvl="1" eaLnBrk="1" hangingPunct="1">
              <a:buClr>
                <a:srgbClr val="BB1605"/>
              </a:buClr>
              <a:buSzPct val="90000"/>
              <a:buFont typeface="Wingdings" pitchFamily="2" charset="2"/>
              <a:buChar char="ü"/>
              <a:defRPr/>
            </a:pPr>
            <a:r>
              <a:rPr lang="el-GR" sz="2000" i="1" dirty="0">
                <a:effectLst>
                  <a:outerShdw blurRad="38100" dist="38100" dir="2700000" algn="tl">
                    <a:srgbClr val="C0C0C0"/>
                  </a:outerShdw>
                </a:effectLst>
                <a:latin typeface="+mn-lt"/>
              </a:rPr>
              <a:t> Δυσμενής κατάσταση:</a:t>
            </a:r>
            <a:r>
              <a:rPr lang="el-GR" sz="2000" dirty="0">
                <a:effectLst>
                  <a:outerShdw blurRad="38100" dist="38100" dir="2700000" algn="tl">
                    <a:srgbClr val="C0C0C0"/>
                  </a:outerShdw>
                </a:effectLst>
                <a:latin typeface="+mn-lt"/>
              </a:rPr>
              <a:t> καθήκοντα αδόμητα, πρωτότυπα ή συγκεχυμένα </a:t>
            </a:r>
          </a:p>
          <a:p>
            <a:pPr lvl="1" eaLnBrk="1" hangingPunct="1">
              <a:buClr>
                <a:srgbClr val="BB1605"/>
              </a:buClr>
              <a:buSzPct val="90000"/>
              <a:buFont typeface="Wingdings" pitchFamily="2" charset="2"/>
              <a:buNone/>
              <a:defRPr/>
            </a:pPr>
            <a:endParaRPr lang="el-GR" sz="2000" i="1" dirty="0">
              <a:effectLst>
                <a:outerShdw blurRad="38100" dist="38100" dir="2700000" algn="tl">
                  <a:srgbClr val="C0C0C0"/>
                </a:outerShdw>
              </a:effectLst>
              <a:latin typeface="+mn-lt"/>
            </a:endParaRPr>
          </a:p>
          <a:p>
            <a:pPr eaLnBrk="1" hangingPunct="1">
              <a:buClr>
                <a:srgbClr val="BB1605"/>
              </a:buClr>
              <a:buSzPct val="90000"/>
              <a:buFont typeface="Wingdings" pitchFamily="2" charset="2"/>
              <a:buNone/>
              <a:defRPr/>
            </a:pPr>
            <a:r>
              <a:rPr lang="el-GR" sz="2400" i="1" dirty="0" err="1">
                <a:effectLst>
                  <a:outerShdw blurRad="38100" dist="38100" dir="2700000" algn="tl">
                    <a:srgbClr val="C0C0C0"/>
                  </a:outerShdw>
                </a:effectLst>
                <a:latin typeface="+mn-lt"/>
              </a:rPr>
              <a:t>ιιι</a:t>
            </a:r>
            <a:r>
              <a:rPr lang="el-GR" sz="2400" i="1" dirty="0">
                <a:effectLst>
                  <a:outerShdw blurRad="38100" dist="38100" dir="2700000" algn="tl">
                    <a:srgbClr val="C0C0C0"/>
                  </a:outerShdw>
                </a:effectLst>
                <a:latin typeface="+mn-lt"/>
              </a:rPr>
              <a:t>) Δύναμη θέσης (από «ασθενή» μέχρι «ισχυρή»)</a:t>
            </a:r>
          </a:p>
          <a:p>
            <a:pPr eaLnBrk="1" hangingPunct="1">
              <a:buClr>
                <a:srgbClr val="BB1605"/>
              </a:buClr>
              <a:buSzPct val="90000"/>
              <a:buFont typeface="Wingdings" pitchFamily="2" charset="2"/>
              <a:buNone/>
              <a:defRPr/>
            </a:pPr>
            <a:r>
              <a:rPr lang="el-GR" sz="2400" i="1" dirty="0">
                <a:effectLst>
                  <a:outerShdw blurRad="38100" dist="38100" dir="2700000" algn="tl">
                    <a:srgbClr val="C0C0C0"/>
                  </a:outerShdw>
                </a:effectLst>
                <a:latin typeface="+mn-lt"/>
              </a:rPr>
              <a:t>     </a:t>
            </a:r>
            <a:r>
              <a:rPr lang="el-GR" sz="2000" dirty="0">
                <a:effectLst>
                  <a:outerShdw blurRad="38100" dist="38100" dir="2700000" algn="tl">
                    <a:srgbClr val="C0C0C0"/>
                  </a:outerShdw>
                </a:effectLst>
                <a:latin typeface="+mn-lt"/>
              </a:rPr>
              <a:t>όσο μεγαλύτερη νομιμοποιημένη δύναμη (</a:t>
            </a:r>
            <a:r>
              <a:rPr lang="el-GR" sz="2000" dirty="0" err="1">
                <a:effectLst>
                  <a:outerShdw blurRad="38100" dist="38100" dir="2700000" algn="tl">
                    <a:srgbClr val="C0C0C0"/>
                  </a:outerShdw>
                </a:effectLst>
                <a:latin typeface="+mn-lt"/>
              </a:rPr>
              <a:t>π.χ</a:t>
            </a:r>
            <a:r>
              <a:rPr lang="el-GR" sz="2000" dirty="0">
                <a:effectLst>
                  <a:outerShdw blurRad="38100" dist="38100" dir="2700000" algn="tl">
                    <a:srgbClr val="C0C0C0"/>
                  </a:outerShdw>
                </a:effectLst>
                <a:latin typeface="+mn-lt"/>
              </a:rPr>
              <a:t> ανταμοιβής, τιμωρίας) διαθέτει ο ηγέτης, τόσο μεγαλύτερη είναι η δυνατότητά του να επηρεάζει τα μέλη της ομάδας.</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3 - Θέση αριθμού διαφάνειας"/>
          <p:cNvSpPr txBox="1">
            <a:spLocks noGrp="1"/>
          </p:cNvSpPr>
          <p:nvPr/>
        </p:nvSpPr>
        <p:spPr bwMode="auto">
          <a:xfrm>
            <a:off x="8229600" y="6413500"/>
            <a:ext cx="914400" cy="457200"/>
          </a:xfrm>
          <a:prstGeom prst="rect">
            <a:avLst/>
          </a:prstGeom>
          <a:noFill/>
          <a:ln w="9525">
            <a:noFill/>
            <a:miter lim="800000"/>
            <a:headEnd/>
            <a:tailEnd/>
          </a:ln>
        </p:spPr>
        <p:txBody>
          <a:bodyPr anchor="b"/>
          <a:lstStyle/>
          <a:p>
            <a:pPr algn="r" eaLnBrk="1" hangingPunct="1"/>
            <a:fld id="{F9E5C932-9971-4325-9DA8-1C1EB0DE0DE7}" type="slidenum">
              <a:rPr lang="en-GB" sz="2400">
                <a:solidFill>
                  <a:schemeClr val="tx2"/>
                </a:solidFill>
                <a:latin typeface="Times New Roman" pitchFamily="18" charset="0"/>
              </a:rPr>
              <a:pPr algn="r" eaLnBrk="1" hangingPunct="1"/>
              <a:t>29</a:t>
            </a:fld>
            <a:endParaRPr lang="en-GB" sz="1400">
              <a:solidFill>
                <a:schemeClr val="tx2"/>
              </a:solidFill>
              <a:latin typeface="Times New Roman" pitchFamily="18" charset="0"/>
            </a:endParaRPr>
          </a:p>
        </p:txBody>
      </p:sp>
      <p:sp>
        <p:nvSpPr>
          <p:cNvPr id="65540" name="Rectangle 4"/>
          <p:cNvSpPr>
            <a:spLocks noChangeArrowheads="1"/>
          </p:cNvSpPr>
          <p:nvPr/>
        </p:nvSpPr>
        <p:spPr bwMode="auto">
          <a:xfrm>
            <a:off x="428598" y="214291"/>
            <a:ext cx="7584769" cy="461665"/>
          </a:xfrm>
          <a:prstGeom prst="rect">
            <a:avLst/>
          </a:prstGeom>
          <a:noFill/>
          <a:ln w="9525">
            <a:noFill/>
            <a:miter lim="800000"/>
            <a:headEnd/>
            <a:tailEnd/>
          </a:ln>
          <a:effectLst/>
        </p:spPr>
        <p:txBody>
          <a:bodyPr wrap="none">
            <a:spAutoFit/>
          </a:bodyPr>
          <a:lstStyle/>
          <a:p>
            <a:pPr eaLnBrk="1" hangingPunct="1">
              <a:defRPr/>
            </a:pPr>
            <a:r>
              <a:rPr lang="el-GR" sz="2400" b="1" dirty="0">
                <a:effectLst>
                  <a:outerShdw blurRad="38100" dist="38100" dir="2700000" algn="tl">
                    <a:srgbClr val="C0C0C0"/>
                  </a:outerShdw>
                </a:effectLst>
                <a:latin typeface="+mn-lt"/>
              </a:rPr>
              <a:t>4β) Το </a:t>
            </a:r>
            <a:r>
              <a:rPr lang="el-GR" sz="2400" b="1" dirty="0" err="1">
                <a:effectLst>
                  <a:outerShdw blurRad="38100" dist="38100" dir="2700000" algn="tl">
                    <a:srgbClr val="C0C0C0"/>
                  </a:outerShdw>
                </a:effectLst>
                <a:latin typeface="+mn-lt"/>
              </a:rPr>
              <a:t>ενδεχομενικό</a:t>
            </a:r>
            <a:r>
              <a:rPr lang="el-GR" sz="2400" b="1" dirty="0">
                <a:effectLst>
                  <a:outerShdw blurRad="38100" dist="38100" dir="2700000" algn="tl">
                    <a:srgbClr val="C0C0C0"/>
                  </a:outerShdw>
                </a:effectLst>
                <a:latin typeface="+mn-lt"/>
              </a:rPr>
              <a:t> υπόδειγμα του </a:t>
            </a:r>
            <a:r>
              <a:rPr lang="en-US" sz="2400" b="1" dirty="0">
                <a:effectLst>
                  <a:outerShdw blurRad="38100" dist="38100" dir="2700000" algn="tl">
                    <a:srgbClr val="C0C0C0"/>
                  </a:outerShdw>
                </a:effectLst>
                <a:latin typeface="+mn-lt"/>
              </a:rPr>
              <a:t>FIEDLER</a:t>
            </a:r>
            <a:r>
              <a:rPr lang="el-GR" sz="2400" b="1" dirty="0">
                <a:effectLst>
                  <a:outerShdw blurRad="38100" dist="38100" dir="2700000" algn="tl">
                    <a:srgbClr val="C0C0C0"/>
                  </a:outerShdw>
                </a:effectLst>
                <a:latin typeface="+mn-lt"/>
              </a:rPr>
              <a:t> (συνέχεια)</a:t>
            </a:r>
          </a:p>
        </p:txBody>
      </p:sp>
      <p:sp>
        <p:nvSpPr>
          <p:cNvPr id="65541" name="Rectangle 5"/>
          <p:cNvSpPr>
            <a:spLocks noChangeArrowheads="1"/>
          </p:cNvSpPr>
          <p:nvPr/>
        </p:nvSpPr>
        <p:spPr bwMode="auto">
          <a:xfrm>
            <a:off x="428598" y="714357"/>
            <a:ext cx="8353425" cy="7762125"/>
          </a:xfrm>
          <a:prstGeom prst="rect">
            <a:avLst/>
          </a:prstGeom>
          <a:noFill/>
          <a:ln w="9525">
            <a:noFill/>
            <a:miter lim="800000"/>
            <a:headEnd/>
            <a:tailEnd/>
          </a:ln>
          <a:effectLst/>
        </p:spPr>
        <p:txBody>
          <a:bodyPr>
            <a:spAutoFit/>
          </a:bodyPr>
          <a:lstStyle/>
          <a:p>
            <a:pPr eaLnBrk="1" hangingPunct="1">
              <a:defRPr/>
            </a:pPr>
            <a:r>
              <a:rPr lang="el-GR" sz="2400" b="1" u="sng" dirty="0">
                <a:effectLst>
                  <a:outerShdw blurRad="38100" dist="38100" dir="2700000" algn="tl">
                    <a:srgbClr val="C0C0C0"/>
                  </a:outerShdw>
                </a:effectLst>
                <a:latin typeface="+mn-lt"/>
              </a:rPr>
              <a:t>Β) Το στυλ Ηγεσίας</a:t>
            </a:r>
          </a:p>
          <a:p>
            <a:pPr eaLnBrk="1" hangingPunct="1">
              <a:lnSpc>
                <a:spcPct val="20000"/>
              </a:lnSpc>
              <a:defRPr/>
            </a:pPr>
            <a:endParaRPr lang="el-GR" sz="2400" b="1" u="sng" dirty="0">
              <a:effectLst>
                <a:outerShdw blurRad="38100" dist="38100" dir="2700000" algn="tl">
                  <a:srgbClr val="C0C0C0"/>
                </a:outerShdw>
              </a:effectLst>
              <a:latin typeface="+mn-lt"/>
            </a:endParaRPr>
          </a:p>
          <a:p>
            <a:pPr eaLnBrk="1" hangingPunct="1">
              <a:defRPr/>
            </a:pPr>
            <a:r>
              <a:rPr lang="el-GR" sz="2400" dirty="0">
                <a:effectLst>
                  <a:outerShdw blurRad="38100" dist="38100" dir="2700000" algn="tl">
                    <a:srgbClr val="C0C0C0"/>
                  </a:outerShdw>
                </a:effectLst>
                <a:latin typeface="+mn-lt"/>
              </a:rPr>
              <a:t>Με ερωτηματολόγιο επικεντρωμένο στην περιγραφή του χειρότερου μέλους της ομάδας (</a:t>
            </a:r>
            <a:r>
              <a:rPr lang="en-US" sz="2400" dirty="0">
                <a:effectLst>
                  <a:outerShdw blurRad="38100" dist="38100" dir="2700000" algn="tl">
                    <a:srgbClr val="C0C0C0"/>
                  </a:outerShdw>
                </a:effectLst>
                <a:latin typeface="+mn-lt"/>
              </a:rPr>
              <a:t>least preferred co-worker LPC), </a:t>
            </a:r>
            <a:r>
              <a:rPr lang="el-GR" sz="2400" dirty="0">
                <a:effectLst>
                  <a:outerShdw blurRad="38100" dist="38100" dir="2700000" algn="tl">
                    <a:srgbClr val="C0C0C0"/>
                  </a:outerShdw>
                </a:effectLst>
                <a:latin typeface="+mn-lt"/>
              </a:rPr>
              <a:t>επιχειρείται ο προσδιορισμός των δύο κυριότερων στυλ ηγεσίας:</a:t>
            </a:r>
          </a:p>
          <a:p>
            <a:pPr lvl="1" eaLnBrk="1" hangingPunct="1">
              <a:lnSpc>
                <a:spcPct val="40000"/>
              </a:lnSpc>
              <a:defRPr/>
            </a:pPr>
            <a:endParaRPr lang="el-GR" sz="2400" i="1" dirty="0">
              <a:effectLst>
                <a:outerShdw blurRad="38100" dist="38100" dir="2700000" algn="tl">
                  <a:srgbClr val="C0C0C0"/>
                </a:outerShdw>
              </a:effectLst>
              <a:latin typeface="+mn-lt"/>
            </a:endParaRPr>
          </a:p>
          <a:p>
            <a:pPr lvl="1" eaLnBrk="1" hangingPunct="1">
              <a:defRPr/>
            </a:pPr>
            <a:r>
              <a:rPr lang="el-GR" sz="2400" i="1" dirty="0">
                <a:effectLst>
                  <a:outerShdw blurRad="38100" dist="38100" dir="2700000" algn="tl">
                    <a:srgbClr val="C0C0C0"/>
                  </a:outerShdw>
                </a:effectLst>
                <a:latin typeface="+mn-lt"/>
              </a:rPr>
              <a:t>ι)</a:t>
            </a:r>
            <a:r>
              <a:rPr lang="el-GR" sz="2400" dirty="0">
                <a:effectLst>
                  <a:outerShdw blurRad="38100" dist="38100" dir="2700000" algn="tl">
                    <a:srgbClr val="C0C0C0"/>
                  </a:outerShdw>
                </a:effectLst>
                <a:latin typeface="+mn-lt"/>
              </a:rPr>
              <a:t> </a:t>
            </a:r>
            <a:r>
              <a:rPr lang="el-GR" sz="2400" i="1" dirty="0">
                <a:effectLst>
                  <a:outerShdw blurRad="38100" dist="38100" dir="2700000" algn="tl">
                    <a:srgbClr val="C0C0C0"/>
                  </a:outerShdw>
                </a:effectLst>
                <a:latin typeface="+mn-lt"/>
              </a:rPr>
              <a:t>Στυλ των ανθρωπίνων σχέσεων ή προσανατολισμένο στους ανθρώπους. </a:t>
            </a:r>
          </a:p>
          <a:p>
            <a:pPr lvl="1" eaLnBrk="1" hangingPunct="1">
              <a:defRPr/>
            </a:pPr>
            <a:r>
              <a:rPr lang="el-GR" sz="2000" dirty="0">
                <a:effectLst>
                  <a:outerShdw blurRad="38100" dist="38100" dir="2700000" algn="tl">
                    <a:srgbClr val="C0C0C0"/>
                  </a:outerShdw>
                </a:effectLst>
                <a:latin typeface="+mn-lt"/>
              </a:rPr>
              <a:t>Έμφαση στις καλές διαπροσωπικές σχέσεις, στη μεταβίβαση εξουσίας, στη στήριξη της συμμετοχής των μελών της ομάδας, στον προγραμματισμό και εκτέλεση καθηκόντων. </a:t>
            </a:r>
            <a:r>
              <a:rPr lang="el-GR" sz="2000" u="sng" dirty="0">
                <a:effectLst>
                  <a:outerShdw blurRad="38100" dist="38100" dir="2700000" algn="tl">
                    <a:srgbClr val="C0C0C0"/>
                  </a:outerShdw>
                </a:effectLst>
                <a:latin typeface="+mn-lt"/>
              </a:rPr>
              <a:t>Κατάλληλο στις ενδιάμεσες καταστάσεις</a:t>
            </a:r>
          </a:p>
          <a:p>
            <a:pPr lvl="2" eaLnBrk="1" hangingPunct="1">
              <a:lnSpc>
                <a:spcPct val="50000"/>
              </a:lnSpc>
              <a:defRPr/>
            </a:pPr>
            <a:endParaRPr lang="el-GR" sz="2400" i="1" dirty="0">
              <a:effectLst>
                <a:outerShdw blurRad="38100" dist="38100" dir="2700000" algn="tl">
                  <a:srgbClr val="C0C0C0"/>
                </a:outerShdw>
              </a:effectLst>
              <a:latin typeface="+mn-lt"/>
            </a:endParaRPr>
          </a:p>
          <a:p>
            <a:pPr lvl="1" eaLnBrk="1" hangingPunct="1">
              <a:defRPr/>
            </a:pPr>
            <a:r>
              <a:rPr lang="el-GR" sz="2400" i="1" dirty="0" err="1">
                <a:effectLst>
                  <a:outerShdw blurRad="38100" dist="38100" dir="2700000" algn="tl">
                    <a:srgbClr val="C0C0C0"/>
                  </a:outerShdw>
                </a:effectLst>
                <a:latin typeface="+mn-lt"/>
              </a:rPr>
              <a:t>ιι</a:t>
            </a:r>
            <a:r>
              <a:rPr lang="el-GR" sz="2400" i="1" dirty="0">
                <a:effectLst>
                  <a:outerShdw blurRad="38100" dist="38100" dir="2700000" algn="tl">
                    <a:srgbClr val="C0C0C0"/>
                  </a:outerShdw>
                </a:effectLst>
                <a:latin typeface="+mn-lt"/>
              </a:rPr>
              <a:t>) Στυλ προσανατολισμένο προς τα καθήκοντα (</a:t>
            </a:r>
            <a:r>
              <a:rPr lang="en-US" sz="2400" i="1" dirty="0">
                <a:effectLst>
                  <a:outerShdw blurRad="38100" dist="38100" dir="2700000" algn="tl">
                    <a:srgbClr val="C0C0C0"/>
                  </a:outerShdw>
                </a:effectLst>
                <a:latin typeface="+mn-lt"/>
              </a:rPr>
              <a:t>task oriented style)</a:t>
            </a:r>
            <a:r>
              <a:rPr lang="el-GR" sz="2400" i="1" dirty="0">
                <a:effectLst>
                  <a:outerShdw blurRad="38100" dist="38100" dir="2700000" algn="tl">
                    <a:srgbClr val="C0C0C0"/>
                  </a:outerShdw>
                </a:effectLst>
                <a:latin typeface="+mn-lt"/>
              </a:rPr>
              <a:t>.</a:t>
            </a:r>
            <a:endParaRPr lang="en-US" sz="2400" i="1" dirty="0">
              <a:effectLst>
                <a:outerShdw blurRad="38100" dist="38100" dir="2700000" algn="tl">
                  <a:srgbClr val="C0C0C0"/>
                </a:outerShdw>
              </a:effectLst>
              <a:latin typeface="+mn-lt"/>
            </a:endParaRPr>
          </a:p>
          <a:p>
            <a:pPr lvl="1" eaLnBrk="1" hangingPunct="1">
              <a:defRPr/>
            </a:pPr>
            <a:r>
              <a:rPr lang="el-GR" sz="2000" dirty="0">
                <a:effectLst>
                  <a:outerShdw blurRad="38100" dist="38100" dir="2700000" algn="tl">
                    <a:srgbClr val="C0C0C0"/>
                  </a:outerShdw>
                </a:effectLst>
                <a:latin typeface="+mn-lt"/>
              </a:rPr>
              <a:t>Αντιστοιχεί στο Διευθυντικό ή Αυταρχικό στυλ. Μεγάλη έμφαση   στην απόδοση του έργου, λεπτομερείς οδηγίες εκτέλεσης καθηκόντων,</a:t>
            </a:r>
          </a:p>
          <a:p>
            <a:pPr lvl="1" eaLnBrk="1" hangingPunct="1">
              <a:defRPr/>
            </a:pPr>
            <a:r>
              <a:rPr lang="el-GR" sz="2000" dirty="0">
                <a:effectLst>
                  <a:outerShdw blurRad="38100" dist="38100" dir="2700000" algn="tl">
                    <a:srgbClr val="C0C0C0"/>
                  </a:outerShdw>
                </a:effectLst>
                <a:latin typeface="+mn-lt"/>
              </a:rPr>
              <a:t>δημιουργία των απαραίτητων υλικοτεχνικών συνθηκών. </a:t>
            </a:r>
            <a:r>
              <a:rPr lang="el-GR" sz="2000" u="sng" dirty="0">
                <a:effectLst>
                  <a:outerShdw blurRad="38100" dist="38100" dir="2700000" algn="tl">
                    <a:srgbClr val="C0C0C0"/>
                  </a:outerShdw>
                </a:effectLst>
                <a:latin typeface="+mn-lt"/>
              </a:rPr>
              <a:t>Κατάλληλο για πολύ ευνοϊκές ή πολύ δυσμενείς καταστάσεις</a:t>
            </a:r>
          </a:p>
          <a:p>
            <a:pPr lvl="1" eaLnBrk="1" hangingPunct="1">
              <a:defRPr/>
            </a:pPr>
            <a:r>
              <a:rPr lang="el-GR" sz="2400" i="1" dirty="0">
                <a:solidFill>
                  <a:srgbClr val="1C8C71"/>
                </a:solidFill>
                <a:effectLst>
                  <a:outerShdw blurRad="38100" dist="38100" dir="2700000" algn="tl">
                    <a:srgbClr val="C0C0C0"/>
                  </a:outerShdw>
                </a:effectLst>
                <a:latin typeface="Times New Roman" pitchFamily="18" charset="0"/>
              </a:rPr>
              <a:t>     </a:t>
            </a:r>
          </a:p>
          <a:p>
            <a:pPr eaLnBrk="1" hangingPunct="1">
              <a:defRPr/>
            </a:pPr>
            <a:endParaRPr lang="el-GR" sz="2400" i="1" dirty="0">
              <a:solidFill>
                <a:srgbClr val="1C8C71"/>
              </a:solidFill>
              <a:effectLst>
                <a:outerShdw blurRad="38100" dist="38100" dir="2700000" algn="tl">
                  <a:srgbClr val="C0C0C0"/>
                </a:outerShdw>
              </a:effectLst>
              <a:latin typeface="Times New Roman" pitchFamily="18" charset="0"/>
            </a:endParaRPr>
          </a:p>
          <a:p>
            <a:pPr eaLnBrk="1" hangingPunct="1">
              <a:defRPr/>
            </a:pPr>
            <a:endParaRPr lang="el-GR" sz="2400" dirty="0">
              <a:solidFill>
                <a:srgbClr val="1C8C71"/>
              </a:solidFill>
              <a:effectLst>
                <a:outerShdw blurRad="38100" dist="38100" dir="2700000" algn="tl">
                  <a:srgbClr val="C0C0C0"/>
                </a:outerShdw>
              </a:effectLst>
              <a:latin typeface="Times New Roman" pitchFamily="18" charset="0"/>
            </a:endParaRPr>
          </a:p>
          <a:p>
            <a:pPr eaLnBrk="1" hangingPunct="1">
              <a:defRPr/>
            </a:pPr>
            <a:endParaRPr lang="el-GR" sz="2400" dirty="0">
              <a:solidFill>
                <a:srgbClr val="1C8C71"/>
              </a:solidFill>
              <a:effectLst>
                <a:outerShdw blurRad="38100" dist="38100" dir="2700000" algn="tl">
                  <a:srgbClr val="C0C0C0"/>
                </a:outerShdw>
              </a:effectLst>
              <a:latin typeface="Times New Roman" pitchFamily="18" charset="0"/>
            </a:endParaRPr>
          </a:p>
          <a:p>
            <a:pPr eaLnBrk="1" hangingPunct="1">
              <a:defRPr/>
            </a:pPr>
            <a:endParaRPr lang="el-GR" sz="2400" dirty="0">
              <a:solidFill>
                <a:srgbClr val="1C8C71"/>
              </a:solidFill>
              <a:effectLst>
                <a:outerShdw blurRad="38100" dist="38100" dir="2700000" algn="tl">
                  <a:srgbClr val="C0C0C0"/>
                </a:outerShdw>
              </a:effectLst>
              <a:latin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381000" y="1752600"/>
            <a:ext cx="8229600" cy="2819400"/>
          </a:xfrm>
        </p:spPr>
        <p:txBody>
          <a:bodyPr/>
          <a:lstStyle/>
          <a:p>
            <a:pPr algn="ctr"/>
            <a:r>
              <a:rPr lang="en-US" b="1" dirty="0">
                <a:solidFill>
                  <a:schemeClr val="tx1"/>
                </a:solidFill>
                <a:effectLst>
                  <a:outerShdw blurRad="38100" dist="38100" dir="2700000" algn="tl">
                    <a:srgbClr val="C0C0C0"/>
                  </a:outerShdw>
                </a:effectLst>
                <a:latin typeface="Calibri" pitchFamily="34" charset="0"/>
                <a:ea typeface="Calibri" pitchFamily="34" charset="0"/>
                <a:cs typeface="Calibri" pitchFamily="34" charset="0"/>
              </a:rPr>
              <a:t>One does not discover new lands without</a:t>
            </a:r>
            <a:r>
              <a:rPr lang="el-GR" b="1" dirty="0">
                <a:solidFill>
                  <a:schemeClr val="tx1"/>
                </a:solidFill>
                <a:effectLst>
                  <a:outerShdw blurRad="38100" dist="38100" dir="2700000" algn="tl">
                    <a:srgbClr val="C0C0C0"/>
                  </a:outerShdw>
                </a:effectLst>
                <a:latin typeface="Calibri" pitchFamily="34" charset="0"/>
                <a:ea typeface="Calibri" pitchFamily="34" charset="0"/>
                <a:cs typeface="Calibri" pitchFamily="34" charset="0"/>
              </a:rPr>
              <a:t> </a:t>
            </a:r>
            <a:r>
              <a:rPr lang="en-US" b="1" dirty="0">
                <a:solidFill>
                  <a:schemeClr val="tx1"/>
                </a:solidFill>
                <a:effectLst>
                  <a:outerShdw blurRad="38100" dist="38100" dir="2700000" algn="tl">
                    <a:srgbClr val="C0C0C0"/>
                  </a:outerShdw>
                </a:effectLst>
                <a:latin typeface="Calibri" pitchFamily="34" charset="0"/>
                <a:ea typeface="Calibri" pitchFamily="34" charset="0"/>
                <a:cs typeface="Calibri" pitchFamily="34" charset="0"/>
              </a:rPr>
              <a:t>consenting to lose sight of the shore for a very long time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686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4"/>
          <p:cNvSpPr>
            <a:spLocks noGrp="1" noChangeArrowheads="1"/>
          </p:cNvSpPr>
          <p:nvPr>
            <p:ph type="title"/>
          </p:nvPr>
        </p:nvSpPr>
        <p:spPr>
          <a:xfrm>
            <a:off x="457200" y="0"/>
            <a:ext cx="8229600" cy="1143000"/>
          </a:xfrm>
          <a:noFill/>
          <a:ln/>
        </p:spPr>
        <p:txBody>
          <a:bodyPr anchor="ctr"/>
          <a:lstStyle/>
          <a:p>
            <a:r>
              <a:rPr lang="el-GR" dirty="0">
                <a:solidFill>
                  <a:schemeClr val="tx1"/>
                </a:solidFill>
                <a:latin typeface="+mn-lt"/>
              </a:rPr>
              <a:t>Το μοντέλο </a:t>
            </a:r>
            <a:r>
              <a:rPr lang="en-US" dirty="0">
                <a:solidFill>
                  <a:schemeClr val="tx1"/>
                </a:solidFill>
                <a:latin typeface="+mn-lt"/>
              </a:rPr>
              <a:t>Fiedler</a:t>
            </a:r>
          </a:p>
        </p:txBody>
      </p:sp>
      <p:graphicFrame>
        <p:nvGraphicFramePr>
          <p:cNvPr id="23004" name="Group 476"/>
          <p:cNvGraphicFramePr>
            <a:graphicFrameLocks noGrp="1"/>
          </p:cNvGraphicFramePr>
          <p:nvPr>
            <p:ph type="tbl" idx="1"/>
          </p:nvPr>
        </p:nvGraphicFramePr>
        <p:xfrm>
          <a:off x="212726" y="1066802"/>
          <a:ext cx="8931275" cy="4640263"/>
        </p:xfrm>
        <a:graphic>
          <a:graphicData uri="http://schemas.openxmlformats.org/drawingml/2006/table">
            <a:tbl>
              <a:tblPr/>
              <a:tblGrid>
                <a:gridCol w="2393950">
                  <a:extLst>
                    <a:ext uri="{9D8B030D-6E8A-4147-A177-3AD203B41FA5}">
                      <a16:colId xmlns:a16="http://schemas.microsoft.com/office/drawing/2014/main" xmlns="" val="20000"/>
                    </a:ext>
                  </a:extLst>
                </a:gridCol>
                <a:gridCol w="495300">
                  <a:extLst>
                    <a:ext uri="{9D8B030D-6E8A-4147-A177-3AD203B41FA5}">
                      <a16:colId xmlns:a16="http://schemas.microsoft.com/office/drawing/2014/main" xmlns="" val="20001"/>
                    </a:ext>
                  </a:extLst>
                </a:gridCol>
                <a:gridCol w="495300">
                  <a:extLst>
                    <a:ext uri="{9D8B030D-6E8A-4147-A177-3AD203B41FA5}">
                      <a16:colId xmlns:a16="http://schemas.microsoft.com/office/drawing/2014/main" xmlns="" val="20002"/>
                    </a:ext>
                  </a:extLst>
                </a:gridCol>
                <a:gridCol w="412750">
                  <a:extLst>
                    <a:ext uri="{9D8B030D-6E8A-4147-A177-3AD203B41FA5}">
                      <a16:colId xmlns:a16="http://schemas.microsoft.com/office/drawing/2014/main" xmlns="" val="20003"/>
                    </a:ext>
                  </a:extLst>
                </a:gridCol>
                <a:gridCol w="412750">
                  <a:extLst>
                    <a:ext uri="{9D8B030D-6E8A-4147-A177-3AD203B41FA5}">
                      <a16:colId xmlns:a16="http://schemas.microsoft.com/office/drawing/2014/main" xmlns="" val="20004"/>
                    </a:ext>
                  </a:extLst>
                </a:gridCol>
                <a:gridCol w="331788">
                  <a:extLst>
                    <a:ext uri="{9D8B030D-6E8A-4147-A177-3AD203B41FA5}">
                      <a16:colId xmlns:a16="http://schemas.microsoft.com/office/drawing/2014/main" xmlns="" val="20005"/>
                    </a:ext>
                  </a:extLst>
                </a:gridCol>
                <a:gridCol w="411162">
                  <a:extLst>
                    <a:ext uri="{9D8B030D-6E8A-4147-A177-3AD203B41FA5}">
                      <a16:colId xmlns:a16="http://schemas.microsoft.com/office/drawing/2014/main" xmlns="" val="20006"/>
                    </a:ext>
                  </a:extLst>
                </a:gridCol>
                <a:gridCol w="411163">
                  <a:extLst>
                    <a:ext uri="{9D8B030D-6E8A-4147-A177-3AD203B41FA5}">
                      <a16:colId xmlns:a16="http://schemas.microsoft.com/office/drawing/2014/main" xmlns="" val="20007"/>
                    </a:ext>
                  </a:extLst>
                </a:gridCol>
                <a:gridCol w="495300">
                  <a:extLst>
                    <a:ext uri="{9D8B030D-6E8A-4147-A177-3AD203B41FA5}">
                      <a16:colId xmlns:a16="http://schemas.microsoft.com/office/drawing/2014/main" xmlns="" val="20008"/>
                    </a:ext>
                  </a:extLst>
                </a:gridCol>
                <a:gridCol w="3071812">
                  <a:extLst>
                    <a:ext uri="{9D8B030D-6E8A-4147-A177-3AD203B41FA5}">
                      <a16:colId xmlns:a16="http://schemas.microsoft.com/office/drawing/2014/main" xmlns="" val="20009"/>
                    </a:ext>
                  </a:extLst>
                </a:gridCol>
              </a:tblGrid>
              <a:tr h="76200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dirty="0">
                          <a:ln>
                            <a:noFill/>
                          </a:ln>
                          <a:solidFill>
                            <a:schemeClr val="tx1"/>
                          </a:solidFill>
                          <a:effectLst/>
                          <a:latin typeface="+mn-lt"/>
                        </a:rPr>
                        <a:t>Ευχάριστος</a:t>
                      </a:r>
                      <a:endParaRPr kumimoji="0" lang="en-US" sz="2500" b="0" i="0" u="none" strike="noStrike" cap="none" normalizeH="0" baseline="0" dirty="0">
                        <a:ln>
                          <a:noFill/>
                        </a:ln>
                        <a:solidFill>
                          <a:schemeClr val="tx1"/>
                        </a:solidFill>
                        <a:effectLst/>
                        <a:latin typeface="+mn-lt"/>
                      </a:endParaRPr>
                    </a:p>
                  </a:txBody>
                  <a:tcPr horzOverflow="overflow">
                    <a:lnL cap="flat">
                      <a:noFill/>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dirty="0">
                          <a:ln>
                            <a:noFill/>
                          </a:ln>
                          <a:solidFill>
                            <a:schemeClr val="tx1"/>
                          </a:solidFill>
                          <a:effectLst/>
                          <a:latin typeface="+mn-lt"/>
                        </a:rPr>
                        <a:t>8</a:t>
                      </a:r>
                      <a:endParaRPr kumimoji="0" lang="en-US" sz="2500" b="0"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dirty="0">
                          <a:ln>
                            <a:noFill/>
                          </a:ln>
                          <a:solidFill>
                            <a:schemeClr val="tx1"/>
                          </a:solidFill>
                          <a:effectLst/>
                          <a:latin typeface="+mn-lt"/>
                        </a:rPr>
                        <a:t>7</a:t>
                      </a:r>
                      <a:endParaRPr kumimoji="0" lang="en-US" sz="2500" b="0"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dirty="0">
                          <a:ln>
                            <a:noFill/>
                          </a:ln>
                          <a:solidFill>
                            <a:schemeClr val="tx1"/>
                          </a:solidFill>
                          <a:effectLst/>
                          <a:latin typeface="+mn-lt"/>
                        </a:rPr>
                        <a:t>6</a:t>
                      </a:r>
                      <a:endParaRPr kumimoji="0" lang="en-US" sz="2500" b="0"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dirty="0">
                          <a:ln>
                            <a:noFill/>
                          </a:ln>
                          <a:solidFill>
                            <a:schemeClr val="tx1"/>
                          </a:solidFill>
                          <a:effectLst/>
                          <a:latin typeface="+mn-lt"/>
                        </a:rPr>
                        <a:t>5</a:t>
                      </a:r>
                      <a:endParaRPr kumimoji="0" lang="en-US" sz="2500" b="0"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dirty="0">
                          <a:ln>
                            <a:noFill/>
                          </a:ln>
                          <a:solidFill>
                            <a:schemeClr val="tx1"/>
                          </a:solidFill>
                          <a:effectLst/>
                          <a:latin typeface="+mn-lt"/>
                        </a:rPr>
                        <a:t>4</a:t>
                      </a:r>
                      <a:endParaRPr kumimoji="0" lang="en-US" sz="2500" b="0"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dirty="0">
                          <a:ln>
                            <a:noFill/>
                          </a:ln>
                          <a:solidFill>
                            <a:schemeClr val="tx1"/>
                          </a:solidFill>
                          <a:effectLst/>
                          <a:latin typeface="+mn-lt"/>
                        </a:rPr>
                        <a:t>3</a:t>
                      </a:r>
                      <a:endParaRPr kumimoji="0" lang="en-US" sz="2500" b="0"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dirty="0">
                          <a:ln>
                            <a:noFill/>
                          </a:ln>
                          <a:solidFill>
                            <a:schemeClr val="tx1"/>
                          </a:solidFill>
                          <a:effectLst/>
                          <a:latin typeface="+mn-lt"/>
                        </a:rPr>
                        <a:t>2</a:t>
                      </a:r>
                      <a:endParaRPr kumimoji="0" lang="en-US" sz="2500" b="0"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1</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dirty="0">
                          <a:ln>
                            <a:noFill/>
                          </a:ln>
                          <a:solidFill>
                            <a:schemeClr val="tx1"/>
                          </a:solidFill>
                          <a:effectLst/>
                          <a:latin typeface="+mn-lt"/>
                        </a:rPr>
                        <a:t>Δυσάρεστος</a:t>
                      </a:r>
                      <a:endParaRPr kumimoji="0" lang="en-US" sz="2500" b="0"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cap="flat">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64452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Φιλικός</a:t>
                      </a:r>
                      <a:endParaRPr kumimoji="0" lang="en-US" sz="2500" b="0" i="0" u="none" strike="noStrike" cap="none" normalizeH="0" baseline="0">
                        <a:ln>
                          <a:noFill/>
                        </a:ln>
                        <a:solidFill>
                          <a:schemeClr val="tx1"/>
                        </a:solidFill>
                        <a:effectLst/>
                        <a:latin typeface="+mn-lt"/>
                      </a:endParaRP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8</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7</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6</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dirty="0">
                          <a:ln>
                            <a:noFill/>
                          </a:ln>
                          <a:solidFill>
                            <a:schemeClr val="tx1"/>
                          </a:solidFill>
                          <a:effectLst/>
                          <a:latin typeface="+mn-lt"/>
                        </a:rPr>
                        <a:t>5</a:t>
                      </a:r>
                      <a:endParaRPr kumimoji="0" lang="en-US" sz="2500" b="0"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4</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3</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2</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dirty="0">
                          <a:ln>
                            <a:noFill/>
                          </a:ln>
                          <a:solidFill>
                            <a:schemeClr val="tx1"/>
                          </a:solidFill>
                          <a:effectLst/>
                          <a:latin typeface="+mn-lt"/>
                        </a:rPr>
                        <a:t>1</a:t>
                      </a:r>
                      <a:endParaRPr kumimoji="0" lang="en-US" sz="2500" b="0"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dirty="0">
                          <a:ln>
                            <a:noFill/>
                          </a:ln>
                          <a:solidFill>
                            <a:schemeClr val="tx1"/>
                          </a:solidFill>
                          <a:effectLst/>
                          <a:latin typeface="+mn-lt"/>
                        </a:rPr>
                        <a:t>Εχθρικός</a:t>
                      </a:r>
                      <a:endParaRPr kumimoji="0" lang="en-US" sz="2500" b="0"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64770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Απορριπτικός</a:t>
                      </a:r>
                      <a:endParaRPr kumimoji="0" lang="en-US" sz="2500" b="0" i="0" u="none" strike="noStrike" cap="none" normalizeH="0" baseline="0">
                        <a:ln>
                          <a:noFill/>
                        </a:ln>
                        <a:solidFill>
                          <a:schemeClr val="tx1"/>
                        </a:solidFill>
                        <a:effectLst/>
                        <a:latin typeface="+mn-lt"/>
                      </a:endParaRP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1</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2</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3</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4</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dirty="0">
                          <a:ln>
                            <a:noFill/>
                          </a:ln>
                          <a:solidFill>
                            <a:schemeClr val="tx1"/>
                          </a:solidFill>
                          <a:effectLst/>
                          <a:latin typeface="+mn-lt"/>
                        </a:rPr>
                        <a:t>5</a:t>
                      </a:r>
                      <a:endParaRPr kumimoji="0" lang="en-US" sz="2500" b="0"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6</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7</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8</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dirty="0">
                          <a:ln>
                            <a:noFill/>
                          </a:ln>
                          <a:solidFill>
                            <a:schemeClr val="tx1"/>
                          </a:solidFill>
                          <a:effectLst/>
                          <a:latin typeface="+mn-lt"/>
                        </a:rPr>
                        <a:t>Δεκτικός</a:t>
                      </a:r>
                      <a:endParaRPr kumimoji="0" lang="en-US" sz="2500" b="0"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646113">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Αγχώδης</a:t>
                      </a:r>
                      <a:endParaRPr kumimoji="0" lang="en-US" sz="2500" b="0" i="0" u="none" strike="noStrike" cap="none" normalizeH="0" baseline="0">
                        <a:ln>
                          <a:noFill/>
                        </a:ln>
                        <a:solidFill>
                          <a:schemeClr val="tx1"/>
                        </a:solidFill>
                        <a:effectLst/>
                        <a:latin typeface="+mn-lt"/>
                      </a:endParaRP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1</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2</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3</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4</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5</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6</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7</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8</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dirty="0">
                          <a:ln>
                            <a:noFill/>
                          </a:ln>
                          <a:solidFill>
                            <a:schemeClr val="tx1"/>
                          </a:solidFill>
                          <a:effectLst/>
                          <a:latin typeface="+mn-lt"/>
                        </a:rPr>
                        <a:t>Ήρεμος</a:t>
                      </a:r>
                      <a:endParaRPr kumimoji="0" lang="en-US" sz="2500" b="0"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64770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Απόμακρος</a:t>
                      </a:r>
                      <a:endParaRPr kumimoji="0" lang="en-US" sz="2500" b="0" i="0" u="none" strike="noStrike" cap="none" normalizeH="0" baseline="0">
                        <a:ln>
                          <a:noFill/>
                        </a:ln>
                        <a:solidFill>
                          <a:schemeClr val="tx1"/>
                        </a:solidFill>
                        <a:effectLst/>
                        <a:latin typeface="+mn-lt"/>
                      </a:endParaRP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1</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2</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3</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4</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5</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6</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7</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8</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dirty="0">
                          <a:ln>
                            <a:noFill/>
                          </a:ln>
                          <a:solidFill>
                            <a:schemeClr val="tx1"/>
                          </a:solidFill>
                          <a:effectLst/>
                          <a:latin typeface="+mn-lt"/>
                        </a:rPr>
                        <a:t>Προσιτός</a:t>
                      </a:r>
                      <a:endParaRPr kumimoji="0" lang="en-US" sz="2500" b="0"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64452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Συνεργάσιμος</a:t>
                      </a:r>
                      <a:endParaRPr kumimoji="0" lang="en-US" sz="2500" b="0" i="0" u="none" strike="noStrike" cap="none" normalizeH="0" baseline="0">
                        <a:ln>
                          <a:noFill/>
                        </a:ln>
                        <a:solidFill>
                          <a:schemeClr val="tx1"/>
                        </a:solidFill>
                        <a:effectLst/>
                        <a:latin typeface="+mn-lt"/>
                      </a:endParaRP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8</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7</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6</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5</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4</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3</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2</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1</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dirty="0">
                          <a:ln>
                            <a:noFill/>
                          </a:ln>
                          <a:solidFill>
                            <a:schemeClr val="tx1"/>
                          </a:solidFill>
                          <a:effectLst/>
                          <a:latin typeface="+mn-lt"/>
                        </a:rPr>
                        <a:t>Μη συνεργάσιμος</a:t>
                      </a:r>
                      <a:endParaRPr kumimoji="0" lang="en-US" sz="2500" b="0"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64770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Βαρετός</a:t>
                      </a:r>
                      <a:endParaRPr kumimoji="0" lang="en-US" sz="2500" b="0" i="0" u="none" strike="noStrike" cap="none" normalizeH="0" baseline="0">
                        <a:ln>
                          <a:noFill/>
                        </a:ln>
                        <a:solidFill>
                          <a:schemeClr val="tx1"/>
                        </a:solidFill>
                        <a:effectLst/>
                        <a:latin typeface="+mn-lt"/>
                      </a:endParaRP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1</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2</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3</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4</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5</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6</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7</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a:ln>
                            <a:noFill/>
                          </a:ln>
                          <a:solidFill>
                            <a:schemeClr val="tx1"/>
                          </a:solidFill>
                          <a:effectLst/>
                          <a:latin typeface="+mn-lt"/>
                        </a:rPr>
                        <a:t>8</a:t>
                      </a:r>
                      <a:endParaRPr kumimoji="0" lang="en-US" sz="25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500" b="0" i="0" u="none" strike="noStrike" cap="none" normalizeH="0" baseline="0" dirty="0">
                          <a:ln>
                            <a:noFill/>
                          </a:ln>
                          <a:solidFill>
                            <a:schemeClr val="tx1"/>
                          </a:solidFill>
                          <a:effectLst/>
                          <a:latin typeface="+mn-lt"/>
                        </a:rPr>
                        <a:t>Ενδιαφέρων</a:t>
                      </a:r>
                      <a:endParaRPr kumimoji="0" lang="en-US" sz="2500" b="0"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bl>
          </a:graphicData>
        </a:graphic>
      </p:graphicFrame>
      <p:sp>
        <p:nvSpPr>
          <p:cNvPr id="23005" name="Text Box 477"/>
          <p:cNvSpPr txBox="1">
            <a:spLocks noChangeArrowheads="1"/>
          </p:cNvSpPr>
          <p:nvPr/>
        </p:nvSpPr>
        <p:spPr bwMode="auto">
          <a:xfrm>
            <a:off x="2" y="5786455"/>
            <a:ext cx="9083675" cy="923330"/>
          </a:xfrm>
          <a:prstGeom prst="rect">
            <a:avLst/>
          </a:prstGeom>
          <a:noFill/>
          <a:ln w="9525">
            <a:noFill/>
            <a:miter lim="800000"/>
            <a:headEnd/>
            <a:tailEnd/>
          </a:ln>
          <a:effectLst/>
        </p:spPr>
        <p:txBody>
          <a:bodyPr>
            <a:spAutoFit/>
          </a:bodyPr>
          <a:lstStyle/>
          <a:p>
            <a:r>
              <a:rPr lang="el-GR" b="1" i="1" dirty="0">
                <a:effectLst>
                  <a:outerShdw blurRad="38100" dist="38100" dir="2700000" algn="tl">
                    <a:srgbClr val="C0C0C0"/>
                  </a:outerShdw>
                </a:effectLst>
                <a:latin typeface="+mn-lt"/>
              </a:rPr>
              <a:t>Σκεφτείτε έναν συνεργάτη με τον οποίο συνεργαστήκατε τελευταία και η συνεργασία σας ήταν ελάχιστα αποδοτική. Περιγράψτε τον σημειώνοντας την κατάλληλη απάντηση σε καθεμιά από τις κλίμακες που ακολουθούν.</a:t>
            </a:r>
            <a:endParaRPr lang="en-US" b="1" i="1" dirty="0">
              <a:effectLst>
                <a:outerShdw blurRad="38100" dist="38100" dir="2700000" algn="tl">
                  <a:srgbClr val="C0C0C0"/>
                </a:outerShdw>
              </a:effectLst>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3005"/>
                                        </p:tgtEl>
                                        <p:attrNameLst>
                                          <p:attrName>style.visibility</p:attrName>
                                        </p:attrNameLst>
                                      </p:cBhvr>
                                      <p:to>
                                        <p:strVal val="visible"/>
                                      </p:to>
                                    </p:set>
                                    <p:animEffect transition="in" filter="slide(fromBottom)">
                                      <p:cBhvr>
                                        <p:cTn id="7" dur="500"/>
                                        <p:tgtEl>
                                          <p:spTgt spid="230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0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4"/>
          <p:cNvSpPr>
            <a:spLocks noGrp="1" noChangeArrowheads="1"/>
          </p:cNvSpPr>
          <p:nvPr>
            <p:ph type="title"/>
          </p:nvPr>
        </p:nvSpPr>
        <p:spPr>
          <a:noFill/>
          <a:ln/>
        </p:spPr>
        <p:txBody>
          <a:bodyPr anchor="ctr"/>
          <a:lstStyle/>
          <a:p>
            <a:r>
              <a:rPr lang="el-GR" dirty="0">
                <a:solidFill>
                  <a:schemeClr val="tx1"/>
                </a:solidFill>
                <a:latin typeface="+mn-lt"/>
              </a:rPr>
              <a:t>Το μοντέλο </a:t>
            </a:r>
            <a:r>
              <a:rPr lang="en-US" dirty="0">
                <a:solidFill>
                  <a:schemeClr val="tx1"/>
                </a:solidFill>
                <a:latin typeface="+mn-lt"/>
              </a:rPr>
              <a:t>Fiedler</a:t>
            </a:r>
          </a:p>
        </p:txBody>
      </p:sp>
      <p:sp>
        <p:nvSpPr>
          <p:cNvPr id="25603" name="Rectangle 3"/>
          <p:cNvSpPr>
            <a:spLocks noGrp="1" noChangeArrowheads="1"/>
          </p:cNvSpPr>
          <p:nvPr>
            <p:ph sz="quarter" idx="1"/>
          </p:nvPr>
        </p:nvSpPr>
        <p:spPr/>
        <p:txBody>
          <a:bodyPr/>
          <a:lstStyle/>
          <a:p>
            <a:r>
              <a:rPr lang="el-GR" dirty="0"/>
              <a:t>Αν έχετε συγκεντρώσει 56 βαθμούς, τότε είστε προσανατολισμένοι προς τον εργαζόμενο</a:t>
            </a:r>
          </a:p>
          <a:p>
            <a:r>
              <a:rPr lang="el-GR" dirty="0"/>
              <a:t>Αν συγκεντρώσατε 8 είστε προσανατολισμένοι προς την εργασία</a:t>
            </a:r>
          </a:p>
          <a:p>
            <a:r>
              <a:rPr lang="el-GR" dirty="0"/>
              <a:t>Όσο μεγαλύτερη βαθμολογία, τόσο περισσότερος προσανατολισμένος είναι ο </a:t>
            </a:r>
            <a:r>
              <a:rPr lang="en-US" dirty="0"/>
              <a:t>manager </a:t>
            </a:r>
            <a:r>
              <a:rPr lang="el-GR" dirty="0"/>
              <a:t>προς τον εργαζόμενο</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 calcmode="lin" valueType="num">
                                      <p:cBhvr additive="base">
                                        <p:cTn id="12" dur="500" fill="hold"/>
                                        <p:tgtEl>
                                          <p:spTgt spid="2560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560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 calcmode="lin" valueType="num">
                                      <p:cBhvr additive="base">
                                        <p:cTn id="17" dur="500" fill="hold"/>
                                        <p:tgtEl>
                                          <p:spTgt spid="2560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560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normAutofit fontScale="90000"/>
          </a:bodyPr>
          <a:lstStyle/>
          <a:p>
            <a:r>
              <a:rPr lang="el-GR" sz="3200" dirty="0">
                <a:solidFill>
                  <a:schemeClr val="tx1"/>
                </a:solidFill>
                <a:latin typeface="+mn-lt"/>
              </a:rPr>
              <a:t>Το μοντέλο </a:t>
            </a:r>
            <a:r>
              <a:rPr lang="en-US" sz="3200" dirty="0">
                <a:solidFill>
                  <a:schemeClr val="tx1"/>
                </a:solidFill>
                <a:latin typeface="+mn-lt"/>
              </a:rPr>
              <a:t>Fiedler</a:t>
            </a:r>
            <a:r>
              <a:rPr lang="el-GR" sz="3200" dirty="0">
                <a:solidFill>
                  <a:schemeClr val="tx1"/>
                </a:solidFill>
                <a:latin typeface="+mn-lt"/>
              </a:rPr>
              <a:t>: δυνατά σημεία και περιορισμοί</a:t>
            </a:r>
            <a:endParaRPr lang="en-US" sz="3200" dirty="0">
              <a:solidFill>
                <a:schemeClr val="tx1"/>
              </a:solidFill>
              <a:latin typeface="+mn-lt"/>
            </a:endParaRPr>
          </a:p>
        </p:txBody>
      </p:sp>
      <p:sp>
        <p:nvSpPr>
          <p:cNvPr id="83971" name="Rectangle 3"/>
          <p:cNvSpPr>
            <a:spLocks noGrp="1" noChangeArrowheads="1"/>
          </p:cNvSpPr>
          <p:nvPr>
            <p:ph sz="quarter" idx="1"/>
          </p:nvPr>
        </p:nvSpPr>
        <p:spPr>
          <a:xfrm>
            <a:off x="443488" y="1729544"/>
            <a:ext cx="8229600" cy="3001888"/>
          </a:xfrm>
        </p:spPr>
        <p:txBody>
          <a:bodyPr/>
          <a:lstStyle/>
          <a:p>
            <a:pPr>
              <a:lnSpc>
                <a:spcPct val="90000"/>
              </a:lnSpc>
            </a:pPr>
            <a:r>
              <a:rPr lang="el-GR" sz="2100" dirty="0"/>
              <a:t>Η άποψη για την καταλληλότητα διαφορετικού τύπου ηγεσίας κάτω από διαφορετικές συνθήκες είναι αποδεκτή ακόμη και σήμερα ΑΛΛΑ</a:t>
            </a:r>
          </a:p>
          <a:p>
            <a:pPr>
              <a:lnSpc>
                <a:spcPct val="90000"/>
              </a:lnSpc>
            </a:pPr>
            <a:r>
              <a:rPr lang="el-GR" sz="2100" dirty="0"/>
              <a:t>Ασάφεια στο πως αποκωδικοποιούνται οι έννοιες εχθρικός, φιλικός, απόμακρος, προσιτός κτλ. Πως ορίζονται οι φτωχές και καλές σχέσεις? Η ισχυρή και η αδύνατη εξουσία? Το δομημένο πλαίσιο εργασίας?</a:t>
            </a:r>
          </a:p>
          <a:p>
            <a:pPr>
              <a:lnSpc>
                <a:spcPct val="90000"/>
              </a:lnSpc>
            </a:pPr>
            <a:r>
              <a:rPr lang="el-GR" sz="2100" dirty="0"/>
              <a:t>Ο Οργανισμός προσαρμόζεται στον ηγέτη. Σε ηγέτη προσανατολισμένο στην εργασία αναθέτουμε του κατάλληλους εργαζόμενους (ανάγκη από σαφείς και δομημένες εργασίες)</a:t>
            </a:r>
          </a:p>
          <a:p>
            <a:pPr>
              <a:lnSpc>
                <a:spcPct val="90000"/>
              </a:lnSpc>
            </a:pPr>
            <a:endParaRPr lang="en-US" sz="21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3 - Θέση αριθμού διαφάνειας"/>
          <p:cNvSpPr txBox="1">
            <a:spLocks noGrp="1"/>
          </p:cNvSpPr>
          <p:nvPr/>
        </p:nvSpPr>
        <p:spPr bwMode="auto">
          <a:xfrm>
            <a:off x="8229600" y="6413500"/>
            <a:ext cx="914400" cy="457200"/>
          </a:xfrm>
          <a:prstGeom prst="rect">
            <a:avLst/>
          </a:prstGeom>
          <a:noFill/>
          <a:ln w="9525">
            <a:noFill/>
            <a:miter lim="800000"/>
            <a:headEnd/>
            <a:tailEnd/>
          </a:ln>
        </p:spPr>
        <p:txBody>
          <a:bodyPr anchor="b"/>
          <a:lstStyle/>
          <a:p>
            <a:pPr algn="r" eaLnBrk="1" hangingPunct="1"/>
            <a:fld id="{DDD6158E-2309-441D-AA9C-43421AC5B54D}" type="slidenum">
              <a:rPr lang="en-GB" sz="2400">
                <a:solidFill>
                  <a:schemeClr val="tx2"/>
                </a:solidFill>
                <a:latin typeface="Times New Roman" pitchFamily="18" charset="0"/>
              </a:rPr>
              <a:pPr algn="r" eaLnBrk="1" hangingPunct="1"/>
              <a:t>33</a:t>
            </a:fld>
            <a:endParaRPr lang="en-GB" sz="1400">
              <a:solidFill>
                <a:schemeClr val="tx2"/>
              </a:solidFill>
              <a:latin typeface="Times New Roman" pitchFamily="18" charset="0"/>
            </a:endParaRPr>
          </a:p>
        </p:txBody>
      </p:sp>
      <p:sp>
        <p:nvSpPr>
          <p:cNvPr id="67588" name="Rectangle 4"/>
          <p:cNvSpPr>
            <a:spLocks noChangeArrowheads="1"/>
          </p:cNvSpPr>
          <p:nvPr/>
        </p:nvSpPr>
        <p:spPr bwMode="auto">
          <a:xfrm>
            <a:off x="468315" y="692151"/>
            <a:ext cx="8675687" cy="5355312"/>
          </a:xfrm>
          <a:prstGeom prst="rect">
            <a:avLst/>
          </a:prstGeom>
          <a:noFill/>
          <a:ln w="9525">
            <a:noFill/>
            <a:miter lim="800000"/>
            <a:headEnd/>
            <a:tailEnd/>
          </a:ln>
          <a:effectLst/>
        </p:spPr>
        <p:txBody>
          <a:bodyPr>
            <a:spAutoFit/>
          </a:bodyPr>
          <a:lstStyle/>
          <a:p>
            <a:pPr marL="457200" indent="-457200" eaLnBrk="1" hangingPunct="1">
              <a:spcBef>
                <a:spcPct val="50000"/>
              </a:spcBef>
            </a:pPr>
            <a:r>
              <a:rPr lang="el-GR" sz="2400" b="1" dirty="0">
                <a:solidFill>
                  <a:srgbClr val="868AC0"/>
                </a:solidFill>
                <a:effectLst>
                  <a:outerShdw blurRad="38100" dist="38100" dir="2700000" algn="tl">
                    <a:srgbClr val="C0C0C0"/>
                  </a:outerShdw>
                </a:effectLst>
                <a:latin typeface="Times New Roman" pitchFamily="18" charset="0"/>
              </a:rPr>
              <a:t> </a:t>
            </a:r>
            <a:r>
              <a:rPr lang="el-GR" sz="2400" b="1" dirty="0">
                <a:effectLst>
                  <a:outerShdw blurRad="38100" dist="38100" dir="2700000" algn="tl">
                    <a:srgbClr val="C0C0C0"/>
                  </a:outerShdw>
                </a:effectLst>
                <a:latin typeface="+mn-lt"/>
              </a:rPr>
              <a:t>4.γ) Η θεωρία της διαδρομής – στόχου για την αποτελεσματικότητα της ηγεσίας (</a:t>
            </a:r>
            <a:r>
              <a:rPr lang="en-US" sz="2400" b="1" dirty="0">
                <a:effectLst>
                  <a:outerShdw blurRad="38100" dist="38100" dir="2700000" algn="tl">
                    <a:srgbClr val="C0C0C0"/>
                  </a:outerShdw>
                </a:effectLst>
                <a:latin typeface="+mn-lt"/>
              </a:rPr>
              <a:t>Evans &amp; House</a:t>
            </a:r>
            <a:r>
              <a:rPr lang="el-GR" sz="2400" b="1" dirty="0">
                <a:effectLst>
                  <a:outerShdw blurRad="38100" dist="38100" dir="2700000" algn="tl">
                    <a:srgbClr val="C0C0C0"/>
                  </a:outerShdw>
                </a:effectLst>
                <a:latin typeface="+mn-lt"/>
              </a:rPr>
              <a:t>, ‘70</a:t>
            </a:r>
            <a:r>
              <a:rPr lang="en-US" sz="2400" b="1" dirty="0">
                <a:effectLst>
                  <a:outerShdw blurRad="38100" dist="38100" dir="2700000" algn="tl">
                    <a:srgbClr val="C0C0C0"/>
                  </a:outerShdw>
                </a:effectLst>
                <a:latin typeface="+mn-lt"/>
              </a:rPr>
              <a:t>)</a:t>
            </a:r>
          </a:p>
          <a:p>
            <a:pPr marL="457200" indent="-457200" eaLnBrk="1" hangingPunct="1">
              <a:spcBef>
                <a:spcPct val="50000"/>
              </a:spcBef>
              <a:buFontTx/>
              <a:buBlip>
                <a:blip r:embed="rId3"/>
              </a:buBlip>
            </a:pPr>
            <a:r>
              <a:rPr lang="el-GR" sz="2400" dirty="0">
                <a:effectLst>
                  <a:outerShdw blurRad="38100" dist="38100" dir="2700000" algn="tl">
                    <a:srgbClr val="C0C0C0"/>
                  </a:outerShdw>
                </a:effectLst>
                <a:latin typeface="+mn-lt"/>
              </a:rPr>
              <a:t>Αποτελεσματικός ηγέτης είναι αυτός που μπορεί να συνδυάσει τους επιθυμητούς στόχους ή ανταμοιβές των υφισταμένων με τους στόχους του οργανισμού</a:t>
            </a:r>
          </a:p>
          <a:p>
            <a:pPr marL="457200" indent="-457200" eaLnBrk="1" hangingPunct="1">
              <a:spcBef>
                <a:spcPct val="50000"/>
              </a:spcBef>
              <a:buFontTx/>
              <a:buBlip>
                <a:blip r:embed="rId3"/>
              </a:buBlip>
            </a:pPr>
            <a:r>
              <a:rPr lang="el-GR" sz="2400" dirty="0">
                <a:effectLst>
                  <a:outerShdw blurRad="38100" dist="38100" dir="2700000" algn="tl">
                    <a:srgbClr val="C0C0C0"/>
                  </a:outerShdw>
                </a:effectLst>
                <a:latin typeface="+mn-lt"/>
              </a:rPr>
              <a:t>Ο ηγέτης θα πρέπει να:</a:t>
            </a:r>
          </a:p>
          <a:p>
            <a:pPr marL="914400" lvl="1" indent="-457200" eaLnBrk="1" hangingPunct="1">
              <a:lnSpc>
                <a:spcPct val="50000"/>
              </a:lnSpc>
              <a:spcBef>
                <a:spcPct val="50000"/>
              </a:spcBef>
              <a:buClr>
                <a:srgbClr val="BF4027"/>
              </a:buClr>
              <a:buFont typeface="Wingdings" pitchFamily="2" charset="2"/>
              <a:buChar char="ü"/>
            </a:pPr>
            <a:r>
              <a:rPr lang="el-GR" sz="2000" dirty="0">
                <a:effectLst>
                  <a:outerShdw blurRad="38100" dist="38100" dir="2700000" algn="tl">
                    <a:srgbClr val="C0C0C0"/>
                  </a:outerShdw>
                </a:effectLst>
                <a:latin typeface="+mn-lt"/>
              </a:rPr>
              <a:t>αναγνωρίζει τις ανάγκες των υφισταμένων του</a:t>
            </a:r>
          </a:p>
          <a:p>
            <a:pPr marL="914400" lvl="1" indent="-457200" eaLnBrk="1" hangingPunct="1">
              <a:lnSpc>
                <a:spcPct val="50000"/>
              </a:lnSpc>
              <a:spcBef>
                <a:spcPct val="50000"/>
              </a:spcBef>
              <a:buClr>
                <a:srgbClr val="BF4027"/>
              </a:buClr>
              <a:buFont typeface="Wingdings" pitchFamily="2" charset="2"/>
              <a:buChar char="ü"/>
            </a:pPr>
            <a:r>
              <a:rPr lang="el-GR" sz="2000" dirty="0">
                <a:effectLst>
                  <a:outerShdw blurRad="38100" dist="38100" dir="2700000" algn="tl">
                    <a:srgbClr val="C0C0C0"/>
                  </a:outerShdw>
                </a:effectLst>
                <a:latin typeface="+mn-lt"/>
              </a:rPr>
              <a:t>τους βοηθά να κάνουν σαφείς τις προσδοκίες τους</a:t>
            </a:r>
          </a:p>
          <a:p>
            <a:pPr marL="914400" lvl="1" indent="-457200" eaLnBrk="1" hangingPunct="1">
              <a:lnSpc>
                <a:spcPct val="50000"/>
              </a:lnSpc>
              <a:spcBef>
                <a:spcPct val="50000"/>
              </a:spcBef>
              <a:buClr>
                <a:srgbClr val="BF4027"/>
              </a:buClr>
              <a:buFont typeface="Wingdings" pitchFamily="2" charset="2"/>
              <a:buChar char="ü"/>
            </a:pPr>
            <a:r>
              <a:rPr lang="el-GR" sz="2000" dirty="0">
                <a:effectLst>
                  <a:outerShdw blurRad="38100" dist="38100" dir="2700000" algn="tl">
                    <a:srgbClr val="C0C0C0"/>
                  </a:outerShdw>
                </a:effectLst>
                <a:latin typeface="+mn-lt"/>
              </a:rPr>
              <a:t>περιορίζει τα εμπόδια και αυξάνει τις δυνατότητες απόδοσής τους</a:t>
            </a:r>
          </a:p>
          <a:p>
            <a:pPr marL="914400" lvl="1" indent="-457200" eaLnBrk="1" hangingPunct="1">
              <a:lnSpc>
                <a:spcPct val="50000"/>
              </a:lnSpc>
              <a:spcBef>
                <a:spcPct val="50000"/>
              </a:spcBef>
              <a:buClr>
                <a:srgbClr val="BF4027"/>
              </a:buClr>
              <a:buFont typeface="Wingdings" pitchFamily="2" charset="2"/>
              <a:buChar char="ü"/>
            </a:pPr>
            <a:r>
              <a:rPr lang="el-GR" sz="2000" dirty="0">
                <a:effectLst>
                  <a:outerShdw blurRad="38100" dist="38100" dir="2700000" algn="tl">
                    <a:srgbClr val="C0C0C0"/>
                  </a:outerShdw>
                </a:effectLst>
                <a:latin typeface="+mn-lt"/>
              </a:rPr>
              <a:t>τους καθοδηγεί και τους συμβουλεύει</a:t>
            </a:r>
          </a:p>
          <a:p>
            <a:pPr marL="914400" lvl="1" indent="-457200" eaLnBrk="1" hangingPunct="1">
              <a:lnSpc>
                <a:spcPct val="50000"/>
              </a:lnSpc>
              <a:spcBef>
                <a:spcPct val="50000"/>
              </a:spcBef>
              <a:buClr>
                <a:srgbClr val="BF4027"/>
              </a:buClr>
              <a:buFont typeface="Wingdings" pitchFamily="2" charset="2"/>
              <a:buChar char="ü"/>
            </a:pPr>
            <a:r>
              <a:rPr lang="el-GR" sz="2000" dirty="0">
                <a:effectLst>
                  <a:outerShdw blurRad="38100" dist="38100" dir="2700000" algn="tl">
                    <a:srgbClr val="C0C0C0"/>
                  </a:outerShdw>
                </a:effectLst>
                <a:latin typeface="+mn-lt"/>
              </a:rPr>
              <a:t>αναπτύσσει τη συνοχή των ομάδων</a:t>
            </a:r>
          </a:p>
          <a:p>
            <a:pPr marL="914400" lvl="1" indent="-457200" eaLnBrk="1" hangingPunct="1">
              <a:lnSpc>
                <a:spcPct val="50000"/>
              </a:lnSpc>
              <a:spcBef>
                <a:spcPct val="50000"/>
              </a:spcBef>
              <a:buClr>
                <a:srgbClr val="BF4027"/>
              </a:buClr>
              <a:buFont typeface="Wingdings" pitchFamily="2" charset="2"/>
              <a:buChar char="ü"/>
            </a:pPr>
            <a:r>
              <a:rPr lang="el-GR" sz="2000" dirty="0">
                <a:effectLst>
                  <a:outerShdw blurRad="38100" dist="38100" dir="2700000" algn="tl">
                    <a:srgbClr val="C0C0C0"/>
                  </a:outerShdw>
                </a:effectLst>
                <a:latin typeface="+mn-lt"/>
              </a:rPr>
              <a:t>κάνει συγκεκριμένες τις ανταμοιβές</a:t>
            </a:r>
          </a:p>
          <a:p>
            <a:pPr marL="914400" lvl="1" indent="-457200" eaLnBrk="1" hangingPunct="1">
              <a:lnSpc>
                <a:spcPct val="40000"/>
              </a:lnSpc>
              <a:spcBef>
                <a:spcPct val="50000"/>
              </a:spcBef>
              <a:buClr>
                <a:srgbClr val="BF4027"/>
              </a:buClr>
              <a:buFont typeface="Wingdings" pitchFamily="2" charset="2"/>
              <a:buChar char="ü"/>
            </a:pPr>
            <a:endParaRPr lang="el-GR" sz="2000" dirty="0">
              <a:solidFill>
                <a:srgbClr val="778937"/>
              </a:solidFill>
              <a:effectLst>
                <a:outerShdw blurRad="38100" dist="38100" dir="2700000" algn="tl">
                  <a:srgbClr val="C0C0C0"/>
                </a:outerShdw>
              </a:effectLst>
              <a:latin typeface="Times New Roman" pitchFamily="18" charset="0"/>
            </a:endParaRPr>
          </a:p>
          <a:p>
            <a:pPr marL="457200" indent="-457200" eaLnBrk="1" hangingPunct="1">
              <a:spcBef>
                <a:spcPct val="50000"/>
              </a:spcBef>
              <a:buFontTx/>
              <a:buAutoNum type="arabicParenR"/>
            </a:pPr>
            <a:endParaRPr lang="el-GR" sz="2400" dirty="0">
              <a:solidFill>
                <a:srgbClr val="868AC0"/>
              </a:solidFill>
              <a:effectLst>
                <a:outerShdw blurRad="38100" dist="38100" dir="2700000" algn="tl">
                  <a:srgbClr val="C0C0C0"/>
                </a:outerShdw>
              </a:effectLst>
              <a:latin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3 - Θέση αριθμού διαφάνειας"/>
          <p:cNvSpPr txBox="1">
            <a:spLocks noGrp="1"/>
          </p:cNvSpPr>
          <p:nvPr/>
        </p:nvSpPr>
        <p:spPr bwMode="auto">
          <a:xfrm>
            <a:off x="8229600" y="6413500"/>
            <a:ext cx="914400" cy="457200"/>
          </a:xfrm>
          <a:prstGeom prst="rect">
            <a:avLst/>
          </a:prstGeom>
          <a:noFill/>
          <a:ln w="9525">
            <a:noFill/>
            <a:miter lim="800000"/>
            <a:headEnd/>
            <a:tailEnd/>
          </a:ln>
        </p:spPr>
        <p:txBody>
          <a:bodyPr anchor="b"/>
          <a:lstStyle/>
          <a:p>
            <a:pPr algn="r" eaLnBrk="1" hangingPunct="1"/>
            <a:fld id="{4D3CEA95-FAE5-4A95-B91C-9E84032AF6C1}" type="slidenum">
              <a:rPr lang="en-GB" sz="2400">
                <a:solidFill>
                  <a:schemeClr val="tx2"/>
                </a:solidFill>
                <a:latin typeface="Times New Roman" pitchFamily="18" charset="0"/>
              </a:rPr>
              <a:pPr algn="r" eaLnBrk="1" hangingPunct="1"/>
              <a:t>34</a:t>
            </a:fld>
            <a:endParaRPr lang="en-GB" sz="1400">
              <a:solidFill>
                <a:schemeClr val="tx2"/>
              </a:solidFill>
              <a:latin typeface="Times New Roman" pitchFamily="18" charset="0"/>
            </a:endParaRPr>
          </a:p>
        </p:txBody>
      </p:sp>
      <p:sp>
        <p:nvSpPr>
          <p:cNvPr id="68612" name="Rectangle 4"/>
          <p:cNvSpPr>
            <a:spLocks noChangeArrowheads="1"/>
          </p:cNvSpPr>
          <p:nvPr/>
        </p:nvSpPr>
        <p:spPr bwMode="auto">
          <a:xfrm>
            <a:off x="0" y="0"/>
            <a:ext cx="9144000" cy="6496650"/>
          </a:xfrm>
          <a:prstGeom prst="rect">
            <a:avLst/>
          </a:prstGeom>
          <a:noFill/>
          <a:ln w="9525">
            <a:noFill/>
            <a:miter lim="800000"/>
            <a:headEnd/>
            <a:tailEnd/>
          </a:ln>
        </p:spPr>
        <p:txBody>
          <a:bodyPr>
            <a:spAutoFit/>
          </a:bodyPr>
          <a:lstStyle/>
          <a:p>
            <a:pPr eaLnBrk="1" hangingPunct="1">
              <a:spcBef>
                <a:spcPct val="50000"/>
              </a:spcBef>
            </a:pPr>
            <a:r>
              <a:rPr lang="el-GR" sz="2400" b="1" dirty="0">
                <a:effectLst>
                  <a:outerShdw blurRad="38100" dist="38100" dir="2700000" algn="tl">
                    <a:srgbClr val="C0C0C0"/>
                  </a:outerShdw>
                </a:effectLst>
                <a:latin typeface="Calibri" pitchFamily="34" charset="0"/>
                <a:ea typeface="Calibri" pitchFamily="34" charset="0"/>
                <a:cs typeface="Calibri" pitchFamily="34" charset="0"/>
              </a:rPr>
              <a:t>Η θεωρία της διαδρομής – στόχου (</a:t>
            </a:r>
            <a:r>
              <a:rPr lang="en-US" sz="2400" b="1" dirty="0">
                <a:effectLst>
                  <a:outerShdw blurRad="38100" dist="38100" dir="2700000" algn="tl">
                    <a:srgbClr val="C0C0C0"/>
                  </a:outerShdw>
                </a:effectLst>
                <a:latin typeface="Calibri" pitchFamily="34" charset="0"/>
                <a:ea typeface="Calibri" pitchFamily="34" charset="0"/>
                <a:cs typeface="Calibri" pitchFamily="34" charset="0"/>
              </a:rPr>
              <a:t>Evans &amp; House</a:t>
            </a:r>
            <a:r>
              <a:rPr lang="el-GR" sz="2400" b="1" dirty="0">
                <a:effectLst>
                  <a:outerShdw blurRad="38100" dist="38100" dir="2700000" algn="tl">
                    <a:srgbClr val="C0C0C0"/>
                  </a:outerShdw>
                </a:effectLst>
                <a:latin typeface="Calibri" pitchFamily="34" charset="0"/>
                <a:ea typeface="Calibri" pitchFamily="34" charset="0"/>
                <a:cs typeface="Calibri" pitchFamily="34" charset="0"/>
              </a:rPr>
              <a:t>, ‘70</a:t>
            </a:r>
            <a:r>
              <a:rPr lang="en-US" sz="2400" b="1" dirty="0">
                <a:effectLst>
                  <a:outerShdw blurRad="38100" dist="38100" dir="2700000" algn="tl">
                    <a:srgbClr val="C0C0C0"/>
                  </a:outerShdw>
                </a:effectLst>
                <a:latin typeface="Calibri" pitchFamily="34" charset="0"/>
                <a:ea typeface="Calibri" pitchFamily="34" charset="0"/>
                <a:cs typeface="Calibri" pitchFamily="34" charset="0"/>
              </a:rPr>
              <a:t>)</a:t>
            </a:r>
            <a:r>
              <a:rPr lang="el-GR" sz="2400" b="1" dirty="0">
                <a:effectLst>
                  <a:outerShdw blurRad="38100" dist="38100" dir="2700000" algn="tl">
                    <a:srgbClr val="C0C0C0"/>
                  </a:outerShdw>
                </a:effectLst>
                <a:latin typeface="Calibri" pitchFamily="34" charset="0"/>
                <a:ea typeface="Calibri" pitchFamily="34" charset="0"/>
                <a:cs typeface="Calibri" pitchFamily="34" charset="0"/>
              </a:rPr>
              <a:t> συνέχεια</a:t>
            </a:r>
          </a:p>
          <a:p>
            <a:pPr eaLnBrk="1" hangingPunct="1">
              <a:spcBef>
                <a:spcPct val="50000"/>
              </a:spcBef>
            </a:pPr>
            <a:r>
              <a:rPr lang="el-GR" sz="2400" b="1" dirty="0">
                <a:effectLst>
                  <a:outerShdw blurRad="38100" dist="38100" dir="2700000" algn="tl">
                    <a:srgbClr val="C0C0C0"/>
                  </a:outerShdw>
                </a:effectLst>
                <a:latin typeface="+mn-lt"/>
                <a:ea typeface="Calibri" pitchFamily="34" charset="0"/>
                <a:cs typeface="Calibri" pitchFamily="34" charset="0"/>
              </a:rPr>
              <a:t>       </a:t>
            </a:r>
            <a:r>
              <a:rPr lang="el-GR" sz="2400" dirty="0">
                <a:effectLst>
                  <a:outerShdw blurRad="38100" dist="38100" dir="2700000" algn="tl">
                    <a:srgbClr val="C0C0C0"/>
                  </a:outerShdw>
                </a:effectLst>
                <a:latin typeface="+mn-lt"/>
                <a:ea typeface="Calibri" pitchFamily="34" charset="0"/>
                <a:cs typeface="Calibri" pitchFamily="34" charset="0"/>
              </a:rPr>
              <a:t>Ο </a:t>
            </a:r>
            <a:r>
              <a:rPr lang="en-US" sz="2400" dirty="0">
                <a:effectLst>
                  <a:outerShdw blurRad="38100" dist="38100" dir="2700000" algn="tl">
                    <a:srgbClr val="C0C0C0"/>
                  </a:outerShdw>
                </a:effectLst>
                <a:latin typeface="+mn-lt"/>
                <a:ea typeface="Calibri" pitchFamily="34" charset="0"/>
                <a:cs typeface="Calibri" pitchFamily="34" charset="0"/>
              </a:rPr>
              <a:t>House </a:t>
            </a:r>
            <a:r>
              <a:rPr lang="el-GR" sz="2400" dirty="0">
                <a:effectLst>
                  <a:outerShdw blurRad="38100" dist="38100" dir="2700000" algn="tl">
                    <a:srgbClr val="C0C0C0"/>
                  </a:outerShdw>
                </a:effectLst>
                <a:latin typeface="+mn-lt"/>
                <a:ea typeface="Calibri" pitchFamily="34" charset="0"/>
                <a:cs typeface="Calibri" pitchFamily="34" charset="0"/>
              </a:rPr>
              <a:t>προτείνει τέσσερα διαφορετικά στυλ για την επίτευξη </a:t>
            </a:r>
          </a:p>
          <a:p>
            <a:pPr eaLnBrk="1" hangingPunct="1">
              <a:lnSpc>
                <a:spcPct val="30000"/>
              </a:lnSpc>
              <a:spcBef>
                <a:spcPct val="50000"/>
              </a:spcBef>
            </a:pPr>
            <a:r>
              <a:rPr lang="el-GR" sz="2400" dirty="0">
                <a:effectLst>
                  <a:outerShdw blurRad="38100" dist="38100" dir="2700000" algn="tl">
                    <a:srgbClr val="C0C0C0"/>
                  </a:outerShdw>
                </a:effectLst>
                <a:latin typeface="+mn-lt"/>
                <a:ea typeface="Calibri" pitchFamily="34" charset="0"/>
                <a:cs typeface="Calibri" pitchFamily="34" charset="0"/>
              </a:rPr>
              <a:t>       των παραπάνω:</a:t>
            </a:r>
          </a:p>
          <a:p>
            <a:pPr eaLnBrk="1" hangingPunct="1">
              <a:lnSpc>
                <a:spcPct val="0"/>
              </a:lnSpc>
              <a:spcBef>
                <a:spcPct val="50000"/>
              </a:spcBef>
            </a:pPr>
            <a:endParaRPr lang="el-GR" sz="2400" dirty="0">
              <a:effectLst>
                <a:outerShdw blurRad="38100" dist="38100" dir="2700000" algn="tl">
                  <a:srgbClr val="C0C0C0"/>
                </a:outerShdw>
              </a:effectLst>
              <a:latin typeface="+mn-lt"/>
              <a:ea typeface="Calibri" pitchFamily="34" charset="0"/>
              <a:cs typeface="Calibri" pitchFamily="34" charset="0"/>
            </a:endParaRPr>
          </a:p>
          <a:p>
            <a:pPr eaLnBrk="1" hangingPunct="1">
              <a:lnSpc>
                <a:spcPct val="30000"/>
              </a:lnSpc>
              <a:spcBef>
                <a:spcPct val="50000"/>
              </a:spcBef>
            </a:pPr>
            <a:r>
              <a:rPr lang="el-GR" sz="2400" dirty="0">
                <a:effectLst>
                  <a:outerShdw blurRad="38100" dist="38100" dir="2700000" algn="tl">
                    <a:srgbClr val="C0C0C0"/>
                  </a:outerShdw>
                </a:effectLst>
                <a:latin typeface="+mn-lt"/>
                <a:ea typeface="Calibri" pitchFamily="34" charset="0"/>
                <a:cs typeface="Calibri" pitchFamily="34" charset="0"/>
              </a:rPr>
              <a:t>        ι) Το </a:t>
            </a:r>
            <a:r>
              <a:rPr lang="el-GR" sz="2400" b="1" dirty="0">
                <a:effectLst>
                  <a:outerShdw blurRad="38100" dist="38100" dir="2700000" algn="tl">
                    <a:srgbClr val="C0C0C0"/>
                  </a:outerShdw>
                </a:effectLst>
                <a:latin typeface="+mn-lt"/>
                <a:ea typeface="Calibri" pitchFamily="34" charset="0"/>
                <a:cs typeface="Calibri" pitchFamily="34" charset="0"/>
              </a:rPr>
              <a:t>διευθυντικό ή αυταρχικό (</a:t>
            </a:r>
            <a:r>
              <a:rPr lang="en-US" sz="2400" b="1" dirty="0">
                <a:effectLst>
                  <a:outerShdw blurRad="38100" dist="38100" dir="2700000" algn="tl">
                    <a:srgbClr val="C0C0C0"/>
                  </a:outerShdw>
                </a:effectLst>
                <a:latin typeface="+mn-lt"/>
                <a:ea typeface="Calibri" pitchFamily="34" charset="0"/>
                <a:cs typeface="Calibri" pitchFamily="34" charset="0"/>
              </a:rPr>
              <a:t>directive leadership)</a:t>
            </a:r>
            <a:r>
              <a:rPr lang="el-GR" sz="2400" b="1" dirty="0">
                <a:effectLst>
                  <a:outerShdw blurRad="38100" dist="38100" dir="2700000" algn="tl">
                    <a:srgbClr val="C0C0C0"/>
                  </a:outerShdw>
                </a:effectLst>
                <a:latin typeface="+mn-lt"/>
                <a:ea typeface="Calibri" pitchFamily="34" charset="0"/>
                <a:cs typeface="Calibri" pitchFamily="34" charset="0"/>
              </a:rPr>
              <a:t>. </a:t>
            </a:r>
            <a:r>
              <a:rPr lang="el-GR" sz="2400" dirty="0">
                <a:effectLst>
                  <a:outerShdw blurRad="38100" dist="38100" dir="2700000" algn="tl">
                    <a:srgbClr val="C0C0C0"/>
                  </a:outerShdw>
                </a:effectLst>
                <a:latin typeface="+mn-lt"/>
                <a:ea typeface="Calibri" pitchFamily="34" charset="0"/>
                <a:cs typeface="Calibri" pitchFamily="34" charset="0"/>
              </a:rPr>
              <a:t>Ο ηγέτης </a:t>
            </a:r>
          </a:p>
          <a:p>
            <a:pPr eaLnBrk="1" hangingPunct="1">
              <a:lnSpc>
                <a:spcPct val="30000"/>
              </a:lnSpc>
              <a:spcBef>
                <a:spcPct val="50000"/>
              </a:spcBef>
            </a:pPr>
            <a:r>
              <a:rPr lang="el-GR" sz="2400" dirty="0">
                <a:effectLst>
                  <a:outerShdw blurRad="38100" dist="38100" dir="2700000" algn="tl">
                    <a:srgbClr val="C0C0C0"/>
                  </a:outerShdw>
                </a:effectLst>
                <a:latin typeface="+mn-lt"/>
                <a:ea typeface="Calibri" pitchFamily="34" charset="0"/>
                <a:cs typeface="Calibri" pitchFamily="34" charset="0"/>
              </a:rPr>
              <a:t>	Πληροφορεί για το αποτέλεσμα &amp; δίνει σαφείς οδηγίες </a:t>
            </a:r>
            <a:endParaRPr lang="en-US" sz="2400" dirty="0">
              <a:effectLst>
                <a:outerShdw blurRad="38100" dist="38100" dir="2700000" algn="tl">
                  <a:srgbClr val="C0C0C0"/>
                </a:outerShdw>
              </a:effectLst>
              <a:latin typeface="+mn-lt"/>
              <a:ea typeface="Calibri" pitchFamily="34" charset="0"/>
              <a:cs typeface="Calibri" pitchFamily="34" charset="0"/>
            </a:endParaRPr>
          </a:p>
          <a:p>
            <a:pPr eaLnBrk="1" hangingPunct="1">
              <a:lnSpc>
                <a:spcPct val="0"/>
              </a:lnSpc>
              <a:spcBef>
                <a:spcPct val="50000"/>
              </a:spcBef>
            </a:pPr>
            <a:endParaRPr lang="en-US" sz="2400" dirty="0">
              <a:effectLst>
                <a:outerShdw blurRad="38100" dist="38100" dir="2700000" algn="tl">
                  <a:srgbClr val="C0C0C0"/>
                </a:outerShdw>
              </a:effectLst>
              <a:latin typeface="+mn-lt"/>
              <a:ea typeface="Calibri" pitchFamily="34" charset="0"/>
              <a:cs typeface="Calibri" pitchFamily="34" charset="0"/>
            </a:endParaRPr>
          </a:p>
          <a:p>
            <a:pPr eaLnBrk="1" hangingPunct="1">
              <a:lnSpc>
                <a:spcPct val="30000"/>
              </a:lnSpc>
              <a:spcBef>
                <a:spcPct val="50000"/>
              </a:spcBef>
            </a:pPr>
            <a:r>
              <a:rPr lang="en-US" sz="2400" dirty="0">
                <a:effectLst>
                  <a:outerShdw blurRad="38100" dist="38100" dir="2700000" algn="tl">
                    <a:srgbClr val="C0C0C0"/>
                  </a:outerShdw>
                </a:effectLst>
                <a:latin typeface="+mn-lt"/>
                <a:ea typeface="Calibri" pitchFamily="34" charset="0"/>
                <a:cs typeface="Calibri" pitchFamily="34" charset="0"/>
              </a:rPr>
              <a:t>        ii) </a:t>
            </a:r>
            <a:r>
              <a:rPr lang="el-GR" sz="2400" dirty="0">
                <a:effectLst>
                  <a:outerShdw blurRad="38100" dist="38100" dir="2700000" algn="tl">
                    <a:srgbClr val="C0C0C0"/>
                  </a:outerShdw>
                </a:effectLst>
                <a:latin typeface="+mn-lt"/>
                <a:ea typeface="Calibri" pitchFamily="34" charset="0"/>
                <a:cs typeface="Calibri" pitchFamily="34" charset="0"/>
              </a:rPr>
              <a:t>Το </a:t>
            </a:r>
            <a:r>
              <a:rPr lang="el-GR" sz="2400" b="1" dirty="0">
                <a:effectLst>
                  <a:outerShdw blurRad="38100" dist="38100" dir="2700000" algn="tl">
                    <a:srgbClr val="C0C0C0"/>
                  </a:outerShdw>
                </a:effectLst>
                <a:latin typeface="+mn-lt"/>
                <a:ea typeface="Calibri" pitchFamily="34" charset="0"/>
                <a:cs typeface="Calibri" pitchFamily="34" charset="0"/>
              </a:rPr>
              <a:t>υποστηρικτικό (</a:t>
            </a:r>
            <a:r>
              <a:rPr lang="en-US" sz="2400" b="1" dirty="0">
                <a:effectLst>
                  <a:outerShdw blurRad="38100" dist="38100" dir="2700000" algn="tl">
                    <a:srgbClr val="C0C0C0"/>
                  </a:outerShdw>
                </a:effectLst>
                <a:latin typeface="+mn-lt"/>
                <a:ea typeface="Calibri" pitchFamily="34" charset="0"/>
                <a:cs typeface="Calibri" pitchFamily="34" charset="0"/>
              </a:rPr>
              <a:t>supportive leadership).</a:t>
            </a:r>
            <a:r>
              <a:rPr lang="en-US" sz="2400" dirty="0">
                <a:effectLst>
                  <a:outerShdw blurRad="38100" dist="38100" dir="2700000" algn="tl">
                    <a:srgbClr val="C0C0C0"/>
                  </a:outerShdw>
                </a:effectLst>
                <a:latin typeface="+mn-lt"/>
                <a:ea typeface="Calibri" pitchFamily="34" charset="0"/>
                <a:cs typeface="Calibri" pitchFamily="34" charset="0"/>
              </a:rPr>
              <a:t> </a:t>
            </a:r>
            <a:r>
              <a:rPr lang="el-GR" sz="2400" dirty="0">
                <a:effectLst>
                  <a:outerShdw blurRad="38100" dist="38100" dir="2700000" algn="tl">
                    <a:srgbClr val="C0C0C0"/>
                  </a:outerShdw>
                </a:effectLst>
                <a:latin typeface="+mn-lt"/>
                <a:ea typeface="Calibri" pitchFamily="34" charset="0"/>
                <a:cs typeface="Calibri" pitchFamily="34" charset="0"/>
              </a:rPr>
              <a:t>Ο ηγέτης </a:t>
            </a:r>
          </a:p>
          <a:p>
            <a:pPr eaLnBrk="1" hangingPunct="1">
              <a:lnSpc>
                <a:spcPct val="30000"/>
              </a:lnSpc>
              <a:spcBef>
                <a:spcPct val="50000"/>
              </a:spcBef>
            </a:pPr>
            <a:r>
              <a:rPr lang="el-GR" sz="2400" dirty="0">
                <a:effectLst>
                  <a:outerShdw blurRad="38100" dist="38100" dir="2700000" algn="tl">
                    <a:srgbClr val="C0C0C0"/>
                  </a:outerShdw>
                </a:effectLst>
                <a:latin typeface="+mn-lt"/>
                <a:ea typeface="Calibri" pitchFamily="34" charset="0"/>
                <a:cs typeface="Calibri" pitchFamily="34" charset="0"/>
              </a:rPr>
              <a:t>             ενδιαφέρεται περισσότερο για τους υφισταμένους και είναι πιο </a:t>
            </a:r>
          </a:p>
          <a:p>
            <a:pPr eaLnBrk="1" hangingPunct="1">
              <a:lnSpc>
                <a:spcPct val="30000"/>
              </a:lnSpc>
              <a:spcBef>
                <a:spcPct val="50000"/>
              </a:spcBef>
            </a:pPr>
            <a:r>
              <a:rPr lang="el-GR" sz="2400" dirty="0">
                <a:effectLst>
                  <a:outerShdw blurRad="38100" dist="38100" dir="2700000" algn="tl">
                    <a:srgbClr val="C0C0C0"/>
                  </a:outerShdw>
                </a:effectLst>
                <a:latin typeface="+mn-lt"/>
                <a:ea typeface="Calibri" pitchFamily="34" charset="0"/>
                <a:cs typeface="Calibri" pitchFamily="34" charset="0"/>
              </a:rPr>
              <a:t>             φιλικός</a:t>
            </a:r>
          </a:p>
          <a:p>
            <a:pPr eaLnBrk="1" hangingPunct="1">
              <a:lnSpc>
                <a:spcPct val="0"/>
              </a:lnSpc>
              <a:spcBef>
                <a:spcPct val="50000"/>
              </a:spcBef>
            </a:pPr>
            <a:endParaRPr lang="el-GR" sz="2400" dirty="0">
              <a:effectLst>
                <a:outerShdw blurRad="38100" dist="38100" dir="2700000" algn="tl">
                  <a:srgbClr val="C0C0C0"/>
                </a:outerShdw>
              </a:effectLst>
              <a:latin typeface="+mn-lt"/>
              <a:ea typeface="Calibri" pitchFamily="34" charset="0"/>
              <a:cs typeface="Calibri" pitchFamily="34" charset="0"/>
            </a:endParaRPr>
          </a:p>
          <a:p>
            <a:pPr eaLnBrk="1" hangingPunct="1">
              <a:lnSpc>
                <a:spcPct val="30000"/>
              </a:lnSpc>
              <a:spcBef>
                <a:spcPct val="50000"/>
              </a:spcBef>
            </a:pPr>
            <a:r>
              <a:rPr lang="el-GR" sz="2400" dirty="0">
                <a:effectLst>
                  <a:outerShdw blurRad="38100" dist="38100" dir="2700000" algn="tl">
                    <a:srgbClr val="C0C0C0"/>
                  </a:outerShdw>
                </a:effectLst>
                <a:latin typeface="+mn-lt"/>
                <a:ea typeface="Calibri" pitchFamily="34" charset="0"/>
                <a:cs typeface="Calibri" pitchFamily="34" charset="0"/>
              </a:rPr>
              <a:t>       </a:t>
            </a:r>
            <a:r>
              <a:rPr lang="el-GR" sz="2400" dirty="0" err="1">
                <a:effectLst>
                  <a:outerShdw blurRad="38100" dist="38100" dir="2700000" algn="tl">
                    <a:srgbClr val="C0C0C0"/>
                  </a:outerShdw>
                </a:effectLst>
                <a:latin typeface="+mn-lt"/>
                <a:ea typeface="Calibri" pitchFamily="34" charset="0"/>
                <a:cs typeface="Calibri" pitchFamily="34" charset="0"/>
              </a:rPr>
              <a:t>ιιι</a:t>
            </a:r>
            <a:r>
              <a:rPr lang="el-GR" sz="2400" dirty="0">
                <a:effectLst>
                  <a:outerShdw blurRad="38100" dist="38100" dir="2700000" algn="tl">
                    <a:srgbClr val="C0C0C0"/>
                  </a:outerShdw>
                </a:effectLst>
                <a:latin typeface="+mn-lt"/>
                <a:ea typeface="Calibri" pitchFamily="34" charset="0"/>
                <a:cs typeface="Calibri" pitchFamily="34" charset="0"/>
              </a:rPr>
              <a:t>) </a:t>
            </a:r>
            <a:r>
              <a:rPr lang="en-US" sz="2400" dirty="0">
                <a:effectLst>
                  <a:outerShdw blurRad="38100" dist="38100" dir="2700000" algn="tl">
                    <a:srgbClr val="C0C0C0"/>
                  </a:outerShdw>
                </a:effectLst>
                <a:latin typeface="+mn-lt"/>
                <a:ea typeface="Calibri" pitchFamily="34" charset="0"/>
                <a:cs typeface="Calibri" pitchFamily="34" charset="0"/>
              </a:rPr>
              <a:t>To </a:t>
            </a:r>
            <a:r>
              <a:rPr lang="el-GR" sz="2400" b="1" dirty="0">
                <a:effectLst>
                  <a:outerShdw blurRad="38100" dist="38100" dir="2700000" algn="tl">
                    <a:srgbClr val="C0C0C0"/>
                  </a:outerShdw>
                </a:effectLst>
                <a:latin typeface="+mn-lt"/>
                <a:ea typeface="Calibri" pitchFamily="34" charset="0"/>
                <a:cs typeface="Calibri" pitchFamily="34" charset="0"/>
              </a:rPr>
              <a:t>συμμετοχικό (</a:t>
            </a:r>
            <a:r>
              <a:rPr lang="en-US" sz="2400" b="1" dirty="0">
                <a:effectLst>
                  <a:outerShdw blurRad="38100" dist="38100" dir="2700000" algn="tl">
                    <a:srgbClr val="C0C0C0"/>
                  </a:outerShdw>
                </a:effectLst>
                <a:latin typeface="+mn-lt"/>
                <a:ea typeface="Calibri" pitchFamily="34" charset="0"/>
                <a:cs typeface="Calibri" pitchFamily="34" charset="0"/>
              </a:rPr>
              <a:t>participative leadership).</a:t>
            </a:r>
            <a:r>
              <a:rPr lang="el-GR" sz="2400" dirty="0">
                <a:effectLst>
                  <a:outerShdw blurRad="38100" dist="38100" dir="2700000" algn="tl">
                    <a:srgbClr val="C0C0C0"/>
                  </a:outerShdw>
                </a:effectLst>
                <a:latin typeface="+mn-lt"/>
                <a:ea typeface="Calibri" pitchFamily="34" charset="0"/>
                <a:cs typeface="Calibri" pitchFamily="34" charset="0"/>
              </a:rPr>
              <a:t>Ο ηγέτης λαμβάνει </a:t>
            </a:r>
          </a:p>
          <a:p>
            <a:pPr eaLnBrk="1" hangingPunct="1">
              <a:lnSpc>
                <a:spcPct val="30000"/>
              </a:lnSpc>
              <a:spcBef>
                <a:spcPct val="50000"/>
              </a:spcBef>
            </a:pPr>
            <a:r>
              <a:rPr lang="el-GR" sz="2400" dirty="0">
                <a:effectLst>
                  <a:outerShdw blurRad="38100" dist="38100" dir="2700000" algn="tl">
                    <a:srgbClr val="C0C0C0"/>
                  </a:outerShdw>
                </a:effectLst>
                <a:latin typeface="+mn-lt"/>
                <a:ea typeface="Calibri" pitchFamily="34" charset="0"/>
                <a:cs typeface="Calibri" pitchFamily="34" charset="0"/>
              </a:rPr>
              <a:t>             υπόψη του τις απόψεις των υφισταμένων</a:t>
            </a:r>
          </a:p>
          <a:p>
            <a:pPr eaLnBrk="1" hangingPunct="1">
              <a:lnSpc>
                <a:spcPct val="0"/>
              </a:lnSpc>
              <a:spcBef>
                <a:spcPct val="50000"/>
              </a:spcBef>
            </a:pPr>
            <a:endParaRPr lang="el-GR" sz="2400" dirty="0">
              <a:effectLst>
                <a:outerShdw blurRad="38100" dist="38100" dir="2700000" algn="tl">
                  <a:srgbClr val="C0C0C0"/>
                </a:outerShdw>
              </a:effectLst>
              <a:latin typeface="+mn-lt"/>
              <a:ea typeface="Calibri" pitchFamily="34" charset="0"/>
              <a:cs typeface="Calibri" pitchFamily="34" charset="0"/>
            </a:endParaRPr>
          </a:p>
          <a:p>
            <a:pPr eaLnBrk="1" hangingPunct="1">
              <a:lnSpc>
                <a:spcPct val="30000"/>
              </a:lnSpc>
              <a:spcBef>
                <a:spcPct val="50000"/>
              </a:spcBef>
            </a:pPr>
            <a:r>
              <a:rPr lang="el-GR" sz="2400" dirty="0">
                <a:effectLst>
                  <a:outerShdw blurRad="38100" dist="38100" dir="2700000" algn="tl">
                    <a:srgbClr val="C0C0C0"/>
                  </a:outerShdw>
                </a:effectLst>
                <a:latin typeface="+mn-lt"/>
                <a:ea typeface="Calibri" pitchFamily="34" charset="0"/>
                <a:cs typeface="Calibri" pitchFamily="34" charset="0"/>
              </a:rPr>
              <a:t>       </a:t>
            </a:r>
            <a:r>
              <a:rPr lang="el-GR" sz="2400" dirty="0" err="1">
                <a:effectLst>
                  <a:outerShdw blurRad="38100" dist="38100" dir="2700000" algn="tl">
                    <a:srgbClr val="C0C0C0"/>
                  </a:outerShdw>
                </a:effectLst>
                <a:latin typeface="+mn-lt"/>
                <a:ea typeface="Calibri" pitchFamily="34" charset="0"/>
                <a:cs typeface="Calibri" pitchFamily="34" charset="0"/>
              </a:rPr>
              <a:t>ιν</a:t>
            </a:r>
            <a:r>
              <a:rPr lang="el-GR" sz="2400" dirty="0">
                <a:effectLst>
                  <a:outerShdw blurRad="38100" dist="38100" dir="2700000" algn="tl">
                    <a:srgbClr val="C0C0C0"/>
                  </a:outerShdw>
                </a:effectLst>
                <a:latin typeface="+mn-lt"/>
                <a:ea typeface="Calibri" pitchFamily="34" charset="0"/>
                <a:cs typeface="Calibri" pitchFamily="34" charset="0"/>
              </a:rPr>
              <a:t>)  Το </a:t>
            </a:r>
            <a:r>
              <a:rPr lang="el-GR" sz="2400" b="1" dirty="0">
                <a:effectLst>
                  <a:outerShdw blurRad="38100" dist="38100" dir="2700000" algn="tl">
                    <a:srgbClr val="C0C0C0"/>
                  </a:outerShdw>
                </a:effectLst>
                <a:latin typeface="+mn-lt"/>
                <a:ea typeface="Calibri" pitchFamily="34" charset="0"/>
                <a:cs typeface="Calibri" pitchFamily="34" charset="0"/>
              </a:rPr>
              <a:t>προσανατολισμένο στην επίτευξη στόχων (</a:t>
            </a:r>
            <a:r>
              <a:rPr lang="en-US" sz="2400" b="1" dirty="0">
                <a:effectLst>
                  <a:outerShdw blurRad="38100" dist="38100" dir="2700000" algn="tl">
                    <a:srgbClr val="C0C0C0"/>
                  </a:outerShdw>
                </a:effectLst>
                <a:latin typeface="+mn-lt"/>
                <a:ea typeface="Calibri" pitchFamily="34" charset="0"/>
                <a:cs typeface="Calibri" pitchFamily="34" charset="0"/>
              </a:rPr>
              <a:t>achievement </a:t>
            </a:r>
          </a:p>
          <a:p>
            <a:pPr eaLnBrk="1" hangingPunct="1">
              <a:lnSpc>
                <a:spcPct val="30000"/>
              </a:lnSpc>
              <a:spcBef>
                <a:spcPct val="50000"/>
              </a:spcBef>
            </a:pPr>
            <a:r>
              <a:rPr lang="en-US" sz="2400" b="1" dirty="0">
                <a:effectLst>
                  <a:outerShdw blurRad="38100" dist="38100" dir="2700000" algn="tl">
                    <a:srgbClr val="C0C0C0"/>
                  </a:outerShdw>
                </a:effectLst>
                <a:latin typeface="+mn-lt"/>
                <a:ea typeface="Calibri" pitchFamily="34" charset="0"/>
                <a:cs typeface="Calibri" pitchFamily="34" charset="0"/>
              </a:rPr>
              <a:t>             oriented</a:t>
            </a:r>
            <a:r>
              <a:rPr lang="el-GR" sz="2400" b="1" dirty="0">
                <a:effectLst>
                  <a:outerShdw blurRad="38100" dist="38100" dir="2700000" algn="tl">
                    <a:srgbClr val="C0C0C0"/>
                  </a:outerShdw>
                </a:effectLst>
                <a:latin typeface="+mn-lt"/>
                <a:ea typeface="Calibri" pitchFamily="34" charset="0"/>
                <a:cs typeface="Calibri" pitchFamily="34" charset="0"/>
              </a:rPr>
              <a:t> </a:t>
            </a:r>
            <a:r>
              <a:rPr lang="en-US" sz="2400" b="1" dirty="0">
                <a:effectLst>
                  <a:outerShdw blurRad="38100" dist="38100" dir="2700000" algn="tl">
                    <a:srgbClr val="C0C0C0"/>
                  </a:outerShdw>
                </a:effectLst>
                <a:latin typeface="+mn-lt"/>
                <a:ea typeface="Calibri" pitchFamily="34" charset="0"/>
                <a:cs typeface="Calibri" pitchFamily="34" charset="0"/>
              </a:rPr>
              <a:t>leadership)</a:t>
            </a:r>
            <a:r>
              <a:rPr lang="en-US" sz="2400" dirty="0">
                <a:effectLst>
                  <a:outerShdw blurRad="38100" dist="38100" dir="2700000" algn="tl">
                    <a:srgbClr val="C0C0C0"/>
                  </a:outerShdw>
                </a:effectLst>
                <a:latin typeface="+mn-lt"/>
                <a:ea typeface="Calibri" pitchFamily="34" charset="0"/>
                <a:cs typeface="Calibri" pitchFamily="34" charset="0"/>
              </a:rPr>
              <a:t> </a:t>
            </a:r>
            <a:r>
              <a:rPr lang="el-GR" sz="2400" dirty="0">
                <a:effectLst>
                  <a:outerShdw blurRad="38100" dist="38100" dir="2700000" algn="tl">
                    <a:srgbClr val="C0C0C0"/>
                  </a:outerShdw>
                </a:effectLst>
                <a:latin typeface="+mn-lt"/>
                <a:ea typeface="Calibri" pitchFamily="34" charset="0"/>
                <a:cs typeface="Calibri" pitchFamily="34" charset="0"/>
              </a:rPr>
              <a:t>κατά το οποίο ο ηγέτης θέτει υψηλούς </a:t>
            </a:r>
          </a:p>
          <a:p>
            <a:pPr eaLnBrk="1" hangingPunct="1">
              <a:lnSpc>
                <a:spcPct val="30000"/>
              </a:lnSpc>
              <a:spcBef>
                <a:spcPct val="50000"/>
              </a:spcBef>
            </a:pPr>
            <a:r>
              <a:rPr lang="el-GR" sz="2400" dirty="0">
                <a:effectLst>
                  <a:outerShdw blurRad="38100" dist="38100" dir="2700000" algn="tl">
                    <a:srgbClr val="C0C0C0"/>
                  </a:outerShdw>
                </a:effectLst>
                <a:latin typeface="+mn-lt"/>
                <a:ea typeface="Calibri" pitchFamily="34" charset="0"/>
                <a:cs typeface="Calibri" pitchFamily="34" charset="0"/>
              </a:rPr>
              <a:t>             προκλητικούς</a:t>
            </a:r>
            <a:r>
              <a:rPr lang="en-US" sz="2400" dirty="0">
                <a:effectLst>
                  <a:outerShdw blurRad="38100" dist="38100" dir="2700000" algn="tl">
                    <a:srgbClr val="C0C0C0"/>
                  </a:outerShdw>
                </a:effectLst>
                <a:latin typeface="+mn-lt"/>
                <a:ea typeface="Calibri" pitchFamily="34" charset="0"/>
                <a:cs typeface="Calibri" pitchFamily="34" charset="0"/>
              </a:rPr>
              <a:t> </a:t>
            </a:r>
            <a:r>
              <a:rPr lang="el-GR" sz="2400" dirty="0">
                <a:effectLst>
                  <a:outerShdw blurRad="38100" dist="38100" dir="2700000" algn="tl">
                    <a:srgbClr val="C0C0C0"/>
                  </a:outerShdw>
                </a:effectLst>
                <a:latin typeface="+mn-lt"/>
                <a:ea typeface="Calibri" pitchFamily="34" charset="0"/>
                <a:cs typeface="Calibri" pitchFamily="34" charset="0"/>
              </a:rPr>
              <a:t>στόχους για τους υφισταμένους και τους </a:t>
            </a:r>
          </a:p>
          <a:p>
            <a:pPr eaLnBrk="1" hangingPunct="1">
              <a:lnSpc>
                <a:spcPct val="30000"/>
              </a:lnSpc>
              <a:spcBef>
                <a:spcPct val="50000"/>
              </a:spcBef>
            </a:pPr>
            <a:r>
              <a:rPr lang="el-GR" sz="2400" dirty="0">
                <a:effectLst>
                  <a:outerShdw blurRad="38100" dist="38100" dir="2700000" algn="tl">
                    <a:srgbClr val="C0C0C0"/>
                  </a:outerShdw>
                </a:effectLst>
                <a:latin typeface="+mn-lt"/>
                <a:ea typeface="Calibri" pitchFamily="34" charset="0"/>
                <a:cs typeface="Calibri" pitchFamily="34" charset="0"/>
              </a:rPr>
              <a:t>             εμπιστεύεται την υλοποίησή τους.</a:t>
            </a:r>
          </a:p>
          <a:p>
            <a:pPr eaLnBrk="1" hangingPunct="1">
              <a:lnSpc>
                <a:spcPct val="30000"/>
              </a:lnSpc>
              <a:spcBef>
                <a:spcPct val="50000"/>
              </a:spcBef>
            </a:pPr>
            <a:r>
              <a:rPr lang="el-GR" sz="2400" dirty="0">
                <a:effectLst>
                  <a:outerShdw blurRad="38100" dist="38100" dir="2700000" algn="tl">
                    <a:srgbClr val="C0C0C0"/>
                  </a:outerShdw>
                </a:effectLst>
                <a:latin typeface="+mn-lt"/>
                <a:ea typeface="Calibri" pitchFamily="34" charset="0"/>
                <a:cs typeface="Calibri" pitchFamily="34" charset="0"/>
              </a:rPr>
              <a:t>  </a:t>
            </a:r>
          </a:p>
          <a:p>
            <a:pPr lvl="1" eaLnBrk="1" hangingPunct="1">
              <a:lnSpc>
                <a:spcPct val="30000"/>
              </a:lnSpc>
              <a:spcBef>
                <a:spcPct val="50000"/>
              </a:spcBef>
              <a:buFontTx/>
              <a:buBlip>
                <a:blip r:embed="rId3"/>
              </a:buBlip>
            </a:pPr>
            <a:r>
              <a:rPr lang="el-GR" sz="2400" dirty="0">
                <a:effectLst>
                  <a:outerShdw blurRad="38100" dist="38100" dir="2700000" algn="tl">
                    <a:srgbClr val="C0C0C0"/>
                  </a:outerShdw>
                </a:effectLst>
                <a:latin typeface="+mn-lt"/>
                <a:ea typeface="Calibri" pitchFamily="34" charset="0"/>
                <a:cs typeface="Calibri" pitchFamily="34" charset="0"/>
              </a:rPr>
              <a:t> Η θεωρία των στόχων έχει μεγαλύτερη ισχύ στα ανώτερα </a:t>
            </a:r>
          </a:p>
          <a:p>
            <a:pPr lvl="1" eaLnBrk="1" hangingPunct="1">
              <a:lnSpc>
                <a:spcPct val="30000"/>
              </a:lnSpc>
              <a:spcBef>
                <a:spcPct val="50000"/>
              </a:spcBef>
            </a:pPr>
            <a:r>
              <a:rPr lang="el-GR" sz="2400" dirty="0">
                <a:effectLst>
                  <a:outerShdw blurRad="38100" dist="38100" dir="2700000" algn="tl">
                    <a:srgbClr val="C0C0C0"/>
                  </a:outerShdw>
                </a:effectLst>
                <a:latin typeface="+mn-lt"/>
                <a:ea typeface="Calibri" pitchFamily="34" charset="0"/>
                <a:cs typeface="Calibri" pitchFamily="34" charset="0"/>
              </a:rPr>
              <a:t>    ιεραρχικά κλιμάκια</a:t>
            </a:r>
          </a:p>
          <a:p>
            <a:pPr eaLnBrk="1" hangingPunct="1">
              <a:lnSpc>
                <a:spcPct val="30000"/>
              </a:lnSpc>
              <a:spcBef>
                <a:spcPct val="50000"/>
              </a:spcBef>
            </a:pPr>
            <a:r>
              <a:rPr lang="el-GR" sz="2400" dirty="0">
                <a:solidFill>
                  <a:srgbClr val="1C8C71"/>
                </a:solidFill>
                <a:effectLst>
                  <a:outerShdw blurRad="38100" dist="38100" dir="2700000" algn="tl">
                    <a:srgbClr val="C0C0C0"/>
                  </a:outerShdw>
                </a:effectLst>
                <a:latin typeface="+mn-lt"/>
              </a:rPr>
              <a:t> </a:t>
            </a:r>
            <a:endParaRPr lang="en-US" sz="2400" dirty="0">
              <a:solidFill>
                <a:srgbClr val="1C8C71"/>
              </a:solidFill>
              <a:effectLst>
                <a:outerShdw blurRad="38100" dist="38100" dir="2700000" algn="tl">
                  <a:srgbClr val="C0C0C0"/>
                </a:outerShdw>
              </a:effectLst>
              <a:latin typeface="+mn-l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solidFill>
                  <a:schemeClr val="tx1"/>
                </a:solidFill>
                <a:latin typeface="+mn-lt"/>
              </a:rPr>
              <a:t>Ηγεσία και Συναισθηματική Νοημοσύνη</a:t>
            </a:r>
          </a:p>
        </p:txBody>
      </p:sp>
      <p:sp>
        <p:nvSpPr>
          <p:cNvPr id="3" name="2 - Θέση περιεχομένου"/>
          <p:cNvSpPr>
            <a:spLocks noGrp="1"/>
          </p:cNvSpPr>
          <p:nvPr>
            <p:ph sz="quarter" idx="1"/>
          </p:nvPr>
        </p:nvSpPr>
        <p:spPr/>
        <p:txBody>
          <a:bodyPr/>
          <a:lstStyle/>
          <a:p>
            <a:r>
              <a:rPr lang="el-GR" dirty="0"/>
              <a:t>Η συναισθηματική νοημοσύνη αποτελεί την απαραίτητη προϋπόθεση της ηγεσίας</a:t>
            </a:r>
          </a:p>
          <a:p>
            <a:r>
              <a:rPr lang="el-GR" dirty="0"/>
              <a:t>Αποτελεί την ικανότητα για διασφάλιση των βέλτιστων αποτελεσμάτων μέσω των σχέσεων με τους άλλους</a:t>
            </a:r>
          </a:p>
          <a:p>
            <a:pPr algn="ctr"/>
            <a:endParaRPr lang="el-GR" sz="1800" dirty="0"/>
          </a:p>
          <a:p>
            <a:pPr marL="0" indent="0" algn="ctr">
              <a:buNone/>
            </a:pPr>
            <a:r>
              <a:rPr lang="el-GR" sz="1800" dirty="0"/>
              <a:t>Η </a:t>
            </a:r>
            <a:r>
              <a:rPr lang="el-GR" sz="1800" b="1" dirty="0"/>
              <a:t>Συναισθηματική Νοημοσύνη</a:t>
            </a:r>
            <a:r>
              <a:rPr lang="el-GR" sz="1800" dirty="0"/>
              <a:t> (EI) η αλλιώς </a:t>
            </a:r>
            <a:r>
              <a:rPr lang="el-GR" sz="1800" b="1" dirty="0"/>
              <a:t>Συναισθηματικό Πηλίκο</a:t>
            </a:r>
            <a:r>
              <a:rPr lang="el-GR" sz="1800" dirty="0"/>
              <a:t> είναι η ικανότητα των ατόμων να αναγνωρίζουν τα δικά τους, καθώς και τα </a:t>
            </a:r>
            <a:r>
              <a:rPr lang="el-GR" sz="1800" dirty="0">
                <a:solidFill>
                  <a:srgbClr val="7030A0"/>
                </a:solidFill>
                <a:hlinkClick r:id="rId2" tooltip="Συναισθήματα"/>
              </a:rPr>
              <a:t>συναισθήματα</a:t>
            </a:r>
            <a:r>
              <a:rPr lang="el-GR" sz="1800" dirty="0">
                <a:solidFill>
                  <a:srgbClr val="7030A0"/>
                </a:solidFill>
              </a:rPr>
              <a:t> τ</a:t>
            </a:r>
            <a:r>
              <a:rPr lang="el-GR" sz="1800" dirty="0"/>
              <a:t>ων άλλων, να κάνουν διάκριση μεταξύ διαφορετικών συναισθημάτων και να τα ονομάσουν κατάλληλα, καθώς και να χρησιμοποιούν τη συναισθηματική πληροφορία ως οδηγό σκέψης και συμπεριφοράς.</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solidFill>
                  <a:schemeClr val="tx1"/>
                </a:solidFill>
                <a:latin typeface="+mn-lt"/>
              </a:rPr>
              <a:t>Συναισθηματική Νοημοσύνη</a:t>
            </a:r>
          </a:p>
        </p:txBody>
      </p:sp>
      <p:sp>
        <p:nvSpPr>
          <p:cNvPr id="3" name="2 - Θέση περιεχομένου"/>
          <p:cNvSpPr>
            <a:spLocks noGrp="1"/>
          </p:cNvSpPr>
          <p:nvPr>
            <p:ph sz="quarter" idx="1"/>
          </p:nvPr>
        </p:nvSpPr>
        <p:spPr/>
        <p:txBody>
          <a:bodyPr/>
          <a:lstStyle/>
          <a:p>
            <a:r>
              <a:rPr lang="el-GR" dirty="0"/>
              <a:t>Αναπτύσσεται με την ηλικία και συνίσταται σε τρεις νοητικές διαδικασίες:</a:t>
            </a:r>
          </a:p>
          <a:p>
            <a:r>
              <a:rPr lang="el-GR" dirty="0"/>
              <a:t>α) την αξιολόγηση και έκφραση των συναισθημάτων προς τον εαυτό μας και τους άλλους</a:t>
            </a:r>
          </a:p>
          <a:p>
            <a:r>
              <a:rPr lang="el-GR" dirty="0"/>
              <a:t>β) τη ρύθμιση του συναισθήματος προς τον εαυτό μας και τους άλλους</a:t>
            </a:r>
          </a:p>
          <a:p>
            <a:r>
              <a:rPr lang="el-GR" dirty="0"/>
              <a:t>γ) χρήση των συναισθημάτων με προσαρμοστικούς τρόπους </a:t>
            </a:r>
          </a:p>
          <a:p>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a:extLst>
              <a:ext uri="{FF2B5EF4-FFF2-40B4-BE49-F238E27FC236}">
                <a16:creationId xmlns:a16="http://schemas.microsoft.com/office/drawing/2014/main" xmlns="" id="{17EC4AD1-814E-4FA7-BB3A-17C5EB2AEC7E}"/>
              </a:ext>
            </a:extLst>
          </p:cNvPr>
          <p:cNvSpPr>
            <a:spLocks noGrp="1"/>
          </p:cNvSpPr>
          <p:nvPr>
            <p:ph type="title"/>
          </p:nvPr>
        </p:nvSpPr>
        <p:spPr/>
        <p:txBody>
          <a:bodyPr/>
          <a:lstStyle/>
          <a:p>
            <a:r>
              <a:rPr lang="el-GR" dirty="0">
                <a:solidFill>
                  <a:schemeClr val="tx1"/>
                </a:solidFill>
                <a:latin typeface="+mn-lt"/>
              </a:rPr>
              <a:t>Συναλλακτική ηγεσία</a:t>
            </a:r>
          </a:p>
        </p:txBody>
      </p:sp>
      <p:sp>
        <p:nvSpPr>
          <p:cNvPr id="3" name="Content Placeholder 2">
            <a:extLst>
              <a:ext uri="{FF2B5EF4-FFF2-40B4-BE49-F238E27FC236}">
                <a16:creationId xmlns:a16="http://schemas.microsoft.com/office/drawing/2014/main" xmlns="" id="{0E3B9E53-F33F-414A-83B8-57C4B95B1D9B}"/>
              </a:ext>
            </a:extLst>
          </p:cNvPr>
          <p:cNvSpPr>
            <a:spLocks noGrp="1"/>
          </p:cNvSpPr>
          <p:nvPr>
            <p:ph sz="quarter" idx="1"/>
          </p:nvPr>
        </p:nvSpPr>
        <p:spPr/>
        <p:txBody>
          <a:bodyPr/>
          <a:lstStyle/>
          <a:p>
            <a:r>
              <a:rPr lang="el-GR" dirty="0" smtClean="0"/>
              <a:t>Ο</a:t>
            </a:r>
            <a:r>
              <a:rPr lang="en-GB" dirty="0" smtClean="0"/>
              <a:t> </a:t>
            </a:r>
            <a:r>
              <a:rPr lang="el-GR" dirty="0"/>
              <a:t>ηγέτης δεν αντιμετωπίζει με τον ίδιο τρόπο τους </a:t>
            </a:r>
            <a:r>
              <a:rPr lang="el-GR" dirty="0" smtClean="0"/>
              <a:t>ακολούθους </a:t>
            </a:r>
            <a:r>
              <a:rPr lang="el-GR" dirty="0" smtClean="0"/>
              <a:t>του</a:t>
            </a:r>
            <a:endParaRPr lang="el-GR" dirty="0"/>
          </a:p>
          <a:p>
            <a:r>
              <a:rPr lang="el-GR" dirty="0"/>
              <a:t> Διακρίνει τους υφισταμένους σε 2 μεγάλες κατηγορίες και αναλόγως προσαρμόζει την συμπεριφορά του</a:t>
            </a:r>
          </a:p>
          <a:p>
            <a:r>
              <a:rPr lang="el-GR" dirty="0"/>
              <a:t>«</a:t>
            </a:r>
            <a:r>
              <a:rPr lang="el-GR" dirty="0" err="1"/>
              <a:t>Ενδοομάδα</a:t>
            </a:r>
            <a:r>
              <a:rPr lang="el-GR" dirty="0"/>
              <a:t>» και «</a:t>
            </a:r>
            <a:r>
              <a:rPr lang="el-GR" dirty="0" err="1"/>
              <a:t>εξωομάδα</a:t>
            </a:r>
            <a:r>
              <a:rPr lang="el-GR" dirty="0"/>
              <a:t>»</a:t>
            </a:r>
            <a:endParaRPr lang="en-GB" dirty="0"/>
          </a:p>
        </p:txBody>
      </p:sp>
    </p:spTree>
    <p:extLst>
      <p:ext uri="{BB962C8B-B14F-4D97-AF65-F5344CB8AC3E}">
        <p14:creationId xmlns:p14="http://schemas.microsoft.com/office/powerpoint/2010/main" xmlns="" val="29817491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solidFill>
                  <a:schemeClr val="tx1"/>
                </a:solidFill>
                <a:latin typeface="+mn-lt"/>
              </a:rPr>
              <a:t>Συναλλακτικός ηγέτης</a:t>
            </a:r>
          </a:p>
        </p:txBody>
      </p:sp>
      <p:sp>
        <p:nvSpPr>
          <p:cNvPr id="3" name="2 - Θέση περιεχομένου"/>
          <p:cNvSpPr>
            <a:spLocks noGrp="1"/>
          </p:cNvSpPr>
          <p:nvPr>
            <p:ph sz="quarter" idx="1"/>
          </p:nvPr>
        </p:nvSpPr>
        <p:spPr/>
        <p:txBody>
          <a:bodyPr>
            <a:normAutofit/>
          </a:bodyPr>
          <a:lstStyle/>
          <a:p>
            <a:r>
              <a:rPr lang="el-GR" sz="2200" dirty="0"/>
              <a:t>Συναλλακτικός ηγέτης είναι ο ηγέτης που λειτουργεί μέσα και σύμφωνα με τα πλαίσια ενός υπάρχοντος συστήματος ή κουλτούρας, χωρίς να προσπαθεί να το αλλάξει.</a:t>
            </a:r>
          </a:p>
          <a:p>
            <a:r>
              <a:rPr lang="el-GR" sz="2200" dirty="0"/>
              <a:t>Ο συναλλακτικός ηγέτης συμβάλει στην ενίσχυση των υπαρχουσών δομών, στρατηγικών και κουλτούρας μέσα στον οργανισμό και ασκεί επιρροή μέσω του προσδιορισμού στόχων, της αποσαφήνισης των προσδοκώμενων αποτελεσμάτων, της παροχής </a:t>
            </a:r>
            <a:r>
              <a:rPr lang="el-GR" sz="2200" dirty="0" err="1"/>
              <a:t>feedback</a:t>
            </a:r>
            <a:r>
              <a:rPr lang="el-GR" sz="2200" dirty="0"/>
              <a:t> και της επιβράβευσης για την επίτευξη αποτελεσμάτων</a:t>
            </a:r>
          </a:p>
          <a:p>
            <a:r>
              <a:rPr lang="el-GR" sz="2200" dirty="0"/>
              <a:t>Επιπλέον, ο συναλλακτικός ηγέτης προσφέρει υλικές ανταμοιβές στους υφισταμένους του, ως ανταπόδοση για τις προσπάθειές τους.</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14291"/>
            <a:ext cx="7829576" cy="857272"/>
          </a:xfrm>
        </p:spPr>
        <p:txBody>
          <a:bodyPr/>
          <a:lstStyle/>
          <a:p>
            <a:r>
              <a:rPr lang="el-GR" dirty="0">
                <a:solidFill>
                  <a:schemeClr val="tx1"/>
                </a:solidFill>
                <a:latin typeface="+mn-lt"/>
              </a:rPr>
              <a:t>Μετασχηματιστική ηγεσία</a:t>
            </a:r>
          </a:p>
        </p:txBody>
      </p:sp>
      <p:sp>
        <p:nvSpPr>
          <p:cNvPr id="3" name="2 - Θέση περιεχομένου"/>
          <p:cNvSpPr>
            <a:spLocks noGrp="1"/>
          </p:cNvSpPr>
          <p:nvPr>
            <p:ph sz="quarter" idx="1"/>
          </p:nvPr>
        </p:nvSpPr>
        <p:spPr/>
        <p:txBody>
          <a:bodyPr/>
          <a:lstStyle/>
          <a:p>
            <a:r>
              <a:rPr lang="el-GR" dirty="0"/>
              <a:t> </a:t>
            </a:r>
            <a:r>
              <a:rPr lang="en-US" dirty="0">
                <a:latin typeface="Calibri" pitchFamily="34" charset="0"/>
                <a:ea typeface="Calibri" pitchFamily="34" charset="0"/>
                <a:cs typeface="Calibri" pitchFamily="34" charset="0"/>
              </a:rPr>
              <a:t>η </a:t>
            </a:r>
            <a:r>
              <a:rPr lang="en-US" u="sng" dirty="0" err="1">
                <a:latin typeface="Calibri" pitchFamily="34" charset="0"/>
                <a:ea typeface="Calibri" pitchFamily="34" charset="0"/>
                <a:cs typeface="Calibri" pitchFamily="34" charset="0"/>
              </a:rPr>
              <a:t>μετασχηματιστικού</a:t>
            </a:r>
            <a:r>
              <a:rPr lang="en-US" u="sng" dirty="0">
                <a:latin typeface="Calibri" pitchFamily="34" charset="0"/>
                <a:ea typeface="Calibri" pitchFamily="34" charset="0"/>
                <a:cs typeface="Calibri" pitchFamily="34" charset="0"/>
              </a:rPr>
              <a:t> </a:t>
            </a:r>
            <a:r>
              <a:rPr lang="en-US" u="sng" dirty="0" err="1">
                <a:latin typeface="Calibri" pitchFamily="34" charset="0"/>
                <a:ea typeface="Calibri" pitchFamily="34" charset="0"/>
                <a:cs typeface="Calibri" pitchFamily="34" charset="0"/>
              </a:rPr>
              <a:t>τύπου</a:t>
            </a:r>
            <a:r>
              <a:rPr lang="en-US" u="sng" dirty="0">
                <a:latin typeface="Calibri" pitchFamily="34" charset="0"/>
                <a:ea typeface="Calibri" pitchFamily="34" charset="0"/>
                <a:cs typeface="Calibri" pitchFamily="34" charset="0"/>
              </a:rPr>
              <a:t> </a:t>
            </a:r>
            <a:r>
              <a:rPr lang="en-US" u="sng" dirty="0" err="1">
                <a:latin typeface="Calibri" pitchFamily="34" charset="0"/>
                <a:ea typeface="Calibri" pitchFamily="34" charset="0"/>
                <a:cs typeface="Calibri" pitchFamily="34" charset="0"/>
              </a:rPr>
              <a:t>ηγεσία</a:t>
            </a:r>
            <a:r>
              <a:rPr lang="en-US" dirty="0">
                <a:latin typeface="Calibri" pitchFamily="34" charset="0"/>
                <a:ea typeface="Calibri" pitchFamily="34" charset="0"/>
                <a:cs typeface="Calibri" pitchFamily="34" charset="0"/>
              </a:rPr>
              <a:t> </a:t>
            </a:r>
            <a:r>
              <a:rPr lang="en-US" dirty="0" err="1">
                <a:latin typeface="Calibri" pitchFamily="34" charset="0"/>
                <a:ea typeface="Calibri" pitchFamily="34" charset="0"/>
                <a:cs typeface="Calibri" pitchFamily="34" charset="0"/>
              </a:rPr>
              <a:t>αποτελείται</a:t>
            </a:r>
            <a:r>
              <a:rPr lang="en-US" dirty="0">
                <a:latin typeface="Calibri" pitchFamily="34" charset="0"/>
                <a:ea typeface="Calibri" pitchFamily="34" charset="0"/>
                <a:cs typeface="Calibri" pitchFamily="34" charset="0"/>
              </a:rPr>
              <a:t> </a:t>
            </a:r>
            <a:r>
              <a:rPr lang="en-US" dirty="0" err="1">
                <a:latin typeface="Calibri" pitchFamily="34" charset="0"/>
                <a:ea typeface="Calibri" pitchFamily="34" charset="0"/>
                <a:cs typeface="Calibri" pitchFamily="34" charset="0"/>
              </a:rPr>
              <a:t>από</a:t>
            </a:r>
            <a:r>
              <a:rPr lang="en-US" dirty="0">
                <a:latin typeface="Calibri" pitchFamily="34" charset="0"/>
                <a:ea typeface="Calibri" pitchFamily="34" charset="0"/>
                <a:cs typeface="Calibri" pitchFamily="34" charset="0"/>
              </a:rPr>
              <a:t> </a:t>
            </a:r>
            <a:r>
              <a:rPr lang="en-US" u="sng" dirty="0">
                <a:latin typeface="Calibri" pitchFamily="34" charset="0"/>
                <a:ea typeface="Calibri" pitchFamily="34" charset="0"/>
                <a:cs typeface="Calibri" pitchFamily="34" charset="0"/>
              </a:rPr>
              <a:t>4 </a:t>
            </a:r>
            <a:r>
              <a:rPr lang="en-US" u="sng" dirty="0" err="1">
                <a:latin typeface="Calibri" pitchFamily="34" charset="0"/>
                <a:ea typeface="Calibri" pitchFamily="34" charset="0"/>
                <a:cs typeface="Calibri" pitchFamily="34" charset="0"/>
              </a:rPr>
              <a:t>διαστάσεις</a:t>
            </a:r>
            <a:r>
              <a:rPr lang="en-US" dirty="0">
                <a:latin typeface="Calibri" pitchFamily="34" charset="0"/>
                <a:ea typeface="Calibri" pitchFamily="34" charset="0"/>
                <a:cs typeface="Calibri" pitchFamily="34" charset="0"/>
              </a:rPr>
              <a:t>: </a:t>
            </a:r>
            <a:endParaRPr lang="el-GR" dirty="0">
              <a:latin typeface="Calibri" pitchFamily="34" charset="0"/>
              <a:ea typeface="Calibri" pitchFamily="34" charset="0"/>
              <a:cs typeface="Calibri" pitchFamily="34" charset="0"/>
            </a:endParaRPr>
          </a:p>
          <a:p>
            <a:r>
              <a:rPr lang="el-GR" dirty="0">
                <a:latin typeface="Calibri" pitchFamily="34" charset="0"/>
                <a:ea typeface="Calibri" pitchFamily="34" charset="0"/>
                <a:cs typeface="Calibri" pitchFamily="34" charset="0"/>
              </a:rPr>
              <a:t>α</a:t>
            </a:r>
            <a:r>
              <a:rPr lang="en-US" dirty="0">
                <a:latin typeface="Calibri" pitchFamily="34" charset="0"/>
                <a:ea typeface="Calibri" pitchFamily="34" charset="0"/>
                <a:cs typeface="Calibri" pitchFamily="34" charset="0"/>
              </a:rPr>
              <a:t>) </a:t>
            </a:r>
            <a:r>
              <a:rPr lang="en-US" dirty="0" err="1">
                <a:latin typeface="Calibri" pitchFamily="34" charset="0"/>
                <a:ea typeface="Calibri" pitchFamily="34" charset="0"/>
                <a:cs typeface="Calibri" pitchFamily="34" charset="0"/>
              </a:rPr>
              <a:t>χάρισμ</a:t>
            </a:r>
            <a:r>
              <a:rPr lang="en-US" dirty="0">
                <a:latin typeface="Calibri" pitchFamily="34" charset="0"/>
                <a:ea typeface="Calibri" pitchFamily="34" charset="0"/>
                <a:cs typeface="Calibri" pitchFamily="34" charset="0"/>
              </a:rPr>
              <a:t>α (charisma)</a:t>
            </a:r>
            <a:r>
              <a:rPr lang="el-GR" dirty="0">
                <a:latin typeface="Calibri" pitchFamily="34" charset="0"/>
                <a:ea typeface="Calibri" pitchFamily="34" charset="0"/>
                <a:cs typeface="Calibri" pitchFamily="34" charset="0"/>
              </a:rPr>
              <a:t> </a:t>
            </a:r>
          </a:p>
          <a:p>
            <a:r>
              <a:rPr lang="en-US" dirty="0">
                <a:latin typeface="Calibri" pitchFamily="34" charset="0"/>
                <a:ea typeface="Calibri" pitchFamily="34" charset="0"/>
                <a:cs typeface="Calibri" pitchFamily="34" charset="0"/>
              </a:rPr>
              <a:t>β) </a:t>
            </a:r>
            <a:r>
              <a:rPr lang="en-US" dirty="0" err="1">
                <a:latin typeface="Calibri" pitchFamily="34" charset="0"/>
                <a:ea typeface="Calibri" pitchFamily="34" charset="0"/>
                <a:cs typeface="Calibri" pitchFamily="34" charset="0"/>
              </a:rPr>
              <a:t>έμ</a:t>
            </a:r>
            <a:r>
              <a:rPr lang="en-US" dirty="0">
                <a:latin typeface="Calibri" pitchFamily="34" charset="0"/>
                <a:ea typeface="Calibri" pitchFamily="34" charset="0"/>
                <a:cs typeface="Calibri" pitchFamily="34" charset="0"/>
              </a:rPr>
              <a:t>πνευση (inspiration)</a:t>
            </a:r>
            <a:r>
              <a:rPr lang="el-GR" dirty="0">
                <a:latin typeface="Calibri" pitchFamily="34" charset="0"/>
                <a:ea typeface="Calibri" pitchFamily="34" charset="0"/>
                <a:cs typeface="Calibri" pitchFamily="34" charset="0"/>
              </a:rPr>
              <a:t> </a:t>
            </a:r>
          </a:p>
          <a:p>
            <a:r>
              <a:rPr lang="en-US" dirty="0">
                <a:latin typeface="Calibri" pitchFamily="34" charset="0"/>
                <a:ea typeface="Calibri" pitchFamily="34" charset="0"/>
                <a:cs typeface="Calibri" pitchFamily="34" charset="0"/>
              </a:rPr>
              <a:t>γ) π</a:t>
            </a:r>
            <a:r>
              <a:rPr lang="en-US" dirty="0" err="1">
                <a:latin typeface="Calibri" pitchFamily="34" charset="0"/>
                <a:ea typeface="Calibri" pitchFamily="34" charset="0"/>
                <a:cs typeface="Calibri" pitchFamily="34" charset="0"/>
              </a:rPr>
              <a:t>ροσω</a:t>
            </a:r>
            <a:r>
              <a:rPr lang="en-US" dirty="0">
                <a:latin typeface="Calibri" pitchFamily="34" charset="0"/>
                <a:ea typeface="Calibri" pitchFamily="34" charset="0"/>
                <a:cs typeface="Calibri" pitchFamily="34" charset="0"/>
              </a:rPr>
              <a:t>πική προσέγγιση (individual consideration) και </a:t>
            </a:r>
            <a:endParaRPr lang="el-GR" dirty="0">
              <a:latin typeface="Calibri" pitchFamily="34" charset="0"/>
              <a:ea typeface="Calibri" pitchFamily="34" charset="0"/>
              <a:cs typeface="Calibri" pitchFamily="34" charset="0"/>
            </a:endParaRPr>
          </a:p>
          <a:p>
            <a:r>
              <a:rPr lang="en-US" dirty="0">
                <a:latin typeface="Calibri" pitchFamily="34" charset="0"/>
                <a:ea typeface="Calibri" pitchFamily="34" charset="0"/>
                <a:cs typeface="Calibri" pitchFamily="34" charset="0"/>
              </a:rPr>
              <a:t>δ) </a:t>
            </a:r>
            <a:r>
              <a:rPr lang="en-US" dirty="0" err="1">
                <a:latin typeface="Calibri" pitchFamily="34" charset="0"/>
                <a:ea typeface="Calibri" pitchFamily="34" charset="0"/>
                <a:cs typeface="Calibri" pitchFamily="34" charset="0"/>
              </a:rPr>
              <a:t>πνευματική</a:t>
            </a:r>
            <a:r>
              <a:rPr lang="en-US" dirty="0">
                <a:latin typeface="Calibri" pitchFamily="34" charset="0"/>
                <a:ea typeface="Calibri" pitchFamily="34" charset="0"/>
                <a:cs typeface="Calibri" pitchFamily="34" charset="0"/>
              </a:rPr>
              <a:t> </a:t>
            </a:r>
            <a:r>
              <a:rPr lang="en-US" dirty="0" err="1">
                <a:latin typeface="Calibri" pitchFamily="34" charset="0"/>
                <a:ea typeface="Calibri" pitchFamily="34" charset="0"/>
                <a:cs typeface="Calibri" pitchFamily="34" charset="0"/>
              </a:rPr>
              <a:t>διέγερση</a:t>
            </a:r>
            <a:r>
              <a:rPr lang="en-US" dirty="0">
                <a:latin typeface="Calibri" pitchFamily="34" charset="0"/>
                <a:ea typeface="Calibri" pitchFamily="34" charset="0"/>
                <a:cs typeface="Calibri" pitchFamily="34" charset="0"/>
              </a:rPr>
              <a:t> (intellectual stimulation)</a:t>
            </a:r>
            <a:endParaRPr lang="el-GR" dirty="0">
              <a:latin typeface="Calibri" pitchFamily="34" charset="0"/>
              <a:ea typeface="Calibri" pitchFamily="34" charset="0"/>
              <a:cs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l-GR" dirty="0">
                <a:solidFill>
                  <a:schemeClr val="tx1"/>
                </a:solidFill>
                <a:latin typeface="+mn-lt"/>
              </a:rPr>
              <a:t>Ηγέτης</a:t>
            </a:r>
            <a:endParaRPr lang="en-US" dirty="0">
              <a:solidFill>
                <a:schemeClr val="tx1"/>
              </a:solidFill>
              <a:latin typeface="+mn-lt"/>
            </a:endParaRPr>
          </a:p>
        </p:txBody>
      </p:sp>
      <p:sp>
        <p:nvSpPr>
          <p:cNvPr id="6147" name="Rectangle 3"/>
          <p:cNvSpPr>
            <a:spLocks noGrp="1" noChangeArrowheads="1"/>
          </p:cNvSpPr>
          <p:nvPr>
            <p:ph sz="quarter" idx="1"/>
          </p:nvPr>
        </p:nvSpPr>
        <p:spPr>
          <a:xfrm>
            <a:off x="685800" y="1600201"/>
            <a:ext cx="8229600" cy="4525963"/>
          </a:xfrm>
        </p:spPr>
        <p:txBody>
          <a:bodyPr/>
          <a:lstStyle/>
          <a:p>
            <a:pPr algn="ctr">
              <a:buFont typeface="Wingdings" pitchFamily="2" charset="2"/>
              <a:buNone/>
            </a:pPr>
            <a:r>
              <a:rPr lang="el-GR" dirty="0"/>
              <a:t>Ηγέτης (</a:t>
            </a:r>
            <a:r>
              <a:rPr lang="en-US" dirty="0"/>
              <a:t>Leader) </a:t>
            </a:r>
            <a:r>
              <a:rPr lang="en-US" dirty="0">
                <a:cs typeface="Arial" charset="0"/>
              </a:rPr>
              <a:t>≠ </a:t>
            </a:r>
            <a:r>
              <a:rPr lang="el-GR" dirty="0">
                <a:cs typeface="Arial" charset="0"/>
              </a:rPr>
              <a:t>Διοικητής (</a:t>
            </a:r>
            <a:r>
              <a:rPr lang="en-US" dirty="0">
                <a:cs typeface="Arial" charset="0"/>
              </a:rPr>
              <a:t>Manager)</a:t>
            </a:r>
          </a:p>
        </p:txBody>
      </p:sp>
      <p:sp>
        <p:nvSpPr>
          <p:cNvPr id="6148" name="Text Box 4"/>
          <p:cNvSpPr txBox="1">
            <a:spLocks noChangeArrowheads="1"/>
          </p:cNvSpPr>
          <p:nvPr/>
        </p:nvSpPr>
        <p:spPr bwMode="auto">
          <a:xfrm>
            <a:off x="136527" y="2855913"/>
            <a:ext cx="8626475" cy="3046988"/>
          </a:xfrm>
          <a:prstGeom prst="rect">
            <a:avLst/>
          </a:prstGeom>
          <a:noFill/>
          <a:ln w="9525">
            <a:noFill/>
            <a:miter lim="800000"/>
            <a:headEnd/>
            <a:tailEnd/>
          </a:ln>
          <a:effectLst/>
        </p:spPr>
        <p:txBody>
          <a:bodyPr>
            <a:spAutoFit/>
          </a:bodyPr>
          <a:lstStyle/>
          <a:p>
            <a:r>
              <a:rPr lang="el-GR" dirty="0">
                <a:latin typeface="+mn-lt"/>
              </a:rPr>
              <a:t>Ηγεσία (</a:t>
            </a:r>
            <a:r>
              <a:rPr lang="en-US" dirty="0">
                <a:latin typeface="+mn-lt"/>
              </a:rPr>
              <a:t>Leadership): </a:t>
            </a:r>
            <a:r>
              <a:rPr lang="el-GR" dirty="0">
                <a:latin typeface="+mn-lt"/>
              </a:rPr>
              <a:t>η διαδικασία κατά την οποία ένα άτομο επηρεάζει τη συμπεριφορά και τις πράξεις άλλων ανθρώπων με σκοπό την επίτευξη κάποιων επιθυμητών στόχων.</a:t>
            </a:r>
          </a:p>
          <a:p>
            <a:endParaRPr lang="el-GR" dirty="0">
              <a:latin typeface="+mn-lt"/>
            </a:endParaRPr>
          </a:p>
          <a:p>
            <a:pPr algn="ctr"/>
            <a:r>
              <a:rPr lang="el-GR" sz="2400" b="1" u="sng" dirty="0">
                <a:effectLst>
                  <a:outerShdw blurRad="38100" dist="38100" dir="2700000" algn="tl">
                    <a:srgbClr val="C0C0C0"/>
                  </a:outerShdw>
                </a:effectLst>
                <a:latin typeface="+mn-lt"/>
              </a:rPr>
              <a:t>Ηγέτης:</a:t>
            </a:r>
            <a:r>
              <a:rPr lang="el-GR" dirty="0">
                <a:latin typeface="+mn-lt"/>
              </a:rPr>
              <a:t> </a:t>
            </a:r>
            <a:r>
              <a:rPr lang="en-GB" dirty="0">
                <a:latin typeface="+mn-lt"/>
              </a:rPr>
              <a:t>	</a:t>
            </a:r>
            <a:r>
              <a:rPr lang="el-GR" dirty="0">
                <a:latin typeface="+mn-lt"/>
              </a:rPr>
              <a:t>αυτός που επιχειρεί να καθοδηγήσει μία ομάδα, αναδεικνύεται από την ομάδα, εμπνέει, κάνει αλλαγές….</a:t>
            </a:r>
          </a:p>
          <a:p>
            <a:endParaRPr lang="el-GR" dirty="0">
              <a:latin typeface="+mn-lt"/>
            </a:endParaRPr>
          </a:p>
          <a:p>
            <a:endParaRPr lang="el-GR" dirty="0">
              <a:latin typeface="+mn-lt"/>
            </a:endParaRPr>
          </a:p>
          <a:p>
            <a:r>
              <a:rPr lang="en-US" sz="2400" b="1" u="sng" dirty="0">
                <a:latin typeface="+mn-lt"/>
              </a:rPr>
              <a:t>Manage</a:t>
            </a:r>
            <a:r>
              <a:rPr lang="en-GB" sz="2400" b="1" u="sng" dirty="0">
                <a:latin typeface="+mn-lt"/>
              </a:rPr>
              <a:t>r</a:t>
            </a:r>
            <a:r>
              <a:rPr lang="en-GB" sz="2400" dirty="0">
                <a:latin typeface="+mn-lt"/>
              </a:rPr>
              <a:t>: 	 </a:t>
            </a:r>
            <a:r>
              <a:rPr lang="el-GR" sz="1400" dirty="0">
                <a:latin typeface="+mn-lt"/>
              </a:rPr>
              <a:t> </a:t>
            </a:r>
            <a:r>
              <a:rPr lang="el-GR" dirty="0">
                <a:latin typeface="+mn-lt"/>
              </a:rPr>
              <a:t>διορίζεται, έχει νόμιμη δύναμη, ελέγχει, δίνει οδηγίες –εντολές…				         </a:t>
            </a:r>
          </a:p>
          <a:p>
            <a:r>
              <a:rPr lang="el-GR" dirty="0">
                <a:latin typeface="Arial" charset="0"/>
              </a:rPr>
              <a:t>				</a:t>
            </a:r>
            <a:endParaRPr lang="en-US" dirty="0">
              <a:latin typeface="Arial" charset="0"/>
            </a:endParaRPr>
          </a:p>
        </p:txBody>
      </p:sp>
      <p:sp>
        <p:nvSpPr>
          <p:cNvPr id="6149" name="AutoShape 5"/>
          <p:cNvSpPr>
            <a:spLocks noChangeArrowheads="1"/>
          </p:cNvSpPr>
          <p:nvPr/>
        </p:nvSpPr>
        <p:spPr bwMode="auto">
          <a:xfrm>
            <a:off x="1571604" y="5000636"/>
            <a:ext cx="500066" cy="233363"/>
          </a:xfrm>
          <a:prstGeom prst="rightArrow">
            <a:avLst>
              <a:gd name="adj1" fmla="val 50000"/>
              <a:gd name="adj2" fmla="val 43750"/>
            </a:avLst>
          </a:prstGeom>
          <a:solidFill>
            <a:schemeClr val="accent1"/>
          </a:solidFill>
          <a:ln w="9525">
            <a:solidFill>
              <a:schemeClr val="tx1"/>
            </a:solidFill>
            <a:miter lim="800000"/>
            <a:headEnd/>
            <a:tailEnd/>
          </a:ln>
          <a:effectLst/>
        </p:spPr>
        <p:txBody>
          <a:bodyPr wrap="none" anchor="ctr"/>
          <a:lstStyle/>
          <a:p>
            <a:endParaRPr lang="el-GR"/>
          </a:p>
        </p:txBody>
      </p:sp>
      <p:sp>
        <p:nvSpPr>
          <p:cNvPr id="7" name="AutoShape 5">
            <a:extLst>
              <a:ext uri="{FF2B5EF4-FFF2-40B4-BE49-F238E27FC236}">
                <a16:creationId xmlns:a16="http://schemas.microsoft.com/office/drawing/2014/main" xmlns="" id="{A00D87DE-7638-4ABF-8E6C-37AF8EEB7254}"/>
              </a:ext>
            </a:extLst>
          </p:cNvPr>
          <p:cNvSpPr>
            <a:spLocks noChangeArrowheads="1"/>
          </p:cNvSpPr>
          <p:nvPr/>
        </p:nvSpPr>
        <p:spPr bwMode="auto">
          <a:xfrm>
            <a:off x="1500166" y="3857628"/>
            <a:ext cx="500066" cy="233363"/>
          </a:xfrm>
          <a:prstGeom prst="rightArrow">
            <a:avLst>
              <a:gd name="adj1" fmla="val 50000"/>
              <a:gd name="adj2" fmla="val 43750"/>
            </a:avLst>
          </a:prstGeom>
          <a:solidFill>
            <a:schemeClr val="accent1"/>
          </a:solidFill>
          <a:ln w="9525">
            <a:solidFill>
              <a:schemeClr val="tx1"/>
            </a:solidFill>
            <a:miter lim="800000"/>
            <a:headEnd/>
            <a:tailEnd/>
          </a:ln>
          <a:effectLst/>
        </p:spPr>
        <p:txBody>
          <a:bodyPr wrap="none" anchor="ctr"/>
          <a:lstStyle/>
          <a:p>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8">
                                            <p:txEl>
                                              <p:pRg st="0" end="0"/>
                                            </p:txEl>
                                          </p:spTgt>
                                        </p:tgtEl>
                                        <p:attrNameLst>
                                          <p:attrName>style.visibility</p:attrName>
                                        </p:attrNameLst>
                                      </p:cBhvr>
                                      <p:to>
                                        <p:strVal val="visible"/>
                                      </p:to>
                                    </p:set>
                                    <p:animEffect transition="in" filter="fade">
                                      <p:cBhvr>
                                        <p:cTn id="7" dur="2000"/>
                                        <p:tgtEl>
                                          <p:spTgt spid="614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148">
                                            <p:txEl>
                                              <p:pRg st="2" end="2"/>
                                            </p:txEl>
                                          </p:spTgt>
                                        </p:tgtEl>
                                        <p:attrNameLst>
                                          <p:attrName>style.visibility</p:attrName>
                                        </p:attrNameLst>
                                      </p:cBhvr>
                                      <p:to>
                                        <p:strVal val="visible"/>
                                      </p:to>
                                    </p:set>
                                    <p:animEffect transition="in" filter="fade">
                                      <p:cBhvr>
                                        <p:cTn id="12" dur="2000"/>
                                        <p:tgtEl>
                                          <p:spTgt spid="614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148">
                                            <p:txEl>
                                              <p:pRg st="5" end="5"/>
                                            </p:txEl>
                                          </p:spTgt>
                                        </p:tgtEl>
                                        <p:attrNameLst>
                                          <p:attrName>style.visibility</p:attrName>
                                        </p:attrNameLst>
                                      </p:cBhvr>
                                      <p:to>
                                        <p:strVal val="visible"/>
                                      </p:to>
                                    </p:set>
                                    <p:animEffect transition="in" filter="fade">
                                      <p:cBhvr>
                                        <p:cTn id="17" dur="2000"/>
                                        <p:tgtEl>
                                          <p:spTgt spid="6148">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148">
                                            <p:txEl>
                                              <p:pRg st="6" end="6"/>
                                            </p:txEl>
                                          </p:spTgt>
                                        </p:tgtEl>
                                        <p:attrNameLst>
                                          <p:attrName>style.visibility</p:attrName>
                                        </p:attrNameLst>
                                      </p:cBhvr>
                                      <p:to>
                                        <p:strVal val="visible"/>
                                      </p:to>
                                    </p:set>
                                    <p:animEffect transition="in" filter="fade">
                                      <p:cBhvr>
                                        <p:cTn id="22" dur="2000"/>
                                        <p:tgtEl>
                                          <p:spTgt spid="614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14291"/>
            <a:ext cx="7758138" cy="857272"/>
          </a:xfrm>
        </p:spPr>
        <p:txBody>
          <a:bodyPr/>
          <a:lstStyle/>
          <a:p>
            <a:r>
              <a:rPr lang="el-GR" dirty="0">
                <a:solidFill>
                  <a:schemeClr val="tx1"/>
                </a:solidFill>
                <a:latin typeface="+mn-lt"/>
              </a:rPr>
              <a:t>Μετασχηματιστική ηγεσία</a:t>
            </a:r>
          </a:p>
        </p:txBody>
      </p:sp>
      <p:sp>
        <p:nvSpPr>
          <p:cNvPr id="4" name="3 - Θέση περιεχομένου"/>
          <p:cNvSpPr>
            <a:spLocks noGrp="1"/>
          </p:cNvSpPr>
          <p:nvPr>
            <p:ph sz="quarter" idx="1"/>
          </p:nvPr>
        </p:nvSpPr>
        <p:spPr>
          <a:xfrm>
            <a:off x="482935" y="1556792"/>
            <a:ext cx="8229600" cy="3217912"/>
          </a:xfrm>
        </p:spPr>
        <p:txBody>
          <a:bodyPr/>
          <a:lstStyle/>
          <a:p>
            <a:r>
              <a:rPr lang="el-GR" dirty="0"/>
              <a:t>διασύνδεση μελών και ηγετών με στόχο την από κοινού οικοδόμηση ενδιαφέροντος για τον οργανισμό και την εξύψωσή τους σε ανώτερα επίπεδα δραστηριοποίησης και ηθικής.</a:t>
            </a:r>
          </a:p>
          <a:p>
            <a:r>
              <a:rPr lang="el-GR" dirty="0"/>
              <a:t>οι ηγέτες όχι μόνο δεν περιορίζονται εξαιτίας των αντιλήψεων των υφισταμένων τους αλλά τις μετασχηματίζουν</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solidFill>
                  <a:schemeClr val="tx1"/>
                </a:solidFill>
                <a:latin typeface="+mn-lt"/>
              </a:rPr>
              <a:t>Μετασχηματιστική ηγεσία</a:t>
            </a:r>
          </a:p>
        </p:txBody>
      </p:sp>
      <p:sp>
        <p:nvSpPr>
          <p:cNvPr id="3" name="2 - Θέση περιεχομένου"/>
          <p:cNvSpPr>
            <a:spLocks noGrp="1"/>
          </p:cNvSpPr>
          <p:nvPr>
            <p:ph sz="quarter" idx="1"/>
          </p:nvPr>
        </p:nvSpPr>
        <p:spPr/>
        <p:txBody>
          <a:bodyPr/>
          <a:lstStyle/>
          <a:p>
            <a:endParaRPr lang="el-GR" dirty="0"/>
          </a:p>
        </p:txBody>
      </p:sp>
      <p:pic>
        <p:nvPicPr>
          <p:cNvPr id="1026" name="Picture 2"/>
          <p:cNvPicPr>
            <a:picLocks noChangeAspect="1" noChangeArrowheads="1"/>
          </p:cNvPicPr>
          <p:nvPr/>
        </p:nvPicPr>
        <p:blipFill>
          <a:blip r:embed="rId2" cstate="print"/>
          <a:srcRect/>
          <a:stretch>
            <a:fillRect/>
          </a:stretch>
        </p:blipFill>
        <p:spPr bwMode="auto">
          <a:xfrm>
            <a:off x="1066800" y="1600200"/>
            <a:ext cx="8077200" cy="4514851"/>
          </a:xfrm>
          <a:prstGeom prst="rect">
            <a:avLst/>
          </a:prstGeom>
          <a:noFill/>
          <a:ln w="9525">
            <a:noFill/>
            <a:miter lim="800000"/>
            <a:headEnd/>
            <a:tailEnd/>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85728"/>
            <a:ext cx="7758138" cy="785835"/>
          </a:xfrm>
        </p:spPr>
        <p:txBody>
          <a:bodyPr/>
          <a:lstStyle/>
          <a:p>
            <a:r>
              <a:rPr lang="el-GR" dirty="0">
                <a:solidFill>
                  <a:schemeClr val="tx1"/>
                </a:solidFill>
                <a:latin typeface="+mn-lt"/>
              </a:rPr>
              <a:t>Μετασχηματιστικός ηγέτης</a:t>
            </a:r>
          </a:p>
        </p:txBody>
      </p:sp>
      <p:sp>
        <p:nvSpPr>
          <p:cNvPr id="3" name="2 - Θέση περιεχομένου"/>
          <p:cNvSpPr>
            <a:spLocks noGrp="1"/>
          </p:cNvSpPr>
          <p:nvPr>
            <p:ph sz="quarter" idx="1"/>
          </p:nvPr>
        </p:nvSpPr>
        <p:spPr/>
        <p:txBody>
          <a:bodyPr>
            <a:noAutofit/>
          </a:bodyPr>
          <a:lstStyle/>
          <a:p>
            <a:r>
              <a:rPr lang="el-GR" sz="2000" dirty="0"/>
              <a:t>Επικοινωνεί ένα όραμα το οποίο εμπνέει και κινητοποιεί τους ανθρώπους του να πετύχουν κάτι «εξαιρετικό».</a:t>
            </a:r>
          </a:p>
          <a:p>
            <a:r>
              <a:rPr lang="el-GR" sz="2000" dirty="0"/>
              <a:t>Ευθυγραμμίζει τους ανθρώπους και τα συστήματα, ώστε να επιτευχθεί συμφωνία προς το όραμα και ευθυγράμμιση μέσα σε ολόκληρο τον οργανισμό.</a:t>
            </a:r>
          </a:p>
          <a:p>
            <a:r>
              <a:rPr lang="el-GR" sz="2000" dirty="0"/>
              <a:t>Διαθέτει την ικανότητα να εμπνέει τους ανθρώπους να ενστερνιστούν υψηλότερες αξίες.</a:t>
            </a:r>
          </a:p>
          <a:p>
            <a:r>
              <a:rPr lang="el-GR" sz="2000" dirty="0"/>
              <a:t>Παροτρύνει τους ανθρώπους του να πετύχουν μία σημαντική πρόκληση.</a:t>
            </a:r>
          </a:p>
          <a:p>
            <a:r>
              <a:rPr lang="el-GR" sz="2000" dirty="0"/>
              <a:t>Αλλάζει τους ανθρώπους του, βοηθώντας τους να δουν παλιά προβλήματα με νέους τρόπους.</a:t>
            </a:r>
          </a:p>
          <a:p>
            <a:r>
              <a:rPr lang="el-GR" sz="2000" dirty="0"/>
              <a:t>Δίνει προσοχή στις ανησυχίες των ανθρώπων του και στις ανάγκες τους για ανάπτυξη.</a:t>
            </a:r>
          </a:p>
          <a:p>
            <a:r>
              <a:rPr lang="el-GR" sz="2000" dirty="0"/>
              <a:t>Ενθαρρύνει και μεταδίδει ενθουσιασμό στους ανθρώπους του ώστε να καταβάλουν επιπλέον προσπάθεια, προκειμένου να πετύχουν τους στόχους της ομάδας.</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133600" y="3124202"/>
            <a:ext cx="4876800" cy="646331"/>
          </a:xfrm>
          <a:prstGeom prst="rect">
            <a:avLst/>
          </a:prstGeom>
          <a:noFill/>
        </p:spPr>
        <p:txBody>
          <a:bodyPr wrap="square" rtlCol="0">
            <a:spAutoFit/>
          </a:bodyPr>
          <a:lstStyle/>
          <a:p>
            <a:pPr algn="ctr"/>
            <a:r>
              <a:rPr lang="el-GR" sz="3600" i="1" dirty="0">
                <a:latin typeface="+mn-lt"/>
              </a:rPr>
              <a:t>Ολοκληρώνοντας….</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3 - Θέση αριθμού διαφάνειας"/>
          <p:cNvSpPr txBox="1">
            <a:spLocks noGrp="1"/>
          </p:cNvSpPr>
          <p:nvPr/>
        </p:nvSpPr>
        <p:spPr bwMode="auto">
          <a:xfrm>
            <a:off x="8229600" y="6413500"/>
            <a:ext cx="914400" cy="457200"/>
          </a:xfrm>
          <a:prstGeom prst="rect">
            <a:avLst/>
          </a:prstGeom>
          <a:noFill/>
          <a:ln w="9525">
            <a:noFill/>
            <a:miter lim="800000"/>
            <a:headEnd/>
            <a:tailEnd/>
          </a:ln>
        </p:spPr>
        <p:txBody>
          <a:bodyPr anchor="b"/>
          <a:lstStyle/>
          <a:p>
            <a:pPr algn="r" eaLnBrk="1" hangingPunct="1"/>
            <a:fld id="{0BAA7283-5AB9-45D6-8A8A-DF71A283E5B1}" type="slidenum">
              <a:rPr lang="en-GB" sz="2400">
                <a:solidFill>
                  <a:schemeClr val="tx2"/>
                </a:solidFill>
                <a:latin typeface="Times New Roman" pitchFamily="18" charset="0"/>
              </a:rPr>
              <a:pPr algn="r" eaLnBrk="1" hangingPunct="1"/>
              <a:t>44</a:t>
            </a:fld>
            <a:endParaRPr lang="en-GB" sz="1400">
              <a:solidFill>
                <a:schemeClr val="tx2"/>
              </a:solidFill>
              <a:latin typeface="Times New Roman" pitchFamily="18" charset="0"/>
            </a:endParaRPr>
          </a:p>
        </p:txBody>
      </p:sp>
      <p:sp>
        <p:nvSpPr>
          <p:cNvPr id="69636" name="Text Box 4"/>
          <p:cNvSpPr txBox="1">
            <a:spLocks noChangeArrowheads="1"/>
          </p:cNvSpPr>
          <p:nvPr/>
        </p:nvSpPr>
        <p:spPr bwMode="auto">
          <a:xfrm>
            <a:off x="500034" y="571481"/>
            <a:ext cx="8445500" cy="1384995"/>
          </a:xfrm>
          <a:prstGeom prst="rect">
            <a:avLst/>
          </a:prstGeom>
          <a:noFill/>
          <a:ln w="9525">
            <a:noFill/>
            <a:miter lim="800000"/>
            <a:headEnd/>
            <a:tailEnd/>
          </a:ln>
          <a:effectLst/>
        </p:spPr>
        <p:txBody>
          <a:bodyPr>
            <a:spAutoFit/>
          </a:bodyPr>
          <a:lstStyle/>
          <a:p>
            <a:pPr algn="ctr" eaLnBrk="1" hangingPunct="1">
              <a:defRPr/>
            </a:pPr>
            <a:r>
              <a:rPr lang="el-GR" sz="2800" b="1" dirty="0">
                <a:effectLst>
                  <a:outerShdw blurRad="38100" dist="38100" dir="2700000" algn="tl">
                    <a:srgbClr val="C0C0C0"/>
                  </a:outerShdw>
                </a:effectLst>
                <a:latin typeface="+mn-lt"/>
              </a:rPr>
              <a:t>Ανάπτυξη Ηγετών</a:t>
            </a:r>
          </a:p>
          <a:p>
            <a:pPr algn="ctr" eaLnBrk="1" hangingPunct="1">
              <a:defRPr/>
            </a:pPr>
            <a:endParaRPr lang="el-GR" sz="2800" b="1" dirty="0">
              <a:solidFill>
                <a:srgbClr val="868AC0"/>
              </a:solidFill>
              <a:effectLst>
                <a:outerShdw blurRad="38100" dist="38100" dir="2700000" algn="tl">
                  <a:srgbClr val="C0C0C0"/>
                </a:outerShdw>
              </a:effectLst>
              <a:latin typeface="Times New Roman" pitchFamily="18" charset="0"/>
            </a:endParaRPr>
          </a:p>
          <a:p>
            <a:pPr algn="ctr" eaLnBrk="1" hangingPunct="1">
              <a:defRPr/>
            </a:pPr>
            <a:endParaRPr lang="el-GR" sz="2800" b="1" dirty="0">
              <a:solidFill>
                <a:srgbClr val="868AC0"/>
              </a:solidFill>
              <a:effectLst>
                <a:outerShdw blurRad="38100" dist="38100" dir="2700000" algn="tl">
                  <a:srgbClr val="C0C0C0"/>
                </a:outerShdw>
              </a:effectLst>
              <a:latin typeface="Times New Roman" pitchFamily="18" charset="0"/>
            </a:endParaRPr>
          </a:p>
        </p:txBody>
      </p:sp>
      <p:sp>
        <p:nvSpPr>
          <p:cNvPr id="69637" name="Rectangle 5"/>
          <p:cNvSpPr>
            <a:spLocks noChangeArrowheads="1"/>
          </p:cNvSpPr>
          <p:nvPr/>
        </p:nvSpPr>
        <p:spPr bwMode="auto">
          <a:xfrm>
            <a:off x="785786" y="1214423"/>
            <a:ext cx="7993062" cy="863600"/>
          </a:xfrm>
          <a:prstGeom prst="rect">
            <a:avLst/>
          </a:prstGeom>
          <a:solidFill>
            <a:srgbClr val="E6F4CC"/>
          </a:solidFill>
          <a:ln w="9525">
            <a:solidFill>
              <a:schemeClr val="tx1"/>
            </a:solidFill>
            <a:miter lim="800000"/>
            <a:headEnd/>
            <a:tailEnd/>
          </a:ln>
          <a:effectLst/>
        </p:spPr>
        <p:txBody>
          <a:bodyPr wrap="none" anchor="ctr"/>
          <a:lstStyle/>
          <a:p>
            <a:pPr algn="ctr" eaLnBrk="1" hangingPunct="1">
              <a:defRPr/>
            </a:pPr>
            <a:r>
              <a:rPr lang="el-GR" sz="2400" b="1" dirty="0">
                <a:solidFill>
                  <a:srgbClr val="DFAB17"/>
                </a:solidFill>
                <a:effectLst>
                  <a:outerShdw blurRad="38100" dist="38100" dir="2700000" algn="tl">
                    <a:srgbClr val="000000"/>
                  </a:outerShdw>
                </a:effectLst>
                <a:latin typeface="+mn-lt"/>
              </a:rPr>
              <a:t>Ηγέτης</a:t>
            </a:r>
            <a:r>
              <a:rPr lang="el-GR" sz="2400" dirty="0">
                <a:solidFill>
                  <a:srgbClr val="DFAB17"/>
                </a:solidFill>
                <a:latin typeface="+mn-lt"/>
              </a:rPr>
              <a:t> </a:t>
            </a:r>
            <a:r>
              <a:rPr lang="el-GR" sz="2400" dirty="0">
                <a:solidFill>
                  <a:srgbClr val="DFAB17"/>
                </a:solidFill>
                <a:effectLst>
                  <a:outerShdw blurRad="38100" dist="38100" dir="2700000" algn="tl">
                    <a:srgbClr val="000000"/>
                  </a:outerShdw>
                </a:effectLst>
                <a:latin typeface="+mn-lt"/>
              </a:rPr>
              <a:t>= Διάθεση για άσκηση ηγεσίας </a:t>
            </a:r>
            <a:r>
              <a:rPr lang="en-US" sz="2800" dirty="0">
                <a:solidFill>
                  <a:srgbClr val="DFAB17"/>
                </a:solidFill>
                <a:effectLst>
                  <a:outerShdw blurRad="38100" dist="38100" dir="2700000" algn="tl">
                    <a:srgbClr val="000000"/>
                  </a:outerShdw>
                </a:effectLst>
                <a:latin typeface="+mn-lt"/>
              </a:rPr>
              <a:t>x</a:t>
            </a:r>
            <a:r>
              <a:rPr lang="en-US" sz="2400" dirty="0">
                <a:solidFill>
                  <a:srgbClr val="DFAB17"/>
                </a:solidFill>
                <a:effectLst>
                  <a:outerShdw blurRad="38100" dist="38100" dir="2700000" algn="tl">
                    <a:srgbClr val="000000"/>
                  </a:outerShdw>
                </a:effectLst>
                <a:latin typeface="+mn-lt"/>
              </a:rPr>
              <a:t> </a:t>
            </a:r>
            <a:r>
              <a:rPr lang="el-GR" sz="2400" dirty="0">
                <a:solidFill>
                  <a:srgbClr val="DFAB17"/>
                </a:solidFill>
                <a:effectLst>
                  <a:outerShdw blurRad="38100" dist="38100" dir="2700000" algn="tl">
                    <a:srgbClr val="000000"/>
                  </a:outerShdw>
                </a:effectLst>
                <a:latin typeface="+mn-lt"/>
              </a:rPr>
              <a:t>ικανότητα άσκησης </a:t>
            </a:r>
          </a:p>
          <a:p>
            <a:pPr algn="ctr" eaLnBrk="1" hangingPunct="1">
              <a:defRPr/>
            </a:pPr>
            <a:r>
              <a:rPr lang="el-GR" sz="2400" dirty="0">
                <a:solidFill>
                  <a:srgbClr val="DFAB17"/>
                </a:solidFill>
                <a:effectLst>
                  <a:outerShdw blurRad="38100" dist="38100" dir="2700000" algn="tl">
                    <a:srgbClr val="000000"/>
                  </a:outerShdw>
                </a:effectLst>
                <a:latin typeface="+mn-lt"/>
              </a:rPr>
              <a:t>ηγεσίας </a:t>
            </a:r>
            <a:r>
              <a:rPr lang="en-US" sz="2800" dirty="0">
                <a:solidFill>
                  <a:srgbClr val="DFAB17"/>
                </a:solidFill>
                <a:effectLst>
                  <a:outerShdw blurRad="38100" dist="38100" dir="2700000" algn="tl">
                    <a:srgbClr val="000000"/>
                  </a:outerShdw>
                </a:effectLst>
                <a:latin typeface="+mn-lt"/>
              </a:rPr>
              <a:t>x</a:t>
            </a:r>
            <a:r>
              <a:rPr lang="en-US" sz="2400" dirty="0">
                <a:solidFill>
                  <a:srgbClr val="DFAB17"/>
                </a:solidFill>
                <a:effectLst>
                  <a:outerShdw blurRad="38100" dist="38100" dir="2700000" algn="tl">
                    <a:srgbClr val="000000"/>
                  </a:outerShdw>
                </a:effectLst>
                <a:latin typeface="+mn-lt"/>
              </a:rPr>
              <a:t> </a:t>
            </a:r>
            <a:r>
              <a:rPr lang="el-GR" sz="2400" dirty="0">
                <a:solidFill>
                  <a:srgbClr val="DFAB17"/>
                </a:solidFill>
                <a:effectLst>
                  <a:outerShdw blurRad="38100" dist="38100" dir="2700000" algn="tl">
                    <a:srgbClr val="000000"/>
                  </a:outerShdw>
                </a:effectLst>
                <a:latin typeface="+mn-lt"/>
              </a:rPr>
              <a:t>ευκαιρίες για άσκηση ηγεσίας</a:t>
            </a:r>
          </a:p>
        </p:txBody>
      </p:sp>
      <p:sp>
        <p:nvSpPr>
          <p:cNvPr id="69639" name="Text Box 7"/>
          <p:cNvSpPr txBox="1">
            <a:spLocks noChangeArrowheads="1"/>
          </p:cNvSpPr>
          <p:nvPr/>
        </p:nvSpPr>
        <p:spPr bwMode="auto">
          <a:xfrm>
            <a:off x="592140" y="2225677"/>
            <a:ext cx="8156575" cy="4450449"/>
          </a:xfrm>
          <a:prstGeom prst="rect">
            <a:avLst/>
          </a:prstGeom>
          <a:noFill/>
          <a:ln w="9525">
            <a:noFill/>
            <a:miter lim="800000"/>
            <a:headEnd/>
            <a:tailEnd/>
          </a:ln>
          <a:effectLst/>
        </p:spPr>
        <p:txBody>
          <a:bodyPr>
            <a:spAutoFit/>
          </a:bodyPr>
          <a:lstStyle/>
          <a:p>
            <a:pPr eaLnBrk="1" hangingPunct="1">
              <a:defRPr/>
            </a:pPr>
            <a:r>
              <a:rPr lang="el-GR" sz="2400" b="1" dirty="0">
                <a:solidFill>
                  <a:srgbClr val="DFAB17"/>
                </a:solidFill>
                <a:effectLst>
                  <a:outerShdw blurRad="38100" dist="38100" dir="2700000" algn="tl">
                    <a:srgbClr val="C0C0C0"/>
                  </a:outerShdw>
                </a:effectLst>
                <a:latin typeface="+mn-lt"/>
              </a:rPr>
              <a:t>Διάθεση για άσκηση ηγεσίας</a:t>
            </a:r>
          </a:p>
          <a:p>
            <a:pPr lvl="1" eaLnBrk="1" hangingPunct="1">
              <a:lnSpc>
                <a:spcPct val="140000"/>
              </a:lnSpc>
              <a:buClr>
                <a:srgbClr val="D04226"/>
              </a:buClr>
              <a:buSzPct val="90000"/>
              <a:buFont typeface="Wingdings" pitchFamily="2" charset="2"/>
              <a:buChar char="ü"/>
              <a:defRPr/>
            </a:pPr>
            <a:r>
              <a:rPr lang="el-GR" sz="2400" b="1" dirty="0">
                <a:solidFill>
                  <a:srgbClr val="DFAB17"/>
                </a:solidFill>
                <a:effectLst>
                  <a:outerShdw blurRad="38100" dist="38100" dir="2700000" algn="tl">
                    <a:srgbClr val="C0C0C0"/>
                  </a:outerShdw>
                </a:effectLst>
                <a:latin typeface="+mn-lt"/>
              </a:rPr>
              <a:t> </a:t>
            </a:r>
            <a:r>
              <a:rPr lang="el-GR" sz="2400" dirty="0">
                <a:effectLst>
                  <a:outerShdw blurRad="38100" dist="38100" dir="2700000" algn="tl">
                    <a:srgbClr val="C0C0C0"/>
                  </a:outerShdw>
                </a:effectLst>
                <a:latin typeface="+mn-lt"/>
              </a:rPr>
              <a:t>Ανάγκη για </a:t>
            </a:r>
            <a:r>
              <a:rPr lang="el-GR" sz="2400" b="1" i="1" dirty="0">
                <a:effectLst>
                  <a:outerShdw blurRad="38100" dist="38100" dir="2700000" algn="tl">
                    <a:srgbClr val="C0C0C0"/>
                  </a:outerShdw>
                </a:effectLst>
                <a:latin typeface="+mn-lt"/>
              </a:rPr>
              <a:t>αυτό-εκτίμηση.</a:t>
            </a:r>
            <a:r>
              <a:rPr lang="el-GR" sz="2400" dirty="0">
                <a:effectLst>
                  <a:outerShdw blurRad="38100" dist="38100" dir="2700000" algn="tl">
                    <a:srgbClr val="C0C0C0"/>
                  </a:outerShdw>
                </a:effectLst>
                <a:latin typeface="+mn-lt"/>
              </a:rPr>
              <a:t> Αναπτύσσει συμπεριφορές πέραν των συμβατικών πλαισίων</a:t>
            </a:r>
          </a:p>
          <a:p>
            <a:pPr lvl="1" eaLnBrk="1" hangingPunct="1">
              <a:lnSpc>
                <a:spcPct val="140000"/>
              </a:lnSpc>
              <a:buClr>
                <a:srgbClr val="D04226"/>
              </a:buClr>
              <a:buSzPct val="90000"/>
              <a:buFont typeface="Wingdings" pitchFamily="2" charset="2"/>
              <a:buChar char="ü"/>
              <a:defRPr/>
            </a:pPr>
            <a:r>
              <a:rPr lang="el-GR" sz="2400" b="1" dirty="0">
                <a:effectLst>
                  <a:outerShdw blurRad="38100" dist="38100" dir="2700000" algn="tl">
                    <a:srgbClr val="C0C0C0"/>
                  </a:outerShdw>
                </a:effectLst>
                <a:latin typeface="+mn-lt"/>
              </a:rPr>
              <a:t> </a:t>
            </a:r>
            <a:r>
              <a:rPr lang="el-GR" sz="2400" dirty="0">
                <a:effectLst>
                  <a:outerShdw blurRad="38100" dist="38100" dir="2700000" algn="tl">
                    <a:srgbClr val="C0C0C0"/>
                  </a:outerShdw>
                </a:effectLst>
                <a:latin typeface="+mn-lt"/>
              </a:rPr>
              <a:t>Ανάγκη για </a:t>
            </a:r>
            <a:r>
              <a:rPr lang="el-GR" sz="2400" b="1" i="1" dirty="0">
                <a:effectLst>
                  <a:outerShdw blurRad="38100" dist="38100" dir="2700000" algn="tl">
                    <a:srgbClr val="C0C0C0"/>
                  </a:outerShdw>
                </a:effectLst>
                <a:latin typeface="+mn-lt"/>
              </a:rPr>
              <a:t>δύναμη (</a:t>
            </a:r>
            <a:r>
              <a:rPr lang="en-US" sz="2400" b="1" i="1" dirty="0">
                <a:effectLst>
                  <a:outerShdw blurRad="38100" dist="38100" dir="2700000" algn="tl">
                    <a:srgbClr val="C0C0C0"/>
                  </a:outerShdw>
                </a:effectLst>
                <a:latin typeface="+mn-lt"/>
              </a:rPr>
              <a:t>power).</a:t>
            </a:r>
            <a:r>
              <a:rPr lang="en-US" sz="2400" dirty="0">
                <a:effectLst>
                  <a:outerShdw blurRad="38100" dist="38100" dir="2700000" algn="tl">
                    <a:srgbClr val="C0C0C0"/>
                  </a:outerShdw>
                </a:effectLst>
                <a:latin typeface="+mn-lt"/>
              </a:rPr>
              <a:t> </a:t>
            </a:r>
            <a:r>
              <a:rPr lang="el-GR" sz="2400" dirty="0">
                <a:effectLst>
                  <a:outerShdw blurRad="38100" dist="38100" dir="2700000" algn="tl">
                    <a:srgbClr val="C0C0C0"/>
                  </a:outerShdw>
                </a:effectLst>
                <a:latin typeface="+mn-lt"/>
              </a:rPr>
              <a:t>Διάθεση για άσκηση επιρροής στους άλλους</a:t>
            </a:r>
          </a:p>
          <a:p>
            <a:pPr lvl="1" eaLnBrk="1" hangingPunct="1">
              <a:lnSpc>
                <a:spcPct val="140000"/>
              </a:lnSpc>
              <a:buClr>
                <a:srgbClr val="D04226"/>
              </a:buClr>
              <a:buSzPct val="90000"/>
              <a:buFont typeface="Wingdings" pitchFamily="2" charset="2"/>
              <a:buChar char="ü"/>
              <a:defRPr/>
            </a:pPr>
            <a:r>
              <a:rPr lang="el-GR" sz="2400" dirty="0">
                <a:effectLst>
                  <a:outerShdw blurRad="38100" dist="38100" dir="2700000" algn="tl">
                    <a:srgbClr val="C0C0C0"/>
                  </a:outerShdw>
                </a:effectLst>
                <a:latin typeface="+mn-lt"/>
              </a:rPr>
              <a:t>Ανάγκη για </a:t>
            </a:r>
            <a:r>
              <a:rPr lang="el-GR" sz="2400" b="1" i="1" dirty="0">
                <a:effectLst>
                  <a:outerShdw blurRad="38100" dist="38100" dir="2700000" algn="tl">
                    <a:srgbClr val="C0C0C0"/>
                  </a:outerShdw>
                </a:effectLst>
                <a:latin typeface="+mn-lt"/>
              </a:rPr>
              <a:t>αναγνώριση</a:t>
            </a:r>
            <a:r>
              <a:rPr lang="el-GR" sz="2400" dirty="0">
                <a:effectLst>
                  <a:outerShdw blurRad="38100" dist="38100" dir="2700000" algn="tl">
                    <a:srgbClr val="C0C0C0"/>
                  </a:outerShdw>
                </a:effectLst>
                <a:latin typeface="+mn-lt"/>
              </a:rPr>
              <a:t> από τους άλλους </a:t>
            </a:r>
            <a:r>
              <a:rPr lang="el-GR" sz="2400" b="1" i="1" dirty="0">
                <a:effectLst>
                  <a:outerShdw blurRad="38100" dist="38100" dir="2700000" algn="tl">
                    <a:srgbClr val="C0C0C0"/>
                  </a:outerShdw>
                </a:effectLst>
                <a:latin typeface="+mn-lt"/>
              </a:rPr>
              <a:t>(φιλοδοξία)</a:t>
            </a:r>
          </a:p>
          <a:p>
            <a:pPr lvl="1" eaLnBrk="1" hangingPunct="1">
              <a:lnSpc>
                <a:spcPct val="140000"/>
              </a:lnSpc>
              <a:buClr>
                <a:srgbClr val="D04226"/>
              </a:buClr>
              <a:buSzPct val="90000"/>
              <a:buFont typeface="Wingdings" pitchFamily="2" charset="2"/>
              <a:buChar char="ü"/>
              <a:defRPr/>
            </a:pPr>
            <a:r>
              <a:rPr lang="el-GR" sz="2400" b="1" i="1" dirty="0">
                <a:effectLst>
                  <a:outerShdw blurRad="38100" dist="38100" dir="2700000" algn="tl">
                    <a:srgbClr val="C0C0C0"/>
                  </a:outerShdw>
                </a:effectLst>
                <a:latin typeface="+mn-lt"/>
              </a:rPr>
              <a:t> </a:t>
            </a:r>
            <a:r>
              <a:rPr lang="el-GR" sz="2400" dirty="0">
                <a:effectLst>
                  <a:outerShdw blurRad="38100" dist="38100" dir="2700000" algn="tl">
                    <a:srgbClr val="C0C0C0"/>
                  </a:outerShdw>
                </a:effectLst>
                <a:latin typeface="+mn-lt"/>
              </a:rPr>
              <a:t>Ανάγκη για</a:t>
            </a:r>
            <a:r>
              <a:rPr lang="el-GR" sz="2400" b="1" i="1" dirty="0">
                <a:effectLst>
                  <a:outerShdw blurRad="38100" dist="38100" dir="2700000" algn="tl">
                    <a:srgbClr val="C0C0C0"/>
                  </a:outerShdw>
                </a:effectLst>
                <a:latin typeface="+mn-lt"/>
              </a:rPr>
              <a:t> ολοκλήρωση και για επίτευξη   αποτελεσμάτων</a:t>
            </a:r>
          </a:p>
          <a:p>
            <a:pPr eaLnBrk="1" hangingPunct="1">
              <a:defRPr/>
            </a:pPr>
            <a:endParaRPr lang="el-GR" sz="2400" b="1" i="1" dirty="0">
              <a:latin typeface="Times New Roman" pitchFamily="18" charset="0"/>
            </a:endParaRPr>
          </a:p>
        </p:txBody>
      </p:sp>
    </p:spTree>
    <p:extLst>
      <p:ext uri="{BB962C8B-B14F-4D97-AF65-F5344CB8AC3E}">
        <p14:creationId xmlns:p14="http://schemas.microsoft.com/office/powerpoint/2010/main" xmlns="" val="42872289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3 - Θέση αριθμού διαφάνειας"/>
          <p:cNvSpPr txBox="1">
            <a:spLocks noGrp="1"/>
          </p:cNvSpPr>
          <p:nvPr/>
        </p:nvSpPr>
        <p:spPr bwMode="auto">
          <a:xfrm>
            <a:off x="8229600" y="6413500"/>
            <a:ext cx="914400" cy="457200"/>
          </a:xfrm>
          <a:prstGeom prst="rect">
            <a:avLst/>
          </a:prstGeom>
          <a:noFill/>
          <a:ln w="9525">
            <a:noFill/>
            <a:miter lim="800000"/>
            <a:headEnd/>
            <a:tailEnd/>
          </a:ln>
        </p:spPr>
        <p:txBody>
          <a:bodyPr anchor="b"/>
          <a:lstStyle/>
          <a:p>
            <a:pPr algn="r" eaLnBrk="1" hangingPunct="1"/>
            <a:fld id="{15294388-8158-495B-AEE0-CD1D03500ECC}" type="slidenum">
              <a:rPr lang="en-GB" sz="2400">
                <a:solidFill>
                  <a:schemeClr val="tx2"/>
                </a:solidFill>
                <a:latin typeface="Times New Roman" pitchFamily="18" charset="0"/>
              </a:rPr>
              <a:pPr algn="r" eaLnBrk="1" hangingPunct="1"/>
              <a:t>45</a:t>
            </a:fld>
            <a:endParaRPr lang="en-GB" sz="1400">
              <a:solidFill>
                <a:schemeClr val="tx2"/>
              </a:solidFill>
              <a:latin typeface="Times New Roman" pitchFamily="18" charset="0"/>
            </a:endParaRPr>
          </a:p>
        </p:txBody>
      </p:sp>
      <p:sp>
        <p:nvSpPr>
          <p:cNvPr id="70660" name="Rectangle 4"/>
          <p:cNvSpPr>
            <a:spLocks noChangeArrowheads="1"/>
          </p:cNvSpPr>
          <p:nvPr/>
        </p:nvSpPr>
        <p:spPr bwMode="auto">
          <a:xfrm>
            <a:off x="533402" y="341314"/>
            <a:ext cx="8353425" cy="6580263"/>
          </a:xfrm>
          <a:prstGeom prst="rect">
            <a:avLst/>
          </a:prstGeom>
          <a:noFill/>
          <a:ln w="9525">
            <a:noFill/>
            <a:miter lim="800000"/>
            <a:headEnd/>
            <a:tailEnd/>
          </a:ln>
          <a:effectLst/>
        </p:spPr>
        <p:txBody>
          <a:bodyPr>
            <a:spAutoFit/>
          </a:bodyPr>
          <a:lstStyle/>
          <a:p>
            <a:pPr algn="ctr" eaLnBrk="1" hangingPunct="1"/>
            <a:r>
              <a:rPr lang="el-GR" sz="3600" b="1" dirty="0">
                <a:effectLst>
                  <a:outerShdw blurRad="38100" dist="38100" dir="2700000" algn="tl">
                    <a:srgbClr val="C0C0C0"/>
                  </a:outerShdw>
                </a:effectLst>
                <a:latin typeface="+mn-lt"/>
              </a:rPr>
              <a:t>Ανάπτυξη Ηγετών (συνέχεια</a:t>
            </a:r>
            <a:r>
              <a:rPr lang="el-GR" sz="3600" b="1" dirty="0">
                <a:solidFill>
                  <a:srgbClr val="868AC0"/>
                </a:solidFill>
                <a:effectLst>
                  <a:outerShdw blurRad="38100" dist="38100" dir="2700000" algn="tl">
                    <a:srgbClr val="C0C0C0"/>
                  </a:outerShdw>
                </a:effectLst>
                <a:latin typeface="Times New Roman" pitchFamily="18" charset="0"/>
              </a:rPr>
              <a:t>)</a:t>
            </a:r>
            <a:endParaRPr lang="en-US" sz="3600" b="1" dirty="0">
              <a:solidFill>
                <a:srgbClr val="868AC0"/>
              </a:solidFill>
              <a:effectLst>
                <a:outerShdw blurRad="38100" dist="38100" dir="2700000" algn="tl">
                  <a:srgbClr val="C0C0C0"/>
                </a:outerShdw>
              </a:effectLst>
              <a:latin typeface="Times New Roman" pitchFamily="18" charset="0"/>
            </a:endParaRPr>
          </a:p>
          <a:p>
            <a:pPr algn="ctr" eaLnBrk="1" hangingPunct="1">
              <a:lnSpc>
                <a:spcPct val="60000"/>
              </a:lnSpc>
            </a:pPr>
            <a:endParaRPr lang="el-GR" sz="3600" b="1" dirty="0">
              <a:solidFill>
                <a:srgbClr val="868AC0"/>
              </a:solidFill>
              <a:effectLst>
                <a:outerShdw blurRad="38100" dist="38100" dir="2700000" algn="tl">
                  <a:srgbClr val="C0C0C0"/>
                </a:outerShdw>
              </a:effectLst>
              <a:latin typeface="Times New Roman" pitchFamily="18" charset="0"/>
            </a:endParaRPr>
          </a:p>
          <a:p>
            <a:pPr eaLnBrk="1" hangingPunct="1"/>
            <a:r>
              <a:rPr lang="el-GR" sz="2400" b="1" dirty="0">
                <a:effectLst>
                  <a:outerShdw blurRad="38100" dist="38100" dir="2700000" algn="tl">
                    <a:srgbClr val="C0C0C0"/>
                  </a:outerShdw>
                </a:effectLst>
                <a:latin typeface="+mn-lt"/>
              </a:rPr>
              <a:t>Ανάπτυξη ικανοτήτων ηγεσίας</a:t>
            </a:r>
            <a:endParaRPr lang="en-US" sz="2400" b="1" dirty="0">
              <a:effectLst>
                <a:outerShdw blurRad="38100" dist="38100" dir="2700000" algn="tl">
                  <a:srgbClr val="C0C0C0"/>
                </a:outerShdw>
              </a:effectLst>
              <a:latin typeface="+mn-lt"/>
            </a:endParaRPr>
          </a:p>
          <a:p>
            <a:pPr eaLnBrk="1" hangingPunct="1">
              <a:lnSpc>
                <a:spcPct val="60000"/>
              </a:lnSpc>
            </a:pPr>
            <a:endParaRPr lang="el-GR" sz="2400" b="1" dirty="0">
              <a:solidFill>
                <a:schemeClr val="accent2"/>
              </a:solidFill>
              <a:effectLst>
                <a:outerShdw blurRad="38100" dist="38100" dir="2700000" algn="tl">
                  <a:srgbClr val="C0C0C0"/>
                </a:outerShdw>
              </a:effectLst>
              <a:latin typeface="Times New Roman" pitchFamily="18" charset="0"/>
            </a:endParaRPr>
          </a:p>
          <a:p>
            <a:pPr eaLnBrk="1" hangingPunct="1"/>
            <a:r>
              <a:rPr lang="el-GR" sz="2400" dirty="0">
                <a:solidFill>
                  <a:srgbClr val="D04226"/>
                </a:solidFill>
                <a:effectLst>
                  <a:outerShdw blurRad="38100" dist="38100" dir="2700000" algn="tl">
                    <a:srgbClr val="C0C0C0"/>
                  </a:outerShdw>
                </a:effectLst>
                <a:latin typeface="+mn-lt"/>
              </a:rPr>
              <a:t>ι) </a:t>
            </a:r>
            <a:r>
              <a:rPr lang="en-US" sz="2400" dirty="0">
                <a:solidFill>
                  <a:srgbClr val="D04226"/>
                </a:solidFill>
                <a:effectLst>
                  <a:outerShdw blurRad="38100" dist="38100" dir="2700000" algn="tl">
                    <a:srgbClr val="C0C0C0"/>
                  </a:outerShdw>
                </a:effectLst>
                <a:latin typeface="+mn-lt"/>
              </a:rPr>
              <a:t>“The born leader” school</a:t>
            </a:r>
          </a:p>
          <a:p>
            <a:pPr eaLnBrk="1" hangingPunct="1">
              <a:lnSpc>
                <a:spcPct val="40000"/>
              </a:lnSpc>
            </a:pPr>
            <a:endParaRPr lang="en-US" sz="2400" dirty="0">
              <a:solidFill>
                <a:srgbClr val="D04226"/>
              </a:solidFill>
              <a:effectLst>
                <a:outerShdw blurRad="38100" dist="38100" dir="2700000" algn="tl">
                  <a:srgbClr val="C0C0C0"/>
                </a:outerShdw>
              </a:effectLst>
              <a:latin typeface="Times New Roman" pitchFamily="18" charset="0"/>
            </a:endParaRPr>
          </a:p>
          <a:p>
            <a:pPr lvl="1" eaLnBrk="1" hangingPunct="1">
              <a:buClr>
                <a:srgbClr val="D04226"/>
              </a:buClr>
              <a:buSzPct val="90000"/>
              <a:buFont typeface="Wingdings" pitchFamily="2" charset="2"/>
              <a:buChar char="ü"/>
            </a:pPr>
            <a:r>
              <a:rPr lang="en-US" sz="2000" dirty="0">
                <a:solidFill>
                  <a:schemeClr val="accent2"/>
                </a:solidFill>
                <a:effectLst>
                  <a:outerShdw blurRad="38100" dist="38100" dir="2700000" algn="tl">
                    <a:srgbClr val="C0C0C0"/>
                  </a:outerShdw>
                </a:effectLst>
                <a:latin typeface="Times New Roman" pitchFamily="18" charset="0"/>
              </a:rPr>
              <a:t> </a:t>
            </a:r>
            <a:r>
              <a:rPr lang="el-GR" sz="2000" dirty="0">
                <a:effectLst>
                  <a:outerShdw blurRad="38100" dist="38100" dir="2700000" algn="tl">
                    <a:srgbClr val="C0C0C0"/>
                  </a:outerShdw>
                </a:effectLst>
                <a:latin typeface="+mn-lt"/>
              </a:rPr>
              <a:t>γενετικές προδιαθέσεις (εξυπνάδα, ενεργητικότητα, στόφα, ταμπεραμέντο)</a:t>
            </a:r>
            <a:endParaRPr lang="en-US" sz="2000" dirty="0">
              <a:effectLst>
                <a:outerShdw blurRad="38100" dist="38100" dir="2700000" algn="tl">
                  <a:srgbClr val="C0C0C0"/>
                </a:outerShdw>
              </a:effectLst>
              <a:latin typeface="+mn-lt"/>
            </a:endParaRPr>
          </a:p>
          <a:p>
            <a:pPr lvl="1" eaLnBrk="1" hangingPunct="1">
              <a:lnSpc>
                <a:spcPct val="80000"/>
              </a:lnSpc>
              <a:buClr>
                <a:srgbClr val="D04226"/>
              </a:buClr>
              <a:buSzPct val="90000"/>
              <a:buFont typeface="Wingdings" pitchFamily="2" charset="2"/>
              <a:buNone/>
            </a:pPr>
            <a:endParaRPr lang="el-GR" sz="2000" dirty="0">
              <a:effectLst>
                <a:outerShdw blurRad="38100" dist="38100" dir="2700000" algn="tl">
                  <a:srgbClr val="C0C0C0"/>
                </a:outerShdw>
              </a:effectLst>
              <a:latin typeface="+mn-lt"/>
            </a:endParaRPr>
          </a:p>
          <a:p>
            <a:pPr lvl="1" eaLnBrk="1" hangingPunct="1">
              <a:buClr>
                <a:srgbClr val="D04226"/>
              </a:buClr>
              <a:buSzPct val="90000"/>
              <a:buFont typeface="Wingdings" pitchFamily="2" charset="2"/>
              <a:buChar char="ü"/>
            </a:pPr>
            <a:r>
              <a:rPr lang="el-GR" sz="2000" dirty="0">
                <a:effectLst>
                  <a:outerShdw blurRad="38100" dist="38100" dir="2700000" algn="tl">
                    <a:srgbClr val="C0C0C0"/>
                  </a:outerShdw>
                </a:effectLst>
                <a:latin typeface="+mn-lt"/>
              </a:rPr>
              <a:t> τα γενετικά χαρακτηριστικά διαμορφώνονται πολύ νωρίς στην παιδική ηλικία κυρίως από το περιβάλλον της οικογένειας</a:t>
            </a:r>
          </a:p>
          <a:p>
            <a:pPr eaLnBrk="1" hangingPunct="1">
              <a:lnSpc>
                <a:spcPct val="70000"/>
              </a:lnSpc>
              <a:buClr>
                <a:srgbClr val="D04226"/>
              </a:buClr>
              <a:buSzPct val="90000"/>
              <a:buFont typeface="Wingdings" pitchFamily="2" charset="2"/>
              <a:buNone/>
            </a:pPr>
            <a:endParaRPr lang="el-GR" sz="2000" dirty="0">
              <a:solidFill>
                <a:schemeClr val="accent2"/>
              </a:solidFill>
              <a:effectLst>
                <a:outerShdw blurRad="38100" dist="38100" dir="2700000" algn="tl">
                  <a:srgbClr val="C0C0C0"/>
                </a:outerShdw>
              </a:effectLst>
              <a:latin typeface="Times New Roman" pitchFamily="18" charset="0"/>
            </a:endParaRPr>
          </a:p>
          <a:p>
            <a:pPr eaLnBrk="1" hangingPunct="1">
              <a:buClr>
                <a:srgbClr val="D04226"/>
              </a:buClr>
              <a:buSzPct val="90000"/>
              <a:buFont typeface="Wingdings" pitchFamily="2" charset="2"/>
              <a:buNone/>
            </a:pPr>
            <a:r>
              <a:rPr lang="el-GR" sz="2400" dirty="0" err="1">
                <a:solidFill>
                  <a:srgbClr val="D04226"/>
                </a:solidFill>
                <a:effectLst>
                  <a:outerShdw blurRad="38100" dist="38100" dir="2700000" algn="tl">
                    <a:srgbClr val="C0C0C0"/>
                  </a:outerShdw>
                </a:effectLst>
                <a:latin typeface="+mn-lt"/>
              </a:rPr>
              <a:t>ιι</a:t>
            </a:r>
            <a:r>
              <a:rPr lang="el-GR" sz="2400" dirty="0">
                <a:solidFill>
                  <a:srgbClr val="D04226"/>
                </a:solidFill>
                <a:effectLst>
                  <a:outerShdw blurRad="38100" dist="38100" dir="2700000" algn="tl">
                    <a:srgbClr val="C0C0C0"/>
                  </a:outerShdw>
                </a:effectLst>
                <a:latin typeface="+mn-lt"/>
              </a:rPr>
              <a:t>) </a:t>
            </a:r>
            <a:r>
              <a:rPr lang="en-US" sz="2400" dirty="0">
                <a:solidFill>
                  <a:srgbClr val="D04226"/>
                </a:solidFill>
                <a:effectLst>
                  <a:outerShdw blurRad="38100" dist="38100" dir="2700000" algn="tl">
                    <a:srgbClr val="C0C0C0"/>
                  </a:outerShdw>
                </a:effectLst>
                <a:latin typeface="+mn-lt"/>
                <a:ea typeface="Calibri" pitchFamily="34" charset="0"/>
                <a:cs typeface="Calibri" pitchFamily="34" charset="0"/>
              </a:rPr>
              <a:t>“Leadership is learned” school</a:t>
            </a:r>
          </a:p>
          <a:p>
            <a:pPr lvl="1" eaLnBrk="1" hangingPunct="1">
              <a:buClr>
                <a:srgbClr val="D04226"/>
              </a:buClr>
              <a:buSzPct val="90000"/>
              <a:buFont typeface="Wingdings" pitchFamily="2" charset="2"/>
              <a:buNone/>
            </a:pPr>
            <a:endParaRPr lang="en-US" sz="2000" dirty="0">
              <a:solidFill>
                <a:srgbClr val="D04226"/>
              </a:solidFill>
              <a:effectLst>
                <a:outerShdw blurRad="38100" dist="38100" dir="2700000" algn="tl">
                  <a:srgbClr val="C0C0C0"/>
                </a:outerShdw>
              </a:effectLst>
              <a:latin typeface="Times New Roman" pitchFamily="18" charset="0"/>
            </a:endParaRPr>
          </a:p>
          <a:p>
            <a:pPr lvl="1" eaLnBrk="1" hangingPunct="1">
              <a:lnSpc>
                <a:spcPct val="90000"/>
              </a:lnSpc>
              <a:buClr>
                <a:srgbClr val="D04226"/>
              </a:buClr>
              <a:buSzPct val="90000"/>
              <a:buFont typeface="Wingdings" pitchFamily="2" charset="2"/>
              <a:buChar char="ü"/>
            </a:pPr>
            <a:r>
              <a:rPr lang="en-US" sz="2000" dirty="0">
                <a:solidFill>
                  <a:srgbClr val="D04226"/>
                </a:solidFill>
                <a:effectLst>
                  <a:outerShdw blurRad="38100" dist="38100" dir="2700000" algn="tl">
                    <a:srgbClr val="C0C0C0"/>
                  </a:outerShdw>
                </a:effectLst>
                <a:latin typeface="Times New Roman" pitchFamily="18" charset="0"/>
              </a:rPr>
              <a:t> </a:t>
            </a:r>
            <a:r>
              <a:rPr lang="en-US" sz="2000" dirty="0">
                <a:effectLst>
                  <a:outerShdw blurRad="38100" dist="38100" dir="2700000" algn="tl">
                    <a:srgbClr val="C0C0C0"/>
                  </a:outerShdw>
                </a:effectLst>
                <a:latin typeface="Calibri" pitchFamily="34" charset="0"/>
                <a:ea typeface="Calibri" pitchFamily="34" charset="0"/>
                <a:cs typeface="Calibri" pitchFamily="34" charset="0"/>
              </a:rPr>
              <a:t>o </a:t>
            </a:r>
            <a:r>
              <a:rPr lang="el-GR" sz="2000" dirty="0">
                <a:effectLst>
                  <a:outerShdw blurRad="38100" dist="38100" dir="2700000" algn="tl">
                    <a:srgbClr val="C0C0C0"/>
                  </a:outerShdw>
                </a:effectLst>
                <a:latin typeface="Calibri" pitchFamily="34" charset="0"/>
                <a:ea typeface="Calibri" pitchFamily="34" charset="0"/>
                <a:cs typeface="Calibri" pitchFamily="34" charset="0"/>
              </a:rPr>
              <a:t>ηγέτης πέραν των κληρονομικών στοιχείων και της οικογένειας,  </a:t>
            </a:r>
            <a:r>
              <a:rPr lang="el-GR" sz="2000" b="1" i="1" dirty="0">
                <a:effectLst>
                  <a:outerShdw blurRad="38100" dist="38100" dir="2700000" algn="tl">
                    <a:srgbClr val="C0C0C0"/>
                  </a:outerShdw>
                </a:effectLst>
                <a:latin typeface="Calibri" pitchFamily="34" charset="0"/>
                <a:ea typeface="Calibri" pitchFamily="34" charset="0"/>
                <a:cs typeface="Calibri" pitchFamily="34" charset="0"/>
              </a:rPr>
              <a:t>«πλάθεται»</a:t>
            </a:r>
          </a:p>
          <a:p>
            <a:pPr lvl="1" eaLnBrk="1" hangingPunct="1">
              <a:lnSpc>
                <a:spcPct val="90000"/>
              </a:lnSpc>
              <a:buClr>
                <a:srgbClr val="D04226"/>
              </a:buClr>
              <a:buSzPct val="90000"/>
              <a:buFont typeface="Wingdings" pitchFamily="2" charset="2"/>
              <a:buChar char="ü"/>
            </a:pPr>
            <a:endParaRPr lang="el-GR" sz="2000" b="1" i="1" dirty="0">
              <a:effectLst>
                <a:outerShdw blurRad="38100" dist="38100" dir="2700000" algn="tl">
                  <a:srgbClr val="C0C0C0"/>
                </a:outerShdw>
              </a:effectLst>
              <a:latin typeface="Calibri" pitchFamily="34" charset="0"/>
              <a:ea typeface="Calibri" pitchFamily="34" charset="0"/>
              <a:cs typeface="Calibri" pitchFamily="34" charset="0"/>
            </a:endParaRPr>
          </a:p>
          <a:p>
            <a:pPr lvl="1" eaLnBrk="1" hangingPunct="1">
              <a:lnSpc>
                <a:spcPct val="90000"/>
              </a:lnSpc>
              <a:buClr>
                <a:srgbClr val="D04226"/>
              </a:buClr>
              <a:buSzPct val="90000"/>
              <a:buFont typeface="Wingdings" pitchFamily="2" charset="2"/>
              <a:buChar char="ü"/>
            </a:pPr>
            <a:r>
              <a:rPr lang="el-GR" sz="2000" b="1" i="1" dirty="0">
                <a:effectLst>
                  <a:outerShdw blurRad="38100" dist="38100" dir="2700000" algn="tl">
                    <a:srgbClr val="C0C0C0"/>
                  </a:outerShdw>
                </a:effectLst>
                <a:latin typeface="Calibri" pitchFamily="34" charset="0"/>
                <a:ea typeface="Calibri" pitchFamily="34" charset="0"/>
                <a:cs typeface="Calibri" pitchFamily="34" charset="0"/>
              </a:rPr>
              <a:t> </a:t>
            </a:r>
            <a:r>
              <a:rPr lang="el-GR" sz="2000" dirty="0">
                <a:effectLst>
                  <a:outerShdw blurRad="38100" dist="38100" dir="2700000" algn="tl">
                    <a:srgbClr val="C0C0C0"/>
                  </a:outerShdw>
                </a:effectLst>
                <a:latin typeface="Calibri" pitchFamily="34" charset="0"/>
                <a:ea typeface="Calibri" pitchFamily="34" charset="0"/>
                <a:cs typeface="Calibri" pitchFamily="34" charset="0"/>
              </a:rPr>
              <a:t>εκπαίδευση, εργασιακή εμπειρία, υιοθέτηση προτύπων άλλων ανθρώπων (μίμηση-</a:t>
            </a:r>
            <a:r>
              <a:rPr lang="en-US" sz="2000" dirty="0">
                <a:effectLst>
                  <a:outerShdw blurRad="38100" dist="38100" dir="2700000" algn="tl">
                    <a:srgbClr val="C0C0C0"/>
                  </a:outerShdw>
                </a:effectLst>
                <a:latin typeface="Calibri" pitchFamily="34" charset="0"/>
                <a:ea typeface="Calibri" pitchFamily="34" charset="0"/>
                <a:cs typeface="Calibri" pitchFamily="34" charset="0"/>
              </a:rPr>
              <a:t>role models)</a:t>
            </a:r>
          </a:p>
          <a:p>
            <a:pPr eaLnBrk="1" hangingPunct="1">
              <a:buClr>
                <a:srgbClr val="D04226"/>
              </a:buClr>
              <a:buSzPct val="90000"/>
              <a:buFont typeface="Wingdings" pitchFamily="2" charset="2"/>
              <a:buNone/>
            </a:pPr>
            <a:endParaRPr lang="el-GR" sz="2400" dirty="0">
              <a:solidFill>
                <a:srgbClr val="D04226"/>
              </a:solidFill>
              <a:effectLst>
                <a:outerShdw blurRad="38100" dist="38100" dir="2700000" algn="tl">
                  <a:srgbClr val="C0C0C0"/>
                </a:outerShdw>
              </a:effectLst>
              <a:latin typeface="Times New Roman" pitchFamily="18" charset="0"/>
            </a:endParaRPr>
          </a:p>
          <a:p>
            <a:pPr eaLnBrk="1" hangingPunct="1"/>
            <a:endParaRPr lang="el-GR" sz="2400" b="1" i="1" dirty="0">
              <a:solidFill>
                <a:srgbClr val="D04226"/>
              </a:solidFill>
              <a:effectLst>
                <a:outerShdw blurRad="38100" dist="38100" dir="2700000" algn="tl">
                  <a:srgbClr val="C0C0C0"/>
                </a:outerShdw>
              </a:effectLst>
              <a:latin typeface="Times New Roman" pitchFamily="18" charset="0"/>
            </a:endParaRPr>
          </a:p>
        </p:txBody>
      </p:sp>
    </p:spTree>
    <p:extLst>
      <p:ext uri="{BB962C8B-B14F-4D97-AF65-F5344CB8AC3E}">
        <p14:creationId xmlns:p14="http://schemas.microsoft.com/office/powerpoint/2010/main" xmlns="" val="3204377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3 - Θέση αριθμού διαφάνειας"/>
          <p:cNvSpPr txBox="1">
            <a:spLocks noGrp="1"/>
          </p:cNvSpPr>
          <p:nvPr/>
        </p:nvSpPr>
        <p:spPr bwMode="auto">
          <a:xfrm>
            <a:off x="8229600" y="6413500"/>
            <a:ext cx="914400" cy="457200"/>
          </a:xfrm>
          <a:prstGeom prst="rect">
            <a:avLst/>
          </a:prstGeom>
          <a:noFill/>
          <a:ln w="9525">
            <a:noFill/>
            <a:miter lim="800000"/>
            <a:headEnd/>
            <a:tailEnd/>
          </a:ln>
        </p:spPr>
        <p:txBody>
          <a:bodyPr anchor="b"/>
          <a:lstStyle/>
          <a:p>
            <a:pPr algn="r" eaLnBrk="1" hangingPunct="1"/>
            <a:fld id="{0FE5E9FE-C6D2-4068-BB60-F537AA90EE82}" type="slidenum">
              <a:rPr lang="en-GB" sz="2400">
                <a:solidFill>
                  <a:schemeClr val="tx2"/>
                </a:solidFill>
                <a:latin typeface="Times New Roman" pitchFamily="18" charset="0"/>
              </a:rPr>
              <a:pPr algn="r" eaLnBrk="1" hangingPunct="1"/>
              <a:t>46</a:t>
            </a:fld>
            <a:endParaRPr lang="en-GB" sz="1400">
              <a:solidFill>
                <a:schemeClr val="tx2"/>
              </a:solidFill>
              <a:latin typeface="Times New Roman" pitchFamily="18" charset="0"/>
            </a:endParaRPr>
          </a:p>
        </p:txBody>
      </p:sp>
      <p:sp>
        <p:nvSpPr>
          <p:cNvPr id="71684" name="Rectangle 4"/>
          <p:cNvSpPr>
            <a:spLocks noChangeArrowheads="1"/>
          </p:cNvSpPr>
          <p:nvPr/>
        </p:nvSpPr>
        <p:spPr bwMode="auto">
          <a:xfrm>
            <a:off x="500036" y="428606"/>
            <a:ext cx="8424863" cy="6106287"/>
          </a:xfrm>
          <a:prstGeom prst="rect">
            <a:avLst/>
          </a:prstGeom>
          <a:noFill/>
          <a:ln w="9525">
            <a:noFill/>
            <a:miter lim="800000"/>
            <a:headEnd/>
            <a:tailEnd/>
          </a:ln>
          <a:effectLst/>
        </p:spPr>
        <p:txBody>
          <a:bodyPr>
            <a:spAutoFit/>
          </a:bodyPr>
          <a:lstStyle/>
          <a:p>
            <a:pPr algn="ctr" eaLnBrk="1" hangingPunct="1"/>
            <a:r>
              <a:rPr lang="el-GR" sz="4000" b="1" dirty="0">
                <a:effectLst>
                  <a:outerShdw blurRad="38100" dist="38100" dir="2700000" algn="tl">
                    <a:srgbClr val="C0C0C0"/>
                  </a:outerShdw>
                </a:effectLst>
                <a:latin typeface="+mn-lt"/>
              </a:rPr>
              <a:t>Ανάπτυξη Ηγετών (συνέχεια)</a:t>
            </a:r>
            <a:endParaRPr lang="en-US" sz="4000" b="1" dirty="0">
              <a:effectLst>
                <a:outerShdw blurRad="38100" dist="38100" dir="2700000" algn="tl">
                  <a:srgbClr val="C0C0C0"/>
                </a:outerShdw>
              </a:effectLst>
              <a:latin typeface="+mn-lt"/>
            </a:endParaRPr>
          </a:p>
          <a:p>
            <a:pPr algn="ctr" eaLnBrk="1" hangingPunct="1">
              <a:lnSpc>
                <a:spcPct val="60000"/>
              </a:lnSpc>
            </a:pPr>
            <a:endParaRPr lang="en-US" sz="4000" b="1" dirty="0">
              <a:solidFill>
                <a:schemeClr val="accent2"/>
              </a:solidFill>
              <a:effectLst>
                <a:outerShdw blurRad="38100" dist="38100" dir="2700000" algn="tl">
                  <a:srgbClr val="C0C0C0"/>
                </a:outerShdw>
              </a:effectLst>
              <a:latin typeface="Times New Roman" pitchFamily="18" charset="0"/>
            </a:endParaRPr>
          </a:p>
          <a:p>
            <a:pPr eaLnBrk="1" hangingPunct="1"/>
            <a:r>
              <a:rPr lang="el-GR" sz="2400" b="1" dirty="0">
                <a:effectLst>
                  <a:outerShdw blurRad="38100" dist="38100" dir="2700000" algn="tl">
                    <a:srgbClr val="C0C0C0"/>
                  </a:outerShdw>
                </a:effectLst>
                <a:latin typeface="+mn-lt"/>
              </a:rPr>
              <a:t>Αναπτυξιακές ευκαιρίες</a:t>
            </a:r>
          </a:p>
          <a:p>
            <a:pPr eaLnBrk="1" hangingPunct="1">
              <a:lnSpc>
                <a:spcPct val="20000"/>
              </a:lnSpc>
            </a:pPr>
            <a:endParaRPr lang="el-GR" sz="2400" b="1" dirty="0">
              <a:effectLst>
                <a:outerShdw blurRad="38100" dist="38100" dir="2700000" algn="tl">
                  <a:srgbClr val="C0C0C0"/>
                </a:outerShdw>
              </a:effectLst>
              <a:latin typeface="+mn-lt"/>
            </a:endParaRPr>
          </a:p>
          <a:p>
            <a:pPr eaLnBrk="1" hangingPunct="1">
              <a:buSzPct val="85000"/>
              <a:buFontTx/>
              <a:buBlip>
                <a:blip r:embed="rId3"/>
              </a:buBlip>
            </a:pPr>
            <a:r>
              <a:rPr lang="el-GR" sz="2400" b="1" dirty="0">
                <a:effectLst>
                  <a:outerShdw blurRad="38100" dist="38100" dir="2700000" algn="tl">
                    <a:srgbClr val="C0C0C0"/>
                  </a:outerShdw>
                </a:effectLst>
                <a:latin typeface="+mn-lt"/>
              </a:rPr>
              <a:t> </a:t>
            </a:r>
            <a:r>
              <a:rPr lang="el-GR" sz="2000" dirty="0">
                <a:effectLst>
                  <a:outerShdw blurRad="38100" dist="38100" dir="2700000" algn="tl">
                    <a:srgbClr val="C0C0C0"/>
                  </a:outerShdw>
                </a:effectLst>
                <a:latin typeface="+mn-lt"/>
              </a:rPr>
              <a:t>προκλητικά καθήκοντα-αναθέσεις νωρίς στα πρώτα στάδια στην καριέρα</a:t>
            </a:r>
          </a:p>
          <a:p>
            <a:pPr eaLnBrk="1" hangingPunct="1">
              <a:lnSpc>
                <a:spcPct val="70000"/>
              </a:lnSpc>
              <a:buSzPct val="85000"/>
            </a:pPr>
            <a:endParaRPr lang="el-GR" sz="2000" dirty="0">
              <a:effectLst>
                <a:outerShdw blurRad="38100" dist="38100" dir="2700000" algn="tl">
                  <a:srgbClr val="C0C0C0"/>
                </a:outerShdw>
              </a:effectLst>
              <a:latin typeface="+mn-lt"/>
            </a:endParaRPr>
          </a:p>
          <a:p>
            <a:pPr eaLnBrk="1" hangingPunct="1">
              <a:buSzPct val="85000"/>
              <a:buFontTx/>
              <a:buBlip>
                <a:blip r:embed="rId3"/>
              </a:buBlip>
            </a:pPr>
            <a:r>
              <a:rPr lang="el-GR" sz="2000" dirty="0">
                <a:effectLst>
                  <a:outerShdw blurRad="38100" dist="38100" dir="2700000" algn="tl">
                    <a:srgbClr val="C0C0C0"/>
                  </a:outerShdw>
                </a:effectLst>
                <a:latin typeface="+mn-lt"/>
              </a:rPr>
              <a:t> παρακολούθηση πολύ καλών και πολύ κακών προτύπων ηγετών νωρίς στην καριέρα</a:t>
            </a:r>
          </a:p>
          <a:p>
            <a:pPr eaLnBrk="1" hangingPunct="1">
              <a:lnSpc>
                <a:spcPct val="60000"/>
              </a:lnSpc>
              <a:buSzPct val="85000"/>
              <a:buFontTx/>
              <a:buBlip>
                <a:blip r:embed="rId3"/>
              </a:buBlip>
            </a:pPr>
            <a:endParaRPr lang="el-GR" sz="2000" dirty="0">
              <a:effectLst>
                <a:outerShdw blurRad="38100" dist="38100" dir="2700000" algn="tl">
                  <a:srgbClr val="C0C0C0"/>
                </a:outerShdw>
              </a:effectLst>
              <a:latin typeface="+mn-lt"/>
            </a:endParaRPr>
          </a:p>
          <a:p>
            <a:pPr eaLnBrk="1" hangingPunct="1">
              <a:buSzPct val="85000"/>
              <a:buFontTx/>
              <a:buBlip>
                <a:blip r:embed="rId3"/>
              </a:buBlip>
            </a:pPr>
            <a:r>
              <a:rPr lang="el-GR" sz="2000" dirty="0">
                <a:effectLst>
                  <a:outerShdw blurRad="38100" dist="38100" dir="2700000" algn="tl">
                    <a:srgbClr val="C0C0C0"/>
                  </a:outerShdw>
                </a:effectLst>
                <a:latin typeface="+mn-lt"/>
              </a:rPr>
              <a:t> καθήκοντα-αναθέσεις που διευρύνουν τη γνώση και την εμπειρία</a:t>
            </a:r>
          </a:p>
          <a:p>
            <a:pPr eaLnBrk="1" hangingPunct="1">
              <a:lnSpc>
                <a:spcPct val="80000"/>
              </a:lnSpc>
              <a:buSzPct val="85000"/>
            </a:pPr>
            <a:endParaRPr lang="el-GR" sz="2000" dirty="0">
              <a:effectLst>
                <a:outerShdw blurRad="38100" dist="38100" dir="2700000" algn="tl">
                  <a:srgbClr val="C0C0C0"/>
                </a:outerShdw>
              </a:effectLst>
              <a:latin typeface="+mn-lt"/>
            </a:endParaRPr>
          </a:p>
          <a:p>
            <a:pPr eaLnBrk="1" hangingPunct="1">
              <a:buSzPct val="85000"/>
              <a:buFontTx/>
              <a:buBlip>
                <a:blip r:embed="rId3"/>
              </a:buBlip>
            </a:pPr>
            <a:r>
              <a:rPr lang="el-GR" sz="2000" dirty="0">
                <a:effectLst>
                  <a:outerShdw blurRad="38100" dist="38100" dir="2700000" algn="tl">
                    <a:srgbClr val="C0C0C0"/>
                  </a:outerShdw>
                </a:effectLst>
                <a:latin typeface="+mn-lt"/>
              </a:rPr>
              <a:t> καθοδήγηση και συμβουλή από υψηλά στελέχη</a:t>
            </a:r>
          </a:p>
          <a:p>
            <a:pPr eaLnBrk="1" hangingPunct="1">
              <a:lnSpc>
                <a:spcPct val="60000"/>
              </a:lnSpc>
              <a:buSzPct val="85000"/>
            </a:pPr>
            <a:endParaRPr lang="el-GR" sz="2000" dirty="0">
              <a:effectLst>
                <a:outerShdw blurRad="38100" dist="38100" dir="2700000" algn="tl">
                  <a:srgbClr val="C0C0C0"/>
                </a:outerShdw>
              </a:effectLst>
              <a:latin typeface="+mn-lt"/>
            </a:endParaRPr>
          </a:p>
          <a:p>
            <a:pPr eaLnBrk="1" hangingPunct="1">
              <a:buSzPct val="85000"/>
              <a:buFontTx/>
              <a:buBlip>
                <a:blip r:embed="rId3"/>
              </a:buBlip>
            </a:pPr>
            <a:r>
              <a:rPr lang="en-US" sz="2000" dirty="0">
                <a:effectLst>
                  <a:outerShdw blurRad="38100" dist="38100" dir="2700000" algn="tl">
                    <a:srgbClr val="C0C0C0"/>
                  </a:outerShdw>
                </a:effectLst>
                <a:latin typeface="+mn-lt"/>
              </a:rPr>
              <a:t> </a:t>
            </a:r>
            <a:r>
              <a:rPr lang="el-GR" sz="2000" dirty="0">
                <a:effectLst>
                  <a:outerShdw blurRad="38100" dist="38100" dir="2700000" algn="tl">
                    <a:srgbClr val="C0C0C0"/>
                  </a:outerShdw>
                </a:effectLst>
                <a:latin typeface="+mn-lt"/>
              </a:rPr>
              <a:t>παρακολούθηση συσκέψεων εκτός των δικών τους υπευθυνοτήτων</a:t>
            </a:r>
          </a:p>
          <a:p>
            <a:pPr eaLnBrk="1" hangingPunct="1">
              <a:buSzPct val="85000"/>
              <a:buFontTx/>
              <a:buBlip>
                <a:blip r:embed="rId3"/>
              </a:buBlip>
            </a:pPr>
            <a:endParaRPr lang="el-GR" sz="2000" dirty="0">
              <a:effectLst>
                <a:outerShdw blurRad="38100" dist="38100" dir="2700000" algn="tl">
                  <a:srgbClr val="C0C0C0"/>
                </a:outerShdw>
              </a:effectLst>
              <a:latin typeface="+mn-lt"/>
            </a:endParaRPr>
          </a:p>
          <a:p>
            <a:pPr eaLnBrk="1" hangingPunct="1">
              <a:buSzPct val="85000"/>
              <a:buFontTx/>
              <a:buBlip>
                <a:blip r:embed="rId3"/>
              </a:buBlip>
            </a:pPr>
            <a:r>
              <a:rPr lang="el-GR" sz="2000" dirty="0">
                <a:effectLst>
                  <a:outerShdw blurRad="38100" dist="38100" dir="2700000" algn="tl">
                    <a:srgbClr val="C0C0C0"/>
                  </a:outerShdw>
                </a:effectLst>
                <a:latin typeface="+mn-lt"/>
              </a:rPr>
              <a:t> ειδικές αναπτυξιακές θέσεις (</a:t>
            </a:r>
            <a:r>
              <a:rPr lang="el-GR" sz="2000" dirty="0" err="1">
                <a:effectLst>
                  <a:outerShdw blurRad="38100" dist="38100" dir="2700000" algn="tl">
                    <a:srgbClr val="C0C0C0"/>
                  </a:outerShdw>
                </a:effectLst>
                <a:latin typeface="+mn-lt"/>
              </a:rPr>
              <a:t>π.χ</a:t>
            </a:r>
            <a:r>
              <a:rPr lang="el-GR" sz="2000" dirty="0">
                <a:effectLst>
                  <a:outerShdw blurRad="38100" dist="38100" dir="2700000" algn="tl">
                    <a:srgbClr val="C0C0C0"/>
                  </a:outerShdw>
                </a:effectLst>
                <a:latin typeface="+mn-lt"/>
              </a:rPr>
              <a:t> βοηθός ανωτέρων στελεχών)</a:t>
            </a:r>
          </a:p>
          <a:p>
            <a:pPr eaLnBrk="1" hangingPunct="1">
              <a:buSzPct val="85000"/>
              <a:buFontTx/>
              <a:buBlip>
                <a:blip r:embed="rId3"/>
              </a:buBlip>
            </a:pPr>
            <a:endParaRPr lang="el-GR" sz="2000" dirty="0">
              <a:effectLst>
                <a:outerShdw blurRad="38100" dist="38100" dir="2700000" algn="tl">
                  <a:srgbClr val="C0C0C0"/>
                </a:outerShdw>
              </a:effectLst>
              <a:latin typeface="+mn-lt"/>
            </a:endParaRPr>
          </a:p>
          <a:p>
            <a:pPr eaLnBrk="1" hangingPunct="1">
              <a:buSzPct val="85000"/>
              <a:buFontTx/>
              <a:buBlip>
                <a:blip r:embed="rId3"/>
              </a:buBlip>
            </a:pPr>
            <a:r>
              <a:rPr lang="el-GR" sz="2000" dirty="0">
                <a:effectLst>
                  <a:outerShdw blurRad="38100" dist="38100" dir="2700000" algn="tl">
                    <a:srgbClr val="C0C0C0"/>
                  </a:outerShdw>
                </a:effectLst>
                <a:latin typeface="+mn-lt"/>
              </a:rPr>
              <a:t> ειδικά </a:t>
            </a:r>
            <a:r>
              <a:rPr lang="en-US" sz="2000" dirty="0">
                <a:effectLst>
                  <a:outerShdw blurRad="38100" dist="38100" dir="2700000" algn="tl">
                    <a:srgbClr val="C0C0C0"/>
                  </a:outerShdw>
                </a:effectLst>
                <a:latin typeface="+mn-lt"/>
              </a:rPr>
              <a:t>projects</a:t>
            </a:r>
          </a:p>
          <a:p>
            <a:pPr eaLnBrk="1" hangingPunct="1">
              <a:buSzPct val="85000"/>
              <a:buFontTx/>
              <a:buBlip>
                <a:blip r:embed="rId3"/>
              </a:buBlip>
            </a:pPr>
            <a:endParaRPr lang="en-US" sz="2000" dirty="0">
              <a:effectLst>
                <a:outerShdw blurRad="38100" dist="38100" dir="2700000" algn="tl">
                  <a:srgbClr val="C0C0C0"/>
                </a:outerShdw>
              </a:effectLst>
              <a:latin typeface="+mn-lt"/>
            </a:endParaRPr>
          </a:p>
          <a:p>
            <a:pPr eaLnBrk="1" hangingPunct="1">
              <a:buSzPct val="85000"/>
              <a:buFontTx/>
              <a:buBlip>
                <a:blip r:embed="rId3"/>
              </a:buBlip>
            </a:pPr>
            <a:r>
              <a:rPr lang="en-US" sz="2000" dirty="0">
                <a:effectLst>
                  <a:outerShdw blurRad="38100" dist="38100" dir="2700000" algn="tl">
                    <a:srgbClr val="C0C0C0"/>
                  </a:outerShdw>
                </a:effectLst>
                <a:latin typeface="+mn-lt"/>
              </a:rPr>
              <a:t> </a:t>
            </a:r>
            <a:r>
              <a:rPr lang="el-GR" sz="2000" dirty="0">
                <a:effectLst>
                  <a:outerShdw blurRad="38100" dist="38100" dir="2700000" algn="tl">
                    <a:srgbClr val="C0C0C0"/>
                  </a:outerShdw>
                </a:effectLst>
                <a:latin typeface="+mn-lt"/>
              </a:rPr>
              <a:t>σχεδιασμένα επίσημα εκπαιδευτικά προγράμματα</a:t>
            </a:r>
            <a:endParaRPr lang="en-US" sz="2000" dirty="0">
              <a:effectLst>
                <a:outerShdw blurRad="38100" dist="38100" dir="2700000" algn="tl">
                  <a:srgbClr val="C0C0C0"/>
                </a:outerShdw>
              </a:effectLst>
              <a:latin typeface="+mn-lt"/>
            </a:endParaRPr>
          </a:p>
        </p:txBody>
      </p:sp>
    </p:spTree>
    <p:extLst>
      <p:ext uri="{BB962C8B-B14F-4D97-AF65-F5344CB8AC3E}">
        <p14:creationId xmlns:p14="http://schemas.microsoft.com/office/powerpoint/2010/main" xmlns="" val="18653228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3 - Θέση αριθμού διαφάνειας"/>
          <p:cNvSpPr txBox="1">
            <a:spLocks noGrp="1"/>
          </p:cNvSpPr>
          <p:nvPr/>
        </p:nvSpPr>
        <p:spPr bwMode="auto">
          <a:xfrm>
            <a:off x="8229600" y="6413500"/>
            <a:ext cx="914400" cy="457200"/>
          </a:xfrm>
          <a:prstGeom prst="rect">
            <a:avLst/>
          </a:prstGeom>
          <a:noFill/>
          <a:ln w="9525">
            <a:noFill/>
            <a:miter lim="800000"/>
            <a:headEnd/>
            <a:tailEnd/>
          </a:ln>
        </p:spPr>
        <p:txBody>
          <a:bodyPr anchor="b"/>
          <a:lstStyle/>
          <a:p>
            <a:pPr algn="r" eaLnBrk="1" hangingPunct="1"/>
            <a:fld id="{C0089D5D-DECD-4E8C-97EA-D8846F64B1FD}" type="slidenum">
              <a:rPr lang="en-GB" sz="2400">
                <a:solidFill>
                  <a:schemeClr val="tx2"/>
                </a:solidFill>
                <a:latin typeface="Times New Roman" pitchFamily="18" charset="0"/>
              </a:rPr>
              <a:pPr algn="r" eaLnBrk="1" hangingPunct="1"/>
              <a:t>47</a:t>
            </a:fld>
            <a:endParaRPr lang="en-GB" sz="1400">
              <a:solidFill>
                <a:schemeClr val="tx2"/>
              </a:solidFill>
              <a:latin typeface="Times New Roman" pitchFamily="18" charset="0"/>
            </a:endParaRPr>
          </a:p>
        </p:txBody>
      </p:sp>
      <p:sp>
        <p:nvSpPr>
          <p:cNvPr id="72708" name="Text Box 4"/>
          <p:cNvSpPr txBox="1">
            <a:spLocks noChangeArrowheads="1"/>
          </p:cNvSpPr>
          <p:nvPr/>
        </p:nvSpPr>
        <p:spPr bwMode="auto">
          <a:xfrm>
            <a:off x="533402" y="228602"/>
            <a:ext cx="7993063" cy="6001643"/>
          </a:xfrm>
          <a:prstGeom prst="rect">
            <a:avLst/>
          </a:prstGeom>
          <a:noFill/>
          <a:ln w="9525">
            <a:noFill/>
            <a:miter lim="800000"/>
            <a:headEnd/>
            <a:tailEnd/>
          </a:ln>
          <a:effectLst/>
        </p:spPr>
        <p:txBody>
          <a:bodyPr>
            <a:spAutoFit/>
          </a:bodyPr>
          <a:lstStyle/>
          <a:p>
            <a:pPr algn="ctr" eaLnBrk="1" hangingPunct="1"/>
            <a:r>
              <a:rPr lang="el-GR" sz="4000" b="1" dirty="0">
                <a:effectLst>
                  <a:outerShdw blurRad="38100" dist="38100" dir="2700000" algn="tl">
                    <a:srgbClr val="C0C0C0"/>
                  </a:outerShdw>
                </a:effectLst>
                <a:latin typeface="+mn-lt"/>
              </a:rPr>
              <a:t>Εκτροχιασμός του ηγέτη (</a:t>
            </a:r>
            <a:r>
              <a:rPr lang="en-US" sz="4000" b="1" dirty="0">
                <a:effectLst>
                  <a:outerShdw blurRad="38100" dist="38100" dir="2700000" algn="tl">
                    <a:srgbClr val="C0C0C0"/>
                  </a:outerShdw>
                </a:effectLst>
                <a:latin typeface="+mn-lt"/>
              </a:rPr>
              <a:t>derailment)</a:t>
            </a:r>
            <a:endParaRPr lang="el-GR" sz="4000" b="1" dirty="0">
              <a:effectLst>
                <a:outerShdw blurRad="38100" dist="38100" dir="2700000" algn="tl">
                  <a:srgbClr val="C0C0C0"/>
                </a:outerShdw>
              </a:effectLst>
              <a:latin typeface="+mn-lt"/>
            </a:endParaRPr>
          </a:p>
          <a:p>
            <a:pPr algn="ctr" eaLnBrk="1" hangingPunct="1"/>
            <a:endParaRPr lang="el-GR" sz="4000" b="1" dirty="0">
              <a:solidFill>
                <a:srgbClr val="868AC0"/>
              </a:solidFill>
              <a:effectLst>
                <a:outerShdw blurRad="38100" dist="38100" dir="2700000" algn="tl">
                  <a:srgbClr val="C0C0C0"/>
                </a:outerShdw>
              </a:effectLst>
              <a:latin typeface="Times New Roman" pitchFamily="18" charset="0"/>
            </a:endParaRPr>
          </a:p>
          <a:p>
            <a:pPr eaLnBrk="1" hangingPunct="1">
              <a:buFontTx/>
              <a:buBlip>
                <a:blip r:embed="rId3"/>
              </a:buBlip>
            </a:pPr>
            <a:r>
              <a:rPr lang="en-US" sz="2400" dirty="0">
                <a:effectLst>
                  <a:outerShdw blurRad="38100" dist="38100" dir="2700000" algn="tl">
                    <a:srgbClr val="C0C0C0"/>
                  </a:outerShdw>
                </a:effectLst>
                <a:latin typeface="Times New Roman" pitchFamily="18" charset="0"/>
              </a:rPr>
              <a:t>  </a:t>
            </a:r>
            <a:r>
              <a:rPr lang="el-GR" sz="2400" dirty="0">
                <a:effectLst>
                  <a:outerShdw blurRad="38100" dist="38100" dir="2700000" algn="tl">
                    <a:srgbClr val="C0C0C0"/>
                  </a:outerShdw>
                </a:effectLst>
                <a:latin typeface="+mn-lt"/>
              </a:rPr>
              <a:t>Γιατί ηγέτες που διαθέτουν χαρίσματα και ηγετικές </a:t>
            </a:r>
            <a:r>
              <a:rPr lang="en-US" sz="2400" dirty="0">
                <a:effectLst>
                  <a:outerShdw blurRad="38100" dist="38100" dir="2700000" algn="tl">
                    <a:srgbClr val="C0C0C0"/>
                  </a:outerShdw>
                </a:effectLst>
                <a:latin typeface="+mn-lt"/>
              </a:rPr>
              <a:t> </a:t>
            </a:r>
            <a:r>
              <a:rPr lang="el-GR" sz="2400" dirty="0">
                <a:effectLst>
                  <a:outerShdw blurRad="38100" dist="38100" dir="2700000" algn="tl">
                    <a:srgbClr val="C0C0C0"/>
                  </a:outerShdw>
                </a:effectLst>
                <a:latin typeface="+mn-lt"/>
              </a:rPr>
              <a:t>ικανότητες και για αρκετό χρονικό διάστημα θεωρούνται επιτυχημένοι και έχουν υψηλές αποδόσεις, αποτυγχάνουν</a:t>
            </a:r>
            <a:r>
              <a:rPr lang="el-GR" sz="2400" b="1" dirty="0">
                <a:effectLst>
                  <a:outerShdw blurRad="38100" dist="38100" dir="2700000" algn="tl">
                    <a:srgbClr val="C0C0C0"/>
                  </a:outerShdw>
                </a:effectLst>
                <a:latin typeface="+mn-lt"/>
              </a:rPr>
              <a:t>?</a:t>
            </a:r>
          </a:p>
          <a:p>
            <a:pPr eaLnBrk="1" hangingPunct="1"/>
            <a:endParaRPr lang="el-GR" sz="2400" dirty="0">
              <a:effectLst>
                <a:outerShdw blurRad="38100" dist="38100" dir="2700000" algn="tl">
                  <a:srgbClr val="C0C0C0"/>
                </a:outerShdw>
              </a:effectLst>
              <a:latin typeface="+mn-lt"/>
            </a:endParaRPr>
          </a:p>
          <a:p>
            <a:pPr lvl="1" eaLnBrk="1" hangingPunct="1">
              <a:buClr>
                <a:srgbClr val="D04226"/>
              </a:buClr>
              <a:buSzPct val="90000"/>
              <a:buFont typeface="Wingdings" pitchFamily="2" charset="2"/>
              <a:buChar char="Ø"/>
            </a:pPr>
            <a:r>
              <a:rPr lang="el-GR" sz="2400" dirty="0">
                <a:effectLst>
                  <a:outerShdw blurRad="38100" dist="38100" dir="2700000" algn="tl">
                    <a:srgbClr val="C0C0C0"/>
                  </a:outerShdw>
                </a:effectLst>
                <a:latin typeface="+mn-lt"/>
              </a:rPr>
              <a:t> Οι αιτίες επιτυχίας σε ένα περιβάλλον</a:t>
            </a:r>
            <a:r>
              <a:rPr lang="en-US" sz="2400" dirty="0">
                <a:effectLst>
                  <a:outerShdw blurRad="38100" dist="38100" dir="2700000" algn="tl">
                    <a:srgbClr val="C0C0C0"/>
                  </a:outerShdw>
                </a:effectLst>
                <a:latin typeface="+mn-lt"/>
              </a:rPr>
              <a:t> </a:t>
            </a:r>
            <a:r>
              <a:rPr lang="en-US" sz="2400" b="1" i="1" dirty="0">
                <a:effectLst>
                  <a:outerShdw blurRad="38100" dist="38100" dir="2700000" algn="tl">
                    <a:srgbClr val="C0C0C0"/>
                  </a:outerShdw>
                </a:effectLst>
                <a:latin typeface="+mn-lt"/>
              </a:rPr>
              <a:t>(strengths)</a:t>
            </a:r>
            <a:r>
              <a:rPr lang="el-GR" sz="2400" dirty="0">
                <a:effectLst>
                  <a:outerShdw blurRad="38100" dist="38100" dir="2700000" algn="tl">
                    <a:srgbClr val="C0C0C0"/>
                  </a:outerShdw>
                </a:effectLst>
                <a:latin typeface="+mn-lt"/>
              </a:rPr>
              <a:t>, μετατρέπονται σε </a:t>
            </a:r>
            <a:r>
              <a:rPr lang="el-GR" sz="2400" b="1" i="1" dirty="0">
                <a:effectLst>
                  <a:outerShdw blurRad="38100" dist="38100" dir="2700000" algn="tl">
                    <a:srgbClr val="C0C0C0"/>
                  </a:outerShdw>
                </a:effectLst>
                <a:latin typeface="+mn-lt"/>
              </a:rPr>
              <a:t>αιτίες αποτυχίας</a:t>
            </a:r>
            <a:r>
              <a:rPr lang="el-GR" sz="2400" dirty="0">
                <a:effectLst>
                  <a:outerShdw blurRad="38100" dist="38100" dir="2700000" algn="tl">
                    <a:srgbClr val="C0C0C0"/>
                  </a:outerShdw>
                </a:effectLst>
                <a:latin typeface="+mn-lt"/>
              </a:rPr>
              <a:t> σε ένα διαφορετικό περιβάλλον</a:t>
            </a:r>
          </a:p>
          <a:p>
            <a:pPr lvl="1" eaLnBrk="1" hangingPunct="1">
              <a:buClr>
                <a:srgbClr val="D04226"/>
              </a:buClr>
              <a:buSzPct val="90000"/>
              <a:buFont typeface="Wingdings" pitchFamily="2" charset="2"/>
              <a:buNone/>
            </a:pPr>
            <a:endParaRPr lang="el-GR" sz="2400" dirty="0">
              <a:effectLst>
                <a:outerShdw blurRad="38100" dist="38100" dir="2700000" algn="tl">
                  <a:srgbClr val="C0C0C0"/>
                </a:outerShdw>
              </a:effectLst>
              <a:latin typeface="+mn-lt"/>
            </a:endParaRPr>
          </a:p>
          <a:p>
            <a:pPr lvl="1" eaLnBrk="1" hangingPunct="1">
              <a:buClr>
                <a:srgbClr val="D04226"/>
              </a:buClr>
              <a:buSzPct val="90000"/>
              <a:buFont typeface="Wingdings" pitchFamily="2" charset="2"/>
              <a:buChar char="Ø"/>
            </a:pPr>
            <a:r>
              <a:rPr lang="el-GR" sz="2400" dirty="0">
                <a:effectLst>
                  <a:outerShdw blurRad="38100" dist="38100" dir="2700000" algn="tl">
                    <a:srgbClr val="C0C0C0"/>
                  </a:outerShdw>
                </a:effectLst>
                <a:latin typeface="+mn-lt"/>
              </a:rPr>
              <a:t> </a:t>
            </a:r>
            <a:r>
              <a:rPr lang="el-GR" sz="2400" b="1" i="1" dirty="0">
                <a:effectLst>
                  <a:outerShdw blurRad="38100" dist="38100" dir="2700000" algn="tl">
                    <a:srgbClr val="C0C0C0"/>
                  </a:outerShdw>
                </a:effectLst>
                <a:latin typeface="+mn-lt"/>
              </a:rPr>
              <a:t>«Σκοτεινή πλευρά»</a:t>
            </a:r>
            <a:r>
              <a:rPr lang="el-GR" sz="2400" dirty="0">
                <a:effectLst>
                  <a:outerShdw blurRad="38100" dist="38100" dir="2700000" algn="tl">
                    <a:srgbClr val="C0C0C0"/>
                  </a:outerShdw>
                </a:effectLst>
                <a:latin typeface="+mn-lt"/>
              </a:rPr>
              <a:t> των ηγετικών ικανοτήτων. Κάθε ισχυρό σημείο (</a:t>
            </a:r>
            <a:r>
              <a:rPr lang="en-US" sz="2400" dirty="0">
                <a:effectLst>
                  <a:outerShdw blurRad="38100" dist="38100" dir="2700000" algn="tl">
                    <a:srgbClr val="C0C0C0"/>
                  </a:outerShdw>
                </a:effectLst>
                <a:latin typeface="+mn-lt"/>
              </a:rPr>
              <a:t>strength) </a:t>
            </a:r>
            <a:r>
              <a:rPr lang="el-GR" sz="2400" dirty="0">
                <a:effectLst>
                  <a:outerShdw blurRad="38100" dist="38100" dir="2700000" algn="tl">
                    <a:srgbClr val="C0C0C0"/>
                  </a:outerShdw>
                </a:effectLst>
                <a:latin typeface="+mn-lt"/>
              </a:rPr>
              <a:t>ταυτόχρονα αποτελεί και αδυναμία</a:t>
            </a:r>
          </a:p>
        </p:txBody>
      </p:sp>
    </p:spTree>
    <p:extLst>
      <p:ext uri="{BB962C8B-B14F-4D97-AF65-F5344CB8AC3E}">
        <p14:creationId xmlns:p14="http://schemas.microsoft.com/office/powerpoint/2010/main" xmlns="" val="126417491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3 - Θέση αριθμού διαφάνειας"/>
          <p:cNvSpPr txBox="1">
            <a:spLocks noGrp="1"/>
          </p:cNvSpPr>
          <p:nvPr/>
        </p:nvSpPr>
        <p:spPr bwMode="auto">
          <a:xfrm>
            <a:off x="8229600" y="6413500"/>
            <a:ext cx="914400" cy="457200"/>
          </a:xfrm>
          <a:prstGeom prst="rect">
            <a:avLst/>
          </a:prstGeom>
          <a:noFill/>
          <a:ln w="9525">
            <a:noFill/>
            <a:miter lim="800000"/>
            <a:headEnd/>
            <a:tailEnd/>
          </a:ln>
        </p:spPr>
        <p:txBody>
          <a:bodyPr anchor="b"/>
          <a:lstStyle/>
          <a:p>
            <a:pPr algn="r" eaLnBrk="1" hangingPunct="1"/>
            <a:fld id="{634C96B6-01DA-402F-AE42-BDD0215963EB}" type="slidenum">
              <a:rPr lang="en-GB" sz="2400">
                <a:solidFill>
                  <a:schemeClr val="tx2"/>
                </a:solidFill>
                <a:latin typeface="Times New Roman" pitchFamily="18" charset="0"/>
              </a:rPr>
              <a:pPr algn="r" eaLnBrk="1" hangingPunct="1"/>
              <a:t>48</a:t>
            </a:fld>
            <a:endParaRPr lang="en-GB" sz="1400">
              <a:solidFill>
                <a:schemeClr val="tx2"/>
              </a:solidFill>
              <a:latin typeface="Times New Roman" pitchFamily="18" charset="0"/>
            </a:endParaRPr>
          </a:p>
        </p:txBody>
      </p:sp>
      <p:sp>
        <p:nvSpPr>
          <p:cNvPr id="99331" name="Rectangle 5"/>
          <p:cNvSpPr>
            <a:spLocks noChangeArrowheads="1"/>
          </p:cNvSpPr>
          <p:nvPr/>
        </p:nvSpPr>
        <p:spPr bwMode="auto">
          <a:xfrm>
            <a:off x="2286000" y="371476"/>
            <a:ext cx="4572000" cy="387798"/>
          </a:xfrm>
          <a:prstGeom prst="rect">
            <a:avLst/>
          </a:prstGeom>
          <a:noFill/>
          <a:ln w="9525">
            <a:noFill/>
            <a:miter lim="800000"/>
            <a:headEnd/>
            <a:tailEnd/>
          </a:ln>
        </p:spPr>
        <p:txBody>
          <a:bodyPr>
            <a:spAutoFit/>
          </a:bodyPr>
          <a:lstStyle/>
          <a:p>
            <a:pPr eaLnBrk="1" hangingPunct="1">
              <a:lnSpc>
                <a:spcPct val="80000"/>
              </a:lnSpc>
              <a:spcBef>
                <a:spcPct val="50000"/>
              </a:spcBef>
              <a:buClr>
                <a:schemeClr val="hlink"/>
              </a:buClr>
              <a:buSzPct val="80000"/>
              <a:buFont typeface="Wingdings" pitchFamily="2" charset="2"/>
              <a:buChar char="Ø"/>
            </a:pPr>
            <a:endParaRPr lang="el-GR" sz="2400">
              <a:latin typeface="Times New Roman" pitchFamily="18" charset="0"/>
            </a:endParaRPr>
          </a:p>
        </p:txBody>
      </p:sp>
      <p:sp>
        <p:nvSpPr>
          <p:cNvPr id="2054" name="Text Box 6"/>
          <p:cNvSpPr txBox="1">
            <a:spLocks noChangeArrowheads="1"/>
          </p:cNvSpPr>
          <p:nvPr/>
        </p:nvSpPr>
        <p:spPr bwMode="auto">
          <a:xfrm>
            <a:off x="609600" y="457202"/>
            <a:ext cx="7179594" cy="646331"/>
          </a:xfrm>
          <a:prstGeom prst="rect">
            <a:avLst/>
          </a:prstGeom>
          <a:noFill/>
          <a:ln w="9525">
            <a:noFill/>
            <a:miter lim="800000"/>
            <a:headEnd/>
            <a:tailEnd/>
          </a:ln>
          <a:effectLst/>
        </p:spPr>
        <p:txBody>
          <a:bodyPr wrap="none">
            <a:spAutoFit/>
          </a:bodyPr>
          <a:lstStyle/>
          <a:p>
            <a:pPr eaLnBrk="1" hangingPunct="1"/>
            <a:r>
              <a:rPr lang="el-GR" sz="3600" b="1" dirty="0">
                <a:effectLst>
                  <a:outerShdw blurRad="38100" dist="38100" dir="2700000" algn="tl">
                    <a:srgbClr val="C0C0C0"/>
                  </a:outerShdw>
                </a:effectLst>
                <a:latin typeface="+mn-lt"/>
              </a:rPr>
              <a:t>ΗΓΕΣΙΑ / ΗΓΕΤΕΣ – Άλλοτε και  τώρα:</a:t>
            </a:r>
            <a:endParaRPr lang="en-GB" sz="3600" b="1" dirty="0">
              <a:effectLst>
                <a:outerShdw blurRad="38100" dist="38100" dir="2700000" algn="tl">
                  <a:srgbClr val="C0C0C0"/>
                </a:outerShdw>
              </a:effectLst>
              <a:latin typeface="+mn-lt"/>
            </a:endParaRPr>
          </a:p>
        </p:txBody>
      </p:sp>
      <p:sp>
        <p:nvSpPr>
          <p:cNvPr id="99333" name="Text Box 7"/>
          <p:cNvSpPr txBox="1">
            <a:spLocks noChangeArrowheads="1"/>
          </p:cNvSpPr>
          <p:nvPr/>
        </p:nvSpPr>
        <p:spPr bwMode="auto">
          <a:xfrm>
            <a:off x="685801" y="1725613"/>
            <a:ext cx="184731" cy="400110"/>
          </a:xfrm>
          <a:prstGeom prst="rect">
            <a:avLst/>
          </a:prstGeom>
          <a:noFill/>
          <a:ln w="9525">
            <a:noFill/>
            <a:miter lim="800000"/>
            <a:headEnd/>
            <a:tailEnd/>
          </a:ln>
        </p:spPr>
        <p:txBody>
          <a:bodyPr wrap="none">
            <a:spAutoFit/>
          </a:bodyPr>
          <a:lstStyle/>
          <a:p>
            <a:pPr eaLnBrk="1" hangingPunct="1"/>
            <a:endParaRPr lang="el-GR" sz="2000">
              <a:latin typeface="Times New Roman" pitchFamily="18" charset="0"/>
            </a:endParaRPr>
          </a:p>
        </p:txBody>
      </p:sp>
      <p:sp>
        <p:nvSpPr>
          <p:cNvPr id="2056" name="Text Box 8"/>
          <p:cNvSpPr txBox="1">
            <a:spLocks noChangeArrowheads="1"/>
          </p:cNvSpPr>
          <p:nvPr/>
        </p:nvSpPr>
        <p:spPr bwMode="auto">
          <a:xfrm>
            <a:off x="468315" y="1268413"/>
            <a:ext cx="8066087" cy="4628960"/>
          </a:xfrm>
          <a:prstGeom prst="rect">
            <a:avLst/>
          </a:prstGeom>
          <a:noFill/>
          <a:ln w="9525">
            <a:noFill/>
            <a:miter lim="800000"/>
            <a:headEnd/>
            <a:tailEnd/>
          </a:ln>
          <a:effectLst/>
        </p:spPr>
        <p:txBody>
          <a:bodyPr>
            <a:spAutoFit/>
          </a:bodyPr>
          <a:lstStyle/>
          <a:p>
            <a:pPr marL="457200" indent="-457200" eaLnBrk="1" hangingPunct="1">
              <a:defRPr/>
            </a:pPr>
            <a:r>
              <a:rPr lang="el-GR" sz="2600" b="1" dirty="0">
                <a:effectLst>
                  <a:outerShdw blurRad="38100" dist="38100" dir="2700000" algn="tl">
                    <a:srgbClr val="C0C0C0"/>
                  </a:outerShdw>
                </a:effectLst>
                <a:latin typeface="+mn-lt"/>
              </a:rPr>
              <a:t>Άλλοτε…</a:t>
            </a:r>
          </a:p>
          <a:p>
            <a:pPr marL="914400" lvl="1" indent="-457200" eaLnBrk="1" hangingPunct="1">
              <a:lnSpc>
                <a:spcPct val="140000"/>
              </a:lnSpc>
              <a:buFont typeface="Wingdings" pitchFamily="2" charset="2"/>
              <a:buChar char="ü"/>
              <a:defRPr/>
            </a:pPr>
            <a:r>
              <a:rPr lang="el-GR" sz="2400" b="1" dirty="0">
                <a:effectLst>
                  <a:outerShdw blurRad="38100" dist="38100" dir="2700000" algn="tl">
                    <a:srgbClr val="C0C0C0"/>
                  </a:outerShdw>
                </a:effectLst>
                <a:latin typeface="+mn-lt"/>
              </a:rPr>
              <a:t>Οι ηγέτες αποφάσιζαν μόνοι τους</a:t>
            </a:r>
          </a:p>
          <a:p>
            <a:pPr marL="914400" lvl="1" indent="-457200" eaLnBrk="1" hangingPunct="1">
              <a:lnSpc>
                <a:spcPct val="140000"/>
              </a:lnSpc>
              <a:buFont typeface="Wingdings" pitchFamily="2" charset="2"/>
              <a:buChar char="ü"/>
              <a:defRPr/>
            </a:pPr>
            <a:r>
              <a:rPr lang="el-GR" sz="2400" b="1" dirty="0">
                <a:effectLst>
                  <a:outerShdw blurRad="38100" dist="38100" dir="2700000" algn="tl">
                    <a:srgbClr val="C0C0C0"/>
                  </a:outerShdw>
                </a:effectLst>
                <a:latin typeface="+mn-lt"/>
              </a:rPr>
              <a:t>Επικέντρωση στην επίτευξη των στόχων</a:t>
            </a:r>
          </a:p>
          <a:p>
            <a:pPr marL="914400" lvl="1" indent="-457200" eaLnBrk="1" hangingPunct="1">
              <a:lnSpc>
                <a:spcPct val="140000"/>
              </a:lnSpc>
              <a:buFont typeface="Wingdings" pitchFamily="2" charset="2"/>
              <a:buChar char="ü"/>
              <a:defRPr/>
            </a:pPr>
            <a:r>
              <a:rPr lang="el-GR" sz="2400" b="1" dirty="0">
                <a:effectLst>
                  <a:outerShdw blurRad="38100" dist="38100" dir="2700000" algn="tl">
                    <a:srgbClr val="C0C0C0"/>
                  </a:outerShdw>
                </a:effectLst>
                <a:latin typeface="+mn-lt"/>
              </a:rPr>
              <a:t>Μικρό ενδιαφέρον για τον άνθρωπο</a:t>
            </a:r>
          </a:p>
          <a:p>
            <a:pPr marL="914400" lvl="1" indent="-457200" eaLnBrk="1" hangingPunct="1">
              <a:lnSpc>
                <a:spcPct val="140000"/>
              </a:lnSpc>
              <a:buFont typeface="Wingdings" pitchFamily="2" charset="2"/>
              <a:buChar char="ü"/>
              <a:defRPr/>
            </a:pPr>
            <a:r>
              <a:rPr lang="el-GR" sz="2400" b="1" dirty="0">
                <a:effectLst>
                  <a:outerShdw blurRad="38100" dist="38100" dir="2700000" algn="tl">
                    <a:srgbClr val="C0C0C0"/>
                  </a:outerShdw>
                </a:effectLst>
                <a:latin typeface="+mn-lt"/>
              </a:rPr>
              <a:t>Μειωμένη δυνατότητα πρωτοβουλιών από τους εργαζόμενους</a:t>
            </a:r>
          </a:p>
          <a:p>
            <a:pPr marL="914400" lvl="1" indent="-457200" eaLnBrk="1" hangingPunct="1">
              <a:lnSpc>
                <a:spcPct val="140000"/>
              </a:lnSpc>
              <a:buFont typeface="Wingdings" pitchFamily="2" charset="2"/>
              <a:buChar char="ü"/>
              <a:defRPr/>
            </a:pPr>
            <a:r>
              <a:rPr lang="el-GR" sz="2400" b="1" dirty="0">
                <a:effectLst>
                  <a:outerShdw blurRad="38100" dist="38100" dir="2700000" algn="tl">
                    <a:srgbClr val="C0C0C0"/>
                  </a:outerShdw>
                </a:effectLst>
                <a:latin typeface="+mn-lt"/>
              </a:rPr>
              <a:t>Οι ηγέτες μπορούσαν να ελέγχουν σε κάθε στιγμή οτιδήποτε συνέβαινε </a:t>
            </a:r>
          </a:p>
          <a:p>
            <a:pPr marL="914400" lvl="1" indent="-457200" eaLnBrk="1" hangingPunct="1">
              <a:lnSpc>
                <a:spcPct val="140000"/>
              </a:lnSpc>
              <a:buFont typeface="Wingdings" pitchFamily="2" charset="2"/>
              <a:buNone/>
              <a:defRPr/>
            </a:pPr>
            <a:endParaRPr lang="el-GR" sz="2400" b="1" u="sng" dirty="0">
              <a:latin typeface="+mn-lt"/>
            </a:endParaRPr>
          </a:p>
        </p:txBody>
      </p:sp>
    </p:spTree>
    <p:extLst>
      <p:ext uri="{BB962C8B-B14F-4D97-AF65-F5344CB8AC3E}">
        <p14:creationId xmlns:p14="http://schemas.microsoft.com/office/powerpoint/2010/main" xmlns="" val="41981947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3 - Θέση αριθμού διαφάνειας"/>
          <p:cNvSpPr txBox="1">
            <a:spLocks noGrp="1"/>
          </p:cNvSpPr>
          <p:nvPr/>
        </p:nvSpPr>
        <p:spPr bwMode="auto">
          <a:xfrm>
            <a:off x="8229600" y="6413500"/>
            <a:ext cx="914400" cy="457200"/>
          </a:xfrm>
          <a:prstGeom prst="rect">
            <a:avLst/>
          </a:prstGeom>
          <a:noFill/>
          <a:ln w="9525">
            <a:noFill/>
            <a:miter lim="800000"/>
            <a:headEnd/>
            <a:tailEnd/>
          </a:ln>
        </p:spPr>
        <p:txBody>
          <a:bodyPr anchor="b"/>
          <a:lstStyle/>
          <a:p>
            <a:pPr algn="r" eaLnBrk="1" hangingPunct="1"/>
            <a:fld id="{29E63CD7-553A-45F3-A994-B899B0EEC62F}" type="slidenum">
              <a:rPr lang="en-GB" sz="2400">
                <a:solidFill>
                  <a:schemeClr val="tx2"/>
                </a:solidFill>
                <a:latin typeface="Times New Roman" pitchFamily="18" charset="0"/>
              </a:rPr>
              <a:pPr algn="r" eaLnBrk="1" hangingPunct="1"/>
              <a:t>49</a:t>
            </a:fld>
            <a:endParaRPr lang="en-GB" sz="1400">
              <a:solidFill>
                <a:schemeClr val="tx2"/>
              </a:solidFill>
              <a:latin typeface="Times New Roman" pitchFamily="18" charset="0"/>
            </a:endParaRPr>
          </a:p>
        </p:txBody>
      </p:sp>
      <p:sp>
        <p:nvSpPr>
          <p:cNvPr id="3077" name="Rectangle 5"/>
          <p:cNvSpPr>
            <a:spLocks noChangeArrowheads="1"/>
          </p:cNvSpPr>
          <p:nvPr/>
        </p:nvSpPr>
        <p:spPr bwMode="auto">
          <a:xfrm>
            <a:off x="500034" y="142853"/>
            <a:ext cx="7157152" cy="1200329"/>
          </a:xfrm>
          <a:prstGeom prst="rect">
            <a:avLst/>
          </a:prstGeom>
          <a:noFill/>
          <a:ln w="9525">
            <a:noFill/>
            <a:miter lim="800000"/>
            <a:headEnd/>
            <a:tailEnd/>
          </a:ln>
          <a:effectLst/>
        </p:spPr>
        <p:txBody>
          <a:bodyPr wrap="none">
            <a:spAutoFit/>
          </a:bodyPr>
          <a:lstStyle/>
          <a:p>
            <a:pPr eaLnBrk="1" hangingPunct="1"/>
            <a:r>
              <a:rPr lang="el-GR" sz="3600" b="1" dirty="0">
                <a:effectLst>
                  <a:outerShdw blurRad="38100" dist="38100" dir="2700000" algn="tl">
                    <a:srgbClr val="C0C0C0"/>
                  </a:outerShdw>
                </a:effectLst>
                <a:latin typeface="+mn-lt"/>
              </a:rPr>
              <a:t>ΗΓΕΣΙΑ / ΗΓΕΤΕΣ – Άλλοτε και  τώρα </a:t>
            </a:r>
          </a:p>
          <a:p>
            <a:pPr eaLnBrk="1" hangingPunct="1"/>
            <a:r>
              <a:rPr lang="el-GR" sz="3600" b="1" dirty="0">
                <a:effectLst>
                  <a:outerShdw blurRad="38100" dist="38100" dir="2700000" algn="tl">
                    <a:srgbClr val="C0C0C0"/>
                  </a:outerShdw>
                </a:effectLst>
                <a:latin typeface="+mn-lt"/>
              </a:rPr>
              <a:t>(συνέχεια):</a:t>
            </a:r>
            <a:endParaRPr lang="en-GB" sz="3600" b="1" dirty="0">
              <a:effectLst>
                <a:outerShdw blurRad="38100" dist="38100" dir="2700000" algn="tl">
                  <a:srgbClr val="C0C0C0"/>
                </a:outerShdw>
              </a:effectLst>
              <a:latin typeface="+mn-lt"/>
            </a:endParaRPr>
          </a:p>
        </p:txBody>
      </p:sp>
      <p:sp>
        <p:nvSpPr>
          <p:cNvPr id="3078" name="Rectangle 6"/>
          <p:cNvSpPr>
            <a:spLocks noChangeArrowheads="1"/>
          </p:cNvSpPr>
          <p:nvPr/>
        </p:nvSpPr>
        <p:spPr bwMode="auto">
          <a:xfrm>
            <a:off x="468315" y="1428736"/>
            <a:ext cx="7818463" cy="5336846"/>
          </a:xfrm>
          <a:prstGeom prst="rect">
            <a:avLst/>
          </a:prstGeom>
          <a:noFill/>
          <a:ln w="9525">
            <a:noFill/>
            <a:miter lim="800000"/>
            <a:headEnd/>
            <a:tailEnd/>
          </a:ln>
          <a:effectLst/>
        </p:spPr>
        <p:txBody>
          <a:bodyPr wrap="square">
            <a:spAutoFit/>
          </a:bodyPr>
          <a:lstStyle/>
          <a:p>
            <a:pPr marL="457200" indent="-457200" eaLnBrk="1" hangingPunct="1">
              <a:defRPr/>
            </a:pPr>
            <a:r>
              <a:rPr lang="el-GR" sz="2400" b="1" dirty="0">
                <a:solidFill>
                  <a:srgbClr val="A03F04"/>
                </a:solidFill>
                <a:effectLst>
                  <a:outerShdw blurRad="38100" dist="38100" dir="2700000" algn="tl">
                    <a:srgbClr val="C0C0C0"/>
                  </a:outerShdw>
                </a:effectLst>
                <a:latin typeface="Times New Roman" pitchFamily="18" charset="0"/>
              </a:rPr>
              <a:t>      </a:t>
            </a:r>
            <a:r>
              <a:rPr lang="el-GR" sz="2400" b="1" dirty="0">
                <a:effectLst>
                  <a:outerShdw blurRad="38100" dist="38100" dir="2700000" algn="tl">
                    <a:srgbClr val="C0C0C0"/>
                  </a:outerShdw>
                </a:effectLst>
                <a:latin typeface="+mn-lt"/>
              </a:rPr>
              <a:t>Ως αποτέλεσμα του παραπάνω στυλ ηγεσίας, τα μέλη της ομάδας αισθάνονταν:</a:t>
            </a:r>
          </a:p>
          <a:p>
            <a:pPr marL="457200" indent="-457200" eaLnBrk="1" hangingPunct="1">
              <a:defRPr/>
            </a:pPr>
            <a:endParaRPr lang="el-GR" sz="2400" b="1" dirty="0">
              <a:effectLst>
                <a:outerShdw blurRad="38100" dist="38100" dir="2700000" algn="tl">
                  <a:srgbClr val="C0C0C0"/>
                </a:outerShdw>
              </a:effectLst>
              <a:latin typeface="+mn-lt"/>
            </a:endParaRPr>
          </a:p>
          <a:p>
            <a:pPr marL="457200" indent="-457200" eaLnBrk="1" hangingPunct="1">
              <a:buClr>
                <a:srgbClr val="53816C"/>
              </a:buClr>
              <a:buFont typeface="Wingdings" pitchFamily="2" charset="2"/>
              <a:buChar char="§"/>
              <a:defRPr/>
            </a:pPr>
            <a:r>
              <a:rPr lang="el-GR" sz="2400" dirty="0">
                <a:effectLst>
                  <a:outerShdw blurRad="38100" dist="38100" dir="2700000" algn="tl">
                    <a:srgbClr val="C0C0C0"/>
                  </a:outerShdw>
                </a:effectLst>
                <a:latin typeface="+mn-lt"/>
              </a:rPr>
              <a:t> στενά ελεγχόμενα</a:t>
            </a:r>
            <a:endParaRPr lang="en-US" sz="2400" dirty="0">
              <a:effectLst>
                <a:outerShdw blurRad="38100" dist="38100" dir="2700000" algn="tl">
                  <a:srgbClr val="C0C0C0"/>
                </a:outerShdw>
              </a:effectLst>
              <a:latin typeface="+mn-lt"/>
            </a:endParaRPr>
          </a:p>
          <a:p>
            <a:pPr marL="457200" indent="-457200" eaLnBrk="1" hangingPunct="1">
              <a:lnSpc>
                <a:spcPct val="30000"/>
              </a:lnSpc>
              <a:defRPr/>
            </a:pPr>
            <a:endParaRPr lang="en-US" sz="2400" dirty="0">
              <a:effectLst>
                <a:outerShdw blurRad="38100" dist="38100" dir="2700000" algn="tl">
                  <a:srgbClr val="C0C0C0"/>
                </a:outerShdw>
              </a:effectLst>
              <a:latin typeface="+mn-lt"/>
            </a:endParaRPr>
          </a:p>
          <a:p>
            <a:pPr marL="457200" indent="-457200" eaLnBrk="1" hangingPunct="1">
              <a:buFont typeface="Wingdings" pitchFamily="2" charset="2"/>
              <a:buChar char="§"/>
              <a:defRPr/>
            </a:pPr>
            <a:r>
              <a:rPr lang="el-GR" sz="2400" dirty="0">
                <a:effectLst>
                  <a:outerShdw blurRad="38100" dist="38100" dir="2700000" algn="tl">
                    <a:srgbClr val="C0C0C0"/>
                  </a:outerShdw>
                </a:effectLst>
                <a:latin typeface="+mn-lt"/>
              </a:rPr>
              <a:t>«μπλοκαρισμένα» χωρίς να μπορούν να αξιοποιούν το σύνολο των γνώσεων, των ικανοτήτων και την ενεργητικότητά τους</a:t>
            </a:r>
          </a:p>
          <a:p>
            <a:pPr marL="457200" indent="-457200" eaLnBrk="1" hangingPunct="1">
              <a:lnSpc>
                <a:spcPct val="40000"/>
              </a:lnSpc>
              <a:defRPr/>
            </a:pPr>
            <a:endParaRPr lang="el-GR" sz="2400" dirty="0">
              <a:effectLst>
                <a:outerShdw blurRad="38100" dist="38100" dir="2700000" algn="tl">
                  <a:srgbClr val="C0C0C0"/>
                </a:outerShdw>
              </a:effectLst>
              <a:latin typeface="+mn-lt"/>
            </a:endParaRPr>
          </a:p>
          <a:p>
            <a:pPr marL="457200" indent="-457200" eaLnBrk="1" hangingPunct="1">
              <a:buFont typeface="Wingdings" pitchFamily="2" charset="2"/>
              <a:buChar char="§"/>
              <a:defRPr/>
            </a:pPr>
            <a:r>
              <a:rPr lang="el-GR" sz="2400" dirty="0">
                <a:effectLst>
                  <a:outerShdw blurRad="38100" dist="38100" dir="2700000" algn="tl">
                    <a:srgbClr val="C0C0C0"/>
                  </a:outerShdw>
                </a:effectLst>
                <a:latin typeface="+mn-lt"/>
              </a:rPr>
              <a:t>δεν συναινούσαν στους στόχους της μονάδας αλλά στους δικούς τους υπό-στόχους</a:t>
            </a:r>
          </a:p>
          <a:p>
            <a:pPr marL="457200" indent="-457200" eaLnBrk="1" hangingPunct="1">
              <a:lnSpc>
                <a:spcPct val="50000"/>
              </a:lnSpc>
              <a:defRPr/>
            </a:pPr>
            <a:endParaRPr lang="el-GR" sz="2400" dirty="0">
              <a:effectLst>
                <a:outerShdw blurRad="38100" dist="38100" dir="2700000" algn="tl">
                  <a:srgbClr val="C0C0C0"/>
                </a:outerShdw>
              </a:effectLst>
              <a:latin typeface="+mn-lt"/>
            </a:endParaRPr>
          </a:p>
          <a:p>
            <a:pPr marL="457200" indent="-457200" eaLnBrk="1" hangingPunct="1">
              <a:buFont typeface="Wingdings" pitchFamily="2" charset="2"/>
              <a:buChar char="§"/>
              <a:defRPr/>
            </a:pPr>
            <a:r>
              <a:rPr lang="el-GR" sz="2400" dirty="0">
                <a:effectLst>
                  <a:outerShdw blurRad="38100" dist="38100" dir="2700000" algn="tl">
                    <a:srgbClr val="C0C0C0"/>
                  </a:outerShdw>
                </a:effectLst>
                <a:latin typeface="+mn-lt"/>
              </a:rPr>
              <a:t>λιγότερο υπεύθυνα και αρκούνταν μόνο σε κάποια ικανοποιητική απόδοση</a:t>
            </a:r>
          </a:p>
          <a:p>
            <a:pPr marL="457200" indent="-457200" eaLnBrk="1" hangingPunct="1">
              <a:defRPr/>
            </a:pPr>
            <a:endParaRPr lang="el-GR" sz="2400" b="1" dirty="0">
              <a:solidFill>
                <a:srgbClr val="53816C"/>
              </a:solidFill>
              <a:effectLst>
                <a:outerShdw blurRad="38100" dist="38100" dir="2700000" algn="tl">
                  <a:srgbClr val="C0C0C0"/>
                </a:outerShdw>
              </a:effectLst>
              <a:latin typeface="Times New Roman" pitchFamily="18" charset="0"/>
            </a:endParaRPr>
          </a:p>
          <a:p>
            <a:pPr marL="457200" indent="-457200" eaLnBrk="1" hangingPunct="1">
              <a:defRPr/>
            </a:pPr>
            <a:endParaRPr lang="el-GR" sz="2400" b="1" dirty="0">
              <a:solidFill>
                <a:srgbClr val="A03F04"/>
              </a:solidFill>
              <a:effectLst>
                <a:outerShdw blurRad="38100" dist="38100" dir="2700000" algn="tl">
                  <a:srgbClr val="C0C0C0"/>
                </a:outerShdw>
              </a:effectLst>
              <a:latin typeface="Times New Roman" pitchFamily="18" charset="0"/>
            </a:endParaRPr>
          </a:p>
        </p:txBody>
      </p:sp>
    </p:spTree>
    <p:extLst>
      <p:ext uri="{BB962C8B-B14F-4D97-AF65-F5344CB8AC3E}">
        <p14:creationId xmlns:p14="http://schemas.microsoft.com/office/powerpoint/2010/main" xmlns="" val="1870073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Πίνακας 6">
            <a:extLst>
              <a:ext uri="{FF2B5EF4-FFF2-40B4-BE49-F238E27FC236}">
                <a16:creationId xmlns:a16="http://schemas.microsoft.com/office/drawing/2014/main" xmlns="" id="{D5EF5C21-8EF2-F284-49E8-EC22CF1DDAD6}"/>
              </a:ext>
            </a:extLst>
          </p:cNvPr>
          <p:cNvGraphicFramePr>
            <a:graphicFrameLocks noGrp="1"/>
          </p:cNvGraphicFramePr>
          <p:nvPr>
            <p:extLst>
              <p:ext uri="{D42A27DB-BD31-4B8C-83A1-F6EECF244321}">
                <p14:modId xmlns:p14="http://schemas.microsoft.com/office/powerpoint/2010/main" xmlns="" val="3395489723"/>
              </p:ext>
            </p:extLst>
          </p:nvPr>
        </p:nvGraphicFramePr>
        <p:xfrm>
          <a:off x="467544" y="1403350"/>
          <a:ext cx="8352928" cy="4451126"/>
        </p:xfrm>
        <a:graphic>
          <a:graphicData uri="http://schemas.openxmlformats.org/drawingml/2006/table">
            <a:tbl>
              <a:tblPr>
                <a:tableStyleId>{BC89EF96-8CEA-46FF-86C4-4CE0E7609802}</a:tableStyleId>
              </a:tblPr>
              <a:tblGrid>
                <a:gridCol w="4295075">
                  <a:extLst>
                    <a:ext uri="{9D8B030D-6E8A-4147-A177-3AD203B41FA5}">
                      <a16:colId xmlns:a16="http://schemas.microsoft.com/office/drawing/2014/main" xmlns="" val="2084741027"/>
                    </a:ext>
                  </a:extLst>
                </a:gridCol>
                <a:gridCol w="4057853">
                  <a:extLst>
                    <a:ext uri="{9D8B030D-6E8A-4147-A177-3AD203B41FA5}">
                      <a16:colId xmlns:a16="http://schemas.microsoft.com/office/drawing/2014/main" xmlns="" val="1055461051"/>
                    </a:ext>
                  </a:extLst>
                </a:gridCol>
              </a:tblGrid>
              <a:tr h="381811">
                <a:tc>
                  <a:txBody>
                    <a:bodyPr/>
                    <a:lstStyle/>
                    <a:p>
                      <a:pPr algn="ctr">
                        <a:lnSpc>
                          <a:spcPct val="150000"/>
                        </a:lnSpc>
                      </a:pPr>
                      <a:r>
                        <a:rPr lang="el-GR" sz="2000" b="1" dirty="0">
                          <a:solidFill>
                            <a:schemeClr val="tx1"/>
                          </a:solidFill>
                          <a:effectLst/>
                        </a:rPr>
                        <a:t>Διοικώ (</a:t>
                      </a:r>
                      <a:r>
                        <a:rPr lang="el-GR" sz="2000" b="1" dirty="0" err="1">
                          <a:solidFill>
                            <a:schemeClr val="tx1"/>
                          </a:solidFill>
                          <a:effectLst/>
                        </a:rPr>
                        <a:t>Managing</a:t>
                      </a:r>
                      <a:r>
                        <a:rPr lang="el-GR" sz="2000" b="1" dirty="0">
                          <a:solidFill>
                            <a:schemeClr val="tx1"/>
                          </a:solidFill>
                          <a:effectLst/>
                        </a:rPr>
                        <a:t>)</a:t>
                      </a:r>
                      <a:endParaRPr lang="el-GR" sz="2000" dirty="0">
                        <a:solidFill>
                          <a:schemeClr val="tx1"/>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algn="ctr">
                        <a:lnSpc>
                          <a:spcPct val="150000"/>
                        </a:lnSpc>
                      </a:pPr>
                      <a:r>
                        <a:rPr lang="el-GR" sz="2000" b="1" dirty="0">
                          <a:solidFill>
                            <a:schemeClr val="tx1"/>
                          </a:solidFill>
                          <a:effectLst/>
                        </a:rPr>
                        <a:t>Ηγούμαι (</a:t>
                      </a:r>
                      <a:r>
                        <a:rPr lang="el-GR" sz="2000" b="1" dirty="0" err="1">
                          <a:solidFill>
                            <a:schemeClr val="tx1"/>
                          </a:solidFill>
                          <a:effectLst/>
                        </a:rPr>
                        <a:t>Leading</a:t>
                      </a:r>
                      <a:r>
                        <a:rPr lang="el-GR" sz="2000" b="1" dirty="0">
                          <a:solidFill>
                            <a:schemeClr val="tx1"/>
                          </a:solidFill>
                          <a:effectLst/>
                        </a:rPr>
                        <a:t>)</a:t>
                      </a:r>
                      <a:endParaRPr lang="el-GR" sz="2000" dirty="0">
                        <a:solidFill>
                          <a:schemeClr val="tx1"/>
                        </a:solidFill>
                        <a:effectLst/>
                        <a:latin typeface="Arial" panose="020B0604020202020204" pitchFamily="34"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2465979770"/>
                  </a:ext>
                </a:extLst>
              </a:tr>
              <a:tr h="338834">
                <a:tc>
                  <a:txBody>
                    <a:bodyPr/>
                    <a:lstStyle/>
                    <a:p>
                      <a:pPr algn="just">
                        <a:lnSpc>
                          <a:spcPct val="100000"/>
                        </a:lnSpc>
                      </a:pPr>
                      <a:r>
                        <a:rPr lang="el-GR" sz="1600" dirty="0">
                          <a:effectLst/>
                        </a:rPr>
                        <a:t>Ο μάνατζερ διοικεί / διαχειρίζεται το εφικτό.</a:t>
                      </a:r>
                      <a:endParaRPr lang="el-GR" sz="1600" dirty="0">
                        <a:effectLst/>
                        <a:latin typeface="Arial" panose="020B0604020202020204" pitchFamily="34" charset="0"/>
                        <a:ea typeface="Times New Roman" panose="02020603050405020304" pitchFamily="18" charset="0"/>
                      </a:endParaRPr>
                    </a:p>
                  </a:txBody>
                  <a:tcPr marL="68580" marR="68580" marT="0" marB="0" anchor="ctr"/>
                </a:tc>
                <a:tc>
                  <a:txBody>
                    <a:bodyPr/>
                    <a:lstStyle/>
                    <a:p>
                      <a:pPr algn="just">
                        <a:lnSpc>
                          <a:spcPct val="100000"/>
                        </a:lnSpc>
                      </a:pPr>
                      <a:r>
                        <a:rPr lang="el-GR" sz="1600">
                          <a:effectLst/>
                        </a:rPr>
                        <a:t>Ο ηγέτης καινοτομεί.</a:t>
                      </a:r>
                      <a:endParaRPr lang="el-GR" sz="1600">
                        <a:effectLst/>
                        <a:latin typeface="Arial" panose="020B0604020202020204" pitchFamily="34"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1084371612"/>
                  </a:ext>
                </a:extLst>
              </a:tr>
              <a:tr h="263904">
                <a:tc>
                  <a:txBody>
                    <a:bodyPr/>
                    <a:lstStyle/>
                    <a:p>
                      <a:pPr algn="just">
                        <a:lnSpc>
                          <a:spcPct val="100000"/>
                        </a:lnSpc>
                      </a:pPr>
                      <a:r>
                        <a:rPr lang="el-GR" sz="1600" dirty="0">
                          <a:effectLst/>
                        </a:rPr>
                        <a:t>Ο μάνατζερ αντιγράφεται. </a:t>
                      </a:r>
                      <a:endParaRPr lang="el-GR" sz="1600" dirty="0">
                        <a:effectLst/>
                        <a:latin typeface="Arial" panose="020B0604020202020204" pitchFamily="34" charset="0"/>
                        <a:ea typeface="Times New Roman" panose="02020603050405020304" pitchFamily="18" charset="0"/>
                      </a:endParaRPr>
                    </a:p>
                  </a:txBody>
                  <a:tcPr marL="68580" marR="68580" marT="0" marB="0" anchor="ctr"/>
                </a:tc>
                <a:tc>
                  <a:txBody>
                    <a:bodyPr/>
                    <a:lstStyle/>
                    <a:p>
                      <a:pPr algn="just">
                        <a:lnSpc>
                          <a:spcPct val="100000"/>
                        </a:lnSpc>
                      </a:pPr>
                      <a:r>
                        <a:rPr lang="el-GR" sz="1600">
                          <a:effectLst/>
                        </a:rPr>
                        <a:t>Ο ηγέτης είναι πρωτότυπος. </a:t>
                      </a:r>
                      <a:endParaRPr lang="el-GR" sz="1600">
                        <a:effectLst/>
                        <a:latin typeface="Arial" panose="020B0604020202020204" pitchFamily="34"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1937873276"/>
                  </a:ext>
                </a:extLst>
              </a:tr>
              <a:tr h="263904">
                <a:tc>
                  <a:txBody>
                    <a:bodyPr/>
                    <a:lstStyle/>
                    <a:p>
                      <a:pPr algn="just">
                        <a:lnSpc>
                          <a:spcPct val="100000"/>
                        </a:lnSpc>
                      </a:pPr>
                      <a:r>
                        <a:rPr lang="el-GR" sz="1600" dirty="0">
                          <a:effectLst/>
                        </a:rPr>
                        <a:t>Ο μάνατζερ διατηρεί.</a:t>
                      </a:r>
                      <a:endParaRPr lang="el-GR" sz="1600" dirty="0">
                        <a:effectLst/>
                        <a:latin typeface="Arial" panose="020B0604020202020204" pitchFamily="34" charset="0"/>
                        <a:ea typeface="Times New Roman" panose="02020603050405020304" pitchFamily="18" charset="0"/>
                      </a:endParaRPr>
                    </a:p>
                  </a:txBody>
                  <a:tcPr marL="68580" marR="68580" marT="0" marB="0" anchor="ctr"/>
                </a:tc>
                <a:tc>
                  <a:txBody>
                    <a:bodyPr/>
                    <a:lstStyle/>
                    <a:p>
                      <a:pPr algn="just">
                        <a:lnSpc>
                          <a:spcPct val="100000"/>
                        </a:lnSpc>
                      </a:pPr>
                      <a:r>
                        <a:rPr lang="el-GR" sz="1600" dirty="0">
                          <a:effectLst/>
                        </a:rPr>
                        <a:t>Ο ηγέτης αναπτύσσει.</a:t>
                      </a:r>
                      <a:endParaRPr lang="el-GR" sz="1600" dirty="0">
                        <a:effectLst/>
                        <a:latin typeface="Arial" panose="020B0604020202020204" pitchFamily="34"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2755704777"/>
                  </a:ext>
                </a:extLst>
              </a:tr>
              <a:tr h="297976">
                <a:tc>
                  <a:txBody>
                    <a:bodyPr/>
                    <a:lstStyle/>
                    <a:p>
                      <a:pPr algn="just">
                        <a:lnSpc>
                          <a:spcPct val="100000"/>
                        </a:lnSpc>
                      </a:pPr>
                      <a:r>
                        <a:rPr lang="el-GR" sz="1600">
                          <a:effectLst/>
                        </a:rPr>
                        <a:t>Ο μάνατζερ αποδέχεται την πραγματικότητα. </a:t>
                      </a:r>
                      <a:endParaRPr lang="el-GR" sz="1600">
                        <a:effectLst/>
                        <a:latin typeface="Arial" panose="020B0604020202020204" pitchFamily="34" charset="0"/>
                        <a:ea typeface="Times New Roman" panose="02020603050405020304" pitchFamily="18" charset="0"/>
                      </a:endParaRPr>
                    </a:p>
                  </a:txBody>
                  <a:tcPr marL="68580" marR="68580" marT="0" marB="0" anchor="ctr"/>
                </a:tc>
                <a:tc>
                  <a:txBody>
                    <a:bodyPr/>
                    <a:lstStyle/>
                    <a:p>
                      <a:pPr algn="just">
                        <a:lnSpc>
                          <a:spcPct val="100000"/>
                        </a:lnSpc>
                      </a:pPr>
                      <a:r>
                        <a:rPr lang="el-GR" sz="1600" dirty="0">
                          <a:effectLst/>
                        </a:rPr>
                        <a:t>Ο ηγέτης ερευνά την πραγματικότητα. </a:t>
                      </a:r>
                      <a:endParaRPr lang="el-GR" sz="1600" dirty="0">
                        <a:effectLst/>
                        <a:latin typeface="Arial" panose="020B0604020202020204" pitchFamily="34"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2099400129"/>
                  </a:ext>
                </a:extLst>
              </a:tr>
              <a:tr h="254087">
                <a:tc>
                  <a:txBody>
                    <a:bodyPr/>
                    <a:lstStyle/>
                    <a:p>
                      <a:pPr algn="just">
                        <a:lnSpc>
                          <a:spcPct val="100000"/>
                        </a:lnSpc>
                      </a:pPr>
                      <a:r>
                        <a:rPr lang="el-GR" sz="1600" dirty="0">
                          <a:effectLst/>
                        </a:rPr>
                        <a:t>Ο μάνατζερ εστιάζει σε συστήματα και δομές. </a:t>
                      </a:r>
                      <a:endParaRPr lang="el-GR" sz="1600" dirty="0">
                        <a:effectLst/>
                        <a:latin typeface="Arial" panose="020B0604020202020204" pitchFamily="34" charset="0"/>
                        <a:ea typeface="Times New Roman" panose="02020603050405020304" pitchFamily="18" charset="0"/>
                      </a:endParaRPr>
                    </a:p>
                  </a:txBody>
                  <a:tcPr marL="68580" marR="68580" marT="0" marB="0" anchor="ctr"/>
                </a:tc>
                <a:tc>
                  <a:txBody>
                    <a:bodyPr/>
                    <a:lstStyle/>
                    <a:p>
                      <a:pPr algn="just">
                        <a:lnSpc>
                          <a:spcPct val="100000"/>
                        </a:lnSpc>
                      </a:pPr>
                      <a:r>
                        <a:rPr lang="el-GR" sz="1600" dirty="0">
                          <a:effectLst/>
                        </a:rPr>
                        <a:t>Ο ηγέτης εστιάζει στους ανθρώπους. </a:t>
                      </a:r>
                      <a:endParaRPr lang="el-GR" sz="1600" dirty="0">
                        <a:effectLst/>
                        <a:latin typeface="Arial" panose="020B0604020202020204" pitchFamily="34"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453044597"/>
                  </a:ext>
                </a:extLst>
              </a:tr>
              <a:tr h="263904">
                <a:tc>
                  <a:txBody>
                    <a:bodyPr/>
                    <a:lstStyle/>
                    <a:p>
                      <a:pPr algn="just">
                        <a:lnSpc>
                          <a:spcPct val="100000"/>
                        </a:lnSpc>
                      </a:pPr>
                      <a:r>
                        <a:rPr lang="el-GR" sz="1600">
                          <a:effectLst/>
                        </a:rPr>
                        <a:t>Ο μάνατζερ στηρίζεται στον έλεγχο.</a:t>
                      </a:r>
                      <a:endParaRPr lang="el-GR" sz="1600">
                        <a:effectLst/>
                        <a:latin typeface="Arial" panose="020B0604020202020204" pitchFamily="34" charset="0"/>
                        <a:ea typeface="Times New Roman" panose="02020603050405020304" pitchFamily="18" charset="0"/>
                      </a:endParaRPr>
                    </a:p>
                  </a:txBody>
                  <a:tcPr marL="68580" marR="68580" marT="0" marB="0" anchor="ctr"/>
                </a:tc>
                <a:tc>
                  <a:txBody>
                    <a:bodyPr/>
                    <a:lstStyle/>
                    <a:p>
                      <a:pPr algn="just">
                        <a:lnSpc>
                          <a:spcPct val="100000"/>
                        </a:lnSpc>
                      </a:pPr>
                      <a:r>
                        <a:rPr lang="el-GR" sz="1600" dirty="0">
                          <a:effectLst/>
                        </a:rPr>
                        <a:t>Ο ηγέτης εμπνέει εμπιστοσύνη. </a:t>
                      </a:r>
                      <a:endParaRPr lang="el-GR" sz="1600" dirty="0">
                        <a:effectLst/>
                        <a:latin typeface="Arial" panose="020B0604020202020204" pitchFamily="34"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96106425"/>
                  </a:ext>
                </a:extLst>
              </a:tr>
              <a:tr h="307792">
                <a:tc>
                  <a:txBody>
                    <a:bodyPr/>
                    <a:lstStyle/>
                    <a:p>
                      <a:pPr algn="just">
                        <a:lnSpc>
                          <a:spcPct val="100000"/>
                        </a:lnSpc>
                      </a:pPr>
                      <a:r>
                        <a:rPr lang="el-GR" sz="1600" dirty="0">
                          <a:effectLst/>
                        </a:rPr>
                        <a:t>Ο μάνατζερ βραχυπρόθεσμη προοπτική.</a:t>
                      </a:r>
                      <a:endParaRPr lang="el-GR" sz="1600" dirty="0">
                        <a:effectLst/>
                        <a:latin typeface="Arial" panose="020B0604020202020204" pitchFamily="34" charset="0"/>
                        <a:ea typeface="Times New Roman" panose="02020603050405020304" pitchFamily="18" charset="0"/>
                      </a:endParaRPr>
                    </a:p>
                  </a:txBody>
                  <a:tcPr marL="68580" marR="68580" marT="0" marB="0" anchor="ctr"/>
                </a:tc>
                <a:tc>
                  <a:txBody>
                    <a:bodyPr/>
                    <a:lstStyle/>
                    <a:p>
                      <a:pPr algn="just">
                        <a:lnSpc>
                          <a:spcPct val="100000"/>
                        </a:lnSpc>
                      </a:pPr>
                      <a:r>
                        <a:rPr lang="el-GR" sz="1600" dirty="0">
                          <a:effectLst/>
                        </a:rPr>
                        <a:t>Ο ηγέτης έχει μακροπρόθεσμη προοπτική. </a:t>
                      </a:r>
                      <a:endParaRPr lang="el-GR" sz="1600" dirty="0">
                        <a:effectLst/>
                        <a:latin typeface="Arial" panose="020B0604020202020204" pitchFamily="34"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1690902297"/>
                  </a:ext>
                </a:extLst>
              </a:tr>
              <a:tr h="263904">
                <a:tc>
                  <a:txBody>
                    <a:bodyPr/>
                    <a:lstStyle/>
                    <a:p>
                      <a:pPr algn="just">
                        <a:lnSpc>
                          <a:spcPct val="100000"/>
                        </a:lnSpc>
                      </a:pPr>
                      <a:r>
                        <a:rPr lang="el-GR" sz="1600">
                          <a:effectLst/>
                        </a:rPr>
                        <a:t>Ο μάνατζερ ρωτά πώς και πότε.</a:t>
                      </a:r>
                      <a:endParaRPr lang="el-GR" sz="1600">
                        <a:effectLst/>
                        <a:latin typeface="Arial" panose="020B0604020202020204" pitchFamily="34" charset="0"/>
                        <a:ea typeface="Times New Roman" panose="02020603050405020304" pitchFamily="18" charset="0"/>
                      </a:endParaRPr>
                    </a:p>
                  </a:txBody>
                  <a:tcPr marL="68580" marR="68580" marT="0" marB="0" anchor="ctr"/>
                </a:tc>
                <a:tc>
                  <a:txBody>
                    <a:bodyPr/>
                    <a:lstStyle/>
                    <a:p>
                      <a:pPr algn="just">
                        <a:lnSpc>
                          <a:spcPct val="100000"/>
                        </a:lnSpc>
                      </a:pPr>
                      <a:r>
                        <a:rPr lang="el-GR" sz="1600" dirty="0">
                          <a:effectLst/>
                        </a:rPr>
                        <a:t>Ο ηγέτης ρωτά τι και γιατί</a:t>
                      </a:r>
                      <a:endParaRPr lang="el-GR" sz="1600" dirty="0">
                        <a:effectLst/>
                        <a:latin typeface="Arial" panose="020B0604020202020204" pitchFamily="34"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1682575260"/>
                  </a:ext>
                </a:extLst>
              </a:tr>
              <a:tr h="456389">
                <a:tc>
                  <a:txBody>
                    <a:bodyPr/>
                    <a:lstStyle/>
                    <a:p>
                      <a:pPr algn="just">
                        <a:lnSpc>
                          <a:spcPct val="100000"/>
                        </a:lnSpc>
                      </a:pPr>
                      <a:r>
                        <a:rPr lang="el-GR" sz="1600" dirty="0">
                          <a:effectLst/>
                        </a:rPr>
                        <a:t>Ο μάνατζερ κινείται σε προκαθορισμένα πλαίσια. </a:t>
                      </a:r>
                      <a:endParaRPr lang="el-GR" sz="1600" dirty="0">
                        <a:effectLst/>
                        <a:latin typeface="Arial" panose="020B0604020202020204" pitchFamily="34" charset="0"/>
                        <a:ea typeface="Times New Roman" panose="02020603050405020304" pitchFamily="18" charset="0"/>
                      </a:endParaRPr>
                    </a:p>
                  </a:txBody>
                  <a:tcPr marL="68580" marR="68580" marT="0" marB="0" anchor="ctr"/>
                </a:tc>
                <a:tc>
                  <a:txBody>
                    <a:bodyPr/>
                    <a:lstStyle/>
                    <a:p>
                      <a:pPr algn="just">
                        <a:lnSpc>
                          <a:spcPct val="100000"/>
                        </a:lnSpc>
                      </a:pPr>
                      <a:r>
                        <a:rPr lang="el-GR" sz="1600" dirty="0">
                          <a:effectLst/>
                        </a:rPr>
                        <a:t>Ο ηγέτης οραματίζεται. </a:t>
                      </a:r>
                      <a:endParaRPr lang="el-GR" sz="1600" dirty="0">
                        <a:effectLst/>
                        <a:latin typeface="Arial" panose="020B0604020202020204" pitchFamily="34"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872718312"/>
                  </a:ext>
                </a:extLst>
              </a:tr>
              <a:tr h="263904">
                <a:tc>
                  <a:txBody>
                    <a:bodyPr/>
                    <a:lstStyle/>
                    <a:p>
                      <a:pPr algn="just">
                        <a:lnSpc>
                          <a:spcPct val="100000"/>
                        </a:lnSpc>
                      </a:pPr>
                      <a:r>
                        <a:rPr lang="el-GR" sz="1600" dirty="0">
                          <a:effectLst/>
                        </a:rPr>
                        <a:t>Ο μάνατζερ μιμείται.</a:t>
                      </a:r>
                      <a:endParaRPr lang="el-GR" sz="1600" dirty="0">
                        <a:effectLst/>
                        <a:latin typeface="Arial" panose="020B0604020202020204" pitchFamily="34" charset="0"/>
                        <a:ea typeface="Times New Roman" panose="02020603050405020304" pitchFamily="18" charset="0"/>
                      </a:endParaRPr>
                    </a:p>
                  </a:txBody>
                  <a:tcPr marL="68580" marR="68580" marT="0" marB="0" anchor="ctr"/>
                </a:tc>
                <a:tc>
                  <a:txBody>
                    <a:bodyPr/>
                    <a:lstStyle/>
                    <a:p>
                      <a:pPr algn="just">
                        <a:lnSpc>
                          <a:spcPct val="100000"/>
                        </a:lnSpc>
                      </a:pPr>
                      <a:r>
                        <a:rPr lang="el-GR" sz="1600" dirty="0">
                          <a:effectLst/>
                        </a:rPr>
                        <a:t>Ο ηγέτης αναδεικνύεται. </a:t>
                      </a:r>
                      <a:endParaRPr lang="el-GR" sz="1600" dirty="0">
                        <a:effectLst/>
                        <a:latin typeface="Arial" panose="020B0604020202020204" pitchFamily="34"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1456150239"/>
                  </a:ext>
                </a:extLst>
              </a:tr>
              <a:tr h="456389">
                <a:tc>
                  <a:txBody>
                    <a:bodyPr/>
                    <a:lstStyle/>
                    <a:p>
                      <a:pPr algn="just">
                        <a:lnSpc>
                          <a:spcPct val="100000"/>
                        </a:lnSpc>
                      </a:pPr>
                      <a:r>
                        <a:rPr lang="el-GR" sz="1600" dirty="0">
                          <a:effectLst/>
                        </a:rPr>
                        <a:t>Ο μάνατζερ δέχεται το κατεστημένο (status quo).</a:t>
                      </a:r>
                      <a:endParaRPr lang="el-GR" sz="1600" dirty="0">
                        <a:effectLst/>
                        <a:latin typeface="Arial" panose="020B0604020202020204" pitchFamily="34" charset="0"/>
                        <a:ea typeface="Times New Roman" panose="02020603050405020304" pitchFamily="18" charset="0"/>
                      </a:endParaRPr>
                    </a:p>
                  </a:txBody>
                  <a:tcPr marL="68580" marR="68580" marT="0" marB="0" anchor="ctr"/>
                </a:tc>
                <a:tc>
                  <a:txBody>
                    <a:bodyPr/>
                    <a:lstStyle/>
                    <a:p>
                      <a:pPr algn="just">
                        <a:lnSpc>
                          <a:spcPct val="100000"/>
                        </a:lnSpc>
                      </a:pPr>
                      <a:r>
                        <a:rPr lang="el-GR" sz="1600" dirty="0">
                          <a:effectLst/>
                        </a:rPr>
                        <a:t>Ο ηγέτης προκαλεί και φέρει την αλλαγή. </a:t>
                      </a:r>
                      <a:endParaRPr lang="el-GR" sz="1600" dirty="0">
                        <a:effectLst/>
                        <a:latin typeface="Arial" panose="020B0604020202020204" pitchFamily="34"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27861985"/>
                  </a:ext>
                </a:extLst>
              </a:tr>
              <a:tr h="254087">
                <a:tc>
                  <a:txBody>
                    <a:bodyPr/>
                    <a:lstStyle/>
                    <a:p>
                      <a:pPr algn="just">
                        <a:lnSpc>
                          <a:spcPct val="100000"/>
                        </a:lnSpc>
                      </a:pPr>
                      <a:r>
                        <a:rPr lang="el-GR" sz="1600">
                          <a:effectLst/>
                        </a:rPr>
                        <a:t>Ο μάνατζερ είναι κλασικός καλός στρατιώτης.</a:t>
                      </a:r>
                      <a:endParaRPr lang="el-GR" sz="1600">
                        <a:effectLst/>
                        <a:latin typeface="Arial" panose="020B0604020202020204" pitchFamily="34" charset="0"/>
                        <a:ea typeface="Times New Roman" panose="02020603050405020304" pitchFamily="18" charset="0"/>
                      </a:endParaRPr>
                    </a:p>
                  </a:txBody>
                  <a:tcPr marL="68580" marR="68580" marT="0" marB="0" anchor="ctr"/>
                </a:tc>
                <a:tc>
                  <a:txBody>
                    <a:bodyPr/>
                    <a:lstStyle/>
                    <a:p>
                      <a:pPr algn="just">
                        <a:lnSpc>
                          <a:spcPct val="100000"/>
                        </a:lnSpc>
                      </a:pPr>
                      <a:r>
                        <a:rPr lang="el-GR" sz="1600" dirty="0">
                          <a:effectLst/>
                        </a:rPr>
                        <a:t>Ο ηγέτης είναι το δικό σου πρόσωπό. </a:t>
                      </a:r>
                      <a:endParaRPr lang="el-GR" sz="1600" dirty="0">
                        <a:effectLst/>
                        <a:latin typeface="Arial" panose="020B0604020202020204" pitchFamily="34"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391793326"/>
                  </a:ext>
                </a:extLst>
              </a:tr>
              <a:tr h="308852">
                <a:tc>
                  <a:txBody>
                    <a:bodyPr/>
                    <a:lstStyle/>
                    <a:p>
                      <a:pPr algn="just">
                        <a:lnSpc>
                          <a:spcPct val="100000"/>
                        </a:lnSpc>
                      </a:pPr>
                      <a:r>
                        <a:rPr lang="el-GR" sz="1600" b="1">
                          <a:effectLst/>
                        </a:rPr>
                        <a:t>Ο μάνατζερ «κάνει τα πράγματα σωστά».</a:t>
                      </a:r>
                      <a:endParaRPr lang="el-GR" sz="1600">
                        <a:effectLst/>
                        <a:latin typeface="Arial" panose="020B0604020202020204" pitchFamily="34" charset="0"/>
                        <a:ea typeface="Times New Roman" panose="02020603050405020304" pitchFamily="18" charset="0"/>
                      </a:endParaRPr>
                    </a:p>
                  </a:txBody>
                  <a:tcPr marL="68580" marR="68580" marT="0" marB="0" anchor="ctr"/>
                </a:tc>
                <a:tc>
                  <a:txBody>
                    <a:bodyPr/>
                    <a:lstStyle/>
                    <a:p>
                      <a:pPr algn="just">
                        <a:lnSpc>
                          <a:spcPct val="100000"/>
                        </a:lnSpc>
                      </a:pPr>
                      <a:r>
                        <a:rPr lang="el-GR" sz="1600" dirty="0">
                          <a:effectLst/>
                        </a:rPr>
                        <a:t>Ο ηγέτης</a:t>
                      </a:r>
                      <a:r>
                        <a:rPr lang="el-GR" sz="1600" b="1" dirty="0">
                          <a:effectLst/>
                        </a:rPr>
                        <a:t> «κάνει τα σωστά πράγματα».</a:t>
                      </a:r>
                      <a:endParaRPr lang="el-GR" sz="1600" dirty="0">
                        <a:effectLst/>
                        <a:latin typeface="Arial" panose="020B0604020202020204" pitchFamily="34"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2218036655"/>
                  </a:ext>
                </a:extLst>
              </a:tr>
            </a:tbl>
          </a:graphicData>
        </a:graphic>
      </p:graphicFrame>
      <p:sp>
        <p:nvSpPr>
          <p:cNvPr id="9" name="TextBox 8">
            <a:extLst>
              <a:ext uri="{FF2B5EF4-FFF2-40B4-BE49-F238E27FC236}">
                <a16:creationId xmlns:a16="http://schemas.microsoft.com/office/drawing/2014/main" xmlns="" id="{D50FE61E-51C4-39DC-8552-2F577915249B}"/>
              </a:ext>
            </a:extLst>
          </p:cNvPr>
          <p:cNvSpPr txBox="1"/>
          <p:nvPr/>
        </p:nvSpPr>
        <p:spPr>
          <a:xfrm>
            <a:off x="611560" y="5900680"/>
            <a:ext cx="7560840" cy="422360"/>
          </a:xfrm>
          <a:prstGeom prst="rect">
            <a:avLst/>
          </a:prstGeom>
          <a:noFill/>
        </p:spPr>
        <p:txBody>
          <a:bodyPr wrap="square">
            <a:spAutoFit/>
          </a:bodyPr>
          <a:lstStyle/>
          <a:p>
            <a:pPr marL="457200" marR="363220">
              <a:lnSpc>
                <a:spcPct val="150000"/>
              </a:lnSpc>
              <a:spcBef>
                <a:spcPts val="600"/>
              </a:spcBef>
              <a:spcAft>
                <a:spcPts val="0"/>
              </a:spcAft>
            </a:pPr>
            <a:r>
              <a:rPr lang="el-GR" sz="1600" b="1" dirty="0">
                <a:effectLst/>
                <a:latin typeface="+mn-lt"/>
                <a:ea typeface="Times New Roman" panose="02020603050405020304" pitchFamily="18" charset="0"/>
              </a:rPr>
              <a:t>Πηγή</a:t>
            </a:r>
            <a:r>
              <a:rPr lang="en-GB" sz="1600" b="1" dirty="0">
                <a:effectLst/>
                <a:latin typeface="+mn-lt"/>
                <a:ea typeface="Times New Roman" panose="02020603050405020304" pitchFamily="18" charset="0"/>
              </a:rPr>
              <a:t>: </a:t>
            </a:r>
            <a:r>
              <a:rPr lang="en-GB" sz="1600" dirty="0">
                <a:effectLst/>
                <a:latin typeface="+mn-lt"/>
                <a:ea typeface="Times New Roman" panose="02020603050405020304" pitchFamily="18" charset="0"/>
              </a:rPr>
              <a:t>Bennis &amp; Goldsmith,</a:t>
            </a:r>
            <a:r>
              <a:rPr lang="en-GB" sz="1600" i="1" dirty="0">
                <a:effectLst/>
                <a:latin typeface="+mn-lt"/>
                <a:ea typeface="Times New Roman" panose="02020603050405020304" pitchFamily="18" charset="0"/>
              </a:rPr>
              <a:t> 1997:</a:t>
            </a:r>
            <a:r>
              <a:rPr lang="en-GB" sz="1600" dirty="0">
                <a:effectLst/>
                <a:latin typeface="+mn-lt"/>
                <a:ea typeface="Times New Roman" panose="02020603050405020304" pitchFamily="18" charset="0"/>
              </a:rPr>
              <a:t> 9-10.</a:t>
            </a:r>
            <a:endParaRPr lang="el-GR" sz="1600" dirty="0">
              <a:effectLst/>
              <a:latin typeface="+mn-lt"/>
              <a:ea typeface="Times New Roman" panose="02020603050405020304" pitchFamily="18" charset="0"/>
            </a:endParaRPr>
          </a:p>
        </p:txBody>
      </p:sp>
      <p:sp>
        <p:nvSpPr>
          <p:cNvPr id="11" name="TextBox 10">
            <a:extLst>
              <a:ext uri="{FF2B5EF4-FFF2-40B4-BE49-F238E27FC236}">
                <a16:creationId xmlns:a16="http://schemas.microsoft.com/office/drawing/2014/main" xmlns="" id="{31543AF7-D126-E7B8-11DA-66DA33EEA8D8}"/>
              </a:ext>
            </a:extLst>
          </p:cNvPr>
          <p:cNvSpPr txBox="1"/>
          <p:nvPr/>
        </p:nvSpPr>
        <p:spPr>
          <a:xfrm>
            <a:off x="755576" y="523234"/>
            <a:ext cx="7992888" cy="461665"/>
          </a:xfrm>
          <a:prstGeom prst="rect">
            <a:avLst/>
          </a:prstGeom>
          <a:noFill/>
        </p:spPr>
        <p:txBody>
          <a:bodyPr wrap="square">
            <a:spAutoFit/>
          </a:bodyPr>
          <a:lstStyle/>
          <a:p>
            <a:pPr algn="ctr"/>
            <a:r>
              <a:rPr lang="el-GR" sz="2400" b="1" dirty="0">
                <a:effectLst/>
                <a:latin typeface="+mn-lt"/>
                <a:ea typeface="Times New Roman" panose="02020603050405020304" pitchFamily="18" charset="0"/>
              </a:rPr>
              <a:t>Διαφορές μεταξύ Διοίκησης (Μ</a:t>
            </a:r>
            <a:r>
              <a:rPr lang="en-US" sz="2400" b="1" dirty="0" err="1">
                <a:effectLst/>
                <a:latin typeface="+mn-lt"/>
                <a:ea typeface="Times New Roman" panose="02020603050405020304" pitchFamily="18" charset="0"/>
              </a:rPr>
              <a:t>anagement</a:t>
            </a:r>
            <a:r>
              <a:rPr lang="el-GR" sz="2400" b="1" dirty="0">
                <a:effectLst/>
                <a:latin typeface="+mn-lt"/>
                <a:ea typeface="Times New Roman" panose="02020603050405020304" pitchFamily="18" charset="0"/>
              </a:rPr>
              <a:t>) και Ηγεσίας</a:t>
            </a:r>
            <a:r>
              <a:rPr lang="el-GR" sz="2400" b="1" dirty="0">
                <a:solidFill>
                  <a:srgbClr val="231F20"/>
                </a:solidFill>
                <a:effectLst/>
                <a:latin typeface="+mn-lt"/>
                <a:ea typeface="Times New Roman" panose="02020603050405020304" pitchFamily="18" charset="0"/>
              </a:rPr>
              <a:t> </a:t>
            </a:r>
            <a:endParaRPr lang="el-GR" sz="2400" b="1" dirty="0">
              <a:latin typeface="+mn-lt"/>
            </a:endParaRPr>
          </a:p>
        </p:txBody>
      </p:sp>
    </p:spTree>
    <p:extLst>
      <p:ext uri="{BB962C8B-B14F-4D97-AF65-F5344CB8AC3E}">
        <p14:creationId xmlns:p14="http://schemas.microsoft.com/office/powerpoint/2010/main" xmlns="" val="37454173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4 - Θέση αριθμού διαφάνειας"/>
          <p:cNvSpPr txBox="1">
            <a:spLocks noGrp="1"/>
          </p:cNvSpPr>
          <p:nvPr/>
        </p:nvSpPr>
        <p:spPr bwMode="auto">
          <a:xfrm>
            <a:off x="8229600" y="6413500"/>
            <a:ext cx="914400" cy="457200"/>
          </a:xfrm>
          <a:prstGeom prst="rect">
            <a:avLst/>
          </a:prstGeom>
          <a:noFill/>
          <a:ln w="9525">
            <a:noFill/>
            <a:miter lim="800000"/>
            <a:headEnd/>
            <a:tailEnd/>
          </a:ln>
        </p:spPr>
        <p:txBody>
          <a:bodyPr anchor="b"/>
          <a:lstStyle/>
          <a:p>
            <a:pPr algn="r" eaLnBrk="1" hangingPunct="1"/>
            <a:fld id="{31E66BE2-2D59-4919-811A-493827C4ED98}" type="slidenum">
              <a:rPr lang="en-GB" sz="2400">
                <a:solidFill>
                  <a:schemeClr val="tx2"/>
                </a:solidFill>
                <a:latin typeface="Times New Roman" pitchFamily="18" charset="0"/>
              </a:rPr>
              <a:pPr algn="r" eaLnBrk="1" hangingPunct="1"/>
              <a:t>50</a:t>
            </a:fld>
            <a:endParaRPr lang="en-GB" sz="1400">
              <a:solidFill>
                <a:schemeClr val="tx2"/>
              </a:solidFill>
              <a:latin typeface="Times New Roman" pitchFamily="18" charset="0"/>
            </a:endParaRPr>
          </a:p>
        </p:txBody>
      </p:sp>
      <p:sp>
        <p:nvSpPr>
          <p:cNvPr id="23559" name="Rectangle 7"/>
          <p:cNvSpPr>
            <a:spLocks noChangeArrowheads="1"/>
          </p:cNvSpPr>
          <p:nvPr/>
        </p:nvSpPr>
        <p:spPr bwMode="auto">
          <a:xfrm>
            <a:off x="457200" y="558802"/>
            <a:ext cx="8496300" cy="6001643"/>
          </a:xfrm>
          <a:prstGeom prst="rect">
            <a:avLst/>
          </a:prstGeom>
          <a:noFill/>
          <a:ln w="9525">
            <a:noFill/>
            <a:miter lim="800000"/>
            <a:headEnd/>
            <a:tailEnd/>
          </a:ln>
          <a:effectLst/>
        </p:spPr>
        <p:txBody>
          <a:bodyPr>
            <a:spAutoFit/>
          </a:bodyPr>
          <a:lstStyle/>
          <a:p>
            <a:pPr eaLnBrk="1" hangingPunct="1"/>
            <a:r>
              <a:rPr lang="el-GR" sz="2400" b="1" dirty="0">
                <a:effectLst>
                  <a:outerShdw blurRad="38100" dist="38100" dir="2700000" algn="tl">
                    <a:srgbClr val="C0C0C0"/>
                  </a:outerShdw>
                </a:effectLst>
                <a:latin typeface="+mn-lt"/>
              </a:rPr>
              <a:t>ΗΓΕΣΙΑ / ΗΓΕΤΕΣ – Άλλοτε και  τώρα (συνέχεια):</a:t>
            </a:r>
          </a:p>
          <a:p>
            <a:pPr eaLnBrk="1" hangingPunct="1">
              <a:lnSpc>
                <a:spcPct val="30000"/>
              </a:lnSpc>
            </a:pPr>
            <a:endParaRPr lang="el-GR" sz="2400" b="1" dirty="0">
              <a:effectLst>
                <a:outerShdw blurRad="38100" dist="38100" dir="2700000" algn="tl">
                  <a:srgbClr val="C0C0C0"/>
                </a:outerShdw>
              </a:effectLst>
              <a:latin typeface="+mn-lt"/>
            </a:endParaRPr>
          </a:p>
          <a:p>
            <a:pPr eaLnBrk="1" hangingPunct="1"/>
            <a:r>
              <a:rPr lang="el-GR" sz="2400" dirty="0">
                <a:effectLst>
                  <a:outerShdw blurRad="38100" dist="38100" dir="2700000" algn="tl">
                    <a:srgbClr val="C0C0C0"/>
                  </a:outerShdw>
                </a:effectLst>
                <a:latin typeface="+mn-lt"/>
              </a:rPr>
              <a:t>Το περιβάλλον ηγεσίας-εργασίας έχει αλλάξει σημαντικά:</a:t>
            </a:r>
          </a:p>
          <a:p>
            <a:pPr eaLnBrk="1" hangingPunct="1">
              <a:lnSpc>
                <a:spcPct val="60000"/>
              </a:lnSpc>
            </a:pPr>
            <a:endParaRPr lang="el-GR" sz="2400" dirty="0">
              <a:effectLst>
                <a:outerShdw blurRad="38100" dist="38100" dir="2700000" algn="tl">
                  <a:srgbClr val="C0C0C0"/>
                </a:outerShdw>
              </a:effectLst>
              <a:latin typeface="+mn-lt"/>
            </a:endParaRPr>
          </a:p>
          <a:p>
            <a:pPr eaLnBrk="1" hangingPunct="1">
              <a:buClr>
                <a:srgbClr val="666536"/>
              </a:buClr>
              <a:buFont typeface="Wingdings" pitchFamily="2" charset="2"/>
              <a:buChar char="ü"/>
            </a:pPr>
            <a:r>
              <a:rPr lang="el-GR" sz="2400" b="1" dirty="0">
                <a:effectLst>
                  <a:outerShdw blurRad="38100" dist="38100" dir="2700000" algn="tl">
                    <a:srgbClr val="C0C0C0"/>
                  </a:outerShdw>
                </a:effectLst>
                <a:latin typeface="+mn-lt"/>
              </a:rPr>
              <a:t> </a:t>
            </a:r>
            <a:r>
              <a:rPr lang="el-GR" sz="2400" dirty="0">
                <a:effectLst>
                  <a:outerShdw blurRad="38100" dist="38100" dir="2700000" algn="tl">
                    <a:srgbClr val="C0C0C0"/>
                  </a:outerShdw>
                </a:effectLst>
                <a:latin typeface="+mn-lt"/>
              </a:rPr>
              <a:t>οι εργαζόμενοι: υψηλό επίπεδο κατάρτισης,  σημαντικό ορίζοντα γνώσεων, ικανοτήτων και δημιουργικής σκέψης</a:t>
            </a:r>
          </a:p>
          <a:p>
            <a:pPr eaLnBrk="1" hangingPunct="1">
              <a:lnSpc>
                <a:spcPct val="70000"/>
              </a:lnSpc>
              <a:buClr>
                <a:srgbClr val="666536"/>
              </a:buClr>
              <a:buFont typeface="Wingdings" pitchFamily="2" charset="2"/>
              <a:buNone/>
            </a:pPr>
            <a:endParaRPr lang="el-GR" sz="2400" dirty="0">
              <a:effectLst>
                <a:outerShdw blurRad="38100" dist="38100" dir="2700000" algn="tl">
                  <a:srgbClr val="C0C0C0"/>
                </a:outerShdw>
              </a:effectLst>
              <a:latin typeface="+mn-lt"/>
            </a:endParaRPr>
          </a:p>
          <a:p>
            <a:pPr eaLnBrk="1" hangingPunct="1">
              <a:buClr>
                <a:srgbClr val="666536"/>
              </a:buClr>
              <a:buFont typeface="Wingdings" pitchFamily="2" charset="2"/>
              <a:buChar char="ü"/>
            </a:pPr>
            <a:r>
              <a:rPr lang="el-GR" sz="2400" dirty="0">
                <a:effectLst>
                  <a:outerShdw blurRad="38100" dist="38100" dir="2700000" algn="tl">
                    <a:srgbClr val="C0C0C0"/>
                  </a:outerShdw>
                </a:effectLst>
                <a:latin typeface="+mn-lt"/>
              </a:rPr>
              <a:t> Η ικανοποίηση των βασικών αναγκών οδηγεί στην ανάγκη ικανοποίησης ανώτερων αναγκών (αναγνώρισης, αυτοπραγμάτωσης κλπ)</a:t>
            </a:r>
          </a:p>
          <a:p>
            <a:pPr eaLnBrk="1" hangingPunct="1">
              <a:lnSpc>
                <a:spcPct val="70000"/>
              </a:lnSpc>
              <a:buClr>
                <a:srgbClr val="666536"/>
              </a:buClr>
              <a:buFont typeface="Wingdings" pitchFamily="2" charset="2"/>
              <a:buChar char="ü"/>
            </a:pPr>
            <a:endParaRPr lang="el-GR" sz="2400" dirty="0">
              <a:effectLst>
                <a:outerShdw blurRad="38100" dist="38100" dir="2700000" algn="tl">
                  <a:srgbClr val="C0C0C0"/>
                </a:outerShdw>
              </a:effectLst>
              <a:latin typeface="+mn-lt"/>
            </a:endParaRPr>
          </a:p>
          <a:p>
            <a:pPr eaLnBrk="1" hangingPunct="1">
              <a:buClr>
                <a:srgbClr val="666536"/>
              </a:buClr>
              <a:buFont typeface="Wingdings" pitchFamily="2" charset="2"/>
              <a:buChar char="ü"/>
            </a:pPr>
            <a:r>
              <a:rPr lang="el-GR" sz="2400" dirty="0">
                <a:effectLst>
                  <a:outerShdw blurRad="38100" dist="38100" dir="2700000" algn="tl">
                    <a:srgbClr val="C0C0C0"/>
                  </a:outerShdw>
                </a:effectLst>
                <a:latin typeface="+mn-lt"/>
              </a:rPr>
              <a:t> Η απαίτηση για κοινωνική αποτελεσματικότητα και ανθρώπινες εργασιακές σχέσεις ισχυροποιείται</a:t>
            </a:r>
          </a:p>
          <a:p>
            <a:pPr eaLnBrk="1" hangingPunct="1">
              <a:lnSpc>
                <a:spcPct val="70000"/>
              </a:lnSpc>
              <a:buClr>
                <a:srgbClr val="666536"/>
              </a:buClr>
              <a:buFont typeface="Wingdings" pitchFamily="2" charset="2"/>
              <a:buChar char="ü"/>
            </a:pPr>
            <a:endParaRPr lang="el-GR" sz="2400" dirty="0">
              <a:effectLst>
                <a:outerShdw blurRad="38100" dist="38100" dir="2700000" algn="tl">
                  <a:srgbClr val="C0C0C0"/>
                </a:outerShdw>
              </a:effectLst>
              <a:latin typeface="+mn-lt"/>
            </a:endParaRPr>
          </a:p>
          <a:p>
            <a:pPr eaLnBrk="1" hangingPunct="1">
              <a:buClr>
                <a:srgbClr val="666536"/>
              </a:buClr>
              <a:buFont typeface="Wingdings" pitchFamily="2" charset="2"/>
              <a:buChar char="ü"/>
            </a:pPr>
            <a:r>
              <a:rPr lang="el-GR" sz="2400" dirty="0">
                <a:effectLst>
                  <a:outerShdw blurRad="38100" dist="38100" dir="2700000" algn="tl">
                    <a:srgbClr val="C0C0C0"/>
                  </a:outerShdw>
                </a:effectLst>
                <a:latin typeface="+mn-lt"/>
              </a:rPr>
              <a:t> Διείσδυση της τεχνολογίας στο χώρο της υγείας – ανάγκη για επικοινωνία με τον ασθενή</a:t>
            </a:r>
          </a:p>
          <a:p>
            <a:pPr eaLnBrk="1" hangingPunct="1"/>
            <a:endParaRPr lang="el-GR" sz="2400" dirty="0">
              <a:solidFill>
                <a:srgbClr val="53816C"/>
              </a:solidFill>
              <a:effectLst>
                <a:outerShdw blurRad="38100" dist="38100" dir="2700000" algn="tl">
                  <a:srgbClr val="C0C0C0"/>
                </a:outerShdw>
              </a:effectLst>
              <a:latin typeface="Times New Roman" pitchFamily="18" charset="0"/>
            </a:endParaRPr>
          </a:p>
          <a:p>
            <a:pPr eaLnBrk="1" hangingPunct="1"/>
            <a:endParaRPr lang="el-GR" sz="2400" b="1" dirty="0">
              <a:solidFill>
                <a:srgbClr val="53816C"/>
              </a:solidFill>
              <a:effectLst>
                <a:outerShdw blurRad="38100" dist="38100" dir="2700000" algn="tl">
                  <a:srgbClr val="C0C0C0"/>
                </a:outerShdw>
              </a:effectLst>
              <a:latin typeface="Times New Roman" pitchFamily="18" charset="0"/>
            </a:endParaRPr>
          </a:p>
        </p:txBody>
      </p:sp>
    </p:spTree>
    <p:extLst>
      <p:ext uri="{BB962C8B-B14F-4D97-AF65-F5344CB8AC3E}">
        <p14:creationId xmlns:p14="http://schemas.microsoft.com/office/powerpoint/2010/main" xmlns="" val="21827968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3 - Θέση αριθμού διαφάνειας"/>
          <p:cNvSpPr txBox="1">
            <a:spLocks noGrp="1"/>
          </p:cNvSpPr>
          <p:nvPr/>
        </p:nvSpPr>
        <p:spPr bwMode="auto">
          <a:xfrm>
            <a:off x="8229600" y="6413500"/>
            <a:ext cx="914400" cy="457200"/>
          </a:xfrm>
          <a:prstGeom prst="rect">
            <a:avLst/>
          </a:prstGeom>
          <a:noFill/>
          <a:ln w="9525">
            <a:noFill/>
            <a:miter lim="800000"/>
            <a:headEnd/>
            <a:tailEnd/>
          </a:ln>
        </p:spPr>
        <p:txBody>
          <a:bodyPr anchor="b"/>
          <a:lstStyle/>
          <a:p>
            <a:pPr algn="r" eaLnBrk="1" hangingPunct="1"/>
            <a:fld id="{2ECA2DC7-A30A-4202-95EA-3EA15FD4B37B}" type="slidenum">
              <a:rPr lang="en-GB" sz="2400">
                <a:solidFill>
                  <a:schemeClr val="tx2"/>
                </a:solidFill>
                <a:latin typeface="Times New Roman" pitchFamily="18" charset="0"/>
              </a:rPr>
              <a:pPr algn="r" eaLnBrk="1" hangingPunct="1"/>
              <a:t>51</a:t>
            </a:fld>
            <a:endParaRPr lang="en-GB" sz="1400">
              <a:solidFill>
                <a:schemeClr val="tx2"/>
              </a:solidFill>
              <a:latin typeface="Times New Roman" pitchFamily="18" charset="0"/>
            </a:endParaRPr>
          </a:p>
        </p:txBody>
      </p:sp>
      <p:sp>
        <p:nvSpPr>
          <p:cNvPr id="12292" name="Text Box 4"/>
          <p:cNvSpPr txBox="1">
            <a:spLocks noChangeArrowheads="1"/>
          </p:cNvSpPr>
          <p:nvPr/>
        </p:nvSpPr>
        <p:spPr bwMode="auto">
          <a:xfrm>
            <a:off x="468313" y="1341439"/>
            <a:ext cx="8424862" cy="4893647"/>
          </a:xfrm>
          <a:prstGeom prst="rect">
            <a:avLst/>
          </a:prstGeom>
          <a:noFill/>
          <a:ln w="9525">
            <a:noFill/>
            <a:miter lim="800000"/>
            <a:headEnd/>
            <a:tailEnd/>
          </a:ln>
          <a:effectLst/>
        </p:spPr>
        <p:txBody>
          <a:bodyPr>
            <a:spAutoFit/>
          </a:bodyPr>
          <a:lstStyle/>
          <a:p>
            <a:pPr marL="457200" indent="-457200" eaLnBrk="1" hangingPunct="1"/>
            <a:r>
              <a:rPr lang="el-GR" sz="2400" b="1" dirty="0">
                <a:effectLst>
                  <a:outerShdw blurRad="38100" dist="38100" dir="2700000" algn="tl">
                    <a:srgbClr val="C0C0C0"/>
                  </a:outerShdw>
                </a:effectLst>
                <a:latin typeface="+mn-lt"/>
              </a:rPr>
              <a:t>Δημοκρατική -συμμετοχική ηγεσία</a:t>
            </a:r>
          </a:p>
          <a:p>
            <a:pPr marL="457200" indent="-457200" eaLnBrk="1" hangingPunct="1"/>
            <a:endParaRPr lang="el-GR" sz="2400" b="1" dirty="0">
              <a:effectLst>
                <a:outerShdw blurRad="38100" dist="38100" dir="2700000" algn="tl">
                  <a:srgbClr val="C0C0C0"/>
                </a:outerShdw>
              </a:effectLst>
              <a:latin typeface="+mn-lt"/>
            </a:endParaRPr>
          </a:p>
          <a:p>
            <a:pPr marL="457200" indent="-457200" eaLnBrk="1" hangingPunct="1">
              <a:lnSpc>
                <a:spcPct val="90000"/>
              </a:lnSpc>
              <a:buFontTx/>
              <a:buAutoNum type="arabicPeriod"/>
            </a:pPr>
            <a:r>
              <a:rPr lang="el-GR" sz="2400" b="1" dirty="0">
                <a:effectLst>
                  <a:outerShdw blurRad="38100" dist="38100" dir="2700000" algn="tl">
                    <a:srgbClr val="C0C0C0"/>
                  </a:outerShdw>
                </a:effectLst>
                <a:latin typeface="+mn-lt"/>
              </a:rPr>
              <a:t>Μεταβίβαση μέρους της ευθύνης και του διοικητικού έργου στα μέλη της ομάδας</a:t>
            </a:r>
          </a:p>
          <a:p>
            <a:pPr marL="457200" indent="-457200" eaLnBrk="1" hangingPunct="1">
              <a:lnSpc>
                <a:spcPct val="170000"/>
              </a:lnSpc>
              <a:buFontTx/>
              <a:buAutoNum type="arabicPeriod"/>
            </a:pPr>
            <a:r>
              <a:rPr lang="el-GR" sz="2400" b="1" dirty="0">
                <a:effectLst>
                  <a:outerShdw blurRad="38100" dist="38100" dir="2700000" algn="tl">
                    <a:srgbClr val="C0C0C0"/>
                  </a:outerShdw>
                </a:effectLst>
                <a:latin typeface="+mn-lt"/>
              </a:rPr>
              <a:t>Συμμετοχή στη διαδικασία λήψης αποφάσεων</a:t>
            </a:r>
          </a:p>
          <a:p>
            <a:pPr marL="457200" indent="-457200" eaLnBrk="1" hangingPunct="1">
              <a:lnSpc>
                <a:spcPct val="150000"/>
              </a:lnSpc>
              <a:buFontTx/>
              <a:buAutoNum type="arabicPeriod"/>
            </a:pPr>
            <a:r>
              <a:rPr lang="el-GR" sz="2400" b="1" dirty="0">
                <a:effectLst>
                  <a:outerShdw blurRad="38100" dist="38100" dir="2700000" algn="tl">
                    <a:srgbClr val="C0C0C0"/>
                  </a:outerShdw>
                </a:effectLst>
                <a:latin typeface="+mn-lt"/>
              </a:rPr>
              <a:t>Επικέντρωση στις ανθρώπινες σχέσεις και στην ομαδική εργασία</a:t>
            </a:r>
          </a:p>
          <a:p>
            <a:pPr marL="457200" indent="-457200" eaLnBrk="1" hangingPunct="1">
              <a:lnSpc>
                <a:spcPct val="150000"/>
              </a:lnSpc>
            </a:pPr>
            <a:r>
              <a:rPr lang="el-GR" sz="2400" b="1" dirty="0">
                <a:solidFill>
                  <a:srgbClr val="53816C"/>
                </a:solidFill>
                <a:effectLst>
                  <a:outerShdw blurRad="38100" dist="38100" dir="2700000" algn="tl">
                    <a:srgbClr val="C0C0C0"/>
                  </a:outerShdw>
                </a:effectLst>
                <a:latin typeface="Times New Roman" pitchFamily="18" charset="0"/>
              </a:rPr>
              <a:t> </a:t>
            </a:r>
          </a:p>
          <a:p>
            <a:pPr marL="457200" indent="-457200" eaLnBrk="1" hangingPunct="1"/>
            <a:endParaRPr lang="el-GR" sz="2400" b="1" dirty="0">
              <a:solidFill>
                <a:srgbClr val="53816C"/>
              </a:solidFill>
              <a:effectLst>
                <a:outerShdw blurRad="38100" dist="38100" dir="2700000" algn="tl">
                  <a:srgbClr val="C0C0C0"/>
                </a:outerShdw>
              </a:effectLst>
              <a:latin typeface="Times New Roman" pitchFamily="18" charset="0"/>
            </a:endParaRPr>
          </a:p>
          <a:p>
            <a:pPr marL="457200" indent="-457200" eaLnBrk="1" hangingPunct="1"/>
            <a:endParaRPr lang="el-GR" sz="2400" b="1" dirty="0">
              <a:solidFill>
                <a:srgbClr val="53816C"/>
              </a:solidFill>
              <a:effectLst>
                <a:outerShdw blurRad="38100" dist="38100" dir="2700000" algn="tl">
                  <a:srgbClr val="C0C0C0"/>
                </a:outerShdw>
              </a:effectLst>
              <a:latin typeface="Times New Roman" pitchFamily="18" charset="0"/>
            </a:endParaRPr>
          </a:p>
          <a:p>
            <a:pPr marL="457200" indent="-457200" eaLnBrk="1" hangingPunct="1"/>
            <a:endParaRPr lang="el-GR" sz="2400" b="1" dirty="0">
              <a:solidFill>
                <a:schemeClr val="tx2"/>
              </a:solidFill>
              <a:latin typeface="Times New Roman" pitchFamily="18" charset="0"/>
            </a:endParaRPr>
          </a:p>
        </p:txBody>
      </p:sp>
      <p:sp>
        <p:nvSpPr>
          <p:cNvPr id="105477" name="Text Box 8"/>
          <p:cNvSpPr txBox="1">
            <a:spLocks noChangeArrowheads="1"/>
          </p:cNvSpPr>
          <p:nvPr/>
        </p:nvSpPr>
        <p:spPr bwMode="auto">
          <a:xfrm>
            <a:off x="395290" y="692152"/>
            <a:ext cx="4227889" cy="461665"/>
          </a:xfrm>
          <a:prstGeom prst="rect">
            <a:avLst/>
          </a:prstGeom>
          <a:noFill/>
          <a:ln w="9525">
            <a:noFill/>
            <a:miter lim="800000"/>
            <a:headEnd/>
            <a:tailEnd/>
          </a:ln>
        </p:spPr>
        <p:txBody>
          <a:bodyPr wrap="none">
            <a:spAutoFit/>
          </a:bodyPr>
          <a:lstStyle/>
          <a:p>
            <a:pPr eaLnBrk="1" hangingPunct="1"/>
            <a:r>
              <a:rPr lang="el-GR" sz="2400" dirty="0">
                <a:latin typeface="+mn-lt"/>
              </a:rPr>
              <a:t>Η ΗΓΕΣΙΑ ΣΤΗ ΣΥΓΧΡΟΝΗ ΕΠΟΧΗ</a:t>
            </a:r>
            <a:endParaRPr lang="en-US" sz="2400" dirty="0">
              <a:latin typeface="+mn-lt"/>
            </a:endParaRPr>
          </a:p>
        </p:txBody>
      </p:sp>
      <p:sp>
        <p:nvSpPr>
          <p:cNvPr id="105478" name="Rectangle 6"/>
          <p:cNvSpPr>
            <a:spLocks noChangeArrowheads="1"/>
          </p:cNvSpPr>
          <p:nvPr/>
        </p:nvSpPr>
        <p:spPr bwMode="auto">
          <a:xfrm>
            <a:off x="457200" y="5029201"/>
            <a:ext cx="8229600" cy="1200329"/>
          </a:xfrm>
          <a:prstGeom prst="rect">
            <a:avLst/>
          </a:prstGeom>
          <a:noFill/>
          <a:ln w="9525">
            <a:noFill/>
            <a:miter lim="800000"/>
            <a:headEnd/>
            <a:tailEnd/>
          </a:ln>
          <a:effectLst/>
        </p:spPr>
        <p:txBody>
          <a:bodyPr>
            <a:spAutoFit/>
          </a:bodyPr>
          <a:lstStyle/>
          <a:p>
            <a:pPr algn="ctr"/>
            <a:r>
              <a:rPr lang="en-US" sz="2400" b="1" dirty="0">
                <a:solidFill>
                  <a:srgbClr val="CC0000"/>
                </a:solidFill>
                <a:effectLst>
                  <a:outerShdw blurRad="38100" dist="38100" dir="2700000" algn="tl">
                    <a:srgbClr val="C0C0C0"/>
                  </a:outerShdw>
                </a:effectLst>
                <a:latin typeface="Calibri" pitchFamily="34" charset="0"/>
                <a:ea typeface="Calibri" pitchFamily="34" charset="0"/>
                <a:cs typeface="Calibri" pitchFamily="34" charset="0"/>
              </a:rPr>
              <a:t>Never tell people how to do things</a:t>
            </a:r>
          </a:p>
          <a:p>
            <a:pPr algn="ctr"/>
            <a:r>
              <a:rPr lang="en-US" sz="2400" b="1" dirty="0">
                <a:solidFill>
                  <a:srgbClr val="CC0000"/>
                </a:solidFill>
                <a:effectLst>
                  <a:outerShdw blurRad="38100" dist="38100" dir="2700000" algn="tl">
                    <a:srgbClr val="C0C0C0"/>
                  </a:outerShdw>
                </a:effectLst>
                <a:latin typeface="Calibri" pitchFamily="34" charset="0"/>
                <a:ea typeface="Calibri" pitchFamily="34" charset="0"/>
                <a:cs typeface="Calibri" pitchFamily="34" charset="0"/>
              </a:rPr>
              <a:t>Tell them what to do and they will surprise you with their ingenuity</a:t>
            </a:r>
          </a:p>
        </p:txBody>
      </p:sp>
    </p:spTree>
    <p:extLst>
      <p:ext uri="{BB962C8B-B14F-4D97-AF65-F5344CB8AC3E}">
        <p14:creationId xmlns:p14="http://schemas.microsoft.com/office/powerpoint/2010/main" xmlns="" val="1337954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05478"/>
                                        </p:tgtEl>
                                        <p:attrNameLst>
                                          <p:attrName>style.visibility</p:attrName>
                                        </p:attrNameLst>
                                      </p:cBhvr>
                                      <p:to>
                                        <p:strVal val="visible"/>
                                      </p:to>
                                    </p:set>
                                    <p:anim calcmode="lin" valueType="num">
                                      <p:cBhvr additive="base">
                                        <p:cTn id="7" dur="5000" fill="hold"/>
                                        <p:tgtEl>
                                          <p:spTgt spid="105478"/>
                                        </p:tgtEl>
                                        <p:attrNameLst>
                                          <p:attrName>ppt_x</p:attrName>
                                        </p:attrNameLst>
                                      </p:cBhvr>
                                      <p:tavLst>
                                        <p:tav tm="0">
                                          <p:val>
                                            <p:strVal val="#ppt_x"/>
                                          </p:val>
                                        </p:tav>
                                        <p:tav tm="100000">
                                          <p:val>
                                            <p:strVal val="#ppt_x"/>
                                          </p:val>
                                        </p:tav>
                                      </p:tavLst>
                                    </p:anim>
                                    <p:anim calcmode="lin" valueType="num">
                                      <p:cBhvr additive="base">
                                        <p:cTn id="8" dur="5000" fill="hold"/>
                                        <p:tgtEl>
                                          <p:spTgt spid="10547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8"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3 - Θέση αριθμού διαφάνειας"/>
          <p:cNvSpPr txBox="1">
            <a:spLocks noGrp="1"/>
          </p:cNvSpPr>
          <p:nvPr/>
        </p:nvSpPr>
        <p:spPr bwMode="auto">
          <a:xfrm>
            <a:off x="8229600" y="6413500"/>
            <a:ext cx="914400" cy="457200"/>
          </a:xfrm>
          <a:prstGeom prst="rect">
            <a:avLst/>
          </a:prstGeom>
          <a:noFill/>
          <a:ln w="9525">
            <a:noFill/>
            <a:miter lim="800000"/>
            <a:headEnd/>
            <a:tailEnd/>
          </a:ln>
        </p:spPr>
        <p:txBody>
          <a:bodyPr anchor="b"/>
          <a:lstStyle/>
          <a:p>
            <a:pPr algn="r" eaLnBrk="1" hangingPunct="1"/>
            <a:fld id="{01FE5DF9-E466-4892-BA61-1406A0B44E6B}" type="slidenum">
              <a:rPr lang="en-GB" sz="2400">
                <a:solidFill>
                  <a:schemeClr val="tx2"/>
                </a:solidFill>
                <a:latin typeface="Times New Roman" pitchFamily="18" charset="0"/>
              </a:rPr>
              <a:pPr algn="r" eaLnBrk="1" hangingPunct="1"/>
              <a:t>52</a:t>
            </a:fld>
            <a:endParaRPr lang="en-GB" sz="1400">
              <a:solidFill>
                <a:schemeClr val="tx2"/>
              </a:solidFill>
              <a:latin typeface="Times New Roman" pitchFamily="18" charset="0"/>
            </a:endParaRPr>
          </a:p>
        </p:txBody>
      </p:sp>
      <p:sp>
        <p:nvSpPr>
          <p:cNvPr id="39940" name="Text Box 4"/>
          <p:cNvSpPr txBox="1">
            <a:spLocks noChangeArrowheads="1"/>
          </p:cNvSpPr>
          <p:nvPr/>
        </p:nvSpPr>
        <p:spPr bwMode="auto">
          <a:xfrm>
            <a:off x="500034" y="500043"/>
            <a:ext cx="8496300" cy="7128105"/>
          </a:xfrm>
          <a:prstGeom prst="rect">
            <a:avLst/>
          </a:prstGeom>
          <a:noFill/>
          <a:ln w="9525">
            <a:noFill/>
            <a:miter lim="800000"/>
            <a:headEnd/>
            <a:tailEnd/>
          </a:ln>
          <a:effectLst/>
        </p:spPr>
        <p:txBody>
          <a:bodyPr>
            <a:spAutoFit/>
          </a:bodyPr>
          <a:lstStyle/>
          <a:p>
            <a:pPr marL="495300" indent="-495300" eaLnBrk="1" hangingPunct="1">
              <a:defRPr/>
            </a:pPr>
            <a:r>
              <a:rPr lang="en-US" sz="2400" b="1" dirty="0">
                <a:effectLst>
                  <a:outerShdw blurRad="38100" dist="38100" dir="2700000" algn="tl">
                    <a:srgbClr val="C0C0C0"/>
                  </a:outerShdw>
                </a:effectLst>
                <a:latin typeface="Calibri" pitchFamily="34" charset="0"/>
                <a:ea typeface="Calibri" pitchFamily="34" charset="0"/>
                <a:cs typeface="Calibri" pitchFamily="34" charset="0"/>
              </a:rPr>
              <a:t>Professor Peter </a:t>
            </a:r>
            <a:r>
              <a:rPr lang="en-US" sz="2400" b="1" dirty="0" err="1">
                <a:effectLst>
                  <a:outerShdw blurRad="38100" dist="38100" dir="2700000" algn="tl">
                    <a:srgbClr val="C0C0C0"/>
                  </a:outerShdw>
                </a:effectLst>
                <a:latin typeface="Calibri" pitchFamily="34" charset="0"/>
                <a:ea typeface="Calibri" pitchFamily="34" charset="0"/>
                <a:cs typeface="Calibri" pitchFamily="34" charset="0"/>
              </a:rPr>
              <a:t>Drucker</a:t>
            </a:r>
            <a:r>
              <a:rPr lang="el-GR" sz="2400" b="1" dirty="0">
                <a:effectLst>
                  <a:outerShdw blurRad="38100" dist="38100" dir="2700000" algn="tl">
                    <a:srgbClr val="C0C0C0"/>
                  </a:outerShdw>
                </a:effectLst>
                <a:latin typeface="Calibri" pitchFamily="34" charset="0"/>
                <a:ea typeface="Calibri" pitchFamily="34" charset="0"/>
                <a:cs typeface="Calibri" pitchFamily="34" charset="0"/>
              </a:rPr>
              <a:t> (1996):</a:t>
            </a:r>
          </a:p>
          <a:p>
            <a:pPr marL="495300" indent="-495300" eaLnBrk="1" hangingPunct="1">
              <a:defRPr/>
            </a:pPr>
            <a:endParaRPr lang="el-GR" sz="2400" b="1" dirty="0">
              <a:effectLst>
                <a:outerShdw blurRad="38100" dist="38100" dir="2700000" algn="tl">
                  <a:srgbClr val="C0C0C0"/>
                </a:outerShdw>
              </a:effectLst>
              <a:latin typeface="Calibri" pitchFamily="34" charset="0"/>
              <a:ea typeface="Calibri" pitchFamily="34" charset="0"/>
              <a:cs typeface="Calibri" pitchFamily="34" charset="0"/>
            </a:endParaRPr>
          </a:p>
          <a:p>
            <a:pPr marL="495300" indent="-495300" eaLnBrk="1" hangingPunct="1">
              <a:buFontTx/>
              <a:buAutoNum type="arabicPeriod"/>
              <a:defRPr/>
            </a:pPr>
            <a:r>
              <a:rPr lang="el-GR" sz="2400" dirty="0">
                <a:effectLst>
                  <a:outerShdw blurRad="38100" dist="38100" dir="2700000" algn="tl">
                    <a:srgbClr val="C0C0C0"/>
                  </a:outerShdw>
                </a:effectLst>
                <a:latin typeface="Calibri" pitchFamily="34" charset="0"/>
                <a:ea typeface="Calibri" pitchFamily="34" charset="0"/>
                <a:cs typeface="Calibri" pitchFamily="34" charset="0"/>
              </a:rPr>
              <a:t>Πολύ λίγοι είναι «γεννημένοι ηγέτες». Οι ηγέτες διαπλάθονται</a:t>
            </a:r>
          </a:p>
          <a:p>
            <a:pPr marL="495300" indent="-495300" eaLnBrk="1" hangingPunct="1">
              <a:lnSpc>
                <a:spcPct val="70000"/>
              </a:lnSpc>
              <a:defRPr/>
            </a:pPr>
            <a:endParaRPr lang="el-GR" sz="2400" dirty="0">
              <a:effectLst>
                <a:outerShdw blurRad="38100" dist="38100" dir="2700000" algn="tl">
                  <a:srgbClr val="C0C0C0"/>
                </a:outerShdw>
              </a:effectLst>
              <a:latin typeface="Calibri" pitchFamily="34" charset="0"/>
              <a:ea typeface="Calibri" pitchFamily="34" charset="0"/>
              <a:cs typeface="Calibri" pitchFamily="34" charset="0"/>
            </a:endParaRPr>
          </a:p>
          <a:p>
            <a:pPr marL="495300" indent="-495300" eaLnBrk="1" hangingPunct="1">
              <a:buFontTx/>
              <a:buAutoNum type="arabicPeriod" startAt="2"/>
              <a:defRPr/>
            </a:pPr>
            <a:r>
              <a:rPr lang="el-GR" sz="2400" dirty="0">
                <a:effectLst>
                  <a:outerShdw blurRad="38100" dist="38100" dir="2700000" algn="tl">
                    <a:srgbClr val="C0C0C0"/>
                  </a:outerShdw>
                </a:effectLst>
                <a:latin typeface="Calibri" pitchFamily="34" charset="0"/>
                <a:ea typeface="Calibri" pitchFamily="34" charset="0"/>
                <a:cs typeface="Calibri" pitchFamily="34" charset="0"/>
              </a:rPr>
              <a:t>Δεν υπάρχει κάποιο συγκεκριμένο στυλ ηγεσίας, ούτε σαφή χαρακτηριστικά γνωρίσματα ενός ηγέτη που να έχουν αποτελεσματική εφαρμογή σε όλες τις περιπτώσεις</a:t>
            </a:r>
          </a:p>
          <a:p>
            <a:pPr marL="495300" indent="-495300" eaLnBrk="1" hangingPunct="1">
              <a:defRPr/>
            </a:pPr>
            <a:endParaRPr lang="el-GR" sz="2400" dirty="0">
              <a:effectLst>
                <a:outerShdw blurRad="38100" dist="38100" dir="2700000" algn="tl">
                  <a:srgbClr val="C0C0C0"/>
                </a:outerShdw>
              </a:effectLst>
              <a:latin typeface="Calibri" pitchFamily="34" charset="0"/>
              <a:ea typeface="Calibri" pitchFamily="34" charset="0"/>
              <a:cs typeface="Calibri" pitchFamily="34" charset="0"/>
            </a:endParaRPr>
          </a:p>
          <a:p>
            <a:pPr marL="495300" indent="-495300" eaLnBrk="1" hangingPunct="1">
              <a:defRPr/>
            </a:pPr>
            <a:r>
              <a:rPr lang="el-GR" sz="2400" b="1" dirty="0">
                <a:effectLst>
                  <a:outerShdw blurRad="38100" dist="38100" dir="2700000" algn="tl">
                    <a:srgbClr val="C0C0C0"/>
                  </a:outerShdw>
                </a:effectLst>
                <a:latin typeface="Calibri" pitchFamily="34" charset="0"/>
                <a:ea typeface="Calibri" pitchFamily="34" charset="0"/>
                <a:cs typeface="Calibri" pitchFamily="34" charset="0"/>
              </a:rPr>
              <a:t>Προϋποθέσεις αποτελεσματικής ηγεσίας</a:t>
            </a:r>
          </a:p>
          <a:p>
            <a:pPr marL="495300" indent="-495300" eaLnBrk="1" hangingPunct="1">
              <a:buFontTx/>
              <a:buAutoNum type="romanLcPeriod"/>
              <a:defRPr/>
            </a:pPr>
            <a:r>
              <a:rPr lang="el-GR" sz="2400" dirty="0">
                <a:effectLst>
                  <a:outerShdw blurRad="38100" dist="38100" dir="2700000" algn="tl">
                    <a:srgbClr val="C0C0C0"/>
                  </a:outerShdw>
                </a:effectLst>
                <a:latin typeface="Calibri" pitchFamily="34" charset="0"/>
                <a:ea typeface="Calibri" pitchFamily="34" charset="0"/>
                <a:cs typeface="Calibri" pitchFamily="34" charset="0"/>
              </a:rPr>
              <a:t>ύπαρξη </a:t>
            </a:r>
            <a:r>
              <a:rPr lang="el-GR" sz="2400" dirty="0" smtClean="0">
                <a:effectLst>
                  <a:outerShdw blurRad="38100" dist="38100" dir="2700000" algn="tl">
                    <a:srgbClr val="C0C0C0"/>
                  </a:outerShdw>
                </a:effectLst>
                <a:latin typeface="Calibri" pitchFamily="34" charset="0"/>
                <a:ea typeface="Calibri" pitchFamily="34" charset="0"/>
                <a:cs typeface="Calibri" pitchFamily="34" charset="0"/>
              </a:rPr>
              <a:t>ακολούθων</a:t>
            </a:r>
            <a:endParaRPr lang="el-GR" sz="2400" dirty="0">
              <a:effectLst>
                <a:outerShdw blurRad="38100" dist="38100" dir="2700000" algn="tl">
                  <a:srgbClr val="C0C0C0"/>
                </a:outerShdw>
              </a:effectLst>
              <a:latin typeface="Calibri" pitchFamily="34" charset="0"/>
              <a:ea typeface="Calibri" pitchFamily="34" charset="0"/>
              <a:cs typeface="Calibri" pitchFamily="34" charset="0"/>
            </a:endParaRPr>
          </a:p>
          <a:p>
            <a:pPr marL="952500" lvl="1" indent="-495300" eaLnBrk="1" hangingPunct="1">
              <a:lnSpc>
                <a:spcPct val="120000"/>
              </a:lnSpc>
              <a:buFont typeface="Wingdings" pitchFamily="2" charset="2"/>
              <a:buChar char="ü"/>
              <a:defRPr/>
            </a:pPr>
            <a:r>
              <a:rPr lang="el-GR" sz="2000" dirty="0">
                <a:effectLst>
                  <a:outerShdw blurRad="38100" dist="38100" dir="2700000" algn="tl">
                    <a:srgbClr val="C0C0C0"/>
                  </a:outerShdw>
                </a:effectLst>
                <a:latin typeface="Calibri" pitchFamily="34" charset="0"/>
                <a:ea typeface="Calibri" pitchFamily="34" charset="0"/>
                <a:cs typeface="Calibri" pitchFamily="34" charset="0"/>
              </a:rPr>
              <a:t>ασθενείς, οικογένειες, σπουδαστές, συνάδελφοι</a:t>
            </a:r>
          </a:p>
          <a:p>
            <a:pPr marL="495300" indent="-495300" eaLnBrk="1" hangingPunct="1">
              <a:lnSpc>
                <a:spcPct val="110000"/>
              </a:lnSpc>
              <a:buFontTx/>
              <a:buAutoNum type="romanLcPeriod"/>
              <a:defRPr/>
            </a:pPr>
            <a:r>
              <a:rPr lang="el-GR" sz="2400" dirty="0">
                <a:effectLst>
                  <a:outerShdw blurRad="38100" dist="38100" dir="2700000" algn="tl">
                    <a:srgbClr val="C0C0C0"/>
                  </a:outerShdw>
                </a:effectLst>
                <a:latin typeface="Calibri" pitchFamily="34" charset="0"/>
                <a:ea typeface="Calibri" pitchFamily="34" charset="0"/>
                <a:cs typeface="Calibri" pitchFamily="34" charset="0"/>
              </a:rPr>
              <a:t>αποτελεσματική καθοδήγηση προς την επίτευξη των στόχων</a:t>
            </a:r>
          </a:p>
          <a:p>
            <a:pPr marL="952500" lvl="1" indent="-495300" eaLnBrk="1" hangingPunct="1">
              <a:lnSpc>
                <a:spcPct val="90000"/>
              </a:lnSpc>
              <a:buFont typeface="Wingdings" pitchFamily="2" charset="2"/>
              <a:buChar char="ü"/>
              <a:defRPr/>
            </a:pPr>
            <a:r>
              <a:rPr lang="el-GR" sz="2000" dirty="0">
                <a:effectLst>
                  <a:outerShdw blurRad="38100" dist="38100" dir="2700000" algn="tl">
                    <a:srgbClr val="C0C0C0"/>
                  </a:outerShdw>
                </a:effectLst>
                <a:latin typeface="Calibri" pitchFamily="34" charset="0"/>
                <a:ea typeface="Calibri" pitchFamily="34" charset="0"/>
                <a:cs typeface="Calibri" pitchFamily="34" charset="0"/>
              </a:rPr>
              <a:t>Ζητούμενο η αποτελεσματικότητα, όχι η δημοτικότητα</a:t>
            </a:r>
          </a:p>
          <a:p>
            <a:pPr marL="495300" indent="-495300" eaLnBrk="1" hangingPunct="1">
              <a:lnSpc>
                <a:spcPct val="120000"/>
              </a:lnSpc>
              <a:buFontTx/>
              <a:buAutoNum type="romanLcPeriod"/>
              <a:defRPr/>
            </a:pPr>
            <a:r>
              <a:rPr lang="el-GR" sz="2400" dirty="0">
                <a:effectLst>
                  <a:outerShdw blurRad="38100" dist="38100" dir="2700000" algn="tl">
                    <a:srgbClr val="C0C0C0"/>
                  </a:outerShdw>
                </a:effectLst>
                <a:latin typeface="Calibri" pitchFamily="34" charset="0"/>
                <a:ea typeface="Calibri" pitchFamily="34" charset="0"/>
                <a:cs typeface="Calibri" pitchFamily="34" charset="0"/>
              </a:rPr>
              <a:t>παράθεση παραδειγμάτων</a:t>
            </a:r>
          </a:p>
          <a:p>
            <a:pPr marL="495300" indent="-495300" eaLnBrk="1" hangingPunct="1">
              <a:lnSpc>
                <a:spcPct val="130000"/>
              </a:lnSpc>
              <a:buFontTx/>
              <a:buAutoNum type="romanLcPeriod"/>
              <a:defRPr/>
            </a:pPr>
            <a:r>
              <a:rPr lang="el-GR" sz="2400" dirty="0">
                <a:effectLst>
                  <a:outerShdw blurRad="38100" dist="38100" dir="2700000" algn="tl">
                    <a:srgbClr val="C0C0C0"/>
                  </a:outerShdw>
                </a:effectLst>
                <a:latin typeface="Calibri" pitchFamily="34" charset="0"/>
                <a:ea typeface="Calibri" pitchFamily="34" charset="0"/>
                <a:cs typeface="Calibri" pitchFamily="34" charset="0"/>
              </a:rPr>
              <a:t>αυθεντικότητα του ηγέτη</a:t>
            </a:r>
          </a:p>
          <a:p>
            <a:pPr marL="495300" indent="-495300" eaLnBrk="1" hangingPunct="1">
              <a:defRPr/>
            </a:pPr>
            <a:endParaRPr lang="el-GR" sz="2400" dirty="0">
              <a:effectLst>
                <a:outerShdw blurRad="38100" dist="38100" dir="2700000" algn="tl">
                  <a:srgbClr val="C0C0C0"/>
                </a:outerShdw>
              </a:effectLst>
              <a:latin typeface="Times New Roman" pitchFamily="18" charset="0"/>
            </a:endParaRPr>
          </a:p>
          <a:p>
            <a:pPr marL="495300" indent="-495300" eaLnBrk="1" hangingPunct="1">
              <a:buFontTx/>
              <a:buChar char="-"/>
              <a:defRPr/>
            </a:pPr>
            <a:endParaRPr lang="el-GR" sz="2400" dirty="0">
              <a:solidFill>
                <a:srgbClr val="868AC0"/>
              </a:solidFill>
              <a:effectLst>
                <a:outerShdw blurRad="38100" dist="38100" dir="2700000" algn="tl">
                  <a:srgbClr val="C0C0C0"/>
                </a:outerShdw>
              </a:effectLst>
              <a:latin typeface="Times New Roman" pitchFamily="18" charset="0"/>
            </a:endParaRPr>
          </a:p>
          <a:p>
            <a:pPr marL="495300" indent="-495300" eaLnBrk="1" hangingPunct="1">
              <a:buFontTx/>
              <a:buAutoNum type="arabicPeriod"/>
              <a:defRPr/>
            </a:pPr>
            <a:endParaRPr lang="el-GR" sz="2400" b="1" dirty="0">
              <a:solidFill>
                <a:srgbClr val="868AC0"/>
              </a:solidFill>
              <a:effectLst>
                <a:outerShdw blurRad="38100" dist="38100" dir="2700000" algn="tl">
                  <a:srgbClr val="C0C0C0"/>
                </a:outerShdw>
              </a:effectLst>
              <a:latin typeface="Times New Roman" pitchFamily="18" charset="0"/>
            </a:endParaRPr>
          </a:p>
          <a:p>
            <a:pPr marL="495300" indent="-495300" eaLnBrk="1" hangingPunct="1">
              <a:buFontTx/>
              <a:buAutoNum type="arabicPeriod"/>
              <a:defRPr/>
            </a:pPr>
            <a:endParaRPr lang="el-GR" sz="2400" b="1" dirty="0">
              <a:solidFill>
                <a:srgbClr val="868AC0"/>
              </a:solidFill>
              <a:effectLst>
                <a:outerShdw blurRad="38100" dist="38100" dir="2700000" algn="tl">
                  <a:srgbClr val="C0C0C0"/>
                </a:outerShdw>
              </a:effectLst>
              <a:latin typeface="Times New Roman" pitchFamily="18" charset="0"/>
            </a:endParaRPr>
          </a:p>
        </p:txBody>
      </p:sp>
    </p:spTree>
    <p:extLst>
      <p:ext uri="{BB962C8B-B14F-4D97-AF65-F5344CB8AC3E}">
        <p14:creationId xmlns:p14="http://schemas.microsoft.com/office/powerpoint/2010/main" xmlns="" val="11520954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sz="quarter" idx="1"/>
          </p:nvPr>
        </p:nvSpPr>
        <p:spPr/>
        <p:txBody>
          <a:bodyPr/>
          <a:lstStyle/>
          <a:p>
            <a:pPr>
              <a:lnSpc>
                <a:spcPct val="90000"/>
              </a:lnSpc>
            </a:pPr>
            <a:r>
              <a:rPr lang="en-US" dirty="0">
                <a:latin typeface="Calibri" pitchFamily="34" charset="0"/>
                <a:ea typeface="Calibri" pitchFamily="34" charset="0"/>
                <a:cs typeface="Calibri" pitchFamily="34" charset="0"/>
              </a:rPr>
              <a:t>A Leader is someone who believes in you and gets you to believe in yourself</a:t>
            </a:r>
          </a:p>
          <a:p>
            <a:pPr>
              <a:lnSpc>
                <a:spcPct val="90000"/>
              </a:lnSpc>
            </a:pPr>
            <a:endParaRPr lang="en-US" dirty="0">
              <a:latin typeface="Calibri" pitchFamily="34" charset="0"/>
              <a:ea typeface="Calibri" pitchFamily="34" charset="0"/>
              <a:cs typeface="Calibri" pitchFamily="34" charset="0"/>
            </a:endParaRPr>
          </a:p>
          <a:p>
            <a:pPr>
              <a:lnSpc>
                <a:spcPct val="90000"/>
              </a:lnSpc>
            </a:pPr>
            <a:r>
              <a:rPr lang="en-US" dirty="0">
                <a:latin typeface="Calibri" pitchFamily="34" charset="0"/>
                <a:ea typeface="Calibri" pitchFamily="34" charset="0"/>
                <a:cs typeface="Calibri" pitchFamily="34" charset="0"/>
              </a:rPr>
              <a:t>Never discourage anyone who continually makes a progress, no matter how slow </a:t>
            </a:r>
          </a:p>
          <a:p>
            <a:pPr algn="r">
              <a:lnSpc>
                <a:spcPct val="90000"/>
              </a:lnSpc>
              <a:buFont typeface="Wingdings" pitchFamily="2" charset="2"/>
              <a:buNone/>
            </a:pPr>
            <a:endParaRPr lang="en-US" dirty="0">
              <a:latin typeface="Calibri" pitchFamily="34" charset="0"/>
              <a:ea typeface="Calibri" pitchFamily="34" charset="0"/>
              <a:cs typeface="Calibri" pitchFamily="34" charset="0"/>
            </a:endParaRPr>
          </a:p>
        </p:txBody>
      </p:sp>
      <p:sp>
        <p:nvSpPr>
          <p:cNvPr id="34820" name="Text Box 4"/>
          <p:cNvSpPr txBox="1">
            <a:spLocks noChangeArrowheads="1"/>
          </p:cNvSpPr>
          <p:nvPr/>
        </p:nvSpPr>
        <p:spPr bwMode="auto">
          <a:xfrm>
            <a:off x="428596" y="5286388"/>
            <a:ext cx="8458200" cy="867930"/>
          </a:xfrm>
          <a:prstGeom prst="rect">
            <a:avLst/>
          </a:prstGeom>
          <a:noFill/>
          <a:ln w="9525">
            <a:noFill/>
            <a:miter lim="800000"/>
            <a:headEnd/>
            <a:tailEnd/>
          </a:ln>
          <a:effectLst/>
        </p:spPr>
        <p:txBody>
          <a:bodyPr>
            <a:spAutoFit/>
          </a:bodyPr>
          <a:lstStyle/>
          <a:p>
            <a:pPr algn="r" eaLnBrk="1" hangingPunct="1">
              <a:lnSpc>
                <a:spcPct val="90000"/>
              </a:lnSpc>
              <a:spcBef>
                <a:spcPct val="20000"/>
              </a:spcBef>
              <a:buClr>
                <a:schemeClr val="tx2"/>
              </a:buClr>
              <a:buSzPct val="70000"/>
              <a:buFont typeface="Wingdings" pitchFamily="2" charset="2"/>
              <a:buNone/>
            </a:pPr>
            <a:r>
              <a:rPr lang="en-US" dirty="0">
                <a:latin typeface="Calibri" pitchFamily="34" charset="0"/>
                <a:ea typeface="Calibri" pitchFamily="34" charset="0"/>
                <a:cs typeface="Calibri" pitchFamily="34" charset="0"/>
              </a:rPr>
              <a:t>Quotes by: </a:t>
            </a:r>
            <a:r>
              <a:rPr lang="en-US" i="1" dirty="0">
                <a:latin typeface="Calibri" pitchFamily="34" charset="0"/>
                <a:ea typeface="Calibri" pitchFamily="34" charset="0"/>
                <a:cs typeface="Calibri" pitchFamily="34" charset="0"/>
              </a:rPr>
              <a:t>Plato, Aristotle, John Quincy Adams, Thomas Fuller, Lao Tzu, Lord Chesterfield, Richard Williams etc.</a:t>
            </a:r>
          </a:p>
          <a:p>
            <a:pPr algn="r"/>
            <a:endParaRPr lang="en-US" dirty="0"/>
          </a:p>
        </p:txBody>
      </p:sp>
    </p:spTree>
    <p:extLst>
      <p:ext uri="{BB962C8B-B14F-4D97-AF65-F5344CB8AC3E}">
        <p14:creationId xmlns:p14="http://schemas.microsoft.com/office/powerpoint/2010/main" xmlns="" val="1027129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dissolve">
                                      <p:cBhvr>
                                        <p:cTn id="7" dur="500"/>
                                        <p:tgtEl>
                                          <p:spTgt spid="348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4819">
                                            <p:txEl>
                                              <p:pRg st="2" end="2"/>
                                            </p:txEl>
                                          </p:spTgt>
                                        </p:tgtEl>
                                        <p:attrNameLst>
                                          <p:attrName>style.visibility</p:attrName>
                                        </p:attrNameLst>
                                      </p:cBhvr>
                                      <p:to>
                                        <p:strVal val="visible"/>
                                      </p:to>
                                    </p:set>
                                    <p:animEffect transition="in" filter="dissolve">
                                      <p:cBhvr>
                                        <p:cTn id="12" dur="500"/>
                                        <p:tgtEl>
                                          <p:spTgt spid="34819">
                                            <p:txEl>
                                              <p:pRg st="2" end="2"/>
                                            </p:txEl>
                                          </p:spTgt>
                                        </p:tgtEl>
                                      </p:cBhvr>
                                    </p:animEffect>
                                  </p:childTnLst>
                                </p:cTn>
                              </p:par>
                            </p:childTnLst>
                          </p:cTn>
                        </p:par>
                        <p:par>
                          <p:cTn id="13" fill="hold">
                            <p:stCondLst>
                              <p:cond delay="500"/>
                            </p:stCondLst>
                            <p:childTnLst>
                              <p:par>
                                <p:cTn id="14" presetID="55" presetClass="entr" presetSubtype="0" fill="hold" grpId="0" nodeType="afterEffect">
                                  <p:stCondLst>
                                    <p:cond delay="0"/>
                                  </p:stCondLst>
                                  <p:childTnLst>
                                    <p:set>
                                      <p:cBhvr>
                                        <p:cTn id="15" dur="1" fill="hold">
                                          <p:stCondLst>
                                            <p:cond delay="0"/>
                                          </p:stCondLst>
                                        </p:cTn>
                                        <p:tgtEl>
                                          <p:spTgt spid="34820"/>
                                        </p:tgtEl>
                                        <p:attrNameLst>
                                          <p:attrName>style.visibility</p:attrName>
                                        </p:attrNameLst>
                                      </p:cBhvr>
                                      <p:to>
                                        <p:strVal val="visible"/>
                                      </p:to>
                                    </p:set>
                                    <p:anim calcmode="lin" valueType="num">
                                      <p:cBhvr>
                                        <p:cTn id="16" dur="1000" fill="hold"/>
                                        <p:tgtEl>
                                          <p:spTgt spid="34820"/>
                                        </p:tgtEl>
                                        <p:attrNameLst>
                                          <p:attrName>ppt_w</p:attrName>
                                        </p:attrNameLst>
                                      </p:cBhvr>
                                      <p:tavLst>
                                        <p:tav tm="0">
                                          <p:val>
                                            <p:strVal val="#ppt_w*0.70"/>
                                          </p:val>
                                        </p:tav>
                                        <p:tav tm="100000">
                                          <p:val>
                                            <p:strVal val="#ppt_w"/>
                                          </p:val>
                                        </p:tav>
                                      </p:tavLst>
                                    </p:anim>
                                    <p:anim calcmode="lin" valueType="num">
                                      <p:cBhvr>
                                        <p:cTn id="17" dur="1000" fill="hold"/>
                                        <p:tgtEl>
                                          <p:spTgt spid="34820"/>
                                        </p:tgtEl>
                                        <p:attrNameLst>
                                          <p:attrName>ppt_h</p:attrName>
                                        </p:attrNameLst>
                                      </p:cBhvr>
                                      <p:tavLst>
                                        <p:tav tm="0">
                                          <p:val>
                                            <p:strVal val="#ppt_h"/>
                                          </p:val>
                                        </p:tav>
                                        <p:tav tm="100000">
                                          <p:val>
                                            <p:strVal val="#ppt_h"/>
                                          </p:val>
                                        </p:tav>
                                      </p:tavLst>
                                    </p:anim>
                                    <p:animEffect transition="in" filter="fade">
                                      <p:cBhvr>
                                        <p:cTn id="18" dur="1000"/>
                                        <p:tgtEl>
                                          <p:spTgt spid="348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P spid="348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l-GR" sz="3200" dirty="0">
                <a:solidFill>
                  <a:schemeClr val="tx1"/>
                </a:solidFill>
                <a:latin typeface="+mn-lt"/>
              </a:rPr>
              <a:t>Πότε ασκείται επιτυχημένη ηγεσία?</a:t>
            </a:r>
            <a:endParaRPr lang="en-US" sz="3200" dirty="0">
              <a:solidFill>
                <a:schemeClr val="tx1"/>
              </a:solidFill>
              <a:latin typeface="+mn-lt"/>
            </a:endParaRPr>
          </a:p>
        </p:txBody>
      </p:sp>
      <p:sp>
        <p:nvSpPr>
          <p:cNvPr id="7171" name="Rectangle 3"/>
          <p:cNvSpPr>
            <a:spLocks noGrp="1" noChangeArrowheads="1"/>
          </p:cNvSpPr>
          <p:nvPr>
            <p:ph sz="quarter" idx="1"/>
          </p:nvPr>
        </p:nvSpPr>
        <p:spPr>
          <a:xfrm>
            <a:off x="457200" y="1752601"/>
            <a:ext cx="7313612" cy="609600"/>
          </a:xfrm>
        </p:spPr>
        <p:txBody>
          <a:bodyPr/>
          <a:lstStyle/>
          <a:p>
            <a:pPr>
              <a:buClr>
                <a:schemeClr val="tx1"/>
              </a:buClr>
              <a:buFont typeface="Wingdings" pitchFamily="2" charset="2"/>
              <a:buChar char="Ø"/>
            </a:pPr>
            <a:r>
              <a:rPr lang="el-GR" dirty="0"/>
              <a:t>Επιχειρούμενη ηγεσία:</a:t>
            </a:r>
          </a:p>
          <a:p>
            <a:pPr>
              <a:buClr>
                <a:schemeClr val="tx1"/>
              </a:buClr>
              <a:buFont typeface="Wingdings" pitchFamily="2" charset="2"/>
              <a:buChar char="Ø"/>
            </a:pPr>
            <a:endParaRPr lang="en-US" dirty="0"/>
          </a:p>
        </p:txBody>
      </p:sp>
      <p:sp>
        <p:nvSpPr>
          <p:cNvPr id="7172" name="Rectangle 4"/>
          <p:cNvSpPr>
            <a:spLocks noChangeArrowheads="1"/>
          </p:cNvSpPr>
          <p:nvPr/>
        </p:nvSpPr>
        <p:spPr bwMode="auto">
          <a:xfrm>
            <a:off x="457200" y="2895600"/>
            <a:ext cx="7391400" cy="533400"/>
          </a:xfrm>
          <a:prstGeom prst="rect">
            <a:avLst/>
          </a:prstGeom>
          <a:noFill/>
          <a:ln w="9525">
            <a:noFill/>
            <a:miter lim="800000"/>
            <a:headEnd/>
            <a:tailEnd/>
          </a:ln>
          <a:effectLst/>
        </p:spPr>
        <p:txBody>
          <a:bodyPr/>
          <a:lstStyle/>
          <a:p>
            <a:pPr marL="342900" indent="-342900" eaLnBrk="1" hangingPunct="1">
              <a:spcBef>
                <a:spcPct val="20000"/>
              </a:spcBef>
              <a:buClr>
                <a:schemeClr val="tx1"/>
              </a:buClr>
              <a:buSzPct val="70000"/>
              <a:buFont typeface="Wingdings" pitchFamily="2" charset="2"/>
              <a:buChar char="Ø"/>
            </a:pPr>
            <a:r>
              <a:rPr lang="el-GR" sz="2900" dirty="0">
                <a:latin typeface="+mn-lt"/>
              </a:rPr>
              <a:t>Επιτυχής ηγεσία:</a:t>
            </a:r>
          </a:p>
          <a:p>
            <a:pPr marL="342900" indent="-342900" eaLnBrk="1" hangingPunct="1">
              <a:spcBef>
                <a:spcPct val="20000"/>
              </a:spcBef>
              <a:buClr>
                <a:schemeClr val="tx1"/>
              </a:buClr>
              <a:buSzPct val="70000"/>
              <a:buFont typeface="Wingdings" pitchFamily="2" charset="2"/>
              <a:buChar char="Ø"/>
            </a:pPr>
            <a:endParaRPr lang="en-US" sz="2900" dirty="0"/>
          </a:p>
        </p:txBody>
      </p:sp>
      <p:sp>
        <p:nvSpPr>
          <p:cNvPr id="7173" name="Rectangle 5"/>
          <p:cNvSpPr>
            <a:spLocks noChangeArrowheads="1"/>
          </p:cNvSpPr>
          <p:nvPr/>
        </p:nvSpPr>
        <p:spPr bwMode="auto">
          <a:xfrm>
            <a:off x="457200" y="4114800"/>
            <a:ext cx="8229600" cy="609600"/>
          </a:xfrm>
          <a:prstGeom prst="rect">
            <a:avLst/>
          </a:prstGeom>
          <a:noFill/>
          <a:ln w="9525">
            <a:noFill/>
            <a:miter lim="800000"/>
            <a:headEnd/>
            <a:tailEnd/>
          </a:ln>
          <a:effectLst/>
        </p:spPr>
        <p:txBody>
          <a:bodyPr/>
          <a:lstStyle/>
          <a:p>
            <a:pPr marL="342900" indent="-342900" eaLnBrk="1" hangingPunct="1">
              <a:spcBef>
                <a:spcPct val="20000"/>
              </a:spcBef>
              <a:buClr>
                <a:schemeClr val="tx1"/>
              </a:buClr>
              <a:buSzPct val="70000"/>
              <a:buFont typeface="Wingdings" pitchFamily="2" charset="2"/>
              <a:buChar char="Ø"/>
            </a:pPr>
            <a:r>
              <a:rPr lang="el-GR" sz="2900" dirty="0">
                <a:latin typeface="+mn-lt"/>
                <a:ea typeface="Calibri" pitchFamily="34" charset="0"/>
                <a:cs typeface="Calibri" pitchFamily="34" charset="0"/>
              </a:rPr>
              <a:t>Αποτελεσματική</a:t>
            </a:r>
            <a:r>
              <a:rPr lang="el-GR" sz="2900" dirty="0">
                <a:latin typeface="Calibri" pitchFamily="34" charset="0"/>
                <a:ea typeface="Calibri" pitchFamily="34" charset="0"/>
                <a:cs typeface="Calibri" pitchFamily="34" charset="0"/>
              </a:rPr>
              <a:t> ηγεσία:</a:t>
            </a:r>
          </a:p>
          <a:p>
            <a:pPr marL="342900" indent="-342900" eaLnBrk="1" hangingPunct="1">
              <a:spcBef>
                <a:spcPct val="20000"/>
              </a:spcBef>
              <a:buClr>
                <a:schemeClr val="tx1"/>
              </a:buClr>
              <a:buSzPct val="70000"/>
              <a:buFont typeface="Wingdings" pitchFamily="2" charset="2"/>
              <a:buChar char="Ø"/>
            </a:pPr>
            <a:endParaRPr lang="en-US" sz="2900" dirty="0"/>
          </a:p>
        </p:txBody>
      </p:sp>
      <p:sp>
        <p:nvSpPr>
          <p:cNvPr id="6" name="5 - TextBox"/>
          <p:cNvSpPr txBox="1"/>
          <p:nvPr/>
        </p:nvSpPr>
        <p:spPr>
          <a:xfrm>
            <a:off x="1219200" y="2286000"/>
            <a:ext cx="7086600" cy="369332"/>
          </a:xfrm>
          <a:prstGeom prst="rect">
            <a:avLst/>
          </a:prstGeom>
          <a:noFill/>
        </p:spPr>
        <p:txBody>
          <a:bodyPr wrap="square" rtlCol="0">
            <a:spAutoFit/>
          </a:bodyPr>
          <a:lstStyle/>
          <a:p>
            <a:r>
              <a:rPr lang="el-GR" dirty="0">
                <a:latin typeface="+mn-lt"/>
              </a:rPr>
              <a:t>Ο Α θέλει να αλλάξει τη συμπεριφορά του Β</a:t>
            </a:r>
          </a:p>
        </p:txBody>
      </p:sp>
      <p:sp>
        <p:nvSpPr>
          <p:cNvPr id="7" name="6 - TextBox"/>
          <p:cNvSpPr txBox="1"/>
          <p:nvPr/>
        </p:nvSpPr>
        <p:spPr>
          <a:xfrm>
            <a:off x="1219200" y="3505200"/>
            <a:ext cx="7315200" cy="369332"/>
          </a:xfrm>
          <a:prstGeom prst="rect">
            <a:avLst/>
          </a:prstGeom>
          <a:noFill/>
        </p:spPr>
        <p:txBody>
          <a:bodyPr wrap="square" rtlCol="0">
            <a:spAutoFit/>
          </a:bodyPr>
          <a:lstStyle/>
          <a:p>
            <a:r>
              <a:rPr lang="el-GR" dirty="0">
                <a:latin typeface="+mn-lt"/>
              </a:rPr>
              <a:t>Η συμπεριφορά του Β αλλάζει λόγω της προσπάθειας του Α.</a:t>
            </a:r>
          </a:p>
        </p:txBody>
      </p:sp>
      <p:sp>
        <p:nvSpPr>
          <p:cNvPr id="8" name="7 - TextBox"/>
          <p:cNvSpPr txBox="1"/>
          <p:nvPr/>
        </p:nvSpPr>
        <p:spPr>
          <a:xfrm>
            <a:off x="1295400" y="4876802"/>
            <a:ext cx="7086600" cy="646331"/>
          </a:xfrm>
          <a:prstGeom prst="rect">
            <a:avLst/>
          </a:prstGeom>
          <a:noFill/>
        </p:spPr>
        <p:txBody>
          <a:bodyPr wrap="square" rtlCol="0">
            <a:spAutoFit/>
          </a:bodyPr>
          <a:lstStyle/>
          <a:p>
            <a:r>
              <a:rPr lang="el-GR" dirty="0">
                <a:latin typeface="+mn-lt"/>
                <a:ea typeface="Calibri" pitchFamily="34" charset="0"/>
                <a:cs typeface="Calibri" pitchFamily="34" charset="0"/>
              </a:rPr>
              <a:t>Η αλλαγή της συμπεριφοράς του Β έχει αποτέλεσμα την ικανοποίησή του, την ανταμοιβή του ή την επίτευξη ενός σημαντικού στόχου του.</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20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fade">
                                      <p:cBhvr>
                                        <p:cTn id="17"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7" grpId="0" build="allAtOnce"/>
      <p:bldP spid="8"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00034" y="1"/>
            <a:ext cx="8215370" cy="1214439"/>
          </a:xfrm>
        </p:spPr>
        <p:txBody>
          <a:bodyPr/>
          <a:lstStyle/>
          <a:p>
            <a:r>
              <a:rPr lang="el-GR" dirty="0">
                <a:solidFill>
                  <a:schemeClr val="tx1"/>
                </a:solidFill>
                <a:latin typeface="+mn-lt"/>
              </a:rPr>
              <a:t>ΑΠΟΤΕΛΕΣΜΑΤΙΚΟΣ ΗΓΕΤΗΣ- ΘΕΩΡΗΤΙΚΕΣ ΠΡΟΣΕΓΓΙΣΕΙΣ </a:t>
            </a:r>
            <a:endParaRPr lang="en-US" dirty="0">
              <a:solidFill>
                <a:schemeClr val="tx1"/>
              </a:solidFill>
              <a:latin typeface="+mn-lt"/>
            </a:endParaRPr>
          </a:p>
        </p:txBody>
      </p:sp>
      <p:sp>
        <p:nvSpPr>
          <p:cNvPr id="8197" name="Rectangle 5"/>
          <p:cNvSpPr>
            <a:spLocks noChangeArrowheads="1"/>
          </p:cNvSpPr>
          <p:nvPr/>
        </p:nvSpPr>
        <p:spPr bwMode="auto">
          <a:xfrm>
            <a:off x="357158" y="2500305"/>
            <a:ext cx="8305800" cy="1446550"/>
          </a:xfrm>
          <a:prstGeom prst="rect">
            <a:avLst/>
          </a:prstGeom>
          <a:noFill/>
          <a:ln w="9525">
            <a:noFill/>
            <a:miter lim="800000"/>
            <a:headEnd/>
            <a:tailEnd/>
          </a:ln>
          <a:effectLst/>
        </p:spPr>
        <p:txBody>
          <a:bodyPr>
            <a:spAutoFit/>
          </a:bodyPr>
          <a:lstStyle/>
          <a:p>
            <a:pPr algn="ctr"/>
            <a:r>
              <a:rPr lang="en-US" sz="4400" dirty="0">
                <a:latin typeface="Calibri" pitchFamily="34" charset="0"/>
                <a:ea typeface="Calibri" pitchFamily="34" charset="0"/>
                <a:cs typeface="Calibri" pitchFamily="34" charset="0"/>
              </a:rPr>
              <a:t>Real Leaders are ordinary people with extraordinary determination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7"/>
                                        </p:tgtEl>
                                        <p:attrNameLst>
                                          <p:attrName>style.visibility</p:attrName>
                                        </p:attrNameLst>
                                      </p:cBhvr>
                                      <p:to>
                                        <p:strVal val="visible"/>
                                      </p:to>
                                    </p:set>
                                    <p:anim calcmode="lin" valueType="num">
                                      <p:cBhvr additive="base">
                                        <p:cTn id="7" dur="500" fill="hold"/>
                                        <p:tgtEl>
                                          <p:spTgt spid="8197"/>
                                        </p:tgtEl>
                                        <p:attrNameLst>
                                          <p:attrName>ppt_x</p:attrName>
                                        </p:attrNameLst>
                                      </p:cBhvr>
                                      <p:tavLst>
                                        <p:tav tm="0">
                                          <p:val>
                                            <p:strVal val="#ppt_x"/>
                                          </p:val>
                                        </p:tav>
                                        <p:tav tm="100000">
                                          <p:val>
                                            <p:strVal val="#ppt_x"/>
                                          </p:val>
                                        </p:tav>
                                      </p:tavLst>
                                    </p:anim>
                                    <p:anim calcmode="lin" valueType="num">
                                      <p:cBhvr additive="base">
                                        <p:cTn id="8" dur="500" fill="hold"/>
                                        <p:tgtEl>
                                          <p:spTgt spid="819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3 - Θέση αριθμού διαφάνειας"/>
          <p:cNvSpPr txBox="1">
            <a:spLocks noGrp="1"/>
          </p:cNvSpPr>
          <p:nvPr/>
        </p:nvSpPr>
        <p:spPr bwMode="auto">
          <a:xfrm>
            <a:off x="8229600" y="6413500"/>
            <a:ext cx="914400" cy="457200"/>
          </a:xfrm>
          <a:prstGeom prst="rect">
            <a:avLst/>
          </a:prstGeom>
          <a:noFill/>
          <a:ln w="9525">
            <a:noFill/>
            <a:miter lim="800000"/>
            <a:headEnd/>
            <a:tailEnd/>
          </a:ln>
        </p:spPr>
        <p:txBody>
          <a:bodyPr anchor="b"/>
          <a:lstStyle/>
          <a:p>
            <a:pPr algn="r" eaLnBrk="1" hangingPunct="1"/>
            <a:fld id="{1674F068-99BC-4743-84D1-4EE1B1C52633}" type="slidenum">
              <a:rPr lang="en-GB" sz="2400">
                <a:solidFill>
                  <a:schemeClr val="tx2"/>
                </a:solidFill>
                <a:latin typeface="Times New Roman" pitchFamily="18" charset="0"/>
              </a:rPr>
              <a:pPr algn="r" eaLnBrk="1" hangingPunct="1"/>
              <a:t>8</a:t>
            </a:fld>
            <a:endParaRPr lang="en-GB" sz="1400">
              <a:solidFill>
                <a:schemeClr val="tx2"/>
              </a:solidFill>
              <a:latin typeface="Times New Roman" pitchFamily="18" charset="0"/>
            </a:endParaRPr>
          </a:p>
        </p:txBody>
      </p:sp>
      <p:sp>
        <p:nvSpPr>
          <p:cNvPr id="50180" name="Text Box 4"/>
          <p:cNvSpPr txBox="1">
            <a:spLocks noChangeArrowheads="1"/>
          </p:cNvSpPr>
          <p:nvPr/>
        </p:nvSpPr>
        <p:spPr bwMode="auto">
          <a:xfrm>
            <a:off x="447677" y="428604"/>
            <a:ext cx="8696325" cy="3933384"/>
          </a:xfrm>
          <a:prstGeom prst="rect">
            <a:avLst/>
          </a:prstGeom>
          <a:noFill/>
          <a:ln w="9525">
            <a:noFill/>
            <a:miter lim="800000"/>
            <a:headEnd/>
            <a:tailEnd/>
          </a:ln>
          <a:effectLst/>
        </p:spPr>
        <p:txBody>
          <a:bodyPr wrap="square">
            <a:spAutoFit/>
          </a:bodyPr>
          <a:lstStyle/>
          <a:p>
            <a:pPr marL="457200" indent="-457200" eaLnBrk="1" hangingPunct="1">
              <a:buFontTx/>
              <a:buAutoNum type="arabicParenR"/>
            </a:pPr>
            <a:r>
              <a:rPr lang="el-GR" sz="2400" b="1" dirty="0">
                <a:effectLst>
                  <a:outerShdw blurRad="38100" dist="38100" dir="2700000" algn="tl">
                    <a:srgbClr val="C0C0C0"/>
                  </a:outerShdw>
                </a:effectLst>
                <a:latin typeface="+mn-lt"/>
              </a:rPr>
              <a:t>ΓΕΝΕΤΙΚΗ ΘΕΩΡΙΑ </a:t>
            </a:r>
            <a:r>
              <a:rPr lang="el-GR" sz="2400" b="1" i="1" dirty="0">
                <a:effectLst>
                  <a:outerShdw blurRad="38100" dist="38100" dir="2700000" algn="tl">
                    <a:srgbClr val="C0C0C0"/>
                  </a:outerShdw>
                </a:effectLst>
                <a:latin typeface="+mn-lt"/>
              </a:rPr>
              <a:t>‘ο ηγέτης γεννιέται, δεν γίνεται’</a:t>
            </a:r>
          </a:p>
          <a:p>
            <a:pPr marL="457200" indent="-457200" eaLnBrk="1" hangingPunct="1">
              <a:lnSpc>
                <a:spcPct val="40000"/>
              </a:lnSpc>
            </a:pPr>
            <a:endParaRPr lang="el-GR" sz="2400" b="1" dirty="0">
              <a:solidFill>
                <a:srgbClr val="868AC0"/>
              </a:solidFill>
              <a:effectLst>
                <a:outerShdw blurRad="38100" dist="38100" dir="2700000" algn="tl">
                  <a:srgbClr val="C0C0C0"/>
                </a:outerShdw>
              </a:effectLst>
              <a:latin typeface="Times New Roman" pitchFamily="18" charset="0"/>
            </a:endParaRPr>
          </a:p>
          <a:p>
            <a:pPr marL="914400" lvl="1" indent="-457200" eaLnBrk="1" hangingPunct="1">
              <a:buFontTx/>
              <a:buBlip>
                <a:blip r:embed="rId3"/>
              </a:buBlip>
            </a:pPr>
            <a:r>
              <a:rPr lang="el-GR" sz="2400" dirty="0">
                <a:latin typeface="+mn-lt"/>
              </a:rPr>
              <a:t>Η αρχαιότερη προσπάθεια ερμηνείας του φαινομένου της ηγεσίας</a:t>
            </a:r>
          </a:p>
          <a:p>
            <a:pPr marL="914400" lvl="1" indent="-457200" eaLnBrk="1" hangingPunct="1">
              <a:lnSpc>
                <a:spcPct val="50000"/>
              </a:lnSpc>
              <a:buFontTx/>
              <a:buBlip>
                <a:blip r:embed="rId3"/>
              </a:buBlip>
            </a:pPr>
            <a:endParaRPr lang="el-GR" sz="2400" dirty="0">
              <a:latin typeface="+mn-lt"/>
            </a:endParaRPr>
          </a:p>
          <a:p>
            <a:pPr marL="914400" lvl="1" indent="-457200" eaLnBrk="1" hangingPunct="1">
              <a:buFontTx/>
              <a:buBlip>
                <a:blip r:embed="rId3"/>
              </a:buBlip>
            </a:pPr>
            <a:r>
              <a:rPr lang="el-GR" sz="2400" dirty="0">
                <a:latin typeface="+mn-lt"/>
              </a:rPr>
              <a:t>Η ηγετική ικανότητα είναι </a:t>
            </a:r>
            <a:r>
              <a:rPr lang="el-GR" sz="2400" b="1" i="1" dirty="0">
                <a:latin typeface="+mn-lt"/>
              </a:rPr>
              <a:t>κληρονομική </a:t>
            </a:r>
          </a:p>
          <a:p>
            <a:pPr marL="914400" lvl="1" indent="-457200" eaLnBrk="1" hangingPunct="1">
              <a:lnSpc>
                <a:spcPct val="40000"/>
              </a:lnSpc>
              <a:buFontTx/>
              <a:buBlip>
                <a:blip r:embed="rId3"/>
              </a:buBlip>
            </a:pPr>
            <a:endParaRPr lang="el-GR" sz="2400" b="1" i="1" dirty="0">
              <a:latin typeface="+mn-lt"/>
            </a:endParaRPr>
          </a:p>
          <a:p>
            <a:pPr marL="914400" lvl="1" indent="-457200" eaLnBrk="1" hangingPunct="1">
              <a:buFontTx/>
              <a:buBlip>
                <a:blip r:embed="rId3"/>
              </a:buBlip>
            </a:pPr>
            <a:r>
              <a:rPr lang="el-GR" sz="2400" dirty="0">
                <a:latin typeface="+mn-lt"/>
              </a:rPr>
              <a:t>Ελέω Θεού Βασιλεία</a:t>
            </a:r>
          </a:p>
          <a:p>
            <a:pPr marL="914400" lvl="1" indent="-457200" eaLnBrk="1" hangingPunct="1">
              <a:lnSpc>
                <a:spcPct val="50000"/>
              </a:lnSpc>
              <a:buFontTx/>
              <a:buBlip>
                <a:blip r:embed="rId3"/>
              </a:buBlip>
            </a:pPr>
            <a:endParaRPr lang="el-GR" sz="2400" dirty="0">
              <a:latin typeface="+mn-lt"/>
            </a:endParaRPr>
          </a:p>
          <a:p>
            <a:pPr marL="914400" lvl="1" indent="-457200" eaLnBrk="1" hangingPunct="1">
              <a:buFontTx/>
              <a:buBlip>
                <a:blip r:embed="rId3"/>
              </a:buBlip>
            </a:pPr>
            <a:r>
              <a:rPr lang="el-GR" sz="2400" dirty="0">
                <a:latin typeface="+mn-lt"/>
              </a:rPr>
              <a:t>Γάμοι μεταξύ βασιλικών οικογενειών ώστε να διατηρούνται</a:t>
            </a:r>
          </a:p>
          <a:p>
            <a:pPr marL="914400" lvl="1" indent="-457200" eaLnBrk="1" hangingPunct="1"/>
            <a:r>
              <a:rPr lang="el-GR" sz="2400" dirty="0">
                <a:latin typeface="+mn-lt"/>
              </a:rPr>
              <a:t>      τα «καλά» γονίδια. Κλειστά σύνολα γονιδίων</a:t>
            </a:r>
          </a:p>
          <a:p>
            <a:pPr marL="914400" lvl="1" indent="-457200" eaLnBrk="1" hangingPunct="1">
              <a:lnSpc>
                <a:spcPct val="60000"/>
              </a:lnSpc>
              <a:buFontTx/>
              <a:buBlip>
                <a:blip r:embed="rId3"/>
              </a:buBlip>
            </a:pPr>
            <a:endParaRPr lang="el-GR" sz="2400" dirty="0">
              <a:latin typeface="+mn-lt"/>
            </a:endParaRPr>
          </a:p>
          <a:p>
            <a:pPr marL="457200" indent="-457200" eaLnBrk="1" hangingPunct="1"/>
            <a:r>
              <a:rPr lang="el-GR" sz="2400" i="1" dirty="0">
                <a:latin typeface="+mn-lt"/>
              </a:rPr>
              <a:t>ΑΠΟΤΥΧΙΑ ΘΕΩΡΙΑΣ τον 18</a:t>
            </a:r>
            <a:r>
              <a:rPr lang="el-GR" sz="2400" i="1" baseline="30000" dirty="0">
                <a:latin typeface="+mn-lt"/>
              </a:rPr>
              <a:t>ο</a:t>
            </a:r>
            <a:r>
              <a:rPr lang="el-GR" sz="2400" i="1" dirty="0">
                <a:latin typeface="+mn-lt"/>
              </a:rPr>
              <a:t> και 19</a:t>
            </a:r>
            <a:r>
              <a:rPr lang="el-GR" sz="2400" i="1" baseline="30000" dirty="0">
                <a:latin typeface="+mn-lt"/>
              </a:rPr>
              <a:t>ο</a:t>
            </a:r>
            <a:r>
              <a:rPr lang="el-GR" sz="2400" i="1" dirty="0">
                <a:latin typeface="+mn-lt"/>
              </a:rPr>
              <a:t> αιώνα λόγω:</a:t>
            </a:r>
            <a:endParaRPr lang="el-GR" sz="2400" b="1" dirty="0">
              <a:latin typeface="+mn-lt"/>
            </a:endParaRPr>
          </a:p>
        </p:txBody>
      </p:sp>
      <p:sp>
        <p:nvSpPr>
          <p:cNvPr id="4" name="3 - TextBox"/>
          <p:cNvSpPr txBox="1"/>
          <p:nvPr/>
        </p:nvSpPr>
        <p:spPr>
          <a:xfrm>
            <a:off x="457200" y="4495800"/>
            <a:ext cx="8686800" cy="683264"/>
          </a:xfrm>
          <a:prstGeom prst="rect">
            <a:avLst/>
          </a:prstGeom>
          <a:noFill/>
        </p:spPr>
        <p:txBody>
          <a:bodyPr wrap="square" rtlCol="0">
            <a:spAutoFit/>
          </a:bodyPr>
          <a:lstStyle/>
          <a:p>
            <a:pPr marL="914400" lvl="1" indent="-457200" eaLnBrk="1" hangingPunct="1"/>
            <a:r>
              <a:rPr lang="el-GR" sz="2400" dirty="0">
                <a:latin typeface="Times New Roman" pitchFamily="18" charset="0"/>
              </a:rPr>
              <a:t>α</a:t>
            </a:r>
            <a:r>
              <a:rPr lang="el-GR" sz="2400" dirty="0">
                <a:latin typeface="+mn-lt"/>
              </a:rPr>
              <a:t>) Παρακμής των βασιλικών οίκων της Ευρώπης</a:t>
            </a:r>
          </a:p>
          <a:p>
            <a:pPr marL="914400" lvl="1" indent="-457200" eaLnBrk="1" hangingPunct="1">
              <a:lnSpc>
                <a:spcPct val="60000"/>
              </a:lnSpc>
            </a:pPr>
            <a:endParaRPr lang="el-GR" sz="2400" dirty="0">
              <a:latin typeface="+mn-lt"/>
            </a:endParaRPr>
          </a:p>
        </p:txBody>
      </p:sp>
      <p:sp>
        <p:nvSpPr>
          <p:cNvPr id="5" name="4 - TextBox"/>
          <p:cNvSpPr txBox="1"/>
          <p:nvPr/>
        </p:nvSpPr>
        <p:spPr>
          <a:xfrm>
            <a:off x="914400" y="5105400"/>
            <a:ext cx="7391400" cy="1477328"/>
          </a:xfrm>
          <a:prstGeom prst="rect">
            <a:avLst/>
          </a:prstGeom>
          <a:noFill/>
        </p:spPr>
        <p:txBody>
          <a:bodyPr wrap="square" rtlCol="0">
            <a:spAutoFit/>
          </a:bodyPr>
          <a:lstStyle/>
          <a:p>
            <a:pPr marL="0" lvl="1"/>
            <a:r>
              <a:rPr lang="el-GR" sz="2400" b="1" i="1" dirty="0">
                <a:latin typeface="Times New Roman" pitchFamily="18" charset="0"/>
              </a:rPr>
              <a:t>β</a:t>
            </a:r>
            <a:r>
              <a:rPr lang="el-GR" sz="2400" i="1" dirty="0">
                <a:latin typeface="Calibri" pitchFamily="34" charset="0"/>
                <a:ea typeface="Calibri" pitchFamily="34" charset="0"/>
                <a:cs typeface="Calibri" pitchFamily="34" charset="0"/>
              </a:rPr>
              <a:t>) Άνθισης της βιομηχανικής ηγεσίας (κατάληψη θέσεων εξουσίας από άτομα χωρίς βασιλική καταγωγή χάρη στις προσωπικές τους ικανότητες) </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5"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3 - Θέση αριθμού διαφάνειας"/>
          <p:cNvSpPr txBox="1">
            <a:spLocks noGrp="1"/>
          </p:cNvSpPr>
          <p:nvPr/>
        </p:nvSpPr>
        <p:spPr bwMode="auto">
          <a:xfrm>
            <a:off x="8229600" y="6413500"/>
            <a:ext cx="914400" cy="457200"/>
          </a:xfrm>
          <a:prstGeom prst="rect">
            <a:avLst/>
          </a:prstGeom>
          <a:noFill/>
          <a:ln w="9525">
            <a:noFill/>
            <a:miter lim="800000"/>
            <a:headEnd/>
            <a:tailEnd/>
          </a:ln>
        </p:spPr>
        <p:txBody>
          <a:bodyPr anchor="b"/>
          <a:lstStyle/>
          <a:p>
            <a:pPr algn="r" eaLnBrk="1" hangingPunct="1"/>
            <a:fld id="{57425F77-6E27-418B-B16E-2BD7234A45F2}" type="slidenum">
              <a:rPr lang="en-GB" sz="2400">
                <a:solidFill>
                  <a:schemeClr val="tx2"/>
                </a:solidFill>
                <a:latin typeface="Times New Roman" pitchFamily="18" charset="0"/>
              </a:rPr>
              <a:pPr algn="r" eaLnBrk="1" hangingPunct="1"/>
              <a:t>9</a:t>
            </a:fld>
            <a:endParaRPr lang="en-GB" sz="1400">
              <a:solidFill>
                <a:schemeClr val="tx2"/>
              </a:solidFill>
              <a:latin typeface="Times New Roman" pitchFamily="18" charset="0"/>
            </a:endParaRPr>
          </a:p>
        </p:txBody>
      </p:sp>
      <p:sp>
        <p:nvSpPr>
          <p:cNvPr id="51204" name="Text Box 4"/>
          <p:cNvSpPr txBox="1">
            <a:spLocks noChangeArrowheads="1"/>
          </p:cNvSpPr>
          <p:nvPr/>
        </p:nvSpPr>
        <p:spPr bwMode="auto">
          <a:xfrm>
            <a:off x="447675" y="641351"/>
            <a:ext cx="8516938" cy="1938992"/>
          </a:xfrm>
          <a:prstGeom prst="rect">
            <a:avLst/>
          </a:prstGeom>
          <a:noFill/>
          <a:ln w="9525">
            <a:noFill/>
            <a:miter lim="800000"/>
            <a:headEnd/>
            <a:tailEnd/>
          </a:ln>
          <a:effectLst/>
        </p:spPr>
        <p:txBody>
          <a:bodyPr>
            <a:spAutoFit/>
          </a:bodyPr>
          <a:lstStyle/>
          <a:p>
            <a:pPr eaLnBrk="1" hangingPunct="1"/>
            <a:r>
              <a:rPr lang="el-GR" sz="2400" b="1" dirty="0">
                <a:effectLst>
                  <a:outerShdw blurRad="38100" dist="38100" dir="2700000" algn="tl">
                    <a:srgbClr val="C0C0C0"/>
                  </a:outerShdw>
                </a:effectLst>
                <a:latin typeface="+mn-lt"/>
              </a:rPr>
              <a:t>2) Η ΘΕΩΡΙΑ ΤΩΝ ΗΓΕΤΙΚΩΝ ΧΑΡΑΚΤΗΡΙΣΤΙΚΩΝ</a:t>
            </a:r>
          </a:p>
          <a:p>
            <a:pPr eaLnBrk="1" hangingPunct="1"/>
            <a:endParaRPr lang="el-GR" sz="2400" b="1" dirty="0">
              <a:solidFill>
                <a:srgbClr val="868AC0"/>
              </a:solidFill>
              <a:effectLst>
                <a:outerShdw blurRad="38100" dist="38100" dir="2700000" algn="tl">
                  <a:srgbClr val="C0C0C0"/>
                </a:outerShdw>
              </a:effectLst>
              <a:latin typeface="Times New Roman" pitchFamily="18" charset="0"/>
            </a:endParaRPr>
          </a:p>
          <a:p>
            <a:pPr eaLnBrk="1" hangingPunct="1">
              <a:buFontTx/>
              <a:buBlip>
                <a:blip r:embed="rId3"/>
              </a:buBlip>
            </a:pPr>
            <a:r>
              <a:rPr lang="el-GR" sz="2400" b="1" dirty="0">
                <a:solidFill>
                  <a:srgbClr val="467A48"/>
                </a:solidFill>
                <a:effectLst>
                  <a:outerShdw blurRad="38100" dist="38100" dir="2700000" algn="tl">
                    <a:srgbClr val="C0C0C0"/>
                  </a:outerShdw>
                </a:effectLst>
                <a:latin typeface="Times New Roman" pitchFamily="18" charset="0"/>
              </a:rPr>
              <a:t> </a:t>
            </a:r>
            <a:r>
              <a:rPr lang="el-GR" sz="2400" dirty="0">
                <a:effectLst>
                  <a:outerShdw blurRad="38100" dist="38100" dir="2700000" algn="tl">
                    <a:srgbClr val="C0C0C0"/>
                  </a:outerShdw>
                </a:effectLst>
                <a:latin typeface="+mn-lt"/>
                <a:ea typeface="Calibri" pitchFamily="34" charset="0"/>
                <a:cs typeface="Calibri" pitchFamily="34" charset="0"/>
              </a:rPr>
              <a:t>Αναπτύχθηκε μετά το Β’ Παγκόσμιο Πόλεμο</a:t>
            </a:r>
          </a:p>
          <a:p>
            <a:pPr eaLnBrk="1" hangingPunct="1"/>
            <a:endParaRPr lang="el-GR" sz="2400" dirty="0">
              <a:effectLst>
                <a:outerShdw blurRad="38100" dist="38100" dir="2700000" algn="tl">
                  <a:srgbClr val="C0C0C0"/>
                </a:outerShdw>
              </a:effectLst>
              <a:latin typeface="+mn-lt"/>
              <a:ea typeface="Calibri" pitchFamily="34" charset="0"/>
              <a:cs typeface="Calibri" pitchFamily="34" charset="0"/>
            </a:endParaRPr>
          </a:p>
          <a:p>
            <a:pPr eaLnBrk="1" hangingPunct="1">
              <a:buFontTx/>
              <a:buBlip>
                <a:blip r:embed="rId3"/>
              </a:buBlip>
            </a:pPr>
            <a:r>
              <a:rPr lang="el-GR" sz="2400" dirty="0">
                <a:effectLst>
                  <a:outerShdw blurRad="38100" dist="38100" dir="2700000" algn="tl">
                    <a:srgbClr val="C0C0C0"/>
                  </a:outerShdw>
                </a:effectLst>
                <a:latin typeface="+mn-lt"/>
                <a:ea typeface="Calibri" pitchFamily="34" charset="0"/>
                <a:cs typeface="Calibri" pitchFamily="34" charset="0"/>
              </a:rPr>
              <a:t> Αποτελεί παραλλαγή της γενετικής θεωρίας. </a:t>
            </a:r>
            <a:endParaRPr lang="el-GR" sz="2400" b="1" i="1" dirty="0">
              <a:effectLst>
                <a:outerShdw blurRad="38100" dist="38100" dir="2700000" algn="tl">
                  <a:srgbClr val="C0C0C0"/>
                </a:outerShdw>
              </a:effectLst>
              <a:latin typeface="+mn-lt"/>
              <a:ea typeface="Calibri" pitchFamily="34" charset="0"/>
              <a:cs typeface="Calibri" pitchFamily="34" charset="0"/>
            </a:endParaRPr>
          </a:p>
        </p:txBody>
      </p:sp>
      <p:sp>
        <p:nvSpPr>
          <p:cNvPr id="4" name="3 - TextBox"/>
          <p:cNvSpPr txBox="1"/>
          <p:nvPr/>
        </p:nvSpPr>
        <p:spPr>
          <a:xfrm>
            <a:off x="457200" y="2971800"/>
            <a:ext cx="7620000" cy="1569660"/>
          </a:xfrm>
          <a:prstGeom prst="rect">
            <a:avLst/>
          </a:prstGeom>
          <a:noFill/>
        </p:spPr>
        <p:txBody>
          <a:bodyPr wrap="square" rtlCol="0">
            <a:spAutoFit/>
          </a:bodyPr>
          <a:lstStyle/>
          <a:p>
            <a:pPr eaLnBrk="1" hangingPunct="1">
              <a:buFontTx/>
              <a:buBlip>
                <a:blip r:embed="rId3"/>
              </a:buBlip>
            </a:pPr>
            <a:r>
              <a:rPr lang="el-GR" sz="2400" dirty="0">
                <a:effectLst>
                  <a:outerShdw blurRad="38100" dist="38100" dir="2700000" algn="tl">
                    <a:srgbClr val="C0C0C0"/>
                  </a:outerShdw>
                </a:effectLst>
                <a:latin typeface="+mn-lt"/>
              </a:rPr>
              <a:t>Τα ηγετικά  χαρακτηριστικά (π.χ. ευφυΐα, επιβλητική εμφάνιση, </a:t>
            </a:r>
            <a:r>
              <a:rPr lang="en-US" sz="2400" dirty="0">
                <a:effectLst>
                  <a:outerShdw blurRad="38100" dist="38100" dir="2700000" algn="tl">
                    <a:srgbClr val="C0C0C0"/>
                  </a:outerShdw>
                </a:effectLst>
                <a:latin typeface="+mn-lt"/>
              </a:rPr>
              <a:t>“</a:t>
            </a:r>
            <a:r>
              <a:rPr lang="el-GR" sz="2400" dirty="0">
                <a:effectLst>
                  <a:outerShdw blurRad="38100" dist="38100" dir="2700000" algn="tl">
                    <a:srgbClr val="C0C0C0"/>
                  </a:outerShdw>
                </a:effectLst>
                <a:latin typeface="+mn-lt"/>
              </a:rPr>
              <a:t>ύψος</a:t>
            </a:r>
            <a:r>
              <a:rPr lang="en-US" sz="2400" dirty="0">
                <a:effectLst>
                  <a:outerShdw blurRad="38100" dist="38100" dir="2700000" algn="tl">
                    <a:srgbClr val="C0C0C0"/>
                  </a:outerShdw>
                </a:effectLst>
                <a:latin typeface="+mn-lt"/>
              </a:rPr>
              <a:t>”</a:t>
            </a:r>
            <a:r>
              <a:rPr lang="el-GR" sz="2400" dirty="0">
                <a:effectLst>
                  <a:outerShdw blurRad="38100" dist="38100" dir="2700000" algn="tl">
                    <a:srgbClr val="C0C0C0"/>
                  </a:outerShdw>
                </a:effectLst>
                <a:latin typeface="+mn-lt"/>
              </a:rPr>
              <a:t>, αυτοπεποίθηση, ικανότητα να εμπνέει τους άλλους, ανάγκη για επιτυχία κλπ)</a:t>
            </a:r>
            <a:r>
              <a:rPr lang="en-US" sz="2400" dirty="0">
                <a:effectLst>
                  <a:outerShdw blurRad="38100" dist="38100" dir="2700000" algn="tl">
                    <a:srgbClr val="C0C0C0"/>
                  </a:outerShdw>
                </a:effectLst>
                <a:latin typeface="+mn-lt"/>
              </a:rPr>
              <a:t> </a:t>
            </a:r>
            <a:r>
              <a:rPr lang="el-GR" sz="2400" dirty="0">
                <a:effectLst>
                  <a:outerShdw blurRad="38100" dist="38100" dir="2700000" algn="tl">
                    <a:srgbClr val="C0C0C0"/>
                  </a:outerShdw>
                </a:effectLst>
                <a:latin typeface="+mn-lt"/>
              </a:rPr>
              <a:t>είναι </a:t>
            </a:r>
            <a:r>
              <a:rPr lang="el-GR" sz="2400" b="1" i="1" dirty="0">
                <a:effectLst>
                  <a:outerShdw blurRad="38100" dist="38100" dir="2700000" algn="tl">
                    <a:srgbClr val="C0C0C0"/>
                  </a:outerShdw>
                </a:effectLst>
                <a:latin typeface="+mn-lt"/>
              </a:rPr>
              <a:t>έμφυτα, </a:t>
            </a:r>
            <a:r>
              <a:rPr lang="el-GR" sz="2400" dirty="0">
                <a:effectLst>
                  <a:outerShdw blurRad="38100" dist="38100" dir="2700000" algn="tl">
                    <a:srgbClr val="C0C0C0"/>
                  </a:outerShdw>
                </a:effectLst>
                <a:latin typeface="+mn-lt"/>
              </a:rPr>
              <a:t>όχι όμως και απαραίτητα </a:t>
            </a:r>
            <a:r>
              <a:rPr lang="el-GR" sz="2400" b="1" i="1" dirty="0">
                <a:effectLst>
                  <a:outerShdw blurRad="38100" dist="38100" dir="2700000" algn="tl">
                    <a:srgbClr val="C0C0C0"/>
                  </a:outerShdw>
                </a:effectLst>
                <a:latin typeface="+mn-lt"/>
              </a:rPr>
              <a:t>κληρονομικά.</a:t>
            </a:r>
          </a:p>
        </p:txBody>
      </p:sp>
      <p:sp>
        <p:nvSpPr>
          <p:cNvPr id="5" name="4 - TextBox"/>
          <p:cNvSpPr txBox="1"/>
          <p:nvPr/>
        </p:nvSpPr>
        <p:spPr>
          <a:xfrm>
            <a:off x="685800" y="4648202"/>
            <a:ext cx="7239000" cy="646331"/>
          </a:xfrm>
          <a:prstGeom prst="rect">
            <a:avLst/>
          </a:prstGeom>
          <a:noFill/>
        </p:spPr>
        <p:txBody>
          <a:bodyPr wrap="square" rtlCol="0">
            <a:spAutoFit/>
          </a:bodyPr>
          <a:lstStyle/>
          <a:p>
            <a:pPr eaLnBrk="1" hangingPunct="1">
              <a:buFontTx/>
              <a:buChar char="-"/>
            </a:pPr>
            <a:r>
              <a:rPr lang="el-GR" dirty="0">
                <a:effectLst>
                  <a:outerShdw blurRad="38100" dist="38100" dir="2700000" algn="tl">
                    <a:srgbClr val="C0C0C0"/>
                  </a:outerShdw>
                </a:effectLst>
                <a:latin typeface="Calibri" pitchFamily="34" charset="0"/>
                <a:ea typeface="Calibri" pitchFamily="34" charset="0"/>
                <a:cs typeface="Calibri" pitchFamily="34" charset="0"/>
              </a:rPr>
              <a:t> Δεν δέχεται ότι πολλά χαρακτηριστικά (π.χ. επικοινωνιακές δεξιότητες) μπορούν να </a:t>
            </a:r>
            <a:r>
              <a:rPr lang="el-GR" b="1" i="1" dirty="0">
                <a:effectLst>
                  <a:outerShdw blurRad="38100" dist="38100" dir="2700000" algn="tl">
                    <a:srgbClr val="C0C0C0"/>
                  </a:outerShdw>
                </a:effectLst>
                <a:latin typeface="Calibri" pitchFamily="34" charset="0"/>
                <a:ea typeface="Calibri" pitchFamily="34" charset="0"/>
                <a:cs typeface="Calibri" pitchFamily="34" charset="0"/>
              </a:rPr>
              <a:t>αποκτηθούν</a:t>
            </a:r>
            <a:endParaRPr lang="el-GR" dirty="0">
              <a:latin typeface="Calibri" pitchFamily="34" charset="0"/>
              <a:ea typeface="Calibri" pitchFamily="34" charset="0"/>
              <a:cs typeface="Calibri" pitchFamily="34" charset="0"/>
            </a:endParaRPr>
          </a:p>
        </p:txBody>
      </p:sp>
      <p:sp>
        <p:nvSpPr>
          <p:cNvPr id="6" name="5 - TextBox"/>
          <p:cNvSpPr txBox="1"/>
          <p:nvPr/>
        </p:nvSpPr>
        <p:spPr>
          <a:xfrm>
            <a:off x="685800" y="5334000"/>
            <a:ext cx="7467600" cy="677108"/>
          </a:xfrm>
          <a:prstGeom prst="rect">
            <a:avLst/>
          </a:prstGeom>
          <a:noFill/>
        </p:spPr>
        <p:txBody>
          <a:bodyPr wrap="square" rtlCol="0">
            <a:spAutoFit/>
          </a:bodyPr>
          <a:lstStyle/>
          <a:p>
            <a:r>
              <a:rPr lang="el-GR" dirty="0">
                <a:effectLst>
                  <a:outerShdw blurRad="38100" dist="38100" dir="2700000" algn="tl">
                    <a:srgbClr val="C0C0C0"/>
                  </a:outerShdw>
                </a:effectLst>
                <a:latin typeface="Calibri" pitchFamily="34" charset="0"/>
                <a:ea typeface="Calibri" pitchFamily="34" charset="0"/>
                <a:cs typeface="Calibri" pitchFamily="34" charset="0"/>
              </a:rPr>
              <a:t>- Τα ηγετικά χαρακτηριστικά που</a:t>
            </a:r>
            <a:r>
              <a:rPr lang="el-GR" sz="2000" dirty="0">
                <a:effectLst>
                  <a:outerShdw blurRad="38100" dist="38100" dir="2700000" algn="tl">
                    <a:srgbClr val="C0C0C0"/>
                  </a:outerShdw>
                </a:effectLst>
                <a:latin typeface="Calibri" pitchFamily="34" charset="0"/>
                <a:ea typeface="Calibri" pitchFamily="34" charset="0"/>
                <a:cs typeface="Calibri" pitchFamily="34" charset="0"/>
              </a:rPr>
              <a:t> </a:t>
            </a:r>
            <a:r>
              <a:rPr lang="el-GR" dirty="0">
                <a:effectLst>
                  <a:outerShdw blurRad="38100" dist="38100" dir="2700000" algn="tl">
                    <a:srgbClr val="C0C0C0"/>
                  </a:outerShdw>
                </a:effectLst>
                <a:latin typeface="Calibri" pitchFamily="34" charset="0"/>
                <a:ea typeface="Calibri" pitchFamily="34" charset="0"/>
                <a:cs typeface="Calibri" pitchFamily="34" charset="0"/>
              </a:rPr>
              <a:t>έχουν περιγραφεί κατά καιρούς από υποστηρικτές αυτής της θεωρίας είναι χιλιάδες και συχνά αντικρουόμενα</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6e869d1ae38bec36ffb7dd06e9c096e2d3b9e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ίζες">
  <a:themeElements>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Ρίζες">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Ρίζες">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2597</TotalTime>
  <Words>3739</Words>
  <Application>Microsoft Office PowerPoint</Application>
  <PresentationFormat>On-screen Show (4:3)</PresentationFormat>
  <Paragraphs>623</Paragraphs>
  <Slides>53</Slides>
  <Notes>43</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Ρίζες</vt:lpstr>
      <vt:lpstr>ΗΓΕΣΙΑ</vt:lpstr>
      <vt:lpstr>Τι κοινό υπάρχει μεταξύ τους?</vt:lpstr>
      <vt:lpstr>One does not discover new lands without consenting to lose sight of the shore for a very long time</vt:lpstr>
      <vt:lpstr>Ηγέτης</vt:lpstr>
      <vt:lpstr>Slide 5</vt:lpstr>
      <vt:lpstr>Πότε ασκείται επιτυχημένη ηγεσία?</vt:lpstr>
      <vt:lpstr>ΑΠΟΤΕΛΕΣΜΑΤΙΚΟΣ ΗΓΕΤΗΣ- ΘΕΩΡΗΤΙΚΕΣ ΠΡΟΣΕΓΓΙΣΕΙΣ </vt:lpstr>
      <vt:lpstr>Slide 8</vt:lpstr>
      <vt:lpstr>Slide 9</vt:lpstr>
      <vt:lpstr> Θεωρία των χαρακτηριστικών γνωρισμάτων</vt:lpstr>
      <vt:lpstr>ΘΕΩΡΗΤΙΚΕΣ ΠΡΟΣΕΓΓΙΣΕΙΣ ΓΙΑ ΤΗΝ ΗΓΕΣΙΑ</vt:lpstr>
      <vt:lpstr>Slide 12</vt:lpstr>
      <vt:lpstr>Προσεγγίσεις της συμπεριφοράς</vt:lpstr>
      <vt:lpstr>Slide 14</vt:lpstr>
      <vt:lpstr>Slide 15</vt:lpstr>
      <vt:lpstr>Slide 16</vt:lpstr>
      <vt:lpstr>Authority is a poor substitute for leadership   Leaders don’t force people to follow …they invite them on a journey  </vt:lpstr>
      <vt:lpstr>3.2) Προσεγγίσεις της συμπεριφοράς</vt:lpstr>
      <vt:lpstr>Slide 19</vt:lpstr>
      <vt:lpstr>Slide 20</vt:lpstr>
      <vt:lpstr>Ορισμένα βασικά χαρακτηριστικά του ηγέτη όπως προκύπτουν από τις παραπάνω προσεγγίσεις</vt:lpstr>
      <vt:lpstr>4) Οι προσεγγίσεις της εξάρτησης</vt:lpstr>
      <vt:lpstr>4.α) ΜΟΝΤΕΛΟ TANNENBAUM-SCHMIDT: η κλιμάκωση από την αυταρχική στη δημοκρατική διοίκηση</vt:lpstr>
      <vt:lpstr>Slide 24</vt:lpstr>
      <vt:lpstr>Μοντέλο Tannenbaum – Schmidt (1958)</vt:lpstr>
      <vt:lpstr>Μοντέλο Tannenbaum – Schmidt (1958)</vt:lpstr>
      <vt:lpstr>4.β) Το μοντέλο Fiedler</vt:lpstr>
      <vt:lpstr>Slide 28</vt:lpstr>
      <vt:lpstr>Slide 29</vt:lpstr>
      <vt:lpstr>Το μοντέλο Fiedler</vt:lpstr>
      <vt:lpstr>Το μοντέλο Fiedler</vt:lpstr>
      <vt:lpstr>Το μοντέλο Fiedler: δυνατά σημεία και περιορισμοί</vt:lpstr>
      <vt:lpstr>Slide 33</vt:lpstr>
      <vt:lpstr>Slide 34</vt:lpstr>
      <vt:lpstr>Ηγεσία και Συναισθηματική Νοημοσύνη</vt:lpstr>
      <vt:lpstr>Συναισθηματική Νοημοσύνη</vt:lpstr>
      <vt:lpstr>Συναλλακτική ηγεσία</vt:lpstr>
      <vt:lpstr>Συναλλακτικός ηγέτης</vt:lpstr>
      <vt:lpstr>Μετασχηματιστική ηγεσία</vt:lpstr>
      <vt:lpstr>Μετασχηματιστική ηγεσία</vt:lpstr>
      <vt:lpstr>Μετασχηματιστική ηγεσία</vt:lpstr>
      <vt:lpstr>Μετασχηματιστικός ηγέτης</vt:lpstr>
      <vt:lpstr>Slide 43</vt:lpstr>
      <vt:lpstr>Slide 44</vt:lpstr>
      <vt:lpstr>Slide 45</vt:lpstr>
      <vt:lpstr>Slide 46</vt:lpstr>
      <vt:lpstr>Slide 47</vt:lpstr>
      <vt:lpstr>Slide 48</vt:lpstr>
      <vt:lpstr>Slide 49</vt:lpstr>
      <vt:lpstr>Slide 50</vt:lpstr>
      <vt:lpstr>Slide 51</vt:lpstr>
      <vt:lpstr>Slide 52</vt:lpstr>
      <vt:lpstr>Slide 53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lykourgo</dc:creator>
  <cp:lastModifiedBy>user</cp:lastModifiedBy>
  <cp:revision>70</cp:revision>
  <cp:lastPrinted>2024-04-14T15:37:42Z</cp:lastPrinted>
  <dcterms:created xsi:type="dcterms:W3CDTF">1601-01-01T00:00:00Z</dcterms:created>
  <dcterms:modified xsi:type="dcterms:W3CDTF">2025-03-27T01:09:01Z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