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73" r:id="rId1"/>
  </p:sldMasterIdLst>
  <p:notesMasterIdLst>
    <p:notesMasterId r:id="rId9"/>
  </p:notesMasterIdLst>
  <p:sldIdLst>
    <p:sldId id="355" r:id="rId2"/>
    <p:sldId id="348" r:id="rId3"/>
    <p:sldId id="365" r:id="rId4"/>
    <p:sldId id="366" r:id="rId5"/>
    <p:sldId id="363" r:id="rId6"/>
    <p:sldId id="364" r:id="rId7"/>
    <p:sldId id="335" r:id="rId8"/>
  </p:sldIdLst>
  <p:sldSz cx="9144000" cy="6858000" type="screen4x3"/>
  <p:notesSz cx="6889750" cy="9671050"/>
  <p:custDataLst>
    <p:tags r:id="rId10"/>
  </p:custDataLst>
  <p:defaultTextStyle>
    <a:defPPr>
      <a:defRPr lang="el-G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6600"/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64" autoAdjust="0"/>
    <p:restoredTop sz="98889" autoAdjust="0"/>
  </p:normalViewPr>
  <p:slideViewPr>
    <p:cSldViewPr>
      <p:cViewPr varScale="1">
        <p:scale>
          <a:sx n="98" d="100"/>
          <a:sy n="98" d="100"/>
        </p:scale>
        <p:origin x="-1836" y="-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746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86" d="100"/>
          <a:sy n="86" d="100"/>
        </p:scale>
        <p:origin x="-2707" y="581"/>
      </p:cViewPr>
      <p:guideLst>
        <p:guide orient="horz" pos="3046"/>
        <p:guide pos="217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48355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902598" y="0"/>
            <a:ext cx="2985558" cy="48355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77CFEF6-780D-461E-BB65-D1ACD44DCE42}" type="datetimeFigureOut">
              <a:rPr lang="el-GR"/>
              <a:pPr>
                <a:defRPr/>
              </a:pPr>
              <a:t>9/4/2025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027113" y="725488"/>
            <a:ext cx="4835525" cy="3625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8975" y="4593749"/>
            <a:ext cx="5511800" cy="43519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9185818"/>
            <a:ext cx="2985558" cy="48355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902598" y="9185818"/>
            <a:ext cx="2985558" cy="48355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4F24120-023E-44D4-B2D3-FB776F73A9FD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4F24120-023E-44D4-B2D3-FB776F73A9FD}" type="slidenum">
              <a:rPr lang="el-GR" smtClean="0"/>
              <a:pPr>
                <a:defRPr/>
              </a:pPr>
              <a:t>1</a:t>
            </a:fld>
            <a:endParaRPr lang="el-G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4F24120-023E-44D4-B2D3-FB776F73A9FD}" type="slidenum">
              <a:rPr lang="el-GR" smtClean="0"/>
              <a:pPr>
                <a:defRPr/>
              </a:pPr>
              <a:t>2</a:t>
            </a:fld>
            <a:endParaRPr lang="el-G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1A67D4-F98D-41F2-8BB9-9847AE5269D3}" type="slidenum">
              <a:rPr lang="el-GR" smtClean="0"/>
              <a:pPr/>
              <a:t>3</a:t>
            </a:fld>
            <a:endParaRPr lang="el-GR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1A67D4-F98D-41F2-8BB9-9847AE5269D3}" type="slidenum">
              <a:rPr lang="el-GR" smtClean="0"/>
              <a:pPr/>
              <a:t>4</a:t>
            </a:fld>
            <a:endParaRPr lang="el-GR" dirty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4F24120-023E-44D4-B2D3-FB776F73A9FD}" type="slidenum">
              <a:rPr lang="el-GR" smtClean="0"/>
              <a:pPr>
                <a:defRPr/>
              </a:pPr>
              <a:t>5</a:t>
            </a:fld>
            <a:endParaRPr lang="el-GR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4F24120-023E-44D4-B2D3-FB776F73A9FD}" type="slidenum">
              <a:rPr lang="el-GR" smtClean="0"/>
              <a:pPr>
                <a:defRPr/>
              </a:pPr>
              <a:t>6</a:t>
            </a:fld>
            <a:endParaRPr lang="el-G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- Έλλειψη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13 - Έλλειψη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4E0544DF-8AA4-4567-B8CE-E83C0AE91BF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2310B6-C67A-49DB-A66D-46DB8740E97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10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13 - Έλλειψη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14 - Έλλειψη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pPr>
              <a:defRPr/>
            </a:pPr>
            <a:fld id="{1021AECB-9F2A-4BF8-A60E-23D04944D49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328700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mpany Purpo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26"/>
          </p:nvPr>
        </p:nvSpPr>
        <p:spPr>
          <a:xfrm>
            <a:off x="3078537" y="0"/>
            <a:ext cx="6065462" cy="6858000"/>
          </a:xfrm>
          <a:custGeom>
            <a:avLst/>
            <a:gdLst>
              <a:gd name="connsiteX0" fmla="*/ 0 w 16170352"/>
              <a:gd name="connsiteY0" fmla="*/ 0 h 13716000"/>
              <a:gd name="connsiteX1" fmla="*/ 7097554 w 16170352"/>
              <a:gd name="connsiteY1" fmla="*/ 0 h 13716000"/>
              <a:gd name="connsiteX2" fmla="*/ 7194481 w 16170352"/>
              <a:gd name="connsiteY2" fmla="*/ 0 h 13716000"/>
              <a:gd name="connsiteX3" fmla="*/ 16170352 w 16170352"/>
              <a:gd name="connsiteY3" fmla="*/ 0 h 13716000"/>
              <a:gd name="connsiteX4" fmla="*/ 16170352 w 16170352"/>
              <a:gd name="connsiteY4" fmla="*/ 13716000 h 13716000"/>
              <a:gd name="connsiteX5" fmla="*/ 14195106 w 16170352"/>
              <a:gd name="connsiteY5" fmla="*/ 13716000 h 13716000"/>
              <a:gd name="connsiteX6" fmla="*/ 7097554 w 16170352"/>
              <a:gd name="connsiteY6" fmla="*/ 13716000 h 13716000"/>
              <a:gd name="connsiteX7" fmla="*/ 7000628 w 16170352"/>
              <a:gd name="connsiteY7" fmla="*/ 13716000 h 1371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170352" h="13716000">
                <a:moveTo>
                  <a:pt x="0" y="0"/>
                </a:moveTo>
                <a:lnTo>
                  <a:pt x="7097554" y="0"/>
                </a:lnTo>
                <a:lnTo>
                  <a:pt x="7194481" y="0"/>
                </a:lnTo>
                <a:lnTo>
                  <a:pt x="16170352" y="0"/>
                </a:lnTo>
                <a:lnTo>
                  <a:pt x="16170352" y="13716000"/>
                </a:lnTo>
                <a:lnTo>
                  <a:pt x="14195106" y="13716000"/>
                </a:lnTo>
                <a:lnTo>
                  <a:pt x="7097554" y="13716000"/>
                </a:lnTo>
                <a:lnTo>
                  <a:pt x="7000628" y="13716000"/>
                </a:lnTo>
                <a:close/>
              </a:path>
            </a:pathLst>
          </a:custGeom>
          <a:effectLst/>
        </p:spPr>
        <p:txBody>
          <a:bodyPr wrap="square">
            <a:noAutofit/>
          </a:bodyPr>
          <a:lstStyle>
            <a:lvl1pPr marL="0" indent="0">
              <a:buNone/>
              <a:defRPr sz="1800" b="1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Open Sans Semibold" charset="0"/>
                <a:ea typeface="Open Sans Semibold" charset="0"/>
                <a:cs typeface="Open Sans Semibold" charset="0"/>
              </a:defRPr>
            </a:lvl1pPr>
          </a:lstStyle>
          <a:p>
            <a:endParaRPr lang="en-US" dirty="0"/>
          </a:p>
        </p:txBody>
      </p:sp>
      <p:sp>
        <p:nvSpPr>
          <p:cNvPr id="2" name="Rectangle 1"/>
          <p:cNvSpPr/>
          <p:nvPr userDrawn="1"/>
        </p:nvSpPr>
        <p:spPr>
          <a:xfrm>
            <a:off x="267699" y="535259"/>
            <a:ext cx="1823699" cy="51295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8405" tIns="19202" rIns="38405" bIns="19202" rtlCol="0" anchor="ctr"/>
          <a:lstStyle/>
          <a:p>
            <a:pPr algn="ctr"/>
            <a:endParaRPr lang="en-US" b="1" i="0" dirty="0">
              <a:latin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379802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pPr>
              <a:defRPr/>
            </a:pPr>
            <a:fld id="{9E3FC369-CE48-48D0-9F22-052344600E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- Ορθογώνιο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3" name="12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13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- Έλλειψη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10 - Έλλειψη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4BAF2C7A-F096-4520-95CE-AE6249EC667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F4E7B7-6D94-4CBD-90DF-DE09ADBFD73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- Θέση περιεχομένου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2" name="11 - Θέση περιεχομένου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- Ορθογώνιο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20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21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10 - Ορθογώνιο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12 - Ορθογώνιο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- Θέση περιεχομένου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6" name="2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Έλλειψη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26 - Έλλειψη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1257653-77EC-4D32-9C30-841A9CD2351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3" name="22 - Τίτλος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pPr>
              <a:defRPr/>
            </a:pPr>
            <a:fld id="{67E66868-C595-4F9E-8110-6A3893E1968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5 - Ορθογώνιο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B200850-1B19-4437-953B-0B0904AE89E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- Ορθογώνιο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- Θέση περιεχομένου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Έλλειψη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10 - Έλλειψη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376C4550-E14C-443D-9205-E32E74AB65E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1" name="20 - Ορθογώνιο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- Ευθεία γραμμή σύνδεσης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7 - Ορθογώνιο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14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- Έλλειψη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12 - Έλλειψη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pPr>
              <a:defRPr/>
            </a:pPr>
            <a:fld id="{E329222F-C2AE-43E0-8B9E-80F3A408B71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dirty="0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22" name="21 - Ορθογώνιο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- Έλλειψη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14 - Έλλειψη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3648D784-11C0-482E-AA86-40690B8993B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  <p:sldLayoutId id="2147483785" r:id="rId12"/>
    <p:sldLayoutId id="2147483787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s://www.ncbi.nlm.nih.gov/pubmed/30940098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>
            <a:extLst>
              <a:ext uri="{FF2B5EF4-FFF2-40B4-BE49-F238E27FC236}">
                <a16:creationId xmlns:a16="http://schemas.microsoft.com/office/drawing/2014/main" xmlns="" id="{4D609B47-FC6D-DA4B-A34D-9F15051390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4744" y="2571744"/>
            <a:ext cx="4826246" cy="1441299"/>
          </a:xfrm>
          <a:prstGeom prst="rect">
            <a:avLst/>
          </a:prstGeom>
          <a:solidFill>
            <a:schemeClr val="accent3"/>
          </a:solidFill>
          <a:ln w="4763" cap="flat">
            <a:noFill/>
            <a:prstDash val="solid"/>
            <a:miter lim="800000"/>
            <a:headEnd/>
            <a:tailEnd/>
          </a:ln>
        </p:spPr>
        <p:txBody>
          <a:bodyPr vert="horz" wrap="square" lIns="102386" tIns="51193" rIns="102386" bIns="51193" numCol="1" anchor="t" anchorCtr="0" compatLnSpc="1">
            <a:prstTxWarp prst="textNoShape">
              <a:avLst/>
            </a:prstTxWarp>
          </a:bodyPr>
          <a:lstStyle/>
          <a:p>
            <a:endParaRPr lang="en-US" sz="2700" dirty="0">
              <a:solidFill>
                <a:srgbClr val="FFFFFF"/>
              </a:solidFill>
            </a:endParaRPr>
          </a:p>
        </p:txBody>
      </p:sp>
      <p:grpSp>
        <p:nvGrpSpPr>
          <p:cNvPr id="4" name="3 - Ομάδα"/>
          <p:cNvGrpSpPr/>
          <p:nvPr/>
        </p:nvGrpSpPr>
        <p:grpSpPr>
          <a:xfrm>
            <a:off x="2428860" y="2214554"/>
            <a:ext cx="5811131" cy="1728192"/>
            <a:chOff x="1068413" y="4641453"/>
            <a:chExt cx="6332971" cy="1691835"/>
          </a:xfrm>
        </p:grpSpPr>
        <p:sp>
          <p:nvSpPr>
            <p:cNvPr id="5" name="Freeform 11">
              <a:extLst>
                <a:ext uri="{FF2B5EF4-FFF2-40B4-BE49-F238E27FC236}">
                  <a16:creationId xmlns:a16="http://schemas.microsoft.com/office/drawing/2014/main" xmlns="" id="{D2191FD9-D9E7-BF4C-AFC2-778BC0121FC8}"/>
                </a:ext>
              </a:extLst>
            </p:cNvPr>
            <p:cNvSpPr>
              <a:spLocks/>
            </p:cNvSpPr>
            <p:nvPr/>
          </p:nvSpPr>
          <p:spPr bwMode="auto">
            <a:xfrm>
              <a:off x="1068413" y="4641453"/>
              <a:ext cx="1696093" cy="1691835"/>
            </a:xfrm>
            <a:custGeom>
              <a:avLst/>
              <a:gdLst>
                <a:gd name="T0" fmla="*/ 0 w 1365"/>
                <a:gd name="T1" fmla="*/ 476 h 1066"/>
                <a:gd name="T2" fmla="*/ 1365 w 1365"/>
                <a:gd name="T3" fmla="*/ 1066 h 1066"/>
                <a:gd name="T4" fmla="*/ 1365 w 1365"/>
                <a:gd name="T5" fmla="*/ 393 h 1066"/>
                <a:gd name="T6" fmla="*/ 454 w 1365"/>
                <a:gd name="T7" fmla="*/ 0 h 1066"/>
                <a:gd name="T8" fmla="*/ 0 w 1365"/>
                <a:gd name="T9" fmla="*/ 476 h 10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65" h="1066">
                  <a:moveTo>
                    <a:pt x="0" y="476"/>
                  </a:moveTo>
                  <a:lnTo>
                    <a:pt x="1365" y="1066"/>
                  </a:lnTo>
                  <a:lnTo>
                    <a:pt x="1365" y="393"/>
                  </a:lnTo>
                  <a:lnTo>
                    <a:pt x="454" y="0"/>
                  </a:lnTo>
                  <a:lnTo>
                    <a:pt x="0" y="476"/>
                  </a:lnTo>
                  <a:close/>
                </a:path>
              </a:pathLst>
            </a:custGeom>
            <a:solidFill>
              <a:schemeClr val="accent3"/>
            </a:solidFill>
            <a:ln w="4763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102386" tIns="51193" rIns="102386" bIns="51193" numCol="1" anchor="t" anchorCtr="0" compatLnSpc="1">
              <a:prstTxWarp prst="textNoShape">
                <a:avLst/>
              </a:prstTxWarp>
            </a:bodyPr>
            <a:lstStyle/>
            <a:p>
              <a:endParaRPr lang="en-US" sz="2700" dirty="0"/>
            </a:p>
          </p:txBody>
        </p:sp>
        <p:sp>
          <p:nvSpPr>
            <p:cNvPr id="6" name="Freeform 14">
              <a:extLst>
                <a:ext uri="{FF2B5EF4-FFF2-40B4-BE49-F238E27FC236}">
                  <a16:creationId xmlns:a16="http://schemas.microsoft.com/office/drawing/2014/main" xmlns="" id="{873EB250-58E2-E04E-AE90-DF857E8DF8F1}"/>
                </a:ext>
              </a:extLst>
            </p:cNvPr>
            <p:cNvSpPr>
              <a:spLocks/>
            </p:cNvSpPr>
            <p:nvPr/>
          </p:nvSpPr>
          <p:spPr bwMode="auto">
            <a:xfrm>
              <a:off x="3235353" y="4641453"/>
              <a:ext cx="1696093" cy="1691835"/>
            </a:xfrm>
            <a:custGeom>
              <a:avLst/>
              <a:gdLst>
                <a:gd name="T0" fmla="*/ 0 w 1365"/>
                <a:gd name="T1" fmla="*/ 1066 h 1066"/>
                <a:gd name="T2" fmla="*/ 1365 w 1365"/>
                <a:gd name="T3" fmla="*/ 476 h 1066"/>
                <a:gd name="T4" fmla="*/ 910 w 1365"/>
                <a:gd name="T5" fmla="*/ 0 h 1066"/>
                <a:gd name="T6" fmla="*/ 0 w 1365"/>
                <a:gd name="T7" fmla="*/ 393 h 1066"/>
                <a:gd name="T8" fmla="*/ 0 w 1365"/>
                <a:gd name="T9" fmla="*/ 1066 h 10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65" h="1066">
                  <a:moveTo>
                    <a:pt x="0" y="1066"/>
                  </a:moveTo>
                  <a:lnTo>
                    <a:pt x="1365" y="476"/>
                  </a:lnTo>
                  <a:lnTo>
                    <a:pt x="910" y="0"/>
                  </a:lnTo>
                  <a:lnTo>
                    <a:pt x="0" y="393"/>
                  </a:lnTo>
                  <a:lnTo>
                    <a:pt x="0" y="1066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 w="4763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102386" tIns="51193" rIns="102386" bIns="51193" numCol="1" anchor="t" anchorCtr="0" compatLnSpc="1">
              <a:prstTxWarp prst="textNoShape">
                <a:avLst/>
              </a:prstTxWarp>
            </a:bodyPr>
            <a:lstStyle/>
            <a:p>
              <a:endParaRPr lang="en-US" sz="2700" dirty="0"/>
            </a:p>
          </p:txBody>
        </p:sp>
        <p:sp>
          <p:nvSpPr>
            <p:cNvPr id="7" name="Rectangle 33">
              <a:extLst>
                <a:ext uri="{FF2B5EF4-FFF2-40B4-BE49-F238E27FC236}">
                  <a16:creationId xmlns:a16="http://schemas.microsoft.com/office/drawing/2014/main" xmlns="" id="{DAB5EC26-D99C-8F46-9988-ED296F6AEC6E}"/>
                </a:ext>
              </a:extLst>
            </p:cNvPr>
            <p:cNvSpPr/>
            <p:nvPr/>
          </p:nvSpPr>
          <p:spPr>
            <a:xfrm>
              <a:off x="3014741" y="4921193"/>
              <a:ext cx="4248472" cy="941869"/>
            </a:xfrm>
            <a:prstGeom prst="rect">
              <a:avLst/>
            </a:prstGeom>
          </p:spPr>
          <p:txBody>
            <a:bodyPr wrap="square" lIns="38405" tIns="19202" rIns="38405" bIns="19202" anchor="ctr">
              <a:spAutoFit/>
            </a:bodyPr>
            <a:lstStyle/>
            <a:p>
              <a:pPr algn="ctr"/>
              <a:r>
                <a:rPr lang="el-GR" sz="2000" b="1" dirty="0" smtClean="0">
                  <a:latin typeface="Calibri" pitchFamily="34" charset="0"/>
                  <a:cs typeface="Calibri" pitchFamily="34" charset="0"/>
                </a:rPr>
                <a:t>Ανταποκρίνεται στις ανάγκες των χρηστών – Ασθενοκεντρική προσέγγιση</a:t>
              </a:r>
              <a:endParaRPr lang="en-US" sz="20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8" name="Subtitle 2">
              <a:extLst>
                <a:ext uri="{FF2B5EF4-FFF2-40B4-BE49-F238E27FC236}">
                  <a16:creationId xmlns:a16="http://schemas.microsoft.com/office/drawing/2014/main" xmlns="" id="{8BA44AD8-FB7E-4447-8FDD-8475ED1AC9C5}"/>
                </a:ext>
              </a:extLst>
            </p:cNvPr>
            <p:cNvSpPr txBox="1">
              <a:spLocks/>
            </p:cNvSpPr>
            <p:nvPr/>
          </p:nvSpPr>
          <p:spPr>
            <a:xfrm>
              <a:off x="2936888" y="5690480"/>
              <a:ext cx="4464496" cy="572381"/>
            </a:xfrm>
            <a:prstGeom prst="rect">
              <a:avLst/>
            </a:prstGeom>
          </p:spPr>
          <p:txBody>
            <a:bodyPr vert="horz" wrap="square" lIns="91346" tIns="45673" rIns="91346" bIns="45673" rtlCol="0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00000"/>
                </a:lnSpc>
                <a:spcBef>
                  <a:spcPts val="0"/>
                </a:spcBef>
              </a:pPr>
              <a:r>
                <a:rPr lang="el-GR" sz="1600" i="1" dirty="0" smtClean="0"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rPr>
                <a:t>τοποθετεί τον ασθενή/χρήστη στο επίκεντρο της υγειονομικής φροντίδας.</a:t>
              </a:r>
            </a:p>
          </p:txBody>
        </p:sp>
      </p:grpSp>
      <p:sp>
        <p:nvSpPr>
          <p:cNvPr id="9" name="1 - Τίτλος"/>
          <p:cNvSpPr txBox="1">
            <a:spLocks/>
          </p:cNvSpPr>
          <p:nvPr/>
        </p:nvSpPr>
        <p:spPr>
          <a:xfrm>
            <a:off x="467544" y="260648"/>
            <a:ext cx="8229600" cy="757222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Τι σημαίνει ποιοτική φροντίδα υγείας;</a:t>
            </a:r>
            <a:endParaRPr kumimoji="0" lang="el-GR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10" name="2 - Θέση περιεχομένου"/>
          <p:cNvSpPr txBox="1">
            <a:spLocks/>
          </p:cNvSpPr>
          <p:nvPr/>
        </p:nvSpPr>
        <p:spPr>
          <a:xfrm>
            <a:off x="251520" y="1412776"/>
            <a:ext cx="8229600" cy="50405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l-G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Όταν η φροντίδα που παρέχεται …..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>
            <a:extLst>
              <a:ext uri="{FF2B5EF4-FFF2-40B4-BE49-F238E27FC236}">
                <a16:creationId xmlns="" xmlns:a16="http://schemas.microsoft.com/office/drawing/2014/main" id="{10D09354-AF18-4DC4-90D9-F45FFB9C7AF2}"/>
              </a:ext>
            </a:extLst>
          </p:cNvPr>
          <p:cNvPicPr>
            <a:picLocks noGrp="1" noChangeAspect="1"/>
          </p:cNvPicPr>
          <p:nvPr>
            <p:ph type="pic" sz="quarter" idx="26"/>
          </p:nvPr>
        </p:nvPicPr>
        <p:blipFill rotWithShape="1"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3798" t="9582" r="15138"/>
          <a:stretch/>
        </p:blipFill>
        <p:spPr>
          <a:xfrm>
            <a:off x="6111266" y="0"/>
            <a:ext cx="3032731" cy="3429000"/>
          </a:xfrm>
        </p:spPr>
      </p:pic>
      <p:sp>
        <p:nvSpPr>
          <p:cNvPr id="9" name="Subtitle 2">
            <a:extLst>
              <a:ext uri="{FF2B5EF4-FFF2-40B4-BE49-F238E27FC236}">
                <a16:creationId xmlns="" xmlns:a16="http://schemas.microsoft.com/office/drawing/2014/main" id="{9AC1A046-48EE-42A1-A658-1B1301F161AD}"/>
              </a:ext>
            </a:extLst>
          </p:cNvPr>
          <p:cNvSpPr txBox="1">
            <a:spLocks/>
          </p:cNvSpPr>
          <p:nvPr/>
        </p:nvSpPr>
        <p:spPr>
          <a:xfrm>
            <a:off x="251520" y="1340768"/>
            <a:ext cx="6373372" cy="4573465"/>
          </a:xfrm>
          <a:prstGeom prst="rect">
            <a:avLst/>
          </a:prstGeom>
        </p:spPr>
        <p:txBody>
          <a:bodyPr vert="horz" wrap="square" lIns="91346" tIns="45673" rIns="91346" bIns="456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buFont typeface="Wingdings" pitchFamily="2" charset="2"/>
              <a:buChar char="Ø"/>
            </a:pPr>
            <a:r>
              <a:rPr lang="el-GR" sz="1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sz="1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Στόχος κάθε συστήματος υγείας: </a:t>
            </a:r>
            <a:r>
              <a:rPr lang="el-GR" sz="14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η μεγιστοποίηση του επιπέδου της υγείας των ατόμων και των πληθυσμών που εξυπηρετούν</a:t>
            </a:r>
            <a:r>
              <a:rPr lang="el-GR" sz="1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 με δίκαιο τρόπο και εντός του υφιστάμενου πλαισίου των δημοσιονομικών παραμέτρων.</a:t>
            </a:r>
          </a:p>
          <a:p>
            <a:pPr algn="just">
              <a:lnSpc>
                <a:spcPct val="100000"/>
              </a:lnSpc>
              <a:buFont typeface="Wingdings" pitchFamily="2" charset="2"/>
              <a:buChar char="Ø"/>
            </a:pPr>
            <a:r>
              <a:rPr lang="el-GR" sz="1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Ωστόσο, </a:t>
            </a:r>
            <a:r>
              <a:rPr lang="el-GR" sz="14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πολύ λίγα συστήματα υγείας αξιολογούν τις επιπτώσεις τους στην υγεία και την ευημερία από την </a:t>
            </a:r>
            <a:r>
              <a:rPr lang="el-GR" sz="1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οπτική γωνία των ασθενών/ανθρώπων </a:t>
            </a:r>
            <a:r>
              <a:rPr lang="el-GR" sz="1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που εξυπηρετούν.</a:t>
            </a:r>
          </a:p>
          <a:p>
            <a:pPr algn="just">
              <a:lnSpc>
                <a:spcPct val="100000"/>
              </a:lnSpc>
              <a:buFont typeface="Wingdings" pitchFamily="2" charset="2"/>
              <a:buChar char="Ø"/>
            </a:pPr>
            <a:r>
              <a:rPr lang="el-GR" sz="1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Τα αποτελέσματα των μετρήσεων/αξιολογήσεων (που συνήθως επικεντρώνονται στις εισροές και τις εκροές), όπως το προσδόκιμο ζωής είναι σημαντικά, αλλά </a:t>
            </a:r>
            <a:r>
              <a:rPr lang="el-GR" sz="14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αποσιωπούν μια σειρά από άλλα πράγματα στα οποία δίνουν ιδιαίτερη σημασία οι ασθενείς, π.χ. στα </a:t>
            </a:r>
            <a:r>
              <a:rPr lang="el-GR" sz="1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επίπεδα του πόνου, στη λειτουργικότητα, στην ποιότητα της ζωής τους, καθώς και στην εμπειρίας τους από την φροντίδα που έλαβαν</a:t>
            </a:r>
            <a:endParaRPr lang="el-GR" sz="14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lnSpc>
                <a:spcPct val="100000"/>
              </a:lnSpc>
              <a:buFont typeface="Wingdings" pitchFamily="2" charset="2"/>
              <a:buChar char="Ø"/>
            </a:pPr>
            <a:r>
              <a:rPr lang="el-GR" sz="1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Η</a:t>
            </a:r>
            <a:r>
              <a:rPr lang="el-GR" sz="14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έννοια της ποιότητας ζωής που σχετίζεται με την υγεία </a:t>
            </a:r>
            <a:r>
              <a:rPr lang="el-GR" sz="1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(QoL) υπάρχει εδώ και σχεδόν τρεις δεκαετίες, αλλά στη χώρα μας </a:t>
            </a:r>
            <a:r>
              <a:rPr lang="el-GR" sz="14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δεν μετράται ή δεν αξιολογείται συστηματικά</a:t>
            </a:r>
            <a:r>
              <a:rPr lang="en-US" sz="14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14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καθώς επίσης και οι εμπειρίες των ασθενών/ληπτών υπηρεσιών υγείας</a:t>
            </a:r>
            <a:endParaRPr lang="el-GR" sz="14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lnSpc>
                <a:spcPct val="100000"/>
              </a:lnSpc>
              <a:buFont typeface="Wingdings" pitchFamily="2" charset="2"/>
              <a:buChar char="Ø"/>
            </a:pPr>
            <a:r>
              <a:rPr lang="el-GR" sz="1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Η θνησιμότητα και η επιβίωση είναι πλέον παρόμοιες μεταξύ των χωρών του ΟΟΣΑ για αρκετές ασθένειες, με ελάχιστο διαχωρισμό των «καλύτερων αποδόσεων». </a:t>
            </a:r>
            <a:r>
              <a:rPr lang="el-GR" sz="14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Αυτό εμποδίζει τη συνεχή εκμάθηση για τις καλύτερες θεραπευτικές προσεγγίσεις, τις τεχνικές και τις παρεμβάσεις</a:t>
            </a:r>
            <a:r>
              <a:rPr lang="el-GR" sz="1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(Donovan et al. 2016, Hamdy et al. 2016).</a:t>
            </a:r>
            <a:endParaRPr lang="el-GR" sz="14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2" name="20 - Ομάδα"/>
          <p:cNvGrpSpPr/>
          <p:nvPr/>
        </p:nvGrpSpPr>
        <p:grpSpPr>
          <a:xfrm>
            <a:off x="6588224" y="3861049"/>
            <a:ext cx="2555776" cy="2159270"/>
            <a:chOff x="1428728" y="5281250"/>
            <a:chExt cx="7015008" cy="1148121"/>
          </a:xfrm>
        </p:grpSpPr>
        <p:sp>
          <p:nvSpPr>
            <p:cNvPr id="19" name="18 - Έλλειψη"/>
            <p:cNvSpPr/>
            <p:nvPr/>
          </p:nvSpPr>
          <p:spPr bwMode="auto">
            <a:xfrm>
              <a:off x="1428728" y="5281250"/>
              <a:ext cx="7015008" cy="1148121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0" name="19 - TextBox"/>
            <p:cNvSpPr txBox="1"/>
            <p:nvPr/>
          </p:nvSpPr>
          <p:spPr>
            <a:xfrm>
              <a:off x="1824018" y="5510977"/>
              <a:ext cx="6619718" cy="9000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1400" b="1" dirty="0" smtClean="0">
                  <a:latin typeface="Calibri" pitchFamily="34" charset="0"/>
                  <a:cs typeface="Calibri" pitchFamily="34" charset="0"/>
                </a:rPr>
                <a:t>Αυτό σημαίνει ότι από την εικόνα της ποιότητας των παρεχόμενων υπηρεσιών υγείας του συστήματος υγείας </a:t>
              </a:r>
              <a:r>
                <a:rPr lang="el-GR" sz="1600" b="1" u="sng" dirty="0" smtClean="0">
                  <a:solidFill>
                    <a:srgbClr val="00B0F0"/>
                  </a:solidFill>
                  <a:latin typeface="Calibri" pitchFamily="34" charset="0"/>
                  <a:cs typeface="Calibri" pitchFamily="34" charset="0"/>
                </a:rPr>
                <a:t>λείπει ένα ουσιαστικό μέρος.</a:t>
              </a:r>
            </a:p>
            <a:p>
              <a:pPr algn="ctr"/>
              <a:endParaRPr lang="el-GR" sz="16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endParaRPr>
            </a:p>
          </p:txBody>
        </p:sp>
      </p:grpSp>
      <p:sp>
        <p:nvSpPr>
          <p:cNvPr id="8" name="7 - Ορθογώνιο"/>
          <p:cNvSpPr/>
          <p:nvPr/>
        </p:nvSpPr>
        <p:spPr>
          <a:xfrm>
            <a:off x="1763688" y="260648"/>
            <a:ext cx="45365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ts val="0"/>
              </a:spcBef>
              <a:buClr>
                <a:schemeClr val="bg2"/>
              </a:buClr>
              <a:buSzPct val="75000"/>
              <a:defRPr/>
            </a:pPr>
            <a:r>
              <a:rPr lang="el-GR" sz="2400" b="1" kern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Ανταποκρισιμότητα –</a:t>
            </a:r>
          </a:p>
          <a:p>
            <a:pPr algn="ctr" eaLnBrk="1" hangingPunct="1">
              <a:spcBef>
                <a:spcPts val="0"/>
              </a:spcBef>
              <a:buClr>
                <a:schemeClr val="bg2"/>
              </a:buClr>
              <a:buSzPct val="75000"/>
              <a:defRPr/>
            </a:pPr>
            <a:r>
              <a:rPr lang="el-GR" sz="2400" b="1" kern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Ασθενοκεντρική προσέγγιση</a:t>
            </a:r>
          </a:p>
        </p:txBody>
      </p:sp>
    </p:spTree>
    <p:extLst>
      <p:ext uri="{BB962C8B-B14F-4D97-AF65-F5344CB8AC3E}">
        <p14:creationId xmlns="" xmlns:p14="http://schemas.microsoft.com/office/powerpoint/2010/main" val="613408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23528" y="188640"/>
            <a:ext cx="8534400" cy="668592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el-GR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el-GR" b="1" dirty="0" smtClean="0">
                <a:solidFill>
                  <a:schemeClr val="tx1"/>
                </a:solidFill>
                <a:latin typeface="Calibri" pitchFamily="34" charset="0"/>
              </a:rPr>
              <a:t>Βαδίζοντας προς την </a:t>
            </a:r>
            <a:r>
              <a:rPr lang="en-US" b="1" dirty="0" smtClean="0">
                <a:solidFill>
                  <a:schemeClr val="tx1"/>
                </a:solidFill>
                <a:latin typeface="Calibri" pitchFamily="34" charset="0"/>
              </a:rPr>
              <a:t>…… </a:t>
            </a:r>
            <a:r>
              <a:rPr lang="el-GR" b="1" dirty="0" smtClean="0">
                <a:solidFill>
                  <a:schemeClr val="tx1"/>
                </a:solidFill>
                <a:latin typeface="Calibri" pitchFamily="34" charset="0"/>
              </a:rPr>
              <a:t>Ασθενοκεντρική Φροντίδα</a:t>
            </a:r>
            <a:endParaRPr lang="el-GR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5000628" y="1785926"/>
            <a:ext cx="3888432" cy="305408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l-GR" b="1" dirty="0" smtClean="0">
                <a:latin typeface="Calibri" pitchFamily="34" charset="0"/>
              </a:rPr>
              <a:t>Προς</a:t>
            </a:r>
            <a:r>
              <a:rPr lang="en-US" b="1" dirty="0" smtClean="0">
                <a:latin typeface="Calibri" pitchFamily="34" charset="0"/>
              </a:rPr>
              <a:t>……..</a:t>
            </a:r>
            <a:endParaRPr lang="el-GR" b="1" dirty="0" smtClean="0">
              <a:latin typeface="Calibri" pitchFamily="34" charset="0"/>
            </a:endParaRPr>
          </a:p>
          <a:p>
            <a:r>
              <a:rPr lang="en-US" dirty="0" smtClean="0">
                <a:latin typeface="Calibri" pitchFamily="34" charset="0"/>
              </a:rPr>
              <a:t> </a:t>
            </a:r>
            <a:r>
              <a:rPr lang="el-GR" dirty="0" smtClean="0">
                <a:latin typeface="Calibri" pitchFamily="34" charset="0"/>
              </a:rPr>
              <a:t>Συντονισμένη και ασθενοκεντρική φροντίδα</a:t>
            </a:r>
          </a:p>
          <a:p>
            <a:r>
              <a:rPr lang="el-GR" dirty="0" smtClean="0">
                <a:latin typeface="Calibri" pitchFamily="34" charset="0"/>
              </a:rPr>
              <a:t>Πλήρως εμπλεκόμενοι ασθενείς</a:t>
            </a:r>
            <a:r>
              <a:rPr lang="en-US" dirty="0" smtClean="0">
                <a:latin typeface="Calibri" pitchFamily="34" charset="0"/>
              </a:rPr>
              <a:t>  </a:t>
            </a:r>
            <a:endParaRPr lang="el-GR" dirty="0" smtClean="0">
              <a:latin typeface="Calibri" pitchFamily="34" charset="0"/>
            </a:endParaRPr>
          </a:p>
        </p:txBody>
      </p:sp>
      <p:sp>
        <p:nvSpPr>
          <p:cNvPr id="5" name="4 - Δεξιό βέλος"/>
          <p:cNvSpPr/>
          <p:nvPr/>
        </p:nvSpPr>
        <p:spPr>
          <a:xfrm>
            <a:off x="3786182" y="3000372"/>
            <a:ext cx="1224136" cy="792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6" name="2 - Θέση περιεχομένου"/>
          <p:cNvSpPr txBox="1">
            <a:spLocks/>
          </p:cNvSpPr>
          <p:nvPr/>
        </p:nvSpPr>
        <p:spPr>
          <a:xfrm>
            <a:off x="285720" y="1785926"/>
            <a:ext cx="4054224" cy="30540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el-GR" sz="2700" b="1" dirty="0" smtClean="0">
                <a:latin typeface="Calibri" pitchFamily="34" charset="0"/>
              </a:rPr>
              <a:t>Από</a:t>
            </a:r>
            <a:r>
              <a:rPr kumimoji="0" lang="en-US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……..</a:t>
            </a:r>
            <a:endParaRPr kumimoji="0" lang="el-GR" sz="27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  <a:p>
            <a:pPr marL="274320" lvl="0" indent="-274320" eaLnBrk="1" fontAlgn="auto" hangingPunct="1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l-GR" sz="2700" dirty="0" smtClean="0">
                <a:latin typeface="Calibri" pitchFamily="34" charset="0"/>
              </a:rPr>
              <a:t>Κατακερματισμένη και επικεντρωμένη στον Πάροχο φροντίδας</a:t>
            </a:r>
            <a:r>
              <a:rPr lang="en-US" sz="2700" dirty="0" smtClean="0">
                <a:latin typeface="Calibri" pitchFamily="34" charset="0"/>
              </a:rPr>
              <a:t> </a:t>
            </a:r>
            <a:endParaRPr kumimoji="0" lang="el-GR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  <a:p>
            <a:pPr marL="274320" lvl="0" indent="-274320" eaLnBrk="1" fontAlgn="auto" hangingPunct="1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defRPr/>
            </a:pPr>
            <a:r>
              <a:rPr lang="el-GR" sz="2700" dirty="0" smtClean="0">
                <a:latin typeface="Calibri" pitchFamily="34" charset="0"/>
              </a:rPr>
              <a:t>Οι ασθενείς ως παθητικοί συμμετέχοντες</a:t>
            </a:r>
            <a:endParaRPr kumimoji="0" lang="el-GR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357158" y="4929198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“</a:t>
            </a:r>
            <a:r>
              <a:rPr lang="el-GR" sz="24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Τι πρόβλημα έχεις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?” </a:t>
            </a:r>
            <a:endParaRPr lang="el-GR" sz="2400" dirty="0">
              <a:solidFill>
                <a:schemeClr val="accent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8" name="7 - TextBox"/>
          <p:cNvSpPr txBox="1"/>
          <p:nvPr/>
        </p:nvSpPr>
        <p:spPr>
          <a:xfrm>
            <a:off x="4984720" y="4725144"/>
            <a:ext cx="37437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“</a:t>
            </a:r>
            <a:r>
              <a:rPr lang="el-GR" sz="24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Τι έχει σημασία για σένα;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”</a:t>
            </a:r>
            <a:endParaRPr lang="el-GR" sz="2400" b="1" dirty="0" smtClean="0">
              <a:solidFill>
                <a:schemeClr val="accent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9" name="8 - Δεξιό βέλος"/>
          <p:cNvSpPr/>
          <p:nvPr/>
        </p:nvSpPr>
        <p:spPr>
          <a:xfrm>
            <a:off x="3786182" y="5000636"/>
            <a:ext cx="792088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10" name="9 - Επεξήγηση με αριστερό-δεξιό βέλος"/>
          <p:cNvSpPr/>
          <p:nvPr/>
        </p:nvSpPr>
        <p:spPr>
          <a:xfrm>
            <a:off x="6372200" y="5157192"/>
            <a:ext cx="792088" cy="648072"/>
          </a:xfrm>
          <a:prstGeom prst="leftRightArrowCallou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11" name="10 - TextBox"/>
          <p:cNvSpPr txBox="1"/>
          <p:nvPr/>
        </p:nvSpPr>
        <p:spPr>
          <a:xfrm>
            <a:off x="4932040" y="5229200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 smtClean="0">
                <a:latin typeface="Calibri" pitchFamily="34" charset="0"/>
              </a:rPr>
              <a:t>Ικανοποίηση</a:t>
            </a:r>
          </a:p>
          <a:p>
            <a:pPr algn="ctr"/>
            <a:r>
              <a:rPr lang="el-GR" b="1" dirty="0" smtClean="0">
                <a:latin typeface="Calibri" pitchFamily="34" charset="0"/>
              </a:rPr>
              <a:t>Ασθενών</a:t>
            </a:r>
            <a:endParaRPr lang="el-GR" b="1" dirty="0">
              <a:latin typeface="Calibri" pitchFamily="34" charset="0"/>
            </a:endParaRPr>
          </a:p>
        </p:txBody>
      </p:sp>
      <p:sp>
        <p:nvSpPr>
          <p:cNvPr id="12" name="11 - TextBox"/>
          <p:cNvSpPr txBox="1"/>
          <p:nvPr/>
        </p:nvSpPr>
        <p:spPr>
          <a:xfrm>
            <a:off x="7020272" y="5229200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 smtClean="0">
                <a:latin typeface="Calibri" pitchFamily="34" charset="0"/>
              </a:rPr>
              <a:t>Εμπειρίες Ασθενών</a:t>
            </a:r>
            <a:endParaRPr lang="el-GR" b="1" dirty="0">
              <a:latin typeface="Calibri" pitchFamily="34" charset="0"/>
            </a:endParaRPr>
          </a:p>
        </p:txBody>
      </p:sp>
      <p:sp>
        <p:nvSpPr>
          <p:cNvPr id="13" name="12 - TextBox"/>
          <p:cNvSpPr txBox="1"/>
          <p:nvPr/>
        </p:nvSpPr>
        <p:spPr>
          <a:xfrm>
            <a:off x="6516216" y="530120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vs.</a:t>
            </a:r>
            <a:endParaRPr lang="el-G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23528" y="0"/>
            <a:ext cx="8534400" cy="908720"/>
          </a:xfrm>
        </p:spPr>
        <p:txBody>
          <a:bodyPr>
            <a:normAutofit/>
          </a:bodyPr>
          <a:lstStyle/>
          <a:p>
            <a:r>
              <a:rPr lang="el-GR" b="1" dirty="0" smtClean="0">
                <a:solidFill>
                  <a:schemeClr val="tx1"/>
                </a:solidFill>
                <a:latin typeface="Calibri" pitchFamily="34" charset="0"/>
              </a:rPr>
              <a:t>Εμπειρίες Ασθενών </a:t>
            </a:r>
            <a:r>
              <a:rPr lang="en-US" b="1" dirty="0" smtClean="0">
                <a:solidFill>
                  <a:schemeClr val="tx1"/>
                </a:solidFill>
                <a:latin typeface="Calibri" pitchFamily="34" charset="0"/>
              </a:rPr>
              <a:t>Vs.</a:t>
            </a:r>
            <a:r>
              <a:rPr lang="el-GR" b="1" dirty="0" smtClean="0">
                <a:solidFill>
                  <a:schemeClr val="tx1"/>
                </a:solidFill>
                <a:latin typeface="Calibri" pitchFamily="34" charset="0"/>
              </a:rPr>
              <a:t> Ικανοποίηση Ασθενών</a:t>
            </a:r>
            <a:r>
              <a:rPr lang="en-US" b="1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endParaRPr lang="el-GR" b="1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214282" y="1571612"/>
            <a:ext cx="3857652" cy="4854280"/>
          </a:xfrm>
        </p:spPr>
        <p:txBody>
          <a:bodyPr>
            <a:normAutofit/>
          </a:bodyPr>
          <a:lstStyle/>
          <a:p>
            <a:pPr marL="265113" indent="-265113">
              <a:spcBef>
                <a:spcPts val="0"/>
              </a:spcBef>
              <a:buFont typeface="Wingdings" pitchFamily="2" charset="2"/>
              <a:buChar char="ü"/>
            </a:pPr>
            <a:r>
              <a:rPr lang="el-GR" sz="1900" dirty="0" smtClean="0">
                <a:latin typeface="Calibri" pitchFamily="34" charset="0"/>
              </a:rPr>
              <a:t>Οι ερωτήσεις των εμπειριών αφορούν την αντανάκλαση των πραγματικών / </a:t>
            </a:r>
            <a:r>
              <a:rPr lang="el-GR" sz="1900" b="1" i="1" dirty="0" smtClean="0">
                <a:solidFill>
                  <a:srgbClr val="005EBC"/>
                </a:solidFill>
                <a:latin typeface="Calibri" pitchFamily="34" charset="0"/>
              </a:rPr>
              <a:t>πιο</a:t>
            </a:r>
            <a:r>
              <a:rPr lang="el-GR" sz="1900" dirty="0" smtClean="0">
                <a:latin typeface="Calibri" pitchFamily="34" charset="0"/>
              </a:rPr>
              <a:t> </a:t>
            </a:r>
            <a:r>
              <a:rPr lang="el-GR" sz="1900" b="1" i="1" dirty="0" smtClean="0">
                <a:solidFill>
                  <a:srgbClr val="005EBC"/>
                </a:solidFill>
                <a:latin typeface="Calibri" pitchFamily="34" charset="0"/>
              </a:rPr>
              <a:t>αντικειμενικών </a:t>
            </a:r>
            <a:r>
              <a:rPr lang="el-GR" sz="1900" dirty="0" smtClean="0">
                <a:latin typeface="Calibri" pitchFamily="34" charset="0"/>
              </a:rPr>
              <a:t>εμπειριών των ασθενών και αποσκοπούν στην αποφυγή εκτιμήσεων αξίας και των επιπτώσεων των προσδοκιών των ατόμων στις απαντήσεις τους. </a:t>
            </a:r>
          </a:p>
          <a:p>
            <a:pPr marL="265113" indent="-265113">
              <a:spcBef>
                <a:spcPts val="0"/>
              </a:spcBef>
              <a:buFont typeface="Wingdings" pitchFamily="2" charset="2"/>
              <a:buChar char="ü"/>
            </a:pPr>
            <a:endParaRPr lang="en-US" sz="1900" dirty="0" smtClean="0">
              <a:latin typeface="Calibri" pitchFamily="34" charset="0"/>
            </a:endParaRPr>
          </a:p>
          <a:p>
            <a:pPr marL="265113" indent="-265113">
              <a:spcBef>
                <a:spcPts val="0"/>
              </a:spcBef>
              <a:buFont typeface="Wingdings" pitchFamily="2" charset="2"/>
              <a:buChar char="ü"/>
            </a:pPr>
            <a:r>
              <a:rPr lang="el-GR" sz="1900" dirty="0" smtClean="0">
                <a:latin typeface="Calibri" pitchFamily="34" charset="0"/>
              </a:rPr>
              <a:t>Η εφαρμογή των εργαλείων διερεύνησης των εμπειριών των ασθενών σημαίνει ότι </a:t>
            </a:r>
            <a:r>
              <a:rPr lang="el-GR" sz="1900" b="1" dirty="0" smtClean="0">
                <a:solidFill>
                  <a:srgbClr val="005EBC"/>
                </a:solidFill>
                <a:latin typeface="Calibri" pitchFamily="34" charset="0"/>
              </a:rPr>
              <a:t>ΕΧΕΙ ΠΡΟΤΕΡΑΙΟΤΗΤΑ Ο ΑΣΘΕΝΗΣ</a:t>
            </a:r>
            <a:endParaRPr lang="el-GR" sz="1900" dirty="0" smtClean="0">
              <a:latin typeface="Calibri" pitchFamily="34" charset="0"/>
            </a:endParaRPr>
          </a:p>
        </p:txBody>
      </p:sp>
      <p:sp>
        <p:nvSpPr>
          <p:cNvPr id="8" name="7 - TextBox"/>
          <p:cNvSpPr txBox="1"/>
          <p:nvPr/>
        </p:nvSpPr>
        <p:spPr>
          <a:xfrm>
            <a:off x="5214942" y="2571744"/>
            <a:ext cx="3714776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endParaRPr lang="el-GR" sz="1900" dirty="0" smtClean="0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l-GR" sz="1900" dirty="0" smtClean="0">
                <a:latin typeface="Calibri" pitchFamily="34" charset="0"/>
              </a:rPr>
              <a:t>Οι έρευνες ικανοποίησης τείνουν να κάνουν </a:t>
            </a:r>
            <a:r>
              <a:rPr lang="el-GR" sz="1900" b="1" i="1" u="sng" dirty="0" smtClean="0">
                <a:solidFill>
                  <a:srgbClr val="FF0000"/>
                </a:solidFill>
                <a:latin typeface="Calibri" pitchFamily="34" charset="0"/>
              </a:rPr>
              <a:t>υποκειμενικές</a:t>
            </a:r>
            <a:r>
              <a:rPr lang="el-GR" sz="1900" dirty="0" smtClean="0">
                <a:latin typeface="Calibri" pitchFamily="34" charset="0"/>
              </a:rPr>
              <a:t> ερωτήσεις σχετικά με την ικανοποίηση των ασθενών από την ποιότητα της φροντίδας τους.</a:t>
            </a:r>
          </a:p>
          <a:p>
            <a:pPr>
              <a:buFont typeface="Wingdings" pitchFamily="2" charset="2"/>
              <a:buChar char="ü"/>
            </a:pPr>
            <a:endParaRPr lang="el-GR" sz="1900" dirty="0" smtClean="0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el-GR" sz="1900" dirty="0" smtClean="0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endParaRPr lang="el-GR" sz="1900" dirty="0" smtClean="0">
              <a:latin typeface="Calibri" pitchFamily="34" charset="0"/>
            </a:endParaRPr>
          </a:p>
          <a:p>
            <a:endParaRPr lang="en-US" sz="1900" b="1" dirty="0" smtClean="0">
              <a:solidFill>
                <a:srgbClr val="FF0000"/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Ø"/>
            </a:pPr>
            <a:endParaRPr lang="el-GR" dirty="0" smtClean="0">
              <a:latin typeface="Calibri" pitchFamily="34" charset="0"/>
            </a:endParaRPr>
          </a:p>
          <a:p>
            <a:pPr>
              <a:buFont typeface="Wingdings" pitchFamily="2" charset="2"/>
              <a:buChar char="Ø"/>
            </a:pPr>
            <a:endParaRPr lang="el-GR" dirty="0">
              <a:latin typeface="Calibri" pitchFamily="34" charset="0"/>
            </a:endParaRPr>
          </a:p>
        </p:txBody>
      </p:sp>
      <p:sp>
        <p:nvSpPr>
          <p:cNvPr id="13314" name="AutoShape 2" descr="Αποτέλεσμα εικόνας για versu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 dirty="0"/>
          </a:p>
        </p:txBody>
      </p:sp>
      <p:sp>
        <p:nvSpPr>
          <p:cNvPr id="13316" name="AutoShape 4" descr="data:image/png;base64,iVBORw0KGgoAAAANSUhEUgAAAOEAAADhCAMAAAAJbSJIAAAAkFBMVEX///8AAADz8/P09PQEBAT+/v79/f319fX8/Pz29vb7+/v4+Pjp6emLi4toaGhkZGSFhYXe3t65ubns7OzX19fR0dGoqKiysrLHx8e8vLzZ2dleXl55eXmSkpJYWFiCgoJvb28hISFPT0+dnZ0pKSlHR0caGho8PDw2NjYsLCyamppKSkoREREcHBx1dXUzMzMF8smwAAAV3klEQVR4nN1dh3bjKhBFttVlJ7Yjl/Ted/f//+5JgqENTS6J9XTObogzhrmi3IEZgBD6xDFKEFvi+LKHza57soL+GmcZT9C/JAVPJDZZJGKSJRZZEOkj20dN+hQl/TguS/pxUhZMDhJFmR1JlmkEIlz2MEWzzPOMfTOnHyc5y6LISxApkGwMssQqyzSC7DIhW1hkE5csLtqrZpdrOaYfx+k4UV8NyYiWiCGRJDYRnkj6yHKR2CZiKFqXLUcMaT5mALs2C+8oHjOAZFQvpn9nzXN2NqMPStj/sqPsntndn68vcgI1k48YpO6DjLVcXoP1/XM0yOfhbAsAGaSuFcds7InHoy6x4PAmkwlKRJbEgWVNIl7Z7lk1IFIAOE7bZsxYgzXR+q35yjABssTDNktpE03GY4kvGMDp0ZT+KYDNc19qwwrtg20TLR7/BwCbn+9LDLD7bfTw/wDYPPMWktxEu1G0fDtsKb8EsEtMliVQe9KRRvfbrZTFUB8O4N+IGQctUzBT7UYBeL++HAtjR5gIKav7bJzTvxRjsJeELKOfNNVkS7vsmMlK2XHrhMlC0Ymp6GK+uI44DTQ//9KiGeO3pcwlgK9Pha4IAEwdpSCAhAEsbbLcShynSIQnsgCANLF6lqqyJf8sbUViaty9CYCzJfsmN/JGmlmXjUAjEClHoDRjW05GxSjXsgPZpkF4ZXHRY1w0JIr0TrTVh6RRs/sLZfyNADhNvKX4AcZC6dQK0P8y8pE+JxhBc0YAO1NtLTrjikDR3fPCm/CUaN9MBcBYBYiUDqlBofQIKW2vQSFLLABZ0WvRGctcAnjJh5irzFqKXoM7ATQ00QCAomh7DTIdrjmUrQSQnPOPq2CAe/bB0Q4A7X2Qy+bLZxhOZ/QTmsULfHpzAICOPmhoojs1Z2MfpEV3XbHrjA/tHzvGT8oKAEZj9Zsn0Qcd71btg0xNPpxeNrLtclQzD64B9tUOpfw+TWiy1zCcrtm6VFaQFQU4iT61b2ZaKb2aaEAfDKcJ5yCjqrkAvjgn3UyxXd+5YQCjjeXVaE10pxrclyZsANG7nQNf3BdMhE1824/nQQBPiiZgqOBFJ0vghTPCnynMOqqh98HOzlfpgiOkbFjsAzDAVCPHowlQMycwbqoIKe55amvcv2iqBdMEA0hg3OwQ0s+5STPXV1SHYaopNdgh7HpdizBLuv/OoeVWPoCHMtUO1AfNbAbj5owxflK2YyltudUxAB6LJqx0DePmjJQd4xcFRTgBhAc21aQmymf0hzTVEqUPMoR0Ki8Yfwottwot5RRpgqsJ4+ZZAS40wfjVac3oe5hqkppjN+OfxGwieEZvUnNcOhm/PFofPApN4D7YirgZf+h9sBVxMn7i+qYR4GmYaoqaMuNTL7fO+IOa0ROtiRKF8bs1b8T4BzbVyI5NtKepJonIjN9VYQaMT/nwREy1XZsokRg/TjvPUwKMT/lwqKaa9G4F4/OIFe7crk7fVHPRBE3YGJ/yIRkqTUgACzPj00+r/PdNtT1oghVtZHzgw3ygppqiJoybLUIa1yYxPjkAwB+Y0Vv7YCcC42aDkMW1JVOV8YfWB3U1Ydyc8bg2jfFP3vniGyqkGTDEtSmMf9qmmosmQE0YN2dZN6y0Xm6Z8Q/TRHc11WwA+yz+5ZwPE1o0URj/N50ve5lqAqCb8eOTNNV6rU+PEyfjp6dIEyGmmjwVNTC+4EP2hYHSBFNTZnwa1xbrjD+oGT1WU2J8FtcWa4w/AOeLU03B+JmZ8U+qD/pn9FhNmfHbr2axyviDcL44exKfAWediM74P0cTe/VBew3Ggg854cuMf2Iz+nBTjcumKSA0rnlnw6AJVz2ksXEGrHu5T9z54mYzBaG+5j3AGT1WM9K93IlY8573B3gappqipsT4LK5N93Kfdh/0D/Zizbswe7mHaapJavq83Kc0o+9hqknNWax5M1nVy/1zM/rDmmoCoMfLPRDni0NNT1zbjzXRA5tqippuxj8FU21nmmBFw7hpZPzMBzCGbe4Z9OKAPsh7fMkTBzbVlKIR4+O4NhtNrBeLdfOvfdYssV76AdbiSwuWWBVWgOwN8idL0MvwsJk/rs1ag28Rfp5oaY4+WD7ib/2zACyLuJivn/5+wSat73+3d0+LqhD17x8qkJcbx7XZauUJ74Jm3dnRB2Gvg7JB8tMMcLmZGl5H+zzebZeBAGXGb0WEl5sxvv2bxSVXUdrVaZYVza7cYoCdAYwA1n8fDC9DPLerqvmSfyz0xLU5TLVx+YIBRhceU43cYaVfDAAXHxyKfTvs7VYbC7Ga/rg218BxgwE2Dc7DgwalbxDA7R9RV3aAUbvpzlOD3rg258h4gQFGb8RtFMwNSl9qAJdXgRuaI99Q0WYHsmbG9zhfPgyKVLmT6FdY6Q8N4Obb1PWMG7XfYi9AN+PHrm82z12EAMI+P5sl84WVviEKQMM7sAGM7vwAZcaPzXFtjpFxEyFFomsnwNEEK32ZywCfegBs9y15LUrB+LE5rs1li5YGRbqGY7VFN1jp10QGuI56AIxGASazYHx6BpEhrs0+oyd/DYpULmP7OkLaK3upL3sBfAlZeOCMb45r80yXtgZFVg6ABbf0RMe9kGSTjz4Ao6ciYNIjVvW5jSutefumS6VBkRmxAhR7qIWd955Isp+9AEZ16QfojWvzzAdnBkWW1ilQ8YSUZvvhqWzpAii1b0gVAQB9cW2+Sewa96uotgFMyysEkDZSJvvpwCU98NE98QGUjSijl9tK3tykn/NShdKfFoDjtNRlm0YaS7IPhvfVWASz1bau68vLerN9un955TjXIQANcW0GL7d9yaJ4NChtAThm/Kl0p3NJtha1JADed00igbPlSLK8eLqiFbn0AERxbYk5rs3pfKHborXBoDQ20XFCW4cqW0uyPChSArhhOqhFL9cvdEoSEM4D2c3Y0XrIy+1ZVZtjpRvDzeJ8+Uay31K+2a0OcMJsQNw7imJ+P3XXIBQtxnhzXJvXN/GOh/NrYmiiCe20muxUynf5gQA+WgD2WZ/2xLX5nS+fCGD0nBsBti1al63FVuO00gEyKtkzpA7auzmuLcD5colWa7oDGhSATPYWAZxIe6njCgHsFrb2i/oUcW3GGXAcsLKdfGsAm58rUw2S0Td6GXewdtoqXSGAbR3u1ETl8Q1avDmuLcD5kk11gBNqIKHF3A2u7U0iaVQhgNHVfk20G8AhO7eX2+F8oSym2oyvYwNAtgYlA3weAcA2u8pgqs3zvQCa49oSnfE9zpfyDzaKa5OP/k1vzmy2DM6XZYRNmhfSH6CmJmQ3I/Qw4YC4Nt35co2t/psE+RvyuQ5wwixYcL6kfAFREpntAZAWLRi/CIxrQz76TaQDjF5K5B8sVgjgQ6FoVOiM38k+znfug2FxbQEO0OU36mDRSK3t1mN0pgFkjVT4B4upAWDbIMoinCZK1JP0uDaiMn6IAzS5UjVqv7ygishxMghgZ3NKSnfrr4YJb0OLZWgNIjV7x7WZ4mSyhQ6QVo/qo98ggJGkEVX62QSQEmMlarunn5bl4jm9xR0nM8LV843iZKYI4DWilE8jQJq4WtBzufrGK4Wd3uLb+fKCNZoTrTl/IJEN8tGXETIKpLb6Z+pZ/DP1pJ6nt9iCEFZYo1WhuqXnqHomSa4PHHyGaDuP9W1RFm6vAVYTcgmKa7O5sJe4cd0mahjJGs+xMsSZ6ejZCbB5XqdLC0DbUAG5+OPaHHEyCSyDijb1Z6QAbLhCV3pbqk20q+2NB2A36qSB4TypFtdmOb0lJE6muMEa1Yrskq8fgcifCoZzpTnjAUkBSBNPpAxsoiQ8rs0ZJ1PMsUbnRArlijeRpnR0T9QGAXEyM9zikT0evesrlg41A+PaPOGU2RvS6CWWwimLOx0gW2IyxMk8RposAtj+/LQBRGFfUKA7rs0bq3aONVoS3pzH+bumdLcgZ4yKSke3vhrsEleZy1QTAANPb/HGqtXqG26flRTpBAsU2pzBEtJ8HQCwmVxWpd+i9Hq57aaa1tOzh0jX6CzjAMVhk1xkq9agmt0Kvy9D4o/GZiY1fV7uDF6N1yAk93r5NLSGlfKIaoUYmyhkV79bcUm5/El9APW4tsIY1xYUTmkKBKqF0gjgvTsysSw+vQAndAXAy2YS45fGuLaweNHMECfzyZXeoH619YZTLu+jCK9qaExybqAJXU2Z8U1xbcFR9zOkyBuvlakOMErxkRtoZLycRRouTJWb0s5mupfbHNcWHtK8xoosYVfRW6QBnIWcKVKWc0OImAKQOucMplpwXFuPkOYUt6ktG86rSB9ot2Xgzpdk/RLxx2TsrBlAq5q+uLbwnS/kCrUptljYHuWr/uW7yp19kANsn8ubf1aAk+iBuC1KH+P32FaAffR8sRMxyVXibaKi2ZWNVSt3cs0wr310DUWbGb/HzhexHip+suXIN/UvEXNP99n5Uv0VLURFeu3boAOyjtNbwnafxW3ImvamW8OlTDXozZMzgOFR93FSzYwAo2crTRApri3aMa5NXUh60gG2gXXlSBz8Dvne9gbYFb15Nc0dIfQjse1JEYxvOb0lfOfLJeorb53stQqQjX87nCmyfDN0RuYIt4+FgqFYXJvm5e6zSfkZrVQs27tR/mgAu4nTTqfCtDc06W2V+okdanIvd8JvJVPj2sJ3vuCVsmgRdy4lFeAZ2aGJdiLlBQYY3XvqgZXcP64N72Ypa9SC2veLjJ31Huf6zBDA9oUdJa7NtEmZRHr5jWkqBRKzxHKPY28WCGB05Wxovri2npuU79TyJ9008EGz5q72OZmpQgCb/Fw9KXPHtZXhTbTrCBsdYDOU85P7QaM1js4M9w8uVZOC9i/33kyQ7RXXZtuknH/rw/mabDWAbcuAfPv76CsEsBkj3fUAsjyurcRxbeGrr/c6X8ykAZb+/Er2OR0NGfE0Xt+lJsjuEteG5njMfJHa6j+iBS9Gq0LLro8Lm8wiLTuIwQyLa2u1LtDpLSFNlGmUVt8qwOj78kN75foFSwrAde2MNpQ2k3GANATXsTdTimvrfvfGtbk3Kd8qAFsLTQPIZlSWJvoaPW75NcwGbtNnKRO24OaYtkpxbQQeJa4thCakoWytAUSvfOWowS4wPvqediMctnqS6suQ75UTYEPXgNA4A0569EFaK0sPQBrXa+uDWyb7cVOPGFMJ2dHKmO/W09BiKDosrs1/lsU7Hs7lxK0LoHi3jeztdHPZvg4qsazPnw3ZRa1N4QbYL64t4ITYJzScK4kVcdHEm3TtZNdgP94ez+7vr77+idmzlu+Nd6gAWRzXNrHHtdnPkzGMdkqictQggS3CynqA9omeb4n7q9bQQBbFtU1QXFvQWRaZ7kdTNHp0rqoh88fvDV4RO02McVxbWxAwPvdy9+iDnezUpAgkVi5TrbjTvuQH+CjubbWqKTE+9XLHupc7yEknSrlwAIzm9rO14nFp2LvhBtjYuF6Aelxb+6he7kCa4KUU/+wA34i9Bsf5sjfAjT1ggQP0ermDLBmlFMMWQ0g8uU5CILUiGwBwXfj64A63kgUcO2bYOgsJCLIyG9s3vQEG2COBt5L1OSG2XH5bNKIbaK0AmaM4GGDtB9g/ri3o2DEyM2s0gWNBLACLXgCvlqW/iXZDBeTS61Yy97Fjpq2znZXiPh2tmkRovdUG8HVBgi1KyMUe19b72LHECBBcUfYZfbp6CAR4UxA/DwbfSob6oP/YsVsTQH6tqXVGPy5IfffA6tsMsH3eV7FhamVnM8T4AbeSOZe2iGnrbJfd3A2QKh3XU3vYVzOBntbOog103ftWMv8JsZIFLT8fIQBb6zhb1p/XhgOMvu7WVazIhliUHsbvQxMi4jctsvYpR6PuZ5KPxu2PfotOabVZrJ6md9fX1zdPq0U9ynLr8objdLTwW8lC+6BQuvVPQykgGw4QHOyNQU7gxfVZnxZqQkMPu5Xs0CfE9om673WAn6QmdGnXrWTHPCHWB9AeJxM6J4Axy3Ur2TFPiHUrveMJhYqaEuNb4tqOe0Ksp4naI6+DZ3Uy43dVmKmMf+wTYsP6YA+ASE3O+PrpLROIa+tBEwe5Hsq3QccJ0NCTbLeSUcY/+gmxB+6DBjU9jH/sE2L7NdFdeofNyw2Mf+wTYg9ME4ahwnIrGTB+vkcf/BWaMKkJtnvIrWQDowkmG4k1b0tc2yBNNUlWrHnb4tp+jCYcO19Cg0FMaooZcG48vWUgppqjJ4m4NtutZAFj9bH74E5GFMhyPszYYqZ6K9lQTTVpnmlhfMqH5MemSwedTciy48zM+PRTfivZ4Ew1WU0D4xvi2n6RJvxFe3qSzPj+W8kGYqopakqMz24lw3FtDoC/ThN+NhOMb7mVbJimmlS0tObd/sV1K9mwaALFtflvJfspU63HjD5g8c8f1zZQU42rGX4rmb2U35zR+2T5rWRWxv8xmjh0H5QamsL4/ri2gwI8xoweq4kY33R6i9a4D0QTrjjAQ/RBVrTE+NbTWwZoqkmyKK4N30p2nNnEIZ0vTjV9Xu6TpIleCw/e01uGZqrpau4e13aiNIFkg+PaTsD54ndjGtQMjGsb0IxeKbpTE8bNnnFtp+R8waaaUg8wbjrj2gY0o8dq6nFtspd77gF4Ms4XTU2FzXLk5S7ENU5bqvRBaQKbake+8PkSxs2/7PSWDC7rmdAjdAbhfHGpyYPszkVcWw0t9/EnnC8HuS7YribfsRit+aJ+exwpq9hleUKmWr9QApAV25AviXi+oGKvkx8z1fahCcdQwU7UagA980gMIt0zwUbTkzfVrIN9Wr0CMfylMt3HOdud1Xz81RdgP1Pt2JfNjmMRVd+d00i93HkBe12j7iCkQZpqFCAlvm7cfO4+abPtdnTXwBctxHIQpprBoswzAbA7fpvHtZF2cwePrX5xRGScrqnWAqnOBMD3Vk0e10aUvY5RdNft3YV5RgbXIJfsdsQmwZgG7jFIQLYQsgkkSLgsgy4VjWWhaCYbgwip+AnvbV3VhB8nxfJSD+56/NxezCv6zOfwc65+4EgEiRxQdr75FGf0twim0j5O+kbG7AQyZaPDEB9unGkAm9/ir8i488W74aqPrEmkj2xg0Q+FASDpLJv/B8B3cQ8kHWbKMe3GGTp6cpgAb3N+OCKLa2MbN+K8XP0fAN5IbMa83JL5VfXc9HhiAJv/3i4lgPxWsu43Rt41jLqDA9g+L/IdIcmYx7URyUQg2cWn5X7zU39ept2MEBlcKkBqA43q1fR8Sp9za+JcJAJkvSJ9ZFHRN08btlBoAQinmHEzifAlDqCVGBIJ2EI89C+zymZWWZEdlrUXzWVR0QX7BEzAJM1lgCWL9kpgM3HBziMWCWqme2QzEElAhL04JFsKWS27bJ+isSz9rWAvIIHFqQT2YmSQKNiAhGUzIauJOGRRdvEuRYfIJuJ/KRHDxYFSQhPpI2sSiXtk10cWqRn/B5XEKa4rK2iiAAAAAElFTkSuQmC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 dirty="0"/>
          </a:p>
        </p:txBody>
      </p:sp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4810" y="3357562"/>
            <a:ext cx="868343" cy="871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ubtitle 2">
            <a:extLst>
              <a:ext uri="{FF2B5EF4-FFF2-40B4-BE49-F238E27FC236}">
                <a16:creationId xmlns:a16="http://schemas.microsoft.com/office/drawing/2014/main" xmlns="" id="{15653CA4-FA94-744A-B887-9BF3DCFF0708}"/>
              </a:ext>
            </a:extLst>
          </p:cNvPr>
          <p:cNvSpPr txBox="1">
            <a:spLocks/>
          </p:cNvSpPr>
          <p:nvPr/>
        </p:nvSpPr>
        <p:spPr>
          <a:xfrm>
            <a:off x="251520" y="1340768"/>
            <a:ext cx="5688632" cy="5009371"/>
          </a:xfrm>
          <a:prstGeom prst="rect">
            <a:avLst/>
          </a:prstGeom>
        </p:spPr>
        <p:txBody>
          <a:bodyPr vert="horz" wrap="square" lIns="38405" tIns="19202" rIns="38405" bIns="19202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l-GR" sz="17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Οι εμπειρίες των ασθενών μετρώνται με τη χρήση ερωτηματολογίων που μπορούν να χορηγηθούν με διάφορους τρόπους και έχουν αναπτυχθεί διάφορες προσεγγίσεις και ερωτήσεις. Οι ερωτήσεις μπορούν:</a:t>
            </a:r>
          </a:p>
          <a:p>
            <a:pPr marL="361950" lvl="0" indent="-180975" algn="l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el-GR" sz="17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Να </a:t>
            </a:r>
            <a:r>
              <a:rPr lang="el-GR" sz="17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προσαρμοστούν σε ένα συγκεκριμένο επίπεδο της φροντίδας </a:t>
            </a:r>
            <a:r>
              <a:rPr lang="el-GR" sz="17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(π.χ. πρωτοβάθμια, νοσοκομειακή, μακροχρόνια φροντίδα υγείας) ή </a:t>
            </a:r>
          </a:p>
          <a:p>
            <a:pPr marL="361950" lvl="0" indent="-180975" algn="l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el-GR" sz="17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Να </a:t>
            </a:r>
            <a:r>
              <a:rPr lang="el-GR" sz="17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εκτιμήσουν μια συγκεκριμένη διάσταση της φροντίδας </a:t>
            </a:r>
            <a:r>
              <a:rPr lang="el-GR" sz="17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(π.χ. συνέχεια, αυτονομία, παροχή πληροφοριών).</a:t>
            </a:r>
          </a:p>
          <a:p>
            <a:pPr marL="361950" lvl="0" indent="-180975" algn="just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ü"/>
            </a:pPr>
            <a:endParaRPr lang="el-GR" sz="17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l-GR" sz="17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Τα PREMs είναι πλέον </a:t>
            </a:r>
            <a:r>
              <a:rPr lang="el-GR" sz="17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εξελιγμένα</a:t>
            </a:r>
            <a:r>
              <a:rPr lang="el-GR" sz="17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και:</a:t>
            </a:r>
          </a:p>
          <a:p>
            <a:pPr marL="361950" indent="-180975" algn="just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el-GR" sz="17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Αντανακλούν αντικειμενικά γεγονότα</a:t>
            </a:r>
            <a:r>
              <a:rPr lang="el-GR" sz="17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 κινούμενα πολύ πέρα από τις πιο υποκειμενικές έρευνες ικανοποίησης ασθενών του παρελθόντος.</a:t>
            </a:r>
          </a:p>
          <a:p>
            <a:pPr marL="361950" indent="-180975" algn="just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el-GR" sz="17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Παρέχουν ειδική πληροφόρηση για τις διάφορες διαστάσεις της φροντίδας</a:t>
            </a:r>
            <a:r>
              <a:rPr lang="el-GR" sz="17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 όπως η προσβασιμότητα, η επικοινωνία, η συνέχεια και η εμπιστοσύνη.</a:t>
            </a:r>
          </a:p>
        </p:txBody>
      </p:sp>
      <p:sp>
        <p:nvSpPr>
          <p:cNvPr id="75" name="74 - TextBox"/>
          <p:cNvSpPr txBox="1"/>
          <p:nvPr/>
        </p:nvSpPr>
        <p:spPr>
          <a:xfrm>
            <a:off x="251520" y="260648"/>
            <a:ext cx="85353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latin typeface="Calibri" pitchFamily="34" charset="0"/>
                <a:cs typeface="Calibri" pitchFamily="34" charset="0"/>
              </a:rPr>
              <a:t>Εργαλεία μέτρησης των αυτό-αναφερόμενων εμπειριών των ασθενών (PREMs)</a:t>
            </a:r>
          </a:p>
        </p:txBody>
      </p:sp>
      <p:grpSp>
        <p:nvGrpSpPr>
          <p:cNvPr id="45" name="44 - Ομάδα"/>
          <p:cNvGrpSpPr/>
          <p:nvPr/>
        </p:nvGrpSpPr>
        <p:grpSpPr>
          <a:xfrm>
            <a:off x="6012160" y="1556792"/>
            <a:ext cx="2880320" cy="3714999"/>
            <a:chOff x="728732" y="-1654150"/>
            <a:chExt cx="7686536" cy="10166301"/>
          </a:xfrm>
        </p:grpSpPr>
        <p:sp>
          <p:nvSpPr>
            <p:cNvPr id="34" name="Shape 13249">
              <a:extLst>
                <a:ext uri="{FF2B5EF4-FFF2-40B4-BE49-F238E27FC236}">
                  <a16:creationId xmlns:a16="http://schemas.microsoft.com/office/drawing/2014/main" xmlns="" xmlns:lc="http://schemas.openxmlformats.org/drawingml/2006/lockedCanvas" id="{BC875FA5-7DBD-FE42-8C68-60562DEA8505}"/>
                </a:ext>
              </a:extLst>
            </p:cNvPr>
            <p:cNvSpPr/>
            <p:nvPr/>
          </p:nvSpPr>
          <p:spPr>
            <a:xfrm>
              <a:off x="3441176" y="6705686"/>
              <a:ext cx="2235366" cy="18064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62" y="0"/>
                  </a:moveTo>
                  <a:cubicBezTo>
                    <a:pt x="789" y="0"/>
                    <a:pt x="0" y="971"/>
                    <a:pt x="0" y="2173"/>
                  </a:cubicBezTo>
                  <a:cubicBezTo>
                    <a:pt x="0" y="3375"/>
                    <a:pt x="789" y="4346"/>
                    <a:pt x="1762" y="4346"/>
                  </a:cubicBezTo>
                  <a:lnTo>
                    <a:pt x="19844" y="4346"/>
                  </a:lnTo>
                  <a:cubicBezTo>
                    <a:pt x="20816" y="4346"/>
                    <a:pt x="21600" y="3375"/>
                    <a:pt x="21600" y="2173"/>
                  </a:cubicBezTo>
                  <a:cubicBezTo>
                    <a:pt x="21600" y="971"/>
                    <a:pt x="20816" y="0"/>
                    <a:pt x="19844" y="0"/>
                  </a:cubicBezTo>
                  <a:lnTo>
                    <a:pt x="1762" y="0"/>
                  </a:lnTo>
                  <a:close/>
                  <a:moveTo>
                    <a:pt x="1762" y="5941"/>
                  </a:moveTo>
                  <a:cubicBezTo>
                    <a:pt x="789" y="5941"/>
                    <a:pt x="0" y="6911"/>
                    <a:pt x="0" y="8114"/>
                  </a:cubicBezTo>
                  <a:cubicBezTo>
                    <a:pt x="0" y="9316"/>
                    <a:pt x="789" y="10295"/>
                    <a:pt x="1762" y="10295"/>
                  </a:cubicBezTo>
                  <a:lnTo>
                    <a:pt x="19844" y="10295"/>
                  </a:lnTo>
                  <a:cubicBezTo>
                    <a:pt x="20816" y="10295"/>
                    <a:pt x="21600" y="9316"/>
                    <a:pt x="21600" y="8114"/>
                  </a:cubicBezTo>
                  <a:cubicBezTo>
                    <a:pt x="21600" y="6911"/>
                    <a:pt x="20816" y="5941"/>
                    <a:pt x="19844" y="5941"/>
                  </a:cubicBezTo>
                  <a:lnTo>
                    <a:pt x="1762" y="5941"/>
                  </a:lnTo>
                  <a:close/>
                  <a:moveTo>
                    <a:pt x="2935" y="11890"/>
                  </a:moveTo>
                  <a:cubicBezTo>
                    <a:pt x="2935" y="17257"/>
                    <a:pt x="6463" y="21600"/>
                    <a:pt x="10806" y="21600"/>
                  </a:cubicBezTo>
                  <a:cubicBezTo>
                    <a:pt x="15149" y="21600"/>
                    <a:pt x="18665" y="17257"/>
                    <a:pt x="18665" y="11890"/>
                  </a:cubicBezTo>
                  <a:lnTo>
                    <a:pt x="2935" y="1189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>
              <a:defPPr>
                <a:defRPr lang="en-US"/>
              </a:defPPr>
              <a:lvl1pPr marL="0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914217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828434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742651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3656868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4571086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485303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399520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313737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35" name="Freeform 40">
              <a:extLst>
                <a:ext uri="{FF2B5EF4-FFF2-40B4-BE49-F238E27FC236}">
                  <a16:creationId xmlns:a16="http://schemas.microsoft.com/office/drawing/2014/main" xmlns="" xmlns:lc="http://schemas.openxmlformats.org/drawingml/2006/lockedCanvas" id="{023755B2-E0FC-5843-B071-29DDA5116C02}"/>
                </a:ext>
              </a:extLst>
            </p:cNvPr>
            <p:cNvSpPr/>
            <p:nvPr/>
          </p:nvSpPr>
          <p:spPr>
            <a:xfrm>
              <a:off x="728732" y="-1654150"/>
              <a:ext cx="7686536" cy="3072993"/>
            </a:xfrm>
            <a:custGeom>
              <a:avLst/>
              <a:gdLst>
                <a:gd name="connsiteX0" fmla="*/ 356451 w 7686536"/>
                <a:gd name="connsiteY0" fmla="*/ 2026955 h 3072993"/>
                <a:gd name="connsiteX1" fmla="*/ 476398 w 7686536"/>
                <a:gd name="connsiteY1" fmla="*/ 2067489 h 3072993"/>
                <a:gd name="connsiteX2" fmla="*/ 1267482 w 7686536"/>
                <a:gd name="connsiteY2" fmla="*/ 2523393 h 3072993"/>
                <a:gd name="connsiteX3" fmla="*/ 948958 w 7686536"/>
                <a:gd name="connsiteY3" fmla="*/ 3072993 h 3072993"/>
                <a:gd name="connsiteX4" fmla="*/ 158664 w 7686536"/>
                <a:gd name="connsiteY4" fmla="*/ 2617089 h 3072993"/>
                <a:gd name="connsiteX5" fmla="*/ 42727 w 7686536"/>
                <a:gd name="connsiteY5" fmla="*/ 2183443 h 3072993"/>
                <a:gd name="connsiteX6" fmla="*/ 356451 w 7686536"/>
                <a:gd name="connsiteY6" fmla="*/ 2026955 h 3072993"/>
                <a:gd name="connsiteX7" fmla="*/ 7330084 w 7686536"/>
                <a:gd name="connsiteY7" fmla="*/ 2023006 h 3072993"/>
                <a:gd name="connsiteX8" fmla="*/ 7643808 w 7686536"/>
                <a:gd name="connsiteY8" fmla="*/ 2179495 h 3072993"/>
                <a:gd name="connsiteX9" fmla="*/ 7527871 w 7686536"/>
                <a:gd name="connsiteY9" fmla="*/ 2613143 h 3072993"/>
                <a:gd name="connsiteX10" fmla="*/ 6737576 w 7686536"/>
                <a:gd name="connsiteY10" fmla="*/ 3069047 h 3072993"/>
                <a:gd name="connsiteX11" fmla="*/ 6419052 w 7686536"/>
                <a:gd name="connsiteY11" fmla="*/ 2519446 h 3072993"/>
                <a:gd name="connsiteX12" fmla="*/ 7210136 w 7686536"/>
                <a:gd name="connsiteY12" fmla="*/ 2063541 h 3072993"/>
                <a:gd name="connsiteX13" fmla="*/ 7330084 w 7686536"/>
                <a:gd name="connsiteY13" fmla="*/ 2023006 h 3072993"/>
                <a:gd name="connsiteX14" fmla="*/ 1763069 w 7686536"/>
                <a:gd name="connsiteY14" fmla="*/ 540864 h 3072993"/>
                <a:gd name="connsiteX15" fmla="*/ 2077619 w 7686536"/>
                <a:gd name="connsiteY15" fmla="*/ 697362 h 3072993"/>
                <a:gd name="connsiteX16" fmla="*/ 2548622 w 7686536"/>
                <a:gd name="connsiteY16" fmla="*/ 1513055 h 3072993"/>
                <a:gd name="connsiteX17" fmla="*/ 1986281 w 7686536"/>
                <a:gd name="connsiteY17" fmla="*/ 1808531 h 3072993"/>
                <a:gd name="connsiteX18" fmla="*/ 1528003 w 7686536"/>
                <a:gd name="connsiteY18" fmla="*/ 1015051 h 3072993"/>
                <a:gd name="connsiteX19" fmla="*/ 1643971 w 7686536"/>
                <a:gd name="connsiteY19" fmla="*/ 581428 h 3072993"/>
                <a:gd name="connsiteX20" fmla="*/ 1763069 w 7686536"/>
                <a:gd name="connsiteY20" fmla="*/ 540864 h 3072993"/>
                <a:gd name="connsiteX21" fmla="*/ 5923464 w 7686536"/>
                <a:gd name="connsiteY21" fmla="*/ 536916 h 3072993"/>
                <a:gd name="connsiteX22" fmla="*/ 6042562 w 7686536"/>
                <a:gd name="connsiteY22" fmla="*/ 577480 h 3072993"/>
                <a:gd name="connsiteX23" fmla="*/ 6158530 w 7686536"/>
                <a:gd name="connsiteY23" fmla="*/ 1011103 h 3072993"/>
                <a:gd name="connsiteX24" fmla="*/ 5700252 w 7686536"/>
                <a:gd name="connsiteY24" fmla="*/ 1804583 h 3072993"/>
                <a:gd name="connsiteX25" fmla="*/ 5137911 w 7686536"/>
                <a:gd name="connsiteY25" fmla="*/ 1509107 h 3072993"/>
                <a:gd name="connsiteX26" fmla="*/ 5608915 w 7686536"/>
                <a:gd name="connsiteY26" fmla="*/ 693414 h 3072993"/>
                <a:gd name="connsiteX27" fmla="*/ 5923464 w 7686536"/>
                <a:gd name="connsiteY27" fmla="*/ 536916 h 3072993"/>
                <a:gd name="connsiteX28" fmla="*/ 3843267 w 7686536"/>
                <a:gd name="connsiteY28" fmla="*/ 0 h 3072993"/>
                <a:gd name="connsiteX29" fmla="*/ 4160972 w 7686536"/>
                <a:gd name="connsiteY29" fmla="*/ 316885 h 3072993"/>
                <a:gd name="connsiteX30" fmla="*/ 4160972 w 7686536"/>
                <a:gd name="connsiteY30" fmla="*/ 1297823 h 3072993"/>
                <a:gd name="connsiteX31" fmla="*/ 3525562 w 7686536"/>
                <a:gd name="connsiteY31" fmla="*/ 1295419 h 3072993"/>
                <a:gd name="connsiteX32" fmla="*/ 3525562 w 7686536"/>
                <a:gd name="connsiteY32" fmla="*/ 316885 h 3072993"/>
                <a:gd name="connsiteX33" fmla="*/ 3843267 w 7686536"/>
                <a:gd name="connsiteY33" fmla="*/ 0 h 30729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7686536" h="3072993">
                  <a:moveTo>
                    <a:pt x="356451" y="2026955"/>
                  </a:moveTo>
                  <a:cubicBezTo>
                    <a:pt x="397406" y="2032065"/>
                    <a:pt x="438360" y="2045576"/>
                    <a:pt x="476398" y="2067489"/>
                  </a:cubicBezTo>
                  <a:cubicBezTo>
                    <a:pt x="476398" y="2067489"/>
                    <a:pt x="1267482" y="2523393"/>
                    <a:pt x="1267482" y="2523393"/>
                  </a:cubicBezTo>
                  <a:cubicBezTo>
                    <a:pt x="1135686" y="2706560"/>
                    <a:pt x="1031111" y="2892577"/>
                    <a:pt x="948958" y="3072993"/>
                  </a:cubicBezTo>
                  <a:lnTo>
                    <a:pt x="158664" y="2617089"/>
                  </a:lnTo>
                  <a:cubicBezTo>
                    <a:pt x="6634" y="2529486"/>
                    <a:pt x="-45016" y="2335313"/>
                    <a:pt x="42727" y="2183443"/>
                  </a:cubicBezTo>
                  <a:cubicBezTo>
                    <a:pt x="108534" y="2069553"/>
                    <a:pt x="233587" y="2011723"/>
                    <a:pt x="356451" y="2026955"/>
                  </a:cubicBezTo>
                  <a:close/>
                  <a:moveTo>
                    <a:pt x="7330084" y="2023006"/>
                  </a:moveTo>
                  <a:cubicBezTo>
                    <a:pt x="7452949" y="2007775"/>
                    <a:pt x="7578001" y="2065605"/>
                    <a:pt x="7643808" y="2179495"/>
                  </a:cubicBezTo>
                  <a:cubicBezTo>
                    <a:pt x="7731551" y="2331365"/>
                    <a:pt x="7679902" y="2525539"/>
                    <a:pt x="7527871" y="2613143"/>
                  </a:cubicBezTo>
                  <a:lnTo>
                    <a:pt x="6737576" y="3069047"/>
                  </a:lnTo>
                  <a:cubicBezTo>
                    <a:pt x="6655423" y="2888631"/>
                    <a:pt x="6550849" y="2702614"/>
                    <a:pt x="6419052" y="2519446"/>
                  </a:cubicBezTo>
                  <a:cubicBezTo>
                    <a:pt x="6419052" y="2519446"/>
                    <a:pt x="7210136" y="2063541"/>
                    <a:pt x="7210136" y="2063541"/>
                  </a:cubicBezTo>
                  <a:cubicBezTo>
                    <a:pt x="7248175" y="2041628"/>
                    <a:pt x="7289129" y="2028117"/>
                    <a:pt x="7330084" y="2023006"/>
                  </a:cubicBezTo>
                  <a:close/>
                  <a:moveTo>
                    <a:pt x="1763069" y="540864"/>
                  </a:moveTo>
                  <a:cubicBezTo>
                    <a:pt x="1885964" y="525659"/>
                    <a:pt x="2011835" y="583448"/>
                    <a:pt x="2077619" y="697362"/>
                  </a:cubicBezTo>
                  <a:cubicBezTo>
                    <a:pt x="2077619" y="697362"/>
                    <a:pt x="2548622" y="1513055"/>
                    <a:pt x="2548622" y="1513055"/>
                  </a:cubicBezTo>
                  <a:cubicBezTo>
                    <a:pt x="2336237" y="1596322"/>
                    <a:pt x="2149457" y="1697527"/>
                    <a:pt x="1986281" y="1808531"/>
                  </a:cubicBezTo>
                  <a:lnTo>
                    <a:pt x="1528003" y="1015051"/>
                  </a:lnTo>
                  <a:cubicBezTo>
                    <a:pt x="1440258" y="863185"/>
                    <a:pt x="1492290" y="669032"/>
                    <a:pt x="1643971" y="581428"/>
                  </a:cubicBezTo>
                  <a:cubicBezTo>
                    <a:pt x="1681943" y="559513"/>
                    <a:pt x="1722121" y="545971"/>
                    <a:pt x="1763069" y="540864"/>
                  </a:cubicBezTo>
                  <a:close/>
                  <a:moveTo>
                    <a:pt x="5923464" y="536916"/>
                  </a:moveTo>
                  <a:cubicBezTo>
                    <a:pt x="5964412" y="542023"/>
                    <a:pt x="6004590" y="555565"/>
                    <a:pt x="6042562" y="577480"/>
                  </a:cubicBezTo>
                  <a:cubicBezTo>
                    <a:pt x="6194244" y="665084"/>
                    <a:pt x="6246275" y="859237"/>
                    <a:pt x="6158530" y="1011103"/>
                  </a:cubicBezTo>
                  <a:lnTo>
                    <a:pt x="5700252" y="1804583"/>
                  </a:lnTo>
                  <a:cubicBezTo>
                    <a:pt x="5537076" y="1693579"/>
                    <a:pt x="5350296" y="1592374"/>
                    <a:pt x="5137911" y="1509107"/>
                  </a:cubicBezTo>
                  <a:cubicBezTo>
                    <a:pt x="5137911" y="1509107"/>
                    <a:pt x="5608915" y="693414"/>
                    <a:pt x="5608915" y="693414"/>
                  </a:cubicBezTo>
                  <a:cubicBezTo>
                    <a:pt x="5674698" y="579500"/>
                    <a:pt x="5800569" y="521711"/>
                    <a:pt x="5923464" y="536916"/>
                  </a:cubicBezTo>
                  <a:close/>
                  <a:moveTo>
                    <a:pt x="3843267" y="0"/>
                  </a:moveTo>
                  <a:cubicBezTo>
                    <a:pt x="4018740" y="0"/>
                    <a:pt x="4160972" y="141679"/>
                    <a:pt x="4160972" y="316885"/>
                  </a:cubicBezTo>
                  <a:lnTo>
                    <a:pt x="4160972" y="1297823"/>
                  </a:lnTo>
                  <a:cubicBezTo>
                    <a:pt x="4079575" y="1291093"/>
                    <a:pt x="3602547" y="1289471"/>
                    <a:pt x="3525562" y="1295419"/>
                  </a:cubicBezTo>
                  <a:lnTo>
                    <a:pt x="3525562" y="316885"/>
                  </a:lnTo>
                  <a:cubicBezTo>
                    <a:pt x="3525562" y="141679"/>
                    <a:pt x="3668206" y="0"/>
                    <a:pt x="3843267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>
              <a:defPPr>
                <a:defRPr lang="en-US"/>
              </a:defPPr>
              <a:lvl1pPr marL="0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914217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828434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742651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3656868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4571086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485303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399520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313737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36" name="Shape 13256">
              <a:extLst>
                <a:ext uri="{FF2B5EF4-FFF2-40B4-BE49-F238E27FC236}">
                  <a16:creationId xmlns:a16="http://schemas.microsoft.com/office/drawing/2014/main" xmlns="" xmlns:lc="http://schemas.openxmlformats.org/drawingml/2006/lockedCanvas" id="{14850DCB-F9E0-C344-BB80-57E73D3DBA8B}"/>
                </a:ext>
              </a:extLst>
            </p:cNvPr>
            <p:cNvSpPr/>
            <p:nvPr/>
          </p:nvSpPr>
          <p:spPr>
            <a:xfrm>
              <a:off x="5894486" y="853639"/>
              <a:ext cx="1451356" cy="24449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1" h="21600" extrusionOk="0">
                  <a:moveTo>
                    <a:pt x="10125" y="0"/>
                  </a:moveTo>
                  <a:lnTo>
                    <a:pt x="0" y="6090"/>
                  </a:lnTo>
                  <a:cubicBezTo>
                    <a:pt x="4008" y="9017"/>
                    <a:pt x="5986" y="12572"/>
                    <a:pt x="6559" y="15375"/>
                  </a:cubicBezTo>
                  <a:cubicBezTo>
                    <a:pt x="7006" y="17563"/>
                    <a:pt x="6336" y="19728"/>
                    <a:pt x="5359" y="21600"/>
                  </a:cubicBezTo>
                  <a:lnTo>
                    <a:pt x="20163" y="21600"/>
                  </a:lnTo>
                  <a:cubicBezTo>
                    <a:pt x="21045" y="19698"/>
                    <a:pt x="21600" y="17654"/>
                    <a:pt x="21334" y="15549"/>
                  </a:cubicBezTo>
                  <a:cubicBezTo>
                    <a:pt x="20771" y="11089"/>
                    <a:pt x="17630" y="4829"/>
                    <a:pt x="10125" y="0"/>
                  </a:cubicBezTo>
                  <a:close/>
                </a:path>
              </a:pathLst>
            </a:cu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>
              <a:defPPr>
                <a:defRPr lang="en-US"/>
              </a:defPPr>
              <a:lvl1pPr marL="0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914217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828434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742651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3656868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4571086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485303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399520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313737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37" name="Shape 13259">
              <a:extLst>
                <a:ext uri="{FF2B5EF4-FFF2-40B4-BE49-F238E27FC236}">
                  <a16:creationId xmlns:a16="http://schemas.microsoft.com/office/drawing/2014/main" xmlns="" xmlns:lc="http://schemas.openxmlformats.org/drawingml/2006/lockedCanvas" id="{78C5775D-A4FB-E94D-A171-C8DF3743A5D2}"/>
                </a:ext>
              </a:extLst>
            </p:cNvPr>
            <p:cNvSpPr/>
            <p:nvPr/>
          </p:nvSpPr>
          <p:spPr>
            <a:xfrm flipH="1">
              <a:off x="2521106" y="26915"/>
              <a:ext cx="2032038" cy="15160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12710"/>
                  </a:lnTo>
                  <a:cubicBezTo>
                    <a:pt x="6685" y="12898"/>
                    <a:pt x="11260" y="16703"/>
                    <a:pt x="14258" y="21600"/>
                  </a:cubicBezTo>
                  <a:lnTo>
                    <a:pt x="21600" y="11760"/>
                  </a:lnTo>
                  <a:cubicBezTo>
                    <a:pt x="17001" y="5077"/>
                    <a:pt x="10114" y="46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90000"/>
                <a:lumOff val="1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>
              <a:defPPr>
                <a:defRPr lang="en-US"/>
              </a:defPPr>
              <a:lvl1pPr marL="0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914217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828434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742651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3656868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4571086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485303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399520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313737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38" name="Shape 13262">
              <a:extLst>
                <a:ext uri="{FF2B5EF4-FFF2-40B4-BE49-F238E27FC236}">
                  <a16:creationId xmlns:a16="http://schemas.microsoft.com/office/drawing/2014/main" xmlns="" xmlns:lc="http://schemas.openxmlformats.org/drawingml/2006/lockedCanvas" id="{0688117B-55B0-7145-9870-A9D1DD3BED25}"/>
                </a:ext>
              </a:extLst>
            </p:cNvPr>
            <p:cNvSpPr/>
            <p:nvPr/>
          </p:nvSpPr>
          <p:spPr>
            <a:xfrm flipH="1">
              <a:off x="1760629" y="45977"/>
              <a:ext cx="2439227" cy="32526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4" h="21600" extrusionOk="0">
                  <a:moveTo>
                    <a:pt x="0" y="0"/>
                  </a:moveTo>
                  <a:cubicBezTo>
                    <a:pt x="426" y="33"/>
                    <a:pt x="821" y="89"/>
                    <a:pt x="1231" y="135"/>
                  </a:cubicBezTo>
                  <a:cubicBezTo>
                    <a:pt x="820" y="89"/>
                    <a:pt x="426" y="33"/>
                    <a:pt x="0" y="0"/>
                  </a:cubicBezTo>
                  <a:close/>
                  <a:moveTo>
                    <a:pt x="2899" y="342"/>
                  </a:moveTo>
                  <a:cubicBezTo>
                    <a:pt x="3354" y="415"/>
                    <a:pt x="3779" y="511"/>
                    <a:pt x="4214" y="599"/>
                  </a:cubicBezTo>
                  <a:cubicBezTo>
                    <a:pt x="3779" y="511"/>
                    <a:pt x="3355" y="414"/>
                    <a:pt x="2899" y="342"/>
                  </a:cubicBezTo>
                  <a:close/>
                  <a:moveTo>
                    <a:pt x="5473" y="865"/>
                  </a:moveTo>
                  <a:cubicBezTo>
                    <a:pt x="5975" y="989"/>
                    <a:pt x="6450" y="1134"/>
                    <a:pt x="6923" y="1279"/>
                  </a:cubicBezTo>
                  <a:cubicBezTo>
                    <a:pt x="6449" y="1134"/>
                    <a:pt x="5976" y="989"/>
                    <a:pt x="5473" y="865"/>
                  </a:cubicBezTo>
                  <a:close/>
                  <a:moveTo>
                    <a:pt x="7779" y="1544"/>
                  </a:moveTo>
                  <a:cubicBezTo>
                    <a:pt x="8296" y="1721"/>
                    <a:pt x="8792" y="1910"/>
                    <a:pt x="9273" y="2110"/>
                  </a:cubicBezTo>
                  <a:cubicBezTo>
                    <a:pt x="8791" y="1911"/>
                    <a:pt x="8297" y="1721"/>
                    <a:pt x="7779" y="1544"/>
                  </a:cubicBezTo>
                  <a:close/>
                  <a:moveTo>
                    <a:pt x="9889" y="2367"/>
                  </a:moveTo>
                  <a:cubicBezTo>
                    <a:pt x="10382" y="2588"/>
                    <a:pt x="10855" y="2821"/>
                    <a:pt x="11311" y="3063"/>
                  </a:cubicBezTo>
                  <a:cubicBezTo>
                    <a:pt x="10854" y="2821"/>
                    <a:pt x="10383" y="2587"/>
                    <a:pt x="9889" y="2367"/>
                  </a:cubicBezTo>
                  <a:close/>
                  <a:moveTo>
                    <a:pt x="11781" y="3317"/>
                  </a:moveTo>
                  <a:cubicBezTo>
                    <a:pt x="12254" y="3583"/>
                    <a:pt x="12708" y="3860"/>
                    <a:pt x="13141" y="4148"/>
                  </a:cubicBezTo>
                  <a:cubicBezTo>
                    <a:pt x="12707" y="3860"/>
                    <a:pt x="12256" y="3583"/>
                    <a:pt x="11781" y="3317"/>
                  </a:cubicBezTo>
                  <a:close/>
                  <a:moveTo>
                    <a:pt x="13404" y="4325"/>
                  </a:moveTo>
                  <a:cubicBezTo>
                    <a:pt x="13888" y="4657"/>
                    <a:pt x="14352" y="5000"/>
                    <a:pt x="14786" y="5355"/>
                  </a:cubicBezTo>
                  <a:cubicBezTo>
                    <a:pt x="14352" y="5000"/>
                    <a:pt x="13889" y="4658"/>
                    <a:pt x="13404" y="4325"/>
                  </a:cubicBezTo>
                  <a:close/>
                  <a:moveTo>
                    <a:pt x="14786" y="5355"/>
                  </a:moveTo>
                  <a:lnTo>
                    <a:pt x="8703" y="9941"/>
                  </a:lnTo>
                  <a:cubicBezTo>
                    <a:pt x="11097" y="12141"/>
                    <a:pt x="12278" y="14814"/>
                    <a:pt x="12620" y="16920"/>
                  </a:cubicBezTo>
                  <a:cubicBezTo>
                    <a:pt x="12887" y="18565"/>
                    <a:pt x="12487" y="20192"/>
                    <a:pt x="11904" y="21600"/>
                  </a:cubicBezTo>
                  <a:lnTo>
                    <a:pt x="20746" y="21600"/>
                  </a:lnTo>
                  <a:cubicBezTo>
                    <a:pt x="21272" y="20170"/>
                    <a:pt x="21600" y="18634"/>
                    <a:pt x="21446" y="17051"/>
                  </a:cubicBezTo>
                  <a:cubicBezTo>
                    <a:pt x="21104" y="13723"/>
                    <a:pt x="19254" y="9007"/>
                    <a:pt x="14786" y="5355"/>
                  </a:cubicBezTo>
                  <a:close/>
                  <a:moveTo>
                    <a:pt x="2373" y="6536"/>
                  </a:moveTo>
                  <a:cubicBezTo>
                    <a:pt x="2513" y="6575"/>
                    <a:pt x="2639" y="6626"/>
                    <a:pt x="2776" y="6667"/>
                  </a:cubicBezTo>
                  <a:cubicBezTo>
                    <a:pt x="2639" y="6626"/>
                    <a:pt x="2513" y="6575"/>
                    <a:pt x="2373" y="6536"/>
                  </a:cubicBezTo>
                  <a:close/>
                  <a:moveTo>
                    <a:pt x="5294" y="7633"/>
                  </a:moveTo>
                  <a:cubicBezTo>
                    <a:pt x="5407" y="7688"/>
                    <a:pt x="5509" y="7749"/>
                    <a:pt x="5619" y="7806"/>
                  </a:cubicBezTo>
                  <a:cubicBezTo>
                    <a:pt x="5509" y="7749"/>
                    <a:pt x="5407" y="7688"/>
                    <a:pt x="5294" y="7633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>
              <a:defPPr>
                <a:defRPr lang="en-US"/>
              </a:defPPr>
              <a:lvl1pPr marL="0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914217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828434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742651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3656868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4571086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485303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399520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313737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39" name="Shape 13265">
              <a:extLst>
                <a:ext uri="{FF2B5EF4-FFF2-40B4-BE49-F238E27FC236}">
                  <a16:creationId xmlns:a16="http://schemas.microsoft.com/office/drawing/2014/main" xmlns="" xmlns:lc="http://schemas.openxmlformats.org/drawingml/2006/lockedCanvas" id="{D00FC25B-0647-4347-9218-EA91D1818753}"/>
                </a:ext>
              </a:extLst>
            </p:cNvPr>
            <p:cNvSpPr/>
            <p:nvPr/>
          </p:nvSpPr>
          <p:spPr>
            <a:xfrm>
              <a:off x="4553140" y="26915"/>
              <a:ext cx="2032038" cy="15160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12710"/>
                  </a:lnTo>
                  <a:cubicBezTo>
                    <a:pt x="6685" y="12898"/>
                    <a:pt x="11260" y="16703"/>
                    <a:pt x="14258" y="21600"/>
                  </a:cubicBezTo>
                  <a:lnTo>
                    <a:pt x="21600" y="11760"/>
                  </a:lnTo>
                  <a:cubicBezTo>
                    <a:pt x="17001" y="5077"/>
                    <a:pt x="10114" y="46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>
              <a:defPPr>
                <a:defRPr lang="en-US"/>
              </a:defPPr>
              <a:lvl1pPr marL="0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914217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828434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742651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3656868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4571086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485303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399520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313737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40" name="Shape 13268">
              <a:extLst>
                <a:ext uri="{FF2B5EF4-FFF2-40B4-BE49-F238E27FC236}">
                  <a16:creationId xmlns:a16="http://schemas.microsoft.com/office/drawing/2014/main" xmlns="" xmlns:lc="http://schemas.openxmlformats.org/drawingml/2006/lockedCanvas" id="{9D7BD044-CA68-6047-AFB7-DE5988576C84}"/>
                </a:ext>
              </a:extLst>
            </p:cNvPr>
            <p:cNvSpPr/>
            <p:nvPr/>
          </p:nvSpPr>
          <p:spPr>
            <a:xfrm>
              <a:off x="1760625" y="2593962"/>
              <a:ext cx="1677233" cy="24533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8" h="21600" extrusionOk="0">
                  <a:moveTo>
                    <a:pt x="12952" y="0"/>
                  </a:moveTo>
                  <a:cubicBezTo>
                    <a:pt x="12857" y="554"/>
                    <a:pt x="12828" y="1108"/>
                    <a:pt x="12845" y="1656"/>
                  </a:cubicBezTo>
                  <a:cubicBezTo>
                    <a:pt x="12827" y="1109"/>
                    <a:pt x="12857" y="555"/>
                    <a:pt x="12952" y="0"/>
                  </a:cubicBezTo>
                  <a:close/>
                  <a:moveTo>
                    <a:pt x="54" y="173"/>
                  </a:moveTo>
                  <a:cubicBezTo>
                    <a:pt x="-2" y="698"/>
                    <a:pt x="-12" y="1219"/>
                    <a:pt x="13" y="1734"/>
                  </a:cubicBezTo>
                  <a:cubicBezTo>
                    <a:pt x="-9" y="1217"/>
                    <a:pt x="-2" y="698"/>
                    <a:pt x="54" y="173"/>
                  </a:cubicBezTo>
                  <a:close/>
                  <a:moveTo>
                    <a:pt x="12968" y="2719"/>
                  </a:moveTo>
                  <a:cubicBezTo>
                    <a:pt x="12994" y="2898"/>
                    <a:pt x="12998" y="3079"/>
                    <a:pt x="13033" y="3256"/>
                  </a:cubicBezTo>
                  <a:cubicBezTo>
                    <a:pt x="12998" y="3080"/>
                    <a:pt x="12994" y="2897"/>
                    <a:pt x="12968" y="2719"/>
                  </a:cubicBezTo>
                  <a:close/>
                  <a:moveTo>
                    <a:pt x="13336" y="4397"/>
                  </a:moveTo>
                  <a:cubicBezTo>
                    <a:pt x="13378" y="4535"/>
                    <a:pt x="13413" y="4676"/>
                    <a:pt x="13459" y="4811"/>
                  </a:cubicBezTo>
                  <a:cubicBezTo>
                    <a:pt x="13412" y="4676"/>
                    <a:pt x="13378" y="4535"/>
                    <a:pt x="13336" y="4397"/>
                  </a:cubicBezTo>
                  <a:close/>
                  <a:moveTo>
                    <a:pt x="1076" y="6204"/>
                  </a:moveTo>
                  <a:cubicBezTo>
                    <a:pt x="3015" y="10987"/>
                    <a:pt x="6992" y="14760"/>
                    <a:pt x="7603" y="15536"/>
                  </a:cubicBezTo>
                  <a:cubicBezTo>
                    <a:pt x="8358" y="16494"/>
                    <a:pt x="11269" y="18930"/>
                    <a:pt x="13835" y="21600"/>
                  </a:cubicBezTo>
                  <a:lnTo>
                    <a:pt x="21588" y="16297"/>
                  </a:lnTo>
                  <a:cubicBezTo>
                    <a:pt x="19882" y="14374"/>
                    <a:pt x="18110" y="12535"/>
                    <a:pt x="16910" y="10909"/>
                  </a:cubicBezTo>
                  <a:cubicBezTo>
                    <a:pt x="16211" y="9963"/>
                    <a:pt x="14951" y="8260"/>
                    <a:pt x="14015" y="6204"/>
                  </a:cubicBezTo>
                  <a:lnTo>
                    <a:pt x="1076" y="6204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>
              <a:defPPr>
                <a:defRPr lang="en-US"/>
              </a:defPPr>
              <a:lvl1pPr marL="0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914217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828434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742651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3656868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4571086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485303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399520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313737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42" name="Shape 13271">
              <a:extLst>
                <a:ext uri="{FF2B5EF4-FFF2-40B4-BE49-F238E27FC236}">
                  <a16:creationId xmlns:a16="http://schemas.microsoft.com/office/drawing/2014/main" xmlns="" xmlns:lc="http://schemas.openxmlformats.org/drawingml/2006/lockedCanvas" id="{242BC752-0B10-4E40-9BD3-7987E77A2B04}"/>
                </a:ext>
              </a:extLst>
            </p:cNvPr>
            <p:cNvSpPr/>
            <p:nvPr/>
          </p:nvSpPr>
          <p:spPr>
            <a:xfrm>
              <a:off x="2835489" y="3833009"/>
              <a:ext cx="1746741" cy="27386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954" y="0"/>
                  </a:moveTo>
                  <a:cubicBezTo>
                    <a:pt x="3585" y="797"/>
                    <a:pt x="4390" y="1659"/>
                    <a:pt x="5249" y="2551"/>
                  </a:cubicBezTo>
                  <a:cubicBezTo>
                    <a:pt x="4387" y="1657"/>
                    <a:pt x="3588" y="800"/>
                    <a:pt x="2954" y="0"/>
                  </a:cubicBezTo>
                  <a:close/>
                  <a:moveTo>
                    <a:pt x="7449" y="4826"/>
                  </a:moveTo>
                  <a:lnTo>
                    <a:pt x="0" y="9577"/>
                  </a:lnTo>
                  <a:cubicBezTo>
                    <a:pt x="2069" y="11584"/>
                    <a:pt x="3909" y="13737"/>
                    <a:pt x="4047" y="15401"/>
                  </a:cubicBezTo>
                  <a:cubicBezTo>
                    <a:pt x="4460" y="20420"/>
                    <a:pt x="5428" y="20548"/>
                    <a:pt x="9264" y="21144"/>
                  </a:cubicBezTo>
                  <a:cubicBezTo>
                    <a:pt x="11218" y="21448"/>
                    <a:pt x="16324" y="21600"/>
                    <a:pt x="21427" y="21600"/>
                  </a:cubicBezTo>
                  <a:cubicBezTo>
                    <a:pt x="21488" y="21600"/>
                    <a:pt x="21539" y="21595"/>
                    <a:pt x="21600" y="21595"/>
                  </a:cubicBezTo>
                  <a:lnTo>
                    <a:pt x="21600" y="15992"/>
                  </a:lnTo>
                  <a:cubicBezTo>
                    <a:pt x="21541" y="15992"/>
                    <a:pt x="21478" y="15992"/>
                    <a:pt x="21419" y="15992"/>
                  </a:cubicBezTo>
                  <a:cubicBezTo>
                    <a:pt x="19281" y="15992"/>
                    <a:pt x="16806" y="15976"/>
                    <a:pt x="14976" y="15215"/>
                  </a:cubicBezTo>
                  <a:cubicBezTo>
                    <a:pt x="12954" y="14374"/>
                    <a:pt x="12591" y="12708"/>
                    <a:pt x="12053" y="11206"/>
                  </a:cubicBezTo>
                  <a:cubicBezTo>
                    <a:pt x="11287" y="9063"/>
                    <a:pt x="9412" y="6889"/>
                    <a:pt x="7449" y="4826"/>
                  </a:cubicBezTo>
                  <a:close/>
                </a:path>
              </a:pathLst>
            </a:custGeom>
            <a:solidFill>
              <a:schemeClr val="accent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>
              <a:defPPr>
                <a:defRPr lang="en-US"/>
              </a:defPPr>
              <a:lvl1pPr marL="0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914217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828434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742651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3656868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4571086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485303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399520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313737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43" name="Shape 13274">
              <a:extLst>
                <a:ext uri="{FF2B5EF4-FFF2-40B4-BE49-F238E27FC236}">
                  <a16:creationId xmlns:a16="http://schemas.microsoft.com/office/drawing/2014/main" xmlns="" xmlns:lc="http://schemas.openxmlformats.org/drawingml/2006/lockedCanvas" id="{365A65E6-4C23-4E46-8E7F-D3B9146A3DCE}"/>
                </a:ext>
              </a:extLst>
            </p:cNvPr>
            <p:cNvSpPr/>
            <p:nvPr/>
          </p:nvSpPr>
          <p:spPr>
            <a:xfrm flipH="1">
              <a:off x="4524054" y="3833009"/>
              <a:ext cx="1746741" cy="27386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954" y="0"/>
                  </a:moveTo>
                  <a:cubicBezTo>
                    <a:pt x="3585" y="797"/>
                    <a:pt x="4390" y="1659"/>
                    <a:pt x="5249" y="2551"/>
                  </a:cubicBezTo>
                  <a:cubicBezTo>
                    <a:pt x="4387" y="1657"/>
                    <a:pt x="3588" y="800"/>
                    <a:pt x="2954" y="0"/>
                  </a:cubicBezTo>
                  <a:close/>
                  <a:moveTo>
                    <a:pt x="7449" y="4826"/>
                  </a:moveTo>
                  <a:lnTo>
                    <a:pt x="0" y="9577"/>
                  </a:lnTo>
                  <a:cubicBezTo>
                    <a:pt x="2069" y="11584"/>
                    <a:pt x="3909" y="13737"/>
                    <a:pt x="4047" y="15401"/>
                  </a:cubicBezTo>
                  <a:cubicBezTo>
                    <a:pt x="4460" y="20420"/>
                    <a:pt x="5428" y="20548"/>
                    <a:pt x="9264" y="21144"/>
                  </a:cubicBezTo>
                  <a:cubicBezTo>
                    <a:pt x="11218" y="21448"/>
                    <a:pt x="16324" y="21600"/>
                    <a:pt x="21427" y="21600"/>
                  </a:cubicBezTo>
                  <a:cubicBezTo>
                    <a:pt x="21488" y="21600"/>
                    <a:pt x="21539" y="21595"/>
                    <a:pt x="21600" y="21595"/>
                  </a:cubicBezTo>
                  <a:lnTo>
                    <a:pt x="21600" y="15992"/>
                  </a:lnTo>
                  <a:cubicBezTo>
                    <a:pt x="21541" y="15992"/>
                    <a:pt x="21478" y="15992"/>
                    <a:pt x="21419" y="15992"/>
                  </a:cubicBezTo>
                  <a:cubicBezTo>
                    <a:pt x="19281" y="15992"/>
                    <a:pt x="16806" y="15976"/>
                    <a:pt x="14976" y="15215"/>
                  </a:cubicBezTo>
                  <a:cubicBezTo>
                    <a:pt x="12954" y="14374"/>
                    <a:pt x="12591" y="12708"/>
                    <a:pt x="12053" y="11206"/>
                  </a:cubicBezTo>
                  <a:cubicBezTo>
                    <a:pt x="11287" y="9063"/>
                    <a:pt x="9412" y="6889"/>
                    <a:pt x="7449" y="4826"/>
                  </a:cubicBez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>
              <a:defPPr>
                <a:defRPr lang="en-US"/>
              </a:defPPr>
              <a:lvl1pPr marL="0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914217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828434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742651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3656868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4571086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485303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399520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313737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sz="5063" dirty="0">
                <a:latin typeface="Lato Light" panose="020F0502020204030203" pitchFamily="34" charset="0"/>
              </a:endParaRPr>
            </a:p>
          </p:txBody>
        </p:sp>
        <p:sp>
          <p:nvSpPr>
            <p:cNvPr id="44" name="Shape 13277">
              <a:extLst>
                <a:ext uri="{FF2B5EF4-FFF2-40B4-BE49-F238E27FC236}">
                  <a16:creationId xmlns:a16="http://schemas.microsoft.com/office/drawing/2014/main" xmlns="" xmlns:lc="http://schemas.openxmlformats.org/drawingml/2006/lockedCanvas" id="{81889C1C-0D1A-2C47-9249-0E1F36CF16D9}"/>
                </a:ext>
              </a:extLst>
            </p:cNvPr>
            <p:cNvSpPr/>
            <p:nvPr/>
          </p:nvSpPr>
          <p:spPr>
            <a:xfrm flipH="1">
              <a:off x="5668424" y="2593962"/>
              <a:ext cx="1677231" cy="24533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8" h="21600" extrusionOk="0">
                  <a:moveTo>
                    <a:pt x="12952" y="0"/>
                  </a:moveTo>
                  <a:cubicBezTo>
                    <a:pt x="12857" y="554"/>
                    <a:pt x="12828" y="1108"/>
                    <a:pt x="12845" y="1656"/>
                  </a:cubicBezTo>
                  <a:cubicBezTo>
                    <a:pt x="12827" y="1109"/>
                    <a:pt x="12857" y="555"/>
                    <a:pt x="12952" y="0"/>
                  </a:cubicBezTo>
                  <a:close/>
                  <a:moveTo>
                    <a:pt x="54" y="173"/>
                  </a:moveTo>
                  <a:cubicBezTo>
                    <a:pt x="-2" y="698"/>
                    <a:pt x="-12" y="1219"/>
                    <a:pt x="13" y="1734"/>
                  </a:cubicBezTo>
                  <a:cubicBezTo>
                    <a:pt x="-9" y="1217"/>
                    <a:pt x="-2" y="698"/>
                    <a:pt x="54" y="173"/>
                  </a:cubicBezTo>
                  <a:close/>
                  <a:moveTo>
                    <a:pt x="12968" y="2719"/>
                  </a:moveTo>
                  <a:cubicBezTo>
                    <a:pt x="12994" y="2898"/>
                    <a:pt x="12998" y="3079"/>
                    <a:pt x="13033" y="3256"/>
                  </a:cubicBezTo>
                  <a:cubicBezTo>
                    <a:pt x="12998" y="3080"/>
                    <a:pt x="12994" y="2897"/>
                    <a:pt x="12968" y="2719"/>
                  </a:cubicBezTo>
                  <a:close/>
                  <a:moveTo>
                    <a:pt x="13336" y="4397"/>
                  </a:moveTo>
                  <a:cubicBezTo>
                    <a:pt x="13378" y="4535"/>
                    <a:pt x="13413" y="4676"/>
                    <a:pt x="13459" y="4811"/>
                  </a:cubicBezTo>
                  <a:cubicBezTo>
                    <a:pt x="13412" y="4676"/>
                    <a:pt x="13378" y="4535"/>
                    <a:pt x="13336" y="4397"/>
                  </a:cubicBezTo>
                  <a:close/>
                  <a:moveTo>
                    <a:pt x="1076" y="6204"/>
                  </a:moveTo>
                  <a:cubicBezTo>
                    <a:pt x="3015" y="10987"/>
                    <a:pt x="6992" y="14760"/>
                    <a:pt x="7603" y="15536"/>
                  </a:cubicBezTo>
                  <a:cubicBezTo>
                    <a:pt x="8358" y="16494"/>
                    <a:pt x="11269" y="18930"/>
                    <a:pt x="13835" y="21600"/>
                  </a:cubicBezTo>
                  <a:lnTo>
                    <a:pt x="21588" y="16297"/>
                  </a:lnTo>
                  <a:cubicBezTo>
                    <a:pt x="19882" y="14374"/>
                    <a:pt x="18110" y="12535"/>
                    <a:pt x="16910" y="10909"/>
                  </a:cubicBezTo>
                  <a:cubicBezTo>
                    <a:pt x="16211" y="9963"/>
                    <a:pt x="14951" y="8260"/>
                    <a:pt x="14015" y="6204"/>
                  </a:cubicBezTo>
                  <a:lnTo>
                    <a:pt x="1076" y="6204"/>
                  </a:lnTo>
                  <a:close/>
                </a:path>
              </a:pathLst>
            </a:cu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>
              <a:defPPr>
                <a:defRPr lang="en-US"/>
              </a:defPPr>
              <a:lvl1pPr marL="0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914217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828434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742651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3656868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4571086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485303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399520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313737" algn="l" defTabSz="1828434" rtl="0" eaLnBrk="1" latinLnBrk="0" hangingPunct="1"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sz="5063" dirty="0">
                <a:latin typeface="Lato Light" panose="020F050202020403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97438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74 - TextBox"/>
          <p:cNvSpPr txBox="1"/>
          <p:nvPr/>
        </p:nvSpPr>
        <p:spPr>
          <a:xfrm>
            <a:off x="0" y="18864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 smtClean="0">
                <a:latin typeface="Calibri" pitchFamily="34" charset="0"/>
                <a:cs typeface="Calibri" pitchFamily="34" charset="0"/>
              </a:rPr>
              <a:t>Παράδειγμα </a:t>
            </a:r>
            <a:r>
              <a:rPr lang="en-US" sz="2800" b="1" dirty="0" smtClean="0">
                <a:latin typeface="Calibri" pitchFamily="34" charset="0"/>
                <a:cs typeface="Calibri" pitchFamily="34" charset="0"/>
              </a:rPr>
              <a:t>PREM</a:t>
            </a:r>
            <a:endParaRPr lang="el-GR" sz="2800" b="1" dirty="0" smtClean="0"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n-US" sz="2800" b="1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el-GR" sz="2800" b="1" dirty="0" smtClean="0">
                <a:latin typeface="Calibri" pitchFamily="34" charset="0"/>
                <a:cs typeface="Calibri" pitchFamily="34" charset="0"/>
              </a:rPr>
              <a:t>Εξωτερικά Ιατρεία των Νοσοκομείων</a:t>
            </a:r>
            <a:r>
              <a:rPr lang="en-US" sz="2800" b="1" dirty="0" smtClean="0">
                <a:latin typeface="Calibri" pitchFamily="34" charset="0"/>
                <a:cs typeface="Calibri" pitchFamily="34" charset="0"/>
              </a:rPr>
              <a:t>)</a:t>
            </a:r>
            <a:endParaRPr lang="el-GR" sz="2800" b="1" dirty="0" smtClean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451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8212" y="1412776"/>
            <a:ext cx="3968035" cy="4845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7" name="16 - Πίνακας"/>
          <p:cNvGraphicFramePr>
            <a:graphicFrameLocks noGrp="1"/>
          </p:cNvGraphicFramePr>
          <p:nvPr/>
        </p:nvGraphicFramePr>
        <p:xfrm>
          <a:off x="4499992" y="2276872"/>
          <a:ext cx="4168135" cy="2992755"/>
        </p:xfrm>
        <a:graphic>
          <a:graphicData uri="http://schemas.openxmlformats.org/drawingml/2006/table">
            <a:tbl>
              <a:tblPr/>
              <a:tblGrid>
                <a:gridCol w="2780147"/>
                <a:gridCol w="1387988"/>
              </a:tblGrid>
              <a:tr h="160655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Διαστάσεις φροντίδας</a:t>
                      </a:r>
                      <a:endParaRPr lang="el-G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Ερωτήσεις που περιλαμβάνονται σε κάθε διάσταση</a:t>
                      </a:r>
                      <a:endParaRPr lang="el-G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Προσβασιμότητα</a:t>
                      </a:r>
                      <a:endParaRPr lang="el-G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21</a:t>
                      </a:r>
                      <a:r>
                        <a:rPr lang="el-GR" sz="1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-23</a:t>
                      </a:r>
                      <a:endParaRPr lang="el-G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94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Συνέχεια και συντονισμός της φροντίδας</a:t>
                      </a:r>
                      <a:endParaRPr lang="el-G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24-26</a:t>
                      </a:r>
                      <a:endParaRPr lang="el-G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Περιεκτικότητα φροντίδας</a:t>
                      </a:r>
                      <a:endParaRPr lang="el-G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27</a:t>
                      </a:r>
                      <a:r>
                        <a:rPr lang="el-GR" sz="1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-29</a:t>
                      </a:r>
                      <a:endParaRPr lang="el-G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Ποιότητα ιατρικής φροντίδας</a:t>
                      </a:r>
                      <a:endParaRPr lang="el-G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30-33</a:t>
                      </a:r>
                      <a:endParaRPr lang="el-G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Χαρακτηριστικά εγκατάστασης</a:t>
                      </a:r>
                      <a:endParaRPr lang="el-G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35</a:t>
                      </a:r>
                      <a:r>
                        <a:rPr lang="el-GR" sz="1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-38</a:t>
                      </a:r>
                      <a:endParaRPr lang="el-G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Ποιότητα νοσηλευτικής φροντίδας και ποιότητα φροντίδας που παρέχεται από άλλους επαγγελματίες υγείας </a:t>
                      </a:r>
                      <a:endParaRPr lang="el-G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39</a:t>
                      </a:r>
                      <a:r>
                        <a:rPr lang="el-GR" sz="1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-42</a:t>
                      </a:r>
                      <a:endParaRPr lang="el-G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4429124" y="5429264"/>
            <a:ext cx="4500562" cy="7078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0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cs typeface="Calibri" pitchFamily="34" charset="0"/>
              </a:rPr>
              <a:t>Kaitelidou</a:t>
            </a:r>
            <a:r>
              <a:rPr kumimoji="0" lang="el-GR" sz="10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cs typeface="Calibri" pitchFamily="34" charset="0"/>
              </a:rPr>
              <a:t>, D., </a:t>
            </a:r>
            <a:r>
              <a:rPr kumimoji="0" lang="el-GR" sz="10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cs typeface="Calibri" pitchFamily="34" charset="0"/>
              </a:rPr>
              <a:t>Economou</a:t>
            </a:r>
            <a:r>
              <a:rPr kumimoji="0" lang="el-GR" sz="10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cs typeface="Calibri" pitchFamily="34" charset="0"/>
              </a:rPr>
              <a:t>, C., </a:t>
            </a:r>
            <a:r>
              <a:rPr kumimoji="0" lang="el-GR" sz="10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cs typeface="Calibri" pitchFamily="34" charset="0"/>
              </a:rPr>
              <a:t>Galanis</a:t>
            </a:r>
            <a:r>
              <a:rPr kumimoji="0" lang="el-GR" sz="10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cs typeface="Calibri" pitchFamily="34" charset="0"/>
              </a:rPr>
              <a:t>, </a:t>
            </a:r>
            <a:r>
              <a:rPr kumimoji="0" lang="en-GB" sz="10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cs typeface="Calibri" pitchFamily="34" charset="0"/>
              </a:rPr>
              <a:t>et</a:t>
            </a:r>
            <a:r>
              <a:rPr kumimoji="0" lang="en-GB" sz="1000" b="0" i="0" u="none" strike="noStrike" cap="none" normalizeH="0" dirty="0" smtClean="0">
                <a:ln>
                  <a:noFill/>
                </a:ln>
                <a:effectLst/>
                <a:latin typeface="Calibri" pitchFamily="34" charset="0"/>
                <a:cs typeface="Calibri" pitchFamily="34" charset="0"/>
              </a:rPr>
              <a:t> al </a:t>
            </a:r>
            <a:r>
              <a:rPr kumimoji="0" lang="el-GR" sz="10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cs typeface="Calibri" pitchFamily="34" charset="0"/>
              </a:rPr>
              <a:t>(2019). </a:t>
            </a:r>
            <a:r>
              <a:rPr kumimoji="0" lang="el-GR" sz="10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cs typeface="Calibri" pitchFamily="34" charset="0"/>
              </a:rPr>
              <a:t>Development</a:t>
            </a:r>
            <a:r>
              <a:rPr kumimoji="0" lang="el-GR" sz="10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kumimoji="0" lang="el-GR" sz="10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cs typeface="Calibri" pitchFamily="34" charset="0"/>
              </a:rPr>
              <a:t>and</a:t>
            </a:r>
            <a:r>
              <a:rPr kumimoji="0" lang="el-GR" sz="10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kumimoji="0" lang="el-GR" sz="10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cs typeface="Calibri" pitchFamily="34" charset="0"/>
              </a:rPr>
              <a:t>validation</a:t>
            </a:r>
            <a:r>
              <a:rPr kumimoji="0" lang="el-GR" sz="10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kumimoji="0" lang="el-GR" sz="10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cs typeface="Calibri" pitchFamily="34" charset="0"/>
              </a:rPr>
              <a:t>of</a:t>
            </a:r>
            <a:r>
              <a:rPr kumimoji="0" lang="el-GR" sz="10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kumimoji="0" lang="el-GR" sz="10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cs typeface="Calibri" pitchFamily="34" charset="0"/>
              </a:rPr>
              <a:t>measurement</a:t>
            </a:r>
            <a:r>
              <a:rPr kumimoji="0" lang="el-GR" sz="10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kumimoji="0" lang="el-GR" sz="10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cs typeface="Calibri" pitchFamily="34" charset="0"/>
              </a:rPr>
              <a:t>tools</a:t>
            </a:r>
            <a:r>
              <a:rPr kumimoji="0" lang="el-GR" sz="10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kumimoji="0" lang="el-GR" sz="10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cs typeface="Calibri" pitchFamily="34" charset="0"/>
              </a:rPr>
              <a:t>for</a:t>
            </a:r>
            <a:r>
              <a:rPr kumimoji="0" lang="el-GR" sz="10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kumimoji="0" lang="el-GR" sz="10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cs typeface="Calibri" pitchFamily="34" charset="0"/>
              </a:rPr>
              <a:t>user</a:t>
            </a:r>
            <a:r>
              <a:rPr kumimoji="0" lang="el-GR" sz="10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kumimoji="0" lang="el-GR" sz="10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cs typeface="Calibri" pitchFamily="34" charset="0"/>
              </a:rPr>
              <a:t>experience</a:t>
            </a:r>
            <a:r>
              <a:rPr kumimoji="0" lang="el-GR" sz="10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kumimoji="0" lang="el-GR" sz="10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cs typeface="Calibri" pitchFamily="34" charset="0"/>
              </a:rPr>
              <a:t>evaluation</a:t>
            </a:r>
            <a:r>
              <a:rPr kumimoji="0" lang="el-GR" sz="10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kumimoji="0" lang="el-GR" sz="10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cs typeface="Calibri" pitchFamily="34" charset="0"/>
              </a:rPr>
              <a:t>surveys</a:t>
            </a:r>
            <a:r>
              <a:rPr kumimoji="0" lang="el-GR" sz="10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kumimoji="0" lang="el-GR" sz="10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cs typeface="Calibri" pitchFamily="34" charset="0"/>
              </a:rPr>
              <a:t>in</a:t>
            </a:r>
            <a:r>
              <a:rPr kumimoji="0" lang="el-GR" sz="10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kumimoji="0" lang="el-GR" sz="10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cs typeface="Calibri" pitchFamily="34" charset="0"/>
              </a:rPr>
              <a:t>the</a:t>
            </a:r>
            <a:r>
              <a:rPr kumimoji="0" lang="el-GR" sz="10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kumimoji="0" lang="el-GR" sz="10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cs typeface="Calibri" pitchFamily="34" charset="0"/>
              </a:rPr>
              <a:t>public</a:t>
            </a:r>
            <a:r>
              <a:rPr kumimoji="0" lang="el-GR" sz="10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kumimoji="0" lang="el-GR" sz="10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cs typeface="Calibri" pitchFamily="34" charset="0"/>
              </a:rPr>
              <a:t>primary</a:t>
            </a:r>
            <a:r>
              <a:rPr kumimoji="0" lang="el-GR" sz="10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kumimoji="0" lang="el-GR" sz="10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cs typeface="Calibri" pitchFamily="34" charset="0"/>
              </a:rPr>
              <a:t>healthcare</a:t>
            </a:r>
            <a:r>
              <a:rPr kumimoji="0" lang="el-GR" sz="10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kumimoji="0" lang="el-GR" sz="10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cs typeface="Calibri" pitchFamily="34" charset="0"/>
              </a:rPr>
              <a:t>facilities</a:t>
            </a:r>
            <a:r>
              <a:rPr kumimoji="0" lang="el-GR" sz="10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kumimoji="0" lang="el-GR" sz="10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cs typeface="Calibri" pitchFamily="34" charset="0"/>
              </a:rPr>
              <a:t>in</a:t>
            </a:r>
            <a:r>
              <a:rPr kumimoji="0" lang="el-GR" sz="10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kumimoji="0" lang="el-GR" sz="10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cs typeface="Calibri" pitchFamily="34" charset="0"/>
              </a:rPr>
              <a:t>Greece</a:t>
            </a:r>
            <a:r>
              <a:rPr kumimoji="0" lang="el-GR" sz="10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cs typeface="Calibri" pitchFamily="34" charset="0"/>
              </a:rPr>
              <a:t>: a </a:t>
            </a:r>
            <a:r>
              <a:rPr kumimoji="0" lang="el-GR" sz="10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cs typeface="Calibri" pitchFamily="34" charset="0"/>
              </a:rPr>
              <a:t>mixed</a:t>
            </a:r>
            <a:r>
              <a:rPr kumimoji="0" lang="el-GR" sz="10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cs typeface="Calibri" pitchFamily="34" charset="0"/>
              </a:rPr>
              <a:t>-</a:t>
            </a:r>
            <a:r>
              <a:rPr kumimoji="0" lang="el-GR" sz="10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cs typeface="Calibri" pitchFamily="34" charset="0"/>
              </a:rPr>
              <a:t>methods</a:t>
            </a:r>
            <a:r>
              <a:rPr kumimoji="0" lang="el-GR" sz="10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kumimoji="0" lang="el-GR" sz="10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cs typeface="Calibri" pitchFamily="34" charset="0"/>
              </a:rPr>
              <a:t>study</a:t>
            </a:r>
            <a:r>
              <a:rPr kumimoji="0" lang="el-GR" sz="10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cs typeface="Calibri" pitchFamily="34" charset="0"/>
              </a:rPr>
              <a:t>. BMC </a:t>
            </a:r>
            <a:r>
              <a:rPr kumimoji="0" lang="el-GR" sz="10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cs typeface="Calibri" pitchFamily="34" charset="0"/>
              </a:rPr>
              <a:t>family</a:t>
            </a:r>
            <a:r>
              <a:rPr kumimoji="0" lang="el-GR" sz="10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kumimoji="0" lang="el-GR" sz="10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cs typeface="Calibri" pitchFamily="34" charset="0"/>
              </a:rPr>
              <a:t>practice</a:t>
            </a:r>
            <a:r>
              <a:rPr kumimoji="0" lang="el-GR" sz="10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cs typeface="Calibri" pitchFamily="34" charset="0"/>
              </a:rPr>
              <a:t>, 20(1), 49. (</a:t>
            </a:r>
            <a:r>
              <a:rPr kumimoji="0" lang="el-GR" sz="10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cs typeface="Calibri" pitchFamily="34" charset="0"/>
                <a:hlinkClick r:id="rId4"/>
              </a:rPr>
              <a:t>https://www.ncbi.nlm.nih.gov/pubmed/30940098</a:t>
            </a:r>
            <a:r>
              <a:rPr kumimoji="0" lang="el-GR" sz="10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cs typeface="Calibri" pitchFamily="34" charset="0"/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xmlns="" val="97438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63346">
            <a:extLst>
              <a:ext uri="{FF2B5EF4-FFF2-40B4-BE49-F238E27FC236}">
                <a16:creationId xmlns:a16="http://schemas.microsoft.com/office/drawing/2014/main" xmlns="" id="{CFC95949-3BE0-0C4A-97C0-B93A1D5CE001}"/>
              </a:ext>
            </a:extLst>
          </p:cNvPr>
          <p:cNvSpPr/>
          <p:nvPr/>
        </p:nvSpPr>
        <p:spPr>
          <a:xfrm>
            <a:off x="338872" y="1821124"/>
            <a:ext cx="751060" cy="1001153"/>
          </a:xfrm>
          <a:prstGeom prst="ellips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endParaRPr sz="2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xmlns="" id="{15653CA4-FA94-744A-B887-9BF3DCFF0708}"/>
              </a:ext>
            </a:extLst>
          </p:cNvPr>
          <p:cNvSpPr txBox="1">
            <a:spLocks/>
          </p:cNvSpPr>
          <p:nvPr/>
        </p:nvSpPr>
        <p:spPr>
          <a:xfrm>
            <a:off x="1115616" y="1556792"/>
            <a:ext cx="5500726" cy="1115997"/>
          </a:xfrm>
          <a:prstGeom prst="rect">
            <a:avLst/>
          </a:prstGeom>
        </p:spPr>
        <p:txBody>
          <a:bodyPr vert="horz" wrap="square" lIns="38405" tIns="19202" rIns="38405" bIns="19202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l-GR" sz="1400" b="1" u="sng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Ειδικά για την κατάσταση/νόσο (</a:t>
            </a:r>
            <a:r>
              <a:rPr lang="en-US" sz="1400" b="1" u="sng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condition</a:t>
            </a:r>
            <a:r>
              <a:rPr lang="el-GR" sz="1400" b="1" u="sng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/</a:t>
            </a:r>
            <a:r>
              <a:rPr lang="en-US" sz="1400" b="1" u="sng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disease specific PR</a:t>
            </a:r>
            <a:r>
              <a:rPr lang="el-GR" sz="1400" b="1" u="sng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ΟΜ</a:t>
            </a:r>
            <a:r>
              <a:rPr lang="en-US" sz="1400" b="1" u="sng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</a:t>
            </a:r>
            <a:r>
              <a:rPr lang="el-GR" sz="1400" b="1" u="sng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)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l-GR" sz="1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Είναι σχεδιασμένα ειδικά για μια πάθηση (π.χ. οστεοαρθρίτιδα) ή μια διαδικασία (π.χ. αντικατάσταση άρθρωσης) και προσαρμοσμένα στα συμπτώματα μιας συγκεκριμένης κατάστασης ή εκείνα που μια συγκεκριμένη διαδικασία προσπαθεί να αντιμετωπίσει.</a:t>
            </a: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xmlns="" id="{21593249-18D0-014D-AEF8-334365922714}"/>
              </a:ext>
            </a:extLst>
          </p:cNvPr>
          <p:cNvSpPr txBox="1">
            <a:spLocks/>
          </p:cNvSpPr>
          <p:nvPr/>
        </p:nvSpPr>
        <p:spPr>
          <a:xfrm>
            <a:off x="1115616" y="4509120"/>
            <a:ext cx="5239651" cy="1331441"/>
          </a:xfrm>
          <a:prstGeom prst="rect">
            <a:avLst/>
          </a:prstGeom>
        </p:spPr>
        <p:txBody>
          <a:bodyPr vert="horz" wrap="square" lIns="38405" tIns="19202" rIns="38405" bIns="19202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l-GR" sz="1400" b="1" u="sng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Γενικά εργαλεία μέτρησης της ποιότητας ζωής (QoL) που σχετίζονται με την υγεία (</a:t>
            </a:r>
            <a:r>
              <a:rPr lang="en-US" sz="1400" b="1" u="sng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generic</a:t>
            </a:r>
            <a:r>
              <a:rPr lang="el-GR" sz="1400" b="1" u="sng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PROM</a:t>
            </a:r>
            <a:r>
              <a:rPr lang="en-US" sz="1400" b="1" u="sng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</a:t>
            </a:r>
            <a:r>
              <a:rPr lang="el-GR" sz="1400" b="1" u="sng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)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l-GR" sz="1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Προσπαθούν να αποτυπώσουν ένα ευρύτερο φάσμα φυσικών και ψυχοκοινωνικών διαστάσεων που θεωρούνται σημαντικοί καθοριστικοί παράγοντες της ποιότητας της ζωής που σχετίζεται με την υγεία.</a:t>
            </a:r>
          </a:p>
        </p:txBody>
      </p:sp>
      <p:sp>
        <p:nvSpPr>
          <p:cNvPr id="32" name="Freeform 780">
            <a:extLst>
              <a:ext uri="{FF2B5EF4-FFF2-40B4-BE49-F238E27FC236}">
                <a16:creationId xmlns:a16="http://schemas.microsoft.com/office/drawing/2014/main" xmlns="" id="{F6D965E6-0FFF-2043-B134-07AB757D1A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9197" y="2008175"/>
            <a:ext cx="470410" cy="627050"/>
          </a:xfrm>
          <a:custGeom>
            <a:avLst/>
            <a:gdLst>
              <a:gd name="T0" fmla="*/ 202727 w 306026"/>
              <a:gd name="T1" fmla="*/ 226013 h 305880"/>
              <a:gd name="T2" fmla="*/ 141104 w 306026"/>
              <a:gd name="T3" fmla="*/ 175603 h 305880"/>
              <a:gd name="T4" fmla="*/ 164561 w 306026"/>
              <a:gd name="T5" fmla="*/ 294332 h 305880"/>
              <a:gd name="T6" fmla="*/ 151930 w 306026"/>
              <a:gd name="T7" fmla="*/ 177407 h 305880"/>
              <a:gd name="T8" fmla="*/ 274415 w 306026"/>
              <a:gd name="T9" fmla="*/ 175911 h 305880"/>
              <a:gd name="T10" fmla="*/ 272243 w 306026"/>
              <a:gd name="T11" fmla="*/ 222076 h 305880"/>
              <a:gd name="T12" fmla="*/ 195123 w 306026"/>
              <a:gd name="T13" fmla="*/ 234960 h 305880"/>
              <a:gd name="T14" fmla="*/ 197296 w 306026"/>
              <a:gd name="T15" fmla="*/ 188794 h 305880"/>
              <a:gd name="T16" fmla="*/ 173944 w 306026"/>
              <a:gd name="T17" fmla="*/ 173798 h 305880"/>
              <a:gd name="T18" fmla="*/ 296643 w 306026"/>
              <a:gd name="T19" fmla="*/ 149980 h 305880"/>
              <a:gd name="T20" fmla="*/ 132082 w 306026"/>
              <a:gd name="T21" fmla="*/ 292528 h 305880"/>
              <a:gd name="T22" fmla="*/ 266330 w 306026"/>
              <a:gd name="T23" fmla="*/ 124357 h 305880"/>
              <a:gd name="T24" fmla="*/ 271021 w 306026"/>
              <a:gd name="T25" fmla="*/ 145649 h 305880"/>
              <a:gd name="T26" fmla="*/ 266330 w 306026"/>
              <a:gd name="T27" fmla="*/ 124357 h 305880"/>
              <a:gd name="T28" fmla="*/ 140743 w 306026"/>
              <a:gd name="T29" fmla="*/ 165859 h 305880"/>
              <a:gd name="T30" fmla="*/ 117647 w 306026"/>
              <a:gd name="T31" fmla="*/ 135545 h 305880"/>
              <a:gd name="T32" fmla="*/ 170335 w 306026"/>
              <a:gd name="T33" fmla="*/ 120027 h 305880"/>
              <a:gd name="T34" fmla="*/ 149404 w 306026"/>
              <a:gd name="T35" fmla="*/ 136627 h 305880"/>
              <a:gd name="T36" fmla="*/ 202571 w 306026"/>
              <a:gd name="T37" fmla="*/ 87777 h 305880"/>
              <a:gd name="T38" fmla="*/ 214313 w 306026"/>
              <a:gd name="T39" fmla="*/ 75687 h 305880"/>
              <a:gd name="T40" fmla="*/ 91098 w 306026"/>
              <a:gd name="T41" fmla="*/ 99500 h 305880"/>
              <a:gd name="T42" fmla="*/ 214313 w 306026"/>
              <a:gd name="T43" fmla="*/ 66529 h 305880"/>
              <a:gd name="T44" fmla="*/ 193675 w 306026"/>
              <a:gd name="T45" fmla="*/ 87777 h 305880"/>
              <a:gd name="T46" fmla="*/ 112345 w 306026"/>
              <a:gd name="T47" fmla="*/ 87777 h 305880"/>
              <a:gd name="T48" fmla="*/ 91098 w 306026"/>
              <a:gd name="T49" fmla="*/ 66529 h 305880"/>
              <a:gd name="T50" fmla="*/ 198123 w 306026"/>
              <a:gd name="T51" fmla="*/ 130132 h 305880"/>
              <a:gd name="T52" fmla="*/ 215085 w 306026"/>
              <a:gd name="T53" fmla="*/ 40994 h 305880"/>
              <a:gd name="T54" fmla="*/ 54853 w 306026"/>
              <a:gd name="T55" fmla="*/ 115696 h 305880"/>
              <a:gd name="T56" fmla="*/ 90941 w 306026"/>
              <a:gd name="T57" fmla="*/ 40994 h 305880"/>
              <a:gd name="T58" fmla="*/ 146517 w 306026"/>
              <a:gd name="T59" fmla="*/ 87187 h 305880"/>
              <a:gd name="T60" fmla="*/ 165283 w 306026"/>
              <a:gd name="T61" fmla="*/ 111727 h 305880"/>
              <a:gd name="T62" fmla="*/ 153013 w 306026"/>
              <a:gd name="T63" fmla="*/ 32333 h 305880"/>
              <a:gd name="T64" fmla="*/ 215085 w 306026"/>
              <a:gd name="T65" fmla="*/ 31611 h 305880"/>
              <a:gd name="T66" fmla="*/ 87694 w 306026"/>
              <a:gd name="T67" fmla="*/ 12846 h 305880"/>
              <a:gd name="T68" fmla="*/ 93468 w 306026"/>
              <a:gd name="T69" fmla="*/ 31611 h 305880"/>
              <a:gd name="T70" fmla="*/ 95633 w 306026"/>
              <a:gd name="T71" fmla="*/ 937 h 305880"/>
              <a:gd name="T72" fmla="*/ 153013 w 306026"/>
              <a:gd name="T73" fmla="*/ 22950 h 305880"/>
              <a:gd name="T74" fmla="*/ 208257 w 306026"/>
              <a:gd name="T75" fmla="*/ 15760 h 305880"/>
              <a:gd name="T76" fmla="*/ 210393 w 306026"/>
              <a:gd name="T77" fmla="*/ 937 h 305880"/>
              <a:gd name="T78" fmla="*/ 270299 w 306026"/>
              <a:gd name="T79" fmla="*/ 87187 h 305880"/>
              <a:gd name="T80" fmla="*/ 283652 w 306026"/>
              <a:gd name="T81" fmla="*/ 120027 h 305880"/>
              <a:gd name="T82" fmla="*/ 304222 w 306026"/>
              <a:gd name="T83" fmla="*/ 140958 h 305880"/>
              <a:gd name="T84" fmla="*/ 302057 w 306026"/>
              <a:gd name="T85" fmla="*/ 277371 h 305880"/>
              <a:gd name="T86" fmla="*/ 151930 w 306026"/>
              <a:gd name="T87" fmla="*/ 305880 h 305880"/>
              <a:gd name="T88" fmla="*/ 0 w 306026"/>
              <a:gd name="T89" fmla="*/ 144206 h 305880"/>
              <a:gd name="T90" fmla="*/ 22013 w 306026"/>
              <a:gd name="T91" fmla="*/ 143123 h 305880"/>
              <a:gd name="T92" fmla="*/ 42944 w 306026"/>
              <a:gd name="T93" fmla="*/ 114975 h 305880"/>
              <a:gd name="T94" fmla="*/ 90941 w 306026"/>
              <a:gd name="T95" fmla="*/ 215 h 3058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306026" h="305880">
                <a:moveTo>
                  <a:pt x="266812" y="184857"/>
                </a:moveTo>
                <a:lnTo>
                  <a:pt x="202727" y="197025"/>
                </a:lnTo>
                <a:lnTo>
                  <a:pt x="202727" y="226013"/>
                </a:lnTo>
                <a:lnTo>
                  <a:pt x="266812" y="213845"/>
                </a:lnTo>
                <a:lnTo>
                  <a:pt x="266812" y="184857"/>
                </a:lnTo>
                <a:close/>
                <a:moveTo>
                  <a:pt x="141104" y="175603"/>
                </a:moveTo>
                <a:lnTo>
                  <a:pt x="141104" y="294332"/>
                </a:lnTo>
                <a:lnTo>
                  <a:pt x="153013" y="296497"/>
                </a:lnTo>
                <a:lnTo>
                  <a:pt x="164561" y="294332"/>
                </a:lnTo>
                <a:lnTo>
                  <a:pt x="164561" y="175603"/>
                </a:lnTo>
                <a:lnTo>
                  <a:pt x="153735" y="177407"/>
                </a:lnTo>
                <a:cubicBezTo>
                  <a:pt x="153374" y="177407"/>
                  <a:pt x="152652" y="177407"/>
                  <a:pt x="151930" y="177407"/>
                </a:cubicBezTo>
                <a:lnTo>
                  <a:pt x="141104" y="175603"/>
                </a:lnTo>
                <a:close/>
                <a:moveTo>
                  <a:pt x="270432" y="174837"/>
                </a:moveTo>
                <a:cubicBezTo>
                  <a:pt x="271881" y="174479"/>
                  <a:pt x="273329" y="175195"/>
                  <a:pt x="274415" y="175911"/>
                </a:cubicBezTo>
                <a:cubicBezTo>
                  <a:pt x="275501" y="176626"/>
                  <a:pt x="275863" y="178058"/>
                  <a:pt x="275863" y="179489"/>
                </a:cubicBezTo>
                <a:lnTo>
                  <a:pt x="275863" y="217424"/>
                </a:lnTo>
                <a:cubicBezTo>
                  <a:pt x="275863" y="219929"/>
                  <a:pt x="274415" y="221718"/>
                  <a:pt x="272243" y="222076"/>
                </a:cubicBezTo>
                <a:lnTo>
                  <a:pt x="199106" y="236033"/>
                </a:lnTo>
                <a:cubicBezTo>
                  <a:pt x="198744" y="236033"/>
                  <a:pt x="198382" y="236033"/>
                  <a:pt x="198382" y="236033"/>
                </a:cubicBezTo>
                <a:cubicBezTo>
                  <a:pt x="197296" y="236033"/>
                  <a:pt x="196210" y="235675"/>
                  <a:pt x="195123" y="234960"/>
                </a:cubicBezTo>
                <a:cubicBezTo>
                  <a:pt x="194037" y="234244"/>
                  <a:pt x="193675" y="232812"/>
                  <a:pt x="193675" y="231739"/>
                </a:cubicBezTo>
                <a:lnTo>
                  <a:pt x="193675" y="193446"/>
                </a:lnTo>
                <a:cubicBezTo>
                  <a:pt x="193675" y="191299"/>
                  <a:pt x="195123" y="189510"/>
                  <a:pt x="197296" y="188794"/>
                </a:cubicBezTo>
                <a:lnTo>
                  <a:pt x="270432" y="174837"/>
                </a:lnTo>
                <a:close/>
                <a:moveTo>
                  <a:pt x="296643" y="149980"/>
                </a:moveTo>
                <a:lnTo>
                  <a:pt x="173944" y="173798"/>
                </a:lnTo>
                <a:lnTo>
                  <a:pt x="173944" y="292528"/>
                </a:lnTo>
                <a:lnTo>
                  <a:pt x="296643" y="269071"/>
                </a:lnTo>
                <a:lnTo>
                  <a:pt x="296643" y="149980"/>
                </a:lnTo>
                <a:close/>
                <a:moveTo>
                  <a:pt x="9022" y="149980"/>
                </a:moveTo>
                <a:lnTo>
                  <a:pt x="9022" y="269071"/>
                </a:lnTo>
                <a:lnTo>
                  <a:pt x="132082" y="292528"/>
                </a:lnTo>
                <a:lnTo>
                  <a:pt x="132082" y="173798"/>
                </a:lnTo>
                <a:lnTo>
                  <a:pt x="9022" y="149980"/>
                </a:lnTo>
                <a:close/>
                <a:moveTo>
                  <a:pt x="266330" y="124357"/>
                </a:moveTo>
                <a:cubicBezTo>
                  <a:pt x="245038" y="124357"/>
                  <a:pt x="199567" y="128688"/>
                  <a:pt x="164922" y="165859"/>
                </a:cubicBezTo>
                <a:lnTo>
                  <a:pt x="171418" y="164776"/>
                </a:lnTo>
                <a:lnTo>
                  <a:pt x="271021" y="145649"/>
                </a:lnTo>
                <a:lnTo>
                  <a:pt x="274630" y="144567"/>
                </a:lnTo>
                <a:lnTo>
                  <a:pt x="274630" y="124357"/>
                </a:lnTo>
                <a:cubicBezTo>
                  <a:pt x="272465" y="124357"/>
                  <a:pt x="269938" y="124357"/>
                  <a:pt x="266330" y="124357"/>
                </a:cubicBezTo>
                <a:close/>
                <a:moveTo>
                  <a:pt x="31035" y="124357"/>
                </a:moveTo>
                <a:lnTo>
                  <a:pt x="31035" y="144567"/>
                </a:lnTo>
                <a:lnTo>
                  <a:pt x="140743" y="165859"/>
                </a:lnTo>
                <a:cubicBezTo>
                  <a:pt x="101046" y="123275"/>
                  <a:pt x="46192" y="123275"/>
                  <a:pt x="31035" y="124357"/>
                </a:cubicBezTo>
                <a:close/>
                <a:moveTo>
                  <a:pt x="135691" y="120027"/>
                </a:moveTo>
                <a:cubicBezTo>
                  <a:pt x="130638" y="126523"/>
                  <a:pt x="124864" y="131936"/>
                  <a:pt x="117647" y="135545"/>
                </a:cubicBezTo>
                <a:cubicBezTo>
                  <a:pt x="129917" y="142762"/>
                  <a:pt x="142186" y="152506"/>
                  <a:pt x="153013" y="165498"/>
                </a:cubicBezTo>
                <a:cubicBezTo>
                  <a:pt x="163839" y="152506"/>
                  <a:pt x="176109" y="142762"/>
                  <a:pt x="188379" y="135545"/>
                </a:cubicBezTo>
                <a:cubicBezTo>
                  <a:pt x="181161" y="131575"/>
                  <a:pt x="175026" y="126523"/>
                  <a:pt x="170335" y="120027"/>
                </a:cubicBezTo>
                <a:lnTo>
                  <a:pt x="156622" y="136627"/>
                </a:lnTo>
                <a:cubicBezTo>
                  <a:pt x="155539" y="137710"/>
                  <a:pt x="154095" y="138432"/>
                  <a:pt x="153013" y="138432"/>
                </a:cubicBezTo>
                <a:cubicBezTo>
                  <a:pt x="151569" y="138432"/>
                  <a:pt x="150126" y="137710"/>
                  <a:pt x="149404" y="136627"/>
                </a:cubicBezTo>
                <a:lnTo>
                  <a:pt x="135691" y="120027"/>
                </a:lnTo>
                <a:close/>
                <a:moveTo>
                  <a:pt x="214313" y="75687"/>
                </a:moveTo>
                <a:cubicBezTo>
                  <a:pt x="207908" y="75687"/>
                  <a:pt x="202571" y="81183"/>
                  <a:pt x="202571" y="87777"/>
                </a:cubicBezTo>
                <a:cubicBezTo>
                  <a:pt x="202571" y="94005"/>
                  <a:pt x="207908" y="99500"/>
                  <a:pt x="214313" y="99500"/>
                </a:cubicBezTo>
                <a:cubicBezTo>
                  <a:pt x="220362" y="99500"/>
                  <a:pt x="225343" y="94005"/>
                  <a:pt x="225343" y="87777"/>
                </a:cubicBezTo>
                <a:cubicBezTo>
                  <a:pt x="225343" y="81183"/>
                  <a:pt x="220362" y="75687"/>
                  <a:pt x="214313" y="75687"/>
                </a:cubicBezTo>
                <a:close/>
                <a:moveTo>
                  <a:pt x="91098" y="75687"/>
                </a:moveTo>
                <a:cubicBezTo>
                  <a:pt x="84503" y="75687"/>
                  <a:pt x="79375" y="81183"/>
                  <a:pt x="79375" y="87777"/>
                </a:cubicBezTo>
                <a:cubicBezTo>
                  <a:pt x="79375" y="94005"/>
                  <a:pt x="84503" y="99500"/>
                  <a:pt x="91098" y="99500"/>
                </a:cubicBezTo>
                <a:cubicBezTo>
                  <a:pt x="97692" y="99500"/>
                  <a:pt x="102821" y="94005"/>
                  <a:pt x="102821" y="87777"/>
                </a:cubicBezTo>
                <a:cubicBezTo>
                  <a:pt x="102821" y="81183"/>
                  <a:pt x="97692" y="75687"/>
                  <a:pt x="91098" y="75687"/>
                </a:cubicBezTo>
                <a:close/>
                <a:moveTo>
                  <a:pt x="214313" y="66529"/>
                </a:moveTo>
                <a:cubicBezTo>
                  <a:pt x="225343" y="66529"/>
                  <a:pt x="234594" y="76054"/>
                  <a:pt x="234594" y="87777"/>
                </a:cubicBezTo>
                <a:cubicBezTo>
                  <a:pt x="234594" y="99500"/>
                  <a:pt x="225343" y="109025"/>
                  <a:pt x="214313" y="109025"/>
                </a:cubicBezTo>
                <a:cubicBezTo>
                  <a:pt x="202571" y="109025"/>
                  <a:pt x="193675" y="99500"/>
                  <a:pt x="193675" y="87777"/>
                </a:cubicBezTo>
                <a:cubicBezTo>
                  <a:pt x="193675" y="76054"/>
                  <a:pt x="202571" y="66529"/>
                  <a:pt x="214313" y="66529"/>
                </a:cubicBezTo>
                <a:close/>
                <a:moveTo>
                  <a:pt x="91098" y="66529"/>
                </a:moveTo>
                <a:cubicBezTo>
                  <a:pt x="102821" y="66529"/>
                  <a:pt x="112345" y="76054"/>
                  <a:pt x="112345" y="87777"/>
                </a:cubicBezTo>
                <a:cubicBezTo>
                  <a:pt x="112345" y="99500"/>
                  <a:pt x="102821" y="109025"/>
                  <a:pt x="91098" y="109025"/>
                </a:cubicBezTo>
                <a:cubicBezTo>
                  <a:pt x="79375" y="109025"/>
                  <a:pt x="69850" y="99500"/>
                  <a:pt x="69850" y="87777"/>
                </a:cubicBezTo>
                <a:cubicBezTo>
                  <a:pt x="69850" y="76054"/>
                  <a:pt x="79375" y="66529"/>
                  <a:pt x="91098" y="66529"/>
                </a:cubicBezTo>
                <a:close/>
                <a:moveTo>
                  <a:pt x="215085" y="40994"/>
                </a:moveTo>
                <a:cubicBezTo>
                  <a:pt x="189462" y="40994"/>
                  <a:pt x="168892" y="61564"/>
                  <a:pt x="168892" y="87187"/>
                </a:cubicBezTo>
                <a:cubicBezTo>
                  <a:pt x="168892" y="106674"/>
                  <a:pt x="180801" y="123636"/>
                  <a:pt x="198123" y="130132"/>
                </a:cubicBezTo>
                <a:cubicBezTo>
                  <a:pt x="217250" y="120749"/>
                  <a:pt x="236377" y="117140"/>
                  <a:pt x="250812" y="115696"/>
                </a:cubicBezTo>
                <a:cubicBezTo>
                  <a:pt x="257308" y="107757"/>
                  <a:pt x="261277" y="98013"/>
                  <a:pt x="261277" y="87187"/>
                </a:cubicBezTo>
                <a:cubicBezTo>
                  <a:pt x="261277" y="61564"/>
                  <a:pt x="240346" y="40994"/>
                  <a:pt x="215085" y="40994"/>
                </a:cubicBezTo>
                <a:close/>
                <a:moveTo>
                  <a:pt x="90941" y="40994"/>
                </a:moveTo>
                <a:cubicBezTo>
                  <a:pt x="65319" y="40994"/>
                  <a:pt x="44749" y="61564"/>
                  <a:pt x="44749" y="87187"/>
                </a:cubicBezTo>
                <a:cubicBezTo>
                  <a:pt x="44749" y="98013"/>
                  <a:pt x="48358" y="107757"/>
                  <a:pt x="54853" y="115696"/>
                </a:cubicBezTo>
                <a:cubicBezTo>
                  <a:pt x="69650" y="117140"/>
                  <a:pt x="88415" y="121110"/>
                  <a:pt x="107542" y="130132"/>
                </a:cubicBezTo>
                <a:cubicBezTo>
                  <a:pt x="124864" y="123636"/>
                  <a:pt x="137134" y="106674"/>
                  <a:pt x="137134" y="87187"/>
                </a:cubicBezTo>
                <a:cubicBezTo>
                  <a:pt x="137134" y="61564"/>
                  <a:pt x="116564" y="40994"/>
                  <a:pt x="90941" y="40994"/>
                </a:cubicBezTo>
                <a:close/>
                <a:moveTo>
                  <a:pt x="153013" y="32333"/>
                </a:moveTo>
                <a:cubicBezTo>
                  <a:pt x="139299" y="32333"/>
                  <a:pt x="127390" y="34137"/>
                  <a:pt x="116925" y="38107"/>
                </a:cubicBezTo>
                <a:cubicBezTo>
                  <a:pt x="134247" y="47490"/>
                  <a:pt x="146517" y="65895"/>
                  <a:pt x="146517" y="87187"/>
                </a:cubicBezTo>
                <a:cubicBezTo>
                  <a:pt x="146517" y="95848"/>
                  <a:pt x="144352" y="104148"/>
                  <a:pt x="140743" y="111727"/>
                </a:cubicBezTo>
                <a:lnTo>
                  <a:pt x="153013" y="126523"/>
                </a:lnTo>
                <a:lnTo>
                  <a:pt x="165283" y="111727"/>
                </a:lnTo>
                <a:cubicBezTo>
                  <a:pt x="161674" y="104148"/>
                  <a:pt x="159509" y="95848"/>
                  <a:pt x="159509" y="87187"/>
                </a:cubicBezTo>
                <a:cubicBezTo>
                  <a:pt x="159509" y="65895"/>
                  <a:pt x="171418" y="47490"/>
                  <a:pt x="188740" y="38107"/>
                </a:cubicBezTo>
                <a:cubicBezTo>
                  <a:pt x="178274" y="34137"/>
                  <a:pt x="166365" y="32333"/>
                  <a:pt x="153013" y="32333"/>
                </a:cubicBezTo>
                <a:close/>
                <a:moveTo>
                  <a:pt x="217972" y="12846"/>
                </a:moveTo>
                <a:cubicBezTo>
                  <a:pt x="217972" y="18259"/>
                  <a:pt x="216528" y="25115"/>
                  <a:pt x="212198" y="31611"/>
                </a:cubicBezTo>
                <a:cubicBezTo>
                  <a:pt x="212919" y="31611"/>
                  <a:pt x="214002" y="31611"/>
                  <a:pt x="215085" y="31611"/>
                </a:cubicBezTo>
                <a:cubicBezTo>
                  <a:pt x="219776" y="31611"/>
                  <a:pt x="224468" y="32333"/>
                  <a:pt x="228798" y="33416"/>
                </a:cubicBezTo>
                <a:cubicBezTo>
                  <a:pt x="228076" y="22950"/>
                  <a:pt x="223024" y="16815"/>
                  <a:pt x="217972" y="12846"/>
                </a:cubicBezTo>
                <a:close/>
                <a:moveTo>
                  <a:pt x="87694" y="12846"/>
                </a:moveTo>
                <a:cubicBezTo>
                  <a:pt x="83002" y="16815"/>
                  <a:pt x="77589" y="22950"/>
                  <a:pt x="76867" y="33416"/>
                </a:cubicBezTo>
                <a:cubicBezTo>
                  <a:pt x="81559" y="32333"/>
                  <a:pt x="86250" y="31611"/>
                  <a:pt x="90941" y="31611"/>
                </a:cubicBezTo>
                <a:cubicBezTo>
                  <a:pt x="92024" y="31611"/>
                  <a:pt x="92746" y="31611"/>
                  <a:pt x="93468" y="31611"/>
                </a:cubicBezTo>
                <a:cubicBezTo>
                  <a:pt x="89498" y="25115"/>
                  <a:pt x="88054" y="18259"/>
                  <a:pt x="87694" y="12846"/>
                </a:cubicBezTo>
                <a:close/>
                <a:moveTo>
                  <a:pt x="90941" y="215"/>
                </a:moveTo>
                <a:cubicBezTo>
                  <a:pt x="92385" y="-146"/>
                  <a:pt x="94189" y="-146"/>
                  <a:pt x="95633" y="937"/>
                </a:cubicBezTo>
                <a:cubicBezTo>
                  <a:pt x="96716" y="2019"/>
                  <a:pt x="97437" y="3824"/>
                  <a:pt x="97076" y="5267"/>
                </a:cubicBezTo>
                <a:cubicBezTo>
                  <a:pt x="97076" y="5989"/>
                  <a:pt x="94189" y="21146"/>
                  <a:pt x="106459" y="33055"/>
                </a:cubicBezTo>
                <a:cubicBezTo>
                  <a:pt x="119090" y="26198"/>
                  <a:pt x="134969" y="22950"/>
                  <a:pt x="153013" y="22950"/>
                </a:cubicBezTo>
                <a:lnTo>
                  <a:pt x="171160" y="26889"/>
                </a:lnTo>
                <a:lnTo>
                  <a:pt x="199567" y="33055"/>
                </a:lnTo>
                <a:lnTo>
                  <a:pt x="208257" y="15760"/>
                </a:lnTo>
                <a:lnTo>
                  <a:pt x="208724" y="14830"/>
                </a:lnTo>
                <a:cubicBezTo>
                  <a:pt x="209581" y="9417"/>
                  <a:pt x="208950" y="5448"/>
                  <a:pt x="208950" y="5267"/>
                </a:cubicBezTo>
                <a:cubicBezTo>
                  <a:pt x="208589" y="3824"/>
                  <a:pt x="208950" y="2019"/>
                  <a:pt x="210393" y="937"/>
                </a:cubicBezTo>
                <a:cubicBezTo>
                  <a:pt x="211476" y="-146"/>
                  <a:pt x="213641" y="-146"/>
                  <a:pt x="215085" y="215"/>
                </a:cubicBezTo>
                <a:cubicBezTo>
                  <a:pt x="215085" y="576"/>
                  <a:pt x="238903" y="9598"/>
                  <a:pt x="238181" y="37024"/>
                </a:cubicBezTo>
                <a:cubicBezTo>
                  <a:pt x="257308" y="45686"/>
                  <a:pt x="270299" y="64812"/>
                  <a:pt x="270299" y="87187"/>
                </a:cubicBezTo>
                <a:cubicBezTo>
                  <a:pt x="270299" y="97291"/>
                  <a:pt x="267412" y="106674"/>
                  <a:pt x="262721" y="114975"/>
                </a:cubicBezTo>
                <a:cubicBezTo>
                  <a:pt x="273186" y="114614"/>
                  <a:pt x="279682" y="115335"/>
                  <a:pt x="279682" y="115335"/>
                </a:cubicBezTo>
                <a:cubicBezTo>
                  <a:pt x="282208" y="116057"/>
                  <a:pt x="283652" y="117862"/>
                  <a:pt x="283652" y="120027"/>
                </a:cubicBezTo>
                <a:lnTo>
                  <a:pt x="283652" y="143123"/>
                </a:lnTo>
                <a:lnTo>
                  <a:pt x="300252" y="139875"/>
                </a:lnTo>
                <a:cubicBezTo>
                  <a:pt x="301696" y="139514"/>
                  <a:pt x="303139" y="139875"/>
                  <a:pt x="304222" y="140958"/>
                </a:cubicBezTo>
                <a:cubicBezTo>
                  <a:pt x="305305" y="141680"/>
                  <a:pt x="306026" y="143123"/>
                  <a:pt x="306026" y="144206"/>
                </a:cubicBezTo>
                <a:lnTo>
                  <a:pt x="306026" y="272679"/>
                </a:lnTo>
                <a:cubicBezTo>
                  <a:pt x="306026" y="274845"/>
                  <a:pt x="304222" y="276649"/>
                  <a:pt x="302057" y="277371"/>
                </a:cubicBezTo>
                <a:lnTo>
                  <a:pt x="153735" y="305880"/>
                </a:lnTo>
                <a:cubicBezTo>
                  <a:pt x="153374" y="305880"/>
                  <a:pt x="153374" y="305880"/>
                  <a:pt x="153013" y="305880"/>
                </a:cubicBezTo>
                <a:cubicBezTo>
                  <a:pt x="152652" y="305880"/>
                  <a:pt x="152291" y="305880"/>
                  <a:pt x="151930" y="305880"/>
                </a:cubicBezTo>
                <a:lnTo>
                  <a:pt x="3609" y="277371"/>
                </a:lnTo>
                <a:cubicBezTo>
                  <a:pt x="1443" y="276649"/>
                  <a:pt x="0" y="274845"/>
                  <a:pt x="0" y="272679"/>
                </a:cubicBezTo>
                <a:lnTo>
                  <a:pt x="0" y="144206"/>
                </a:lnTo>
                <a:cubicBezTo>
                  <a:pt x="0" y="143123"/>
                  <a:pt x="361" y="141680"/>
                  <a:pt x="1443" y="140958"/>
                </a:cubicBezTo>
                <a:cubicBezTo>
                  <a:pt x="2526" y="139875"/>
                  <a:pt x="3969" y="139514"/>
                  <a:pt x="5413" y="139875"/>
                </a:cubicBezTo>
                <a:lnTo>
                  <a:pt x="22013" y="143123"/>
                </a:lnTo>
                <a:lnTo>
                  <a:pt x="22013" y="120027"/>
                </a:lnTo>
                <a:cubicBezTo>
                  <a:pt x="22013" y="117862"/>
                  <a:pt x="23457" y="116057"/>
                  <a:pt x="25983" y="115335"/>
                </a:cubicBezTo>
                <a:cubicBezTo>
                  <a:pt x="26344" y="115335"/>
                  <a:pt x="32840" y="114614"/>
                  <a:pt x="42944" y="114975"/>
                </a:cubicBezTo>
                <a:cubicBezTo>
                  <a:pt x="38253" y="106674"/>
                  <a:pt x="35366" y="97291"/>
                  <a:pt x="35366" y="87187"/>
                </a:cubicBezTo>
                <a:cubicBezTo>
                  <a:pt x="35366" y="64812"/>
                  <a:pt x="48719" y="45686"/>
                  <a:pt x="67484" y="37024"/>
                </a:cubicBezTo>
                <a:cubicBezTo>
                  <a:pt x="67123" y="9598"/>
                  <a:pt x="90581" y="576"/>
                  <a:pt x="90941" y="21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lIns="38405" tIns="19202" rIns="38405" bIns="19202" anchor="ctr"/>
          <a:lstStyle/>
          <a:p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11" name="10 - Ομάδα"/>
          <p:cNvGrpSpPr/>
          <p:nvPr/>
        </p:nvGrpSpPr>
        <p:grpSpPr>
          <a:xfrm>
            <a:off x="323528" y="4437112"/>
            <a:ext cx="751060" cy="1001153"/>
            <a:chOff x="395536" y="4725144"/>
            <a:chExt cx="751060" cy="1001153"/>
          </a:xfrm>
        </p:grpSpPr>
        <p:sp>
          <p:nvSpPr>
            <p:cNvPr id="23" name="Shape 63353">
              <a:extLst>
                <a:ext uri="{FF2B5EF4-FFF2-40B4-BE49-F238E27FC236}">
                  <a16:creationId xmlns:a16="http://schemas.microsoft.com/office/drawing/2014/main" xmlns="" id="{E4D3CAAF-9B6D-9041-9A86-83941EDEEDAE}"/>
                </a:ext>
              </a:extLst>
            </p:cNvPr>
            <p:cNvSpPr/>
            <p:nvPr/>
          </p:nvSpPr>
          <p:spPr>
            <a:xfrm>
              <a:off x="395536" y="4725144"/>
              <a:ext cx="751060" cy="1001153"/>
            </a:xfrm>
            <a:prstGeom prst="ellipse">
              <a:avLst/>
            </a:prstGeom>
            <a:solidFill>
              <a:srgbClr val="00B0F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endParaRPr sz="21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33" name="Freeform 792">
              <a:extLst>
                <a:ext uri="{FF2B5EF4-FFF2-40B4-BE49-F238E27FC236}">
                  <a16:creationId xmlns:a16="http://schemas.microsoft.com/office/drawing/2014/main" xmlns="" id="{89DB6004-FD73-054B-8AC9-6B7D9363B3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9552" y="4941168"/>
              <a:ext cx="470410" cy="529583"/>
            </a:xfrm>
            <a:custGeom>
              <a:avLst/>
              <a:gdLst>
                <a:gd name="T0" fmla="*/ 30314 w 306026"/>
                <a:gd name="T1" fmla="*/ 220957 h 258406"/>
                <a:gd name="T2" fmla="*/ 129917 w 306026"/>
                <a:gd name="T3" fmla="*/ 235223 h 258406"/>
                <a:gd name="T4" fmla="*/ 134608 w 306026"/>
                <a:gd name="T5" fmla="*/ 239860 h 258406"/>
                <a:gd name="T6" fmla="*/ 143630 w 306026"/>
                <a:gd name="T7" fmla="*/ 249133 h 258406"/>
                <a:gd name="T8" fmla="*/ 171779 w 306026"/>
                <a:gd name="T9" fmla="*/ 239860 h 258406"/>
                <a:gd name="T10" fmla="*/ 282569 w 306026"/>
                <a:gd name="T11" fmla="*/ 235223 h 258406"/>
                <a:gd name="T12" fmla="*/ 156622 w 306026"/>
                <a:gd name="T13" fmla="*/ 229517 h 258406"/>
                <a:gd name="T14" fmla="*/ 81649 w 306026"/>
                <a:gd name="T15" fmla="*/ 208919 h 258406"/>
                <a:gd name="T16" fmla="*/ 153013 w 306026"/>
                <a:gd name="T17" fmla="*/ 219887 h 258406"/>
                <a:gd name="T18" fmla="*/ 283652 w 306026"/>
                <a:gd name="T19" fmla="*/ 215607 h 258406"/>
                <a:gd name="T20" fmla="*/ 301335 w 306026"/>
                <a:gd name="T21" fmla="*/ 235223 h 258406"/>
                <a:gd name="T22" fmla="*/ 301335 w 306026"/>
                <a:gd name="T23" fmla="*/ 244497 h 258406"/>
                <a:gd name="T24" fmla="*/ 162396 w 306026"/>
                <a:gd name="T25" fmla="*/ 258406 h 258406"/>
                <a:gd name="T26" fmla="*/ 125947 w 306026"/>
                <a:gd name="T27" fmla="*/ 244497 h 258406"/>
                <a:gd name="T28" fmla="*/ 0 w 306026"/>
                <a:gd name="T29" fmla="*/ 239860 h 258406"/>
                <a:gd name="T30" fmla="*/ 13714 w 306026"/>
                <a:gd name="T31" fmla="*/ 235223 h 258406"/>
                <a:gd name="T32" fmla="*/ 24901 w 306026"/>
                <a:gd name="T33" fmla="*/ 213110 h 258406"/>
                <a:gd name="T34" fmla="*/ 157500 w 306026"/>
                <a:gd name="T35" fmla="*/ 124634 h 258406"/>
                <a:gd name="T36" fmla="*/ 202715 w 306026"/>
                <a:gd name="T37" fmla="*/ 174200 h 258406"/>
                <a:gd name="T38" fmla="*/ 157500 w 306026"/>
                <a:gd name="T39" fmla="*/ 124634 h 258406"/>
                <a:gd name="T40" fmla="*/ 102954 w 306026"/>
                <a:gd name="T41" fmla="*/ 174200 h 258406"/>
                <a:gd name="T42" fmla="*/ 148170 w 306026"/>
                <a:gd name="T43" fmla="*/ 124634 h 258406"/>
                <a:gd name="T44" fmla="*/ 202715 w 306026"/>
                <a:gd name="T45" fmla="*/ 65729 h 258406"/>
                <a:gd name="T46" fmla="*/ 157500 w 306026"/>
                <a:gd name="T47" fmla="*/ 115655 h 258406"/>
                <a:gd name="T48" fmla="*/ 202715 w 306026"/>
                <a:gd name="T49" fmla="*/ 65729 h 258406"/>
                <a:gd name="T50" fmla="*/ 91112 w 306026"/>
                <a:gd name="T51" fmla="*/ 115655 h 258406"/>
                <a:gd name="T52" fmla="*/ 148170 w 306026"/>
                <a:gd name="T53" fmla="*/ 76504 h 258406"/>
                <a:gd name="T54" fmla="*/ 234294 w 306026"/>
                <a:gd name="T55" fmla="*/ 44897 h 258406"/>
                <a:gd name="T56" fmla="*/ 224246 w 306026"/>
                <a:gd name="T57" fmla="*/ 115655 h 258406"/>
                <a:gd name="T58" fmla="*/ 234294 w 306026"/>
                <a:gd name="T59" fmla="*/ 44897 h 258406"/>
                <a:gd name="T60" fmla="*/ 42667 w 306026"/>
                <a:gd name="T61" fmla="*/ 115655 h 258406"/>
                <a:gd name="T62" fmla="*/ 95060 w 306026"/>
                <a:gd name="T63" fmla="*/ 61778 h 258406"/>
                <a:gd name="T64" fmla="*/ 157500 w 306026"/>
                <a:gd name="T65" fmla="*/ 13289 h 258406"/>
                <a:gd name="T66" fmla="*/ 198768 w 306026"/>
                <a:gd name="T67" fmla="*/ 57827 h 258406"/>
                <a:gd name="T68" fmla="*/ 148170 w 306026"/>
                <a:gd name="T69" fmla="*/ 13289 h 258406"/>
                <a:gd name="T70" fmla="*/ 148170 w 306026"/>
                <a:gd name="T71" fmla="*/ 67525 h 258406"/>
                <a:gd name="T72" fmla="*/ 169701 w 306026"/>
                <a:gd name="T73" fmla="*/ 10775 h 258406"/>
                <a:gd name="T74" fmla="*/ 227835 w 306026"/>
                <a:gd name="T75" fmla="*/ 38432 h 258406"/>
                <a:gd name="T76" fmla="*/ 135969 w 306026"/>
                <a:gd name="T77" fmla="*/ 10775 h 258406"/>
                <a:gd name="T78" fmla="*/ 99007 w 306026"/>
                <a:gd name="T79" fmla="*/ 53517 h 258406"/>
                <a:gd name="T80" fmla="*/ 152835 w 306026"/>
                <a:gd name="T81" fmla="*/ 0 h 258406"/>
                <a:gd name="T82" fmla="*/ 249725 w 306026"/>
                <a:gd name="T83" fmla="*/ 190723 h 258406"/>
                <a:gd name="T84" fmla="*/ 243266 w 306026"/>
                <a:gd name="T85" fmla="*/ 191800 h 258406"/>
                <a:gd name="T86" fmla="*/ 263361 w 306026"/>
                <a:gd name="T87" fmla="*/ 124634 h 258406"/>
                <a:gd name="T88" fmla="*/ 210969 w 306026"/>
                <a:gd name="T89" fmla="*/ 178511 h 258406"/>
                <a:gd name="T90" fmla="*/ 222093 w 306026"/>
                <a:gd name="T91" fmla="*/ 190364 h 258406"/>
                <a:gd name="T92" fmla="*/ 215634 w 306026"/>
                <a:gd name="T93" fmla="*/ 191800 h 258406"/>
                <a:gd name="T94" fmla="*/ 157500 w 306026"/>
                <a:gd name="T95" fmla="*/ 202935 h 258406"/>
                <a:gd name="T96" fmla="*/ 148170 w 306026"/>
                <a:gd name="T97" fmla="*/ 202935 h 258406"/>
                <a:gd name="T98" fmla="*/ 90395 w 306026"/>
                <a:gd name="T99" fmla="*/ 191800 h 258406"/>
                <a:gd name="T100" fmla="*/ 83935 w 306026"/>
                <a:gd name="T101" fmla="*/ 190364 h 258406"/>
                <a:gd name="T102" fmla="*/ 94701 w 306026"/>
                <a:gd name="T103" fmla="*/ 178511 h 258406"/>
                <a:gd name="T104" fmla="*/ 42667 w 306026"/>
                <a:gd name="T105" fmla="*/ 124634 h 258406"/>
                <a:gd name="T106" fmla="*/ 62404 w 306026"/>
                <a:gd name="T107" fmla="*/ 191800 h 258406"/>
                <a:gd name="T108" fmla="*/ 56304 w 306026"/>
                <a:gd name="T109" fmla="*/ 190723 h 258406"/>
                <a:gd name="T110" fmla="*/ 152835 w 306026"/>
                <a:gd name="T111" fmla="*/ 0 h 258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06026" h="258406">
                  <a:moveTo>
                    <a:pt x="81649" y="208919"/>
                  </a:moveTo>
                  <a:cubicBezTo>
                    <a:pt x="57561" y="211148"/>
                    <a:pt x="36269" y="218817"/>
                    <a:pt x="30314" y="220957"/>
                  </a:cubicBezTo>
                  <a:lnTo>
                    <a:pt x="23818" y="235223"/>
                  </a:lnTo>
                  <a:lnTo>
                    <a:pt x="129917" y="235223"/>
                  </a:lnTo>
                  <a:cubicBezTo>
                    <a:pt x="131361" y="235223"/>
                    <a:pt x="132443" y="235937"/>
                    <a:pt x="133165" y="236650"/>
                  </a:cubicBezTo>
                  <a:cubicBezTo>
                    <a:pt x="133887" y="237363"/>
                    <a:pt x="134608" y="238433"/>
                    <a:pt x="134608" y="239860"/>
                  </a:cubicBezTo>
                  <a:cubicBezTo>
                    <a:pt x="134608" y="242357"/>
                    <a:pt x="135330" y="244497"/>
                    <a:pt x="137495" y="246280"/>
                  </a:cubicBezTo>
                  <a:cubicBezTo>
                    <a:pt x="138939" y="248063"/>
                    <a:pt x="141465" y="249133"/>
                    <a:pt x="143630" y="249133"/>
                  </a:cubicBezTo>
                  <a:lnTo>
                    <a:pt x="162396" y="249133"/>
                  </a:lnTo>
                  <a:cubicBezTo>
                    <a:pt x="167448" y="249133"/>
                    <a:pt x="171779" y="244853"/>
                    <a:pt x="171779" y="239860"/>
                  </a:cubicBezTo>
                  <a:cubicBezTo>
                    <a:pt x="171779" y="237363"/>
                    <a:pt x="173583" y="235223"/>
                    <a:pt x="176470" y="235223"/>
                  </a:cubicBezTo>
                  <a:lnTo>
                    <a:pt x="282569" y="235223"/>
                  </a:lnTo>
                  <a:lnTo>
                    <a:pt x="275712" y="220957"/>
                  </a:lnTo>
                  <a:cubicBezTo>
                    <a:pt x="264164" y="216677"/>
                    <a:pt x="190906" y="190283"/>
                    <a:pt x="156622" y="229517"/>
                  </a:cubicBezTo>
                  <a:cubicBezTo>
                    <a:pt x="154818" y="231657"/>
                    <a:pt x="151570" y="231657"/>
                    <a:pt x="149765" y="229517"/>
                  </a:cubicBezTo>
                  <a:cubicBezTo>
                    <a:pt x="132624" y="209900"/>
                    <a:pt x="105738" y="206690"/>
                    <a:pt x="81649" y="208919"/>
                  </a:cubicBezTo>
                  <a:close/>
                  <a:moveTo>
                    <a:pt x="74341" y="200181"/>
                  </a:moveTo>
                  <a:cubicBezTo>
                    <a:pt x="100595" y="196793"/>
                    <a:pt x="131721" y="198843"/>
                    <a:pt x="153013" y="219887"/>
                  </a:cubicBezTo>
                  <a:cubicBezTo>
                    <a:pt x="195958" y="177800"/>
                    <a:pt x="277517" y="211683"/>
                    <a:pt x="281126" y="213110"/>
                  </a:cubicBezTo>
                  <a:cubicBezTo>
                    <a:pt x="282208" y="213467"/>
                    <a:pt x="282930" y="214537"/>
                    <a:pt x="283652" y="215607"/>
                  </a:cubicBezTo>
                  <a:lnTo>
                    <a:pt x="292674" y="235223"/>
                  </a:lnTo>
                  <a:lnTo>
                    <a:pt x="301335" y="235223"/>
                  </a:lnTo>
                  <a:cubicBezTo>
                    <a:pt x="303861" y="235223"/>
                    <a:pt x="306026" y="237363"/>
                    <a:pt x="306026" y="239860"/>
                  </a:cubicBezTo>
                  <a:cubicBezTo>
                    <a:pt x="306026" y="242357"/>
                    <a:pt x="303861" y="244497"/>
                    <a:pt x="301335" y="244497"/>
                  </a:cubicBezTo>
                  <a:lnTo>
                    <a:pt x="180440" y="244497"/>
                  </a:lnTo>
                  <a:cubicBezTo>
                    <a:pt x="178275" y="252343"/>
                    <a:pt x="171057" y="258406"/>
                    <a:pt x="162396" y="258406"/>
                  </a:cubicBezTo>
                  <a:lnTo>
                    <a:pt x="143630" y="258406"/>
                  </a:lnTo>
                  <a:cubicBezTo>
                    <a:pt x="135330" y="258406"/>
                    <a:pt x="127752" y="252343"/>
                    <a:pt x="125947" y="244497"/>
                  </a:cubicBezTo>
                  <a:lnTo>
                    <a:pt x="4692" y="244497"/>
                  </a:lnTo>
                  <a:cubicBezTo>
                    <a:pt x="2166" y="244497"/>
                    <a:pt x="0" y="242357"/>
                    <a:pt x="0" y="239860"/>
                  </a:cubicBezTo>
                  <a:cubicBezTo>
                    <a:pt x="0" y="237363"/>
                    <a:pt x="2166" y="235223"/>
                    <a:pt x="4692" y="235223"/>
                  </a:cubicBezTo>
                  <a:lnTo>
                    <a:pt x="13714" y="235223"/>
                  </a:lnTo>
                  <a:lnTo>
                    <a:pt x="22736" y="215607"/>
                  </a:lnTo>
                  <a:cubicBezTo>
                    <a:pt x="23097" y="214537"/>
                    <a:pt x="24179" y="213467"/>
                    <a:pt x="24901" y="213110"/>
                  </a:cubicBezTo>
                  <a:cubicBezTo>
                    <a:pt x="26705" y="212397"/>
                    <a:pt x="48087" y="203569"/>
                    <a:pt x="74341" y="200181"/>
                  </a:cubicBezTo>
                  <a:close/>
                  <a:moveTo>
                    <a:pt x="157500" y="124634"/>
                  </a:moveTo>
                  <a:lnTo>
                    <a:pt x="157500" y="163425"/>
                  </a:lnTo>
                  <a:cubicBezTo>
                    <a:pt x="173289" y="164143"/>
                    <a:pt x="188720" y="167735"/>
                    <a:pt x="202715" y="174200"/>
                  </a:cubicBezTo>
                  <a:cubicBezTo>
                    <a:pt x="210251" y="158397"/>
                    <a:pt x="214199" y="141874"/>
                    <a:pt x="214916" y="124634"/>
                  </a:cubicBezTo>
                  <a:lnTo>
                    <a:pt x="157500" y="124634"/>
                  </a:lnTo>
                  <a:close/>
                  <a:moveTo>
                    <a:pt x="91112" y="124634"/>
                  </a:moveTo>
                  <a:cubicBezTo>
                    <a:pt x="91471" y="141874"/>
                    <a:pt x="95419" y="158397"/>
                    <a:pt x="102954" y="174200"/>
                  </a:cubicBezTo>
                  <a:cubicBezTo>
                    <a:pt x="116950" y="167735"/>
                    <a:pt x="132380" y="164143"/>
                    <a:pt x="148170" y="163425"/>
                  </a:cubicBezTo>
                  <a:lnTo>
                    <a:pt x="148170" y="124634"/>
                  </a:lnTo>
                  <a:lnTo>
                    <a:pt x="91112" y="124634"/>
                  </a:lnTo>
                  <a:close/>
                  <a:moveTo>
                    <a:pt x="202715" y="65729"/>
                  </a:moveTo>
                  <a:cubicBezTo>
                    <a:pt x="188720" y="72194"/>
                    <a:pt x="173648" y="76145"/>
                    <a:pt x="157500" y="76504"/>
                  </a:cubicBezTo>
                  <a:lnTo>
                    <a:pt x="157500" y="115655"/>
                  </a:lnTo>
                  <a:lnTo>
                    <a:pt x="214916" y="115655"/>
                  </a:lnTo>
                  <a:cubicBezTo>
                    <a:pt x="214557" y="98055"/>
                    <a:pt x="210251" y="81174"/>
                    <a:pt x="202715" y="65729"/>
                  </a:cubicBezTo>
                  <a:close/>
                  <a:moveTo>
                    <a:pt x="103313" y="65729"/>
                  </a:moveTo>
                  <a:cubicBezTo>
                    <a:pt x="95777" y="81174"/>
                    <a:pt x="91471" y="98055"/>
                    <a:pt x="91112" y="115655"/>
                  </a:cubicBezTo>
                  <a:lnTo>
                    <a:pt x="148170" y="115655"/>
                  </a:lnTo>
                  <a:lnTo>
                    <a:pt x="148170" y="76504"/>
                  </a:lnTo>
                  <a:cubicBezTo>
                    <a:pt x="132380" y="76145"/>
                    <a:pt x="117309" y="72553"/>
                    <a:pt x="103313" y="65729"/>
                  </a:cubicBezTo>
                  <a:close/>
                  <a:moveTo>
                    <a:pt x="234294" y="44897"/>
                  </a:moveTo>
                  <a:cubicBezTo>
                    <a:pt x="227117" y="51721"/>
                    <a:pt x="219222" y="57109"/>
                    <a:pt x="210969" y="61778"/>
                  </a:cubicBezTo>
                  <a:cubicBezTo>
                    <a:pt x="219222" y="78300"/>
                    <a:pt x="223529" y="96618"/>
                    <a:pt x="224246" y="115655"/>
                  </a:cubicBezTo>
                  <a:lnTo>
                    <a:pt x="263720" y="115655"/>
                  </a:lnTo>
                  <a:cubicBezTo>
                    <a:pt x="262285" y="88357"/>
                    <a:pt x="251160" y="63574"/>
                    <a:pt x="234294" y="44897"/>
                  </a:cubicBezTo>
                  <a:close/>
                  <a:moveTo>
                    <a:pt x="71734" y="44897"/>
                  </a:moveTo>
                  <a:cubicBezTo>
                    <a:pt x="54510" y="63933"/>
                    <a:pt x="43385" y="88357"/>
                    <a:pt x="42667" y="115655"/>
                  </a:cubicBezTo>
                  <a:lnTo>
                    <a:pt x="81782" y="115655"/>
                  </a:lnTo>
                  <a:cubicBezTo>
                    <a:pt x="82500" y="96618"/>
                    <a:pt x="86806" y="78300"/>
                    <a:pt x="95060" y="61778"/>
                  </a:cubicBezTo>
                  <a:cubicBezTo>
                    <a:pt x="86447" y="57109"/>
                    <a:pt x="78911" y="51721"/>
                    <a:pt x="71734" y="44897"/>
                  </a:cubicBezTo>
                  <a:close/>
                  <a:moveTo>
                    <a:pt x="157500" y="13289"/>
                  </a:moveTo>
                  <a:lnTo>
                    <a:pt x="157500" y="67525"/>
                  </a:lnTo>
                  <a:cubicBezTo>
                    <a:pt x="171854" y="66807"/>
                    <a:pt x="185849" y="63215"/>
                    <a:pt x="198768" y="57827"/>
                  </a:cubicBezTo>
                  <a:cubicBezTo>
                    <a:pt x="188720" y="40228"/>
                    <a:pt x="174725" y="24783"/>
                    <a:pt x="157500" y="13289"/>
                  </a:cubicBezTo>
                  <a:close/>
                  <a:moveTo>
                    <a:pt x="148170" y="13289"/>
                  </a:moveTo>
                  <a:cubicBezTo>
                    <a:pt x="131304" y="24783"/>
                    <a:pt x="116950" y="39868"/>
                    <a:pt x="107261" y="57827"/>
                  </a:cubicBezTo>
                  <a:cubicBezTo>
                    <a:pt x="120179" y="63215"/>
                    <a:pt x="133816" y="66807"/>
                    <a:pt x="148170" y="67525"/>
                  </a:cubicBezTo>
                  <a:lnTo>
                    <a:pt x="148170" y="13289"/>
                  </a:lnTo>
                  <a:close/>
                  <a:moveTo>
                    <a:pt x="169701" y="10775"/>
                  </a:moveTo>
                  <a:cubicBezTo>
                    <a:pt x="185132" y="22269"/>
                    <a:pt x="197691" y="36995"/>
                    <a:pt x="207022" y="53517"/>
                  </a:cubicBezTo>
                  <a:cubicBezTo>
                    <a:pt x="214199" y="49207"/>
                    <a:pt x="221376" y="44538"/>
                    <a:pt x="227835" y="38432"/>
                  </a:cubicBezTo>
                  <a:cubicBezTo>
                    <a:pt x="212045" y="24065"/>
                    <a:pt x="191950" y="14008"/>
                    <a:pt x="169701" y="10775"/>
                  </a:cubicBezTo>
                  <a:close/>
                  <a:moveTo>
                    <a:pt x="135969" y="10775"/>
                  </a:moveTo>
                  <a:cubicBezTo>
                    <a:pt x="114079" y="14008"/>
                    <a:pt x="93983" y="24065"/>
                    <a:pt x="78194" y="38432"/>
                  </a:cubicBezTo>
                  <a:cubicBezTo>
                    <a:pt x="84653" y="44538"/>
                    <a:pt x="91830" y="49207"/>
                    <a:pt x="99007" y="53517"/>
                  </a:cubicBezTo>
                  <a:cubicBezTo>
                    <a:pt x="108337" y="36995"/>
                    <a:pt x="120897" y="22269"/>
                    <a:pt x="135969" y="10775"/>
                  </a:cubicBezTo>
                  <a:close/>
                  <a:moveTo>
                    <a:pt x="152835" y="0"/>
                  </a:moveTo>
                  <a:cubicBezTo>
                    <a:pt x="219222" y="0"/>
                    <a:pt x="272691" y="53876"/>
                    <a:pt x="272691" y="119965"/>
                  </a:cubicBezTo>
                  <a:cubicBezTo>
                    <a:pt x="272691" y="145825"/>
                    <a:pt x="264797" y="170249"/>
                    <a:pt x="249725" y="190723"/>
                  </a:cubicBezTo>
                  <a:cubicBezTo>
                    <a:pt x="249007" y="192159"/>
                    <a:pt x="247572" y="192878"/>
                    <a:pt x="246136" y="192878"/>
                  </a:cubicBezTo>
                  <a:cubicBezTo>
                    <a:pt x="245060" y="192878"/>
                    <a:pt x="243983" y="192159"/>
                    <a:pt x="243266" y="191800"/>
                  </a:cubicBezTo>
                  <a:cubicBezTo>
                    <a:pt x="241112" y="190004"/>
                    <a:pt x="240754" y="187490"/>
                    <a:pt x="242189" y="185335"/>
                  </a:cubicBezTo>
                  <a:cubicBezTo>
                    <a:pt x="255467" y="167735"/>
                    <a:pt x="262644" y="146544"/>
                    <a:pt x="263361" y="124634"/>
                  </a:cubicBezTo>
                  <a:lnTo>
                    <a:pt x="224246" y="124634"/>
                  </a:lnTo>
                  <a:cubicBezTo>
                    <a:pt x="223529" y="143311"/>
                    <a:pt x="219222" y="161270"/>
                    <a:pt x="210969" y="178511"/>
                  </a:cubicBezTo>
                  <a:cubicBezTo>
                    <a:pt x="214557" y="179947"/>
                    <a:pt x="217787" y="182102"/>
                    <a:pt x="220658" y="184258"/>
                  </a:cubicBezTo>
                  <a:cubicBezTo>
                    <a:pt x="222811" y="185694"/>
                    <a:pt x="223170" y="188568"/>
                    <a:pt x="222093" y="190364"/>
                  </a:cubicBezTo>
                  <a:cubicBezTo>
                    <a:pt x="221017" y="191800"/>
                    <a:pt x="219581" y="192878"/>
                    <a:pt x="218146" y="192878"/>
                  </a:cubicBezTo>
                  <a:cubicBezTo>
                    <a:pt x="217069" y="192878"/>
                    <a:pt x="216352" y="192159"/>
                    <a:pt x="215634" y="191800"/>
                  </a:cubicBezTo>
                  <a:cubicBezTo>
                    <a:pt x="198409" y="179947"/>
                    <a:pt x="178313" y="173482"/>
                    <a:pt x="157500" y="172764"/>
                  </a:cubicBezTo>
                  <a:lnTo>
                    <a:pt x="157500" y="202935"/>
                  </a:lnTo>
                  <a:cubicBezTo>
                    <a:pt x="157500" y="205449"/>
                    <a:pt x="155347" y="207604"/>
                    <a:pt x="152835" y="207604"/>
                  </a:cubicBezTo>
                  <a:cubicBezTo>
                    <a:pt x="150323" y="207604"/>
                    <a:pt x="148170" y="205449"/>
                    <a:pt x="148170" y="202935"/>
                  </a:cubicBezTo>
                  <a:lnTo>
                    <a:pt x="148170" y="172764"/>
                  </a:lnTo>
                  <a:cubicBezTo>
                    <a:pt x="127356" y="173482"/>
                    <a:pt x="107620" y="179947"/>
                    <a:pt x="90395" y="191800"/>
                  </a:cubicBezTo>
                  <a:cubicBezTo>
                    <a:pt x="89677" y="192519"/>
                    <a:pt x="88600" y="192878"/>
                    <a:pt x="87883" y="192878"/>
                  </a:cubicBezTo>
                  <a:cubicBezTo>
                    <a:pt x="86447" y="192878"/>
                    <a:pt x="85012" y="191800"/>
                    <a:pt x="83935" y="190364"/>
                  </a:cubicBezTo>
                  <a:cubicBezTo>
                    <a:pt x="82500" y="188568"/>
                    <a:pt x="82859" y="185694"/>
                    <a:pt x="85012" y="184258"/>
                  </a:cubicBezTo>
                  <a:cubicBezTo>
                    <a:pt x="88242" y="182102"/>
                    <a:pt x="91471" y="180307"/>
                    <a:pt x="94701" y="178511"/>
                  </a:cubicBezTo>
                  <a:cubicBezTo>
                    <a:pt x="86447" y="161270"/>
                    <a:pt x="82500" y="143311"/>
                    <a:pt x="81782" y="124634"/>
                  </a:cubicBezTo>
                  <a:lnTo>
                    <a:pt x="42667" y="124634"/>
                  </a:lnTo>
                  <a:cubicBezTo>
                    <a:pt x="43385" y="146544"/>
                    <a:pt x="50562" y="167735"/>
                    <a:pt x="63481" y="185335"/>
                  </a:cubicBezTo>
                  <a:cubicBezTo>
                    <a:pt x="64916" y="187490"/>
                    <a:pt x="64557" y="190004"/>
                    <a:pt x="62404" y="191800"/>
                  </a:cubicBezTo>
                  <a:cubicBezTo>
                    <a:pt x="61687" y="192159"/>
                    <a:pt x="60969" y="192878"/>
                    <a:pt x="59892" y="192878"/>
                  </a:cubicBezTo>
                  <a:cubicBezTo>
                    <a:pt x="58457" y="192878"/>
                    <a:pt x="57021" y="192159"/>
                    <a:pt x="56304" y="190723"/>
                  </a:cubicBezTo>
                  <a:cubicBezTo>
                    <a:pt x="40873" y="170249"/>
                    <a:pt x="33337" y="145825"/>
                    <a:pt x="33337" y="119965"/>
                  </a:cubicBezTo>
                  <a:cubicBezTo>
                    <a:pt x="33337" y="53876"/>
                    <a:pt x="86806" y="0"/>
                    <a:pt x="15283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lIns="38405" tIns="19202" rIns="38405" bIns="19202" anchor="ctr"/>
            <a:lstStyle/>
            <a:p>
              <a:endParaRPr lang="en-US" dirty="0">
                <a:latin typeface="Calibri" pitchFamily="34" charset="0"/>
                <a:cs typeface="Calibri" pitchFamily="34" charset="0"/>
              </a:endParaRPr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1484784"/>
            <a:ext cx="1206035" cy="1883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16 - TextBox"/>
          <p:cNvSpPr txBox="1"/>
          <p:nvPr/>
        </p:nvSpPr>
        <p:spPr>
          <a:xfrm>
            <a:off x="251520" y="260648"/>
            <a:ext cx="8352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latin typeface="Calibri" pitchFamily="34" charset="0"/>
                <a:cs typeface="Calibri" pitchFamily="34" charset="0"/>
              </a:rPr>
              <a:t>Εργαλεία μέτρησης των αποτελεσμάτων που αναφέρονται από τον ασθενή (Patient-Reported Outcome Measures, PROMs)</a:t>
            </a:r>
            <a:endParaRPr lang="el-GR" sz="2400" dirty="0" smtClean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4077072"/>
            <a:ext cx="1206035" cy="1883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11 - TextBox"/>
          <p:cNvSpPr txBox="1"/>
          <p:nvPr/>
        </p:nvSpPr>
        <p:spPr>
          <a:xfrm>
            <a:off x="6643702" y="4572008"/>
            <a:ext cx="2268760" cy="92333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SF-36</a:t>
            </a:r>
            <a:endParaRPr lang="el-GR" b="1" dirty="0" smtClean="0"/>
          </a:p>
          <a:p>
            <a:pPr algn="ctr"/>
            <a:r>
              <a:rPr lang="en-US" b="1" dirty="0" smtClean="0"/>
              <a:t>SF-12</a:t>
            </a:r>
            <a:endParaRPr lang="el-GR" b="1" dirty="0" smtClean="0"/>
          </a:p>
          <a:p>
            <a:pPr algn="ctr"/>
            <a:r>
              <a:rPr lang="en-US" b="1" dirty="0" smtClean="0"/>
              <a:t>EuroQol </a:t>
            </a:r>
            <a:r>
              <a:rPr lang="el-GR" b="1" dirty="0" smtClean="0"/>
              <a:t>5</a:t>
            </a:r>
            <a:r>
              <a:rPr lang="en-US" b="1" dirty="0" smtClean="0"/>
              <a:t>-D</a:t>
            </a:r>
            <a:endParaRPr lang="el-GR" b="1" dirty="0"/>
          </a:p>
        </p:txBody>
      </p:sp>
      <p:sp>
        <p:nvSpPr>
          <p:cNvPr id="14" name="13 - TextBox"/>
          <p:cNvSpPr txBox="1"/>
          <p:nvPr/>
        </p:nvSpPr>
        <p:spPr>
          <a:xfrm>
            <a:off x="6500826" y="1928802"/>
            <a:ext cx="2268760" cy="6463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Oxford Hip Score (OHS)</a:t>
            </a:r>
            <a:endParaRPr lang="el-GR" b="1" dirty="0"/>
          </a:p>
        </p:txBody>
      </p:sp>
      <p:grpSp>
        <p:nvGrpSpPr>
          <p:cNvPr id="18" name="17 - Ομάδα"/>
          <p:cNvGrpSpPr/>
          <p:nvPr/>
        </p:nvGrpSpPr>
        <p:grpSpPr>
          <a:xfrm>
            <a:off x="2771800" y="2708920"/>
            <a:ext cx="1944216" cy="1800200"/>
            <a:chOff x="2771800" y="2708920"/>
            <a:chExt cx="1944216" cy="1800200"/>
          </a:xfrm>
        </p:grpSpPr>
        <p:sp>
          <p:nvSpPr>
            <p:cNvPr id="15" name="14 - Βέλος επάνω-κάτω"/>
            <p:cNvSpPr/>
            <p:nvPr/>
          </p:nvSpPr>
          <p:spPr>
            <a:xfrm>
              <a:off x="3275856" y="2708920"/>
              <a:ext cx="864096" cy="1800200"/>
            </a:xfrm>
            <a:prstGeom prst="up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16" name="15 - TextBox"/>
            <p:cNvSpPr txBox="1"/>
            <p:nvPr/>
          </p:nvSpPr>
          <p:spPr>
            <a:xfrm>
              <a:off x="2771800" y="3284984"/>
              <a:ext cx="194421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1600" b="1" dirty="0" smtClean="0">
                  <a:latin typeface="Calibri" pitchFamily="34" charset="0"/>
                </a:rPr>
                <a:t>Αρθροπλαστική ισχίου</a:t>
              </a:r>
              <a:endParaRPr lang="el-GR" sz="1600" b="1" dirty="0">
                <a:latin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4103263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6c6c9bf4fd242d5a5bec5ebc394fb1837d448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ημοτικός">
  <a:themeElements>
    <a:clrScheme name="Δημοτικός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Δημοτικός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Δημοτικός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7609</TotalTime>
  <Words>738</Words>
  <Application>Microsoft Office PowerPoint</Application>
  <PresentationFormat>On-screen Show (4:3)</PresentationFormat>
  <Paragraphs>76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Δημοτικός</vt:lpstr>
      <vt:lpstr>Slide 1</vt:lpstr>
      <vt:lpstr>Slide 2</vt:lpstr>
      <vt:lpstr> Βαδίζοντας προς την …… Ασθενοκεντρική Φροντίδα</vt:lpstr>
      <vt:lpstr>Εμπειρίες Ασθενών Vs. Ικανοποίηση Ασθενών 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ΜΕΤΡΗΣΗ ΤΗΣ ΑΠΟΔΟΣΗΣ ΣΤΟΝ ΤΟΜΕΑ ΤΗΣ ΥΓΕΙΑΣ</dc:title>
  <dc:creator>admin</dc:creator>
  <cp:lastModifiedBy>user</cp:lastModifiedBy>
  <cp:revision>314</cp:revision>
  <dcterms:created xsi:type="dcterms:W3CDTF">2006-12-05T14:52:29Z</dcterms:created>
  <dcterms:modified xsi:type="dcterms:W3CDTF">2025-04-09T14:03:03Z</dcterms:modified>
</cp:coreProperties>
</file>